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361" r:id="rId4"/>
    <p:sldId id="259" r:id="rId5"/>
    <p:sldId id="391" r:id="rId6"/>
    <p:sldId id="392" r:id="rId7"/>
    <p:sldId id="393" r:id="rId8"/>
    <p:sldId id="278" r:id="rId9"/>
    <p:sldId id="394" r:id="rId10"/>
    <p:sldId id="395" r:id="rId11"/>
    <p:sldId id="396" r:id="rId12"/>
    <p:sldId id="294" r:id="rId13"/>
    <p:sldId id="397" r:id="rId14"/>
    <p:sldId id="398" r:id="rId15"/>
    <p:sldId id="381" r:id="rId16"/>
    <p:sldId id="383" r:id="rId17"/>
    <p:sldId id="360" r:id="rId18"/>
    <p:sldId id="291" r:id="rId19"/>
  </p:sldIdLst>
  <p:sldSz cx="9144000" cy="5715000" type="screen16x10"/>
  <p:notesSz cx="6858000" cy="9144000"/>
  <p:embeddedFontLst>
    <p:embeddedFont>
      <p:font typeface="KoPub돋움체 Light" panose="020B0600000101010101" charset="-127"/>
      <p:regular r:id="rId22"/>
    </p:embeddedFont>
    <p:embeddedFont>
      <p:font typeface="나눔명조" panose="02020603020101020101" pitchFamily="18" charset="-127"/>
      <p:regular r:id="rId23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95959"/>
    <a:srgbClr val="004785"/>
    <a:srgbClr val="FFFFFF"/>
    <a:srgbClr val="787878"/>
    <a:srgbClr val="FF0000"/>
    <a:srgbClr val="C0C0C0"/>
    <a:srgbClr val="7F7F7F"/>
    <a:srgbClr val="AFAFAF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CBE4E-6311-425D-B3CE-49638DF1B831}" v="99" dt="2019-11-06T02:19:33.100"/>
    <p1510:client id="{72A6FABA-BD97-498D-8528-08A8E16FD4D2}" v="653" dt="2019-11-05T18:44:01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78378" autoAdjust="0"/>
  </p:normalViewPr>
  <p:slideViewPr>
    <p:cSldViewPr snapToGrid="0">
      <p:cViewPr varScale="1">
        <p:scale>
          <a:sx n="85" d="100"/>
          <a:sy n="85" d="100"/>
        </p:scale>
        <p:origin x="1296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30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24"/>
    </p:cViewPr>
  </p:sorterViewPr>
  <p:notesViewPr>
    <p:cSldViewPr snapToGrid="0" showGuides="1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지균" userId="5f839395-9bba-41c0-82d3-f912e840b832" providerId="ADAL" clId="{027CBE4E-6311-425D-B3CE-49638DF1B831}"/>
    <pc:docChg chg="custSel modSld">
      <pc:chgData name="박지균" userId="5f839395-9bba-41c0-82d3-f912e840b832" providerId="ADAL" clId="{027CBE4E-6311-425D-B3CE-49638DF1B831}" dt="2019-11-06T02:27:53.269" v="1190" actId="113"/>
      <pc:docMkLst>
        <pc:docMk/>
      </pc:docMkLst>
      <pc:sldChg chg="modSp">
        <pc:chgData name="박지균" userId="5f839395-9bba-41c0-82d3-f912e840b832" providerId="ADAL" clId="{027CBE4E-6311-425D-B3CE-49638DF1B831}" dt="2019-11-06T02:10:03.961" v="132"/>
        <pc:sldMkLst>
          <pc:docMk/>
          <pc:sldMk cId="0" sldId="259"/>
        </pc:sldMkLst>
        <pc:spChg chg="mod">
          <ac:chgData name="박지균" userId="5f839395-9bba-41c0-82d3-f912e840b832" providerId="ADAL" clId="{027CBE4E-6311-425D-B3CE-49638DF1B831}" dt="2019-11-06T02:10:03.961" v="132"/>
          <ac:spMkLst>
            <pc:docMk/>
            <pc:sldMk cId="0" sldId="259"/>
            <ac:spMk id="36" creationId="{00000000-0000-0000-0000-000000000000}"/>
          </ac:spMkLst>
        </pc:spChg>
      </pc:sldChg>
      <pc:sldChg chg="modNotesTx">
        <pc:chgData name="박지균" userId="5f839395-9bba-41c0-82d3-f912e840b832" providerId="ADAL" clId="{027CBE4E-6311-425D-B3CE-49638DF1B831}" dt="2019-11-06T02:27:53.269" v="1190" actId="113"/>
        <pc:sldMkLst>
          <pc:docMk/>
          <pc:sldMk cId="2908732334" sldId="278"/>
        </pc:sldMkLst>
      </pc:sldChg>
      <pc:sldChg chg="modNotesTx">
        <pc:chgData name="박지균" userId="5f839395-9bba-41c0-82d3-f912e840b832" providerId="ADAL" clId="{027CBE4E-6311-425D-B3CE-49638DF1B831}" dt="2019-11-06T02:14:29.940" v="265" actId="20577"/>
        <pc:sldMkLst>
          <pc:docMk/>
          <pc:sldMk cId="542222719" sldId="294"/>
        </pc:sldMkLst>
      </pc:sldChg>
      <pc:sldChg chg="modSp">
        <pc:chgData name="박지균" userId="5f839395-9bba-41c0-82d3-f912e840b832" providerId="ADAL" clId="{027CBE4E-6311-425D-B3CE-49638DF1B831}" dt="2019-11-06T02:19:18.086" v="1127" actId="20577"/>
        <pc:sldMkLst>
          <pc:docMk/>
          <pc:sldMk cId="2965420777" sldId="381"/>
        </pc:sldMkLst>
        <pc:spChg chg="mod">
          <ac:chgData name="박지균" userId="5f839395-9bba-41c0-82d3-f912e840b832" providerId="ADAL" clId="{027CBE4E-6311-425D-B3CE-49638DF1B831}" dt="2019-11-06T02:19:18.086" v="1127" actId="20577"/>
          <ac:spMkLst>
            <pc:docMk/>
            <pc:sldMk cId="2965420777" sldId="381"/>
            <ac:spMk id="6" creationId="{AA45955F-742F-4744-A963-E26C9D6F021C}"/>
          </ac:spMkLst>
        </pc:spChg>
      </pc:sldChg>
      <pc:sldChg chg="modNotesTx">
        <pc:chgData name="박지균" userId="5f839395-9bba-41c0-82d3-f912e840b832" providerId="ADAL" clId="{027CBE4E-6311-425D-B3CE-49638DF1B831}" dt="2019-11-06T02:19:35.483" v="1188" actId="20577"/>
        <pc:sldMkLst>
          <pc:docMk/>
          <pc:sldMk cId="3960954420" sldId="383"/>
        </pc:sldMkLst>
      </pc:sldChg>
      <pc:sldChg chg="modNotesTx">
        <pc:chgData name="박지균" userId="5f839395-9bba-41c0-82d3-f912e840b832" providerId="ADAL" clId="{027CBE4E-6311-425D-B3CE-49638DF1B831}" dt="2019-11-06T02:08:45.346" v="92" actId="20577"/>
        <pc:sldMkLst>
          <pc:docMk/>
          <pc:sldMk cId="4018797708" sldId="391"/>
        </pc:sldMkLst>
      </pc:sldChg>
      <pc:sldChg chg="modSp modNotesTx">
        <pc:chgData name="박지균" userId="5f839395-9bba-41c0-82d3-f912e840b832" providerId="ADAL" clId="{027CBE4E-6311-425D-B3CE-49638DF1B831}" dt="2019-11-06T02:09:51.998" v="119"/>
        <pc:sldMkLst>
          <pc:docMk/>
          <pc:sldMk cId="1742273664" sldId="392"/>
        </pc:sldMkLst>
        <pc:spChg chg="mod">
          <ac:chgData name="박지균" userId="5f839395-9bba-41c0-82d3-f912e840b832" providerId="ADAL" clId="{027CBE4E-6311-425D-B3CE-49638DF1B831}" dt="2019-11-06T02:09:51.998" v="119"/>
          <ac:spMkLst>
            <pc:docMk/>
            <pc:sldMk cId="1742273664" sldId="392"/>
            <ac:spMk id="12" creationId="{00000000-0000-0000-0000-000000000000}"/>
          </ac:spMkLst>
        </pc:spChg>
      </pc:sldChg>
      <pc:sldChg chg="modSp modNotesTx">
        <pc:chgData name="박지균" userId="5f839395-9bba-41c0-82d3-f912e840b832" providerId="ADAL" clId="{027CBE4E-6311-425D-B3CE-49638DF1B831}" dt="2019-11-06T02:13:45.526" v="261" actId="20577"/>
        <pc:sldMkLst>
          <pc:docMk/>
          <pc:sldMk cId="340376750" sldId="393"/>
        </pc:sldMkLst>
        <pc:spChg chg="mod">
          <ac:chgData name="박지균" userId="5f839395-9bba-41c0-82d3-f912e840b832" providerId="ADAL" clId="{027CBE4E-6311-425D-B3CE-49638DF1B831}" dt="2019-11-06T02:13:01.230" v="251" actId="20577"/>
          <ac:spMkLst>
            <pc:docMk/>
            <pc:sldMk cId="340376750" sldId="393"/>
            <ac:spMk id="13" creationId="{C3A288D2-530E-4D2E-99C1-057B29F677F4}"/>
          </ac:spMkLst>
        </pc:spChg>
      </pc:sldChg>
      <pc:sldChg chg="modNotesTx">
        <pc:chgData name="박지균" userId="5f839395-9bba-41c0-82d3-f912e840b832" providerId="ADAL" clId="{027CBE4E-6311-425D-B3CE-49638DF1B831}" dt="2019-11-06T02:14:12.132" v="264" actId="20577"/>
        <pc:sldMkLst>
          <pc:docMk/>
          <pc:sldMk cId="3358011949" sldId="396"/>
        </pc:sldMkLst>
      </pc:sldChg>
      <pc:sldChg chg="modSp modNotesTx">
        <pc:chgData name="박지균" userId="5f839395-9bba-41c0-82d3-f912e840b832" providerId="ADAL" clId="{027CBE4E-6311-425D-B3CE-49638DF1B831}" dt="2019-11-06T02:16:15.903" v="632" actId="20577"/>
        <pc:sldMkLst>
          <pc:docMk/>
          <pc:sldMk cId="3450601498" sldId="397"/>
        </pc:sldMkLst>
        <pc:spChg chg="mod">
          <ac:chgData name="박지균" userId="5f839395-9bba-41c0-82d3-f912e840b832" providerId="ADAL" clId="{027CBE4E-6311-425D-B3CE-49638DF1B831}" dt="2019-11-06T02:15:10.827" v="310" actId="20577"/>
          <ac:spMkLst>
            <pc:docMk/>
            <pc:sldMk cId="3450601498" sldId="397"/>
            <ac:spMk id="14" creationId="{BF3AAE10-EC8B-410A-845C-4FB7D0E169BA}"/>
          </ac:spMkLst>
        </pc:spChg>
      </pc:sldChg>
      <pc:sldChg chg="modSp modNotesTx">
        <pc:chgData name="박지균" userId="5f839395-9bba-41c0-82d3-f912e840b832" providerId="ADAL" clId="{027CBE4E-6311-425D-B3CE-49638DF1B831}" dt="2019-11-06T02:18:45.824" v="1126" actId="20577"/>
        <pc:sldMkLst>
          <pc:docMk/>
          <pc:sldMk cId="2642208439" sldId="398"/>
        </pc:sldMkLst>
        <pc:spChg chg="mod">
          <ac:chgData name="박지균" userId="5f839395-9bba-41c0-82d3-f912e840b832" providerId="ADAL" clId="{027CBE4E-6311-425D-B3CE-49638DF1B831}" dt="2019-11-06T02:18:09.775" v="935" actId="20577"/>
          <ac:spMkLst>
            <pc:docMk/>
            <pc:sldMk cId="2642208439" sldId="398"/>
            <ac:spMk id="18" creationId="{D89A80E8-4F8A-42FC-9146-93BE49C0E5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‹#›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9CC557F-AE2A-47A1-AB76-E84F30C44025}" type="datetimeFigureOut">
              <a:rPr lang="ko-KR" altLang="en-US" smtClean="0"/>
              <a:pPr/>
              <a:t>2019-11-06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cleverhans/issues/58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관심주제는 </a:t>
            </a:r>
            <a:r>
              <a:rPr lang="ko-KR" altLang="en-US" dirty="0" err="1"/>
              <a:t>논타겟형</a:t>
            </a:r>
            <a:r>
              <a:rPr lang="en-US" altLang="ko-KR" dirty="0"/>
              <a:t>, </a:t>
            </a:r>
            <a:r>
              <a:rPr lang="ko-KR" altLang="en-US" dirty="0"/>
              <a:t>그리고 타겟형 적대적 공격 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72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야구선수 </a:t>
            </a:r>
            <a:r>
              <a:rPr lang="en-US" altLang="ko-KR" dirty="0"/>
              <a:t>/ </a:t>
            </a:r>
            <a:r>
              <a:rPr lang="ko-KR" altLang="en-US" dirty="0"/>
              <a:t>타조 </a:t>
            </a:r>
            <a:r>
              <a:rPr lang="en-US" altLang="ko-KR" dirty="0"/>
              <a:t>/ </a:t>
            </a:r>
            <a:r>
              <a:rPr lang="ko-KR" altLang="en-US" dirty="0"/>
              <a:t>타조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8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에스프레소 </a:t>
            </a:r>
            <a:r>
              <a:rPr lang="en-US" altLang="ko-KR" dirty="0"/>
              <a:t>/ </a:t>
            </a:r>
            <a:r>
              <a:rPr lang="ko-KR" altLang="en-US" dirty="0" err="1"/>
              <a:t>샤워캡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샤워캡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37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코드는 그냥 간단하게만 짚고 넘어가겠습니다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9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공격 대상으로써</a:t>
            </a:r>
            <a:r>
              <a:rPr lang="en-US" altLang="ko-KR" dirty="0"/>
              <a:t> AES</a:t>
            </a:r>
            <a:r>
              <a:rPr lang="ko-KR" altLang="en-US" dirty="0"/>
              <a:t>에 대한 분류를 진행할 </a:t>
            </a:r>
            <a:r>
              <a:rPr lang="ko-KR" altLang="en-US" dirty="0" err="1"/>
              <a:t>인셉션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를 불러오고</a:t>
            </a:r>
            <a:r>
              <a:rPr lang="en-US" altLang="ko-KR" dirty="0"/>
              <a:t>, </a:t>
            </a:r>
            <a:r>
              <a:rPr lang="ko-KR" altLang="en-US" dirty="0"/>
              <a:t>구글에서 제공한 데이터셋의 이미지들도 불러옵니다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eps</a:t>
            </a:r>
            <a:r>
              <a:rPr lang="ko-KR" altLang="en-US" dirty="0"/>
              <a:t>는 해당 코드에서 기준으로 잡은 변화 단위입니다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78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논타겟형</a:t>
            </a:r>
            <a:r>
              <a:rPr lang="en-US" altLang="ko-KR" dirty="0"/>
              <a:t> AES</a:t>
            </a:r>
            <a:r>
              <a:rPr lang="ko-KR" altLang="en-US" dirty="0"/>
              <a:t>를 만드는 핵심 요인은 </a:t>
            </a:r>
            <a:r>
              <a:rPr lang="en-US" altLang="ko-KR" dirty="0"/>
              <a:t>Fast Gradient Sign Method, </a:t>
            </a:r>
            <a:r>
              <a:rPr lang="ko-KR" altLang="en-US" dirty="0"/>
              <a:t>줄여서 </a:t>
            </a:r>
            <a:r>
              <a:rPr lang="en-US" altLang="ko-KR" dirty="0"/>
              <a:t>FGSM </a:t>
            </a:r>
            <a:r>
              <a:rPr lang="ko-KR" altLang="en-US" dirty="0"/>
              <a:t>이었습니다</a:t>
            </a:r>
            <a:endParaRPr lang="en-US" altLang="ko-KR" dirty="0"/>
          </a:p>
          <a:p>
            <a:r>
              <a:rPr lang="en-US" altLang="ko-KR" dirty="0"/>
              <a:t>FGSM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이미지를 분석하여 이미지 손실이 최대화되도록 노이즈를 발생시키는 신경망 기법을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Eps</a:t>
            </a:r>
            <a:r>
              <a:rPr lang="ko-KR" altLang="en-US" dirty="0"/>
              <a:t>가 높을수록 노이즈가 심해집니다</a:t>
            </a:r>
            <a:endParaRPr lang="en-US" altLang="ko-KR" dirty="0"/>
          </a:p>
          <a:p>
            <a:r>
              <a:rPr lang="ko-KR" altLang="en-US" dirty="0"/>
              <a:t>정상 이미지에서 이 </a:t>
            </a:r>
            <a:r>
              <a:rPr lang="en-US" altLang="ko-KR" dirty="0"/>
              <a:t>FGSM</a:t>
            </a:r>
            <a:r>
              <a:rPr lang="ko-KR" altLang="en-US" dirty="0"/>
              <a:t>을 거쳐서 </a:t>
            </a:r>
            <a:r>
              <a:rPr lang="ko-KR" altLang="en-US" dirty="0" err="1"/>
              <a:t>논타겟형</a:t>
            </a:r>
            <a:r>
              <a:rPr lang="ko-KR" altLang="en-US" dirty="0"/>
              <a:t> </a:t>
            </a:r>
            <a:r>
              <a:rPr lang="en-US" altLang="ko-KR" dirty="0"/>
              <a:t>AES</a:t>
            </a:r>
            <a:r>
              <a:rPr lang="ko-KR" altLang="en-US" dirty="0"/>
              <a:t>를 생성하는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82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탐구 방향은 </a:t>
            </a:r>
            <a:r>
              <a:rPr lang="ko-KR" altLang="en-US"/>
              <a:t>크게 세가지입니다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337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https://github.com/tensorflow/cleverhans/issues/589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5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목차는 다음과 같습니다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7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0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적대적 공격은 이전 시간에 조교님이 </a:t>
            </a:r>
            <a:r>
              <a:rPr lang="ko-KR" altLang="en-US" dirty="0" err="1"/>
              <a:t>설명해주셔서</a:t>
            </a:r>
            <a:r>
              <a:rPr lang="ko-KR" altLang="en-US" dirty="0"/>
              <a:t> 이미 다들 </a:t>
            </a:r>
            <a:r>
              <a:rPr lang="ko-KR" altLang="en-US" dirty="0" err="1"/>
              <a:t>아실텐데요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이미지에 특정 노이즈를 추가해서 </a:t>
            </a:r>
            <a:r>
              <a:rPr lang="ko-KR" altLang="en-US" dirty="0" err="1"/>
              <a:t>오분류를</a:t>
            </a:r>
            <a:r>
              <a:rPr lang="ko-KR" altLang="en-US" dirty="0"/>
              <a:t> 발생시키는 것이 가장 일반적인 적대적 공격입니다</a:t>
            </a:r>
            <a:endParaRPr lang="en-US" altLang="ko-KR" dirty="0"/>
          </a:p>
          <a:p>
            <a:r>
              <a:rPr lang="ko-KR" altLang="en-US" dirty="0"/>
              <a:t>이와 같이 적대적 변환 과정을 거친 이미지를 </a:t>
            </a:r>
            <a:r>
              <a:rPr lang="en-US" altLang="ko-KR" dirty="0"/>
              <a:t>Adversarial Images </a:t>
            </a:r>
            <a:r>
              <a:rPr lang="ko-KR" altLang="en-US" dirty="0"/>
              <a:t>줄여서 </a:t>
            </a:r>
            <a:r>
              <a:rPr lang="en-US" altLang="ko-KR" dirty="0"/>
              <a:t>AES</a:t>
            </a:r>
            <a:r>
              <a:rPr lang="ko-KR" altLang="en-US" dirty="0"/>
              <a:t>라고 부릅니다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적대적 공격에 대한 정보를 찾던 중 저는 </a:t>
            </a:r>
            <a:r>
              <a:rPr lang="en-US" altLang="ko-KR" dirty="0"/>
              <a:t>Kaggle </a:t>
            </a:r>
            <a:r>
              <a:rPr lang="ko-KR" altLang="en-US" dirty="0"/>
              <a:t>이라는 곳에서 진행된 한 프로젝트를 찾았습니다</a:t>
            </a:r>
            <a:endParaRPr lang="en-US" altLang="ko-KR" dirty="0"/>
          </a:p>
          <a:p>
            <a:r>
              <a:rPr lang="ko-KR" altLang="en-US" dirty="0"/>
              <a:t>그전에 먼저 </a:t>
            </a:r>
            <a:r>
              <a:rPr lang="en-US" altLang="ko-KR" dirty="0"/>
              <a:t>Kaggle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전세계 데이터 과학자들의 커뮤니티인데요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기업이 연구 프로젝트와 데이터를 올려</a:t>
            </a:r>
            <a:r>
              <a:rPr lang="en-US" altLang="ko-KR" dirty="0"/>
              <a:t> </a:t>
            </a:r>
            <a:r>
              <a:rPr lang="ko-KR" altLang="en-US" dirty="0"/>
              <a:t>과학자들의 아이디어를 공모하는 플랫폼이기도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36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Kaggle</a:t>
            </a:r>
            <a:r>
              <a:rPr lang="ko-KR" altLang="en-US" dirty="0"/>
              <a:t>에서 지난 </a:t>
            </a:r>
            <a:r>
              <a:rPr lang="en-US" altLang="ko-KR" dirty="0"/>
              <a:t>2017</a:t>
            </a:r>
            <a:r>
              <a:rPr lang="ko-KR" altLang="en-US" dirty="0"/>
              <a:t>년에 </a:t>
            </a:r>
            <a:r>
              <a:rPr lang="en-US" altLang="ko-KR" dirty="0"/>
              <a:t>Google</a:t>
            </a:r>
            <a:r>
              <a:rPr lang="ko-KR" altLang="en-US" dirty="0"/>
              <a:t>이 개최한 공모전이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</a:t>
            </a:r>
            <a:r>
              <a:rPr lang="ko-KR" altLang="en-US" dirty="0" err="1"/>
              <a:t>논타겟형</a:t>
            </a:r>
            <a:r>
              <a:rPr lang="en-US" altLang="ko-KR" dirty="0"/>
              <a:t> </a:t>
            </a:r>
            <a:r>
              <a:rPr lang="ko-KR" altLang="en-US" dirty="0"/>
              <a:t>그리고 타겟형 적대적 공격에 대한 아이디어를 공모하는 </a:t>
            </a:r>
            <a:r>
              <a:rPr lang="ko-KR" altLang="en-US" dirty="0" err="1"/>
              <a:t>닙스</a:t>
            </a:r>
            <a:r>
              <a:rPr lang="ko-KR" altLang="en-US" dirty="0"/>
              <a:t> </a:t>
            </a:r>
            <a:r>
              <a:rPr lang="en-US" altLang="ko-KR" dirty="0"/>
              <a:t>2017 Competition</a:t>
            </a:r>
            <a:r>
              <a:rPr lang="ko-KR" altLang="en-US" dirty="0"/>
              <a:t> 입니다</a:t>
            </a:r>
            <a:endParaRPr lang="en-US" altLang="ko-KR" dirty="0"/>
          </a:p>
          <a:p>
            <a:r>
              <a:rPr lang="ko-KR" altLang="en-US" dirty="0" err="1"/>
              <a:t>논타겟형</a:t>
            </a:r>
            <a:r>
              <a:rPr lang="ko-KR" altLang="en-US" dirty="0"/>
              <a:t> 공격이란 특정 이미지로 분류하려는 의도는 없이</a:t>
            </a:r>
            <a:r>
              <a:rPr lang="en-US" altLang="ko-KR" dirty="0"/>
              <a:t>, </a:t>
            </a:r>
            <a:r>
              <a:rPr lang="ko-KR" altLang="en-US" dirty="0" err="1"/>
              <a:t>오분류를</a:t>
            </a:r>
            <a:r>
              <a:rPr lang="ko-KR" altLang="en-US" dirty="0"/>
              <a:t> 목적으로 이루어지는 적대적 공격을 말하고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타겟형 공격은 반대로 이미지 분류기가 해당 이미지를 특정 이미지로 오인하도록 유도하는 공격을 말합니다</a:t>
            </a:r>
            <a:endParaRPr lang="en-US" altLang="ko-KR" dirty="0"/>
          </a:p>
          <a:p>
            <a:r>
              <a:rPr lang="ko-KR" altLang="en-US" dirty="0"/>
              <a:t>위와 같은 목적의 </a:t>
            </a:r>
            <a:r>
              <a:rPr lang="en-US" altLang="ko-KR" dirty="0"/>
              <a:t>AES</a:t>
            </a:r>
            <a:r>
              <a:rPr lang="ko-KR" altLang="en-US" dirty="0"/>
              <a:t>를 자동으로 생성하는 </a:t>
            </a:r>
            <a:r>
              <a:rPr lang="en-US" altLang="ko-KR" dirty="0"/>
              <a:t>AI</a:t>
            </a:r>
            <a:r>
              <a:rPr lang="ko-KR" altLang="en-US" dirty="0"/>
              <a:t>를 개발하는 것이 프로젝트의 목적이었습니다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48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공모전 페이지에 이분께서 업로드한 공격 모델 가이드라인이 담긴 노트북이 제 발표 주제입니다</a:t>
            </a:r>
            <a:endParaRPr lang="en-US" altLang="ko-KR" dirty="0"/>
          </a:p>
          <a:p>
            <a:r>
              <a:rPr lang="ko-KR" altLang="en-US" dirty="0"/>
              <a:t>이 가이드라인에서 공격 대상으로 쓰이는 이미지 분류기는 바로 </a:t>
            </a:r>
            <a:r>
              <a:rPr lang="ko-KR" altLang="en-US" dirty="0" err="1"/>
              <a:t>인셉션</a:t>
            </a:r>
            <a:r>
              <a:rPr lang="ko-KR" altLang="en-US" dirty="0"/>
              <a:t> </a:t>
            </a:r>
            <a:r>
              <a:rPr lang="en-US" altLang="ko-KR" dirty="0"/>
              <a:t>V3 </a:t>
            </a:r>
            <a:r>
              <a:rPr lang="ko-KR" altLang="en-US" dirty="0"/>
              <a:t>모델입니다</a:t>
            </a:r>
            <a:endParaRPr lang="en-US" altLang="ko-KR" dirty="0"/>
          </a:p>
          <a:p>
            <a:r>
              <a:rPr lang="ko-KR" altLang="en-US" dirty="0" err="1"/>
              <a:t>인셉션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는 구글에서 개발한 우수한 이미지 분류기 모델인데요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구글에서 제공한 데이터셋의 </a:t>
            </a:r>
            <a:r>
              <a:rPr lang="en-US" altLang="ko-KR" dirty="0"/>
              <a:t>299x299 </a:t>
            </a:r>
            <a:r>
              <a:rPr lang="ko-KR" altLang="en-US" dirty="0"/>
              <a:t>크기의 이미지들을 </a:t>
            </a:r>
            <a:r>
              <a:rPr lang="ko-KR" altLang="en-US" dirty="0" err="1"/>
              <a:t>논타겟형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타겟형 </a:t>
            </a:r>
            <a:r>
              <a:rPr lang="en-US" altLang="ko-KR" dirty="0"/>
              <a:t>AES</a:t>
            </a:r>
            <a:r>
              <a:rPr lang="ko-KR" altLang="en-US" dirty="0"/>
              <a:t>로 변환한 후 위 분류기에 </a:t>
            </a:r>
            <a:r>
              <a:rPr lang="en-US" altLang="ko-KR" dirty="0"/>
              <a:t>Input</a:t>
            </a:r>
            <a:r>
              <a:rPr lang="ko-KR" altLang="en-US" dirty="0"/>
              <a:t>을 했더니</a:t>
            </a:r>
            <a:endParaRPr lang="en-US" altLang="ko-KR" dirty="0"/>
          </a:p>
          <a:p>
            <a:r>
              <a:rPr lang="ko-KR" altLang="en-US" dirty="0"/>
              <a:t>대부분의 이미지에서 </a:t>
            </a:r>
            <a:r>
              <a:rPr lang="ko-KR" altLang="en-US" dirty="0" err="1"/>
              <a:t>오분류가</a:t>
            </a:r>
            <a:r>
              <a:rPr lang="ko-KR" altLang="en-US" dirty="0"/>
              <a:t> 발생하였으나</a:t>
            </a:r>
            <a:r>
              <a:rPr lang="en-US" altLang="ko-KR" dirty="0"/>
              <a:t>, </a:t>
            </a:r>
            <a:r>
              <a:rPr lang="ko-KR" altLang="en-US" dirty="0"/>
              <a:t>타겟형 </a:t>
            </a:r>
            <a:r>
              <a:rPr lang="en-US" altLang="ko-KR" dirty="0"/>
              <a:t>AES</a:t>
            </a:r>
            <a:r>
              <a:rPr lang="ko-KR" altLang="en-US" dirty="0"/>
              <a:t>의 목적인 특정 이미지로의 오인은 이분이 코드를 잘못 작성하셔서 실패했습니다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13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공격 모델에 의한 </a:t>
            </a:r>
            <a:r>
              <a:rPr lang="ko-KR" altLang="en-US" dirty="0" err="1"/>
              <a:t>오분류</a:t>
            </a:r>
            <a:r>
              <a:rPr lang="ko-KR" altLang="en-US" dirty="0"/>
              <a:t> 예시를 몇가지 소개해보겠습니다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5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판다</a:t>
            </a:r>
            <a:r>
              <a:rPr lang="en-US" altLang="ko-KR" dirty="0"/>
              <a:t> / </a:t>
            </a:r>
            <a:r>
              <a:rPr lang="ko-KR" altLang="en-US" dirty="0" err="1"/>
              <a:t>사모예드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차우차우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8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2F5597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/>
              <a:t>PURE</a:t>
            </a:r>
            <a:br>
              <a:rPr lang="en-US" altLang="ko-KR" dirty="0"/>
            </a:br>
            <a:r>
              <a:rPr lang="en-US" altLang="ko-KR" dirty="0"/>
              <a:t>RED+</a:t>
            </a:r>
            <a:br>
              <a:rPr lang="en-US" altLang="ko-KR" dirty="0"/>
            </a:br>
            <a:r>
              <a:rPr lang="en-US" altLang="ko-KR" dirty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dirty="0"/>
              <a:t>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2F5597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IN.</a:t>
            </a:r>
            <a:br>
              <a:rPr lang="en-US" altLang="ko-KR" dirty="0"/>
            </a:br>
            <a:r>
              <a:rPr lang="en-US" altLang="ko-KR" dirty="0"/>
              <a:t>D.E</a:t>
            </a:r>
            <a:br>
              <a:rPr lang="en-US" altLang="ko-KR" dirty="0"/>
            </a:br>
            <a:r>
              <a:rPr lang="en-US" altLang="ko-KR" dirty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2F5597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/>
              <a:t>1</a:t>
            </a:r>
          </a:p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en-US" altLang="ko-KR" dirty="0"/>
              <a:t>3</a:t>
            </a:r>
          </a:p>
          <a:p>
            <a:pPr lvl="0"/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973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  <a:solidFill>
            <a:srgbClr val="2F5597"/>
          </a:solidFill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grpFill/>
            <a:ln w="9525" cap="sq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grpFill/>
            <a:ln w="9525" cap="sq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/>
              <a:t>Click to edit </a:t>
            </a:r>
            <a:br>
              <a:rPr lang="en-US" altLang="ko-KR" dirty="0"/>
            </a:br>
            <a:r>
              <a:rPr lang="en-US" altLang="ko-KR" dirty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71450" lvl="0" indent="-171450"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  <a:p>
            <a:pPr lvl="0"/>
            <a:r>
              <a:rPr lang="en-US" altLang="ko-KR" dirty="0"/>
              <a:t>TYPE</a:t>
            </a:r>
          </a:p>
          <a:p>
            <a:pPr lvl="0"/>
            <a:r>
              <a:rPr lang="en-US" altLang="ko-KR" dirty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2F5597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2F5597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IN.</a:t>
            </a:r>
            <a:br>
              <a:rPr lang="en-US" altLang="ko-KR" dirty="0"/>
            </a:br>
            <a:r>
              <a:rPr lang="en-US" altLang="ko-KR" dirty="0"/>
              <a:t>DE.</a:t>
            </a:r>
            <a:br>
              <a:rPr lang="en-US" altLang="ko-KR" dirty="0"/>
            </a:br>
            <a:r>
              <a:rPr lang="en-US" altLang="ko-KR" dirty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ain-bow.tistory.com/entry/Adversarial-Attac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tensorflow.org/tutorials/generative/adversarial_fgs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/nips-2017-defense-against-adversarial-attack" TargetMode="External"/><Relationship Id="rId5" Type="http://schemas.openxmlformats.org/officeDocument/2006/relationships/hyperlink" Target="https://www.kaggle.com/c/nips-2017-targeted-adversarial-attack" TargetMode="External"/><Relationship Id="rId4" Type="http://schemas.openxmlformats.org/officeDocument/2006/relationships/hyperlink" Target="https://www.kaggle.com/c/nips-2017-non-targeted-adversarial-attac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c/nips-2017-non-targeted-adversarial-atta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benhamner/adversarial-learning-challenges-getting-started/noteboo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E004E4B-5C2D-41F0-A40E-07703E4A09EA}"/>
              </a:ext>
            </a:extLst>
          </p:cNvPr>
          <p:cNvSpPr/>
          <p:nvPr/>
        </p:nvSpPr>
        <p:spPr>
          <a:xfrm rot="10800000" flipH="1">
            <a:off x="-1" y="0"/>
            <a:ext cx="9144001" cy="5115910"/>
          </a:xfrm>
          <a:prstGeom prst="rt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141" y="1636812"/>
            <a:ext cx="3087716" cy="2441376"/>
          </a:xfrm>
          <a:solidFill>
            <a:schemeClr val="bg1"/>
          </a:solidFill>
          <a:ln w="25400">
            <a:solidFill>
              <a:srgbClr val="2F5597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 err="1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논타겟형</a:t>
            </a:r>
            <a: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ko-KR" altLang="en-US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타겟형</a:t>
            </a:r>
            <a:br>
              <a:rPr lang="en-US" altLang="ko-KR" sz="28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8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적대적 공격</a:t>
            </a: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예시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pic>
        <p:nvPicPr>
          <p:cNvPr id="3" name="그림 2" descr="사람, 실외, 게임, 야구이(가) 표시된 사진&#10;&#10;자동 생성된 설명">
            <a:extLst>
              <a:ext uri="{FF2B5EF4-FFF2-40B4-BE49-F238E27FC236}">
                <a16:creationId xmlns:a16="http://schemas.microsoft.com/office/drawing/2014/main" id="{E7EF60D9-48BE-49E5-835E-ED98A4D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18" y="1353515"/>
            <a:ext cx="5584918" cy="18616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D7A439-E321-472D-9CE7-05D9112B0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364" y="3328548"/>
            <a:ext cx="4757271" cy="2065874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910D2A-D6C4-46A0-A538-2D271AA92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9EFB28-7C7F-4CAF-ACB0-4576A960B6D9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5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예시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pic>
        <p:nvPicPr>
          <p:cNvPr id="3" name="그림 2" descr="컵, 커피, 테이블, 도넛형이(가) 표시된 사진&#10;&#10;자동 생성된 설명">
            <a:extLst>
              <a:ext uri="{FF2B5EF4-FFF2-40B4-BE49-F238E27FC236}">
                <a16:creationId xmlns:a16="http://schemas.microsoft.com/office/drawing/2014/main" id="{A4507A75-A626-4DA6-8DC4-EAFC0A71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55" y="1354872"/>
            <a:ext cx="5706316" cy="1902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EBB61C-ECB2-4301-A059-87DA205F0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38" y="3400302"/>
            <a:ext cx="3127842" cy="1830043"/>
          </a:xfrm>
          <a:prstGeom prst="rect">
            <a:avLst/>
          </a:prstGeom>
        </p:spPr>
      </p:pic>
      <p:pic>
        <p:nvPicPr>
          <p:cNvPr id="2050" name="Picture 2" descr="shower cap 이미지 검색결과&quot;">
            <a:extLst>
              <a:ext uri="{FF2B5EF4-FFF2-40B4-BE49-F238E27FC236}">
                <a16:creationId xmlns:a16="http://schemas.microsoft.com/office/drawing/2014/main" id="{891970D9-1DCB-4522-B098-232CCE2B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70" y="3486390"/>
            <a:ext cx="2677646" cy="159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D09B1DF-D7D2-45AF-926E-31E167DDE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299130B-9691-4C2C-82D0-FEFF0703B3B8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pPr algn="l"/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36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0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5525041" y="1449245"/>
            <a:ext cx="2453547" cy="760740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82EAC-BC7C-4563-9C80-F270372EAEA3}"/>
              </a:ext>
            </a:extLst>
          </p:cNvPr>
          <p:cNvSpPr/>
          <p:nvPr/>
        </p:nvSpPr>
        <p:spPr>
          <a:xfrm>
            <a:off x="1182172" y="349858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A45955F-742F-4744-A963-E26C9D6F021C}"/>
              </a:ext>
            </a:extLst>
          </p:cNvPr>
          <p:cNvSpPr txBox="1">
            <a:spLocks/>
          </p:cNvSpPr>
          <p:nvPr/>
        </p:nvSpPr>
        <p:spPr>
          <a:xfrm>
            <a:off x="5463015" y="2641504"/>
            <a:ext cx="3089970" cy="187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spc="300" dirty="0">
              <a:solidFill>
                <a:srgbClr val="5959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6A85C-2D5B-45D3-9647-2A79AD6A2BAC}"/>
              </a:ext>
            </a:extLst>
          </p:cNvPr>
          <p:cNvSpPr/>
          <p:nvPr/>
        </p:nvSpPr>
        <p:spPr>
          <a:xfrm>
            <a:off x="219778" y="3739252"/>
            <a:ext cx="421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Attack</a:t>
            </a:r>
            <a:endParaRPr lang="ko-KR" altLang="en-US" sz="14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5DCD8B-1B3E-43D1-B80D-E7B5185FF442}"/>
              </a:ext>
            </a:extLst>
          </p:cNvPr>
          <p:cNvCxnSpPr>
            <a:cxnSpLocks/>
          </p:cNvCxnSpPr>
          <p:nvPr/>
        </p:nvCxnSpPr>
        <p:spPr>
          <a:xfrm>
            <a:off x="5596759" y="2270669"/>
            <a:ext cx="2733509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2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코드 분석 </a:t>
            </a:r>
            <a:r>
              <a:rPr lang="en-US" altLang="ko-KR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</a:t>
            </a: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데이터셋 불러오기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3AAE10-EC8B-410A-845C-4FB7D0E169BA}"/>
              </a:ext>
            </a:extLst>
          </p:cNvPr>
          <p:cNvSpPr txBox="1"/>
          <p:nvPr/>
        </p:nvSpPr>
        <p:spPr>
          <a:xfrm>
            <a:off x="1142386" y="3642008"/>
            <a:ext cx="7302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Inception-v3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불러옴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defRPr lang="ko-KR" altLang="en-US"/>
            </a:pP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구글에서 제공한 데이터셋의 이미지들을 불러옴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지정된 최소 변화 단위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ED38A-7D64-4441-8437-5C1094A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81" y="1474387"/>
            <a:ext cx="7191375" cy="1866900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23CE395-5D7D-4574-B17F-B74EDCA4E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B9D71D-0AA0-478E-8976-1989C6A0D255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06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코드 분석 </a:t>
            </a:r>
            <a:r>
              <a:rPr lang="en-US" altLang="ko-KR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FGSM</a:t>
            </a: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을 이용한 </a:t>
            </a:r>
            <a:r>
              <a:rPr lang="ko-KR" altLang="en-US" b="0" spc="300" dirty="0" err="1">
                <a:solidFill>
                  <a:srgbClr val="2F5597"/>
                </a:solidFill>
                <a:latin typeface="나눔스퀘어 ExtraBold"/>
                <a:ea typeface="나눔스퀘어 ExtraBold"/>
              </a:rPr>
              <a:t>논타겟형</a:t>
            </a: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AEs </a:t>
            </a: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생성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A80E8-4F8A-42FC-9146-93BE49C0E5E9}"/>
              </a:ext>
            </a:extLst>
          </p:cNvPr>
          <p:cNvSpPr txBox="1"/>
          <p:nvPr/>
        </p:nvSpPr>
        <p:spPr>
          <a:xfrm>
            <a:off x="1142386" y="2465701"/>
            <a:ext cx="7302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Fast Gradient Sign Method (FGSM) :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분석하여 이미지 손실이 최대화되도록 노이즈를 발생시키는 신경망 기법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높을수록 노이즈가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심해짐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이미지에서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FGSM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9840F7-7D95-4E22-B30D-51C938136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10" y="1537040"/>
            <a:ext cx="7163082" cy="710923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480806-E617-4C54-A025-062581CDF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77F4C3E-1DBC-45D1-A890-139608C6D6A1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pPr algn="l"/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36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0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5525041" y="1449245"/>
            <a:ext cx="2867253" cy="760740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탐구 방향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82EAC-BC7C-4563-9C80-F270372EAEA3}"/>
              </a:ext>
            </a:extLst>
          </p:cNvPr>
          <p:cNvSpPr/>
          <p:nvPr/>
        </p:nvSpPr>
        <p:spPr>
          <a:xfrm>
            <a:off x="1182172" y="349858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A45955F-742F-4744-A963-E26C9D6F021C}"/>
              </a:ext>
            </a:extLst>
          </p:cNvPr>
          <p:cNvSpPr txBox="1">
            <a:spLocks/>
          </p:cNvSpPr>
          <p:nvPr/>
        </p:nvSpPr>
        <p:spPr>
          <a:xfrm>
            <a:off x="5463015" y="2641504"/>
            <a:ext cx="3089970" cy="187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spc="300" dirty="0">
              <a:solidFill>
                <a:srgbClr val="5959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6A85C-2D5B-45D3-9647-2A79AD6A2BAC}"/>
              </a:ext>
            </a:extLst>
          </p:cNvPr>
          <p:cNvSpPr/>
          <p:nvPr/>
        </p:nvSpPr>
        <p:spPr>
          <a:xfrm>
            <a:off x="219778" y="3739252"/>
            <a:ext cx="421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Attack</a:t>
            </a:r>
            <a:endParaRPr lang="ko-KR" altLang="en-US" sz="14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5DCD8B-1B3E-43D1-B80D-E7B5185FF442}"/>
              </a:ext>
            </a:extLst>
          </p:cNvPr>
          <p:cNvCxnSpPr>
            <a:cxnSpLocks/>
          </p:cNvCxnSpPr>
          <p:nvPr/>
        </p:nvCxnSpPr>
        <p:spPr>
          <a:xfrm>
            <a:off x="5596759" y="2270669"/>
            <a:ext cx="2733509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2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br>
              <a:rPr lang="en-US" altLang="ko-KR" sz="1600" spc="0" dirty="0"/>
            </a:br>
            <a:r>
              <a:rPr lang="en-US" altLang="ko-KR" sz="600" spc="0" dirty="0"/>
              <a:t>   </a:t>
            </a:r>
            <a:br>
              <a:rPr lang="en-US" altLang="ko-KR" sz="1800" dirty="0"/>
            </a:br>
            <a:r>
              <a:rPr lang="ko-KR" altLang="en-US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탐구 방향</a:t>
            </a:r>
            <a:endParaRPr lang="ko-KR" altLang="en-US" sz="2500" spc="3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/>
            <a:r>
              <a:rPr lang="en-US" altLang="ko-KR" dirty="0"/>
              <a:t>  </a:t>
            </a:r>
          </a:p>
          <a:p>
            <a:pPr algn="ctr"/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049401-E8D4-4126-A5E6-F27E8836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3A4E2-4DE1-4711-8238-76FAD78C02D5}"/>
              </a:ext>
            </a:extLst>
          </p:cNvPr>
          <p:cNvSpPr/>
          <p:nvPr/>
        </p:nvSpPr>
        <p:spPr>
          <a:xfrm>
            <a:off x="1449165" y="1749252"/>
            <a:ext cx="6592176" cy="239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</a:pP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이미지에 대해서 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FGSM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ko-KR" altLang="en-US" sz="1800" b="1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 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변환이 가능한지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fontAlgn="base" latinLnBrk="0">
              <a:lnSpc>
                <a:spcPct val="120000"/>
              </a:lnSpc>
            </a:pPr>
            <a:endParaRPr lang="en-US" altLang="ko-KR" sz="18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작동되지 않는 타겟형 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 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수정하여 정상 작동</a:t>
            </a:r>
            <a:endParaRPr lang="en-US" altLang="ko-KR" sz="18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endParaRPr lang="en-US" altLang="ko-KR" sz="18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800" b="1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 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 </a:t>
            </a:r>
            <a:r>
              <a:rPr lang="ko-KR" altLang="en-US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대항하여 정상 작동가능한 이미지 분류기를 만드는 것이 가능한지</a:t>
            </a:r>
            <a:r>
              <a:rPr lang="en-US" altLang="ko-KR" sz="18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CE4C886-5FC3-4604-BE4F-41057773BE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0B05FE-8842-4985-9A6F-B6A2995DCE9D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95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z="2500" spc="3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/>
            <a:r>
              <a:rPr lang="en-US" altLang="ko-KR" dirty="0"/>
              <a:t>  </a:t>
            </a:r>
          </a:p>
          <a:p>
            <a:pPr algn="ctr"/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049401-E8D4-4126-A5E6-F27E8836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91D43B-E4D9-4D69-AA15-547C7BFEDD8A}"/>
              </a:ext>
            </a:extLst>
          </p:cNvPr>
          <p:cNvSpPr txBox="1"/>
          <p:nvPr/>
        </p:nvSpPr>
        <p:spPr>
          <a:xfrm>
            <a:off x="1357705" y="1222936"/>
            <a:ext cx="7439586" cy="371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Google Brain,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“NIPS 2017: Non-targeted Adversarial Attack”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“NIPS 2017: Targeted Adversarial Attack”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“NIPS 2017: Defense Against Adversarial Attack”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4"/>
              </a:rPr>
              <a:t>https://www.kaggle.com/c/nips-2017-non-targeted-adversarial-attack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5"/>
              </a:rPr>
              <a:t>https://www.kaggle.com/c/nips-2017-targeted-adversarial-attack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https://www.kaggle.com/c/nips-2017-defense-against-adversarial-attack</a:t>
            </a:r>
            <a:r>
              <a:rPr lang="en-US" altLang="ko-KR" sz="1200" dirty="0"/>
              <a:t> 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TensorFlow, “Adversarial example using FGSM”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7"/>
              </a:rPr>
              <a:t>https://www.tensorflow.org/tutorials/generative/adversarial_fgsm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RAINBOW-LAB, “</a:t>
            </a:r>
            <a:r>
              <a:rPr lang="ko-KR" altLang="en-US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적대적 공격 동향</a:t>
            </a: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(Adversarial Attacks Survey)”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8"/>
              </a:rPr>
              <a:t>https://rain-bow.tistory.com/entry/Adversarial-Attack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18EBC04-3257-4B96-B9DD-48A7288713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4135FB-4362-4853-BB8E-BA0E4D66FD1F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617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E004E4B-5C2D-41F0-A40E-07703E4A09EA}"/>
              </a:ext>
            </a:extLst>
          </p:cNvPr>
          <p:cNvSpPr/>
          <p:nvPr/>
        </p:nvSpPr>
        <p:spPr>
          <a:xfrm rot="10800000" flipH="1">
            <a:off x="-1" y="0"/>
            <a:ext cx="9144001" cy="5115910"/>
          </a:xfrm>
          <a:prstGeom prst="rt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361" y="1391094"/>
            <a:ext cx="2013278" cy="2586567"/>
          </a:xfrm>
          <a:solidFill>
            <a:schemeClr val="bg1"/>
          </a:solidFill>
          <a:ln w="25400">
            <a:solidFill>
              <a:srgbClr val="2F5597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0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0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28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65D01C-9BEA-4135-B878-CE7547B3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22" y="1406860"/>
            <a:ext cx="429581" cy="4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335963" y="2293575"/>
            <a:ext cx="1200956" cy="1127850"/>
          </a:xfrm>
        </p:spPr>
        <p:txBody>
          <a:bodyPr/>
          <a:lstStyle/>
          <a:p>
            <a: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IN.</a:t>
            </a:r>
            <a:b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DE.</a:t>
            </a:r>
            <a:b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..X</a:t>
            </a:r>
            <a:endParaRPr lang="ko-KR" altLang="en-US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</p:spPr>
        <p:txBody>
          <a:bodyPr/>
          <a:lstStyle/>
          <a:p>
            <a:pPr algn="dist"/>
            <a:r>
              <a:rPr lang="ko-KR" altLang="en-US" sz="1000" dirty="0"/>
              <a:t>인공지능과 보안기술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764517" y="1754241"/>
            <a:ext cx="4235569" cy="2206518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400" spc="300" dirty="0"/>
              <a:t> </a:t>
            </a:r>
            <a:r>
              <a:rPr lang="ko-KR" altLang="en-US" sz="1400" spc="300" dirty="0"/>
              <a:t>개요</a:t>
            </a:r>
            <a:endParaRPr lang="en-US" altLang="ko-KR" sz="1400" spc="300" dirty="0"/>
          </a:p>
          <a:p>
            <a:pPr marL="0" indent="0" algn="l">
              <a:buNone/>
            </a:pPr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300" dirty="0"/>
              <a:t> </a:t>
            </a:r>
            <a:r>
              <a:rPr lang="ko-KR" altLang="en-US" sz="1400" spc="300" dirty="0"/>
              <a:t>코드 분석</a:t>
            </a:r>
            <a:endParaRPr lang="en-US" altLang="ko-KR" sz="1400" spc="300" dirty="0"/>
          </a:p>
          <a:p>
            <a:pPr marL="0" indent="0" algn="l">
              <a:buNone/>
            </a:pPr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1400" spc="300" dirty="0"/>
              <a:t>예시</a:t>
            </a:r>
            <a:endParaRPr lang="en-US" altLang="ko-KR" sz="1400" spc="300" dirty="0"/>
          </a:p>
          <a:p>
            <a:pPr marL="0" indent="0" algn="l">
              <a:buNone/>
            </a:pPr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</a:t>
            </a:r>
            <a:r>
              <a:rPr lang="ko-KR" altLang="en-US" sz="1400" spc="300" dirty="0"/>
              <a:t>탐구 방향 </a:t>
            </a:r>
            <a:endParaRPr lang="en-US" altLang="ko-KR" sz="1400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62A08-8122-42AF-9812-F4AE1587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62" y="2518288"/>
            <a:ext cx="519390" cy="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pPr algn="l"/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0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5525041" y="1574327"/>
            <a:ext cx="848865" cy="635657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ko-KR" altLang="en-US" sz="240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</a:t>
            </a:r>
            <a:endParaRPr lang="ko-KR" altLang="en-US" sz="24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82EAC-BC7C-4563-9C80-F270372EAEA3}"/>
              </a:ext>
            </a:extLst>
          </p:cNvPr>
          <p:cNvSpPr/>
          <p:nvPr/>
        </p:nvSpPr>
        <p:spPr>
          <a:xfrm>
            <a:off x="1182172" y="349858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A45955F-742F-4744-A963-E26C9D6F021C}"/>
              </a:ext>
            </a:extLst>
          </p:cNvPr>
          <p:cNvSpPr txBox="1">
            <a:spLocks/>
          </p:cNvSpPr>
          <p:nvPr/>
        </p:nvSpPr>
        <p:spPr>
          <a:xfrm>
            <a:off x="5463015" y="2641504"/>
            <a:ext cx="3053586" cy="155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400" spc="300" dirty="0"/>
              <a:t> </a:t>
            </a:r>
            <a:r>
              <a:rPr lang="ko-KR" altLang="en-US" sz="1400" spc="300" dirty="0"/>
              <a:t>적대적 공격</a:t>
            </a:r>
            <a:r>
              <a:rPr lang="en-US" altLang="ko-KR" sz="1400" spc="300" dirty="0"/>
              <a:t> </a:t>
            </a:r>
          </a:p>
          <a:p>
            <a:pPr algn="l"/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300" dirty="0"/>
              <a:t> Kaggle</a:t>
            </a:r>
          </a:p>
          <a:p>
            <a:pPr algn="l"/>
            <a:r>
              <a:rPr lang="en-US" altLang="ko-KR" sz="1400" spc="3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400" spc="300" dirty="0"/>
              <a:t> </a:t>
            </a:r>
            <a:r>
              <a:rPr lang="ko-KR" altLang="en-US" sz="1400" spc="300" dirty="0"/>
              <a:t>적대적 공격</a:t>
            </a:r>
            <a:r>
              <a:rPr lang="en-US" altLang="ko-KR" sz="1400" spc="300" dirty="0"/>
              <a:t> </a:t>
            </a:r>
            <a:r>
              <a:rPr lang="ko-KR" altLang="en-US" sz="1400" spc="300" dirty="0"/>
              <a:t>프로젝트</a:t>
            </a:r>
            <a:endParaRPr lang="en-US" altLang="ko-KR" sz="1400" spc="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6A85C-2D5B-45D3-9647-2A79AD6A2BAC}"/>
              </a:ext>
            </a:extLst>
          </p:cNvPr>
          <p:cNvSpPr/>
          <p:nvPr/>
        </p:nvSpPr>
        <p:spPr>
          <a:xfrm>
            <a:off x="219778" y="3739252"/>
            <a:ext cx="421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Attack</a:t>
            </a:r>
            <a:endParaRPr lang="ko-KR" altLang="en-US" sz="14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5DCD8B-1B3E-43D1-B80D-E7B5185FF442}"/>
              </a:ext>
            </a:extLst>
          </p:cNvPr>
          <p:cNvCxnSpPr>
            <a:cxnSpLocks/>
          </p:cNvCxnSpPr>
          <p:nvPr/>
        </p:nvCxnSpPr>
        <p:spPr>
          <a:xfrm>
            <a:off x="5596759" y="2270669"/>
            <a:ext cx="2857128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개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요 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적대적 공격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(Adversarial Attack)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961" y="983799"/>
            <a:ext cx="770654" cy="105981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Adversarial </a:t>
            </a:r>
          </a:p>
          <a:p>
            <a:pPr lvl="0">
              <a:defRPr lang="ko-KR" altLang="en-US"/>
            </a:pPr>
            <a:r>
              <a:rPr lang="en-US" altLang="ko-KR" dirty="0"/>
              <a:t>Attack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39556" y="3692735"/>
            <a:ext cx="6795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  <a:defRPr lang="ko-KR" altLang="en-US"/>
            </a:pPr>
            <a:r>
              <a:rPr lang="ko-KR" altLang="en-US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이미지 </a:t>
            </a:r>
            <a:r>
              <a:rPr lang="en-US" altLang="ko-KR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+ </a:t>
            </a:r>
            <a:r>
              <a:rPr lang="ko-KR" altLang="en-US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특정 노이즈 추가</a:t>
            </a:r>
            <a:r>
              <a:rPr lang="en-US" altLang="ko-KR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 </a:t>
            </a:r>
            <a:r>
              <a:rPr lang="en-US" altLang="ko-KR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  </a:t>
            </a:r>
            <a:r>
              <a:rPr lang="ko-KR" altLang="en-US" sz="1600" b="1" dirty="0" err="1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오분류</a:t>
            </a:r>
            <a:r>
              <a:rPr lang="en-US" altLang="ko-KR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발생</a:t>
            </a:r>
            <a:endParaRPr lang="en-US" altLang="ko-KR" sz="16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792" y="4034139"/>
            <a:ext cx="6972417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1800" b="1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적대적 공격</a:t>
            </a:r>
            <a:endParaRPr lang="en-US" altLang="ko-KR" sz="1800" b="1" dirty="0">
              <a:solidFill>
                <a:srgbClr val="2F559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위의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원리로 이미지 분류기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(Image Classifier)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들이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오분류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(Misclassification)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일으키도록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공격 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노이즈가 추가된 이미지를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AEs(Adversarial Images)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부름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 descr="사진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3A871434-D413-403C-917C-E8A10768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061" y="1381820"/>
            <a:ext cx="6972417" cy="231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개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요 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Kaggle 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소개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2386" y="4026158"/>
            <a:ext cx="7969713" cy="11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  <a:defRPr lang="ko-KR" altLang="en-US"/>
            </a:pP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전세계 데이터 과학자들의 커뮤니티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기업이 연구 프로젝트와 데이터를 올려 과학자들의 아이디어를 공모  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7F30A86-9CB6-4771-9AB8-B3119B88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129" y="1173667"/>
            <a:ext cx="5145742" cy="2775460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2543C5B-6023-48A8-B3A3-D87B75F97E0B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1E0D8C1-6E7E-481C-A5AC-D9FED2F40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개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요 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적대적 공격 프로젝트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9141" y="3726450"/>
            <a:ext cx="8173214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1800" dirty="0" err="1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(Non-targeted) &amp; </a:t>
            </a: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</a:t>
            </a: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(Targeted) </a:t>
            </a: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적대적 공격 프로젝트 </a:t>
            </a: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Google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공격은 특정 이미지로 분류하려는 의도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오분류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목적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공격은 이미지 분류기가 특정 이미지로 오인하도록 유도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같은 목적의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자동으로 생성하는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개발하는 것이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4EB775FA-C377-4019-964D-5615B4AB5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86" y="1416365"/>
            <a:ext cx="7341897" cy="226637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FE26E1-CE42-4EAF-A0BD-10554BA3D2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193C477-C8E7-4728-A2A8-5330F5E19CA3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2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개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요 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– 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공격</a:t>
            </a:r>
            <a:r>
              <a:rPr lang="en-US" altLang="ko-KR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모델 가이드라인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2387" y="2202838"/>
            <a:ext cx="7060320" cy="11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  <a:defRPr lang="ko-KR" altLang="en-US"/>
            </a:pP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Inception V3 </a:t>
            </a: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구글이 개발한 이미지 분류기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(CNN)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챌린지에서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96%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이상의 이미지 매칭 정확도 기록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7E7FC6DB-163F-4DB0-A76C-4DC71471F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50" y="1404841"/>
            <a:ext cx="5829300" cy="733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A288D2-530E-4D2E-99C1-057B29F677F4}"/>
              </a:ext>
            </a:extLst>
          </p:cNvPr>
          <p:cNvSpPr txBox="1"/>
          <p:nvPr/>
        </p:nvSpPr>
        <p:spPr>
          <a:xfrm>
            <a:off x="1142387" y="3547545"/>
            <a:ext cx="7302366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ko-KR" altLang="en-US" sz="1800" dirty="0" err="1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</a:t>
            </a:r>
            <a:r>
              <a:rPr lang="en-US" altLang="ko-KR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AEs</a:t>
            </a:r>
            <a:r>
              <a:rPr lang="ko-KR" altLang="en-US" sz="18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변환하는 코드   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구글에서 제공한 데이터셋의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299x299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이미지들을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논타겟형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변환 후 위 분류기에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642366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이미지에 대해 </a:t>
            </a:r>
            <a:r>
              <a:rPr lang="ko-KR" altLang="en-US" sz="18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오분류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발생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타겟형 </a:t>
            </a:r>
            <a:r>
              <a:rPr lang="en-US" altLang="ko-KR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</a:t>
            </a:r>
            <a:r>
              <a:rPr lang="ko-KR" altLang="en-US" sz="18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목적 달성 실패</a:t>
            </a:r>
            <a:endParaRPr lang="en-US" altLang="ko-KR" sz="1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7FA12A2-403C-4541-9150-D06A0F3144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C7D78A7-C9C8-468D-9B2C-7ED4047CFF5C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pPr algn="l"/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0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5525041" y="1509635"/>
            <a:ext cx="920583" cy="700350"/>
          </a:xfrm>
        </p:spPr>
        <p:txBody>
          <a:bodyPr>
            <a:noAutofit/>
          </a:bodyPr>
          <a:lstStyle/>
          <a:p>
            <a:r>
              <a:rPr lang="ko-KR" altLang="en-US" sz="2400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endParaRPr lang="ko-KR" altLang="en-US" sz="2400" dirty="0">
              <a:solidFill>
                <a:srgbClr val="2F559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82EAC-BC7C-4563-9C80-F270372EAEA3}"/>
              </a:ext>
            </a:extLst>
          </p:cNvPr>
          <p:cNvSpPr/>
          <p:nvPr/>
        </p:nvSpPr>
        <p:spPr>
          <a:xfrm>
            <a:off x="1182172" y="349858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A45955F-742F-4744-A963-E26C9D6F021C}"/>
              </a:ext>
            </a:extLst>
          </p:cNvPr>
          <p:cNvSpPr txBox="1">
            <a:spLocks/>
          </p:cNvSpPr>
          <p:nvPr/>
        </p:nvSpPr>
        <p:spPr>
          <a:xfrm>
            <a:off x="5463015" y="2641504"/>
            <a:ext cx="3053586" cy="155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spc="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6A85C-2D5B-45D3-9647-2A79AD6A2BAC}"/>
              </a:ext>
            </a:extLst>
          </p:cNvPr>
          <p:cNvSpPr/>
          <p:nvPr/>
        </p:nvSpPr>
        <p:spPr>
          <a:xfrm>
            <a:off x="219778" y="3739252"/>
            <a:ext cx="421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Attack</a:t>
            </a:r>
            <a:endParaRPr lang="ko-KR" altLang="en-US" sz="14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5DCD8B-1B3E-43D1-B80D-E7B5185FF442}"/>
              </a:ext>
            </a:extLst>
          </p:cNvPr>
          <p:cNvCxnSpPr>
            <a:cxnSpLocks/>
          </p:cNvCxnSpPr>
          <p:nvPr/>
        </p:nvCxnSpPr>
        <p:spPr>
          <a:xfrm>
            <a:off x="5596759" y="2270669"/>
            <a:ext cx="2733509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3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50334"/>
            <a:ext cx="7869848" cy="93346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br>
              <a:rPr lang="en-US" altLang="ko-KR" sz="1600" b="0" spc="0" dirty="0"/>
            </a:br>
            <a:r>
              <a:rPr lang="en-US" altLang="ko-KR" sz="600" b="0" spc="0" dirty="0"/>
              <a:t>   </a:t>
            </a:r>
            <a:br>
              <a:rPr lang="en-US" altLang="ko-KR" sz="1800" dirty="0"/>
            </a:br>
            <a:r>
              <a:rPr lang="ko-KR" altLang="en-US" b="0" spc="300" dirty="0">
                <a:solidFill>
                  <a:srgbClr val="2F5597"/>
                </a:solidFill>
                <a:latin typeface="나눔스퀘어 ExtraBold"/>
                <a:ea typeface="나눔스퀘어 ExtraBold"/>
              </a:rPr>
              <a:t>예시</a:t>
            </a:r>
            <a:endParaRPr lang="ko-KR" altLang="en-US" sz="2500" b="0" spc="300" dirty="0">
              <a:solidFill>
                <a:srgbClr val="2F559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800" dirty="0"/>
              <a:t>2019.11.06</a:t>
            </a:r>
            <a:endParaRPr lang="ko-KR" alt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pPr lvl="0">
              <a:defRPr lang="ko-KR" altLang="en-US"/>
            </a:pPr>
            <a:fld id="{863A6E7C-90AF-45A6-BFA5-9A43259AAFAA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783029"/>
            <a:ext cx="992707" cy="148942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dirty="0"/>
              <a:t>  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17" y="295418"/>
            <a:ext cx="406548" cy="406548"/>
          </a:xfrm>
          <a:prstGeom prst="rect">
            <a:avLst/>
          </a:prstGeom>
        </p:spPr>
      </p:pic>
      <p:pic>
        <p:nvPicPr>
          <p:cNvPr id="4" name="그림 3" descr="개, 동물, 포유류, 갈색이(가) 표시된 사진&#10;&#10;자동 생성된 설명">
            <a:extLst>
              <a:ext uri="{FF2B5EF4-FFF2-40B4-BE49-F238E27FC236}">
                <a16:creationId xmlns:a16="http://schemas.microsoft.com/office/drawing/2014/main" id="{03E75921-BACD-4A3C-950F-247B5E1F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86" y="1439389"/>
            <a:ext cx="4924146" cy="16413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B22DF3-8C35-49D2-A48A-ACD56AF2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86" y="3248904"/>
            <a:ext cx="7781365" cy="1981441"/>
          </a:xfrm>
          <a:prstGeom prst="rect">
            <a:avLst/>
          </a:prstGeom>
        </p:spPr>
      </p:pic>
      <p:pic>
        <p:nvPicPr>
          <p:cNvPr id="1026" name="Picture 2" descr="사모예드 이미지 검색결과&quot;">
            <a:extLst>
              <a:ext uri="{FF2B5EF4-FFF2-40B4-BE49-F238E27FC236}">
                <a16:creationId xmlns:a16="http://schemas.microsoft.com/office/drawing/2014/main" id="{CFB3D565-EEF6-4888-A066-90E17635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51" y="1530328"/>
            <a:ext cx="2340407" cy="145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99C37D2-8662-4071-AE49-F1452F677C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BEA96F-2C20-4D22-9F63-D2804AF9D883}"/>
              </a:ext>
            </a:extLst>
          </p:cNvPr>
          <p:cNvSpPr txBox="1">
            <a:spLocks/>
          </p:cNvSpPr>
          <p:nvPr/>
        </p:nvSpPr>
        <p:spPr>
          <a:xfrm>
            <a:off x="101961" y="983799"/>
            <a:ext cx="770654" cy="1059813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/>
              <a:t>Adversarial </a:t>
            </a:r>
          </a:p>
          <a:p>
            <a:pPr>
              <a:defRPr lang="ko-KR" altLang="en-US"/>
            </a:pPr>
            <a:r>
              <a:rPr lang="en-US" altLang="ko-KR"/>
              <a:t>Attack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9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4932</TotalTime>
  <Words>882</Words>
  <Application>Microsoft Office PowerPoint</Application>
  <PresentationFormat>화면 슬라이드 쇼(16:10)</PresentationFormat>
  <Paragraphs>183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Bold</vt:lpstr>
      <vt:lpstr>Wingdings</vt:lpstr>
      <vt:lpstr>Arial</vt:lpstr>
      <vt:lpstr>나눔스퀘어 ExtraBold</vt:lpstr>
      <vt:lpstr>KoPub돋움체 Light</vt:lpstr>
      <vt:lpstr>나눔명조</vt:lpstr>
      <vt:lpstr>Office Theme</vt:lpstr>
      <vt:lpstr>논타겟형 &amp; 타겟형 적대적 공격</vt:lpstr>
      <vt:lpstr>IN. DE. ..X</vt:lpstr>
      <vt:lpstr>  1</vt:lpstr>
      <vt:lpstr>     개요 – 적대적 공격(Adversarial Attack)</vt:lpstr>
      <vt:lpstr>     개요 – Kaggle 소개</vt:lpstr>
      <vt:lpstr>     개요 – 적대적 공격 프로젝트</vt:lpstr>
      <vt:lpstr>     개요 – 공격 모델 가이드라인</vt:lpstr>
      <vt:lpstr>  2</vt:lpstr>
      <vt:lpstr>     예시</vt:lpstr>
      <vt:lpstr>     예시</vt:lpstr>
      <vt:lpstr>     예시</vt:lpstr>
      <vt:lpstr>   3</vt:lpstr>
      <vt:lpstr>     코드 분석 – 데이터셋 불러오기</vt:lpstr>
      <vt:lpstr>     코드 분석 – FGSM을 이용한 논타겟형 AEs 생성</vt:lpstr>
      <vt:lpstr>   4</vt:lpstr>
      <vt:lpstr>     탐구 방향</vt:lpstr>
      <vt:lpstr>Reference</vt:lpstr>
      <vt:lpstr>감사합니다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JK Park</cp:lastModifiedBy>
  <cp:revision>271</cp:revision>
  <dcterms:created xsi:type="dcterms:W3CDTF">2016-01-21T06:51:56Z</dcterms:created>
  <dcterms:modified xsi:type="dcterms:W3CDTF">2019-11-06T02:28:02Z</dcterms:modified>
</cp:coreProperties>
</file>