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46" r:id="rId2"/>
    <p:sldId id="339" r:id="rId3"/>
    <p:sldId id="316" r:id="rId4"/>
    <p:sldId id="340" r:id="rId5"/>
    <p:sldId id="341" r:id="rId6"/>
    <p:sldId id="343" r:id="rId7"/>
    <p:sldId id="342" r:id="rId8"/>
    <p:sldId id="345" r:id="rId9"/>
    <p:sldId id="348" r:id="rId10"/>
    <p:sldId id="347" r:id="rId11"/>
  </p:sldIdLst>
  <p:sldSz cx="12192000" cy="6858000"/>
  <p:notesSz cx="6858000" cy="9144000"/>
  <p:embeddedFontLst>
    <p:embeddedFont>
      <p:font typeface="경기천년제목 Medium" panose="02020603020101020101" pitchFamily="18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3E"/>
    <a:srgbClr val="70CDC8"/>
    <a:srgbClr val="F25477"/>
    <a:srgbClr val="5D0A13"/>
    <a:srgbClr val="E6E6E6"/>
    <a:srgbClr val="96B0B9"/>
    <a:srgbClr val="C0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76" d="100"/>
          <a:sy n="76" d="100"/>
        </p:scale>
        <p:origin x="9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6942-4280-422A-BDC4-59A78C7B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4ECDF-A898-4CD6-9A34-8839C2A5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ECF0E-5FF4-475B-B840-33A1E1A4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CDE35-0007-47D4-8792-C41C44B2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1E2DF-1555-4B8E-8207-04A385FD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2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CE3AF-EC44-4BCB-9787-7CC64B87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28445-AC2F-4C7B-A4DC-FFCC0A87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86515-0F3A-4C2D-B57F-E07838AE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AFE10-96FA-447A-BA7C-0B28F4FE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1E8AC-8630-40C2-B122-32A58CE5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AF5060-A6C0-4385-AB77-4CE2F87DE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CE3FC-131E-4CA5-A51F-8F026676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A3BCD-109B-4C31-819B-32C2AC6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A47CD-F05E-49ED-87E8-43223A5B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2D3CF-D2C3-453A-B995-701975BF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8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9F2E5-4E9E-425F-9A66-BBB41870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F9E77-2C40-4263-87CE-A09F5BE0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8F490-2387-4DCF-9B68-FEB738DE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9F3B0-5919-4040-B7B4-0709476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D1038-EF7B-41A3-893C-CD8A44F0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EE07-C984-4124-9CF8-4DD7FD03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FCC22-3CFA-47F0-8C47-6F39F393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CA245-E86C-4E04-BA9B-FEEBCBC9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20725-F570-46C2-83E2-E42E2BE1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4F659-4567-4084-986F-129FF482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C0FA-B40E-47EE-B603-B6BA57E4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FA502-5FC1-436B-82F8-A04ACAEC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7F491-3B17-413B-9E79-94850CFA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52F8F-FAC8-466A-BB70-6489D268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7C7E2-94B5-4E90-BA95-14F94EF9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03BDD-78BA-4878-9AB0-2FA8A25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0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54E4-DEDC-433B-B4F4-516B2E7F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00ABF-9E83-477E-9BC9-12870CB7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3F0109-6CAF-448F-8B8F-0BF835D9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C130C5-12A4-4614-9C4B-3298EDFB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084800-BBD8-4F15-8218-4979C0BA5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6EF425-AFAC-4285-99EE-C842FC93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07F2E-A443-4642-B1AA-A0D65B1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8D8C25-5ECC-4CFE-8D46-5D9F170D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95DCA-4F42-41AB-A488-76B36894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8F6636-F9FF-4846-A24B-03F572AA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D1825-B316-4B68-AD86-653D3C17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A5496-AF7F-40D4-9682-2E6205FD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E1E9E-F665-4112-BE3F-620C6D0A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F426D9-31DF-4169-93E6-EA7CB8E1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7814F3-A789-48B3-BBCA-742A8063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E64A-1A98-48D5-95D2-9A7909EB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0B70E-E9A8-4D86-A5FE-BBE1D16D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3A079-AAFC-493A-8CA1-1E96CCFD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AA13C-AE24-4C04-97E7-356AD831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402C-59E8-4AB4-958A-E7E9A57F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A3DAE-146A-4FAD-80F0-661852B3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0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2B557-3057-4714-9484-6DBCD68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19372-F851-4B92-AA9A-824820F7A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5ED58F-0416-4089-BDD6-2E44D963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62650-5E10-4BFC-828A-F83AAADE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98007-D4B7-4315-877D-36123CEC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5F197-0084-4291-A882-D1FB78D8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7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09D140-A5C6-49A3-B31C-6586DAD6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A7B6D-4D43-4906-9D36-FEA11B3E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01E4D-9598-4202-A06F-2226A3411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0672-B107-4CE4-BD90-AD85760AE19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87A90-2E9B-4C58-94F7-7065B72C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0237E-A0DE-4FC7-B7D1-9D3176DF4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AF43-C8C9-4C1D-842A-A90DBAD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8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6ZLB2-_0Hxw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UKF_eDyq-B8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kr/@man-in-the-moon/sketch-rnn" TargetMode="External"/><Relationship Id="rId2" Type="http://schemas.openxmlformats.org/officeDocument/2006/relationships/hyperlink" Target="https://github.com/tensorflow/magenta/blob/master/magenta/models/sketch_rnn/sketch_rnn_train.p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ciencetimes.co.kr/?news=%EC%9D%B8%EA%B0%84-%EC%98%88%EC%88%A0-%EC%9D%B4%ED%95%B4%C2%B7%EC%9E%AC%EC%B0%BD%EC%9E%91%ED%95%98%EB%8A%94-ai%EA%B5%AC%EA%B8%80-%EB%A7%88%EC%A0%A0%ED%83%80-%ED%94%84%EB%A1%9C%EC%A0%9D" TargetMode="External"/><Relationship Id="rId4" Type="http://schemas.openxmlformats.org/officeDocument/2006/relationships/hyperlink" Target="https://magenta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8747A7A6-A5C7-45D2-BAAE-7632F8709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9" r="28741"/>
          <a:stretch/>
        </p:blipFill>
        <p:spPr>
          <a:xfrm>
            <a:off x="18474" y="-5329"/>
            <a:ext cx="6694831" cy="68633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4744A7-32DA-4E7F-A064-E450A6EC880D}"/>
              </a:ext>
            </a:extLst>
          </p:cNvPr>
          <p:cNvCxnSpPr/>
          <p:nvPr/>
        </p:nvCxnSpPr>
        <p:spPr>
          <a:xfrm>
            <a:off x="6096000" y="4346446"/>
            <a:ext cx="532908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C99EE8-2C9C-4D08-A130-1330F7297064}"/>
              </a:ext>
            </a:extLst>
          </p:cNvPr>
          <p:cNvCxnSpPr>
            <a:cxnSpLocks/>
          </p:cNvCxnSpPr>
          <p:nvPr/>
        </p:nvCxnSpPr>
        <p:spPr>
          <a:xfrm>
            <a:off x="6096000" y="1450847"/>
            <a:ext cx="532908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043EC47-BF6C-4897-A7E3-06E32E599A87}"/>
              </a:ext>
            </a:extLst>
          </p:cNvPr>
          <p:cNvSpPr/>
          <p:nvPr/>
        </p:nvSpPr>
        <p:spPr>
          <a:xfrm>
            <a:off x="9207089" y="1374538"/>
            <a:ext cx="157316" cy="1681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DD2E55-67F3-469A-9F90-A81E82704DDA}"/>
              </a:ext>
            </a:extLst>
          </p:cNvPr>
          <p:cNvSpPr/>
          <p:nvPr/>
        </p:nvSpPr>
        <p:spPr>
          <a:xfrm>
            <a:off x="9207089" y="4262391"/>
            <a:ext cx="157316" cy="1681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A576F49-D41B-4A8E-9052-0BFD85E16965}"/>
              </a:ext>
            </a:extLst>
          </p:cNvPr>
          <p:cNvSpPr/>
          <p:nvPr/>
        </p:nvSpPr>
        <p:spPr>
          <a:xfrm>
            <a:off x="4988568" y="-5329"/>
            <a:ext cx="1715501" cy="685799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B013B97-A78A-4DF6-9BB4-44D873B83BDC}"/>
              </a:ext>
            </a:extLst>
          </p:cNvPr>
          <p:cNvSpPr/>
          <p:nvPr/>
        </p:nvSpPr>
        <p:spPr>
          <a:xfrm>
            <a:off x="106218" y="105964"/>
            <a:ext cx="11979564" cy="6673274"/>
          </a:xfrm>
          <a:prstGeom prst="frame">
            <a:avLst>
              <a:gd name="adj1" fmla="val 10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3E0DEE6F-91DF-4375-93FE-630A239EFF7F}"/>
              </a:ext>
            </a:extLst>
          </p:cNvPr>
          <p:cNvSpPr/>
          <p:nvPr/>
        </p:nvSpPr>
        <p:spPr>
          <a:xfrm>
            <a:off x="6634091" y="96979"/>
            <a:ext cx="5451691" cy="6673274"/>
          </a:xfrm>
          <a:prstGeom prst="frame">
            <a:avLst>
              <a:gd name="adj1" fmla="val 101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D9A654-ACFF-4635-9BC6-4E2E554BD5FD}"/>
              </a:ext>
            </a:extLst>
          </p:cNvPr>
          <p:cNvSpPr/>
          <p:nvPr/>
        </p:nvSpPr>
        <p:spPr>
          <a:xfrm rot="16200000" flipH="1">
            <a:off x="9096935" y="-2389205"/>
            <a:ext cx="45719" cy="50360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71CD81-3245-4287-942D-84CC1FB76086}"/>
              </a:ext>
            </a:extLst>
          </p:cNvPr>
          <p:cNvSpPr/>
          <p:nvPr/>
        </p:nvSpPr>
        <p:spPr>
          <a:xfrm rot="16200000">
            <a:off x="8028440" y="3682354"/>
            <a:ext cx="45719" cy="61254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2497CE-95FD-47C0-8934-281E39DEEE7D}"/>
              </a:ext>
            </a:extLst>
          </p:cNvPr>
          <p:cNvSpPr/>
          <p:nvPr/>
        </p:nvSpPr>
        <p:spPr>
          <a:xfrm>
            <a:off x="6601630" y="96979"/>
            <a:ext cx="102439" cy="660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343B6-F6FA-4744-B9FF-CB3F15A2E960}"/>
              </a:ext>
            </a:extLst>
          </p:cNvPr>
          <p:cNvSpPr txBox="1"/>
          <p:nvPr/>
        </p:nvSpPr>
        <p:spPr>
          <a:xfrm>
            <a:off x="7418512" y="2067384"/>
            <a:ext cx="388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254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MAGENTA</a:t>
            </a:r>
          </a:p>
          <a:p>
            <a:r>
              <a:rPr lang="en-US" altLang="ko-KR" sz="5400" dirty="0">
                <a:solidFill>
                  <a:srgbClr val="70CD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2400" dirty="0">
              <a:solidFill>
                <a:srgbClr val="70CD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3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8747A7A6-A5C7-45D2-BAAE-7632F8709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9" r="28741"/>
          <a:stretch/>
        </p:blipFill>
        <p:spPr>
          <a:xfrm>
            <a:off x="18474" y="-5329"/>
            <a:ext cx="6694831" cy="6863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8D268-1FA2-4628-B822-3930DD8FF0B7}"/>
              </a:ext>
            </a:extLst>
          </p:cNvPr>
          <p:cNvSpPr txBox="1"/>
          <p:nvPr/>
        </p:nvSpPr>
        <p:spPr>
          <a:xfrm>
            <a:off x="7703571" y="2471899"/>
            <a:ext cx="388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4744A7-32DA-4E7F-A064-E450A6EC880D}"/>
              </a:ext>
            </a:extLst>
          </p:cNvPr>
          <p:cNvCxnSpPr/>
          <p:nvPr/>
        </p:nvCxnSpPr>
        <p:spPr>
          <a:xfrm>
            <a:off x="6096000" y="4346446"/>
            <a:ext cx="532908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C99EE8-2C9C-4D08-A130-1330F7297064}"/>
              </a:ext>
            </a:extLst>
          </p:cNvPr>
          <p:cNvCxnSpPr>
            <a:cxnSpLocks/>
          </p:cNvCxnSpPr>
          <p:nvPr/>
        </p:nvCxnSpPr>
        <p:spPr>
          <a:xfrm>
            <a:off x="6096000" y="1450847"/>
            <a:ext cx="532908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043EC47-BF6C-4897-A7E3-06E32E599A87}"/>
              </a:ext>
            </a:extLst>
          </p:cNvPr>
          <p:cNvSpPr/>
          <p:nvPr/>
        </p:nvSpPr>
        <p:spPr>
          <a:xfrm>
            <a:off x="9207089" y="1374538"/>
            <a:ext cx="157316" cy="1681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DD2E55-67F3-469A-9F90-A81E82704DDA}"/>
              </a:ext>
            </a:extLst>
          </p:cNvPr>
          <p:cNvSpPr/>
          <p:nvPr/>
        </p:nvSpPr>
        <p:spPr>
          <a:xfrm>
            <a:off x="9207089" y="4262391"/>
            <a:ext cx="157316" cy="1681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A576F49-D41B-4A8E-9052-0BFD85E16965}"/>
              </a:ext>
            </a:extLst>
          </p:cNvPr>
          <p:cNvSpPr/>
          <p:nvPr/>
        </p:nvSpPr>
        <p:spPr>
          <a:xfrm>
            <a:off x="4988568" y="-5329"/>
            <a:ext cx="1715501" cy="685799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B013B97-A78A-4DF6-9BB4-44D873B83BDC}"/>
              </a:ext>
            </a:extLst>
          </p:cNvPr>
          <p:cNvSpPr/>
          <p:nvPr/>
        </p:nvSpPr>
        <p:spPr>
          <a:xfrm>
            <a:off x="106218" y="105964"/>
            <a:ext cx="11979564" cy="6673274"/>
          </a:xfrm>
          <a:prstGeom prst="frame">
            <a:avLst>
              <a:gd name="adj1" fmla="val 10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3E0DEE6F-91DF-4375-93FE-630A239EFF7F}"/>
              </a:ext>
            </a:extLst>
          </p:cNvPr>
          <p:cNvSpPr/>
          <p:nvPr/>
        </p:nvSpPr>
        <p:spPr>
          <a:xfrm>
            <a:off x="6634091" y="96979"/>
            <a:ext cx="5451691" cy="6673274"/>
          </a:xfrm>
          <a:prstGeom prst="frame">
            <a:avLst>
              <a:gd name="adj1" fmla="val 101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D9A654-ACFF-4635-9BC6-4E2E554BD5FD}"/>
              </a:ext>
            </a:extLst>
          </p:cNvPr>
          <p:cNvSpPr/>
          <p:nvPr/>
        </p:nvSpPr>
        <p:spPr>
          <a:xfrm rot="16200000" flipH="1">
            <a:off x="9096935" y="-2389205"/>
            <a:ext cx="45719" cy="50360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71CD81-3245-4287-942D-84CC1FB76086}"/>
              </a:ext>
            </a:extLst>
          </p:cNvPr>
          <p:cNvSpPr/>
          <p:nvPr/>
        </p:nvSpPr>
        <p:spPr>
          <a:xfrm rot="16200000">
            <a:off x="8028440" y="3682354"/>
            <a:ext cx="45719" cy="61254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2497CE-95FD-47C0-8934-281E39DEEE7D}"/>
              </a:ext>
            </a:extLst>
          </p:cNvPr>
          <p:cNvSpPr/>
          <p:nvPr/>
        </p:nvSpPr>
        <p:spPr>
          <a:xfrm>
            <a:off x="6601630" y="96979"/>
            <a:ext cx="102439" cy="660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8747A7A6-A5C7-45D2-BAAE-7632F8709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9" r="28741"/>
          <a:stretch/>
        </p:blipFill>
        <p:spPr>
          <a:xfrm>
            <a:off x="18474" y="-5329"/>
            <a:ext cx="6694831" cy="6863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8D268-1FA2-4628-B822-3930DD8FF0B7}"/>
              </a:ext>
            </a:extLst>
          </p:cNvPr>
          <p:cNvSpPr txBox="1"/>
          <p:nvPr/>
        </p:nvSpPr>
        <p:spPr>
          <a:xfrm>
            <a:off x="7344323" y="1972867"/>
            <a:ext cx="388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마젠타 프로젝트란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Google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Magenta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Music</a:t>
            </a: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 Sheep Song</a:t>
            </a: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Sketch RNN</a:t>
            </a:r>
          </a:p>
          <a:p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문제점 및 발전 방향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4744A7-32DA-4E7F-A064-E450A6EC880D}"/>
              </a:ext>
            </a:extLst>
          </p:cNvPr>
          <p:cNvCxnSpPr/>
          <p:nvPr/>
        </p:nvCxnSpPr>
        <p:spPr>
          <a:xfrm>
            <a:off x="6096000" y="4346446"/>
            <a:ext cx="532908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C99EE8-2C9C-4D08-A130-1330F7297064}"/>
              </a:ext>
            </a:extLst>
          </p:cNvPr>
          <p:cNvCxnSpPr>
            <a:cxnSpLocks/>
          </p:cNvCxnSpPr>
          <p:nvPr/>
        </p:nvCxnSpPr>
        <p:spPr>
          <a:xfrm>
            <a:off x="6096000" y="1450847"/>
            <a:ext cx="532908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043EC47-BF6C-4897-A7E3-06E32E599A87}"/>
              </a:ext>
            </a:extLst>
          </p:cNvPr>
          <p:cNvSpPr/>
          <p:nvPr/>
        </p:nvSpPr>
        <p:spPr>
          <a:xfrm>
            <a:off x="9207089" y="1374538"/>
            <a:ext cx="157316" cy="1681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DD2E55-67F3-469A-9F90-A81E82704DDA}"/>
              </a:ext>
            </a:extLst>
          </p:cNvPr>
          <p:cNvSpPr/>
          <p:nvPr/>
        </p:nvSpPr>
        <p:spPr>
          <a:xfrm>
            <a:off x="9207089" y="4262391"/>
            <a:ext cx="157316" cy="1681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A576F49-D41B-4A8E-9052-0BFD85E16965}"/>
              </a:ext>
            </a:extLst>
          </p:cNvPr>
          <p:cNvSpPr/>
          <p:nvPr/>
        </p:nvSpPr>
        <p:spPr>
          <a:xfrm>
            <a:off x="4988568" y="-5329"/>
            <a:ext cx="1715501" cy="685799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B013B97-A78A-4DF6-9BB4-44D873B83BDC}"/>
              </a:ext>
            </a:extLst>
          </p:cNvPr>
          <p:cNvSpPr/>
          <p:nvPr/>
        </p:nvSpPr>
        <p:spPr>
          <a:xfrm>
            <a:off x="106218" y="105964"/>
            <a:ext cx="11979564" cy="6673274"/>
          </a:xfrm>
          <a:prstGeom prst="frame">
            <a:avLst>
              <a:gd name="adj1" fmla="val 10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3E0DEE6F-91DF-4375-93FE-630A239EFF7F}"/>
              </a:ext>
            </a:extLst>
          </p:cNvPr>
          <p:cNvSpPr/>
          <p:nvPr/>
        </p:nvSpPr>
        <p:spPr>
          <a:xfrm>
            <a:off x="6634091" y="96979"/>
            <a:ext cx="5451691" cy="6673274"/>
          </a:xfrm>
          <a:prstGeom prst="frame">
            <a:avLst>
              <a:gd name="adj1" fmla="val 101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D9A654-ACFF-4635-9BC6-4E2E554BD5FD}"/>
              </a:ext>
            </a:extLst>
          </p:cNvPr>
          <p:cNvSpPr/>
          <p:nvPr/>
        </p:nvSpPr>
        <p:spPr>
          <a:xfrm rot="16200000" flipH="1">
            <a:off x="9096935" y="-2389205"/>
            <a:ext cx="45719" cy="50360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71CD81-3245-4287-942D-84CC1FB76086}"/>
              </a:ext>
            </a:extLst>
          </p:cNvPr>
          <p:cNvSpPr/>
          <p:nvPr/>
        </p:nvSpPr>
        <p:spPr>
          <a:xfrm rot="16200000">
            <a:off x="8028440" y="3682354"/>
            <a:ext cx="45719" cy="61254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2497CE-95FD-47C0-8934-281E39DEEE7D}"/>
              </a:ext>
            </a:extLst>
          </p:cNvPr>
          <p:cNvSpPr/>
          <p:nvPr/>
        </p:nvSpPr>
        <p:spPr>
          <a:xfrm>
            <a:off x="6601630" y="96979"/>
            <a:ext cx="102439" cy="660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4243902" y="677158"/>
            <a:ext cx="356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마젠타 프로젝트란</a:t>
            </a:r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4271039" y="1261933"/>
            <a:ext cx="3420680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DBFF04A9-B1CE-4C51-9FAC-FC4730246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3" r="26223"/>
          <a:stretch/>
        </p:blipFill>
        <p:spPr>
          <a:xfrm>
            <a:off x="1559859" y="1712258"/>
            <a:ext cx="3812595" cy="4161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422E5E-4360-404D-90F7-07C88C537891}"/>
              </a:ext>
            </a:extLst>
          </p:cNvPr>
          <p:cNvSpPr txBox="1"/>
          <p:nvPr/>
        </p:nvSpPr>
        <p:spPr>
          <a:xfrm>
            <a:off x="6234952" y="1712237"/>
            <a:ext cx="46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구글의 예술 창작 학습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 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알고리즘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</a:t>
            </a:r>
            <a:endParaRPr lang="ko-KR" altLang="en-US" sz="24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C2947-4904-40AC-AE85-A322324601D7}"/>
              </a:ext>
            </a:extLst>
          </p:cNvPr>
          <p:cNvSpPr txBox="1"/>
          <p:nvPr/>
        </p:nvSpPr>
        <p:spPr>
          <a:xfrm>
            <a:off x="6096000" y="2398076"/>
            <a:ext cx="4964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:: Music :: </a:t>
            </a: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알파고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개발한 </a:t>
            </a:r>
            <a:r>
              <a:rPr lang="ko-KR" altLang="en-US" sz="24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딥마인드와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협력하여 </a:t>
            </a:r>
            <a:r>
              <a:rPr lang="en-US" altLang="ko-KR" sz="24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Nsynth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툴을 개발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약 천 가지의 악기와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30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 가지의 음이 담긴 데이터 베이스를 구축하고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83D2E-F4DA-4180-AA4E-CAD38F0E1DAE}"/>
              </a:ext>
            </a:extLst>
          </p:cNvPr>
          <p:cNvSpPr txBox="1"/>
          <p:nvPr/>
        </p:nvSpPr>
        <p:spPr>
          <a:xfrm>
            <a:off x="6096000" y="4539323"/>
            <a:ext cx="496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:: Drawing :: </a:t>
            </a:r>
          </a:p>
          <a:p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사람의 스케치를 학습하고 이를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RNN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거쳐 재해석</a:t>
            </a:r>
            <a:endParaRPr lang="en-US" altLang="ko-KR" sz="24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69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4243902" y="677158"/>
            <a:ext cx="356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마젠타 프로젝트란</a:t>
            </a:r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4271039" y="1261933"/>
            <a:ext cx="3420680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571063D-B160-4F91-9B26-6DF8AA920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7" t="8889" r="9853" b="12810"/>
          <a:stretch/>
        </p:blipFill>
        <p:spPr>
          <a:xfrm>
            <a:off x="1591232" y="1761824"/>
            <a:ext cx="7162800" cy="3834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2AF82-1A2E-4CA3-A1E5-C939A23CDF71}"/>
              </a:ext>
            </a:extLst>
          </p:cNvPr>
          <p:cNvSpPr txBox="1"/>
          <p:nvPr/>
        </p:nvSpPr>
        <p:spPr>
          <a:xfrm>
            <a:off x="8068236" y="2961535"/>
            <a:ext cx="2662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Music</a:t>
            </a:r>
            <a:r>
              <a:rPr lang="ko-KR" altLang="en-US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VAE</a:t>
            </a: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SVG VAE</a:t>
            </a: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Sketch RNN</a:t>
            </a:r>
          </a:p>
          <a:p>
            <a:r>
              <a:rPr lang="en-US" altLang="ko-KR" sz="24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GANSynth</a:t>
            </a:r>
            <a:endParaRPr lang="en-US" altLang="ko-KR" sz="24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152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3463973" y="677158"/>
            <a:ext cx="489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</a:t>
            </a:r>
            <a:r>
              <a:rPr lang="ko-KR" altLang="en-US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Magenta</a:t>
            </a:r>
            <a:r>
              <a:rPr lang="ko-KR" altLang="en-US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Music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3491110" y="1261933"/>
            <a:ext cx="4863996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hlinkClick r:id="rId2"/>
            <a:extLst>
              <a:ext uri="{FF2B5EF4-FFF2-40B4-BE49-F238E27FC236}">
                <a16:creationId xmlns:a16="http://schemas.microsoft.com/office/drawing/2014/main" id="{4A93A9CE-00C0-458E-844F-EFF7A0D5195E}"/>
              </a:ext>
            </a:extLst>
          </p:cNvPr>
          <p:cNvSpPr/>
          <p:nvPr/>
        </p:nvSpPr>
        <p:spPr>
          <a:xfrm>
            <a:off x="4422914" y="1567934"/>
            <a:ext cx="334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https://youtu.be/6ZLB2-_0Hxw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32AE0-3D82-4B40-A5E1-AD306BA48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8" t="18401" r="36278" b="15425"/>
          <a:stretch/>
        </p:blipFill>
        <p:spPr>
          <a:xfrm>
            <a:off x="3005492" y="2104618"/>
            <a:ext cx="6181015" cy="40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3463973" y="677158"/>
            <a:ext cx="489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Sheep Song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4437529" y="1261933"/>
            <a:ext cx="2994212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4DC9AC-C472-4962-8678-90CF1C4D4353}"/>
              </a:ext>
            </a:extLst>
          </p:cNvPr>
          <p:cNvSpPr/>
          <p:nvPr/>
        </p:nvSpPr>
        <p:spPr>
          <a:xfrm>
            <a:off x="4230649" y="1662042"/>
            <a:ext cx="335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https://youtu.be/UKF_eDyq-B8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F5F75-E64D-40DA-8C8D-E41130415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9" t="18401" r="43308" b="15556"/>
          <a:stretch/>
        </p:blipFill>
        <p:spPr>
          <a:xfrm>
            <a:off x="3711388" y="2227407"/>
            <a:ext cx="4439765" cy="389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9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4243902" y="677158"/>
            <a:ext cx="356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Sketch RNN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4823012" y="1261933"/>
            <a:ext cx="2411506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652706E-A53E-46A1-91EC-A69C5123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8" y="1499025"/>
            <a:ext cx="5238840" cy="4681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0C3E6B-F5A7-4396-A3F7-F4E276906542}"/>
              </a:ext>
            </a:extLst>
          </p:cNvPr>
          <p:cNvSpPr txBox="1"/>
          <p:nvPr/>
        </p:nvSpPr>
        <p:spPr>
          <a:xfrm>
            <a:off x="1945340" y="5719177"/>
            <a:ext cx="326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Google Quick Draw</a:t>
            </a:r>
          </a:p>
        </p:txBody>
      </p:sp>
      <p:pic>
        <p:nvPicPr>
          <p:cNvPr id="12" name="그림 11" descr="텍스트, 쥐고있는이(가) 표시된 사진&#10;&#10;자동 생성된 설명">
            <a:extLst>
              <a:ext uri="{FF2B5EF4-FFF2-40B4-BE49-F238E27FC236}">
                <a16:creationId xmlns:a16="http://schemas.microsoft.com/office/drawing/2014/main" id="{AF9B12E5-7BB8-4113-AFEF-FBE85D136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89" y="1496783"/>
            <a:ext cx="5238750" cy="2343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BCD624-B4D0-4C9F-9A00-6416687A57C7}"/>
              </a:ext>
            </a:extLst>
          </p:cNvPr>
          <p:cNvSpPr txBox="1"/>
          <p:nvPr/>
        </p:nvSpPr>
        <p:spPr>
          <a:xfrm>
            <a:off x="6337015" y="4074782"/>
            <a:ext cx="471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구글 </a:t>
            </a:r>
            <a:r>
              <a:rPr lang="ko-KR" altLang="en-US" sz="20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퀵드로우로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모은 많은 사람들의 스케치를 바탕으로</a:t>
            </a:r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학습하여 어떤 </a:t>
            </a:r>
            <a:r>
              <a:rPr lang="ko-KR" altLang="en-US" sz="20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제시어를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주면 그에 따라 다양하게 그림을 그리는 모습을 보여줌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27E2A-B699-4C75-8BAF-F9FB12DD292A}"/>
              </a:ext>
            </a:extLst>
          </p:cNvPr>
          <p:cNvSpPr txBox="1"/>
          <p:nvPr/>
        </p:nvSpPr>
        <p:spPr>
          <a:xfrm>
            <a:off x="6337015" y="5090445"/>
            <a:ext cx="471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또한 사람이 </a:t>
            </a:r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눈을 그린 고양이를 그리면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눈을 그린 고양이로 고쳐주는 등</a:t>
            </a:r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r>
              <a:rPr lang="ko-KR" altLang="en-US" sz="20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제시어에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맞는 그림이 무엇인지를 학습함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5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4243902" y="677158"/>
            <a:ext cx="356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발전 방향 및 문제점</a:t>
            </a:r>
            <a:endParaRPr lang="en-US" altLang="ko-KR" sz="3200" dirty="0">
              <a:solidFill>
                <a:srgbClr val="5D0A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4383741" y="1261933"/>
            <a:ext cx="3307977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A6A73F8-3D7C-4447-9470-5F88DC0A8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44" y="1630695"/>
            <a:ext cx="5537706" cy="2026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C7C9B-2A7D-4BB9-AE47-853BAC67E646}"/>
              </a:ext>
            </a:extLst>
          </p:cNvPr>
          <p:cNvSpPr txBox="1"/>
          <p:nvPr/>
        </p:nvSpPr>
        <p:spPr>
          <a:xfrm>
            <a:off x="3664298" y="4016572"/>
            <a:ext cx="5039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아직은 다소 엉성한 그림을 그리기도 하고</a:t>
            </a:r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r>
              <a:rPr lang="ko-KR" altLang="en-US" sz="2000" dirty="0" err="1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제시어에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맞지 않은 그림을 그리기도 하며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음악 같은 경우는 단조로운 멜로디를 지니기도 함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더 많은</a:t>
            </a:r>
            <a:r>
              <a:rPr lang="en-US" altLang="ko-KR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양질의 학습데이터가 필요하며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lang="ko-KR" altLang="en-US" sz="2000" dirty="0">
                <a:solidFill>
                  <a:srgbClr val="00243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보다 적극적인 능동학습이 필요함</a:t>
            </a:r>
            <a:endParaRPr lang="en-US" altLang="ko-KR" sz="2000" dirty="0">
              <a:solidFill>
                <a:srgbClr val="002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6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920AEC-09C8-4576-871D-1BE38E20E18C}"/>
              </a:ext>
            </a:extLst>
          </p:cNvPr>
          <p:cNvSpPr txBox="1"/>
          <p:nvPr/>
        </p:nvSpPr>
        <p:spPr>
          <a:xfrm>
            <a:off x="4243902" y="677158"/>
            <a:ext cx="356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D0A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C1AAB6-628F-4DD4-98CF-67E34330CC67}"/>
              </a:ext>
            </a:extLst>
          </p:cNvPr>
          <p:cNvCxnSpPr>
            <a:cxnSpLocks/>
          </p:cNvCxnSpPr>
          <p:nvPr/>
        </p:nvCxnSpPr>
        <p:spPr>
          <a:xfrm>
            <a:off x="4785675" y="1261933"/>
            <a:ext cx="2408945" cy="0"/>
          </a:xfrm>
          <a:prstGeom prst="line">
            <a:avLst/>
          </a:prstGeom>
          <a:ln w="19050">
            <a:solidFill>
              <a:srgbClr val="5D0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480F8-CF80-4283-8885-FECCDB38A545}"/>
              </a:ext>
            </a:extLst>
          </p:cNvPr>
          <p:cNvSpPr/>
          <p:nvPr/>
        </p:nvSpPr>
        <p:spPr>
          <a:xfrm>
            <a:off x="3630804" y="1940227"/>
            <a:ext cx="4387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https://github.com/tensorflow/magenta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4FE2B-984A-443D-AD1D-CF444BF3DE14}"/>
              </a:ext>
            </a:extLst>
          </p:cNvPr>
          <p:cNvSpPr/>
          <p:nvPr/>
        </p:nvSpPr>
        <p:spPr>
          <a:xfrm>
            <a:off x="2880298" y="2380175"/>
            <a:ext cx="5888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https://steemit.com/kr/@man-in-the-moon/sketch-rnn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863E76-50EF-4E3C-AEEB-977FEB0A48F4}"/>
              </a:ext>
            </a:extLst>
          </p:cNvPr>
          <p:cNvSpPr/>
          <p:nvPr/>
        </p:nvSpPr>
        <p:spPr>
          <a:xfrm>
            <a:off x="4073253" y="2820123"/>
            <a:ext cx="35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https://magenta.tensorflow.org/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2B437F-7040-4DFF-B0FA-9D267E80D184}"/>
              </a:ext>
            </a:extLst>
          </p:cNvPr>
          <p:cNvSpPr/>
          <p:nvPr/>
        </p:nvSpPr>
        <p:spPr>
          <a:xfrm>
            <a:off x="2880298" y="32600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5"/>
              </a:rPr>
              <a:t>https://www.sciencetimes.co.kr/?news=%EC%9D%B8%EA%B0%84-%EC%98%88%EC%88%A0-%EC%9D%B4%ED%95%B4%C2%B7%EC%9E%AC%EC%B0%BD%EC%9E%91%ED%95%98%EB%8A%94-ai%EA%B5%AC%EA%B8%80-%EB%A7%88%EC%A0%A0%ED%83%80-%ED%94%84%EB%A1%9C%EC%A0%9D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79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323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경기천년제목 Medium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임채원</dc:creator>
  <cp:lastModifiedBy>임 채원</cp:lastModifiedBy>
  <cp:revision>47</cp:revision>
  <dcterms:created xsi:type="dcterms:W3CDTF">2018-12-04T16:55:03Z</dcterms:created>
  <dcterms:modified xsi:type="dcterms:W3CDTF">2019-11-06T01:58:31Z</dcterms:modified>
</cp:coreProperties>
</file>