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tmp" ContentType="image/png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5804" r:id="rId1"/>
  </p:sldMasterIdLst>
  <p:notesMasterIdLst>
    <p:notesMasterId r:id="rId17"/>
  </p:notesMasterIdLst>
  <p:handoutMasterIdLst>
    <p:handoutMasterId r:id="rId18"/>
  </p:handoutMasterIdLst>
  <p:sldIdLst>
    <p:sldId id="1871" r:id="rId2"/>
    <p:sldId id="1913" r:id="rId3"/>
    <p:sldId id="1914" r:id="rId4"/>
    <p:sldId id="1924" r:id="rId5"/>
    <p:sldId id="1925" r:id="rId6"/>
    <p:sldId id="1926" r:id="rId7"/>
    <p:sldId id="1918" r:id="rId8"/>
    <p:sldId id="1907" r:id="rId9"/>
    <p:sldId id="1919" r:id="rId10"/>
    <p:sldId id="1921" r:id="rId11"/>
    <p:sldId id="1920" r:id="rId12"/>
    <p:sldId id="1916" r:id="rId13"/>
    <p:sldId id="1917" r:id="rId14"/>
    <p:sldId id="1927" r:id="rId15"/>
    <p:sldId id="1915" r:id="rId16"/>
  </p:sldIdLst>
  <p:sldSz cx="9906000" cy="6858000" type="A4"/>
  <p:notesSz cx="6797675" cy="992822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HY태명조" pitchFamily="18" charset="-127"/>
        <a:ea typeface="HY태명조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HY태명조" pitchFamily="18" charset="-127"/>
        <a:ea typeface="HY태명조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HY태명조" pitchFamily="18" charset="-127"/>
        <a:ea typeface="HY태명조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HY태명조" pitchFamily="18" charset="-127"/>
        <a:ea typeface="HY태명조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HY태명조" pitchFamily="18" charset="-127"/>
        <a:ea typeface="HY태명조" pitchFamily="18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HY태명조" pitchFamily="18" charset="-127"/>
        <a:ea typeface="HY태명조" pitchFamily="18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HY태명조" pitchFamily="18" charset="-127"/>
        <a:ea typeface="HY태명조" pitchFamily="18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HY태명조" pitchFamily="18" charset="-127"/>
        <a:ea typeface="HY태명조" pitchFamily="18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HY태명조" pitchFamily="18" charset="-127"/>
        <a:ea typeface="HY태명조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9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CD"/>
    <a:srgbClr val="4F81BD"/>
    <a:srgbClr val="103991"/>
    <a:srgbClr val="1F497D"/>
    <a:srgbClr val="F3FAFF"/>
    <a:srgbClr val="DCE6F2"/>
    <a:srgbClr val="CC3300"/>
    <a:srgbClr val="ECF1F8"/>
    <a:srgbClr val="376092"/>
    <a:srgbClr val="B42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 autoAdjust="0"/>
    <p:restoredTop sz="85100" autoAdjust="0"/>
  </p:normalViewPr>
  <p:slideViewPr>
    <p:cSldViewPr snapToGrid="0">
      <p:cViewPr varScale="1">
        <p:scale>
          <a:sx n="59" d="100"/>
          <a:sy n="59" d="100"/>
        </p:scale>
        <p:origin x="77" y="355"/>
      </p:cViewPr>
      <p:guideLst>
        <p:guide orient="horz"/>
        <p:guide pos="59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16"/>
    </p:cViewPr>
  </p:sorterViewPr>
  <p:notesViewPr>
    <p:cSldViewPr snapToGrid="0">
      <p:cViewPr varScale="1">
        <p:scale>
          <a:sx n="64" d="100"/>
          <a:sy n="64" d="100"/>
        </p:scale>
        <p:origin x="159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9" y="27"/>
            <a:ext cx="2945732" cy="54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0" tIns="45228" rIns="90440" bIns="45228" numCol="1" anchor="t" anchorCtr="0" compatLnSpc="1">
            <a:prstTxWarp prst="textNoShape">
              <a:avLst/>
            </a:prstTxWarp>
          </a:bodyPr>
          <a:lstStyle>
            <a:lvl1pPr defTabSz="903872" eaLnBrk="0" fontAlgn="base" latinLnBrk="0" hangingPunct="0">
              <a:buFontTx/>
              <a:buNone/>
              <a:defRPr kumimoji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982" y="27"/>
            <a:ext cx="2945732" cy="54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0" tIns="45228" rIns="90440" bIns="45228" numCol="1" anchor="t" anchorCtr="0" compatLnSpc="1">
            <a:prstTxWarp prst="textNoShape">
              <a:avLst/>
            </a:prstTxWarp>
          </a:bodyPr>
          <a:lstStyle>
            <a:lvl1pPr algn="r" defTabSz="903872" eaLnBrk="0" fontAlgn="base" latinLnBrk="0" hangingPunct="0">
              <a:buFontTx/>
              <a:buNone/>
              <a:defRPr kumimoji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9" y="9381680"/>
            <a:ext cx="2945732" cy="54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0" tIns="45228" rIns="90440" bIns="45228" numCol="1" anchor="b" anchorCtr="0" compatLnSpc="1">
            <a:prstTxWarp prst="textNoShape">
              <a:avLst/>
            </a:prstTxWarp>
          </a:bodyPr>
          <a:lstStyle>
            <a:lvl1pPr defTabSz="903872" eaLnBrk="0" fontAlgn="base" latinLnBrk="0" hangingPunct="0">
              <a:buFontTx/>
              <a:buNone/>
              <a:defRPr kumimoji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982" y="9381680"/>
            <a:ext cx="2945732" cy="54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0" tIns="45228" rIns="90440" bIns="45228" numCol="1" anchor="b" anchorCtr="0" compatLnSpc="1">
            <a:prstTxWarp prst="textNoShape">
              <a:avLst/>
            </a:prstTxWarp>
          </a:bodyPr>
          <a:lstStyle>
            <a:lvl1pPr algn="r" defTabSz="903872" eaLnBrk="0" fontAlgn="base" latinLnBrk="0" hangingPunct="0">
              <a:buFontTx/>
              <a:buNone/>
              <a:defRPr kumimoji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B4348036-1096-4BC9-BA76-3E73C17A64F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3549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9" y="59"/>
            <a:ext cx="2945732" cy="49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0" tIns="45228" rIns="90440" bIns="45228" numCol="1" anchor="t" anchorCtr="0" compatLnSpc="1">
            <a:prstTxWarp prst="textNoShape">
              <a:avLst/>
            </a:prstTxWarp>
          </a:bodyPr>
          <a:lstStyle>
            <a:lvl1pPr defTabSz="903872" eaLnBrk="0" fontAlgn="base" latinLnBrk="0" hangingPunct="0">
              <a:buFontTx/>
              <a:buNone/>
              <a:defRPr kumimoji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886" y="59"/>
            <a:ext cx="2945732" cy="49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0" tIns="45228" rIns="90440" bIns="45228" numCol="1" anchor="t" anchorCtr="0" compatLnSpc="1">
            <a:prstTxWarp prst="textNoShape">
              <a:avLst/>
            </a:prstTxWarp>
          </a:bodyPr>
          <a:lstStyle>
            <a:lvl1pPr algn="r" defTabSz="903872" eaLnBrk="0" fontAlgn="base" latinLnBrk="0" hangingPunct="0">
              <a:buFontTx/>
              <a:buNone/>
              <a:defRPr kumimoji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2950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297" y="4713931"/>
            <a:ext cx="5437275" cy="4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0" tIns="45228" rIns="90440" bIns="452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" y="9430093"/>
            <a:ext cx="2945732" cy="49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0" tIns="45228" rIns="90440" bIns="45228" numCol="1" anchor="b" anchorCtr="0" compatLnSpc="1">
            <a:prstTxWarp prst="textNoShape">
              <a:avLst/>
            </a:prstTxWarp>
          </a:bodyPr>
          <a:lstStyle>
            <a:lvl1pPr defTabSz="903872" eaLnBrk="0" fontAlgn="base" latinLnBrk="0" hangingPunct="0">
              <a:buFontTx/>
              <a:buNone/>
              <a:defRPr kumimoji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886" y="9430093"/>
            <a:ext cx="2945732" cy="49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0" tIns="45228" rIns="90440" bIns="45228" numCol="1" anchor="b" anchorCtr="0" compatLnSpc="1">
            <a:prstTxWarp prst="textNoShape">
              <a:avLst/>
            </a:prstTxWarp>
          </a:bodyPr>
          <a:lstStyle>
            <a:lvl1pPr algn="r" defTabSz="903872" eaLnBrk="0" fontAlgn="base" latinLnBrk="0" hangingPunct="0">
              <a:buFontTx/>
              <a:buNone/>
              <a:defRPr kumimoji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9CEB8275-6854-4E74-8308-C6E66D3D8E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020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EB8275-6854-4E74-8308-C6E66D3D8E71}" type="slidenum">
              <a:rPr lang="ko-KR" altLang="en-US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290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EB8275-6854-4E74-8308-C6E66D3D8E71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7914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EB8275-6854-4E74-8308-C6E66D3D8E71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312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MelodyRnn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notesequence</a:t>
            </a:r>
            <a:r>
              <a:rPr lang="ko-KR" altLang="en-US" dirty="0"/>
              <a:t>를 입력으로 주고 그 스타일의 음악을 뒤에 </a:t>
            </a:r>
            <a:r>
              <a:rPr lang="ko-KR" altLang="en-US" dirty="0" err="1"/>
              <a:t>이어붙이는</a:t>
            </a:r>
            <a:r>
              <a:rPr lang="ko-KR" altLang="en-US" dirty="0"/>
              <a:t> 모델</a:t>
            </a:r>
            <a:endParaRPr lang="en-US" altLang="ko-KR" dirty="0"/>
          </a:p>
          <a:p>
            <a:r>
              <a:rPr lang="en-US" altLang="ko-KR" dirty="0" err="1"/>
              <a:t>MusicVAE</a:t>
            </a:r>
            <a:r>
              <a:rPr lang="en-US" altLang="ko-KR" dirty="0"/>
              <a:t> : </a:t>
            </a:r>
            <a:r>
              <a:rPr lang="ko-KR" altLang="en-US" dirty="0"/>
              <a:t>아예 새로운 음악을 만들거나 두 </a:t>
            </a:r>
            <a:r>
              <a:rPr lang="en-US" altLang="ko-KR" dirty="0" err="1"/>
              <a:t>notesequence</a:t>
            </a:r>
            <a:r>
              <a:rPr lang="en-US" altLang="ko-KR" dirty="0"/>
              <a:t> </a:t>
            </a:r>
            <a:r>
              <a:rPr lang="ko-KR" altLang="en-US" dirty="0"/>
              <a:t>사이에 들어갈 적절한 음악을 만드는 모델</a:t>
            </a:r>
            <a:endParaRPr lang="en-US" altLang="ko-KR" dirty="0"/>
          </a:p>
          <a:p>
            <a:r>
              <a:rPr lang="en-US" altLang="ko-KR" dirty="0"/>
              <a:t>Onsets and Frames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/>
              <a:t> 피아노 곡으로 바꾸어줌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EB8275-6854-4E74-8308-C6E66D3D8E71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18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EB8275-6854-4E74-8308-C6E66D3D8E71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9235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EB8275-6854-4E74-8308-C6E66D3D8E71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824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전체 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11" y="3549162"/>
            <a:ext cx="4079571" cy="3463386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2049" y="3905680"/>
            <a:ext cx="3423321" cy="1417049"/>
          </a:xfrm>
          <a:prstGeom prst="rect">
            <a:avLst/>
          </a:prstGeom>
          <a:ln algn="ctr"/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730447" y="3700190"/>
            <a:ext cx="8667750" cy="0"/>
          </a:xfrm>
          <a:prstGeom prst="line">
            <a:avLst/>
          </a:prstGeom>
          <a:noFill/>
          <a:ln w="28575">
            <a:solidFill>
              <a:srgbClr val="10399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reeform 17"/>
          <p:cNvSpPr>
            <a:spLocks/>
          </p:cNvSpPr>
          <p:nvPr/>
        </p:nvSpPr>
        <p:spPr bwMode="auto">
          <a:xfrm>
            <a:off x="8791575" y="2103438"/>
            <a:ext cx="1065214" cy="3622675"/>
          </a:xfrm>
          <a:custGeom>
            <a:avLst/>
            <a:gdLst>
              <a:gd name="T0" fmla="*/ 2147483647 w 661"/>
              <a:gd name="T1" fmla="*/ 0 h 2245"/>
              <a:gd name="T2" fmla="*/ 0 w 661"/>
              <a:gd name="T3" fmla="*/ 2147483647 h 2245"/>
              <a:gd name="T4" fmla="*/ 2147483647 w 661"/>
              <a:gd name="T5" fmla="*/ 2147483647 h 22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chemeClr val="bg1"/>
          </a:solidFill>
          <a:ln w="28575" cmpd="sng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8890290" y="2182819"/>
            <a:ext cx="1020763" cy="3500437"/>
          </a:xfrm>
          <a:custGeom>
            <a:avLst/>
            <a:gdLst>
              <a:gd name="T0" fmla="*/ 2147483647 w 661"/>
              <a:gd name="T1" fmla="*/ 0 h 2245"/>
              <a:gd name="T2" fmla="*/ 0 w 661"/>
              <a:gd name="T3" fmla="*/ 2147483647 h 2245"/>
              <a:gd name="T4" fmla="*/ 2147483647 w 661"/>
              <a:gd name="T5" fmla="*/ 2147483647 h 22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rgbClr val="0083CD"/>
          </a:solidFill>
          <a:ln w="28575" cmpd="sng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8796" y="2960422"/>
            <a:ext cx="7366000" cy="366712"/>
          </a:xfrm>
          <a:prstGeom prst="rect">
            <a:avLst/>
          </a:prstGeom>
          <a:ln/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379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세부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638" y="2605104"/>
            <a:ext cx="4839362" cy="410841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595048" y="4659313"/>
            <a:ext cx="8932598" cy="0"/>
          </a:xfrm>
          <a:prstGeom prst="line">
            <a:avLst/>
          </a:prstGeom>
          <a:noFill/>
          <a:ln w="28575">
            <a:solidFill>
              <a:srgbClr val="10399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8879305" y="2182819"/>
            <a:ext cx="1021556" cy="3500437"/>
          </a:xfrm>
          <a:custGeom>
            <a:avLst/>
            <a:gdLst/>
            <a:ahLst/>
            <a:cxnLst>
              <a:cxn ang="0">
                <a:pos x="661" y="0"/>
              </a:cxn>
              <a:cxn ang="0">
                <a:pos x="0" y="2032"/>
              </a:cxn>
              <a:cxn ang="0">
                <a:pos x="661" y="224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rgbClr val="0083CD"/>
          </a:solidFill>
          <a:ln w="28575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3186" y="3848934"/>
            <a:ext cx="8420100" cy="600079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3189" y="4818004"/>
            <a:ext cx="4073924" cy="63816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342900" indent="-342900" algn="l">
              <a:buFont typeface="Wingdings" panose="05000000000000000000" pitchFamily="2" charset="2"/>
              <a:buChar char="§"/>
              <a:defRPr sz="2000" b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822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4471" y="232303"/>
            <a:ext cx="9232863" cy="50006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rgbClr val="0083C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auto">
          <a:xfrm>
            <a:off x="195511" y="777875"/>
            <a:ext cx="9594000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10" name="Group 6"/>
          <p:cNvGrpSpPr>
            <a:grpSpLocks/>
          </p:cNvGrpSpPr>
          <p:nvPr userDrawn="1"/>
        </p:nvGrpSpPr>
        <p:grpSpPr bwMode="auto">
          <a:xfrm>
            <a:off x="9581995" y="7938"/>
            <a:ext cx="328770" cy="1109662"/>
            <a:chOff x="6033" y="5"/>
            <a:chExt cx="207" cy="699"/>
          </a:xfrm>
        </p:grpSpPr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6033" y="5"/>
              <a:ext cx="207" cy="699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2032"/>
                </a:cxn>
                <a:cxn ang="0">
                  <a:pos x="661" y="224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 w="28575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6048" y="43"/>
              <a:ext cx="192" cy="651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2032"/>
                </a:cxn>
                <a:cxn ang="0">
                  <a:pos x="661" y="224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 w="28575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9244208" y="6630209"/>
            <a:ext cx="678732" cy="2204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lIns="0" tIns="36000" rIns="0" bIns="0" rtlCol="0" anchor="ctr">
            <a:noAutofit/>
          </a:bodyPr>
          <a:lstStyle/>
          <a:p>
            <a:pPr algn="ctr" latinLnBrk="0">
              <a:lnSpc>
                <a:spcPct val="110000"/>
              </a:lnSpc>
            </a:pPr>
            <a:fld id="{C326134C-4061-4A7B-8398-A042C9BDA365}" type="slidenum">
              <a:rPr kumimoji="0" lang="ko-KR" altLang="en-US" sz="900" b="1" smtClean="0">
                <a:solidFill>
                  <a:prstClr val="white"/>
                </a:solidFill>
                <a:latin typeface="+mn-ea"/>
                <a:ea typeface="+mn-ea"/>
              </a:rPr>
              <a:pPr algn="ctr" latinLnBrk="0">
                <a:lnSpc>
                  <a:spcPct val="110000"/>
                </a:lnSpc>
              </a:pPr>
              <a:t>‹#›</a:t>
            </a:fld>
            <a:r>
              <a:rPr kumimoji="0" lang="en-US" altLang="ko-KR" sz="900" b="1" dirty="0">
                <a:solidFill>
                  <a:prstClr val="white"/>
                </a:solidFill>
                <a:latin typeface="+mn-ea"/>
                <a:ea typeface="+mn-ea"/>
              </a:rPr>
              <a:t>/12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194471" y="1083041"/>
            <a:ext cx="9086107" cy="4930244"/>
          </a:xfrm>
        </p:spPr>
        <p:txBody>
          <a:bodyPr/>
          <a:lstStyle>
            <a:lvl1pPr marL="360363" indent="-360363" latinLnBrk="0">
              <a:defRPr sz="2400" baseline="0"/>
            </a:lvl1pPr>
            <a:lvl2pPr latinLnBrk="0">
              <a:defRPr sz="2000"/>
            </a:lvl2pPr>
            <a:lvl3pPr latinLnBrk="0">
              <a:defRPr sz="1600"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257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4471" y="232303"/>
            <a:ext cx="9232863" cy="50006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rgbClr val="0083C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auto">
          <a:xfrm>
            <a:off x="195511" y="777875"/>
            <a:ext cx="9594000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10" name="Group 6"/>
          <p:cNvGrpSpPr>
            <a:grpSpLocks/>
          </p:cNvGrpSpPr>
          <p:nvPr userDrawn="1"/>
        </p:nvGrpSpPr>
        <p:grpSpPr bwMode="auto">
          <a:xfrm>
            <a:off x="9581995" y="7938"/>
            <a:ext cx="328770" cy="1109662"/>
            <a:chOff x="6033" y="5"/>
            <a:chExt cx="207" cy="699"/>
          </a:xfrm>
        </p:grpSpPr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6033" y="5"/>
              <a:ext cx="207" cy="699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2032"/>
                </a:cxn>
                <a:cxn ang="0">
                  <a:pos x="661" y="224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 w="28575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6048" y="43"/>
              <a:ext cx="192" cy="651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2032"/>
                </a:cxn>
                <a:cxn ang="0">
                  <a:pos x="661" y="224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 w="28575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9244208" y="6630209"/>
            <a:ext cx="678732" cy="2204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lIns="0" tIns="36000" rIns="0" bIns="0" rtlCol="0" anchor="ctr">
            <a:noAutofit/>
          </a:bodyPr>
          <a:lstStyle/>
          <a:p>
            <a:pPr algn="ctr" latinLnBrk="0">
              <a:lnSpc>
                <a:spcPct val="110000"/>
              </a:lnSpc>
            </a:pPr>
            <a:fld id="{C326134C-4061-4A7B-8398-A042C9BDA365}" type="slidenum">
              <a:rPr kumimoji="0" lang="ko-KR" altLang="en-US" sz="900" b="1" smtClean="0">
                <a:solidFill>
                  <a:prstClr val="white"/>
                </a:solidFill>
                <a:latin typeface="+mn-ea"/>
                <a:ea typeface="+mn-ea"/>
              </a:rPr>
              <a:pPr algn="ctr" latinLnBrk="0">
                <a:lnSpc>
                  <a:spcPct val="110000"/>
                </a:lnSpc>
              </a:pPr>
              <a:t>‹#›</a:t>
            </a:fld>
            <a:r>
              <a:rPr kumimoji="0" lang="en-US" altLang="ko-KR" sz="900" b="1" dirty="0">
                <a:solidFill>
                  <a:prstClr val="white"/>
                </a:solidFill>
                <a:latin typeface="+mn-ea"/>
                <a:ea typeface="+mn-ea"/>
              </a:rPr>
              <a:t>/12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 hasCustomPrompt="1"/>
          </p:nvPr>
        </p:nvSpPr>
        <p:spPr>
          <a:xfrm>
            <a:off x="267848" y="883371"/>
            <a:ext cx="9086107" cy="664442"/>
          </a:xfrm>
        </p:spPr>
        <p:txBody>
          <a:bodyPr>
            <a:normAutofit/>
          </a:bodyPr>
          <a:lstStyle>
            <a:lvl1pPr marL="271463" indent="-271463" latinLnBrk="0">
              <a:defRPr sz="1600" baseline="0"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91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/>
        </p:nvSpPr>
        <p:spPr bwMode="auto">
          <a:xfrm>
            <a:off x="195511" y="777875"/>
            <a:ext cx="9594000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10" name="Group 6"/>
          <p:cNvGrpSpPr>
            <a:grpSpLocks/>
          </p:cNvGrpSpPr>
          <p:nvPr userDrawn="1"/>
        </p:nvGrpSpPr>
        <p:grpSpPr bwMode="auto">
          <a:xfrm>
            <a:off x="9581995" y="7938"/>
            <a:ext cx="328770" cy="1109662"/>
            <a:chOff x="6033" y="5"/>
            <a:chExt cx="207" cy="699"/>
          </a:xfrm>
        </p:grpSpPr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6033" y="5"/>
              <a:ext cx="207" cy="699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2032"/>
                </a:cxn>
                <a:cxn ang="0">
                  <a:pos x="661" y="224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 w="28575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6048" y="43"/>
              <a:ext cx="192" cy="651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2032"/>
                </a:cxn>
                <a:cxn ang="0">
                  <a:pos x="661" y="224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 w="28575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9244208" y="6630209"/>
            <a:ext cx="678732" cy="2204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lIns="0" tIns="36000" rIns="0" bIns="0" rtlCol="0" anchor="ctr">
            <a:noAutofit/>
          </a:bodyPr>
          <a:lstStyle/>
          <a:p>
            <a:pPr algn="ctr" latinLnBrk="0">
              <a:lnSpc>
                <a:spcPct val="110000"/>
              </a:lnSpc>
            </a:pPr>
            <a:fld id="{C326134C-4061-4A7B-8398-A042C9BDA365}" type="slidenum">
              <a:rPr kumimoji="0" lang="ko-KR" altLang="en-US" sz="900" b="1" smtClean="0">
                <a:solidFill>
                  <a:prstClr val="white"/>
                </a:solidFill>
                <a:latin typeface="+mn-ea"/>
                <a:ea typeface="+mn-ea"/>
              </a:rPr>
              <a:pPr algn="ctr" latinLnBrk="0">
                <a:lnSpc>
                  <a:spcPct val="110000"/>
                </a:lnSpc>
              </a:pPr>
              <a:t>‹#›</a:t>
            </a:fld>
            <a:r>
              <a:rPr kumimoji="0" lang="en-US" altLang="ko-KR" sz="900" b="1" dirty="0">
                <a:solidFill>
                  <a:prstClr val="white"/>
                </a:solidFill>
                <a:latin typeface="+mn-ea"/>
                <a:ea typeface="+mn-ea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49446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39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13" y="6500813"/>
            <a:ext cx="2311400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D9E52CD0-F954-4722-864D-1246FF13E279}" type="datetime1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500813"/>
            <a:ext cx="3136900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500813"/>
            <a:ext cx="2311400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E54696B6-A7F2-4ECC-BF20-917247800A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idx="1"/>
          </p:nvPr>
        </p:nvSpPr>
        <p:spPr>
          <a:xfrm>
            <a:off x="386366" y="1107582"/>
            <a:ext cx="9011455" cy="527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2701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05" r:id="rId1"/>
    <p:sldLayoutId id="2147485806" r:id="rId2"/>
    <p:sldLayoutId id="2147485809" r:id="rId3"/>
    <p:sldLayoutId id="2147485812" r:id="rId4"/>
    <p:sldLayoutId id="2147485813" r:id="rId5"/>
    <p:sldLayoutId id="2147485808" r:id="rId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66700" indent="-266700" algn="l" rtl="0" eaLnBrk="0" fontAlgn="base" latinLnBrk="0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3.wav"/><Relationship Id="rId7" Type="http://schemas.openxmlformats.org/officeDocument/2006/relationships/image" Target="../media/image13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3.xml"/><Relationship Id="rId4" Type="http://schemas.openxmlformats.org/officeDocument/2006/relationships/audio" Target="../media/media3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2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9bow.github.io/PyTorch-tutorials-kr-0.3.1/beginner/data_loading_tutorial.html#sphx-glr-beginner-data-loading-tutorial-py" TargetMode="External"/><Relationship Id="rId2" Type="http://schemas.openxmlformats.org/officeDocument/2006/relationships/hyperlink" Target="https://colab.research.google.com/notebooks/magenta/hello_magenta/hello_magenta.ipynb#scrollTo=LgREckzBmd-8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genta.tensorflow.or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652589" y="3151456"/>
            <a:ext cx="8944072" cy="366712"/>
          </a:xfrm>
        </p:spPr>
        <p:txBody>
          <a:bodyPr/>
          <a:lstStyle/>
          <a:p>
            <a:r>
              <a:rPr lang="en-US" altLang="ko-KR" sz="2800" dirty="0"/>
              <a:t>AI Security Team Project</a:t>
            </a:r>
            <a:endParaRPr lang="ko-KR" altLang="en-US" sz="28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42282" y="3966050"/>
            <a:ext cx="3423321" cy="1274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rtlCol="0"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B97F47A7-92D2-464A-92D5-2676A29AF1DC}" type="datetime4">
              <a:rPr kumimoji="0" lang="en-US" altLang="ko-KR" sz="1800" b="1" smtClean="0">
                <a:latin typeface="+mj-ea"/>
              </a:rPr>
              <a:pPr latinLnBrk="0"/>
              <a:t>November 6, 2019</a:t>
            </a:fld>
            <a:endParaRPr kumimoji="0" lang="en-US" altLang="ko-KR" sz="1800" b="1" dirty="0">
              <a:latin typeface="+mj-ea"/>
            </a:endParaRPr>
          </a:p>
          <a:p>
            <a:pPr latinLnBrk="0"/>
            <a:endParaRPr kumimoji="0" lang="en-US" altLang="ko-KR" sz="1800" b="1" dirty="0">
              <a:latin typeface="+mj-ea"/>
              <a:ea typeface="+mj-ea"/>
            </a:endParaRPr>
          </a:p>
          <a:p>
            <a:pPr latinLnBrk="0"/>
            <a:r>
              <a:rPr kumimoji="0" lang="en-US" altLang="ko-KR" sz="1800" b="1" dirty="0">
                <a:latin typeface="+mj-ea"/>
                <a:ea typeface="+mj-ea"/>
                <a:cs typeface="Arial Unicode MS" panose="020B0604020202020204" pitchFamily="50" charset="-127"/>
              </a:rPr>
              <a:t>Team</a:t>
            </a:r>
          </a:p>
          <a:p>
            <a:pPr latinLnBrk="0"/>
            <a:r>
              <a:rPr kumimoji="0" lang="ko-KR" altLang="en-US" sz="1800" b="1" dirty="0">
                <a:latin typeface="+mj-ea"/>
                <a:ea typeface="+mj-ea"/>
                <a:cs typeface="Arial Unicode MS" panose="020B0604020202020204" pitchFamily="50" charset="-127"/>
              </a:rPr>
              <a:t>고하은</a:t>
            </a:r>
            <a:r>
              <a:rPr kumimoji="0" lang="en-US" altLang="ko-KR" sz="1800" b="1" dirty="0">
                <a:latin typeface="+mj-ea"/>
                <a:ea typeface="+mj-ea"/>
                <a:cs typeface="Arial Unicode MS" panose="020B0604020202020204" pitchFamily="50" charset="-127"/>
              </a:rPr>
              <a:t>, </a:t>
            </a:r>
            <a:r>
              <a:rPr kumimoji="0" lang="ko-KR" altLang="en-US" sz="1800" b="1" dirty="0" err="1">
                <a:latin typeface="+mj-ea"/>
                <a:ea typeface="+mj-ea"/>
                <a:cs typeface="Arial Unicode MS" panose="020B0604020202020204" pitchFamily="50" charset="-127"/>
              </a:rPr>
              <a:t>장선호</a:t>
            </a:r>
            <a:r>
              <a:rPr kumimoji="0" lang="en-US" altLang="ko-KR" sz="1800" b="1" dirty="0">
                <a:latin typeface="+mj-ea"/>
                <a:ea typeface="+mj-ea"/>
                <a:cs typeface="Arial Unicode MS" panose="020B0604020202020204" pitchFamily="50" charset="-127"/>
              </a:rPr>
              <a:t>, </a:t>
            </a:r>
            <a:r>
              <a:rPr kumimoji="0" lang="ko-KR" altLang="en-US" sz="1800" b="1" dirty="0">
                <a:latin typeface="+mj-ea"/>
                <a:ea typeface="+mj-ea"/>
                <a:cs typeface="Arial Unicode MS" panose="020B0604020202020204" pitchFamily="50" charset="-127"/>
              </a:rPr>
              <a:t>정종윤</a:t>
            </a:r>
            <a:endParaRPr kumimoji="0" lang="en-US" altLang="ko-KR" sz="1800" b="1" dirty="0">
              <a:latin typeface="+mj-ea"/>
              <a:ea typeface="+mj-ea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91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CB3FF-04EF-41BD-AC00-EA5A8F67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 err="1"/>
              <a:t>작은별</a:t>
            </a:r>
            <a:r>
              <a:rPr lang="en-US" altLang="ko-KR" dirty="0"/>
              <a:t>’</a:t>
            </a:r>
            <a:r>
              <a:rPr lang="ko-KR" altLang="en-US" dirty="0"/>
              <a:t>의 </a:t>
            </a:r>
            <a:r>
              <a:rPr lang="en-US" altLang="ko-KR" dirty="0"/>
              <a:t>Note Sequence</a:t>
            </a:r>
            <a:endParaRPr lang="ko-KR" altLang="en-US" dirty="0"/>
          </a:p>
        </p:txBody>
      </p:sp>
      <p:pic>
        <p:nvPicPr>
          <p:cNvPr id="1025" name="_x198661680" descr="EMB000004b01b42">
            <a:extLst>
              <a:ext uri="{FF2B5EF4-FFF2-40B4-BE49-F238E27FC236}">
                <a16:creationId xmlns:a16="http://schemas.microsoft.com/office/drawing/2014/main" id="{2FF6AFFE-CF32-4354-8673-CABFF91D1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9"/>
          <a:stretch/>
        </p:blipFill>
        <p:spPr bwMode="auto">
          <a:xfrm>
            <a:off x="1570902" y="1019175"/>
            <a:ext cx="6480000" cy="56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작은별notesequence">
            <a:hlinkClick r:id="" action="ppaction://media"/>
            <a:extLst>
              <a:ext uri="{FF2B5EF4-FFF2-40B4-BE49-F238E27FC236}">
                <a16:creationId xmlns:a16="http://schemas.microsoft.com/office/drawing/2014/main" id="{6B79CD28-678D-4E9E-8DE8-7CB532FE2C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68877" y="10191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8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CB3FF-04EF-41BD-AC00-EA5A8F67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 err="1"/>
              <a:t>작은별</a:t>
            </a:r>
            <a:r>
              <a:rPr lang="en-US" altLang="ko-KR" dirty="0"/>
              <a:t>’</a:t>
            </a:r>
            <a:r>
              <a:rPr lang="ko-KR" altLang="en-US" dirty="0"/>
              <a:t>의 </a:t>
            </a:r>
            <a:r>
              <a:rPr lang="en-US" altLang="ko-KR" dirty="0"/>
              <a:t>Note Sequence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D77FB-45F9-421B-A25C-83DACEA3E0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0869" y="4552923"/>
            <a:ext cx="4406465" cy="2024609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이처럼 </a:t>
            </a:r>
            <a:r>
              <a:rPr lang="en-US" altLang="ko-KR" sz="1400" dirty="0"/>
              <a:t>pitch</a:t>
            </a:r>
            <a:r>
              <a:rPr lang="ko-KR" altLang="en-US" sz="1400" dirty="0"/>
              <a:t>를 조정해 또 다른 음 조합으로 음악을 구성 할 수 있음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‘</a:t>
            </a:r>
            <a:r>
              <a:rPr lang="en-US" altLang="ko-KR" sz="1400" dirty="0" err="1"/>
              <a:t>drum.note.add</a:t>
            </a:r>
            <a:r>
              <a:rPr lang="en-US" altLang="ko-KR" sz="1400" dirty="0"/>
              <a:t>()’</a:t>
            </a:r>
            <a:r>
              <a:rPr lang="ko-KR" altLang="en-US" sz="1400" dirty="0"/>
              <a:t> 와 같이 악기를 드럼 등으로 바꿔서 해당 악기 소리도 표현해 낼 수 있음</a:t>
            </a:r>
          </a:p>
          <a:p>
            <a:endParaRPr lang="en-US" altLang="ko-KR" dirty="0"/>
          </a:p>
          <a:p>
            <a:endParaRPr lang="ko-KR" altLang="en-US" sz="1400" dirty="0"/>
          </a:p>
        </p:txBody>
      </p:sp>
      <p:pic>
        <p:nvPicPr>
          <p:cNvPr id="1025" name="_x198661680" descr="EMB000004b01b42">
            <a:extLst>
              <a:ext uri="{FF2B5EF4-FFF2-40B4-BE49-F238E27FC236}">
                <a16:creationId xmlns:a16="http://schemas.microsoft.com/office/drawing/2014/main" id="{2FF6AFFE-CF32-4354-8673-CABFF91D1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9"/>
          <a:stretch/>
        </p:blipFill>
        <p:spPr bwMode="auto">
          <a:xfrm>
            <a:off x="194471" y="954963"/>
            <a:ext cx="4758529" cy="461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98667840" descr="EMB000004b01b45">
            <a:extLst>
              <a:ext uri="{FF2B5EF4-FFF2-40B4-BE49-F238E27FC236}">
                <a16:creationId xmlns:a16="http://schemas.microsoft.com/office/drawing/2014/main" id="{17CA8EAD-A466-4B51-8DA4-F567E8642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869" y="1189569"/>
            <a:ext cx="4759200" cy="298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C698FF6-4754-4E07-8553-907AA79A9750}"/>
              </a:ext>
            </a:extLst>
          </p:cNvPr>
          <p:cNvSpPr/>
          <p:nvPr/>
        </p:nvSpPr>
        <p:spPr>
          <a:xfrm>
            <a:off x="1907629" y="1554481"/>
            <a:ext cx="568872" cy="24155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7E1DDD-F390-45FA-9B45-8A3F7C987703}"/>
              </a:ext>
            </a:extLst>
          </p:cNvPr>
          <p:cNvSpPr/>
          <p:nvPr/>
        </p:nvSpPr>
        <p:spPr>
          <a:xfrm>
            <a:off x="6319609" y="1646769"/>
            <a:ext cx="568872" cy="14926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임의notesequence">
            <a:hlinkClick r:id="" action="ppaction://media"/>
            <a:extLst>
              <a:ext uri="{FF2B5EF4-FFF2-40B4-BE49-F238E27FC236}">
                <a16:creationId xmlns:a16="http://schemas.microsoft.com/office/drawing/2014/main" id="{760D7292-5F3F-42B8-ADB3-2D4DC3C9CE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708813" y="4855640"/>
            <a:ext cx="487363" cy="487362"/>
          </a:xfrm>
          <a:prstGeom prst="rect">
            <a:avLst/>
          </a:prstGeom>
        </p:spPr>
      </p:pic>
      <p:pic>
        <p:nvPicPr>
          <p:cNvPr id="5" name="드럼notesequence">
            <a:hlinkClick r:id="" action="ppaction://media"/>
            <a:extLst>
              <a:ext uri="{FF2B5EF4-FFF2-40B4-BE49-F238E27FC236}">
                <a16:creationId xmlns:a16="http://schemas.microsoft.com/office/drawing/2014/main" id="{CE6F7A6D-BFF6-4EF7-A82B-24995E3183D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708812" y="615501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6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37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B5AFF-1829-4B96-AED4-DF162827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Melody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07074-9903-427C-A152-4497C4DB91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Magenta.music</a:t>
            </a:r>
            <a:r>
              <a:rPr lang="ko-KR" altLang="en-US" dirty="0"/>
              <a:t>은 </a:t>
            </a:r>
            <a:r>
              <a:rPr lang="en-US" altLang="ko-KR" dirty="0"/>
              <a:t>Melody RNN, Music VAE, Onsets and Frames </a:t>
            </a:r>
            <a:r>
              <a:rPr lang="ko-KR" altLang="en-US" dirty="0"/>
              <a:t>등의 다양한 기계 학습 모델을 가지고 있음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Melody RNN</a:t>
            </a:r>
            <a:r>
              <a:rPr lang="ko-KR" altLang="en-US" dirty="0"/>
              <a:t>을 사용하면 새로운 </a:t>
            </a:r>
            <a:r>
              <a:rPr lang="en-US" altLang="ko-KR" dirty="0"/>
              <a:t>Sequence</a:t>
            </a:r>
            <a:r>
              <a:rPr lang="ko-KR" altLang="en-US" dirty="0"/>
              <a:t>가 될 단계 수와 결과의 </a:t>
            </a:r>
            <a:r>
              <a:rPr lang="en-US" altLang="ko-KR" dirty="0"/>
              <a:t>"temperature"</a:t>
            </a:r>
            <a:r>
              <a:rPr lang="ko-KR" altLang="en-US" dirty="0"/>
              <a:t>를 구성할 수 있으며</a:t>
            </a:r>
            <a:r>
              <a:rPr lang="en-US" altLang="ko-KR" dirty="0"/>
              <a:t>, </a:t>
            </a:r>
            <a:r>
              <a:rPr lang="ko-KR" altLang="en-US" dirty="0"/>
              <a:t>그것이 높을수록 </a:t>
            </a:r>
            <a:r>
              <a:rPr lang="en-US" altLang="ko-KR" dirty="0"/>
              <a:t>Sequence</a:t>
            </a:r>
            <a:r>
              <a:rPr lang="ko-KR" altLang="en-US" dirty="0"/>
              <a:t>가 무작위로 진행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35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FA603-3332-4970-854D-D6B80113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Melody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643F0-1A85-4BC1-8BB8-3BFBBDF40E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44456" y="979640"/>
            <a:ext cx="3882878" cy="4811560"/>
          </a:xfrm>
        </p:spPr>
        <p:txBody>
          <a:bodyPr/>
          <a:lstStyle/>
          <a:p>
            <a:r>
              <a:rPr lang="en-US" altLang="ko-KR" sz="1600" dirty="0"/>
              <a:t>‘</a:t>
            </a:r>
            <a:r>
              <a:rPr lang="ko-KR" altLang="en-US" sz="1600" dirty="0" err="1"/>
              <a:t>작은별</a:t>
            </a:r>
            <a:r>
              <a:rPr lang="en-US" altLang="ko-KR" sz="1600" dirty="0"/>
              <a:t>’</a:t>
            </a:r>
            <a:r>
              <a:rPr lang="ko-KR" altLang="en-US" sz="1600" dirty="0"/>
              <a:t>의 </a:t>
            </a:r>
            <a:r>
              <a:rPr lang="en-US" altLang="ko-KR" sz="1600" dirty="0"/>
              <a:t>Note Sequence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입력값으로</a:t>
            </a:r>
            <a:r>
              <a:rPr lang="ko-KR" altLang="en-US" sz="1600" dirty="0"/>
              <a:t> 하고 학습 모델이 그 뒤에 이어질 음을 생성하는 코드</a:t>
            </a:r>
          </a:p>
          <a:p>
            <a:endParaRPr lang="en-US" altLang="ko-KR" sz="1600" dirty="0"/>
          </a:p>
          <a:p>
            <a:r>
              <a:rPr lang="en-US" altLang="ko-KR" sz="1600" dirty="0"/>
              <a:t>‘</a:t>
            </a:r>
            <a:r>
              <a:rPr lang="ko-KR" altLang="en-US" sz="1600" dirty="0" err="1"/>
              <a:t>작은별</a:t>
            </a:r>
            <a:r>
              <a:rPr lang="en-US" altLang="ko-KR" sz="1600" dirty="0"/>
              <a:t>’</a:t>
            </a:r>
            <a:r>
              <a:rPr lang="ko-KR" altLang="en-US" sz="1600" dirty="0"/>
              <a:t> </a:t>
            </a:r>
            <a:r>
              <a:rPr lang="en-US" altLang="ko-KR" sz="1600" dirty="0"/>
              <a:t>Note Sequence</a:t>
            </a:r>
            <a:r>
              <a:rPr lang="ko-KR" altLang="en-US" sz="1600" dirty="0"/>
              <a:t>와 뒤에 이어지는 음악의 길이</a:t>
            </a:r>
            <a:r>
              <a:rPr lang="en-US" altLang="ko-KR" sz="1600" dirty="0"/>
              <a:t>, temperature </a:t>
            </a:r>
            <a:r>
              <a:rPr lang="ko-KR" altLang="en-US" sz="1600" dirty="0"/>
              <a:t>값들을 통해 새로운 음악을 만듦</a:t>
            </a:r>
          </a:p>
          <a:p>
            <a:endParaRPr lang="ko-KR" altLang="en-US" dirty="0"/>
          </a:p>
        </p:txBody>
      </p:sp>
      <p:pic>
        <p:nvPicPr>
          <p:cNvPr id="4097" name="_x198660560" descr="EMB000004b01b59">
            <a:extLst>
              <a:ext uri="{FF2B5EF4-FFF2-40B4-BE49-F238E27FC236}">
                <a16:creationId xmlns:a16="http://schemas.microsoft.com/office/drawing/2014/main" id="{8C016E82-3BFF-4190-8411-DDBE8852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2" y="979640"/>
            <a:ext cx="5233872" cy="48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198662640" descr="EMB000004b01b62">
            <a:extLst>
              <a:ext uri="{FF2B5EF4-FFF2-40B4-BE49-F238E27FC236}">
                <a16:creationId xmlns:a16="http://schemas.microsoft.com/office/drawing/2014/main" id="{A35863BD-6F32-4715-86A9-C14A0E680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r="14815" b="5787"/>
          <a:stretch/>
        </p:blipFill>
        <p:spPr bwMode="auto">
          <a:xfrm>
            <a:off x="5486399" y="3664404"/>
            <a:ext cx="4225129" cy="21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모델이 만든 작은별 뒷부분">
            <a:hlinkClick r:id="" action="ppaction://media"/>
            <a:extLst>
              <a:ext uri="{FF2B5EF4-FFF2-40B4-BE49-F238E27FC236}">
                <a16:creationId xmlns:a16="http://schemas.microsoft.com/office/drawing/2014/main" id="{FD337577-449D-420E-83A0-F6CD16AEE3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168553" y="539099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6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F79A-BD44-424B-A322-0B211A52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A9209-0AD3-4A2A-AAFD-5D91B75282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https://colab.research.google.com/notebooks/magenta/hello_magenta/hello_magenta.ipynb#scrollTo=LgREckzBmd-8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https://9bow.github.io/PyTorch-tutorials-kr-0.3.1/beginner/data_loading_tutorial.html#sphx-glr-beginner-data-loading-tutorial-py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https://magenta.tensorflow.org/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76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38500" y="2272846"/>
            <a:ext cx="7348868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4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83CD"/>
                </a:solidFill>
                <a:effectLst>
                  <a:outerShdw blurRad="50800" algn="tl" rotWithShape="0">
                    <a:srgbClr val="000000"/>
                  </a:outerShdw>
                  <a:reflection blurRad="6350" stA="50000" endA="300" endPos="50000" dist="29997" dir="5400000" sy="-100000" algn="bl" rotWithShape="0"/>
                </a:effectLst>
                <a:latin typeface="Arial" pitchFamily="34" charset="0"/>
                <a:ea typeface="HY헤드라인M" pitchFamily="18" charset="-127"/>
                <a:cs typeface="Arial" pitchFamily="34" charset="0"/>
              </a:rPr>
              <a:t>Questions or Comments?</a:t>
            </a:r>
            <a:endParaRPr lang="ko-KR" altLang="en-US" sz="4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83CD"/>
              </a:solidFill>
              <a:effectLst>
                <a:outerShdw blurRad="50800" algn="tl" rotWithShape="0">
                  <a:srgbClr val="000000"/>
                </a:outerShdw>
                <a:reflection blurRad="6350" stA="50000" endA="300" endPos="50000" dist="29997" dir="5400000" sy="-100000" algn="bl" rotWithShape="0"/>
              </a:effectLst>
              <a:latin typeface="Arial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 flipH="1">
            <a:off x="0" y="1728316"/>
            <a:ext cx="1818752" cy="4683152"/>
          </a:xfrm>
          <a:custGeom>
            <a:avLst/>
            <a:gdLst/>
            <a:ahLst/>
            <a:cxnLst>
              <a:cxn ang="0">
                <a:pos x="661" y="0"/>
              </a:cxn>
              <a:cxn ang="0">
                <a:pos x="0" y="2032"/>
              </a:cxn>
              <a:cxn ang="0">
                <a:pos x="661" y="224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rgbClr val="0083CD"/>
          </a:solidFill>
          <a:ln w="28575" cmpd="sng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2977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1E06C-DC79-49A8-A65A-BF32DCDE4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Loading and 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19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8C69FDDC-1DCB-4B86-B24E-46D1B1FE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Facial Pose Dataset</a:t>
            </a:r>
            <a:endParaRPr lang="ko-KR" altLang="en-US" sz="3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EF5F120-995A-41F6-BFC4-CDC05133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71" y="732369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98661520" descr="EMB000004b01b69">
            <a:extLst>
              <a:ext uri="{FF2B5EF4-FFF2-40B4-BE49-F238E27FC236}">
                <a16:creationId xmlns:a16="http://schemas.microsoft.com/office/drawing/2014/main" id="{48DB7F3C-37F4-4E39-8E84-341E0E9BF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6" y="960968"/>
            <a:ext cx="2880000" cy="257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BD9577E-61B4-4C62-B25B-DE1DE245F3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756" y="989018"/>
            <a:ext cx="5582214" cy="1562506"/>
          </a:xfrm>
        </p:spPr>
        <p:txBody>
          <a:bodyPr/>
          <a:lstStyle/>
          <a:p>
            <a:r>
              <a:rPr lang="en-US" altLang="ko-KR" sz="1800" b="1" dirty="0"/>
              <a:t>Facial Pose Dataset</a:t>
            </a:r>
            <a:r>
              <a:rPr lang="en-US" altLang="ko-KR" sz="1800" dirty="0"/>
              <a:t>: </a:t>
            </a:r>
            <a:r>
              <a:rPr lang="ko-KR" altLang="en-US" sz="1800" dirty="0"/>
              <a:t>얼굴에 위의 그림과 같이 주석이 달리는 것</a:t>
            </a:r>
            <a:endParaRPr lang="en-US" altLang="ko-KR" sz="1800" dirty="0"/>
          </a:p>
          <a:p>
            <a:pPr lvl="1"/>
            <a:r>
              <a:rPr lang="ko-KR" altLang="en-US" sz="1600" dirty="0"/>
              <a:t>전체적으로 </a:t>
            </a:r>
            <a:r>
              <a:rPr lang="en-US" altLang="ko-KR" sz="1600" dirty="0"/>
              <a:t>68</a:t>
            </a:r>
            <a:r>
              <a:rPr lang="ko-KR" altLang="en-US" sz="1600" dirty="0"/>
              <a:t>개의 서로 다른 랜드마크 포인트가 각 얼굴에 주석으로 달림</a:t>
            </a:r>
          </a:p>
        </p:txBody>
      </p:sp>
      <p:pic>
        <p:nvPicPr>
          <p:cNvPr id="5123" name="_x198662000" descr="EMB000004b01b6e">
            <a:extLst>
              <a:ext uri="{FF2B5EF4-FFF2-40B4-BE49-F238E27FC236}">
                <a16:creationId xmlns:a16="http://schemas.microsoft.com/office/drawing/2014/main" id="{EF9ADBE1-DA4E-4B79-B46D-AE79F3BBE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6" r="15476"/>
          <a:stretch/>
        </p:blipFill>
        <p:spPr bwMode="auto">
          <a:xfrm>
            <a:off x="3554834" y="2488391"/>
            <a:ext cx="4718309" cy="18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88915DE-BBF0-40D7-A52D-E8D6EAAFCF5D}"/>
              </a:ext>
            </a:extLst>
          </p:cNvPr>
          <p:cNvSpPr txBox="1">
            <a:spLocks/>
          </p:cNvSpPr>
          <p:nvPr/>
        </p:nvSpPr>
        <p:spPr>
          <a:xfrm>
            <a:off x="3554834" y="4563125"/>
            <a:ext cx="5582214" cy="156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sz="1800" dirty="0"/>
              <a:t>csv</a:t>
            </a:r>
            <a:r>
              <a:rPr kumimoji="0" lang="ko-KR" altLang="en-US" sz="1800" dirty="0"/>
              <a:t>를 읽고 랜드마크의 수를 지정</a:t>
            </a:r>
            <a:endParaRPr kumimoji="0" lang="en-US" altLang="ko-KR" sz="1800" dirty="0"/>
          </a:p>
          <a:p>
            <a:r>
              <a:rPr lang="ko-KR" altLang="en-US" sz="1800" dirty="0"/>
              <a:t>간단한 도우미 함수를 작성해 이미지와 해당 랜드 마크를 표시하고 이를 사용해 샘플을 표시</a:t>
            </a:r>
          </a:p>
          <a:p>
            <a:r>
              <a:rPr lang="ko-KR" altLang="en-US" sz="1800" dirty="0"/>
              <a:t>아래의 그림과 같이 랜드마크가 표시됨</a:t>
            </a:r>
          </a:p>
          <a:p>
            <a:endParaRPr kumimoji="0"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018454-C6D7-4202-B031-F08B4A177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14" y="3767307"/>
            <a:ext cx="2880000" cy="272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3AA38-826F-4EE5-A945-EB564207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0A348-A9E5-4AF7-9D60-0405C5BD3A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2071" y="971497"/>
            <a:ext cx="4408863" cy="4373171"/>
          </a:xfrm>
        </p:spPr>
        <p:txBody>
          <a:bodyPr/>
          <a:lstStyle/>
          <a:p>
            <a:r>
              <a:rPr lang="ko-KR" altLang="en-US" sz="1800" dirty="0"/>
              <a:t>얼굴 랜드마크 데이터 세트에 대한 데이터 세트 클래스를 만들어 </a:t>
            </a:r>
            <a:r>
              <a:rPr lang="en-US" altLang="ko-KR" sz="1800" dirty="0"/>
              <a:t>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</a:t>
            </a:r>
            <a:r>
              <a:rPr lang="ko-KR" altLang="en-US" sz="1800" dirty="0"/>
              <a:t>에 </a:t>
            </a:r>
            <a:r>
              <a:rPr lang="en-US" altLang="ko-KR" sz="1800" dirty="0"/>
              <a:t>csv</a:t>
            </a:r>
            <a:r>
              <a:rPr lang="ko-KR" altLang="en-US" sz="1800" dirty="0"/>
              <a:t>를 읽고 </a:t>
            </a:r>
            <a:r>
              <a:rPr lang="en-US" altLang="ko-KR" sz="1800" dirty="0"/>
              <a:t>__</a:t>
            </a:r>
            <a:r>
              <a:rPr lang="en-US" altLang="ko-KR" sz="1800" dirty="0" err="1"/>
              <a:t>getitem</a:t>
            </a:r>
            <a:r>
              <a:rPr lang="en-US" altLang="ko-KR" sz="1800" dirty="0"/>
              <a:t>__</a:t>
            </a:r>
            <a:r>
              <a:rPr lang="ko-KR" altLang="en-US" sz="1800" dirty="0"/>
              <a:t>에는 이미지를 읽는 것으로 저장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클래스를 인스턴스화하고 데이터 샘플을 반복</a:t>
            </a:r>
            <a:endParaRPr lang="en-US" altLang="ko-KR" sz="1800" dirty="0"/>
          </a:p>
          <a:p>
            <a:r>
              <a:rPr lang="ko-KR" altLang="en-US" sz="1800" dirty="0"/>
              <a:t>처음 </a:t>
            </a:r>
            <a:r>
              <a:rPr lang="en-US" altLang="ko-KR" sz="1800" dirty="0"/>
              <a:t>4</a:t>
            </a:r>
            <a:r>
              <a:rPr lang="ko-KR" altLang="en-US" sz="1800" dirty="0"/>
              <a:t>개 샘플의 크기를 인쇄하고 해당 랜드마크를 표시</a:t>
            </a:r>
          </a:p>
          <a:p>
            <a:endParaRPr lang="ko-KR" altLang="en-US" sz="18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A5A1B5-7507-4ADD-8821-EADA9654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1" y="971497"/>
            <a:ext cx="4275929" cy="47513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7DBBBE-5061-41D9-9B78-E9D83BE47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4148931"/>
            <a:ext cx="5109313" cy="20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3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13556-8F21-458B-993C-9B557931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47557-389E-4551-9743-62B3C56D5C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4471" y="1024984"/>
            <a:ext cx="9086107" cy="3097073"/>
          </a:xfrm>
        </p:spPr>
        <p:txBody>
          <a:bodyPr/>
          <a:lstStyle/>
          <a:p>
            <a:r>
              <a:rPr lang="ko-KR" altLang="en-US" sz="2000" dirty="0"/>
              <a:t>문제점</a:t>
            </a:r>
            <a:r>
              <a:rPr lang="en-US" altLang="ko-KR" sz="2000" dirty="0"/>
              <a:t>: </a:t>
            </a:r>
            <a:r>
              <a:rPr lang="ko-KR" altLang="en-US" sz="2000" dirty="0"/>
              <a:t>샘플의 크기가 동일하지 않음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선행 코드를 작성해서 </a:t>
            </a:r>
            <a:r>
              <a:rPr lang="en-US" altLang="ko-KR" sz="2000" dirty="0"/>
              <a:t>Rescale, </a:t>
            </a:r>
            <a:r>
              <a:rPr lang="en-US" altLang="ko-KR" sz="2000" dirty="0" err="1"/>
              <a:t>Randomcrop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ToTensor</a:t>
            </a:r>
            <a:r>
              <a:rPr lang="ko-KR" altLang="en-US" sz="2000" dirty="0"/>
              <a:t>의 세가지 변형을 만듦</a:t>
            </a:r>
            <a:endParaRPr lang="en-US" altLang="ko-KR" sz="2000" dirty="0"/>
          </a:p>
          <a:p>
            <a:pPr lvl="1"/>
            <a:r>
              <a:rPr lang="en-US" altLang="ko-KR" sz="1800" dirty="0"/>
              <a:t>Rescale: </a:t>
            </a:r>
            <a:r>
              <a:rPr lang="ko-KR" altLang="en-US" sz="1800" dirty="0"/>
              <a:t>이미지 </a:t>
            </a:r>
            <a:r>
              <a:rPr lang="ko-KR" altLang="en-US" sz="1800" dirty="0" err="1"/>
              <a:t>리스케일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Randomcrop</a:t>
            </a:r>
            <a:r>
              <a:rPr lang="en-US" altLang="ko-KR" sz="1800" dirty="0"/>
              <a:t>: </a:t>
            </a:r>
            <a:r>
              <a:rPr lang="ko-KR" altLang="en-US" sz="1800" dirty="0"/>
              <a:t>이미지를</a:t>
            </a:r>
            <a:r>
              <a:rPr lang="en-US" altLang="ko-KR" sz="1800" dirty="0"/>
              <a:t> </a:t>
            </a:r>
            <a:r>
              <a:rPr lang="ko-KR" altLang="en-US" sz="1800" dirty="0"/>
              <a:t>랜덤으로 </a:t>
            </a:r>
            <a:r>
              <a:rPr lang="ko-KR" altLang="en-US" sz="1800" dirty="0" err="1"/>
              <a:t>크롭</a:t>
            </a:r>
            <a:r>
              <a:rPr lang="en-US" altLang="ko-KR" sz="1800" dirty="0"/>
              <a:t>(</a:t>
            </a:r>
            <a:r>
              <a:rPr lang="ko-KR" altLang="en-US" sz="1800" dirty="0"/>
              <a:t>원본 이미지를 신경망 학습에 활용할 수 있도록 인위적인 변화를 주는 것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/>
              <a:t>ToTensor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numpy</a:t>
            </a:r>
            <a:r>
              <a:rPr lang="ko-KR" altLang="en-US" sz="1800" dirty="0"/>
              <a:t>이미지를 </a:t>
            </a:r>
            <a:r>
              <a:rPr lang="en-US" altLang="ko-KR" sz="1800" dirty="0"/>
              <a:t>torch</a:t>
            </a:r>
            <a:r>
              <a:rPr lang="ko-KR" altLang="en-US" sz="1800" dirty="0"/>
              <a:t>이미지로 변환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026C69-D9F0-42F2-BF15-3B1FEEB2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22" y="3889777"/>
            <a:ext cx="5524444" cy="22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DA04F-EB7A-4917-B9D7-84A0A2FD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Iterating through the 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FAF4D-F95B-412E-9BCA-E41B758452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이 모든 것을 조합하여 구성된 변환으로 데이터 세트를 작성</a:t>
            </a:r>
          </a:p>
          <a:p>
            <a:endParaRPr lang="en-US" altLang="ko-KR" dirty="0"/>
          </a:p>
          <a:p>
            <a:r>
              <a:rPr lang="ko-KR" altLang="en-US" dirty="0"/>
              <a:t>이제</a:t>
            </a:r>
            <a:r>
              <a:rPr lang="en-US" altLang="ko-KR" dirty="0"/>
              <a:t>, </a:t>
            </a:r>
            <a:r>
              <a:rPr lang="ko-KR" altLang="en-US" dirty="0"/>
              <a:t>데이터 세트가 샘플링 될 때마다</a:t>
            </a:r>
            <a:endParaRPr lang="en-US" altLang="ko-KR" dirty="0"/>
          </a:p>
          <a:p>
            <a:pPr lvl="1"/>
            <a:r>
              <a:rPr lang="ko-KR" altLang="en-US" dirty="0"/>
              <a:t>이미지를 파일로부터 즉석으로 읽음</a:t>
            </a:r>
            <a:endParaRPr lang="en-US" altLang="ko-KR" dirty="0"/>
          </a:p>
          <a:p>
            <a:pPr lvl="1"/>
            <a:r>
              <a:rPr lang="ko-KR" altLang="en-US" dirty="0"/>
              <a:t>읽어온 이미지를 변환</a:t>
            </a:r>
            <a:endParaRPr lang="en-US" altLang="ko-KR" dirty="0"/>
          </a:p>
          <a:p>
            <a:pPr lvl="1"/>
            <a:r>
              <a:rPr lang="ko-KR" altLang="en-US" dirty="0"/>
              <a:t>변환이 랜덤으로 이루어지기 때문에 샘플링 데이터 향상</a:t>
            </a:r>
          </a:p>
        </p:txBody>
      </p:sp>
    </p:spTree>
    <p:extLst>
      <p:ext uri="{BB962C8B-B14F-4D97-AF65-F5344CB8AC3E}">
        <p14:creationId xmlns:p14="http://schemas.microsoft.com/office/powerpoint/2010/main" val="410952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A32BA-8218-4D02-A688-20CAF5145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Magenta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99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ED994-249D-4038-A6B9-F432EE35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Magenta Project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635EB-B4EE-46AA-AE52-97B8E5C2F2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1227" y="1116281"/>
            <a:ext cx="9086107" cy="5347149"/>
          </a:xfrm>
        </p:spPr>
        <p:txBody>
          <a:bodyPr/>
          <a:lstStyle/>
          <a:p>
            <a:r>
              <a:rPr lang="ko-KR" altLang="en-US" dirty="0"/>
              <a:t>인공지는 시스템을 활용하여 예술</a:t>
            </a:r>
            <a:r>
              <a:rPr lang="en-US" altLang="ko-KR" dirty="0"/>
              <a:t>, </a:t>
            </a:r>
            <a:r>
              <a:rPr lang="ko-KR" altLang="en-US" dirty="0"/>
              <a:t>음악</a:t>
            </a:r>
            <a:r>
              <a:rPr lang="en-US" altLang="ko-KR" dirty="0"/>
              <a:t>, </a:t>
            </a:r>
            <a:r>
              <a:rPr lang="ko-KR" altLang="en-US" dirty="0"/>
              <a:t>영상을 만들어 내도록 인공지능을 학습시키는 것</a:t>
            </a:r>
            <a:endParaRPr lang="en-US" altLang="ko-KR" dirty="0"/>
          </a:p>
          <a:p>
            <a:pPr lvl="1"/>
            <a:r>
              <a:rPr lang="en-US" altLang="ko-KR" dirty="0"/>
              <a:t>AI </a:t>
            </a:r>
            <a:r>
              <a:rPr lang="ko-KR" altLang="en-US" dirty="0"/>
              <a:t>기술을 미술과 음악 등 예술 영역에 접목시켜 새로운 예술 작품을 만들려는 시도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오픈 소스 </a:t>
            </a:r>
            <a:r>
              <a:rPr lang="en-US" altLang="ko-KR" dirty="0"/>
              <a:t>python </a:t>
            </a:r>
            <a:r>
              <a:rPr lang="ko-KR" altLang="en-US" dirty="0"/>
              <a:t>라이브러리로 배포되며 </a:t>
            </a:r>
            <a:r>
              <a:rPr lang="en-US" altLang="ko-KR" dirty="0" err="1"/>
              <a:t>Tensorflow</a:t>
            </a:r>
            <a:r>
              <a:rPr lang="ko-KR" altLang="en-US" dirty="0"/>
              <a:t>로 구현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733E92-6C10-40A4-8591-00AEDAEFF6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0" r="13593"/>
          <a:stretch/>
        </p:blipFill>
        <p:spPr>
          <a:xfrm>
            <a:off x="4953000" y="3927456"/>
            <a:ext cx="4017644" cy="269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0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F79A-BD44-424B-A322-0B211A52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Sequence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A9209-0AD3-4A2A-AAFD-5D91B75282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Magenta</a:t>
            </a:r>
            <a:r>
              <a:rPr lang="ko-KR" altLang="en-US" dirty="0"/>
              <a:t>의 핵심으로 일련의 음을 추상적으로 표현한 것</a:t>
            </a:r>
          </a:p>
          <a:p>
            <a:endParaRPr lang="en-US" altLang="ko-KR" dirty="0"/>
          </a:p>
          <a:p>
            <a:r>
              <a:rPr lang="ko-KR" altLang="en-US" dirty="0"/>
              <a:t>각각의 음은 </a:t>
            </a:r>
            <a:r>
              <a:rPr lang="en-US" altLang="ko-KR" dirty="0"/>
              <a:t>MIDI(</a:t>
            </a:r>
            <a:r>
              <a:rPr lang="ko-KR" altLang="en-US" dirty="0"/>
              <a:t>악기의 디지털 신호 규약</a:t>
            </a:r>
            <a:r>
              <a:rPr lang="en-US" altLang="ko-KR" dirty="0"/>
              <a:t>)</a:t>
            </a:r>
            <a:r>
              <a:rPr lang="ko-KR" altLang="en-US" dirty="0"/>
              <a:t>와 유사하게 서로 다른 음</a:t>
            </a:r>
            <a:r>
              <a:rPr lang="en-US" altLang="ko-KR" dirty="0"/>
              <a:t>, </a:t>
            </a:r>
            <a:r>
              <a:rPr lang="ko-KR" altLang="en-US" dirty="0"/>
              <a:t>악기 소리</a:t>
            </a:r>
            <a:r>
              <a:rPr lang="en-US" altLang="ko-KR" dirty="0"/>
              <a:t>, </a:t>
            </a:r>
            <a:r>
              <a:rPr lang="ko-KR" altLang="en-US" dirty="0"/>
              <a:t>타격 속도를 가짐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10575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400" b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67904</TotalTime>
  <Words>483</Words>
  <Application>Microsoft Office PowerPoint</Application>
  <PresentationFormat>A4 용지(210x297mm)</PresentationFormat>
  <Paragraphs>77</Paragraphs>
  <Slides>15</Slides>
  <Notes>6</Notes>
  <HiddenSlides>0</HiddenSlides>
  <MMClips>4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HY태명조</vt:lpstr>
      <vt:lpstr>HY헤드라인M</vt:lpstr>
      <vt:lpstr>맑은 고딕</vt:lpstr>
      <vt:lpstr>Arial</vt:lpstr>
      <vt:lpstr>Wingdings</vt:lpstr>
      <vt:lpstr>2_Office 테마</vt:lpstr>
      <vt:lpstr>AI Security Team Project</vt:lpstr>
      <vt:lpstr>Data Loading and Processing</vt:lpstr>
      <vt:lpstr>Facial Pose Dataset</vt:lpstr>
      <vt:lpstr>Dataset class</vt:lpstr>
      <vt:lpstr>Transforms</vt:lpstr>
      <vt:lpstr>Iterating through the dataset</vt:lpstr>
      <vt:lpstr>Magenta Project</vt:lpstr>
      <vt:lpstr>Magenta Project</vt:lpstr>
      <vt:lpstr>Note Sequence</vt:lpstr>
      <vt:lpstr>‘작은별’의 Note Sequence</vt:lpstr>
      <vt:lpstr>‘작은별’의 Note Sequence </vt:lpstr>
      <vt:lpstr>Melody RNN</vt:lpstr>
      <vt:lpstr>Melody RNN</vt:lpstr>
      <vt:lpstr>Reference</vt:lpstr>
      <vt:lpstr>PowerPoint 프레젠테이션</vt:lpstr>
    </vt:vector>
  </TitlesOfParts>
  <Company>CAU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장선호</dc:creator>
  <cp:lastModifiedBy>하은 고</cp:lastModifiedBy>
  <cp:revision>3454</cp:revision>
  <cp:lastPrinted>2018-02-10T05:39:50Z</cp:lastPrinted>
  <dcterms:created xsi:type="dcterms:W3CDTF">2006-10-12T07:32:12Z</dcterms:created>
  <dcterms:modified xsi:type="dcterms:W3CDTF">2019-11-05T23:52:43Z</dcterms:modified>
</cp:coreProperties>
</file>