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443" r:id="rId2"/>
    <p:sldId id="442" r:id="rId3"/>
    <p:sldId id="444" r:id="rId4"/>
    <p:sldId id="447" r:id="rId5"/>
    <p:sldId id="448" r:id="rId6"/>
    <p:sldId id="449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46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배달의민족 주아" panose="02020603020101020101" pitchFamily="18" charset="-127"/>
      <p:regular r:id="rId20"/>
    </p:embeddedFont>
    <p:embeddedFont>
      <p:font typeface="야놀자 야체 B" panose="02020603020101020101" pitchFamily="18" charset="-127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D8CD"/>
    <a:srgbClr val="AB9E8D"/>
    <a:srgbClr val="6D8CA2"/>
    <a:srgbClr val="FD83A8"/>
    <a:srgbClr val="FF3300"/>
    <a:srgbClr val="6B5097"/>
    <a:srgbClr val="87540F"/>
    <a:srgbClr val="6A420C"/>
    <a:srgbClr val="CC6600"/>
    <a:srgbClr val="6766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31" autoAdjust="0"/>
    <p:restoredTop sz="94660"/>
  </p:normalViewPr>
  <p:slideViewPr>
    <p:cSldViewPr snapToGrid="0">
      <p:cViewPr varScale="1">
        <p:scale>
          <a:sx n="37" d="100"/>
          <a:sy n="37" d="100"/>
        </p:scale>
        <p:origin x="48" y="7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9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 flipV="1">
            <a:off x="0" y="-6"/>
            <a:ext cx="7219950" cy="3962405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 rot="2398022">
            <a:off x="219912" y="1939553"/>
            <a:ext cx="3779529" cy="2435153"/>
          </a:xfrm>
          <a:prstGeom prst="ellipse">
            <a:avLst/>
          </a:prstGeom>
          <a:solidFill>
            <a:schemeClr val="tx1">
              <a:alpha val="1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586365" y="4380200"/>
            <a:ext cx="4236849" cy="1331830"/>
          </a:xfrm>
          <a:prstGeom prst="roundRect">
            <a:avLst/>
          </a:prstGeom>
          <a:solidFill>
            <a:srgbClr val="DEE6E6"/>
          </a:solidFill>
          <a:ln>
            <a:noFill/>
          </a:ln>
          <a:scene3d>
            <a:camera prst="isometricOffAxis1Top">
              <a:rot lat="19538305" lon="18893906" rev="3582334"/>
            </a:camera>
            <a:lightRig rig="threePt" dir="t"/>
          </a:scene3d>
          <a:sp3d extrusionH="95250">
            <a:extrusionClr>
              <a:srgbClr val="6D8CA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t="15353"/>
          <a:stretch/>
        </p:blipFill>
        <p:spPr>
          <a:xfrm>
            <a:off x="1362487" y="-11875"/>
            <a:ext cx="3645724" cy="4721870"/>
          </a:xfrm>
          <a:prstGeom prst="rect">
            <a:avLst/>
          </a:prstGeom>
        </p:spPr>
      </p:pic>
      <p:pic>
        <p:nvPicPr>
          <p:cNvPr id="161" name="그림 1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400" y="3100667"/>
            <a:ext cx="1532624" cy="153262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6" name="직사각형 5"/>
          <p:cNvSpPr/>
          <p:nvPr/>
        </p:nvSpPr>
        <p:spPr>
          <a:xfrm>
            <a:off x="6491470" y="3054840"/>
            <a:ext cx="5617671" cy="1233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AI TEAM PROJECT</a:t>
            </a:r>
          </a:p>
          <a:p>
            <a:pPr algn="r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고하은</a:t>
            </a:r>
            <a:r>
              <a:rPr lang="en-US" altLang="ko-KR" sz="20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장선호</a:t>
            </a:r>
            <a:r>
              <a:rPr lang="en-US" altLang="ko-KR" sz="20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정종윤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662545" y="-11875"/>
            <a:ext cx="3230089" cy="3890406"/>
            <a:chOff x="1662545" y="-11875"/>
            <a:chExt cx="3230089" cy="3890406"/>
          </a:xfrm>
        </p:grpSpPr>
        <p:sp>
          <p:nvSpPr>
            <p:cNvPr id="4" name="자유형 3"/>
            <p:cNvSpPr/>
            <p:nvPr/>
          </p:nvSpPr>
          <p:spPr>
            <a:xfrm>
              <a:off x="1662545" y="-11875"/>
              <a:ext cx="3230089" cy="3890406"/>
            </a:xfrm>
            <a:custGeom>
              <a:avLst/>
              <a:gdLst>
                <a:gd name="connsiteX0" fmla="*/ 0 w 3230089"/>
                <a:gd name="connsiteY0" fmla="*/ 1294411 h 3871356"/>
                <a:gd name="connsiteX1" fmla="*/ 0 w 3230089"/>
                <a:gd name="connsiteY1" fmla="*/ 3871356 h 3871356"/>
                <a:gd name="connsiteX2" fmla="*/ 3230089 w 3230089"/>
                <a:gd name="connsiteY2" fmla="*/ 2018806 h 3871356"/>
                <a:gd name="connsiteX3" fmla="*/ 3230089 w 3230089"/>
                <a:gd name="connsiteY3" fmla="*/ 11876 h 3871356"/>
                <a:gd name="connsiteX4" fmla="*/ 2244437 w 3230089"/>
                <a:gd name="connsiteY4" fmla="*/ 0 h 3871356"/>
                <a:gd name="connsiteX5" fmla="*/ 0 w 3230089"/>
                <a:gd name="connsiteY5" fmla="*/ 1294411 h 3871356"/>
                <a:gd name="connsiteX0" fmla="*/ 0 w 3230089"/>
                <a:gd name="connsiteY0" fmla="*/ 1294411 h 3883231"/>
                <a:gd name="connsiteX1" fmla="*/ 0 w 3230089"/>
                <a:gd name="connsiteY1" fmla="*/ 3883231 h 3883231"/>
                <a:gd name="connsiteX2" fmla="*/ 3230089 w 3230089"/>
                <a:gd name="connsiteY2" fmla="*/ 2018806 h 3883231"/>
                <a:gd name="connsiteX3" fmla="*/ 3230089 w 3230089"/>
                <a:gd name="connsiteY3" fmla="*/ 11876 h 3883231"/>
                <a:gd name="connsiteX4" fmla="*/ 2244437 w 3230089"/>
                <a:gd name="connsiteY4" fmla="*/ 0 h 3883231"/>
                <a:gd name="connsiteX5" fmla="*/ 0 w 3230089"/>
                <a:gd name="connsiteY5" fmla="*/ 1294411 h 3883231"/>
                <a:gd name="connsiteX0" fmla="*/ 0 w 3230089"/>
                <a:gd name="connsiteY0" fmla="*/ 1294411 h 3883231"/>
                <a:gd name="connsiteX1" fmla="*/ 0 w 3230089"/>
                <a:gd name="connsiteY1" fmla="*/ 3883231 h 3883231"/>
                <a:gd name="connsiteX2" fmla="*/ 3230089 w 3230089"/>
                <a:gd name="connsiteY2" fmla="*/ 2042557 h 3883231"/>
                <a:gd name="connsiteX3" fmla="*/ 3230089 w 3230089"/>
                <a:gd name="connsiteY3" fmla="*/ 11876 h 3883231"/>
                <a:gd name="connsiteX4" fmla="*/ 2244437 w 3230089"/>
                <a:gd name="connsiteY4" fmla="*/ 0 h 3883231"/>
                <a:gd name="connsiteX5" fmla="*/ 0 w 3230089"/>
                <a:gd name="connsiteY5" fmla="*/ 1294411 h 3883231"/>
                <a:gd name="connsiteX0" fmla="*/ 0 w 3230089"/>
                <a:gd name="connsiteY0" fmla="*/ 1282536 h 3871356"/>
                <a:gd name="connsiteX1" fmla="*/ 0 w 3230089"/>
                <a:gd name="connsiteY1" fmla="*/ 3871356 h 3871356"/>
                <a:gd name="connsiteX2" fmla="*/ 3230089 w 3230089"/>
                <a:gd name="connsiteY2" fmla="*/ 2030682 h 3871356"/>
                <a:gd name="connsiteX3" fmla="*/ 3230089 w 3230089"/>
                <a:gd name="connsiteY3" fmla="*/ 1 h 3871356"/>
                <a:gd name="connsiteX4" fmla="*/ 2244437 w 3230089"/>
                <a:gd name="connsiteY4" fmla="*/ 0 h 3871356"/>
                <a:gd name="connsiteX5" fmla="*/ 0 w 3230089"/>
                <a:gd name="connsiteY5" fmla="*/ 1282536 h 3871356"/>
                <a:gd name="connsiteX0" fmla="*/ 0 w 3230089"/>
                <a:gd name="connsiteY0" fmla="*/ 1282536 h 3890406"/>
                <a:gd name="connsiteX1" fmla="*/ 0 w 3230089"/>
                <a:gd name="connsiteY1" fmla="*/ 3890406 h 3890406"/>
                <a:gd name="connsiteX2" fmla="*/ 3230089 w 3230089"/>
                <a:gd name="connsiteY2" fmla="*/ 2030682 h 3890406"/>
                <a:gd name="connsiteX3" fmla="*/ 3230089 w 3230089"/>
                <a:gd name="connsiteY3" fmla="*/ 1 h 3890406"/>
                <a:gd name="connsiteX4" fmla="*/ 2244437 w 3230089"/>
                <a:gd name="connsiteY4" fmla="*/ 0 h 3890406"/>
                <a:gd name="connsiteX5" fmla="*/ 0 w 3230089"/>
                <a:gd name="connsiteY5" fmla="*/ 1282536 h 3890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30089" h="3890406">
                  <a:moveTo>
                    <a:pt x="0" y="1282536"/>
                  </a:moveTo>
                  <a:lnTo>
                    <a:pt x="0" y="3890406"/>
                  </a:lnTo>
                  <a:lnTo>
                    <a:pt x="3230089" y="2030682"/>
                  </a:lnTo>
                  <a:lnTo>
                    <a:pt x="3230089" y="1"/>
                  </a:lnTo>
                  <a:lnTo>
                    <a:pt x="2244437" y="0"/>
                  </a:lnTo>
                  <a:lnTo>
                    <a:pt x="0" y="1282536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795411" y="845532"/>
              <a:ext cx="2964355" cy="175432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isometricRightUp"/>
                <a:lightRig rig="threePt" dir="t"/>
              </a:scene3d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AI</a:t>
              </a:r>
            </a:p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Team</a:t>
              </a:r>
            </a:p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Project</a:t>
              </a:r>
              <a:endParaRPr lang="ko-KR" altLang="en-US" sz="3600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915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0.00013 -0.0344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 flipV="1">
            <a:off x="0" y="0"/>
            <a:ext cx="2946401" cy="172579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788024" y="124416"/>
            <a:ext cx="55394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 </a:t>
            </a:r>
            <a:r>
              <a:rPr lang="ko-KR" altLang="en-US" sz="4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채터봇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7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136835-809F-4024-AE6A-833F0AECE016}"/>
              </a:ext>
            </a:extLst>
          </p:cNvPr>
          <p:cNvSpPr txBox="1"/>
          <p:nvPr/>
        </p:nvSpPr>
        <p:spPr>
          <a:xfrm>
            <a:off x="1930829" y="4607529"/>
            <a:ext cx="5155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과거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챗봇의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한계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93C41D-9CBE-4671-AFE7-496072B42692}"/>
              </a:ext>
            </a:extLst>
          </p:cNvPr>
          <p:cNvSpPr txBox="1"/>
          <p:nvPr/>
        </p:nvSpPr>
        <p:spPr>
          <a:xfrm>
            <a:off x="1930829" y="5091273"/>
            <a:ext cx="9170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굉장히 단순하게 주어진 단어나 명령에 의해 수행하는 룰베이스 형태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73299A-DFC2-4522-A9F2-517B70794C81}"/>
              </a:ext>
            </a:extLst>
          </p:cNvPr>
          <p:cNvSpPr txBox="1"/>
          <p:nvPr/>
        </p:nvSpPr>
        <p:spPr>
          <a:xfrm>
            <a:off x="1930829" y="5548700"/>
            <a:ext cx="9170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맥락이 없고 지정된 물음에 대해 정해진 답변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4D720C-ECDB-4784-A144-E8DD9469806D}"/>
              </a:ext>
            </a:extLst>
          </p:cNvPr>
          <p:cNvSpPr txBox="1"/>
          <p:nvPr/>
        </p:nvSpPr>
        <p:spPr>
          <a:xfrm>
            <a:off x="1930829" y="1102076"/>
            <a:ext cx="79438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과거의 </a:t>
            </a:r>
            <a:r>
              <a:rPr lang="ko-KR" altLang="en-US"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챗봇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049" name="_x338274256" descr="EMB000048e422a6">
            <a:extLst>
              <a:ext uri="{FF2B5EF4-FFF2-40B4-BE49-F238E27FC236}">
                <a16:creationId xmlns:a16="http://schemas.microsoft.com/office/drawing/2014/main" id="{E8EAFA06-BB6F-4493-9D8D-BE1914BEC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829" y="1850209"/>
            <a:ext cx="4488409" cy="231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338277064" descr="EMB000048e422a8">
            <a:extLst>
              <a:ext uri="{FF2B5EF4-FFF2-40B4-BE49-F238E27FC236}">
                <a16:creationId xmlns:a16="http://schemas.microsoft.com/office/drawing/2014/main" id="{7DC595D8-2952-4ADB-B815-5C37B19CB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384" y="1404557"/>
            <a:ext cx="2435716" cy="310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91CFBB8-13AC-418B-8AEB-EF018E18D585}"/>
              </a:ext>
            </a:extLst>
          </p:cNvPr>
          <p:cNvSpPr txBox="1"/>
          <p:nvPr/>
        </p:nvSpPr>
        <p:spPr>
          <a:xfrm>
            <a:off x="1930829" y="6087209"/>
            <a:ext cx="9170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-&gt; </a:t>
            </a:r>
            <a:r>
              <a:rPr lang="ko-KR" altLang="en-US" sz="2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대화가 자연스럽지 못함</a:t>
            </a:r>
          </a:p>
        </p:txBody>
      </p:sp>
    </p:spTree>
    <p:extLst>
      <p:ext uri="{BB962C8B-B14F-4D97-AF65-F5344CB8AC3E}">
        <p14:creationId xmlns:p14="http://schemas.microsoft.com/office/powerpoint/2010/main" val="3867880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 flipV="1">
            <a:off x="0" y="0"/>
            <a:ext cx="2946401" cy="172579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788024" y="124416"/>
            <a:ext cx="55394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 </a:t>
            </a:r>
            <a:r>
              <a:rPr lang="ko-KR" altLang="en-US" sz="4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채터봇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7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136835-809F-4024-AE6A-833F0AECE016}"/>
              </a:ext>
            </a:extLst>
          </p:cNvPr>
          <p:cNvSpPr txBox="1"/>
          <p:nvPr/>
        </p:nvSpPr>
        <p:spPr>
          <a:xfrm>
            <a:off x="1930829" y="5153790"/>
            <a:ext cx="7313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자연어 처리 기술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이를 수행하기 위한 정보 검색 및 서비스 연계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4D720C-ECDB-4784-A144-E8DD9469806D}"/>
              </a:ext>
            </a:extLst>
          </p:cNvPr>
          <p:cNvSpPr txBox="1"/>
          <p:nvPr/>
        </p:nvSpPr>
        <p:spPr>
          <a:xfrm>
            <a:off x="1930829" y="1102076"/>
            <a:ext cx="79438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챗봇의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핵심 기술</a:t>
            </a:r>
          </a:p>
        </p:txBody>
      </p:sp>
      <p:pic>
        <p:nvPicPr>
          <p:cNvPr id="3073" name="_x338275768" descr="EMB000048e422ac">
            <a:extLst>
              <a:ext uri="{FF2B5EF4-FFF2-40B4-BE49-F238E27FC236}">
                <a16:creationId xmlns:a16="http://schemas.microsoft.com/office/drawing/2014/main" id="{A251B965-D7B2-434A-849C-C69FE65E3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829" y="1766727"/>
            <a:ext cx="4165171" cy="290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223533512" descr="EMB000048e422b0">
            <a:extLst>
              <a:ext uri="{FF2B5EF4-FFF2-40B4-BE49-F238E27FC236}">
                <a16:creationId xmlns:a16="http://schemas.microsoft.com/office/drawing/2014/main" id="{884820B1-C8A7-4050-BC23-AD1000148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76" y="1766727"/>
            <a:ext cx="5031520" cy="290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953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 flipV="1">
            <a:off x="0" y="0"/>
            <a:ext cx="2946401" cy="172579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788024" y="124416"/>
            <a:ext cx="55394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 </a:t>
            </a:r>
            <a:r>
              <a:rPr lang="ko-KR" altLang="en-US" sz="4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채터봇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7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136835-809F-4024-AE6A-833F0AECE016}"/>
              </a:ext>
            </a:extLst>
          </p:cNvPr>
          <p:cNvSpPr txBox="1"/>
          <p:nvPr/>
        </p:nvSpPr>
        <p:spPr>
          <a:xfrm>
            <a:off x="1930828" y="1753394"/>
            <a:ext cx="9556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사용자의 발화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통장에 얼마 있는지 보여줘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및 의도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계좌 조회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정의된 데이터의 절대적인 양적확보와 다양성이 보장되어야 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4D720C-ECDB-4784-A144-E8DD9469806D}"/>
              </a:ext>
            </a:extLst>
          </p:cNvPr>
          <p:cNvSpPr txBox="1"/>
          <p:nvPr/>
        </p:nvSpPr>
        <p:spPr>
          <a:xfrm>
            <a:off x="1930829" y="1102076"/>
            <a:ext cx="79438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챗봇의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핵심 기술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21C5EE-6EC5-486C-B143-6BBCEC1B0BA5}"/>
              </a:ext>
            </a:extLst>
          </p:cNvPr>
          <p:cNvSpPr txBox="1"/>
          <p:nvPr/>
        </p:nvSpPr>
        <p:spPr>
          <a:xfrm>
            <a:off x="1930828" y="2635544"/>
            <a:ext cx="9556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또한 언어학적인 이해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품사 구조 등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필요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97DE6E-7A25-445A-BA36-0ADE6B34FBC4}"/>
              </a:ext>
            </a:extLst>
          </p:cNvPr>
          <p:cNvSpPr txBox="1"/>
          <p:nvPr/>
        </p:nvSpPr>
        <p:spPr>
          <a:xfrm>
            <a:off x="1930828" y="3822347"/>
            <a:ext cx="9556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하지만 </a:t>
            </a:r>
            <a:r>
              <a:rPr lang="ko-KR" altLang="en-US" sz="2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사용자마다 표현이 다르기 때문에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(“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계좌 조회 부탁해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”, “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조회해줘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”, “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통장 보여줘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”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fontAlgn="base"/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챗봇은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계속해서 사용자의 질문을 수집하고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의도를 정의하고 공부해야 함</a:t>
            </a:r>
          </a:p>
        </p:txBody>
      </p:sp>
    </p:spTree>
    <p:extLst>
      <p:ext uri="{BB962C8B-B14F-4D97-AF65-F5344CB8AC3E}">
        <p14:creationId xmlns:p14="http://schemas.microsoft.com/office/powerpoint/2010/main" val="495304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 flipV="1">
            <a:off x="0" y="0"/>
            <a:ext cx="2946401" cy="172579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788024" y="124416"/>
            <a:ext cx="55394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 </a:t>
            </a:r>
            <a:r>
              <a:rPr lang="ko-KR" altLang="en-US" sz="4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채터봇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7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136835-809F-4024-AE6A-833F0AECE016}"/>
              </a:ext>
            </a:extLst>
          </p:cNvPr>
          <p:cNvSpPr txBox="1"/>
          <p:nvPr/>
        </p:nvSpPr>
        <p:spPr>
          <a:xfrm>
            <a:off x="1930828" y="1642033"/>
            <a:ext cx="9556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영화 찾기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챗봇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4D720C-ECDB-4784-A144-E8DD9469806D}"/>
              </a:ext>
            </a:extLst>
          </p:cNvPr>
          <p:cNvSpPr txBox="1"/>
          <p:nvPr/>
        </p:nvSpPr>
        <p:spPr>
          <a:xfrm>
            <a:off x="1930829" y="1102076"/>
            <a:ext cx="79438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매우 간단한 </a:t>
            </a:r>
            <a:r>
              <a:rPr lang="ko-KR" altLang="en-US"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챗봇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코드 예시 알아보기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21C5EE-6EC5-486C-B143-6BBCEC1B0BA5}"/>
              </a:ext>
            </a:extLst>
          </p:cNvPr>
          <p:cNvSpPr txBox="1"/>
          <p:nvPr/>
        </p:nvSpPr>
        <p:spPr>
          <a:xfrm>
            <a:off x="1930828" y="2105046"/>
            <a:ext cx="9556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무슨 영화를 보러 갈지 고민될 때 볼만한 영화가 어떤 게 있는지 알려주는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챗봇을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만들어보기</a:t>
            </a:r>
            <a:endParaRPr lang="ko-KR" altLang="en-US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A5BDD5-1CF0-4084-86B8-DE458EFBDBED}"/>
              </a:ext>
            </a:extLst>
          </p:cNvPr>
          <p:cNvSpPr txBox="1"/>
          <p:nvPr/>
        </p:nvSpPr>
        <p:spPr>
          <a:xfrm>
            <a:off x="1930828" y="2783051"/>
            <a:ext cx="95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Ex)</a:t>
            </a:r>
          </a:p>
          <a:p>
            <a:pPr fontAlgn="base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User :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영화순위 좀 알려줘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fontAlgn="base"/>
            <a:r>
              <a:rPr lang="en-US" altLang="ko-KR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ChatterBot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: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요즘 볼만한 영화들의 순위는 이렇습니다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1.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미이라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2.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악녀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3.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원더우먼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4.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노무현입니다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5. ~</a:t>
            </a:r>
            <a:endParaRPr lang="ko-KR" altLang="en-US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340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 flipV="1">
            <a:off x="0" y="0"/>
            <a:ext cx="2946401" cy="172579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788024" y="124416"/>
            <a:ext cx="55394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 </a:t>
            </a:r>
            <a:r>
              <a:rPr lang="ko-KR" altLang="en-US" sz="4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채터봇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7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136835-809F-4024-AE6A-833F0AECE016}"/>
              </a:ext>
            </a:extLst>
          </p:cNvPr>
          <p:cNvSpPr txBox="1"/>
          <p:nvPr/>
        </p:nvSpPr>
        <p:spPr>
          <a:xfrm>
            <a:off x="1930828" y="1642033"/>
            <a:ext cx="9556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영화 찾기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챗봇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4D720C-ECDB-4784-A144-E8DD9469806D}"/>
              </a:ext>
            </a:extLst>
          </p:cNvPr>
          <p:cNvSpPr txBox="1"/>
          <p:nvPr/>
        </p:nvSpPr>
        <p:spPr>
          <a:xfrm>
            <a:off x="1930829" y="1102076"/>
            <a:ext cx="79438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매우 간단한 </a:t>
            </a:r>
            <a:r>
              <a:rPr lang="ko-KR" altLang="en-US"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챗봇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코드 예시 알아보기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21C5EE-6EC5-486C-B143-6BBCEC1B0BA5}"/>
              </a:ext>
            </a:extLst>
          </p:cNvPr>
          <p:cNvSpPr txBox="1"/>
          <p:nvPr/>
        </p:nvSpPr>
        <p:spPr>
          <a:xfrm>
            <a:off x="1930828" y="2105046"/>
            <a:ext cx="9556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1)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 가져오기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A5BDD5-1CF0-4084-86B8-DE458EFBDBED}"/>
              </a:ext>
            </a:extLst>
          </p:cNvPr>
          <p:cNvSpPr txBox="1"/>
          <p:nvPr/>
        </p:nvSpPr>
        <p:spPr>
          <a:xfrm>
            <a:off x="1930828" y="2489315"/>
            <a:ext cx="9556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영화진흥위에서 제공하는 일별 박스오피스 정보를 가져옴</a:t>
            </a:r>
          </a:p>
        </p:txBody>
      </p:sp>
      <p:pic>
        <p:nvPicPr>
          <p:cNvPr id="4097" name="_x334528648" descr="EMB000048e422b7">
            <a:extLst>
              <a:ext uri="{FF2B5EF4-FFF2-40B4-BE49-F238E27FC236}">
                <a16:creationId xmlns:a16="http://schemas.microsoft.com/office/drawing/2014/main" id="{A993FA2B-B0BB-4AE7-B092-BF6AFF8AD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828" y="2908177"/>
            <a:ext cx="3998913" cy="357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_x536608528" descr="EMB000048e422bb">
            <a:extLst>
              <a:ext uri="{FF2B5EF4-FFF2-40B4-BE49-F238E27FC236}">
                <a16:creationId xmlns:a16="http://schemas.microsoft.com/office/drawing/2014/main" id="{E9CD288A-9691-4832-8887-35EB296F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064" y="3528702"/>
            <a:ext cx="4341085" cy="233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794AB5F-34DC-41B0-85F0-935E30944B2E}"/>
              </a:ext>
            </a:extLst>
          </p:cNvPr>
          <p:cNvSpPr/>
          <p:nvPr/>
        </p:nvSpPr>
        <p:spPr>
          <a:xfrm rot="10800000">
            <a:off x="6048698" y="4455767"/>
            <a:ext cx="978408" cy="48463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181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 flipV="1">
            <a:off x="0" y="0"/>
            <a:ext cx="2946401" cy="172579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788024" y="124416"/>
            <a:ext cx="55394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 </a:t>
            </a:r>
            <a:r>
              <a:rPr lang="ko-KR" altLang="en-US" sz="4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채터봇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7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136835-809F-4024-AE6A-833F0AECE016}"/>
              </a:ext>
            </a:extLst>
          </p:cNvPr>
          <p:cNvSpPr txBox="1"/>
          <p:nvPr/>
        </p:nvSpPr>
        <p:spPr>
          <a:xfrm>
            <a:off x="1930828" y="1642033"/>
            <a:ext cx="9556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영화 찾기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챗봇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4D720C-ECDB-4784-A144-E8DD9469806D}"/>
              </a:ext>
            </a:extLst>
          </p:cNvPr>
          <p:cNvSpPr txBox="1"/>
          <p:nvPr/>
        </p:nvSpPr>
        <p:spPr>
          <a:xfrm>
            <a:off x="1930829" y="1102076"/>
            <a:ext cx="79438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매우 간단한 </a:t>
            </a:r>
            <a:r>
              <a:rPr lang="ko-KR" altLang="en-US" sz="2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챗봇</a:t>
            </a:r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코드 예시 알아보기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21C5EE-6EC5-486C-B143-6BBCEC1B0BA5}"/>
              </a:ext>
            </a:extLst>
          </p:cNvPr>
          <p:cNvSpPr txBox="1"/>
          <p:nvPr/>
        </p:nvSpPr>
        <p:spPr>
          <a:xfrm>
            <a:off x="1930828" y="2105046"/>
            <a:ext cx="9556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2)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챗봇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구현하기</a:t>
            </a:r>
          </a:p>
        </p:txBody>
      </p:sp>
      <p:pic>
        <p:nvPicPr>
          <p:cNvPr id="7169" name="_x531882488" descr="EMB000048e422b9">
            <a:extLst>
              <a:ext uri="{FF2B5EF4-FFF2-40B4-BE49-F238E27FC236}">
                <a16:creationId xmlns:a16="http://schemas.microsoft.com/office/drawing/2014/main" id="{2D8EB29B-7A5F-4F5B-94B4-1461B7541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828" y="2499343"/>
            <a:ext cx="5400675" cy="328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89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 bwMode="auto">
            <a:xfrm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0"/>
              <p:cNvSpPr>
                <a:spLocks/>
              </p:cNvSpPr>
              <p:nvPr/>
            </p:nvSpPr>
            <p:spPr bwMode="auto"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"/>
              <p:cNvSpPr>
                <a:spLocks/>
              </p:cNvSpPr>
              <p:nvPr/>
            </p:nvSpPr>
            <p:spPr bwMode="auto"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"/>
              <p:cNvSpPr>
                <a:spLocks/>
              </p:cNvSpPr>
              <p:nvPr/>
            </p:nvSpPr>
            <p:spPr bwMode="auto"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3"/>
              <p:cNvSpPr>
                <a:spLocks/>
              </p:cNvSpPr>
              <p:nvPr/>
            </p:nvSpPr>
            <p:spPr bwMode="auto"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1"/>
              <p:cNvSpPr>
                <a:spLocks/>
              </p:cNvSpPr>
              <p:nvPr/>
            </p:nvSpPr>
            <p:spPr bwMode="auto"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auto"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auto"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 bwMode="auto"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auto"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58"/>
              <p:cNvSpPr>
                <a:spLocks/>
              </p:cNvSpPr>
              <p:nvPr/>
            </p:nvSpPr>
            <p:spPr bwMode="auto"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59"/>
              <p:cNvSpPr>
                <a:spLocks/>
              </p:cNvSpPr>
              <p:nvPr/>
            </p:nvSpPr>
            <p:spPr bwMode="auto"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0"/>
              <p:cNvSpPr>
                <a:spLocks/>
              </p:cNvSpPr>
              <p:nvPr/>
            </p:nvSpPr>
            <p:spPr bwMode="auto"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1"/>
              <p:cNvSpPr>
                <a:spLocks/>
              </p:cNvSpPr>
              <p:nvPr/>
            </p:nvSpPr>
            <p:spPr bwMode="auto"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2"/>
              <p:cNvSpPr>
                <a:spLocks/>
              </p:cNvSpPr>
              <p:nvPr/>
            </p:nvSpPr>
            <p:spPr bwMode="auto"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3"/>
              <p:cNvSpPr>
                <a:spLocks/>
              </p:cNvSpPr>
              <p:nvPr/>
            </p:nvSpPr>
            <p:spPr bwMode="auto"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4"/>
              <p:cNvSpPr>
                <a:spLocks/>
              </p:cNvSpPr>
              <p:nvPr/>
            </p:nvSpPr>
            <p:spPr bwMode="auto"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5"/>
              <p:cNvSpPr>
                <a:spLocks/>
              </p:cNvSpPr>
              <p:nvPr/>
            </p:nvSpPr>
            <p:spPr bwMode="auto"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67"/>
              <p:cNvSpPr>
                <a:spLocks/>
              </p:cNvSpPr>
              <p:nvPr/>
            </p:nvSpPr>
            <p:spPr bwMode="auto"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68"/>
              <p:cNvSpPr>
                <a:spLocks/>
              </p:cNvSpPr>
              <p:nvPr/>
            </p:nvSpPr>
            <p:spPr bwMode="auto"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4" name="직사각형 113"/>
          <p:cNvSpPr/>
          <p:nvPr/>
        </p:nvSpPr>
        <p:spPr>
          <a:xfrm>
            <a:off x="3317839" y="348532"/>
            <a:ext cx="55394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Reference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2A3240-CFE0-44D5-BA0A-E0FCBF22B853}"/>
              </a:ext>
            </a:extLst>
          </p:cNvPr>
          <p:cNvSpPr txBox="1"/>
          <p:nvPr/>
        </p:nvSpPr>
        <p:spPr>
          <a:xfrm>
            <a:off x="2946400" y="1056418"/>
            <a:ext cx="887505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/>
              <a:t>https://github.com/google/dopamine </a:t>
            </a:r>
          </a:p>
          <a:p>
            <a:pPr fontAlgn="base"/>
            <a:endParaRPr lang="en-US" altLang="ko-KR" sz="1600" dirty="0"/>
          </a:p>
          <a:p>
            <a:pPr fontAlgn="base"/>
            <a:r>
              <a:rPr lang="en-US" altLang="ko-KR" sz="1600" dirty="0"/>
              <a:t>http://www.ciokorea.com/news/112150#csidx31f11811296e682bbdfc0f2126a6f6a</a:t>
            </a:r>
          </a:p>
          <a:p>
            <a:pPr fontAlgn="base"/>
            <a:endParaRPr lang="en-US" altLang="ko-KR" sz="1600" dirty="0"/>
          </a:p>
          <a:p>
            <a:pPr fontAlgn="base"/>
            <a:r>
              <a:rPr lang="en-US" altLang="ko-KR" sz="1600" dirty="0"/>
              <a:t>https://colab.research.google.com/github/google/dopamine/blob/master/dopamine/colab/agents.ipynb#scrollTo=8T0yfWPw-7QZ</a:t>
            </a:r>
          </a:p>
          <a:p>
            <a:pPr fontAlgn="base"/>
            <a:endParaRPr lang="en-US" altLang="ko-KR" sz="1600" dirty="0"/>
          </a:p>
          <a:p>
            <a:pPr fontAlgn="base"/>
            <a:r>
              <a:rPr lang="en-US" altLang="ko-KR" sz="1600" dirty="0"/>
              <a:t>https://github.com/yebgi83/Google-Dopamine-Kr/wiki/%EB%8F%84%ED%8C%8C%EB%AF%BC-2.0-%EC%86%8C%EA%B0%9C</a:t>
            </a:r>
          </a:p>
          <a:p>
            <a:pPr fontAlgn="base"/>
            <a:endParaRPr lang="en-US" altLang="ko-KR" sz="1600" dirty="0"/>
          </a:p>
          <a:p>
            <a:pPr fontAlgn="base"/>
            <a:r>
              <a:rPr lang="en-US" altLang="ko-KR" sz="1600" dirty="0"/>
              <a:t>https://colab.research.google.com/github/google/dopamine/blob/master/dopamine/colab/agent_visualizer.ipynb</a:t>
            </a:r>
          </a:p>
          <a:p>
            <a:pPr fontAlgn="base"/>
            <a:endParaRPr lang="en-US" altLang="ko-KR" sz="1600" dirty="0"/>
          </a:p>
          <a:p>
            <a:pPr fontAlgn="base"/>
            <a:r>
              <a:rPr lang="en-US" altLang="ko-KR" sz="1600" u="sng" dirty="0"/>
              <a:t>https://byline.network/2018/11/12-29/</a:t>
            </a:r>
          </a:p>
          <a:p>
            <a:pPr fontAlgn="base"/>
            <a:endParaRPr lang="en-US" altLang="ko-KR" sz="1600" dirty="0"/>
          </a:p>
          <a:p>
            <a:pPr fontAlgn="base"/>
            <a:r>
              <a:rPr lang="en-US" altLang="ko-KR" sz="1600" u="sng" dirty="0"/>
              <a:t>https://www.hankyung.com/economy/article/2019110563241</a:t>
            </a:r>
          </a:p>
          <a:p>
            <a:pPr fontAlgn="base"/>
            <a:endParaRPr lang="en-US" altLang="ko-KR" sz="1600" dirty="0"/>
          </a:p>
          <a:p>
            <a:pPr fontAlgn="base"/>
            <a:r>
              <a:rPr lang="en-US" altLang="ko-KR" sz="1600" u="sng" dirty="0"/>
              <a:t>https://m.post.naver.com/viewer/postView.nhn?volumeNo=15575685&amp;memberNo=38946978&amp;vType=VERTICAL</a:t>
            </a:r>
          </a:p>
          <a:p>
            <a:pPr fontAlgn="base"/>
            <a:endParaRPr lang="en-US" altLang="ko-KR" sz="1600" dirty="0"/>
          </a:p>
          <a:p>
            <a:pPr fontAlgn="base"/>
            <a:r>
              <a:rPr lang="en-US" altLang="ko-KR" sz="1600" u="sng" dirty="0"/>
              <a:t>http://static.wooridle.net/lectures/chatbot/#orgfd49ece</a:t>
            </a:r>
            <a:endParaRPr lang="en-US" altLang="ko-KR" sz="1600" dirty="0"/>
          </a:p>
          <a:p>
            <a:pPr fontAlgn="base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3648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-1" y="0"/>
            <a:ext cx="2946401" cy="2739137"/>
            <a:chOff x="-1" y="0"/>
            <a:chExt cx="4000501" cy="3719087"/>
          </a:xfrm>
        </p:grpSpPr>
        <p:pic>
          <p:nvPicPr>
            <p:cNvPr id="161" name="그림 16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1541" y="1007504"/>
              <a:ext cx="999079" cy="999080"/>
            </a:xfrm>
            <a:prstGeom prst="rect">
              <a:avLst/>
            </a:prstGeom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5" name="직각 삼각형 4"/>
            <p:cNvSpPr/>
            <p:nvPr/>
          </p:nvSpPr>
          <p:spPr>
            <a:xfrm flipV="1">
              <a:off x="-1" y="0"/>
              <a:ext cx="4000501" cy="2343211"/>
            </a:xfrm>
            <a:prstGeom prst="rt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 bwMode="auto">
            <a:xfrm>
              <a:off x="539385" y="0"/>
              <a:ext cx="2757273" cy="3074813"/>
              <a:chOff x="1556" y="-824"/>
              <a:chExt cx="3673" cy="4096"/>
            </a:xfr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1624" y="1042"/>
                <a:ext cx="2045" cy="1180"/>
              </a:xfrm>
              <a:custGeom>
                <a:avLst/>
                <a:gdLst>
                  <a:gd name="T0" fmla="*/ 6136 w 6136"/>
                  <a:gd name="T1" fmla="*/ 0 h 3540"/>
                  <a:gd name="T2" fmla="*/ 6048 w 6136"/>
                  <a:gd name="T3" fmla="*/ 236 h 3540"/>
                  <a:gd name="T4" fmla="*/ 457 w 6136"/>
                  <a:gd name="T5" fmla="*/ 3508 h 3540"/>
                  <a:gd name="T6" fmla="*/ 0 w 6136"/>
                  <a:gd name="T7" fmla="*/ 3540 h 3540"/>
                  <a:gd name="T8" fmla="*/ 203 w 6136"/>
                  <a:gd name="T9" fmla="*/ 3283 h 3540"/>
                  <a:gd name="T10" fmla="*/ 5933 w 6136"/>
                  <a:gd name="T11" fmla="*/ 0 h 3540"/>
                  <a:gd name="T12" fmla="*/ 6136 w 6136"/>
                  <a:gd name="T13" fmla="*/ 0 h 3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36" h="3540">
                    <a:moveTo>
                      <a:pt x="6136" y="0"/>
                    </a:moveTo>
                    <a:lnTo>
                      <a:pt x="6048" y="236"/>
                    </a:lnTo>
                    <a:lnTo>
                      <a:pt x="457" y="3508"/>
                    </a:lnTo>
                    <a:lnTo>
                      <a:pt x="0" y="3540"/>
                    </a:lnTo>
                    <a:lnTo>
                      <a:pt x="203" y="3283"/>
                    </a:lnTo>
                    <a:lnTo>
                      <a:pt x="5933" y="0"/>
                    </a:lnTo>
                    <a:lnTo>
                      <a:pt x="6136" y="0"/>
                    </a:lnTo>
                    <a:close/>
                  </a:path>
                </a:pathLst>
              </a:custGeom>
              <a:solidFill>
                <a:srgbClr val="3B3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6"/>
              <p:cNvSpPr>
                <a:spLocks/>
              </p:cNvSpPr>
              <p:nvPr/>
            </p:nvSpPr>
            <p:spPr bwMode="auto">
              <a:xfrm>
                <a:off x="1624" y="1042"/>
                <a:ext cx="3605" cy="2230"/>
              </a:xfrm>
              <a:custGeom>
                <a:avLst/>
                <a:gdLst>
                  <a:gd name="T0" fmla="*/ 10815 w 10816"/>
                  <a:gd name="T1" fmla="*/ 2827 h 6692"/>
                  <a:gd name="T2" fmla="*/ 10814 w 10816"/>
                  <a:gd name="T3" fmla="*/ 2800 h 6692"/>
                  <a:gd name="T4" fmla="*/ 10799 w 10816"/>
                  <a:gd name="T5" fmla="*/ 2746 h 6692"/>
                  <a:gd name="T6" fmla="*/ 10772 w 10816"/>
                  <a:gd name="T7" fmla="*/ 2699 h 6692"/>
                  <a:gd name="T8" fmla="*/ 10731 w 10816"/>
                  <a:gd name="T9" fmla="*/ 2657 h 6692"/>
                  <a:gd name="T10" fmla="*/ 10706 w 10816"/>
                  <a:gd name="T11" fmla="*/ 2640 h 6692"/>
                  <a:gd name="T12" fmla="*/ 6133 w 10816"/>
                  <a:gd name="T13" fmla="*/ 0 h 6692"/>
                  <a:gd name="T14" fmla="*/ 0 w 10816"/>
                  <a:gd name="T15" fmla="*/ 3540 h 6692"/>
                  <a:gd name="T16" fmla="*/ 2 w 10816"/>
                  <a:gd name="T17" fmla="*/ 3593 h 6692"/>
                  <a:gd name="T18" fmla="*/ 15 w 10816"/>
                  <a:gd name="T19" fmla="*/ 3695 h 6692"/>
                  <a:gd name="T20" fmla="*/ 42 w 10816"/>
                  <a:gd name="T21" fmla="*/ 3793 h 6692"/>
                  <a:gd name="T22" fmla="*/ 81 w 10816"/>
                  <a:gd name="T23" fmla="*/ 3887 h 6692"/>
                  <a:gd name="T24" fmla="*/ 131 w 10816"/>
                  <a:gd name="T25" fmla="*/ 3975 h 6692"/>
                  <a:gd name="T26" fmla="*/ 193 w 10816"/>
                  <a:gd name="T27" fmla="*/ 4055 h 6692"/>
                  <a:gd name="T28" fmla="*/ 265 w 10816"/>
                  <a:gd name="T29" fmla="*/ 4127 h 6692"/>
                  <a:gd name="T30" fmla="*/ 346 w 10816"/>
                  <a:gd name="T31" fmla="*/ 4191 h 6692"/>
                  <a:gd name="T32" fmla="*/ 391 w 10816"/>
                  <a:gd name="T33" fmla="*/ 4217 h 6692"/>
                  <a:gd name="T34" fmla="*/ 4480 w 10816"/>
                  <a:gd name="T35" fmla="*/ 6579 h 6692"/>
                  <a:gd name="T36" fmla="*/ 4530 w 10816"/>
                  <a:gd name="T37" fmla="*/ 6606 h 6692"/>
                  <a:gd name="T38" fmla="*/ 4634 w 10816"/>
                  <a:gd name="T39" fmla="*/ 6649 h 6692"/>
                  <a:gd name="T40" fmla="*/ 4742 w 10816"/>
                  <a:gd name="T41" fmla="*/ 6678 h 6692"/>
                  <a:gd name="T42" fmla="*/ 4851 w 10816"/>
                  <a:gd name="T43" fmla="*/ 6692 h 6692"/>
                  <a:gd name="T44" fmla="*/ 4961 w 10816"/>
                  <a:gd name="T45" fmla="*/ 6692 h 6692"/>
                  <a:gd name="T46" fmla="*/ 5070 w 10816"/>
                  <a:gd name="T47" fmla="*/ 6678 h 6692"/>
                  <a:gd name="T48" fmla="*/ 5178 w 10816"/>
                  <a:gd name="T49" fmla="*/ 6649 h 6692"/>
                  <a:gd name="T50" fmla="*/ 5282 w 10816"/>
                  <a:gd name="T51" fmla="*/ 6606 h 6692"/>
                  <a:gd name="T52" fmla="*/ 5332 w 10816"/>
                  <a:gd name="T53" fmla="*/ 6579 h 6692"/>
                  <a:gd name="T54" fmla="*/ 10366 w 10816"/>
                  <a:gd name="T55" fmla="*/ 3671 h 6692"/>
                  <a:gd name="T56" fmla="*/ 10418 w 10816"/>
                  <a:gd name="T57" fmla="*/ 3641 h 6692"/>
                  <a:gd name="T58" fmla="*/ 10511 w 10816"/>
                  <a:gd name="T59" fmla="*/ 3567 h 6692"/>
                  <a:gd name="T60" fmla="*/ 10595 w 10816"/>
                  <a:gd name="T61" fmla="*/ 3485 h 6692"/>
                  <a:gd name="T62" fmla="*/ 10665 w 10816"/>
                  <a:gd name="T63" fmla="*/ 3391 h 6692"/>
                  <a:gd name="T64" fmla="*/ 10723 w 10816"/>
                  <a:gd name="T65" fmla="*/ 3291 h 6692"/>
                  <a:gd name="T66" fmla="*/ 10769 w 10816"/>
                  <a:gd name="T67" fmla="*/ 3183 h 6692"/>
                  <a:gd name="T68" fmla="*/ 10799 w 10816"/>
                  <a:gd name="T69" fmla="*/ 3069 h 6692"/>
                  <a:gd name="T70" fmla="*/ 10815 w 10816"/>
                  <a:gd name="T71" fmla="*/ 2952 h 6692"/>
                  <a:gd name="T72" fmla="*/ 10816 w 10816"/>
                  <a:gd name="T73" fmla="*/ 2892 h 6692"/>
                  <a:gd name="T74" fmla="*/ 10816 w 10816"/>
                  <a:gd name="T75" fmla="*/ 2827 h 6692"/>
                  <a:gd name="T76" fmla="*/ 10815 w 10816"/>
                  <a:gd name="T77" fmla="*/ 2827 h 6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816" h="6692">
                    <a:moveTo>
                      <a:pt x="10815" y="2827"/>
                    </a:moveTo>
                    <a:lnTo>
                      <a:pt x="10814" y="2800"/>
                    </a:lnTo>
                    <a:lnTo>
                      <a:pt x="10799" y="2746"/>
                    </a:lnTo>
                    <a:lnTo>
                      <a:pt x="10772" y="2699"/>
                    </a:lnTo>
                    <a:lnTo>
                      <a:pt x="10731" y="2657"/>
                    </a:lnTo>
                    <a:lnTo>
                      <a:pt x="10706" y="2640"/>
                    </a:lnTo>
                    <a:lnTo>
                      <a:pt x="6133" y="0"/>
                    </a:lnTo>
                    <a:lnTo>
                      <a:pt x="0" y="3540"/>
                    </a:lnTo>
                    <a:lnTo>
                      <a:pt x="2" y="3593"/>
                    </a:lnTo>
                    <a:lnTo>
                      <a:pt x="15" y="3695"/>
                    </a:lnTo>
                    <a:lnTo>
                      <a:pt x="42" y="3793"/>
                    </a:lnTo>
                    <a:lnTo>
                      <a:pt x="81" y="3887"/>
                    </a:lnTo>
                    <a:lnTo>
                      <a:pt x="131" y="3975"/>
                    </a:lnTo>
                    <a:lnTo>
                      <a:pt x="193" y="4055"/>
                    </a:lnTo>
                    <a:lnTo>
                      <a:pt x="265" y="4127"/>
                    </a:lnTo>
                    <a:lnTo>
                      <a:pt x="346" y="4191"/>
                    </a:lnTo>
                    <a:lnTo>
                      <a:pt x="391" y="4217"/>
                    </a:lnTo>
                    <a:lnTo>
                      <a:pt x="4480" y="6579"/>
                    </a:lnTo>
                    <a:lnTo>
                      <a:pt x="4530" y="6606"/>
                    </a:lnTo>
                    <a:lnTo>
                      <a:pt x="4634" y="6649"/>
                    </a:lnTo>
                    <a:lnTo>
                      <a:pt x="4742" y="6678"/>
                    </a:lnTo>
                    <a:lnTo>
                      <a:pt x="4851" y="6692"/>
                    </a:lnTo>
                    <a:lnTo>
                      <a:pt x="4961" y="6692"/>
                    </a:lnTo>
                    <a:lnTo>
                      <a:pt x="5070" y="6678"/>
                    </a:lnTo>
                    <a:lnTo>
                      <a:pt x="5178" y="6649"/>
                    </a:lnTo>
                    <a:lnTo>
                      <a:pt x="5282" y="6606"/>
                    </a:lnTo>
                    <a:lnTo>
                      <a:pt x="5332" y="6579"/>
                    </a:lnTo>
                    <a:lnTo>
                      <a:pt x="10366" y="3671"/>
                    </a:lnTo>
                    <a:lnTo>
                      <a:pt x="10418" y="3641"/>
                    </a:lnTo>
                    <a:lnTo>
                      <a:pt x="10511" y="3567"/>
                    </a:lnTo>
                    <a:lnTo>
                      <a:pt x="10595" y="3485"/>
                    </a:lnTo>
                    <a:lnTo>
                      <a:pt x="10665" y="3391"/>
                    </a:lnTo>
                    <a:lnTo>
                      <a:pt x="10723" y="3291"/>
                    </a:lnTo>
                    <a:lnTo>
                      <a:pt x="10769" y="3183"/>
                    </a:lnTo>
                    <a:lnTo>
                      <a:pt x="10799" y="3069"/>
                    </a:lnTo>
                    <a:lnTo>
                      <a:pt x="10815" y="2952"/>
                    </a:lnTo>
                    <a:lnTo>
                      <a:pt x="10816" y="2892"/>
                    </a:lnTo>
                    <a:lnTo>
                      <a:pt x="10816" y="2827"/>
                    </a:lnTo>
                    <a:lnTo>
                      <a:pt x="10815" y="2827"/>
                    </a:lnTo>
                    <a:close/>
                  </a:path>
                </a:pathLst>
              </a:custGeom>
              <a:solidFill>
                <a:srgbClr val="DE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7"/>
              <p:cNvSpPr>
                <a:spLocks/>
              </p:cNvSpPr>
              <p:nvPr/>
            </p:nvSpPr>
            <p:spPr bwMode="auto">
              <a:xfrm>
                <a:off x="1624" y="1986"/>
                <a:ext cx="3605" cy="1286"/>
              </a:xfrm>
              <a:custGeom>
                <a:avLst/>
                <a:gdLst>
                  <a:gd name="T0" fmla="*/ 10706 w 10816"/>
                  <a:gd name="T1" fmla="*/ 191 h 3859"/>
                  <a:gd name="T2" fmla="*/ 5332 w 10816"/>
                  <a:gd name="T3" fmla="*/ 3295 h 3859"/>
                  <a:gd name="T4" fmla="*/ 5282 w 10816"/>
                  <a:gd name="T5" fmla="*/ 3322 h 3859"/>
                  <a:gd name="T6" fmla="*/ 5178 w 10816"/>
                  <a:gd name="T7" fmla="*/ 3364 h 3859"/>
                  <a:gd name="T8" fmla="*/ 5070 w 10816"/>
                  <a:gd name="T9" fmla="*/ 3393 h 3859"/>
                  <a:gd name="T10" fmla="*/ 4961 w 10816"/>
                  <a:gd name="T11" fmla="*/ 3407 h 3859"/>
                  <a:gd name="T12" fmla="*/ 4851 w 10816"/>
                  <a:gd name="T13" fmla="*/ 3407 h 3859"/>
                  <a:gd name="T14" fmla="*/ 4742 w 10816"/>
                  <a:gd name="T15" fmla="*/ 3393 h 3859"/>
                  <a:gd name="T16" fmla="*/ 4634 w 10816"/>
                  <a:gd name="T17" fmla="*/ 3364 h 3859"/>
                  <a:gd name="T18" fmla="*/ 4530 w 10816"/>
                  <a:gd name="T19" fmla="*/ 3322 h 3859"/>
                  <a:gd name="T20" fmla="*/ 4480 w 10816"/>
                  <a:gd name="T21" fmla="*/ 3295 h 3859"/>
                  <a:gd name="T22" fmla="*/ 0 w 10816"/>
                  <a:gd name="T23" fmla="*/ 707 h 3859"/>
                  <a:gd name="T24" fmla="*/ 2 w 10816"/>
                  <a:gd name="T25" fmla="*/ 760 h 3859"/>
                  <a:gd name="T26" fmla="*/ 15 w 10816"/>
                  <a:gd name="T27" fmla="*/ 862 h 3859"/>
                  <a:gd name="T28" fmla="*/ 42 w 10816"/>
                  <a:gd name="T29" fmla="*/ 960 h 3859"/>
                  <a:gd name="T30" fmla="*/ 81 w 10816"/>
                  <a:gd name="T31" fmla="*/ 1054 h 3859"/>
                  <a:gd name="T32" fmla="*/ 131 w 10816"/>
                  <a:gd name="T33" fmla="*/ 1142 h 3859"/>
                  <a:gd name="T34" fmla="*/ 193 w 10816"/>
                  <a:gd name="T35" fmla="*/ 1222 h 3859"/>
                  <a:gd name="T36" fmla="*/ 265 w 10816"/>
                  <a:gd name="T37" fmla="*/ 1294 h 3859"/>
                  <a:gd name="T38" fmla="*/ 346 w 10816"/>
                  <a:gd name="T39" fmla="*/ 1358 h 3859"/>
                  <a:gd name="T40" fmla="*/ 391 w 10816"/>
                  <a:gd name="T41" fmla="*/ 1384 h 3859"/>
                  <a:gd name="T42" fmla="*/ 4480 w 10816"/>
                  <a:gd name="T43" fmla="*/ 3746 h 3859"/>
                  <a:gd name="T44" fmla="*/ 4530 w 10816"/>
                  <a:gd name="T45" fmla="*/ 3773 h 3859"/>
                  <a:gd name="T46" fmla="*/ 4634 w 10816"/>
                  <a:gd name="T47" fmla="*/ 3816 h 3859"/>
                  <a:gd name="T48" fmla="*/ 4742 w 10816"/>
                  <a:gd name="T49" fmla="*/ 3845 h 3859"/>
                  <a:gd name="T50" fmla="*/ 4851 w 10816"/>
                  <a:gd name="T51" fmla="*/ 3859 h 3859"/>
                  <a:gd name="T52" fmla="*/ 4961 w 10816"/>
                  <a:gd name="T53" fmla="*/ 3859 h 3859"/>
                  <a:gd name="T54" fmla="*/ 5070 w 10816"/>
                  <a:gd name="T55" fmla="*/ 3845 h 3859"/>
                  <a:gd name="T56" fmla="*/ 5178 w 10816"/>
                  <a:gd name="T57" fmla="*/ 3816 h 3859"/>
                  <a:gd name="T58" fmla="*/ 5282 w 10816"/>
                  <a:gd name="T59" fmla="*/ 3773 h 3859"/>
                  <a:gd name="T60" fmla="*/ 5332 w 10816"/>
                  <a:gd name="T61" fmla="*/ 3746 h 3859"/>
                  <a:gd name="T62" fmla="*/ 10366 w 10816"/>
                  <a:gd name="T63" fmla="*/ 838 h 3859"/>
                  <a:gd name="T64" fmla="*/ 10418 w 10816"/>
                  <a:gd name="T65" fmla="*/ 808 h 3859"/>
                  <a:gd name="T66" fmla="*/ 10511 w 10816"/>
                  <a:gd name="T67" fmla="*/ 734 h 3859"/>
                  <a:gd name="T68" fmla="*/ 10595 w 10816"/>
                  <a:gd name="T69" fmla="*/ 652 h 3859"/>
                  <a:gd name="T70" fmla="*/ 10665 w 10816"/>
                  <a:gd name="T71" fmla="*/ 558 h 3859"/>
                  <a:gd name="T72" fmla="*/ 10723 w 10816"/>
                  <a:gd name="T73" fmla="*/ 458 h 3859"/>
                  <a:gd name="T74" fmla="*/ 10769 w 10816"/>
                  <a:gd name="T75" fmla="*/ 350 h 3859"/>
                  <a:gd name="T76" fmla="*/ 10799 w 10816"/>
                  <a:gd name="T77" fmla="*/ 236 h 3859"/>
                  <a:gd name="T78" fmla="*/ 10815 w 10816"/>
                  <a:gd name="T79" fmla="*/ 119 h 3859"/>
                  <a:gd name="T80" fmla="*/ 10816 w 10816"/>
                  <a:gd name="T81" fmla="*/ 59 h 3859"/>
                  <a:gd name="T82" fmla="*/ 10816 w 10816"/>
                  <a:gd name="T83" fmla="*/ 0 h 3859"/>
                  <a:gd name="T84" fmla="*/ 10815 w 10816"/>
                  <a:gd name="T85" fmla="*/ 27 h 3859"/>
                  <a:gd name="T86" fmla="*/ 10801 w 10816"/>
                  <a:gd name="T87" fmla="*/ 82 h 3859"/>
                  <a:gd name="T88" fmla="*/ 10773 w 10816"/>
                  <a:gd name="T89" fmla="*/ 132 h 3859"/>
                  <a:gd name="T90" fmla="*/ 10731 w 10816"/>
                  <a:gd name="T91" fmla="*/ 174 h 3859"/>
                  <a:gd name="T92" fmla="*/ 10706 w 10816"/>
                  <a:gd name="T93" fmla="*/ 191 h 3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0816" h="3859">
                    <a:moveTo>
                      <a:pt x="10706" y="191"/>
                    </a:moveTo>
                    <a:lnTo>
                      <a:pt x="5332" y="3295"/>
                    </a:lnTo>
                    <a:lnTo>
                      <a:pt x="5282" y="3322"/>
                    </a:lnTo>
                    <a:lnTo>
                      <a:pt x="5178" y="3364"/>
                    </a:lnTo>
                    <a:lnTo>
                      <a:pt x="5070" y="3393"/>
                    </a:lnTo>
                    <a:lnTo>
                      <a:pt x="4961" y="3407"/>
                    </a:lnTo>
                    <a:lnTo>
                      <a:pt x="4851" y="3407"/>
                    </a:lnTo>
                    <a:lnTo>
                      <a:pt x="4742" y="3393"/>
                    </a:lnTo>
                    <a:lnTo>
                      <a:pt x="4634" y="3364"/>
                    </a:lnTo>
                    <a:lnTo>
                      <a:pt x="4530" y="3322"/>
                    </a:lnTo>
                    <a:lnTo>
                      <a:pt x="4480" y="3295"/>
                    </a:lnTo>
                    <a:lnTo>
                      <a:pt x="0" y="707"/>
                    </a:lnTo>
                    <a:lnTo>
                      <a:pt x="2" y="760"/>
                    </a:lnTo>
                    <a:lnTo>
                      <a:pt x="15" y="862"/>
                    </a:lnTo>
                    <a:lnTo>
                      <a:pt x="42" y="960"/>
                    </a:lnTo>
                    <a:lnTo>
                      <a:pt x="81" y="1054"/>
                    </a:lnTo>
                    <a:lnTo>
                      <a:pt x="131" y="1142"/>
                    </a:lnTo>
                    <a:lnTo>
                      <a:pt x="193" y="1222"/>
                    </a:lnTo>
                    <a:lnTo>
                      <a:pt x="265" y="1294"/>
                    </a:lnTo>
                    <a:lnTo>
                      <a:pt x="346" y="1358"/>
                    </a:lnTo>
                    <a:lnTo>
                      <a:pt x="391" y="1384"/>
                    </a:lnTo>
                    <a:lnTo>
                      <a:pt x="4480" y="3746"/>
                    </a:lnTo>
                    <a:lnTo>
                      <a:pt x="4530" y="3773"/>
                    </a:lnTo>
                    <a:lnTo>
                      <a:pt x="4634" y="3816"/>
                    </a:lnTo>
                    <a:lnTo>
                      <a:pt x="4742" y="3845"/>
                    </a:lnTo>
                    <a:lnTo>
                      <a:pt x="4851" y="3859"/>
                    </a:lnTo>
                    <a:lnTo>
                      <a:pt x="4961" y="3859"/>
                    </a:lnTo>
                    <a:lnTo>
                      <a:pt x="5070" y="3845"/>
                    </a:lnTo>
                    <a:lnTo>
                      <a:pt x="5178" y="3816"/>
                    </a:lnTo>
                    <a:lnTo>
                      <a:pt x="5282" y="3773"/>
                    </a:lnTo>
                    <a:lnTo>
                      <a:pt x="5332" y="3746"/>
                    </a:lnTo>
                    <a:lnTo>
                      <a:pt x="10366" y="838"/>
                    </a:lnTo>
                    <a:lnTo>
                      <a:pt x="10418" y="808"/>
                    </a:lnTo>
                    <a:lnTo>
                      <a:pt x="10511" y="734"/>
                    </a:lnTo>
                    <a:lnTo>
                      <a:pt x="10595" y="652"/>
                    </a:lnTo>
                    <a:lnTo>
                      <a:pt x="10665" y="558"/>
                    </a:lnTo>
                    <a:lnTo>
                      <a:pt x="10723" y="458"/>
                    </a:lnTo>
                    <a:lnTo>
                      <a:pt x="10769" y="350"/>
                    </a:lnTo>
                    <a:lnTo>
                      <a:pt x="10799" y="236"/>
                    </a:lnTo>
                    <a:lnTo>
                      <a:pt x="10815" y="119"/>
                    </a:lnTo>
                    <a:lnTo>
                      <a:pt x="10816" y="59"/>
                    </a:lnTo>
                    <a:lnTo>
                      <a:pt x="10816" y="0"/>
                    </a:lnTo>
                    <a:lnTo>
                      <a:pt x="10815" y="27"/>
                    </a:lnTo>
                    <a:lnTo>
                      <a:pt x="10801" y="82"/>
                    </a:lnTo>
                    <a:lnTo>
                      <a:pt x="10773" y="132"/>
                    </a:lnTo>
                    <a:lnTo>
                      <a:pt x="10731" y="174"/>
                    </a:lnTo>
                    <a:lnTo>
                      <a:pt x="10706" y="191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8"/>
              <p:cNvSpPr>
                <a:spLocks/>
              </p:cNvSpPr>
              <p:nvPr/>
            </p:nvSpPr>
            <p:spPr bwMode="auto">
              <a:xfrm>
                <a:off x="2029" y="1277"/>
                <a:ext cx="1413" cy="814"/>
              </a:xfrm>
              <a:custGeom>
                <a:avLst/>
                <a:gdLst>
                  <a:gd name="T0" fmla="*/ 0 w 4237"/>
                  <a:gd name="T1" fmla="*/ 2120 h 2444"/>
                  <a:gd name="T2" fmla="*/ 554 w 4237"/>
                  <a:gd name="T3" fmla="*/ 2444 h 2444"/>
                  <a:gd name="T4" fmla="*/ 4237 w 4237"/>
                  <a:gd name="T5" fmla="*/ 316 h 2444"/>
                  <a:gd name="T6" fmla="*/ 3687 w 4237"/>
                  <a:gd name="T7" fmla="*/ 0 h 2444"/>
                  <a:gd name="T8" fmla="*/ 0 w 4237"/>
                  <a:gd name="T9" fmla="*/ 212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7" h="2444">
                    <a:moveTo>
                      <a:pt x="0" y="2120"/>
                    </a:moveTo>
                    <a:lnTo>
                      <a:pt x="554" y="2444"/>
                    </a:lnTo>
                    <a:lnTo>
                      <a:pt x="4237" y="316"/>
                    </a:lnTo>
                    <a:lnTo>
                      <a:pt x="3687" y="0"/>
                    </a:lnTo>
                    <a:lnTo>
                      <a:pt x="0" y="2120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2076" y="2158"/>
                <a:ext cx="353" cy="218"/>
              </a:xfrm>
              <a:custGeom>
                <a:avLst/>
                <a:gdLst>
                  <a:gd name="T0" fmla="*/ 766 w 1059"/>
                  <a:gd name="T1" fmla="*/ 0 h 654"/>
                  <a:gd name="T2" fmla="*/ 0 w 1059"/>
                  <a:gd name="T3" fmla="*/ 443 h 654"/>
                  <a:gd name="T4" fmla="*/ 0 w 1059"/>
                  <a:gd name="T5" fmla="*/ 485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68 h 654"/>
                  <a:gd name="T12" fmla="*/ 766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6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68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0"/>
              <p:cNvSpPr>
                <a:spLocks/>
              </p:cNvSpPr>
              <p:nvPr/>
            </p:nvSpPr>
            <p:spPr bwMode="auto">
              <a:xfrm>
                <a:off x="2076" y="2214"/>
                <a:ext cx="353" cy="162"/>
              </a:xfrm>
              <a:custGeom>
                <a:avLst/>
                <a:gdLst>
                  <a:gd name="T0" fmla="*/ 293 w 1059"/>
                  <a:gd name="T1" fmla="*/ 445 h 486"/>
                  <a:gd name="T2" fmla="*/ 0 w 1059"/>
                  <a:gd name="T3" fmla="*/ 275 h 486"/>
                  <a:gd name="T4" fmla="*/ 0 w 1059"/>
                  <a:gd name="T5" fmla="*/ 317 h 486"/>
                  <a:gd name="T6" fmla="*/ 292 w 1059"/>
                  <a:gd name="T7" fmla="*/ 486 h 486"/>
                  <a:gd name="T8" fmla="*/ 1059 w 1059"/>
                  <a:gd name="T9" fmla="*/ 45 h 486"/>
                  <a:gd name="T10" fmla="*/ 1059 w 1059"/>
                  <a:gd name="T11" fmla="*/ 0 h 486"/>
                  <a:gd name="T12" fmla="*/ 293 w 1059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6">
                    <a:moveTo>
                      <a:pt x="293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2" y="486"/>
                    </a:lnTo>
                    <a:lnTo>
                      <a:pt x="1059" y="45"/>
                    </a:lnTo>
                    <a:lnTo>
                      <a:pt x="1059" y="0"/>
                    </a:lnTo>
                    <a:lnTo>
                      <a:pt x="293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1"/>
              <p:cNvSpPr>
                <a:spLocks/>
              </p:cNvSpPr>
              <p:nvPr/>
            </p:nvSpPr>
            <p:spPr bwMode="auto">
              <a:xfrm>
                <a:off x="2206" y="2232"/>
                <a:ext cx="391" cy="240"/>
              </a:xfrm>
              <a:custGeom>
                <a:avLst/>
                <a:gdLst>
                  <a:gd name="T0" fmla="*/ 764 w 1172"/>
                  <a:gd name="T1" fmla="*/ 0 h 722"/>
                  <a:gd name="T2" fmla="*/ 0 w 1172"/>
                  <a:gd name="T3" fmla="*/ 445 h 722"/>
                  <a:gd name="T4" fmla="*/ 0 w 1172"/>
                  <a:gd name="T5" fmla="*/ 485 h 722"/>
                  <a:gd name="T6" fmla="*/ 404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4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2"/>
              <p:cNvSpPr>
                <a:spLocks/>
              </p:cNvSpPr>
              <p:nvPr/>
            </p:nvSpPr>
            <p:spPr bwMode="auto">
              <a:xfrm>
                <a:off x="2206" y="2310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2492" y="2067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2492" y="2146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5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5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5"/>
              <p:cNvSpPr>
                <a:spLocks/>
              </p:cNvSpPr>
              <p:nvPr/>
            </p:nvSpPr>
            <p:spPr bwMode="auto">
              <a:xfrm>
                <a:off x="2759" y="2106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3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3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6"/>
              <p:cNvSpPr>
                <a:spLocks/>
              </p:cNvSpPr>
              <p:nvPr/>
            </p:nvSpPr>
            <p:spPr bwMode="auto">
              <a:xfrm>
                <a:off x="2759" y="2184"/>
                <a:ext cx="390" cy="162"/>
              </a:xfrm>
              <a:custGeom>
                <a:avLst/>
                <a:gdLst>
                  <a:gd name="T0" fmla="*/ 406 w 1172"/>
                  <a:gd name="T1" fmla="*/ 445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5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7"/>
              <p:cNvSpPr>
                <a:spLocks/>
              </p:cNvSpPr>
              <p:nvPr/>
            </p:nvSpPr>
            <p:spPr bwMode="auto">
              <a:xfrm>
                <a:off x="2961" y="218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8"/>
              <p:cNvSpPr>
                <a:spLocks/>
              </p:cNvSpPr>
              <p:nvPr/>
            </p:nvSpPr>
            <p:spPr bwMode="auto">
              <a:xfrm>
                <a:off x="2961" y="225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8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8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9"/>
              <p:cNvSpPr>
                <a:spLocks/>
              </p:cNvSpPr>
              <p:nvPr/>
            </p:nvSpPr>
            <p:spPr bwMode="auto">
              <a:xfrm>
                <a:off x="3246" y="201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6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7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0"/>
              <p:cNvSpPr>
                <a:spLocks/>
              </p:cNvSpPr>
              <p:nvPr/>
            </p:nvSpPr>
            <p:spPr bwMode="auto">
              <a:xfrm>
                <a:off x="3246" y="2095"/>
                <a:ext cx="391" cy="161"/>
              </a:xfrm>
              <a:custGeom>
                <a:avLst/>
                <a:gdLst>
                  <a:gd name="T0" fmla="*/ 406 w 1172"/>
                  <a:gd name="T1" fmla="*/ 443 h 483"/>
                  <a:gd name="T2" fmla="*/ 0 w 1172"/>
                  <a:gd name="T3" fmla="*/ 207 h 483"/>
                  <a:gd name="T4" fmla="*/ 0 w 1172"/>
                  <a:gd name="T5" fmla="*/ 249 h 483"/>
                  <a:gd name="T6" fmla="*/ 405 w 1172"/>
                  <a:gd name="T7" fmla="*/ 483 h 483"/>
                  <a:gd name="T8" fmla="*/ 1172 w 1172"/>
                  <a:gd name="T9" fmla="*/ 43 h 483"/>
                  <a:gd name="T10" fmla="*/ 1172 w 1172"/>
                  <a:gd name="T11" fmla="*/ 0 h 483"/>
                  <a:gd name="T12" fmla="*/ 406 w 1172"/>
                  <a:gd name="T13" fmla="*/ 443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3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5" y="483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1"/>
              <p:cNvSpPr>
                <a:spLocks/>
              </p:cNvSpPr>
              <p:nvPr/>
            </p:nvSpPr>
            <p:spPr bwMode="auto">
              <a:xfrm>
                <a:off x="3537" y="1849"/>
                <a:ext cx="391" cy="241"/>
              </a:xfrm>
              <a:custGeom>
                <a:avLst/>
                <a:gdLst>
                  <a:gd name="T0" fmla="*/ 766 w 1173"/>
                  <a:gd name="T1" fmla="*/ 0 h 722"/>
                  <a:gd name="T2" fmla="*/ 0 w 1173"/>
                  <a:gd name="T3" fmla="*/ 445 h 722"/>
                  <a:gd name="T4" fmla="*/ 0 w 1173"/>
                  <a:gd name="T5" fmla="*/ 486 h 722"/>
                  <a:gd name="T6" fmla="*/ 404 w 1173"/>
                  <a:gd name="T7" fmla="*/ 722 h 722"/>
                  <a:gd name="T8" fmla="*/ 1173 w 1173"/>
                  <a:gd name="T9" fmla="*/ 281 h 722"/>
                  <a:gd name="T10" fmla="*/ 1173 w 1173"/>
                  <a:gd name="T11" fmla="*/ 236 h 722"/>
                  <a:gd name="T12" fmla="*/ 766 w 1173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2">
                    <a:moveTo>
                      <a:pt x="766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4" y="722"/>
                    </a:lnTo>
                    <a:lnTo>
                      <a:pt x="1173" y="281"/>
                    </a:lnTo>
                    <a:lnTo>
                      <a:pt x="1173" y="236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2"/>
              <p:cNvSpPr>
                <a:spLocks/>
              </p:cNvSpPr>
              <p:nvPr/>
            </p:nvSpPr>
            <p:spPr bwMode="auto">
              <a:xfrm>
                <a:off x="3537" y="1928"/>
                <a:ext cx="391" cy="162"/>
              </a:xfrm>
              <a:custGeom>
                <a:avLst/>
                <a:gdLst>
                  <a:gd name="T0" fmla="*/ 407 w 1173"/>
                  <a:gd name="T1" fmla="*/ 444 h 486"/>
                  <a:gd name="T2" fmla="*/ 0 w 1173"/>
                  <a:gd name="T3" fmla="*/ 209 h 486"/>
                  <a:gd name="T4" fmla="*/ 0 w 1173"/>
                  <a:gd name="T5" fmla="*/ 250 h 486"/>
                  <a:gd name="T6" fmla="*/ 404 w 1173"/>
                  <a:gd name="T7" fmla="*/ 486 h 486"/>
                  <a:gd name="T8" fmla="*/ 1173 w 1173"/>
                  <a:gd name="T9" fmla="*/ 45 h 486"/>
                  <a:gd name="T10" fmla="*/ 1173 w 1173"/>
                  <a:gd name="T11" fmla="*/ 0 h 486"/>
                  <a:gd name="T12" fmla="*/ 407 w 1173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4" y="486"/>
                    </a:lnTo>
                    <a:lnTo>
                      <a:pt x="1173" y="45"/>
                    </a:lnTo>
                    <a:lnTo>
                      <a:pt x="1173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3"/>
              <p:cNvSpPr>
                <a:spLocks/>
              </p:cNvSpPr>
              <p:nvPr/>
            </p:nvSpPr>
            <p:spPr bwMode="auto">
              <a:xfrm>
                <a:off x="3045" y="194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4"/>
              <p:cNvSpPr>
                <a:spLocks/>
              </p:cNvSpPr>
              <p:nvPr/>
            </p:nvSpPr>
            <p:spPr bwMode="auto">
              <a:xfrm>
                <a:off x="3045" y="2019"/>
                <a:ext cx="391" cy="161"/>
              </a:xfrm>
              <a:custGeom>
                <a:avLst/>
                <a:gdLst>
                  <a:gd name="T0" fmla="*/ 406 w 1172"/>
                  <a:gd name="T1" fmla="*/ 444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4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5"/>
              <p:cNvSpPr>
                <a:spLocks/>
              </p:cNvSpPr>
              <p:nvPr/>
            </p:nvSpPr>
            <p:spPr bwMode="auto">
              <a:xfrm>
                <a:off x="3334" y="1773"/>
                <a:ext cx="390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80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80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6"/>
              <p:cNvSpPr>
                <a:spLocks/>
              </p:cNvSpPr>
              <p:nvPr/>
            </p:nvSpPr>
            <p:spPr bwMode="auto">
              <a:xfrm>
                <a:off x="3334" y="1851"/>
                <a:ext cx="390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5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7"/>
              <p:cNvSpPr>
                <a:spLocks/>
              </p:cNvSpPr>
              <p:nvPr/>
            </p:nvSpPr>
            <p:spPr bwMode="auto">
              <a:xfrm>
                <a:off x="3623" y="1609"/>
                <a:ext cx="391" cy="240"/>
              </a:xfrm>
              <a:custGeom>
                <a:avLst/>
                <a:gdLst>
                  <a:gd name="T0" fmla="*/ 764 w 1173"/>
                  <a:gd name="T1" fmla="*/ 0 h 721"/>
                  <a:gd name="T2" fmla="*/ 0 w 1173"/>
                  <a:gd name="T3" fmla="*/ 445 h 721"/>
                  <a:gd name="T4" fmla="*/ 0 w 1173"/>
                  <a:gd name="T5" fmla="*/ 485 h 721"/>
                  <a:gd name="T6" fmla="*/ 404 w 1173"/>
                  <a:gd name="T7" fmla="*/ 721 h 721"/>
                  <a:gd name="T8" fmla="*/ 1173 w 1173"/>
                  <a:gd name="T9" fmla="*/ 280 h 721"/>
                  <a:gd name="T10" fmla="*/ 1173 w 1173"/>
                  <a:gd name="T11" fmla="*/ 236 h 721"/>
                  <a:gd name="T12" fmla="*/ 764 w 1173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721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404" y="721"/>
                    </a:lnTo>
                    <a:lnTo>
                      <a:pt x="1173" y="280"/>
                    </a:lnTo>
                    <a:lnTo>
                      <a:pt x="1173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8"/>
              <p:cNvSpPr>
                <a:spLocks/>
              </p:cNvSpPr>
              <p:nvPr/>
            </p:nvSpPr>
            <p:spPr bwMode="auto">
              <a:xfrm>
                <a:off x="3623" y="1687"/>
                <a:ext cx="391" cy="162"/>
              </a:xfrm>
              <a:custGeom>
                <a:avLst/>
                <a:gdLst>
                  <a:gd name="T0" fmla="*/ 407 w 1173"/>
                  <a:gd name="T1" fmla="*/ 443 h 485"/>
                  <a:gd name="T2" fmla="*/ 0 w 1173"/>
                  <a:gd name="T3" fmla="*/ 209 h 485"/>
                  <a:gd name="T4" fmla="*/ 0 w 1173"/>
                  <a:gd name="T5" fmla="*/ 249 h 485"/>
                  <a:gd name="T6" fmla="*/ 404 w 1173"/>
                  <a:gd name="T7" fmla="*/ 485 h 485"/>
                  <a:gd name="T8" fmla="*/ 1173 w 1173"/>
                  <a:gd name="T9" fmla="*/ 44 h 485"/>
                  <a:gd name="T10" fmla="*/ 1173 w 1173"/>
                  <a:gd name="T11" fmla="*/ 0 h 485"/>
                  <a:gd name="T12" fmla="*/ 407 w 1173"/>
                  <a:gd name="T13" fmla="*/ 4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3" h="485">
                    <a:moveTo>
                      <a:pt x="407" y="443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3" y="44"/>
                    </a:lnTo>
                    <a:lnTo>
                      <a:pt x="1173" y="0"/>
                    </a:lnTo>
                    <a:lnTo>
                      <a:pt x="407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9"/>
              <p:cNvSpPr>
                <a:spLocks/>
              </p:cNvSpPr>
              <p:nvPr/>
            </p:nvSpPr>
            <p:spPr bwMode="auto">
              <a:xfrm>
                <a:off x="2778" y="1903"/>
                <a:ext cx="391" cy="240"/>
              </a:xfrm>
              <a:custGeom>
                <a:avLst/>
                <a:gdLst>
                  <a:gd name="T0" fmla="*/ 764 w 1172"/>
                  <a:gd name="T1" fmla="*/ 0 h 721"/>
                  <a:gd name="T2" fmla="*/ 0 w 1172"/>
                  <a:gd name="T3" fmla="*/ 444 h 721"/>
                  <a:gd name="T4" fmla="*/ 0 w 1172"/>
                  <a:gd name="T5" fmla="*/ 486 h 721"/>
                  <a:gd name="T6" fmla="*/ 404 w 1172"/>
                  <a:gd name="T7" fmla="*/ 721 h 721"/>
                  <a:gd name="T8" fmla="*/ 1172 w 1172"/>
                  <a:gd name="T9" fmla="*/ 280 h 721"/>
                  <a:gd name="T10" fmla="*/ 1172 w 1172"/>
                  <a:gd name="T11" fmla="*/ 237 h 721"/>
                  <a:gd name="T12" fmla="*/ 764 w 1172"/>
                  <a:gd name="T13" fmla="*/ 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1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404" y="721"/>
                    </a:lnTo>
                    <a:lnTo>
                      <a:pt x="1172" y="280"/>
                    </a:lnTo>
                    <a:lnTo>
                      <a:pt x="1172" y="237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0"/>
              <p:cNvSpPr>
                <a:spLocks/>
              </p:cNvSpPr>
              <p:nvPr/>
            </p:nvSpPr>
            <p:spPr bwMode="auto">
              <a:xfrm>
                <a:off x="2778" y="1982"/>
                <a:ext cx="391" cy="161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31"/>
              <p:cNvSpPr>
                <a:spLocks/>
              </p:cNvSpPr>
              <p:nvPr/>
            </p:nvSpPr>
            <p:spPr bwMode="auto">
              <a:xfrm>
                <a:off x="3065" y="1736"/>
                <a:ext cx="391" cy="240"/>
              </a:xfrm>
              <a:custGeom>
                <a:avLst/>
                <a:gdLst>
                  <a:gd name="T0" fmla="*/ 765 w 1172"/>
                  <a:gd name="T1" fmla="*/ 0 h 722"/>
                  <a:gd name="T2" fmla="*/ 0 w 1172"/>
                  <a:gd name="T3" fmla="*/ 445 h 722"/>
                  <a:gd name="T4" fmla="*/ 0 w 1172"/>
                  <a:gd name="T5" fmla="*/ 486 h 722"/>
                  <a:gd name="T6" fmla="*/ 405 w 1172"/>
                  <a:gd name="T7" fmla="*/ 722 h 722"/>
                  <a:gd name="T8" fmla="*/ 1172 w 1172"/>
                  <a:gd name="T9" fmla="*/ 281 h 722"/>
                  <a:gd name="T10" fmla="*/ 1172 w 1172"/>
                  <a:gd name="T11" fmla="*/ 236 h 722"/>
                  <a:gd name="T12" fmla="*/ 765 w 1172"/>
                  <a:gd name="T13" fmla="*/ 0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2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405" y="722"/>
                    </a:lnTo>
                    <a:lnTo>
                      <a:pt x="1172" y="281"/>
                    </a:lnTo>
                    <a:lnTo>
                      <a:pt x="1172" y="23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32"/>
              <p:cNvSpPr>
                <a:spLocks/>
              </p:cNvSpPr>
              <p:nvPr/>
            </p:nvSpPr>
            <p:spPr bwMode="auto">
              <a:xfrm>
                <a:off x="3065" y="1814"/>
                <a:ext cx="391" cy="162"/>
              </a:xfrm>
              <a:custGeom>
                <a:avLst/>
                <a:gdLst>
                  <a:gd name="T0" fmla="*/ 406 w 1172"/>
                  <a:gd name="T1" fmla="*/ 444 h 486"/>
                  <a:gd name="T2" fmla="*/ 0 w 1172"/>
                  <a:gd name="T3" fmla="*/ 209 h 486"/>
                  <a:gd name="T4" fmla="*/ 0 w 1172"/>
                  <a:gd name="T5" fmla="*/ 250 h 486"/>
                  <a:gd name="T6" fmla="*/ 405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6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6" y="444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6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33"/>
              <p:cNvSpPr>
                <a:spLocks/>
              </p:cNvSpPr>
              <p:nvPr/>
            </p:nvSpPr>
            <p:spPr bwMode="auto">
              <a:xfrm>
                <a:off x="3353" y="1570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34"/>
              <p:cNvSpPr>
                <a:spLocks/>
              </p:cNvSpPr>
              <p:nvPr/>
            </p:nvSpPr>
            <p:spPr bwMode="auto">
              <a:xfrm>
                <a:off x="3353" y="1648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4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35"/>
              <p:cNvSpPr>
                <a:spLocks/>
              </p:cNvSpPr>
              <p:nvPr/>
            </p:nvSpPr>
            <p:spPr bwMode="auto">
              <a:xfrm>
                <a:off x="3640" y="1405"/>
                <a:ext cx="391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3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4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3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4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3640" y="1483"/>
                <a:ext cx="391" cy="162"/>
              </a:xfrm>
              <a:custGeom>
                <a:avLst/>
                <a:gdLst>
                  <a:gd name="T0" fmla="*/ 407 w 1172"/>
                  <a:gd name="T1" fmla="*/ 444 h 486"/>
                  <a:gd name="T2" fmla="*/ 0 w 1172"/>
                  <a:gd name="T3" fmla="*/ 209 h 486"/>
                  <a:gd name="T4" fmla="*/ 0 w 1172"/>
                  <a:gd name="T5" fmla="*/ 249 h 486"/>
                  <a:gd name="T6" fmla="*/ 404 w 1172"/>
                  <a:gd name="T7" fmla="*/ 486 h 486"/>
                  <a:gd name="T8" fmla="*/ 1172 w 1172"/>
                  <a:gd name="T9" fmla="*/ 45 h 486"/>
                  <a:gd name="T10" fmla="*/ 1172 w 1172"/>
                  <a:gd name="T11" fmla="*/ 0 h 486"/>
                  <a:gd name="T12" fmla="*/ 407 w 1172"/>
                  <a:gd name="T13" fmla="*/ 44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6">
                    <a:moveTo>
                      <a:pt x="407" y="444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4" y="486"/>
                    </a:lnTo>
                    <a:lnTo>
                      <a:pt x="1172" y="45"/>
                    </a:lnTo>
                    <a:lnTo>
                      <a:pt x="1172" y="0"/>
                    </a:lnTo>
                    <a:lnTo>
                      <a:pt x="407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7"/>
              <p:cNvSpPr>
                <a:spLocks/>
              </p:cNvSpPr>
              <p:nvPr/>
            </p:nvSpPr>
            <p:spPr bwMode="auto">
              <a:xfrm>
                <a:off x="2371" y="2271"/>
                <a:ext cx="491" cy="298"/>
              </a:xfrm>
              <a:custGeom>
                <a:avLst/>
                <a:gdLst>
                  <a:gd name="T0" fmla="*/ 1473 w 1473"/>
                  <a:gd name="T1" fmla="*/ 236 h 893"/>
                  <a:gd name="T2" fmla="*/ 1066 w 1473"/>
                  <a:gd name="T3" fmla="*/ 0 h 893"/>
                  <a:gd name="T4" fmla="*/ 0 w 1473"/>
                  <a:gd name="T5" fmla="*/ 617 h 893"/>
                  <a:gd name="T6" fmla="*/ 0 w 1473"/>
                  <a:gd name="T7" fmla="*/ 657 h 893"/>
                  <a:gd name="T8" fmla="*/ 405 w 1473"/>
                  <a:gd name="T9" fmla="*/ 893 h 893"/>
                  <a:gd name="T10" fmla="*/ 1473 w 1473"/>
                  <a:gd name="T11" fmla="*/ 281 h 893"/>
                  <a:gd name="T12" fmla="*/ 1473 w 1473"/>
                  <a:gd name="T13" fmla="*/ 236 h 893"/>
                  <a:gd name="T14" fmla="*/ 1473 w 1473"/>
                  <a:gd name="T15" fmla="*/ 236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73" h="893">
                    <a:moveTo>
                      <a:pt x="1473" y="236"/>
                    </a:moveTo>
                    <a:lnTo>
                      <a:pt x="1066" y="0"/>
                    </a:lnTo>
                    <a:lnTo>
                      <a:pt x="0" y="617"/>
                    </a:lnTo>
                    <a:lnTo>
                      <a:pt x="0" y="657"/>
                    </a:lnTo>
                    <a:lnTo>
                      <a:pt x="405" y="893"/>
                    </a:lnTo>
                    <a:lnTo>
                      <a:pt x="1473" y="281"/>
                    </a:lnTo>
                    <a:lnTo>
                      <a:pt x="1473" y="236"/>
                    </a:lnTo>
                    <a:lnTo>
                      <a:pt x="1473" y="236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2371" y="2350"/>
                <a:ext cx="491" cy="219"/>
              </a:xfrm>
              <a:custGeom>
                <a:avLst/>
                <a:gdLst>
                  <a:gd name="T0" fmla="*/ 0 w 1473"/>
                  <a:gd name="T1" fmla="*/ 381 h 657"/>
                  <a:gd name="T2" fmla="*/ 0 w 1473"/>
                  <a:gd name="T3" fmla="*/ 421 h 657"/>
                  <a:gd name="T4" fmla="*/ 405 w 1473"/>
                  <a:gd name="T5" fmla="*/ 657 h 657"/>
                  <a:gd name="T6" fmla="*/ 1473 w 1473"/>
                  <a:gd name="T7" fmla="*/ 45 h 657"/>
                  <a:gd name="T8" fmla="*/ 1473 w 1473"/>
                  <a:gd name="T9" fmla="*/ 0 h 657"/>
                  <a:gd name="T10" fmla="*/ 406 w 1473"/>
                  <a:gd name="T11" fmla="*/ 617 h 657"/>
                  <a:gd name="T12" fmla="*/ 0 w 1473"/>
                  <a:gd name="T13" fmla="*/ 381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3" h="657">
                    <a:moveTo>
                      <a:pt x="0" y="381"/>
                    </a:moveTo>
                    <a:lnTo>
                      <a:pt x="0" y="421"/>
                    </a:lnTo>
                    <a:lnTo>
                      <a:pt x="405" y="657"/>
                    </a:lnTo>
                    <a:lnTo>
                      <a:pt x="1473" y="45"/>
                    </a:lnTo>
                    <a:lnTo>
                      <a:pt x="1473" y="0"/>
                    </a:lnTo>
                    <a:lnTo>
                      <a:pt x="406" y="617"/>
                    </a:lnTo>
                    <a:lnTo>
                      <a:pt x="0" y="381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2539" y="2348"/>
                <a:ext cx="527" cy="319"/>
              </a:xfrm>
              <a:custGeom>
                <a:avLst/>
                <a:gdLst>
                  <a:gd name="T0" fmla="*/ 1579 w 1581"/>
                  <a:gd name="T1" fmla="*/ 235 h 955"/>
                  <a:gd name="T2" fmla="*/ 1173 w 1581"/>
                  <a:gd name="T3" fmla="*/ 0 h 955"/>
                  <a:gd name="T4" fmla="*/ 0 w 1581"/>
                  <a:gd name="T5" fmla="*/ 678 h 955"/>
                  <a:gd name="T6" fmla="*/ 0 w 1581"/>
                  <a:gd name="T7" fmla="*/ 719 h 955"/>
                  <a:gd name="T8" fmla="*/ 406 w 1581"/>
                  <a:gd name="T9" fmla="*/ 955 h 955"/>
                  <a:gd name="T10" fmla="*/ 1581 w 1581"/>
                  <a:gd name="T11" fmla="*/ 278 h 955"/>
                  <a:gd name="T12" fmla="*/ 1581 w 1581"/>
                  <a:gd name="T13" fmla="*/ 235 h 955"/>
                  <a:gd name="T14" fmla="*/ 1579 w 1581"/>
                  <a:gd name="T15" fmla="*/ 235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81" h="955">
                    <a:moveTo>
                      <a:pt x="1579" y="235"/>
                    </a:moveTo>
                    <a:lnTo>
                      <a:pt x="1173" y="0"/>
                    </a:lnTo>
                    <a:lnTo>
                      <a:pt x="0" y="678"/>
                    </a:lnTo>
                    <a:lnTo>
                      <a:pt x="0" y="719"/>
                    </a:lnTo>
                    <a:lnTo>
                      <a:pt x="406" y="955"/>
                    </a:lnTo>
                    <a:lnTo>
                      <a:pt x="1581" y="278"/>
                    </a:lnTo>
                    <a:lnTo>
                      <a:pt x="1581" y="235"/>
                    </a:lnTo>
                    <a:lnTo>
                      <a:pt x="1579" y="235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2539" y="2427"/>
                <a:ext cx="527" cy="240"/>
              </a:xfrm>
              <a:custGeom>
                <a:avLst/>
                <a:gdLst>
                  <a:gd name="T0" fmla="*/ 0 w 1581"/>
                  <a:gd name="T1" fmla="*/ 443 h 720"/>
                  <a:gd name="T2" fmla="*/ 0 w 1581"/>
                  <a:gd name="T3" fmla="*/ 484 h 720"/>
                  <a:gd name="T4" fmla="*/ 406 w 1581"/>
                  <a:gd name="T5" fmla="*/ 720 h 720"/>
                  <a:gd name="T6" fmla="*/ 1581 w 1581"/>
                  <a:gd name="T7" fmla="*/ 43 h 720"/>
                  <a:gd name="T8" fmla="*/ 1581 w 1581"/>
                  <a:gd name="T9" fmla="*/ 0 h 720"/>
                  <a:gd name="T10" fmla="*/ 407 w 1581"/>
                  <a:gd name="T11" fmla="*/ 680 h 720"/>
                  <a:gd name="T12" fmla="*/ 0 w 1581"/>
                  <a:gd name="T13" fmla="*/ 443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1" h="720">
                    <a:moveTo>
                      <a:pt x="0" y="443"/>
                    </a:moveTo>
                    <a:lnTo>
                      <a:pt x="0" y="484"/>
                    </a:lnTo>
                    <a:lnTo>
                      <a:pt x="406" y="720"/>
                    </a:lnTo>
                    <a:lnTo>
                      <a:pt x="1581" y="43"/>
                    </a:lnTo>
                    <a:lnTo>
                      <a:pt x="1581" y="0"/>
                    </a:lnTo>
                    <a:lnTo>
                      <a:pt x="407" y="680"/>
                    </a:lnTo>
                    <a:lnTo>
                      <a:pt x="0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41"/>
              <p:cNvSpPr>
                <a:spLocks noChangeArrowheads="1"/>
              </p:cNvSpPr>
              <p:nvPr/>
            </p:nvSpPr>
            <p:spPr bwMode="auto">
              <a:xfrm>
                <a:off x="3065" y="2427"/>
                <a:ext cx="1" cy="1"/>
              </a:xfrm>
              <a:prstGeom prst="rect">
                <a:avLst/>
              </a:prstGeom>
              <a:solidFill>
                <a:srgbClr val="2523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2705" y="2522"/>
                <a:ext cx="392" cy="240"/>
              </a:xfrm>
              <a:custGeom>
                <a:avLst/>
                <a:gdLst>
                  <a:gd name="T0" fmla="*/ 766 w 1174"/>
                  <a:gd name="T1" fmla="*/ 0 h 720"/>
                  <a:gd name="T2" fmla="*/ 0 w 1174"/>
                  <a:gd name="T3" fmla="*/ 444 h 720"/>
                  <a:gd name="T4" fmla="*/ 0 w 1174"/>
                  <a:gd name="T5" fmla="*/ 485 h 720"/>
                  <a:gd name="T6" fmla="*/ 405 w 1174"/>
                  <a:gd name="T7" fmla="*/ 720 h 720"/>
                  <a:gd name="T8" fmla="*/ 1174 w 1174"/>
                  <a:gd name="T9" fmla="*/ 279 h 720"/>
                  <a:gd name="T10" fmla="*/ 1174 w 1174"/>
                  <a:gd name="T11" fmla="*/ 235 h 720"/>
                  <a:gd name="T12" fmla="*/ 766 w 1174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720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5"/>
                    </a:lnTo>
                    <a:lnTo>
                      <a:pt x="405" y="720"/>
                    </a:lnTo>
                    <a:lnTo>
                      <a:pt x="1174" y="279"/>
                    </a:lnTo>
                    <a:lnTo>
                      <a:pt x="1174" y="235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2705" y="2600"/>
                <a:ext cx="392" cy="162"/>
              </a:xfrm>
              <a:custGeom>
                <a:avLst/>
                <a:gdLst>
                  <a:gd name="T0" fmla="*/ 408 w 1174"/>
                  <a:gd name="T1" fmla="*/ 445 h 485"/>
                  <a:gd name="T2" fmla="*/ 0 w 1174"/>
                  <a:gd name="T3" fmla="*/ 209 h 485"/>
                  <a:gd name="T4" fmla="*/ 0 w 1174"/>
                  <a:gd name="T5" fmla="*/ 250 h 485"/>
                  <a:gd name="T6" fmla="*/ 405 w 1174"/>
                  <a:gd name="T7" fmla="*/ 485 h 485"/>
                  <a:gd name="T8" fmla="*/ 1174 w 1174"/>
                  <a:gd name="T9" fmla="*/ 44 h 485"/>
                  <a:gd name="T10" fmla="*/ 1174 w 1174"/>
                  <a:gd name="T11" fmla="*/ 0 h 485"/>
                  <a:gd name="T12" fmla="*/ 408 w 1174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4" h="485">
                    <a:moveTo>
                      <a:pt x="408" y="445"/>
                    </a:moveTo>
                    <a:lnTo>
                      <a:pt x="0" y="209"/>
                    </a:lnTo>
                    <a:lnTo>
                      <a:pt x="0" y="250"/>
                    </a:lnTo>
                    <a:lnTo>
                      <a:pt x="405" y="485"/>
                    </a:lnTo>
                    <a:lnTo>
                      <a:pt x="1174" y="44"/>
                    </a:lnTo>
                    <a:lnTo>
                      <a:pt x="1174" y="0"/>
                    </a:lnTo>
                    <a:lnTo>
                      <a:pt x="408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2992" y="2356"/>
                <a:ext cx="391" cy="240"/>
              </a:xfrm>
              <a:custGeom>
                <a:avLst/>
                <a:gdLst>
                  <a:gd name="T0" fmla="*/ 765 w 1172"/>
                  <a:gd name="T1" fmla="*/ 0 h 720"/>
                  <a:gd name="T2" fmla="*/ 0 w 1172"/>
                  <a:gd name="T3" fmla="*/ 444 h 720"/>
                  <a:gd name="T4" fmla="*/ 0 w 1172"/>
                  <a:gd name="T5" fmla="*/ 484 h 720"/>
                  <a:gd name="T6" fmla="*/ 405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5 h 720"/>
                  <a:gd name="T12" fmla="*/ 765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405" y="720"/>
                    </a:lnTo>
                    <a:lnTo>
                      <a:pt x="1172" y="279"/>
                    </a:lnTo>
                    <a:lnTo>
                      <a:pt x="1172" y="23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2992" y="2434"/>
                <a:ext cx="391" cy="162"/>
              </a:xfrm>
              <a:custGeom>
                <a:avLst/>
                <a:gdLst>
                  <a:gd name="T0" fmla="*/ 406 w 1172"/>
                  <a:gd name="T1" fmla="*/ 445 h 485"/>
                  <a:gd name="T2" fmla="*/ 0 w 1172"/>
                  <a:gd name="T3" fmla="*/ 209 h 485"/>
                  <a:gd name="T4" fmla="*/ 0 w 1172"/>
                  <a:gd name="T5" fmla="*/ 249 h 485"/>
                  <a:gd name="T6" fmla="*/ 405 w 1172"/>
                  <a:gd name="T7" fmla="*/ 485 h 485"/>
                  <a:gd name="T8" fmla="*/ 1172 w 1172"/>
                  <a:gd name="T9" fmla="*/ 44 h 485"/>
                  <a:gd name="T10" fmla="*/ 1172 w 1172"/>
                  <a:gd name="T11" fmla="*/ 0 h 485"/>
                  <a:gd name="T12" fmla="*/ 406 w 1172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5">
                    <a:moveTo>
                      <a:pt x="406" y="445"/>
                    </a:moveTo>
                    <a:lnTo>
                      <a:pt x="0" y="209"/>
                    </a:lnTo>
                    <a:lnTo>
                      <a:pt x="0" y="249"/>
                    </a:lnTo>
                    <a:lnTo>
                      <a:pt x="405" y="485"/>
                    </a:lnTo>
                    <a:lnTo>
                      <a:pt x="1172" y="44"/>
                    </a:lnTo>
                    <a:lnTo>
                      <a:pt x="1172" y="0"/>
                    </a:lnTo>
                    <a:lnTo>
                      <a:pt x="406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3279" y="1858"/>
                <a:ext cx="963" cy="572"/>
              </a:xfrm>
              <a:custGeom>
                <a:avLst/>
                <a:gdLst>
                  <a:gd name="T0" fmla="*/ 2482 w 2889"/>
                  <a:gd name="T1" fmla="*/ 0 h 1716"/>
                  <a:gd name="T2" fmla="*/ 0 w 2889"/>
                  <a:gd name="T3" fmla="*/ 1440 h 1716"/>
                  <a:gd name="T4" fmla="*/ 0 w 2889"/>
                  <a:gd name="T5" fmla="*/ 1482 h 1716"/>
                  <a:gd name="T6" fmla="*/ 404 w 2889"/>
                  <a:gd name="T7" fmla="*/ 1716 h 1716"/>
                  <a:gd name="T8" fmla="*/ 2889 w 2889"/>
                  <a:gd name="T9" fmla="*/ 279 h 1716"/>
                  <a:gd name="T10" fmla="*/ 2889 w 2889"/>
                  <a:gd name="T11" fmla="*/ 234 h 1716"/>
                  <a:gd name="T12" fmla="*/ 2482 w 2889"/>
                  <a:gd name="T13" fmla="*/ 0 h 1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716">
                    <a:moveTo>
                      <a:pt x="2482" y="0"/>
                    </a:moveTo>
                    <a:lnTo>
                      <a:pt x="0" y="1440"/>
                    </a:lnTo>
                    <a:lnTo>
                      <a:pt x="0" y="1482"/>
                    </a:lnTo>
                    <a:lnTo>
                      <a:pt x="404" y="1716"/>
                    </a:lnTo>
                    <a:lnTo>
                      <a:pt x="2889" y="279"/>
                    </a:lnTo>
                    <a:lnTo>
                      <a:pt x="2889" y="234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3279" y="1936"/>
                <a:ext cx="963" cy="494"/>
              </a:xfrm>
              <a:custGeom>
                <a:avLst/>
                <a:gdLst>
                  <a:gd name="T0" fmla="*/ 406 w 2889"/>
                  <a:gd name="T1" fmla="*/ 1442 h 1482"/>
                  <a:gd name="T2" fmla="*/ 0 w 2889"/>
                  <a:gd name="T3" fmla="*/ 1206 h 1482"/>
                  <a:gd name="T4" fmla="*/ 0 w 2889"/>
                  <a:gd name="T5" fmla="*/ 1248 h 1482"/>
                  <a:gd name="T6" fmla="*/ 404 w 2889"/>
                  <a:gd name="T7" fmla="*/ 1482 h 1482"/>
                  <a:gd name="T8" fmla="*/ 2889 w 2889"/>
                  <a:gd name="T9" fmla="*/ 45 h 1482"/>
                  <a:gd name="T10" fmla="*/ 2889 w 2889"/>
                  <a:gd name="T11" fmla="*/ 0 h 1482"/>
                  <a:gd name="T12" fmla="*/ 406 w 2889"/>
                  <a:gd name="T13" fmla="*/ 1442 h 1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9" h="1482">
                    <a:moveTo>
                      <a:pt x="406" y="1442"/>
                    </a:moveTo>
                    <a:lnTo>
                      <a:pt x="0" y="1206"/>
                    </a:lnTo>
                    <a:lnTo>
                      <a:pt x="0" y="1248"/>
                    </a:lnTo>
                    <a:lnTo>
                      <a:pt x="404" y="1482"/>
                    </a:lnTo>
                    <a:lnTo>
                      <a:pt x="2889" y="45"/>
                    </a:lnTo>
                    <a:lnTo>
                      <a:pt x="2889" y="0"/>
                    </a:lnTo>
                    <a:lnTo>
                      <a:pt x="406" y="144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4140" y="1694"/>
                <a:ext cx="390" cy="240"/>
              </a:xfrm>
              <a:custGeom>
                <a:avLst/>
                <a:gdLst>
                  <a:gd name="T0" fmla="*/ 764 w 1172"/>
                  <a:gd name="T1" fmla="*/ 0 h 720"/>
                  <a:gd name="T2" fmla="*/ 0 w 1172"/>
                  <a:gd name="T3" fmla="*/ 443 h 720"/>
                  <a:gd name="T4" fmla="*/ 0 w 1172"/>
                  <a:gd name="T5" fmla="*/ 485 h 720"/>
                  <a:gd name="T6" fmla="*/ 404 w 1172"/>
                  <a:gd name="T7" fmla="*/ 720 h 720"/>
                  <a:gd name="T8" fmla="*/ 1172 w 1172"/>
                  <a:gd name="T9" fmla="*/ 279 h 720"/>
                  <a:gd name="T10" fmla="*/ 1172 w 1172"/>
                  <a:gd name="T11" fmla="*/ 236 h 720"/>
                  <a:gd name="T12" fmla="*/ 764 w 1172"/>
                  <a:gd name="T13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720">
                    <a:moveTo>
                      <a:pt x="764" y="0"/>
                    </a:moveTo>
                    <a:lnTo>
                      <a:pt x="0" y="443"/>
                    </a:lnTo>
                    <a:lnTo>
                      <a:pt x="0" y="485"/>
                    </a:lnTo>
                    <a:lnTo>
                      <a:pt x="404" y="720"/>
                    </a:lnTo>
                    <a:lnTo>
                      <a:pt x="1172" y="279"/>
                    </a:lnTo>
                    <a:lnTo>
                      <a:pt x="1172" y="236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4140" y="1772"/>
                <a:ext cx="390" cy="162"/>
              </a:xfrm>
              <a:custGeom>
                <a:avLst/>
                <a:gdLst>
                  <a:gd name="T0" fmla="*/ 406 w 1172"/>
                  <a:gd name="T1" fmla="*/ 443 h 484"/>
                  <a:gd name="T2" fmla="*/ 0 w 1172"/>
                  <a:gd name="T3" fmla="*/ 207 h 484"/>
                  <a:gd name="T4" fmla="*/ 0 w 1172"/>
                  <a:gd name="T5" fmla="*/ 249 h 484"/>
                  <a:gd name="T6" fmla="*/ 404 w 1172"/>
                  <a:gd name="T7" fmla="*/ 484 h 484"/>
                  <a:gd name="T8" fmla="*/ 1172 w 1172"/>
                  <a:gd name="T9" fmla="*/ 43 h 484"/>
                  <a:gd name="T10" fmla="*/ 1172 w 1172"/>
                  <a:gd name="T11" fmla="*/ 0 h 484"/>
                  <a:gd name="T12" fmla="*/ 406 w 1172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72" h="484">
                    <a:moveTo>
                      <a:pt x="406" y="443"/>
                    </a:moveTo>
                    <a:lnTo>
                      <a:pt x="0" y="207"/>
                    </a:lnTo>
                    <a:lnTo>
                      <a:pt x="0" y="249"/>
                    </a:lnTo>
                    <a:lnTo>
                      <a:pt x="404" y="484"/>
                    </a:lnTo>
                    <a:lnTo>
                      <a:pt x="1172" y="43"/>
                    </a:lnTo>
                    <a:lnTo>
                      <a:pt x="1172" y="0"/>
                    </a:lnTo>
                    <a:lnTo>
                      <a:pt x="406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2362" y="1993"/>
                <a:ext cx="353" cy="218"/>
              </a:xfrm>
              <a:custGeom>
                <a:avLst/>
                <a:gdLst>
                  <a:gd name="T0" fmla="*/ 766 w 1060"/>
                  <a:gd name="T1" fmla="*/ 0 h 654"/>
                  <a:gd name="T2" fmla="*/ 0 w 1060"/>
                  <a:gd name="T3" fmla="*/ 444 h 654"/>
                  <a:gd name="T4" fmla="*/ 0 w 1060"/>
                  <a:gd name="T5" fmla="*/ 484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6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6" y="0"/>
                    </a:moveTo>
                    <a:lnTo>
                      <a:pt x="0" y="444"/>
                    </a:lnTo>
                    <a:lnTo>
                      <a:pt x="0" y="484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6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2362" y="2049"/>
                <a:ext cx="353" cy="162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5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2650" y="1826"/>
                <a:ext cx="354" cy="218"/>
              </a:xfrm>
              <a:custGeom>
                <a:avLst/>
                <a:gdLst>
                  <a:gd name="T0" fmla="*/ 764 w 1060"/>
                  <a:gd name="T1" fmla="*/ 0 h 654"/>
                  <a:gd name="T2" fmla="*/ 0 w 1060"/>
                  <a:gd name="T3" fmla="*/ 446 h 654"/>
                  <a:gd name="T4" fmla="*/ 0 w 1060"/>
                  <a:gd name="T5" fmla="*/ 486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4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4" y="0"/>
                    </a:moveTo>
                    <a:lnTo>
                      <a:pt x="0" y="446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2650" y="1883"/>
                <a:ext cx="354" cy="161"/>
              </a:xfrm>
              <a:custGeom>
                <a:avLst/>
                <a:gdLst>
                  <a:gd name="T0" fmla="*/ 294 w 1060"/>
                  <a:gd name="T1" fmla="*/ 444 h 484"/>
                  <a:gd name="T2" fmla="*/ 0 w 1060"/>
                  <a:gd name="T3" fmla="*/ 276 h 484"/>
                  <a:gd name="T4" fmla="*/ 0 w 1060"/>
                  <a:gd name="T5" fmla="*/ 316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4"/>
                    </a:moveTo>
                    <a:lnTo>
                      <a:pt x="0" y="276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2938" y="1660"/>
                <a:ext cx="353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4 h 654"/>
                  <a:gd name="T4" fmla="*/ 0 w 1060"/>
                  <a:gd name="T5" fmla="*/ 486 h 654"/>
                  <a:gd name="T6" fmla="*/ 293 w 1060"/>
                  <a:gd name="T7" fmla="*/ 654 h 654"/>
                  <a:gd name="T8" fmla="*/ 1060 w 1060"/>
                  <a:gd name="T9" fmla="*/ 213 h 654"/>
                  <a:gd name="T10" fmla="*/ 1060 w 1060"/>
                  <a:gd name="T11" fmla="*/ 169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4"/>
                    </a:lnTo>
                    <a:lnTo>
                      <a:pt x="0" y="486"/>
                    </a:lnTo>
                    <a:lnTo>
                      <a:pt x="293" y="654"/>
                    </a:lnTo>
                    <a:lnTo>
                      <a:pt x="1060" y="213"/>
                    </a:lnTo>
                    <a:lnTo>
                      <a:pt x="1060" y="169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2938" y="1717"/>
                <a:ext cx="353" cy="161"/>
              </a:xfrm>
              <a:custGeom>
                <a:avLst/>
                <a:gdLst>
                  <a:gd name="T0" fmla="*/ 294 w 1060"/>
                  <a:gd name="T1" fmla="*/ 445 h 485"/>
                  <a:gd name="T2" fmla="*/ 0 w 1060"/>
                  <a:gd name="T3" fmla="*/ 275 h 485"/>
                  <a:gd name="T4" fmla="*/ 0 w 1060"/>
                  <a:gd name="T5" fmla="*/ 317 h 485"/>
                  <a:gd name="T6" fmla="*/ 293 w 1060"/>
                  <a:gd name="T7" fmla="*/ 485 h 485"/>
                  <a:gd name="T8" fmla="*/ 1060 w 1060"/>
                  <a:gd name="T9" fmla="*/ 44 h 485"/>
                  <a:gd name="T10" fmla="*/ 1060 w 1060"/>
                  <a:gd name="T11" fmla="*/ 0 h 485"/>
                  <a:gd name="T12" fmla="*/ 294 w 1060"/>
                  <a:gd name="T13" fmla="*/ 44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5">
                    <a:moveTo>
                      <a:pt x="294" y="445"/>
                    </a:moveTo>
                    <a:lnTo>
                      <a:pt x="0" y="275"/>
                    </a:lnTo>
                    <a:lnTo>
                      <a:pt x="0" y="317"/>
                    </a:lnTo>
                    <a:lnTo>
                      <a:pt x="293" y="485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56"/>
              <p:cNvSpPr>
                <a:spLocks/>
              </p:cNvSpPr>
              <p:nvPr/>
            </p:nvSpPr>
            <p:spPr bwMode="auto">
              <a:xfrm>
                <a:off x="3223" y="1495"/>
                <a:ext cx="353" cy="218"/>
              </a:xfrm>
              <a:custGeom>
                <a:avLst/>
                <a:gdLst>
                  <a:gd name="T0" fmla="*/ 764 w 1059"/>
                  <a:gd name="T1" fmla="*/ 0 h 654"/>
                  <a:gd name="T2" fmla="*/ 0 w 1059"/>
                  <a:gd name="T3" fmla="*/ 445 h 654"/>
                  <a:gd name="T4" fmla="*/ 0 w 1059"/>
                  <a:gd name="T5" fmla="*/ 486 h 654"/>
                  <a:gd name="T6" fmla="*/ 292 w 1059"/>
                  <a:gd name="T7" fmla="*/ 654 h 654"/>
                  <a:gd name="T8" fmla="*/ 1059 w 1059"/>
                  <a:gd name="T9" fmla="*/ 213 h 654"/>
                  <a:gd name="T10" fmla="*/ 1059 w 1059"/>
                  <a:gd name="T11" fmla="*/ 170 h 654"/>
                  <a:gd name="T12" fmla="*/ 764 w 1059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654">
                    <a:moveTo>
                      <a:pt x="764" y="0"/>
                    </a:moveTo>
                    <a:lnTo>
                      <a:pt x="0" y="445"/>
                    </a:lnTo>
                    <a:lnTo>
                      <a:pt x="0" y="486"/>
                    </a:lnTo>
                    <a:lnTo>
                      <a:pt x="292" y="654"/>
                    </a:lnTo>
                    <a:lnTo>
                      <a:pt x="1059" y="213"/>
                    </a:lnTo>
                    <a:lnTo>
                      <a:pt x="1059" y="170"/>
                    </a:lnTo>
                    <a:lnTo>
                      <a:pt x="764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auto">
              <a:xfrm>
                <a:off x="3223" y="1551"/>
                <a:ext cx="353" cy="162"/>
              </a:xfrm>
              <a:custGeom>
                <a:avLst/>
                <a:gdLst>
                  <a:gd name="T0" fmla="*/ 293 w 1059"/>
                  <a:gd name="T1" fmla="*/ 444 h 484"/>
                  <a:gd name="T2" fmla="*/ 0 w 1059"/>
                  <a:gd name="T3" fmla="*/ 275 h 484"/>
                  <a:gd name="T4" fmla="*/ 0 w 1059"/>
                  <a:gd name="T5" fmla="*/ 316 h 484"/>
                  <a:gd name="T6" fmla="*/ 292 w 1059"/>
                  <a:gd name="T7" fmla="*/ 484 h 484"/>
                  <a:gd name="T8" fmla="*/ 1059 w 1059"/>
                  <a:gd name="T9" fmla="*/ 43 h 484"/>
                  <a:gd name="T10" fmla="*/ 1059 w 1059"/>
                  <a:gd name="T11" fmla="*/ 0 h 484"/>
                  <a:gd name="T12" fmla="*/ 293 w 1059"/>
                  <a:gd name="T13" fmla="*/ 444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59" h="484">
                    <a:moveTo>
                      <a:pt x="293" y="444"/>
                    </a:moveTo>
                    <a:lnTo>
                      <a:pt x="0" y="275"/>
                    </a:lnTo>
                    <a:lnTo>
                      <a:pt x="0" y="316"/>
                    </a:lnTo>
                    <a:lnTo>
                      <a:pt x="292" y="484"/>
                    </a:lnTo>
                    <a:lnTo>
                      <a:pt x="1059" y="43"/>
                    </a:lnTo>
                    <a:lnTo>
                      <a:pt x="1059" y="0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58"/>
              <p:cNvSpPr>
                <a:spLocks/>
              </p:cNvSpPr>
              <p:nvPr/>
            </p:nvSpPr>
            <p:spPr bwMode="auto">
              <a:xfrm>
                <a:off x="3510" y="1330"/>
                <a:ext cx="354" cy="218"/>
              </a:xfrm>
              <a:custGeom>
                <a:avLst/>
                <a:gdLst>
                  <a:gd name="T0" fmla="*/ 765 w 1060"/>
                  <a:gd name="T1" fmla="*/ 0 h 654"/>
                  <a:gd name="T2" fmla="*/ 0 w 1060"/>
                  <a:gd name="T3" fmla="*/ 445 h 654"/>
                  <a:gd name="T4" fmla="*/ 0 w 1060"/>
                  <a:gd name="T5" fmla="*/ 485 h 654"/>
                  <a:gd name="T6" fmla="*/ 292 w 1060"/>
                  <a:gd name="T7" fmla="*/ 654 h 654"/>
                  <a:gd name="T8" fmla="*/ 1060 w 1060"/>
                  <a:gd name="T9" fmla="*/ 214 h 654"/>
                  <a:gd name="T10" fmla="*/ 1060 w 1060"/>
                  <a:gd name="T11" fmla="*/ 170 h 654"/>
                  <a:gd name="T12" fmla="*/ 765 w 1060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654">
                    <a:moveTo>
                      <a:pt x="765" y="0"/>
                    </a:moveTo>
                    <a:lnTo>
                      <a:pt x="0" y="445"/>
                    </a:lnTo>
                    <a:lnTo>
                      <a:pt x="0" y="485"/>
                    </a:lnTo>
                    <a:lnTo>
                      <a:pt x="292" y="654"/>
                    </a:lnTo>
                    <a:lnTo>
                      <a:pt x="1060" y="214"/>
                    </a:lnTo>
                    <a:lnTo>
                      <a:pt x="1060" y="170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59"/>
              <p:cNvSpPr>
                <a:spLocks/>
              </p:cNvSpPr>
              <p:nvPr/>
            </p:nvSpPr>
            <p:spPr bwMode="auto">
              <a:xfrm>
                <a:off x="3510" y="1386"/>
                <a:ext cx="354" cy="162"/>
              </a:xfrm>
              <a:custGeom>
                <a:avLst/>
                <a:gdLst>
                  <a:gd name="T0" fmla="*/ 294 w 1060"/>
                  <a:gd name="T1" fmla="*/ 443 h 484"/>
                  <a:gd name="T2" fmla="*/ 0 w 1060"/>
                  <a:gd name="T3" fmla="*/ 275 h 484"/>
                  <a:gd name="T4" fmla="*/ 0 w 1060"/>
                  <a:gd name="T5" fmla="*/ 315 h 484"/>
                  <a:gd name="T6" fmla="*/ 292 w 1060"/>
                  <a:gd name="T7" fmla="*/ 484 h 484"/>
                  <a:gd name="T8" fmla="*/ 1060 w 1060"/>
                  <a:gd name="T9" fmla="*/ 44 h 484"/>
                  <a:gd name="T10" fmla="*/ 1060 w 1060"/>
                  <a:gd name="T11" fmla="*/ 0 h 484"/>
                  <a:gd name="T12" fmla="*/ 294 w 1060"/>
                  <a:gd name="T13" fmla="*/ 44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0" h="484">
                    <a:moveTo>
                      <a:pt x="294" y="443"/>
                    </a:moveTo>
                    <a:lnTo>
                      <a:pt x="0" y="275"/>
                    </a:lnTo>
                    <a:lnTo>
                      <a:pt x="0" y="315"/>
                    </a:lnTo>
                    <a:lnTo>
                      <a:pt x="292" y="484"/>
                    </a:lnTo>
                    <a:lnTo>
                      <a:pt x="1060" y="44"/>
                    </a:lnTo>
                    <a:lnTo>
                      <a:pt x="1060" y="0"/>
                    </a:lnTo>
                    <a:lnTo>
                      <a:pt x="294" y="443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60"/>
              <p:cNvSpPr>
                <a:spLocks/>
              </p:cNvSpPr>
              <p:nvPr/>
            </p:nvSpPr>
            <p:spPr bwMode="auto">
              <a:xfrm>
                <a:off x="3822" y="1500"/>
                <a:ext cx="542" cy="424"/>
              </a:xfrm>
              <a:custGeom>
                <a:avLst/>
                <a:gdLst>
                  <a:gd name="T0" fmla="*/ 1627 w 1627"/>
                  <a:gd name="T1" fmla="*/ 527 h 1273"/>
                  <a:gd name="T2" fmla="*/ 722 w 1627"/>
                  <a:gd name="T3" fmla="*/ 0 h 1273"/>
                  <a:gd name="T4" fmla="*/ 255 w 1627"/>
                  <a:gd name="T5" fmla="*/ 275 h 1273"/>
                  <a:gd name="T6" fmla="*/ 255 w 1627"/>
                  <a:gd name="T7" fmla="*/ 316 h 1273"/>
                  <a:gd name="T8" fmla="*/ 712 w 1627"/>
                  <a:gd name="T9" fmla="*/ 585 h 1273"/>
                  <a:gd name="T10" fmla="*/ 0 w 1627"/>
                  <a:gd name="T11" fmla="*/ 997 h 1273"/>
                  <a:gd name="T12" fmla="*/ 2 w 1627"/>
                  <a:gd name="T13" fmla="*/ 997 h 1273"/>
                  <a:gd name="T14" fmla="*/ 2 w 1627"/>
                  <a:gd name="T15" fmla="*/ 1039 h 1273"/>
                  <a:gd name="T16" fmla="*/ 406 w 1627"/>
                  <a:gd name="T17" fmla="*/ 1273 h 1273"/>
                  <a:gd name="T18" fmla="*/ 1627 w 1627"/>
                  <a:gd name="T19" fmla="*/ 572 h 1273"/>
                  <a:gd name="T20" fmla="*/ 1627 w 1627"/>
                  <a:gd name="T21" fmla="*/ 529 h 1273"/>
                  <a:gd name="T22" fmla="*/ 1627 w 1627"/>
                  <a:gd name="T23" fmla="*/ 527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27" h="1273">
                    <a:moveTo>
                      <a:pt x="1627" y="527"/>
                    </a:moveTo>
                    <a:lnTo>
                      <a:pt x="722" y="0"/>
                    </a:lnTo>
                    <a:lnTo>
                      <a:pt x="255" y="275"/>
                    </a:lnTo>
                    <a:lnTo>
                      <a:pt x="255" y="316"/>
                    </a:lnTo>
                    <a:lnTo>
                      <a:pt x="712" y="585"/>
                    </a:lnTo>
                    <a:lnTo>
                      <a:pt x="0" y="997"/>
                    </a:lnTo>
                    <a:lnTo>
                      <a:pt x="2" y="997"/>
                    </a:lnTo>
                    <a:lnTo>
                      <a:pt x="2" y="1039"/>
                    </a:lnTo>
                    <a:lnTo>
                      <a:pt x="406" y="1273"/>
                    </a:lnTo>
                    <a:lnTo>
                      <a:pt x="1627" y="572"/>
                    </a:lnTo>
                    <a:lnTo>
                      <a:pt x="1627" y="529"/>
                    </a:lnTo>
                    <a:lnTo>
                      <a:pt x="1627" y="52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1"/>
              <p:cNvSpPr>
                <a:spLocks/>
              </p:cNvSpPr>
              <p:nvPr/>
            </p:nvSpPr>
            <p:spPr bwMode="auto">
              <a:xfrm>
                <a:off x="3436" y="2091"/>
                <a:ext cx="1075" cy="621"/>
              </a:xfrm>
              <a:custGeom>
                <a:avLst/>
                <a:gdLst>
                  <a:gd name="T0" fmla="*/ 0 w 3226"/>
                  <a:gd name="T1" fmla="*/ 1277 h 1861"/>
                  <a:gd name="T2" fmla="*/ 2217 w 3226"/>
                  <a:gd name="T3" fmla="*/ 0 h 1861"/>
                  <a:gd name="T4" fmla="*/ 3226 w 3226"/>
                  <a:gd name="T5" fmla="*/ 579 h 1861"/>
                  <a:gd name="T6" fmla="*/ 1011 w 3226"/>
                  <a:gd name="T7" fmla="*/ 1861 h 1861"/>
                  <a:gd name="T8" fmla="*/ 0 w 3226"/>
                  <a:gd name="T9" fmla="*/ 1277 h 18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26" h="1861">
                    <a:moveTo>
                      <a:pt x="0" y="1277"/>
                    </a:moveTo>
                    <a:lnTo>
                      <a:pt x="2217" y="0"/>
                    </a:lnTo>
                    <a:lnTo>
                      <a:pt x="3226" y="579"/>
                    </a:lnTo>
                    <a:lnTo>
                      <a:pt x="1011" y="1861"/>
                    </a:lnTo>
                    <a:lnTo>
                      <a:pt x="0" y="1277"/>
                    </a:lnTo>
                    <a:close/>
                  </a:path>
                </a:pathLst>
              </a:custGeom>
              <a:solidFill>
                <a:srgbClr val="BBC4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2"/>
              <p:cNvSpPr>
                <a:spLocks/>
              </p:cNvSpPr>
              <p:nvPr/>
            </p:nvSpPr>
            <p:spPr bwMode="auto">
              <a:xfrm>
                <a:off x="3907" y="1592"/>
                <a:ext cx="164" cy="103"/>
              </a:xfrm>
              <a:custGeom>
                <a:avLst/>
                <a:gdLst>
                  <a:gd name="T0" fmla="*/ 494 w 494"/>
                  <a:gd name="T1" fmla="*/ 288 h 310"/>
                  <a:gd name="T2" fmla="*/ 0 w 494"/>
                  <a:gd name="T3" fmla="*/ 0 h 310"/>
                  <a:gd name="T4" fmla="*/ 0 w 494"/>
                  <a:gd name="T5" fmla="*/ 41 h 310"/>
                  <a:gd name="T6" fmla="*/ 457 w 494"/>
                  <a:gd name="T7" fmla="*/ 310 h 310"/>
                  <a:gd name="T8" fmla="*/ 494 w 494"/>
                  <a:gd name="T9" fmla="*/ 28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310">
                    <a:moveTo>
                      <a:pt x="494" y="288"/>
                    </a:moveTo>
                    <a:lnTo>
                      <a:pt x="0" y="0"/>
                    </a:lnTo>
                    <a:lnTo>
                      <a:pt x="0" y="41"/>
                    </a:lnTo>
                    <a:lnTo>
                      <a:pt x="457" y="310"/>
                    </a:lnTo>
                    <a:lnTo>
                      <a:pt x="494" y="288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63"/>
              <p:cNvSpPr>
                <a:spLocks/>
              </p:cNvSpPr>
              <p:nvPr/>
            </p:nvSpPr>
            <p:spPr bwMode="auto">
              <a:xfrm>
                <a:off x="3822" y="1676"/>
                <a:ext cx="542" cy="248"/>
              </a:xfrm>
              <a:custGeom>
                <a:avLst/>
                <a:gdLst>
                  <a:gd name="T0" fmla="*/ 407 w 1625"/>
                  <a:gd name="T1" fmla="*/ 705 h 744"/>
                  <a:gd name="T2" fmla="*/ 406 w 1625"/>
                  <a:gd name="T3" fmla="*/ 704 h 744"/>
                  <a:gd name="T4" fmla="*/ 406 w 1625"/>
                  <a:gd name="T5" fmla="*/ 704 h 744"/>
                  <a:gd name="T6" fmla="*/ 0 w 1625"/>
                  <a:gd name="T7" fmla="*/ 468 h 744"/>
                  <a:gd name="T8" fmla="*/ 0 w 1625"/>
                  <a:gd name="T9" fmla="*/ 510 h 744"/>
                  <a:gd name="T10" fmla="*/ 404 w 1625"/>
                  <a:gd name="T11" fmla="*/ 744 h 744"/>
                  <a:gd name="T12" fmla="*/ 1625 w 1625"/>
                  <a:gd name="T13" fmla="*/ 43 h 744"/>
                  <a:gd name="T14" fmla="*/ 1625 w 1625"/>
                  <a:gd name="T15" fmla="*/ 0 h 744"/>
                  <a:gd name="T16" fmla="*/ 1303 w 1625"/>
                  <a:gd name="T17" fmla="*/ 185 h 744"/>
                  <a:gd name="T18" fmla="*/ 407 w 1625"/>
                  <a:gd name="T19" fmla="*/ 705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25" h="744">
                    <a:moveTo>
                      <a:pt x="407" y="705"/>
                    </a:moveTo>
                    <a:lnTo>
                      <a:pt x="406" y="704"/>
                    </a:lnTo>
                    <a:lnTo>
                      <a:pt x="406" y="704"/>
                    </a:lnTo>
                    <a:lnTo>
                      <a:pt x="0" y="468"/>
                    </a:lnTo>
                    <a:lnTo>
                      <a:pt x="0" y="510"/>
                    </a:lnTo>
                    <a:lnTo>
                      <a:pt x="404" y="744"/>
                    </a:lnTo>
                    <a:lnTo>
                      <a:pt x="1625" y="43"/>
                    </a:lnTo>
                    <a:lnTo>
                      <a:pt x="1625" y="0"/>
                    </a:lnTo>
                    <a:lnTo>
                      <a:pt x="1303" y="185"/>
                    </a:lnTo>
                    <a:lnTo>
                      <a:pt x="407" y="705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64"/>
              <p:cNvSpPr>
                <a:spLocks/>
              </p:cNvSpPr>
              <p:nvPr/>
            </p:nvSpPr>
            <p:spPr bwMode="auto">
              <a:xfrm>
                <a:off x="1556" y="-824"/>
                <a:ext cx="2113" cy="3046"/>
              </a:xfrm>
              <a:custGeom>
                <a:avLst/>
                <a:gdLst>
                  <a:gd name="T0" fmla="*/ 6220 w 6340"/>
                  <a:gd name="T1" fmla="*/ 117 h 9137"/>
                  <a:gd name="T2" fmla="*/ 6221 w 6340"/>
                  <a:gd name="T3" fmla="*/ 117 h 9137"/>
                  <a:gd name="T4" fmla="*/ 6114 w 6340"/>
                  <a:gd name="T5" fmla="*/ 55 h 9137"/>
                  <a:gd name="T6" fmla="*/ 6090 w 6340"/>
                  <a:gd name="T7" fmla="*/ 42 h 9137"/>
                  <a:gd name="T8" fmla="*/ 6040 w 6340"/>
                  <a:gd name="T9" fmla="*/ 22 h 9137"/>
                  <a:gd name="T10" fmla="*/ 5990 w 6340"/>
                  <a:gd name="T11" fmla="*/ 7 h 9137"/>
                  <a:gd name="T12" fmla="*/ 5936 w 6340"/>
                  <a:gd name="T13" fmla="*/ 0 h 9137"/>
                  <a:gd name="T14" fmla="*/ 5885 w 6340"/>
                  <a:gd name="T15" fmla="*/ 0 h 9137"/>
                  <a:gd name="T16" fmla="*/ 5831 w 6340"/>
                  <a:gd name="T17" fmla="*/ 7 h 9137"/>
                  <a:gd name="T18" fmla="*/ 5781 w 6340"/>
                  <a:gd name="T19" fmla="*/ 22 h 9137"/>
                  <a:gd name="T20" fmla="*/ 5731 w 6340"/>
                  <a:gd name="T21" fmla="*/ 42 h 9137"/>
                  <a:gd name="T22" fmla="*/ 5706 w 6340"/>
                  <a:gd name="T23" fmla="*/ 55 h 9137"/>
                  <a:gd name="T24" fmla="*/ 431 w 6340"/>
                  <a:gd name="T25" fmla="*/ 3102 h 9137"/>
                  <a:gd name="T26" fmla="*/ 382 w 6340"/>
                  <a:gd name="T27" fmla="*/ 3132 h 9137"/>
                  <a:gd name="T28" fmla="*/ 291 w 6340"/>
                  <a:gd name="T29" fmla="*/ 3202 h 9137"/>
                  <a:gd name="T30" fmla="*/ 212 w 6340"/>
                  <a:gd name="T31" fmla="*/ 3281 h 9137"/>
                  <a:gd name="T32" fmla="*/ 144 w 6340"/>
                  <a:gd name="T33" fmla="*/ 3370 h 9137"/>
                  <a:gd name="T34" fmla="*/ 88 w 6340"/>
                  <a:gd name="T35" fmla="*/ 3467 h 9137"/>
                  <a:gd name="T36" fmla="*/ 46 w 6340"/>
                  <a:gd name="T37" fmla="*/ 3570 h 9137"/>
                  <a:gd name="T38" fmla="*/ 16 w 6340"/>
                  <a:gd name="T39" fmla="*/ 3678 h 9137"/>
                  <a:gd name="T40" fmla="*/ 1 w 6340"/>
                  <a:gd name="T41" fmla="*/ 3791 h 9137"/>
                  <a:gd name="T42" fmla="*/ 0 w 6340"/>
                  <a:gd name="T43" fmla="*/ 3848 h 9137"/>
                  <a:gd name="T44" fmla="*/ 0 w 6340"/>
                  <a:gd name="T45" fmla="*/ 8784 h 9137"/>
                  <a:gd name="T46" fmla="*/ 0 w 6340"/>
                  <a:gd name="T47" fmla="*/ 8811 h 9137"/>
                  <a:gd name="T48" fmla="*/ 7 w 6340"/>
                  <a:gd name="T49" fmla="*/ 8865 h 9137"/>
                  <a:gd name="T50" fmla="*/ 22 w 6340"/>
                  <a:gd name="T51" fmla="*/ 8916 h 9137"/>
                  <a:gd name="T52" fmla="*/ 42 w 6340"/>
                  <a:gd name="T53" fmla="*/ 8965 h 9137"/>
                  <a:gd name="T54" fmla="*/ 69 w 6340"/>
                  <a:gd name="T55" fmla="*/ 9011 h 9137"/>
                  <a:gd name="T56" fmla="*/ 101 w 6340"/>
                  <a:gd name="T57" fmla="*/ 9053 h 9137"/>
                  <a:gd name="T58" fmla="*/ 138 w 6340"/>
                  <a:gd name="T59" fmla="*/ 9091 h 9137"/>
                  <a:gd name="T60" fmla="*/ 181 w 6340"/>
                  <a:gd name="T61" fmla="*/ 9124 h 9137"/>
                  <a:gd name="T62" fmla="*/ 204 w 6340"/>
                  <a:gd name="T63" fmla="*/ 9137 h 9137"/>
                  <a:gd name="T64" fmla="*/ 6340 w 6340"/>
                  <a:gd name="T65" fmla="*/ 5597 h 9137"/>
                  <a:gd name="T66" fmla="*/ 6340 w 6340"/>
                  <a:gd name="T67" fmla="*/ 313 h 9137"/>
                  <a:gd name="T68" fmla="*/ 6338 w 6340"/>
                  <a:gd name="T69" fmla="*/ 281 h 9137"/>
                  <a:gd name="T70" fmla="*/ 6321 w 6340"/>
                  <a:gd name="T71" fmla="*/ 222 h 9137"/>
                  <a:gd name="T72" fmla="*/ 6289 w 6340"/>
                  <a:gd name="T73" fmla="*/ 171 h 9137"/>
                  <a:gd name="T74" fmla="*/ 6246 w 6340"/>
                  <a:gd name="T75" fmla="*/ 131 h 9137"/>
                  <a:gd name="T76" fmla="*/ 6220 w 6340"/>
                  <a:gd name="T77" fmla="*/ 117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40" h="9137">
                    <a:moveTo>
                      <a:pt x="6220" y="117"/>
                    </a:move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6340" y="5597"/>
                    </a:lnTo>
                    <a:lnTo>
                      <a:pt x="6340" y="313"/>
                    </a:lnTo>
                    <a:lnTo>
                      <a:pt x="6338" y="281"/>
                    </a:lnTo>
                    <a:lnTo>
                      <a:pt x="6321" y="222"/>
                    </a:lnTo>
                    <a:lnTo>
                      <a:pt x="6289" y="171"/>
                    </a:lnTo>
                    <a:lnTo>
                      <a:pt x="6246" y="131"/>
                    </a:lnTo>
                    <a:lnTo>
                      <a:pt x="6220" y="117"/>
                    </a:lnTo>
                    <a:close/>
                  </a:path>
                </a:pathLst>
              </a:custGeom>
              <a:solidFill>
                <a:srgbClr val="2E3F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65"/>
              <p:cNvSpPr>
                <a:spLocks/>
              </p:cNvSpPr>
              <p:nvPr/>
            </p:nvSpPr>
            <p:spPr bwMode="auto">
              <a:xfrm>
                <a:off x="1556" y="-824"/>
                <a:ext cx="2074" cy="3046"/>
              </a:xfrm>
              <a:custGeom>
                <a:avLst/>
                <a:gdLst>
                  <a:gd name="T0" fmla="*/ 204 w 6221"/>
                  <a:gd name="T1" fmla="*/ 3962 h 9137"/>
                  <a:gd name="T2" fmla="*/ 206 w 6221"/>
                  <a:gd name="T3" fmla="*/ 3906 h 9137"/>
                  <a:gd name="T4" fmla="*/ 220 w 6221"/>
                  <a:gd name="T5" fmla="*/ 3795 h 9137"/>
                  <a:gd name="T6" fmla="*/ 249 w 6221"/>
                  <a:gd name="T7" fmla="*/ 3687 h 9137"/>
                  <a:gd name="T8" fmla="*/ 292 w 6221"/>
                  <a:gd name="T9" fmla="*/ 3585 h 9137"/>
                  <a:gd name="T10" fmla="*/ 347 w 6221"/>
                  <a:gd name="T11" fmla="*/ 3490 h 9137"/>
                  <a:gd name="T12" fmla="*/ 415 w 6221"/>
                  <a:gd name="T13" fmla="*/ 3402 h 9137"/>
                  <a:gd name="T14" fmla="*/ 492 w 6221"/>
                  <a:gd name="T15" fmla="*/ 3323 h 9137"/>
                  <a:gd name="T16" fmla="*/ 582 w 6221"/>
                  <a:gd name="T17" fmla="*/ 3255 h 9137"/>
                  <a:gd name="T18" fmla="*/ 629 w 6221"/>
                  <a:gd name="T19" fmla="*/ 3225 h 9137"/>
                  <a:gd name="T20" fmla="*/ 635 w 6221"/>
                  <a:gd name="T21" fmla="*/ 3222 h 9137"/>
                  <a:gd name="T22" fmla="*/ 6006 w 6221"/>
                  <a:gd name="T23" fmla="*/ 121 h 9137"/>
                  <a:gd name="T24" fmla="*/ 6033 w 6221"/>
                  <a:gd name="T25" fmla="*/ 107 h 9137"/>
                  <a:gd name="T26" fmla="*/ 6089 w 6221"/>
                  <a:gd name="T27" fmla="*/ 92 h 9137"/>
                  <a:gd name="T28" fmla="*/ 6144 w 6221"/>
                  <a:gd name="T29" fmla="*/ 92 h 9137"/>
                  <a:gd name="T30" fmla="*/ 6197 w 6221"/>
                  <a:gd name="T31" fmla="*/ 105 h 9137"/>
                  <a:gd name="T32" fmla="*/ 6220 w 6221"/>
                  <a:gd name="T33" fmla="*/ 117 h 9137"/>
                  <a:gd name="T34" fmla="*/ 6221 w 6221"/>
                  <a:gd name="T35" fmla="*/ 117 h 9137"/>
                  <a:gd name="T36" fmla="*/ 6114 w 6221"/>
                  <a:gd name="T37" fmla="*/ 55 h 9137"/>
                  <a:gd name="T38" fmla="*/ 6090 w 6221"/>
                  <a:gd name="T39" fmla="*/ 42 h 9137"/>
                  <a:gd name="T40" fmla="*/ 6040 w 6221"/>
                  <a:gd name="T41" fmla="*/ 22 h 9137"/>
                  <a:gd name="T42" fmla="*/ 5990 w 6221"/>
                  <a:gd name="T43" fmla="*/ 7 h 9137"/>
                  <a:gd name="T44" fmla="*/ 5936 w 6221"/>
                  <a:gd name="T45" fmla="*/ 0 h 9137"/>
                  <a:gd name="T46" fmla="*/ 5885 w 6221"/>
                  <a:gd name="T47" fmla="*/ 0 h 9137"/>
                  <a:gd name="T48" fmla="*/ 5831 w 6221"/>
                  <a:gd name="T49" fmla="*/ 7 h 9137"/>
                  <a:gd name="T50" fmla="*/ 5781 w 6221"/>
                  <a:gd name="T51" fmla="*/ 22 h 9137"/>
                  <a:gd name="T52" fmla="*/ 5731 w 6221"/>
                  <a:gd name="T53" fmla="*/ 42 h 9137"/>
                  <a:gd name="T54" fmla="*/ 5706 w 6221"/>
                  <a:gd name="T55" fmla="*/ 55 h 9137"/>
                  <a:gd name="T56" fmla="*/ 431 w 6221"/>
                  <a:gd name="T57" fmla="*/ 3102 h 9137"/>
                  <a:gd name="T58" fmla="*/ 382 w 6221"/>
                  <a:gd name="T59" fmla="*/ 3132 h 9137"/>
                  <a:gd name="T60" fmla="*/ 291 w 6221"/>
                  <a:gd name="T61" fmla="*/ 3202 h 9137"/>
                  <a:gd name="T62" fmla="*/ 212 w 6221"/>
                  <a:gd name="T63" fmla="*/ 3281 h 9137"/>
                  <a:gd name="T64" fmla="*/ 144 w 6221"/>
                  <a:gd name="T65" fmla="*/ 3370 h 9137"/>
                  <a:gd name="T66" fmla="*/ 88 w 6221"/>
                  <a:gd name="T67" fmla="*/ 3467 h 9137"/>
                  <a:gd name="T68" fmla="*/ 46 w 6221"/>
                  <a:gd name="T69" fmla="*/ 3570 h 9137"/>
                  <a:gd name="T70" fmla="*/ 16 w 6221"/>
                  <a:gd name="T71" fmla="*/ 3678 h 9137"/>
                  <a:gd name="T72" fmla="*/ 1 w 6221"/>
                  <a:gd name="T73" fmla="*/ 3791 h 9137"/>
                  <a:gd name="T74" fmla="*/ 0 w 6221"/>
                  <a:gd name="T75" fmla="*/ 3848 h 9137"/>
                  <a:gd name="T76" fmla="*/ 0 w 6221"/>
                  <a:gd name="T77" fmla="*/ 8784 h 9137"/>
                  <a:gd name="T78" fmla="*/ 0 w 6221"/>
                  <a:gd name="T79" fmla="*/ 8811 h 9137"/>
                  <a:gd name="T80" fmla="*/ 7 w 6221"/>
                  <a:gd name="T81" fmla="*/ 8865 h 9137"/>
                  <a:gd name="T82" fmla="*/ 22 w 6221"/>
                  <a:gd name="T83" fmla="*/ 8916 h 9137"/>
                  <a:gd name="T84" fmla="*/ 42 w 6221"/>
                  <a:gd name="T85" fmla="*/ 8965 h 9137"/>
                  <a:gd name="T86" fmla="*/ 69 w 6221"/>
                  <a:gd name="T87" fmla="*/ 9011 h 9137"/>
                  <a:gd name="T88" fmla="*/ 101 w 6221"/>
                  <a:gd name="T89" fmla="*/ 9053 h 9137"/>
                  <a:gd name="T90" fmla="*/ 138 w 6221"/>
                  <a:gd name="T91" fmla="*/ 9091 h 9137"/>
                  <a:gd name="T92" fmla="*/ 181 w 6221"/>
                  <a:gd name="T93" fmla="*/ 9124 h 9137"/>
                  <a:gd name="T94" fmla="*/ 204 w 6221"/>
                  <a:gd name="T95" fmla="*/ 9137 h 9137"/>
                  <a:gd name="T96" fmla="*/ 204 w 6221"/>
                  <a:gd name="T97" fmla="*/ 3968 h 9137"/>
                  <a:gd name="T98" fmla="*/ 204 w 6221"/>
                  <a:gd name="T99" fmla="*/ 3962 h 9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221" h="9137">
                    <a:moveTo>
                      <a:pt x="204" y="3962"/>
                    </a:moveTo>
                    <a:lnTo>
                      <a:pt x="206" y="3906"/>
                    </a:lnTo>
                    <a:lnTo>
                      <a:pt x="220" y="3795"/>
                    </a:lnTo>
                    <a:lnTo>
                      <a:pt x="249" y="3687"/>
                    </a:lnTo>
                    <a:lnTo>
                      <a:pt x="292" y="3585"/>
                    </a:lnTo>
                    <a:lnTo>
                      <a:pt x="347" y="3490"/>
                    </a:lnTo>
                    <a:lnTo>
                      <a:pt x="415" y="3402"/>
                    </a:lnTo>
                    <a:lnTo>
                      <a:pt x="492" y="3323"/>
                    </a:lnTo>
                    <a:lnTo>
                      <a:pt x="582" y="3255"/>
                    </a:lnTo>
                    <a:lnTo>
                      <a:pt x="629" y="3225"/>
                    </a:lnTo>
                    <a:lnTo>
                      <a:pt x="635" y="3222"/>
                    </a:lnTo>
                    <a:lnTo>
                      <a:pt x="6006" y="121"/>
                    </a:lnTo>
                    <a:lnTo>
                      <a:pt x="6033" y="107"/>
                    </a:lnTo>
                    <a:lnTo>
                      <a:pt x="6089" y="92"/>
                    </a:lnTo>
                    <a:lnTo>
                      <a:pt x="6144" y="92"/>
                    </a:lnTo>
                    <a:lnTo>
                      <a:pt x="6197" y="105"/>
                    </a:lnTo>
                    <a:lnTo>
                      <a:pt x="6220" y="117"/>
                    </a:lnTo>
                    <a:lnTo>
                      <a:pt x="6221" y="117"/>
                    </a:lnTo>
                    <a:lnTo>
                      <a:pt x="6114" y="55"/>
                    </a:lnTo>
                    <a:lnTo>
                      <a:pt x="6090" y="42"/>
                    </a:lnTo>
                    <a:lnTo>
                      <a:pt x="6040" y="22"/>
                    </a:lnTo>
                    <a:lnTo>
                      <a:pt x="5990" y="7"/>
                    </a:lnTo>
                    <a:lnTo>
                      <a:pt x="5936" y="0"/>
                    </a:lnTo>
                    <a:lnTo>
                      <a:pt x="5885" y="0"/>
                    </a:lnTo>
                    <a:lnTo>
                      <a:pt x="5831" y="7"/>
                    </a:lnTo>
                    <a:lnTo>
                      <a:pt x="5781" y="22"/>
                    </a:lnTo>
                    <a:lnTo>
                      <a:pt x="5731" y="42"/>
                    </a:lnTo>
                    <a:lnTo>
                      <a:pt x="5706" y="55"/>
                    </a:lnTo>
                    <a:lnTo>
                      <a:pt x="431" y="3102"/>
                    </a:lnTo>
                    <a:lnTo>
                      <a:pt x="382" y="3132"/>
                    </a:lnTo>
                    <a:lnTo>
                      <a:pt x="291" y="3202"/>
                    </a:lnTo>
                    <a:lnTo>
                      <a:pt x="212" y="3281"/>
                    </a:lnTo>
                    <a:lnTo>
                      <a:pt x="144" y="3370"/>
                    </a:lnTo>
                    <a:lnTo>
                      <a:pt x="88" y="3467"/>
                    </a:lnTo>
                    <a:lnTo>
                      <a:pt x="46" y="3570"/>
                    </a:lnTo>
                    <a:lnTo>
                      <a:pt x="16" y="3678"/>
                    </a:lnTo>
                    <a:lnTo>
                      <a:pt x="1" y="3791"/>
                    </a:lnTo>
                    <a:lnTo>
                      <a:pt x="0" y="3848"/>
                    </a:lnTo>
                    <a:lnTo>
                      <a:pt x="0" y="8784"/>
                    </a:lnTo>
                    <a:lnTo>
                      <a:pt x="0" y="8811"/>
                    </a:lnTo>
                    <a:lnTo>
                      <a:pt x="7" y="8865"/>
                    </a:lnTo>
                    <a:lnTo>
                      <a:pt x="22" y="8916"/>
                    </a:lnTo>
                    <a:lnTo>
                      <a:pt x="42" y="8965"/>
                    </a:lnTo>
                    <a:lnTo>
                      <a:pt x="69" y="9011"/>
                    </a:lnTo>
                    <a:lnTo>
                      <a:pt x="101" y="9053"/>
                    </a:lnTo>
                    <a:lnTo>
                      <a:pt x="138" y="9091"/>
                    </a:lnTo>
                    <a:lnTo>
                      <a:pt x="181" y="9124"/>
                    </a:lnTo>
                    <a:lnTo>
                      <a:pt x="204" y="9137"/>
                    </a:lnTo>
                    <a:lnTo>
                      <a:pt x="204" y="3968"/>
                    </a:lnTo>
                    <a:lnTo>
                      <a:pt x="204" y="3962"/>
                    </a:lnTo>
                    <a:close/>
                  </a:path>
                </a:pathLst>
              </a:custGeom>
              <a:solidFill>
                <a:srgbClr val="242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1692" y="-692"/>
                <a:ext cx="1910" cy="2756"/>
              </a:xfrm>
              <a:custGeom>
                <a:avLst/>
                <a:gdLst>
                  <a:gd name="T0" fmla="*/ 0 w 5730"/>
                  <a:gd name="T1" fmla="*/ 3310 h 8268"/>
                  <a:gd name="T2" fmla="*/ 0 w 5730"/>
                  <a:gd name="T3" fmla="*/ 8268 h 8268"/>
                  <a:gd name="T4" fmla="*/ 5730 w 5730"/>
                  <a:gd name="T5" fmla="*/ 4962 h 8268"/>
                  <a:gd name="T6" fmla="*/ 5730 w 5730"/>
                  <a:gd name="T7" fmla="*/ 0 h 8268"/>
                  <a:gd name="T8" fmla="*/ 0 w 5730"/>
                  <a:gd name="T9" fmla="*/ 3310 h 8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30" h="8268">
                    <a:moveTo>
                      <a:pt x="0" y="3310"/>
                    </a:moveTo>
                    <a:lnTo>
                      <a:pt x="0" y="8268"/>
                    </a:lnTo>
                    <a:lnTo>
                      <a:pt x="5730" y="4962"/>
                    </a:lnTo>
                    <a:lnTo>
                      <a:pt x="5730" y="0"/>
                    </a:lnTo>
                    <a:lnTo>
                      <a:pt x="0" y="3310"/>
                    </a:lnTo>
                    <a:close/>
                  </a:path>
                </a:pathLst>
              </a:custGeom>
              <a:solidFill>
                <a:srgbClr val="20A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67"/>
              <p:cNvSpPr>
                <a:spLocks/>
              </p:cNvSpPr>
              <p:nvPr/>
            </p:nvSpPr>
            <p:spPr bwMode="auto">
              <a:xfrm>
                <a:off x="3275" y="-692"/>
                <a:ext cx="327" cy="189"/>
              </a:xfrm>
              <a:custGeom>
                <a:avLst/>
                <a:gdLst>
                  <a:gd name="T0" fmla="*/ 0 w 981"/>
                  <a:gd name="T1" fmla="*/ 566 h 566"/>
                  <a:gd name="T2" fmla="*/ 0 w 981"/>
                  <a:gd name="T3" fmla="*/ 566 h 566"/>
                  <a:gd name="T4" fmla="*/ 981 w 981"/>
                  <a:gd name="T5" fmla="*/ 0 h 566"/>
                  <a:gd name="T6" fmla="*/ 0 w 981"/>
                  <a:gd name="T7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1" h="566">
                    <a:moveTo>
                      <a:pt x="0" y="566"/>
                    </a:moveTo>
                    <a:lnTo>
                      <a:pt x="0" y="566"/>
                    </a:lnTo>
                    <a:lnTo>
                      <a:pt x="981" y="0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68"/>
              <p:cNvSpPr>
                <a:spLocks/>
              </p:cNvSpPr>
              <p:nvPr/>
            </p:nvSpPr>
            <p:spPr bwMode="auto">
              <a:xfrm>
                <a:off x="2526" y="-692"/>
                <a:ext cx="1076" cy="2275"/>
              </a:xfrm>
              <a:custGeom>
                <a:avLst/>
                <a:gdLst>
                  <a:gd name="T0" fmla="*/ 0 w 3227"/>
                  <a:gd name="T1" fmla="*/ 6824 h 6824"/>
                  <a:gd name="T2" fmla="*/ 2246 w 3227"/>
                  <a:gd name="T3" fmla="*/ 566 h 6824"/>
                  <a:gd name="T4" fmla="*/ 3227 w 3227"/>
                  <a:gd name="T5" fmla="*/ 0 h 6824"/>
                  <a:gd name="T6" fmla="*/ 3227 w 3227"/>
                  <a:gd name="T7" fmla="*/ 4074 h 6824"/>
                  <a:gd name="T8" fmla="*/ 2825 w 3227"/>
                  <a:gd name="T9" fmla="*/ 5195 h 6824"/>
                  <a:gd name="T10" fmla="*/ 0 w 3227"/>
                  <a:gd name="T11" fmla="*/ 6824 h 6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27" h="6824">
                    <a:moveTo>
                      <a:pt x="0" y="6824"/>
                    </a:moveTo>
                    <a:lnTo>
                      <a:pt x="2246" y="566"/>
                    </a:lnTo>
                    <a:lnTo>
                      <a:pt x="3227" y="0"/>
                    </a:lnTo>
                    <a:lnTo>
                      <a:pt x="3227" y="4074"/>
                    </a:lnTo>
                    <a:lnTo>
                      <a:pt x="2825" y="5195"/>
                    </a:lnTo>
                    <a:lnTo>
                      <a:pt x="0" y="6824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2053" y="-273"/>
                <a:ext cx="824" cy="475"/>
              </a:xfrm>
              <a:custGeom>
                <a:avLst/>
                <a:gdLst>
                  <a:gd name="T0" fmla="*/ 0 w 2472"/>
                  <a:gd name="T1" fmla="*/ 1427 h 1427"/>
                  <a:gd name="T2" fmla="*/ 0 w 2472"/>
                  <a:gd name="T3" fmla="*/ 1427 h 1427"/>
                  <a:gd name="T4" fmla="*/ 2472 w 2472"/>
                  <a:gd name="T5" fmla="*/ 0 h 1427"/>
                  <a:gd name="T6" fmla="*/ 0 w 2472"/>
                  <a:gd name="T7" fmla="*/ 1427 h 1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72" h="1427">
                    <a:moveTo>
                      <a:pt x="0" y="1427"/>
                    </a:moveTo>
                    <a:lnTo>
                      <a:pt x="0" y="1427"/>
                    </a:lnTo>
                    <a:lnTo>
                      <a:pt x="2472" y="0"/>
                    </a:lnTo>
                    <a:lnTo>
                      <a:pt x="0" y="1427"/>
                    </a:lnTo>
                    <a:close/>
                  </a:path>
                </a:pathLst>
              </a:custGeom>
              <a:solidFill>
                <a:srgbClr val="4464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1692" y="-273"/>
                <a:ext cx="1185" cy="2337"/>
              </a:xfrm>
              <a:custGeom>
                <a:avLst/>
                <a:gdLst>
                  <a:gd name="T0" fmla="*/ 0 w 3555"/>
                  <a:gd name="T1" fmla="*/ 7012 h 7012"/>
                  <a:gd name="T2" fmla="*/ 0 w 3555"/>
                  <a:gd name="T3" fmla="*/ 4444 h 7012"/>
                  <a:gd name="T4" fmla="*/ 1083 w 3555"/>
                  <a:gd name="T5" fmla="*/ 1427 h 7012"/>
                  <a:gd name="T6" fmla="*/ 3555 w 3555"/>
                  <a:gd name="T7" fmla="*/ 0 h 7012"/>
                  <a:gd name="T8" fmla="*/ 1309 w 3555"/>
                  <a:gd name="T9" fmla="*/ 6256 h 7012"/>
                  <a:gd name="T10" fmla="*/ 0 w 3555"/>
                  <a:gd name="T11" fmla="*/ 7012 h 7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55" h="7012">
                    <a:moveTo>
                      <a:pt x="0" y="7012"/>
                    </a:moveTo>
                    <a:lnTo>
                      <a:pt x="0" y="4444"/>
                    </a:lnTo>
                    <a:lnTo>
                      <a:pt x="1083" y="1427"/>
                    </a:lnTo>
                    <a:lnTo>
                      <a:pt x="3555" y="0"/>
                    </a:lnTo>
                    <a:lnTo>
                      <a:pt x="1309" y="6256"/>
                    </a:lnTo>
                    <a:lnTo>
                      <a:pt x="0" y="7012"/>
                    </a:lnTo>
                    <a:close/>
                  </a:path>
                </a:pathLst>
              </a:custGeom>
              <a:solidFill>
                <a:srgbClr val="2EBA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158" name="그림 15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296" y="2408456"/>
              <a:ext cx="543401" cy="54340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9" name="그림 1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59" y="2647246"/>
              <a:ext cx="1071841" cy="1071841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그림 1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556" y="2805315"/>
              <a:ext cx="617715" cy="617715"/>
            </a:xfrm>
            <a:prstGeom prst="rect">
              <a:avLst/>
            </a:prstGeom>
            <a:effectLst>
              <a:outerShdw blurRad="177800" dist="635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14" name="직사각형 113"/>
          <p:cNvSpPr/>
          <p:nvPr/>
        </p:nvSpPr>
        <p:spPr>
          <a:xfrm>
            <a:off x="3317839" y="348532"/>
            <a:ext cx="55394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INDEX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998003C-6463-40E0-92F3-083E3F5CA3DA}"/>
              </a:ext>
            </a:extLst>
          </p:cNvPr>
          <p:cNvSpPr/>
          <p:nvPr/>
        </p:nvSpPr>
        <p:spPr>
          <a:xfrm>
            <a:off x="3317838" y="1711184"/>
            <a:ext cx="55394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도파민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1A86FD7-69EF-4714-9657-E8CAEC3E376F}"/>
              </a:ext>
            </a:extLst>
          </p:cNvPr>
          <p:cNvSpPr/>
          <p:nvPr/>
        </p:nvSpPr>
        <p:spPr>
          <a:xfrm>
            <a:off x="3280894" y="2702642"/>
            <a:ext cx="55394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채터봇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21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 flipV="1">
            <a:off x="0" y="0"/>
            <a:ext cx="2946401" cy="172579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788024" y="124416"/>
            <a:ext cx="55394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</a:t>
            </a:r>
            <a:r>
              <a: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도파민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6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9CFA4627-9BBF-4AF0-BA50-0D3EE16C6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97386" l="10000" r="100000">
                        <a14:foregroundMark x1="41750" y1="45752" x2="41750" y2="45752"/>
                        <a14:foregroundMark x1="52000" y1="47059" x2="52000" y2="47059"/>
                        <a14:foregroundMark x1="67500" y1="39869" x2="67500" y2="39869"/>
                        <a14:foregroundMark x1="78750" y1="38562" x2="78750" y2="38562"/>
                        <a14:foregroundMark x1="90500" y1="54248" x2="90500" y2="54248"/>
                        <a14:foregroundMark x1="74000" y1="55556" x2="74000" y2="55556"/>
                        <a14:foregroundMark x1="73500" y1="54902" x2="73500" y2="54902"/>
                        <a14:foregroundMark x1="73500" y1="54902" x2="73500" y2="54902"/>
                        <a14:foregroundMark x1="73750" y1="40523" x2="73750" y2="405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5720"/>
            <a:ext cx="1930829" cy="738542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BEC3E82-EB18-48F1-B3C0-5B6B4E604A0E}"/>
              </a:ext>
            </a:extLst>
          </p:cNvPr>
          <p:cNvSpPr/>
          <p:nvPr/>
        </p:nvSpPr>
        <p:spPr>
          <a:xfrm>
            <a:off x="1930829" y="1145285"/>
            <a:ext cx="9170894" cy="510988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BF7A71-7841-4E5C-BAA9-7DB3680C9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166" y="1192415"/>
            <a:ext cx="8676220" cy="3787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37A749-A024-4E51-9AEA-D9A82B68F73D}"/>
              </a:ext>
            </a:extLst>
          </p:cNvPr>
          <p:cNvSpPr txBox="1"/>
          <p:nvPr/>
        </p:nvSpPr>
        <p:spPr>
          <a:xfrm>
            <a:off x="2521256" y="1163041"/>
            <a:ext cx="71287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도파민</a:t>
            </a:r>
          </a:p>
        </p:txBody>
      </p:sp>
      <p:pic>
        <p:nvPicPr>
          <p:cNvPr id="1025" name="_x319688512" descr="EMB000008ac7003">
            <a:extLst>
              <a:ext uri="{FF2B5EF4-FFF2-40B4-BE49-F238E27FC236}">
                <a16:creationId xmlns:a16="http://schemas.microsoft.com/office/drawing/2014/main" id="{76B1DBCC-D1A3-4F0E-A3E7-9D843AC88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166" y="1850209"/>
            <a:ext cx="5400675" cy="302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9A240E-6ABB-4898-91C0-0CF640BBBF6D}"/>
              </a:ext>
            </a:extLst>
          </p:cNvPr>
          <p:cNvSpPr txBox="1"/>
          <p:nvPr/>
        </p:nvSpPr>
        <p:spPr>
          <a:xfrm>
            <a:off x="1930829" y="5070523"/>
            <a:ext cx="9170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구글에서 개발한 강화학습 연구를 위한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프레임워크이며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알고리즘을 빠르고 반복적으로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프로토타이핑할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수 있음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AD2F66B-AEDD-496F-B268-0AB866ED5E0C}"/>
              </a:ext>
            </a:extLst>
          </p:cNvPr>
          <p:cNvSpPr txBox="1"/>
          <p:nvPr/>
        </p:nvSpPr>
        <p:spPr>
          <a:xfrm>
            <a:off x="1930829" y="5516068"/>
            <a:ext cx="9170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프레임워크 내부에서 생성된 강화학습 에이전트를 생성 및 학습하고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벤치마킹까지 할 수 있어 협업에서도 유용함</a:t>
            </a:r>
          </a:p>
        </p:txBody>
      </p:sp>
    </p:spTree>
    <p:extLst>
      <p:ext uri="{BB962C8B-B14F-4D97-AF65-F5344CB8AC3E}">
        <p14:creationId xmlns:p14="http://schemas.microsoft.com/office/powerpoint/2010/main" val="421070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 flipV="1">
            <a:off x="0" y="0"/>
            <a:ext cx="2946401" cy="172579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788024" y="124416"/>
            <a:ext cx="55394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</a:t>
            </a:r>
            <a:r>
              <a: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도파민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7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9CFA4627-9BBF-4AF0-BA50-0D3EE16C6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97386" l="10000" r="100000">
                        <a14:foregroundMark x1="41750" y1="45752" x2="41750" y2="45752"/>
                        <a14:foregroundMark x1="52000" y1="47059" x2="52000" y2="47059"/>
                        <a14:foregroundMark x1="67500" y1="39869" x2="67500" y2="39869"/>
                        <a14:foregroundMark x1="78750" y1="38562" x2="78750" y2="38562"/>
                        <a14:foregroundMark x1="90500" y1="54248" x2="90500" y2="54248"/>
                        <a14:foregroundMark x1="74000" y1="55556" x2="74000" y2="55556"/>
                        <a14:foregroundMark x1="73500" y1="54902" x2="73500" y2="54902"/>
                        <a14:foregroundMark x1="73500" y1="54902" x2="73500" y2="54902"/>
                        <a14:foregroundMark x1="73750" y1="40523" x2="73750" y2="405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5720"/>
            <a:ext cx="1930829" cy="738542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BEC3E82-EB18-48F1-B3C0-5B6B4E604A0E}"/>
              </a:ext>
            </a:extLst>
          </p:cNvPr>
          <p:cNvSpPr/>
          <p:nvPr/>
        </p:nvSpPr>
        <p:spPr>
          <a:xfrm>
            <a:off x="1930829" y="1145285"/>
            <a:ext cx="9170894" cy="510988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BF7A71-7841-4E5C-BAA9-7DB3680C9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166" y="1192415"/>
            <a:ext cx="8676220" cy="3787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37A749-A024-4E51-9AEA-D9A82B68F73D}"/>
              </a:ext>
            </a:extLst>
          </p:cNvPr>
          <p:cNvSpPr txBox="1"/>
          <p:nvPr/>
        </p:nvSpPr>
        <p:spPr>
          <a:xfrm>
            <a:off x="2521256" y="1163041"/>
            <a:ext cx="71287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도파민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9A240E-6ABB-4898-91C0-0CF640BBBF6D}"/>
              </a:ext>
            </a:extLst>
          </p:cNvPr>
          <p:cNvSpPr txBox="1"/>
          <p:nvPr/>
        </p:nvSpPr>
        <p:spPr>
          <a:xfrm>
            <a:off x="1930828" y="2126714"/>
            <a:ext cx="9456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프레임워크 내부에서 생성된 강화학습 에이전트를 생성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교육 및 벤치마킹하는 방법을 설명하는 일련의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코랩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colab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포함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C7CBD9-0032-436C-8094-ED4E85F72815}"/>
              </a:ext>
            </a:extLst>
          </p:cNvPr>
          <p:cNvSpPr txBox="1"/>
          <p:nvPr/>
        </p:nvSpPr>
        <p:spPr>
          <a:xfrm>
            <a:off x="1930828" y="2571116"/>
            <a:ext cx="9456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DQN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수정된 버전 학습하기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1C78EB-3D7F-4E03-866E-B9E8D24EF76F}"/>
              </a:ext>
            </a:extLst>
          </p:cNvPr>
          <p:cNvSpPr txBox="1"/>
          <p:nvPr/>
        </p:nvSpPr>
        <p:spPr>
          <a:xfrm>
            <a:off x="1930828" y="2949503"/>
            <a:ext cx="9456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AutoNum type="arabicParenR"/>
            </a:pP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DQN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기반으로 하지만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랜덤으로 생성된 에이전트를 만든다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38CE4E-25C9-40D4-BDB7-90C6E6796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980" y="3316633"/>
            <a:ext cx="3265734" cy="340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0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 flipV="1">
            <a:off x="0" y="0"/>
            <a:ext cx="2946401" cy="172579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788024" y="124416"/>
            <a:ext cx="55394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</a:t>
            </a:r>
            <a:r>
              <a: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도파민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7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9CFA4627-9BBF-4AF0-BA50-0D3EE16C6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97386" l="10000" r="100000">
                        <a14:foregroundMark x1="41750" y1="45752" x2="41750" y2="45752"/>
                        <a14:foregroundMark x1="52000" y1="47059" x2="52000" y2="47059"/>
                        <a14:foregroundMark x1="67500" y1="39869" x2="67500" y2="39869"/>
                        <a14:foregroundMark x1="78750" y1="38562" x2="78750" y2="38562"/>
                        <a14:foregroundMark x1="90500" y1="54248" x2="90500" y2="54248"/>
                        <a14:foregroundMark x1="74000" y1="55556" x2="74000" y2="55556"/>
                        <a14:foregroundMark x1="73500" y1="54902" x2="73500" y2="54902"/>
                        <a14:foregroundMark x1="73500" y1="54902" x2="73500" y2="54902"/>
                        <a14:foregroundMark x1="73750" y1="40523" x2="73750" y2="405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5720"/>
            <a:ext cx="1930829" cy="738542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BEC3E82-EB18-48F1-B3C0-5B6B4E604A0E}"/>
              </a:ext>
            </a:extLst>
          </p:cNvPr>
          <p:cNvSpPr/>
          <p:nvPr/>
        </p:nvSpPr>
        <p:spPr>
          <a:xfrm>
            <a:off x="1930829" y="1145285"/>
            <a:ext cx="9170894" cy="510988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BF7A71-7841-4E5C-BAA9-7DB3680C9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166" y="1192415"/>
            <a:ext cx="8676220" cy="3787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37A749-A024-4E51-9AEA-D9A82B68F73D}"/>
              </a:ext>
            </a:extLst>
          </p:cNvPr>
          <p:cNvSpPr txBox="1"/>
          <p:nvPr/>
        </p:nvSpPr>
        <p:spPr>
          <a:xfrm>
            <a:off x="2521256" y="1163041"/>
            <a:ext cx="71287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도파민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9A240E-6ABB-4898-91C0-0CF640BBBF6D}"/>
              </a:ext>
            </a:extLst>
          </p:cNvPr>
          <p:cNvSpPr txBox="1"/>
          <p:nvPr/>
        </p:nvSpPr>
        <p:spPr>
          <a:xfrm>
            <a:off x="1930828" y="2126714"/>
            <a:ext cx="9456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프레임워크 내부에서 생성된 강화학습 에이전트를 생성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교육 및 벤치마킹하는 방법을 설명하는 일련의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코랩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colab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포함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C7CBD9-0032-436C-8094-ED4E85F72815}"/>
              </a:ext>
            </a:extLst>
          </p:cNvPr>
          <p:cNvSpPr txBox="1"/>
          <p:nvPr/>
        </p:nvSpPr>
        <p:spPr>
          <a:xfrm>
            <a:off x="1930828" y="2571116"/>
            <a:ext cx="9456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DQN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수정된 버전 학습하기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1C78EB-3D7F-4E03-866E-B9E8D24EF76F}"/>
              </a:ext>
            </a:extLst>
          </p:cNvPr>
          <p:cNvSpPr txBox="1"/>
          <p:nvPr/>
        </p:nvSpPr>
        <p:spPr>
          <a:xfrm>
            <a:off x="1930828" y="2949503"/>
            <a:ext cx="9456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2) </a:t>
            </a:r>
            <a:r>
              <a:rPr lang="en-US" altLang="ko-KR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MyRandomDQNAgent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학습시킨다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02CA554-205D-41F3-8EAA-99EA629A0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0828" y="3386137"/>
            <a:ext cx="6429375" cy="9715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6B31F6-5948-42E9-A647-FA4F5D9D9510}"/>
              </a:ext>
            </a:extLst>
          </p:cNvPr>
          <p:cNvSpPr txBox="1"/>
          <p:nvPr/>
        </p:nvSpPr>
        <p:spPr>
          <a:xfrm>
            <a:off x="1930828" y="4463122"/>
            <a:ext cx="9456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3)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 후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training log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load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E0E598D-90E5-493A-8E96-BA3AB821FB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0827" y="4941190"/>
            <a:ext cx="639661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69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 flipV="1">
            <a:off x="0" y="0"/>
            <a:ext cx="2946401" cy="172579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788024" y="124416"/>
            <a:ext cx="55394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</a:t>
            </a:r>
            <a:r>
              <a: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도파민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7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9CFA4627-9BBF-4AF0-BA50-0D3EE16C6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97386" l="10000" r="100000">
                        <a14:foregroundMark x1="41750" y1="45752" x2="41750" y2="45752"/>
                        <a14:foregroundMark x1="52000" y1="47059" x2="52000" y2="47059"/>
                        <a14:foregroundMark x1="67500" y1="39869" x2="67500" y2="39869"/>
                        <a14:foregroundMark x1="78750" y1="38562" x2="78750" y2="38562"/>
                        <a14:foregroundMark x1="90500" y1="54248" x2="90500" y2="54248"/>
                        <a14:foregroundMark x1="74000" y1="55556" x2="74000" y2="55556"/>
                        <a14:foregroundMark x1="73500" y1="54902" x2="73500" y2="54902"/>
                        <a14:foregroundMark x1="73500" y1="54902" x2="73500" y2="54902"/>
                        <a14:foregroundMark x1="73750" y1="40523" x2="73750" y2="405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5720"/>
            <a:ext cx="1930829" cy="738542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BEC3E82-EB18-48F1-B3C0-5B6B4E604A0E}"/>
              </a:ext>
            </a:extLst>
          </p:cNvPr>
          <p:cNvSpPr/>
          <p:nvPr/>
        </p:nvSpPr>
        <p:spPr>
          <a:xfrm>
            <a:off x="1930829" y="1145285"/>
            <a:ext cx="9170894" cy="510988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BF7A71-7841-4E5C-BAA9-7DB3680C9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166" y="1192415"/>
            <a:ext cx="8676220" cy="3787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37A749-A024-4E51-9AEA-D9A82B68F73D}"/>
              </a:ext>
            </a:extLst>
          </p:cNvPr>
          <p:cNvSpPr txBox="1"/>
          <p:nvPr/>
        </p:nvSpPr>
        <p:spPr>
          <a:xfrm>
            <a:off x="2521256" y="1163041"/>
            <a:ext cx="71287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도파민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9A240E-6ABB-4898-91C0-0CF640BBBF6D}"/>
              </a:ext>
            </a:extLst>
          </p:cNvPr>
          <p:cNvSpPr txBox="1"/>
          <p:nvPr/>
        </p:nvSpPr>
        <p:spPr>
          <a:xfrm>
            <a:off x="1930828" y="2126714"/>
            <a:ext cx="9456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프레임워크 내부에서 생성된 강화학습 에이전트를 생성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교육 및 벤치마킹하는 방법을 설명하는 일련의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코랩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colab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포함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C7CBD9-0032-436C-8094-ED4E85F72815}"/>
              </a:ext>
            </a:extLst>
          </p:cNvPr>
          <p:cNvSpPr txBox="1"/>
          <p:nvPr/>
        </p:nvSpPr>
        <p:spPr>
          <a:xfrm>
            <a:off x="1930828" y="2571116"/>
            <a:ext cx="9456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DQN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수정된 버전 학습하기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1C78EB-3D7F-4E03-866E-B9E8D24EF76F}"/>
              </a:ext>
            </a:extLst>
          </p:cNvPr>
          <p:cNvSpPr txBox="1"/>
          <p:nvPr/>
        </p:nvSpPr>
        <p:spPr>
          <a:xfrm>
            <a:off x="1930828" y="2949503"/>
            <a:ext cx="9456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4) Training results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plot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3AFF03F-9310-4A85-99A5-B2850854D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0828" y="3495902"/>
            <a:ext cx="6477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0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 flipV="1">
            <a:off x="0" y="0"/>
            <a:ext cx="2946401" cy="172579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788024" y="124416"/>
            <a:ext cx="55394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</a:t>
            </a:r>
            <a:r>
              <a: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도파민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7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9CFA4627-9BBF-4AF0-BA50-0D3EE16C6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97386" l="10000" r="100000">
                        <a14:foregroundMark x1="41750" y1="45752" x2="41750" y2="45752"/>
                        <a14:foregroundMark x1="52000" y1="47059" x2="52000" y2="47059"/>
                        <a14:foregroundMark x1="67500" y1="39869" x2="67500" y2="39869"/>
                        <a14:foregroundMark x1="78750" y1="38562" x2="78750" y2="38562"/>
                        <a14:foregroundMark x1="90500" y1="54248" x2="90500" y2="54248"/>
                        <a14:foregroundMark x1="74000" y1="55556" x2="74000" y2="55556"/>
                        <a14:foregroundMark x1="73500" y1="54902" x2="73500" y2="54902"/>
                        <a14:foregroundMark x1="73500" y1="54902" x2="73500" y2="54902"/>
                        <a14:foregroundMark x1="73750" y1="40523" x2="73750" y2="405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5720"/>
            <a:ext cx="1930829" cy="738542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70D682B-907F-4D97-BB7A-4D595ED3DF72}"/>
              </a:ext>
            </a:extLst>
          </p:cNvPr>
          <p:cNvSpPr/>
          <p:nvPr/>
        </p:nvSpPr>
        <p:spPr>
          <a:xfrm>
            <a:off x="1930829" y="1145285"/>
            <a:ext cx="9170894" cy="510988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869E257-276D-481C-9629-ED41FFF4A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166" y="1192415"/>
            <a:ext cx="8676220" cy="3787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D7E8AC-62AA-49F7-A292-F36C9259AE3E}"/>
              </a:ext>
            </a:extLst>
          </p:cNvPr>
          <p:cNvSpPr txBox="1"/>
          <p:nvPr/>
        </p:nvSpPr>
        <p:spPr>
          <a:xfrm>
            <a:off x="2521256" y="1163041"/>
            <a:ext cx="71287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도파민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6A453D-41B6-4EF5-B264-47D602D08FFF}"/>
              </a:ext>
            </a:extLst>
          </p:cNvPr>
          <p:cNvSpPr txBox="1"/>
          <p:nvPr/>
        </p:nvSpPr>
        <p:spPr>
          <a:xfrm>
            <a:off x="1930828" y="2126714"/>
            <a:ext cx="9456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프레임워크 내부에서 생성된 강화학습 에이전트를 생성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교육 및 벤치마킹하는 방법을 설명하는 일련의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코랩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en-US" altLang="ko-KR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colab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포함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F2CC6A-7302-4775-BB59-25C79DB8A2B0}"/>
              </a:ext>
            </a:extLst>
          </p:cNvPr>
          <p:cNvSpPr txBox="1"/>
          <p:nvPr/>
        </p:nvSpPr>
        <p:spPr>
          <a:xfrm>
            <a:off x="1930828" y="2571116"/>
            <a:ext cx="9456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DQN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수정된 버전 학습하기</a:t>
            </a:r>
          </a:p>
        </p:txBody>
      </p:sp>
      <p:pic>
        <p:nvPicPr>
          <p:cNvPr id="20" name="_x321330248" descr="EMB000008ac700b">
            <a:extLst>
              <a:ext uri="{FF2B5EF4-FFF2-40B4-BE49-F238E27FC236}">
                <a16:creationId xmlns:a16="http://schemas.microsoft.com/office/drawing/2014/main" id="{AA93189D-EC9E-4E1F-B0D4-387D0BB23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828" y="2977494"/>
            <a:ext cx="7243388" cy="296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6BC7641-02E4-488C-B9B7-F3DC2FA38C53}"/>
              </a:ext>
            </a:extLst>
          </p:cNvPr>
          <p:cNvSpPr txBox="1"/>
          <p:nvPr/>
        </p:nvSpPr>
        <p:spPr>
          <a:xfrm>
            <a:off x="1930828" y="6080739"/>
            <a:ext cx="9456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도파민이 생성한 로그 데이터를 로드하고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시각화할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수 있음</a:t>
            </a:r>
          </a:p>
        </p:txBody>
      </p:sp>
    </p:spTree>
    <p:extLst>
      <p:ext uri="{BB962C8B-B14F-4D97-AF65-F5344CB8AC3E}">
        <p14:creationId xmlns:p14="http://schemas.microsoft.com/office/powerpoint/2010/main" val="232589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 flipV="1">
            <a:off x="0" y="0"/>
            <a:ext cx="2946401" cy="172579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788024" y="124416"/>
            <a:ext cx="55394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1. </a:t>
            </a:r>
            <a:r>
              <a: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도파민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7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9CFA4627-9BBF-4AF0-BA50-0D3EE16C6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04" b="97386" l="10000" r="100000">
                        <a14:foregroundMark x1="41750" y1="45752" x2="41750" y2="45752"/>
                        <a14:foregroundMark x1="52000" y1="47059" x2="52000" y2="47059"/>
                        <a14:foregroundMark x1="67500" y1="39869" x2="67500" y2="39869"/>
                        <a14:foregroundMark x1="78750" y1="38562" x2="78750" y2="38562"/>
                        <a14:foregroundMark x1="90500" y1="54248" x2="90500" y2="54248"/>
                        <a14:foregroundMark x1="74000" y1="55556" x2="74000" y2="55556"/>
                        <a14:foregroundMark x1="73500" y1="54902" x2="73500" y2="54902"/>
                        <a14:foregroundMark x1="73500" y1="54902" x2="73500" y2="54902"/>
                        <a14:foregroundMark x1="73750" y1="40523" x2="73750" y2="405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5720"/>
            <a:ext cx="1930829" cy="738542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C18E975-F0A1-4F97-8269-5382F7B85098}"/>
              </a:ext>
            </a:extLst>
          </p:cNvPr>
          <p:cNvSpPr/>
          <p:nvPr/>
        </p:nvSpPr>
        <p:spPr>
          <a:xfrm>
            <a:off x="1930829" y="1145285"/>
            <a:ext cx="9170894" cy="510988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9209A6F-2F5C-44AA-BD28-59AE81B8E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8166" y="1192415"/>
            <a:ext cx="8676220" cy="37875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1D214F5-469C-4DBE-97E2-6055CF8E53DF}"/>
              </a:ext>
            </a:extLst>
          </p:cNvPr>
          <p:cNvSpPr txBox="1"/>
          <p:nvPr/>
        </p:nvSpPr>
        <p:spPr>
          <a:xfrm>
            <a:off x="2521256" y="1163041"/>
            <a:ext cx="71287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도파민</a:t>
            </a:r>
          </a:p>
        </p:txBody>
      </p:sp>
      <p:pic>
        <p:nvPicPr>
          <p:cNvPr id="24" name="다운로드">
            <a:hlinkClick r:id="" action="ppaction://media"/>
            <a:extLst>
              <a:ext uri="{FF2B5EF4-FFF2-40B4-BE49-F238E27FC236}">
                <a16:creationId xmlns:a16="http://schemas.microsoft.com/office/drawing/2014/main" id="{1BAB4C22-2EEC-4CDE-AEFE-DD5DCF59553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153105" y="1987296"/>
            <a:ext cx="6493163" cy="405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8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334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4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D8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 flipV="1">
            <a:off x="0" y="0"/>
            <a:ext cx="2946401" cy="172579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788024" y="124416"/>
            <a:ext cx="55394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2. </a:t>
            </a:r>
            <a:r>
              <a:rPr lang="ko-KR" altLang="en-US" sz="4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채터봇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9" name="직각 삼각형 78"/>
          <p:cNvSpPr/>
          <p:nvPr/>
        </p:nvSpPr>
        <p:spPr>
          <a:xfrm rot="10800000" flipV="1">
            <a:off x="10782927" y="6032665"/>
            <a:ext cx="1409073" cy="825335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innerShdw dist="292100" dir="16200000">
              <a:srgbClr val="87540F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25" name="_x338276632" descr="EMB000048e4229d">
            <a:extLst>
              <a:ext uri="{FF2B5EF4-FFF2-40B4-BE49-F238E27FC236}">
                <a16:creationId xmlns:a16="http://schemas.microsoft.com/office/drawing/2014/main" id="{5F746341-E145-4B37-905D-E35879C95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829" y="1293040"/>
            <a:ext cx="6870271" cy="190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136835-809F-4024-AE6A-833F0AECE016}"/>
              </a:ext>
            </a:extLst>
          </p:cNvPr>
          <p:cNvSpPr txBox="1"/>
          <p:nvPr/>
        </p:nvSpPr>
        <p:spPr>
          <a:xfrm>
            <a:off x="1930829" y="3429000"/>
            <a:ext cx="9170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사람 대신 채팅을 해 정보를 전달하는 일련의 프로그램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93C41D-9CBE-4671-AFE7-496072B42692}"/>
              </a:ext>
            </a:extLst>
          </p:cNvPr>
          <p:cNvSpPr txBox="1"/>
          <p:nvPr/>
        </p:nvSpPr>
        <p:spPr>
          <a:xfrm>
            <a:off x="1930829" y="3874545"/>
            <a:ext cx="9170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텍스트를 통해 사람으로부터 입력을 받고 그 정보를 이용해 다시 사람에게 정보를 전달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73299A-DFC2-4522-A9F2-517B70794C81}"/>
              </a:ext>
            </a:extLst>
          </p:cNvPr>
          <p:cNvSpPr txBox="1"/>
          <p:nvPr/>
        </p:nvSpPr>
        <p:spPr>
          <a:xfrm>
            <a:off x="1930829" y="4320090"/>
            <a:ext cx="9170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최근 </a:t>
            </a:r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AI 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기술과 더불어 발전</a:t>
            </a:r>
          </a:p>
        </p:txBody>
      </p:sp>
      <p:pic>
        <p:nvPicPr>
          <p:cNvPr id="1027" name="_x223593176" descr="EMB000048e422a3">
            <a:extLst>
              <a:ext uri="{FF2B5EF4-FFF2-40B4-BE49-F238E27FC236}">
                <a16:creationId xmlns:a16="http://schemas.microsoft.com/office/drawing/2014/main" id="{0D9D7D4E-7CF5-4571-9DAE-0CB2E64E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829" y="5436756"/>
            <a:ext cx="7065179" cy="110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30E980-2711-418F-B05A-479E14599C6B}"/>
              </a:ext>
            </a:extLst>
          </p:cNvPr>
          <p:cNvSpPr txBox="1"/>
          <p:nvPr/>
        </p:nvSpPr>
        <p:spPr>
          <a:xfrm>
            <a:off x="1930829" y="4973749"/>
            <a:ext cx="9170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챗봇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예시</a:t>
            </a:r>
          </a:p>
        </p:txBody>
      </p:sp>
    </p:spTree>
    <p:extLst>
      <p:ext uri="{BB962C8B-B14F-4D97-AF65-F5344CB8AC3E}">
        <p14:creationId xmlns:p14="http://schemas.microsoft.com/office/powerpoint/2010/main" val="3977339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</TotalTime>
  <Words>639</Words>
  <Application>Microsoft Office PowerPoint</Application>
  <PresentationFormat>와이드스크린</PresentationFormat>
  <Paragraphs>89</Paragraphs>
  <Slides>16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Arial</vt:lpstr>
      <vt:lpstr>야놀자 야체 B</vt:lpstr>
      <vt:lpstr>맑은 고딕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jong yoon Jeong</cp:lastModifiedBy>
  <cp:revision>322</cp:revision>
  <dcterms:created xsi:type="dcterms:W3CDTF">2018-08-02T07:05:36Z</dcterms:created>
  <dcterms:modified xsi:type="dcterms:W3CDTF">2019-11-13T03:05:58Z</dcterms:modified>
</cp:coreProperties>
</file>