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9" r:id="rId3"/>
    <p:sldId id="258" r:id="rId4"/>
    <p:sldId id="257" r:id="rId5"/>
    <p:sldId id="260" r:id="rId6"/>
    <p:sldId id="261" r:id="rId7"/>
    <p:sldId id="262" r:id="rId8"/>
    <p:sldId id="266" r:id="rId9"/>
    <p:sldId id="263" r:id="rId10"/>
    <p:sldId id="265" r:id="rId11"/>
    <p:sldId id="264"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06" autoAdjust="0"/>
  </p:normalViewPr>
  <p:slideViewPr>
    <p:cSldViewPr snapToGrid="0">
      <p:cViewPr varScale="1">
        <p:scale>
          <a:sx n="74" d="100"/>
          <a:sy n="74" d="100"/>
        </p:scale>
        <p:origin x="5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96D0FA-426B-4FE6-8059-55D3421E5F4E}" type="datetimeFigureOut">
              <a:rPr lang="zh-CN" altLang="en-US" smtClean="0"/>
              <a:t>2017/8/25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4D4362-634B-496F-8BB4-B901788434D6}" type="slidenum">
              <a:rPr lang="zh-CN" altLang="en-US" smtClean="0"/>
              <a:t>‹#›</a:t>
            </a:fld>
            <a:endParaRPr lang="zh-CN" altLang="en-US"/>
          </a:p>
        </p:txBody>
      </p:sp>
    </p:spTree>
    <p:extLst>
      <p:ext uri="{BB962C8B-B14F-4D97-AF65-F5344CB8AC3E}">
        <p14:creationId xmlns:p14="http://schemas.microsoft.com/office/powerpoint/2010/main" val="1734242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 access Static</a:t>
            </a:r>
            <a:r>
              <a:rPr lang="en-US" altLang="zh-CN" baseline="0" dirty="0" smtClean="0"/>
              <a:t> public image/files from S3 directly; access security image/files through API Gateway with credential;</a:t>
            </a:r>
            <a:endParaRPr lang="en-US" altLang="zh-CN" dirty="0" smtClean="0"/>
          </a:p>
          <a:p>
            <a:endParaRPr lang="en-US" altLang="zh-CN" dirty="0" smtClean="0"/>
          </a:p>
          <a:p>
            <a:r>
              <a:rPr lang="en-US" altLang="zh-CN" dirty="0" smtClean="0"/>
              <a:t>1</a:t>
            </a:r>
            <a:r>
              <a:rPr lang="en-US" altLang="zh-CN" baseline="0" dirty="0" smtClean="0"/>
              <a:t>, Upload &gt; API to S3:</a:t>
            </a:r>
          </a:p>
          <a:p>
            <a:r>
              <a:rPr lang="en-US" altLang="zh-CN" baseline="0" dirty="0" smtClean="0"/>
              <a:t>Option a&gt; Sync: wait for S3 API upload completely and then communicate with Micro Service/</a:t>
            </a:r>
            <a:r>
              <a:rPr lang="en-US" altLang="zh-CN" baseline="0" dirty="0" err="1" smtClean="0"/>
              <a:t>Ofbiz</a:t>
            </a:r>
            <a:r>
              <a:rPr lang="en-US" altLang="zh-CN" baseline="0" dirty="0" smtClean="0"/>
              <a:t>;</a:t>
            </a:r>
          </a:p>
          <a:p>
            <a:r>
              <a:rPr lang="en-US" altLang="zh-CN" baseline="0" dirty="0" smtClean="0"/>
              <a:t>Option b&gt;</a:t>
            </a:r>
            <a:r>
              <a:rPr lang="en-US" altLang="zh-CN" baseline="0" dirty="0" err="1" smtClean="0"/>
              <a:t>Async</a:t>
            </a:r>
            <a:r>
              <a:rPr lang="en-US" altLang="zh-CN" baseline="0" dirty="0" smtClean="0"/>
              <a:t>: generate </a:t>
            </a:r>
            <a:r>
              <a:rPr lang="en-US" altLang="zh-CN" baseline="0" dirty="0" err="1" smtClean="0"/>
              <a:t>presigned</a:t>
            </a:r>
            <a:r>
              <a:rPr lang="en-US" altLang="zh-CN" baseline="0" dirty="0" smtClean="0"/>
              <a:t> URL and communicate with Micro Service/</a:t>
            </a:r>
            <a:r>
              <a:rPr lang="en-US" altLang="zh-CN" baseline="0" dirty="0" err="1" smtClean="0"/>
              <a:t>Ofbiz</a:t>
            </a:r>
            <a:r>
              <a:rPr lang="en-US" altLang="zh-CN" baseline="0" dirty="0" smtClean="0"/>
              <a:t> (images/file cached in API Gateway). A </a:t>
            </a:r>
            <a:r>
              <a:rPr lang="en-US" altLang="zh-CN" baseline="0" dirty="0" err="1" smtClean="0"/>
              <a:t>crob</a:t>
            </a:r>
            <a:r>
              <a:rPr lang="en-US" altLang="zh-CN" baseline="0" dirty="0" smtClean="0"/>
              <a:t> job running to check upload log to handle errors;</a:t>
            </a:r>
          </a:p>
          <a:p>
            <a:endParaRPr lang="en-US" altLang="zh-CN" baseline="0" dirty="0" smtClean="0"/>
          </a:p>
          <a:p>
            <a:r>
              <a:rPr lang="en-US" altLang="zh-CN" baseline="0" dirty="0" smtClean="0"/>
              <a:t>2, Generate Report in Micro service/</a:t>
            </a:r>
            <a:r>
              <a:rPr lang="en-US" altLang="zh-CN" baseline="0" dirty="0" err="1" smtClean="0"/>
              <a:t>Ofbiz</a:t>
            </a:r>
            <a:r>
              <a:rPr lang="en-US" altLang="zh-CN" baseline="0" dirty="0" smtClean="0"/>
              <a:t>:</a:t>
            </a:r>
          </a:p>
          <a:p>
            <a:r>
              <a:rPr lang="en-US" altLang="zh-CN" baseline="0" dirty="0" smtClean="0"/>
              <a:t>Option a&gt; API gateway get report stream from Micro service/</a:t>
            </a:r>
            <a:r>
              <a:rPr lang="en-US" altLang="zh-CN" baseline="0" dirty="0" err="1" smtClean="0"/>
              <a:t>Ofbiz</a:t>
            </a:r>
            <a:r>
              <a:rPr lang="en-US" altLang="zh-CN" baseline="0" dirty="0" smtClean="0"/>
              <a:t> to upload to S3;</a:t>
            </a:r>
          </a:p>
          <a:p>
            <a:r>
              <a:rPr lang="en-US" altLang="zh-CN" baseline="0" dirty="0" smtClean="0"/>
              <a:t>Option b&gt; Micro service / </a:t>
            </a:r>
            <a:r>
              <a:rPr lang="en-US" altLang="zh-CN" baseline="0" dirty="0" err="1" smtClean="0"/>
              <a:t>Ofbiz</a:t>
            </a:r>
            <a:r>
              <a:rPr lang="en-US" altLang="zh-CN" baseline="0" dirty="0" smtClean="0"/>
              <a:t> generate report and upload to S3 directly;</a:t>
            </a:r>
          </a:p>
          <a:p>
            <a:endParaRPr lang="en-US" altLang="zh-CN" baseline="0" dirty="0" smtClean="0"/>
          </a:p>
          <a:p>
            <a:r>
              <a:rPr lang="en-US" altLang="zh-CN" baseline="0" dirty="0" smtClean="0"/>
              <a:t>3, Download &gt; API to S3:</a:t>
            </a:r>
          </a:p>
          <a:p>
            <a:r>
              <a:rPr lang="en-US" altLang="zh-CN" baseline="0" dirty="0" smtClean="0"/>
              <a:t>Step</a:t>
            </a:r>
            <a:r>
              <a:rPr lang="zh-CN" altLang="en-US" baseline="0" dirty="0" smtClean="0"/>
              <a:t> </a:t>
            </a:r>
            <a:r>
              <a:rPr lang="en-US" altLang="zh-CN" baseline="0" dirty="0" smtClean="0"/>
              <a:t>1&gt; </a:t>
            </a:r>
            <a:r>
              <a:rPr lang="en-US" altLang="zh-CN" baseline="0" dirty="0" err="1" smtClean="0"/>
              <a:t>Retrive</a:t>
            </a:r>
            <a:r>
              <a:rPr lang="en-US" altLang="zh-CN" baseline="0" dirty="0" smtClean="0"/>
              <a:t> DB for S3 URL;</a:t>
            </a:r>
          </a:p>
          <a:p>
            <a:r>
              <a:rPr lang="en-US" altLang="zh-CN" baseline="0" dirty="0" smtClean="0"/>
              <a:t>Step 2&gt; download image/File from S3 in API Gateway(API);</a:t>
            </a:r>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484D4362-634B-496F-8BB4-B901788434D6}" type="slidenum">
              <a:rPr lang="zh-CN" altLang="en-US" smtClean="0"/>
              <a:t>6</a:t>
            </a:fld>
            <a:endParaRPr lang="zh-CN" altLang="en-US"/>
          </a:p>
        </p:txBody>
      </p:sp>
    </p:spTree>
    <p:extLst>
      <p:ext uri="{BB962C8B-B14F-4D97-AF65-F5344CB8AC3E}">
        <p14:creationId xmlns:p14="http://schemas.microsoft.com/office/powerpoint/2010/main" val="1248448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 access Static</a:t>
            </a:r>
            <a:r>
              <a:rPr lang="en-US" altLang="zh-CN" baseline="0" dirty="0" smtClean="0"/>
              <a:t> public image/files from S3 directly; access security image/files through API Gateway with credential;</a:t>
            </a:r>
            <a:endParaRPr lang="en-US" altLang="zh-CN" dirty="0" smtClean="0"/>
          </a:p>
          <a:p>
            <a:endParaRPr lang="en-US" altLang="zh-CN" dirty="0" smtClean="0"/>
          </a:p>
          <a:p>
            <a:r>
              <a:rPr lang="en-US" altLang="zh-CN" dirty="0" smtClean="0"/>
              <a:t>1</a:t>
            </a:r>
            <a:r>
              <a:rPr lang="en-US" altLang="zh-CN" baseline="0" dirty="0" smtClean="0"/>
              <a:t>, Upload &gt; API to S3:</a:t>
            </a:r>
          </a:p>
          <a:p>
            <a:r>
              <a:rPr lang="en-US" altLang="zh-CN" baseline="0" dirty="0" smtClean="0"/>
              <a:t>Option a&gt; Sync: wait for S3 API upload completely and then communicate with Micro Service/</a:t>
            </a:r>
            <a:r>
              <a:rPr lang="en-US" altLang="zh-CN" baseline="0" dirty="0" err="1" smtClean="0"/>
              <a:t>Ofbiz</a:t>
            </a:r>
            <a:r>
              <a:rPr lang="en-US" altLang="zh-CN" baseline="0" dirty="0" smtClean="0"/>
              <a:t>;</a:t>
            </a:r>
          </a:p>
          <a:p>
            <a:r>
              <a:rPr lang="en-US" altLang="zh-CN" baseline="0" dirty="0" smtClean="0"/>
              <a:t>Option b&gt;</a:t>
            </a:r>
            <a:r>
              <a:rPr lang="en-US" altLang="zh-CN" baseline="0" dirty="0" err="1" smtClean="0"/>
              <a:t>Async</a:t>
            </a:r>
            <a:r>
              <a:rPr lang="en-US" altLang="zh-CN" baseline="0" dirty="0" smtClean="0"/>
              <a:t>: generate </a:t>
            </a:r>
            <a:r>
              <a:rPr lang="en-US" altLang="zh-CN" baseline="0" dirty="0" err="1" smtClean="0"/>
              <a:t>presigned</a:t>
            </a:r>
            <a:r>
              <a:rPr lang="en-US" altLang="zh-CN" baseline="0" dirty="0" smtClean="0"/>
              <a:t> URL and communicate with Micro Service/</a:t>
            </a:r>
            <a:r>
              <a:rPr lang="en-US" altLang="zh-CN" baseline="0" dirty="0" err="1" smtClean="0"/>
              <a:t>Ofbiz</a:t>
            </a:r>
            <a:r>
              <a:rPr lang="en-US" altLang="zh-CN" baseline="0" dirty="0" smtClean="0"/>
              <a:t> (images/file cached in API Gateway). A </a:t>
            </a:r>
            <a:r>
              <a:rPr lang="en-US" altLang="zh-CN" baseline="0" dirty="0" err="1" smtClean="0"/>
              <a:t>crob</a:t>
            </a:r>
            <a:r>
              <a:rPr lang="en-US" altLang="zh-CN" baseline="0" dirty="0" smtClean="0"/>
              <a:t> job running to check upload log to handle errors;</a:t>
            </a:r>
          </a:p>
          <a:p>
            <a:endParaRPr lang="en-US" altLang="zh-CN" baseline="0" dirty="0" smtClean="0"/>
          </a:p>
          <a:p>
            <a:r>
              <a:rPr lang="en-US" altLang="zh-CN" baseline="0" dirty="0" smtClean="0"/>
              <a:t>2, Generate Report in Micro service/</a:t>
            </a:r>
            <a:r>
              <a:rPr lang="en-US" altLang="zh-CN" baseline="0" dirty="0" err="1" smtClean="0"/>
              <a:t>Ofbiz</a:t>
            </a:r>
            <a:r>
              <a:rPr lang="en-US" altLang="zh-CN" baseline="0" dirty="0" smtClean="0"/>
              <a:t>:</a:t>
            </a:r>
          </a:p>
          <a:p>
            <a:r>
              <a:rPr lang="en-US" altLang="zh-CN" baseline="0" dirty="0" smtClean="0"/>
              <a:t>Option a&gt; API gateway get report stream from Micro service/</a:t>
            </a:r>
            <a:r>
              <a:rPr lang="en-US" altLang="zh-CN" baseline="0" dirty="0" err="1" smtClean="0"/>
              <a:t>Ofbiz</a:t>
            </a:r>
            <a:r>
              <a:rPr lang="en-US" altLang="zh-CN" baseline="0" dirty="0" smtClean="0"/>
              <a:t> to upload to S3;</a:t>
            </a:r>
          </a:p>
          <a:p>
            <a:r>
              <a:rPr lang="en-US" altLang="zh-CN" baseline="0" dirty="0" smtClean="0"/>
              <a:t>Option b&gt; Micro service / </a:t>
            </a:r>
            <a:r>
              <a:rPr lang="en-US" altLang="zh-CN" baseline="0" dirty="0" err="1" smtClean="0"/>
              <a:t>Ofbiz</a:t>
            </a:r>
            <a:r>
              <a:rPr lang="en-US" altLang="zh-CN" baseline="0" dirty="0" smtClean="0"/>
              <a:t> generate report and upload to S3 directly;</a:t>
            </a:r>
          </a:p>
          <a:p>
            <a:endParaRPr lang="en-US" altLang="zh-CN" baseline="0" dirty="0" smtClean="0"/>
          </a:p>
          <a:p>
            <a:r>
              <a:rPr lang="en-US" altLang="zh-CN" baseline="0" dirty="0" smtClean="0"/>
              <a:t>3, Download &gt; API to S3:</a:t>
            </a:r>
          </a:p>
          <a:p>
            <a:r>
              <a:rPr lang="en-US" altLang="zh-CN" baseline="0" dirty="0" smtClean="0"/>
              <a:t>Step</a:t>
            </a:r>
            <a:r>
              <a:rPr lang="zh-CN" altLang="en-US" baseline="0" dirty="0" smtClean="0"/>
              <a:t> </a:t>
            </a:r>
            <a:r>
              <a:rPr lang="en-US" altLang="zh-CN" baseline="0" dirty="0" smtClean="0"/>
              <a:t>1&gt; </a:t>
            </a:r>
            <a:r>
              <a:rPr lang="en-US" altLang="zh-CN" baseline="0" dirty="0" err="1" smtClean="0"/>
              <a:t>Retrive</a:t>
            </a:r>
            <a:r>
              <a:rPr lang="en-US" altLang="zh-CN" baseline="0" dirty="0" smtClean="0"/>
              <a:t> DB for S3 URL;</a:t>
            </a:r>
          </a:p>
          <a:p>
            <a:r>
              <a:rPr lang="en-US" altLang="zh-CN" baseline="0" dirty="0" smtClean="0"/>
              <a:t>Step 2&gt; download image/File from S3 in API Gateway(API);</a:t>
            </a:r>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484D4362-634B-496F-8BB4-B901788434D6}" type="slidenum">
              <a:rPr lang="zh-CN" altLang="en-US" smtClean="0"/>
              <a:t>7</a:t>
            </a:fld>
            <a:endParaRPr lang="zh-CN" altLang="en-US"/>
          </a:p>
        </p:txBody>
      </p:sp>
    </p:spTree>
    <p:extLst>
      <p:ext uri="{BB962C8B-B14F-4D97-AF65-F5344CB8AC3E}">
        <p14:creationId xmlns:p14="http://schemas.microsoft.com/office/powerpoint/2010/main" val="2719797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 access Static</a:t>
            </a:r>
            <a:r>
              <a:rPr lang="en-US" altLang="zh-CN" baseline="0" dirty="0" smtClean="0"/>
              <a:t> public image/files from S3 directly; access security image/files through API Gateway with credential;</a:t>
            </a:r>
            <a:endParaRPr lang="en-US" altLang="zh-CN" dirty="0" smtClean="0"/>
          </a:p>
          <a:p>
            <a:endParaRPr lang="en-US" altLang="zh-CN" dirty="0" smtClean="0"/>
          </a:p>
          <a:p>
            <a:r>
              <a:rPr lang="en-US" altLang="zh-CN" dirty="0" smtClean="0"/>
              <a:t>1</a:t>
            </a:r>
            <a:r>
              <a:rPr lang="en-US" altLang="zh-CN" baseline="0" dirty="0" smtClean="0"/>
              <a:t>, Upload &gt; API to S3:</a:t>
            </a:r>
          </a:p>
          <a:p>
            <a:r>
              <a:rPr lang="en-US" altLang="zh-CN" baseline="0" dirty="0" smtClean="0"/>
              <a:t>Option a&gt; Sync: wait for S3 API upload completely and then communicate with Micro Service/</a:t>
            </a:r>
            <a:r>
              <a:rPr lang="en-US" altLang="zh-CN" baseline="0" dirty="0" err="1" smtClean="0"/>
              <a:t>Ofbiz</a:t>
            </a:r>
            <a:r>
              <a:rPr lang="en-US" altLang="zh-CN" baseline="0" dirty="0" smtClean="0"/>
              <a:t>;</a:t>
            </a:r>
          </a:p>
          <a:p>
            <a:r>
              <a:rPr lang="en-US" altLang="zh-CN" baseline="0" dirty="0" smtClean="0"/>
              <a:t>Option b&gt;</a:t>
            </a:r>
            <a:r>
              <a:rPr lang="en-US" altLang="zh-CN" baseline="0" dirty="0" err="1" smtClean="0"/>
              <a:t>Async</a:t>
            </a:r>
            <a:r>
              <a:rPr lang="en-US" altLang="zh-CN" baseline="0" dirty="0" smtClean="0"/>
              <a:t>: generate </a:t>
            </a:r>
            <a:r>
              <a:rPr lang="en-US" altLang="zh-CN" baseline="0" dirty="0" err="1" smtClean="0"/>
              <a:t>presigned</a:t>
            </a:r>
            <a:r>
              <a:rPr lang="en-US" altLang="zh-CN" baseline="0" dirty="0" smtClean="0"/>
              <a:t> URL and communicate with Micro Service/</a:t>
            </a:r>
            <a:r>
              <a:rPr lang="en-US" altLang="zh-CN" baseline="0" dirty="0" err="1" smtClean="0"/>
              <a:t>Ofbiz</a:t>
            </a:r>
            <a:r>
              <a:rPr lang="en-US" altLang="zh-CN" baseline="0" dirty="0" smtClean="0"/>
              <a:t> (images/file cached in API Gateway). A </a:t>
            </a:r>
            <a:r>
              <a:rPr lang="en-US" altLang="zh-CN" baseline="0" dirty="0" err="1" smtClean="0"/>
              <a:t>crob</a:t>
            </a:r>
            <a:r>
              <a:rPr lang="en-US" altLang="zh-CN" baseline="0" dirty="0" smtClean="0"/>
              <a:t> job running to check upload log to handle errors;</a:t>
            </a:r>
          </a:p>
          <a:p>
            <a:endParaRPr lang="en-US" altLang="zh-CN" baseline="0" dirty="0" smtClean="0"/>
          </a:p>
          <a:p>
            <a:r>
              <a:rPr lang="en-US" altLang="zh-CN" baseline="0" dirty="0" smtClean="0"/>
              <a:t>2, Generate Report in Micro service/</a:t>
            </a:r>
            <a:r>
              <a:rPr lang="en-US" altLang="zh-CN" baseline="0" dirty="0" err="1" smtClean="0"/>
              <a:t>Ofbiz</a:t>
            </a:r>
            <a:r>
              <a:rPr lang="en-US" altLang="zh-CN" baseline="0" dirty="0" smtClean="0"/>
              <a:t>:</a:t>
            </a:r>
          </a:p>
          <a:p>
            <a:r>
              <a:rPr lang="en-US" altLang="zh-CN" baseline="0" dirty="0" smtClean="0"/>
              <a:t>Option a&gt; API gateway get report stream from Micro service/</a:t>
            </a:r>
            <a:r>
              <a:rPr lang="en-US" altLang="zh-CN" baseline="0" dirty="0" err="1" smtClean="0"/>
              <a:t>Ofbiz</a:t>
            </a:r>
            <a:r>
              <a:rPr lang="en-US" altLang="zh-CN" baseline="0" dirty="0" smtClean="0"/>
              <a:t> to upload to S3;</a:t>
            </a:r>
          </a:p>
          <a:p>
            <a:r>
              <a:rPr lang="en-US" altLang="zh-CN" baseline="0" dirty="0" smtClean="0"/>
              <a:t>Option b&gt; Micro service / </a:t>
            </a:r>
            <a:r>
              <a:rPr lang="en-US" altLang="zh-CN" baseline="0" dirty="0" err="1" smtClean="0"/>
              <a:t>Ofbiz</a:t>
            </a:r>
            <a:r>
              <a:rPr lang="en-US" altLang="zh-CN" baseline="0" dirty="0" smtClean="0"/>
              <a:t> generate report and upload to S3 directly;</a:t>
            </a:r>
          </a:p>
          <a:p>
            <a:endParaRPr lang="en-US" altLang="zh-CN" baseline="0" dirty="0" smtClean="0"/>
          </a:p>
          <a:p>
            <a:r>
              <a:rPr lang="en-US" altLang="zh-CN" baseline="0" dirty="0" smtClean="0"/>
              <a:t>3, Download &gt; API to S3:</a:t>
            </a:r>
          </a:p>
          <a:p>
            <a:r>
              <a:rPr lang="en-US" altLang="zh-CN" baseline="0" dirty="0" smtClean="0"/>
              <a:t>Step</a:t>
            </a:r>
            <a:r>
              <a:rPr lang="zh-CN" altLang="en-US" baseline="0" dirty="0" smtClean="0"/>
              <a:t> </a:t>
            </a:r>
            <a:r>
              <a:rPr lang="en-US" altLang="zh-CN" baseline="0" dirty="0" smtClean="0"/>
              <a:t>1&gt; </a:t>
            </a:r>
            <a:r>
              <a:rPr lang="en-US" altLang="zh-CN" baseline="0" dirty="0" err="1" smtClean="0"/>
              <a:t>Retrive</a:t>
            </a:r>
            <a:r>
              <a:rPr lang="en-US" altLang="zh-CN" baseline="0" dirty="0" smtClean="0"/>
              <a:t> DB for S3 URL;</a:t>
            </a:r>
          </a:p>
          <a:p>
            <a:r>
              <a:rPr lang="en-US" altLang="zh-CN" baseline="0" dirty="0" smtClean="0"/>
              <a:t>Step 2&gt; download image/File from S3 in API Gateway(API);</a:t>
            </a:r>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484D4362-634B-496F-8BB4-B901788434D6}" type="slidenum">
              <a:rPr lang="zh-CN" altLang="en-US" smtClean="0"/>
              <a:t>8</a:t>
            </a:fld>
            <a:endParaRPr lang="zh-CN" altLang="en-US"/>
          </a:p>
        </p:txBody>
      </p:sp>
    </p:spTree>
    <p:extLst>
      <p:ext uri="{BB962C8B-B14F-4D97-AF65-F5344CB8AC3E}">
        <p14:creationId xmlns:p14="http://schemas.microsoft.com/office/powerpoint/2010/main" val="2146985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 access Static</a:t>
            </a:r>
            <a:r>
              <a:rPr lang="en-US" altLang="zh-CN" baseline="0" dirty="0" smtClean="0"/>
              <a:t> public image/files from S3 directly; access security image/files through API Gateway with credential;</a:t>
            </a:r>
            <a:endParaRPr lang="en-US" altLang="zh-CN" dirty="0" smtClean="0"/>
          </a:p>
          <a:p>
            <a:endParaRPr lang="en-US" altLang="zh-CN" dirty="0" smtClean="0"/>
          </a:p>
          <a:p>
            <a:r>
              <a:rPr lang="en-US" altLang="zh-CN" dirty="0" smtClean="0"/>
              <a:t>1</a:t>
            </a:r>
            <a:r>
              <a:rPr lang="en-US" altLang="zh-CN" baseline="0" dirty="0" smtClean="0"/>
              <a:t>, Upload &gt; API to S3:</a:t>
            </a:r>
          </a:p>
          <a:p>
            <a:r>
              <a:rPr lang="en-US" altLang="zh-CN" baseline="0" dirty="0" smtClean="0"/>
              <a:t>Option a&gt; Sync: wait for S3 API upload completely and then communicate with Micro Service/</a:t>
            </a:r>
            <a:r>
              <a:rPr lang="en-US" altLang="zh-CN" baseline="0" dirty="0" err="1" smtClean="0"/>
              <a:t>Ofbiz</a:t>
            </a:r>
            <a:r>
              <a:rPr lang="en-US" altLang="zh-CN" baseline="0" dirty="0" smtClean="0"/>
              <a:t>;</a:t>
            </a:r>
          </a:p>
          <a:p>
            <a:r>
              <a:rPr lang="en-US" altLang="zh-CN" baseline="0" dirty="0" smtClean="0"/>
              <a:t>Option b&gt;</a:t>
            </a:r>
            <a:r>
              <a:rPr lang="en-US" altLang="zh-CN" baseline="0" dirty="0" err="1" smtClean="0"/>
              <a:t>Async</a:t>
            </a:r>
            <a:r>
              <a:rPr lang="en-US" altLang="zh-CN" baseline="0" dirty="0" smtClean="0"/>
              <a:t>: generate </a:t>
            </a:r>
            <a:r>
              <a:rPr lang="en-US" altLang="zh-CN" baseline="0" dirty="0" err="1" smtClean="0"/>
              <a:t>presigned</a:t>
            </a:r>
            <a:r>
              <a:rPr lang="en-US" altLang="zh-CN" baseline="0" dirty="0" smtClean="0"/>
              <a:t> URL and communicate with Micro Service/</a:t>
            </a:r>
            <a:r>
              <a:rPr lang="en-US" altLang="zh-CN" baseline="0" dirty="0" err="1" smtClean="0"/>
              <a:t>Ofbiz</a:t>
            </a:r>
            <a:r>
              <a:rPr lang="en-US" altLang="zh-CN" baseline="0" dirty="0" smtClean="0"/>
              <a:t> (images/file cached in API Gateway). A </a:t>
            </a:r>
            <a:r>
              <a:rPr lang="en-US" altLang="zh-CN" baseline="0" dirty="0" err="1" smtClean="0"/>
              <a:t>crob</a:t>
            </a:r>
            <a:r>
              <a:rPr lang="en-US" altLang="zh-CN" baseline="0" dirty="0" smtClean="0"/>
              <a:t> job running to check upload log to handle errors;</a:t>
            </a:r>
          </a:p>
          <a:p>
            <a:endParaRPr lang="en-US" altLang="zh-CN" baseline="0" dirty="0" smtClean="0"/>
          </a:p>
          <a:p>
            <a:r>
              <a:rPr lang="en-US" altLang="zh-CN" baseline="0" dirty="0" smtClean="0"/>
              <a:t>2, Generate Report in Micro service/</a:t>
            </a:r>
            <a:r>
              <a:rPr lang="en-US" altLang="zh-CN" baseline="0" dirty="0" err="1" smtClean="0"/>
              <a:t>Ofbiz</a:t>
            </a:r>
            <a:r>
              <a:rPr lang="en-US" altLang="zh-CN" baseline="0" dirty="0" smtClean="0"/>
              <a:t>:</a:t>
            </a:r>
          </a:p>
          <a:p>
            <a:r>
              <a:rPr lang="en-US" altLang="zh-CN" baseline="0" dirty="0" smtClean="0"/>
              <a:t>Option a&gt; API gateway get report stream from Micro service/</a:t>
            </a:r>
            <a:r>
              <a:rPr lang="en-US" altLang="zh-CN" baseline="0" dirty="0" err="1" smtClean="0"/>
              <a:t>Ofbiz</a:t>
            </a:r>
            <a:r>
              <a:rPr lang="en-US" altLang="zh-CN" baseline="0" dirty="0" smtClean="0"/>
              <a:t> to upload to S3;</a:t>
            </a:r>
          </a:p>
          <a:p>
            <a:r>
              <a:rPr lang="en-US" altLang="zh-CN" baseline="0" dirty="0" smtClean="0"/>
              <a:t>Option b&gt; Micro service / </a:t>
            </a:r>
            <a:r>
              <a:rPr lang="en-US" altLang="zh-CN" baseline="0" dirty="0" err="1" smtClean="0"/>
              <a:t>Ofbiz</a:t>
            </a:r>
            <a:r>
              <a:rPr lang="en-US" altLang="zh-CN" baseline="0" dirty="0" smtClean="0"/>
              <a:t> generate report and upload to S3 directly;</a:t>
            </a:r>
          </a:p>
          <a:p>
            <a:endParaRPr lang="en-US" altLang="zh-CN" baseline="0" dirty="0" smtClean="0"/>
          </a:p>
          <a:p>
            <a:r>
              <a:rPr lang="en-US" altLang="zh-CN" baseline="0" dirty="0" smtClean="0"/>
              <a:t>3, Download &gt; API to S3:</a:t>
            </a:r>
          </a:p>
          <a:p>
            <a:r>
              <a:rPr lang="en-US" altLang="zh-CN" baseline="0" dirty="0" smtClean="0"/>
              <a:t>Step</a:t>
            </a:r>
            <a:r>
              <a:rPr lang="zh-CN" altLang="en-US" baseline="0" dirty="0" smtClean="0"/>
              <a:t> </a:t>
            </a:r>
            <a:r>
              <a:rPr lang="en-US" altLang="zh-CN" baseline="0" dirty="0" smtClean="0"/>
              <a:t>1&gt; </a:t>
            </a:r>
            <a:r>
              <a:rPr lang="en-US" altLang="zh-CN" baseline="0" dirty="0" err="1" smtClean="0"/>
              <a:t>Retrive</a:t>
            </a:r>
            <a:r>
              <a:rPr lang="en-US" altLang="zh-CN" baseline="0" dirty="0" smtClean="0"/>
              <a:t> DB for S3 URL;</a:t>
            </a:r>
          </a:p>
          <a:p>
            <a:r>
              <a:rPr lang="en-US" altLang="zh-CN" baseline="0" dirty="0" smtClean="0"/>
              <a:t>Step 2&gt; download image/File from S3 in API Gateway(API);</a:t>
            </a:r>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484D4362-634B-496F-8BB4-B901788434D6}" type="slidenum">
              <a:rPr lang="zh-CN" altLang="en-US" smtClean="0"/>
              <a:t>9</a:t>
            </a:fld>
            <a:endParaRPr lang="zh-CN" altLang="en-US"/>
          </a:p>
        </p:txBody>
      </p:sp>
    </p:spTree>
    <p:extLst>
      <p:ext uri="{BB962C8B-B14F-4D97-AF65-F5344CB8AC3E}">
        <p14:creationId xmlns:p14="http://schemas.microsoft.com/office/powerpoint/2010/main" val="2995587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 access Static</a:t>
            </a:r>
            <a:r>
              <a:rPr lang="en-US" altLang="zh-CN" baseline="0" dirty="0" smtClean="0"/>
              <a:t> public image/files from S3 directly; access security image/files through API Gateway with credential;</a:t>
            </a:r>
            <a:endParaRPr lang="en-US" altLang="zh-CN" dirty="0" smtClean="0"/>
          </a:p>
          <a:p>
            <a:endParaRPr lang="en-US" altLang="zh-CN" dirty="0" smtClean="0"/>
          </a:p>
          <a:p>
            <a:r>
              <a:rPr lang="en-US" altLang="zh-CN" dirty="0" smtClean="0"/>
              <a:t>1</a:t>
            </a:r>
            <a:r>
              <a:rPr lang="en-US" altLang="zh-CN" baseline="0" dirty="0" smtClean="0"/>
              <a:t>, Upload &gt; API to S3:</a:t>
            </a:r>
          </a:p>
          <a:p>
            <a:r>
              <a:rPr lang="en-US" altLang="zh-CN" baseline="0" dirty="0" smtClean="0"/>
              <a:t>Option a&gt; Sync: wait for S3 API upload completely and then communicate with Micro Service/</a:t>
            </a:r>
            <a:r>
              <a:rPr lang="en-US" altLang="zh-CN" baseline="0" dirty="0" err="1" smtClean="0"/>
              <a:t>Ofbiz</a:t>
            </a:r>
            <a:r>
              <a:rPr lang="en-US" altLang="zh-CN" baseline="0" dirty="0" smtClean="0"/>
              <a:t>;</a:t>
            </a:r>
          </a:p>
          <a:p>
            <a:r>
              <a:rPr lang="en-US" altLang="zh-CN" baseline="0" dirty="0" smtClean="0"/>
              <a:t>Option b&gt;</a:t>
            </a:r>
            <a:r>
              <a:rPr lang="en-US" altLang="zh-CN" baseline="0" dirty="0" err="1" smtClean="0"/>
              <a:t>Async</a:t>
            </a:r>
            <a:r>
              <a:rPr lang="en-US" altLang="zh-CN" baseline="0" dirty="0" smtClean="0"/>
              <a:t>: generate </a:t>
            </a:r>
            <a:r>
              <a:rPr lang="en-US" altLang="zh-CN" baseline="0" dirty="0" err="1" smtClean="0"/>
              <a:t>presigned</a:t>
            </a:r>
            <a:r>
              <a:rPr lang="en-US" altLang="zh-CN" baseline="0" dirty="0" smtClean="0"/>
              <a:t> URL and communicate with Micro Service/</a:t>
            </a:r>
            <a:r>
              <a:rPr lang="en-US" altLang="zh-CN" baseline="0" dirty="0" err="1" smtClean="0"/>
              <a:t>Ofbiz</a:t>
            </a:r>
            <a:r>
              <a:rPr lang="en-US" altLang="zh-CN" baseline="0" dirty="0" smtClean="0"/>
              <a:t> (images/file cached in API Gateway). A </a:t>
            </a:r>
            <a:r>
              <a:rPr lang="en-US" altLang="zh-CN" baseline="0" dirty="0" err="1" smtClean="0"/>
              <a:t>crob</a:t>
            </a:r>
            <a:r>
              <a:rPr lang="en-US" altLang="zh-CN" baseline="0" dirty="0" smtClean="0"/>
              <a:t> job running to check upload log to handle errors;</a:t>
            </a:r>
          </a:p>
          <a:p>
            <a:endParaRPr lang="en-US" altLang="zh-CN" baseline="0" dirty="0" smtClean="0"/>
          </a:p>
          <a:p>
            <a:r>
              <a:rPr lang="en-US" altLang="zh-CN" baseline="0" dirty="0" smtClean="0"/>
              <a:t>2, Generate Report in Micro service/</a:t>
            </a:r>
            <a:r>
              <a:rPr lang="en-US" altLang="zh-CN" baseline="0" dirty="0" err="1" smtClean="0"/>
              <a:t>Ofbiz</a:t>
            </a:r>
            <a:r>
              <a:rPr lang="en-US" altLang="zh-CN" baseline="0" dirty="0" smtClean="0"/>
              <a:t>:</a:t>
            </a:r>
          </a:p>
          <a:p>
            <a:r>
              <a:rPr lang="en-US" altLang="zh-CN" baseline="0" dirty="0" smtClean="0"/>
              <a:t>Option a&gt; API gateway get report stream from Micro service/</a:t>
            </a:r>
            <a:r>
              <a:rPr lang="en-US" altLang="zh-CN" baseline="0" dirty="0" err="1" smtClean="0"/>
              <a:t>Ofbiz</a:t>
            </a:r>
            <a:r>
              <a:rPr lang="en-US" altLang="zh-CN" baseline="0" dirty="0" smtClean="0"/>
              <a:t> to upload to S3;</a:t>
            </a:r>
          </a:p>
          <a:p>
            <a:r>
              <a:rPr lang="en-US" altLang="zh-CN" baseline="0" dirty="0" smtClean="0"/>
              <a:t>Option b&gt; Micro service / </a:t>
            </a:r>
            <a:r>
              <a:rPr lang="en-US" altLang="zh-CN" baseline="0" dirty="0" err="1" smtClean="0"/>
              <a:t>Ofbiz</a:t>
            </a:r>
            <a:r>
              <a:rPr lang="en-US" altLang="zh-CN" baseline="0" dirty="0" smtClean="0"/>
              <a:t> generate report and upload to S3 directly;</a:t>
            </a:r>
          </a:p>
          <a:p>
            <a:endParaRPr lang="en-US" altLang="zh-CN" baseline="0" dirty="0" smtClean="0"/>
          </a:p>
          <a:p>
            <a:r>
              <a:rPr lang="en-US" altLang="zh-CN" baseline="0" dirty="0" smtClean="0"/>
              <a:t>3, Download &gt; API to S3:</a:t>
            </a:r>
          </a:p>
          <a:p>
            <a:r>
              <a:rPr lang="en-US" altLang="zh-CN" baseline="0" dirty="0" smtClean="0"/>
              <a:t>Step</a:t>
            </a:r>
            <a:r>
              <a:rPr lang="zh-CN" altLang="en-US" baseline="0" dirty="0" smtClean="0"/>
              <a:t> </a:t>
            </a:r>
            <a:r>
              <a:rPr lang="en-US" altLang="zh-CN" baseline="0" dirty="0" smtClean="0"/>
              <a:t>1&gt; </a:t>
            </a:r>
            <a:r>
              <a:rPr lang="en-US" altLang="zh-CN" baseline="0" dirty="0" err="1" smtClean="0"/>
              <a:t>Retrive</a:t>
            </a:r>
            <a:r>
              <a:rPr lang="en-US" altLang="zh-CN" baseline="0" dirty="0" smtClean="0"/>
              <a:t> DB for S3 URL;</a:t>
            </a:r>
          </a:p>
          <a:p>
            <a:r>
              <a:rPr lang="en-US" altLang="zh-CN" baseline="0" dirty="0" smtClean="0"/>
              <a:t>Step 2&gt; download image/File from S3 in API Gateway(API);</a:t>
            </a:r>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484D4362-634B-496F-8BB4-B901788434D6}" type="slidenum">
              <a:rPr lang="zh-CN" altLang="en-US" smtClean="0"/>
              <a:t>10</a:t>
            </a:fld>
            <a:endParaRPr lang="zh-CN" altLang="en-US"/>
          </a:p>
        </p:txBody>
      </p:sp>
    </p:spTree>
    <p:extLst>
      <p:ext uri="{BB962C8B-B14F-4D97-AF65-F5344CB8AC3E}">
        <p14:creationId xmlns:p14="http://schemas.microsoft.com/office/powerpoint/2010/main" val="2458339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 access Static</a:t>
            </a:r>
            <a:r>
              <a:rPr lang="en-US" altLang="zh-CN" baseline="0" dirty="0" smtClean="0"/>
              <a:t> public image/files from S3 directly; access security image/files through API Gateway with credential;</a:t>
            </a:r>
            <a:endParaRPr lang="en-US" altLang="zh-CN" dirty="0" smtClean="0"/>
          </a:p>
          <a:p>
            <a:endParaRPr lang="en-US" altLang="zh-CN" dirty="0" smtClean="0"/>
          </a:p>
          <a:p>
            <a:r>
              <a:rPr lang="en-US" altLang="zh-CN" dirty="0" smtClean="0"/>
              <a:t>1</a:t>
            </a:r>
            <a:r>
              <a:rPr lang="en-US" altLang="zh-CN" baseline="0" dirty="0" smtClean="0"/>
              <a:t>, Upload &gt; API to S3:</a:t>
            </a:r>
          </a:p>
          <a:p>
            <a:r>
              <a:rPr lang="en-US" altLang="zh-CN" baseline="0" dirty="0" smtClean="0"/>
              <a:t>Option a&gt; Sync: wait for S3 API upload completely and then communicate with Micro Service/</a:t>
            </a:r>
            <a:r>
              <a:rPr lang="en-US" altLang="zh-CN" baseline="0" dirty="0" err="1" smtClean="0"/>
              <a:t>Ofbiz</a:t>
            </a:r>
            <a:r>
              <a:rPr lang="en-US" altLang="zh-CN" baseline="0" dirty="0" smtClean="0"/>
              <a:t>;</a:t>
            </a:r>
          </a:p>
          <a:p>
            <a:r>
              <a:rPr lang="en-US" altLang="zh-CN" baseline="0" dirty="0" smtClean="0"/>
              <a:t>Option b&gt;</a:t>
            </a:r>
            <a:r>
              <a:rPr lang="en-US" altLang="zh-CN" baseline="0" dirty="0" err="1" smtClean="0"/>
              <a:t>Async</a:t>
            </a:r>
            <a:r>
              <a:rPr lang="en-US" altLang="zh-CN" baseline="0" dirty="0" smtClean="0"/>
              <a:t>: generate </a:t>
            </a:r>
            <a:r>
              <a:rPr lang="en-US" altLang="zh-CN" baseline="0" dirty="0" err="1" smtClean="0"/>
              <a:t>presigned</a:t>
            </a:r>
            <a:r>
              <a:rPr lang="en-US" altLang="zh-CN" baseline="0" dirty="0" smtClean="0"/>
              <a:t> URL and communicate with Micro Service/</a:t>
            </a:r>
            <a:r>
              <a:rPr lang="en-US" altLang="zh-CN" baseline="0" dirty="0" err="1" smtClean="0"/>
              <a:t>Ofbiz</a:t>
            </a:r>
            <a:r>
              <a:rPr lang="en-US" altLang="zh-CN" baseline="0" dirty="0" smtClean="0"/>
              <a:t> (images/file cached in API Gateway). A </a:t>
            </a:r>
            <a:r>
              <a:rPr lang="en-US" altLang="zh-CN" baseline="0" dirty="0" err="1" smtClean="0"/>
              <a:t>crob</a:t>
            </a:r>
            <a:r>
              <a:rPr lang="en-US" altLang="zh-CN" baseline="0" dirty="0" smtClean="0"/>
              <a:t> job running to check upload log to handle errors;</a:t>
            </a:r>
          </a:p>
          <a:p>
            <a:endParaRPr lang="en-US" altLang="zh-CN" baseline="0" dirty="0" smtClean="0"/>
          </a:p>
          <a:p>
            <a:r>
              <a:rPr lang="en-US" altLang="zh-CN" baseline="0" dirty="0" smtClean="0"/>
              <a:t>2, Generate Report in Micro service/</a:t>
            </a:r>
            <a:r>
              <a:rPr lang="en-US" altLang="zh-CN" baseline="0" dirty="0" err="1" smtClean="0"/>
              <a:t>Ofbiz</a:t>
            </a:r>
            <a:r>
              <a:rPr lang="en-US" altLang="zh-CN" baseline="0" dirty="0" smtClean="0"/>
              <a:t>:</a:t>
            </a:r>
          </a:p>
          <a:p>
            <a:r>
              <a:rPr lang="en-US" altLang="zh-CN" baseline="0" dirty="0" smtClean="0"/>
              <a:t>Option a&gt; API gateway get report stream from Micro service/</a:t>
            </a:r>
            <a:r>
              <a:rPr lang="en-US" altLang="zh-CN" baseline="0" dirty="0" err="1" smtClean="0"/>
              <a:t>Ofbiz</a:t>
            </a:r>
            <a:r>
              <a:rPr lang="en-US" altLang="zh-CN" baseline="0" dirty="0" smtClean="0"/>
              <a:t> to upload to S3;</a:t>
            </a:r>
          </a:p>
          <a:p>
            <a:r>
              <a:rPr lang="en-US" altLang="zh-CN" baseline="0" dirty="0" smtClean="0"/>
              <a:t>Option b&gt; Micro service / </a:t>
            </a:r>
            <a:r>
              <a:rPr lang="en-US" altLang="zh-CN" baseline="0" dirty="0" err="1" smtClean="0"/>
              <a:t>Ofbiz</a:t>
            </a:r>
            <a:r>
              <a:rPr lang="en-US" altLang="zh-CN" baseline="0" dirty="0" smtClean="0"/>
              <a:t> generate report and upload to S3 directly;</a:t>
            </a:r>
          </a:p>
          <a:p>
            <a:endParaRPr lang="en-US" altLang="zh-CN" baseline="0" dirty="0" smtClean="0"/>
          </a:p>
          <a:p>
            <a:r>
              <a:rPr lang="en-US" altLang="zh-CN" baseline="0" dirty="0" smtClean="0"/>
              <a:t>3, Download &gt; API to S3:</a:t>
            </a:r>
          </a:p>
          <a:p>
            <a:r>
              <a:rPr lang="en-US" altLang="zh-CN" baseline="0" dirty="0" smtClean="0"/>
              <a:t>Step</a:t>
            </a:r>
            <a:r>
              <a:rPr lang="zh-CN" altLang="en-US" baseline="0" dirty="0" smtClean="0"/>
              <a:t> </a:t>
            </a:r>
            <a:r>
              <a:rPr lang="en-US" altLang="zh-CN" baseline="0" dirty="0" smtClean="0"/>
              <a:t>1&gt; </a:t>
            </a:r>
            <a:r>
              <a:rPr lang="en-US" altLang="zh-CN" baseline="0" dirty="0" err="1" smtClean="0"/>
              <a:t>Retrive</a:t>
            </a:r>
            <a:r>
              <a:rPr lang="en-US" altLang="zh-CN" baseline="0" dirty="0" smtClean="0"/>
              <a:t> DB for S3 URL;</a:t>
            </a:r>
          </a:p>
          <a:p>
            <a:r>
              <a:rPr lang="en-US" altLang="zh-CN" baseline="0" dirty="0" smtClean="0"/>
              <a:t>Step 2&gt; download image/File from S3 in API Gateway(API);</a:t>
            </a:r>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484D4362-634B-496F-8BB4-B901788434D6}" type="slidenum">
              <a:rPr lang="zh-CN" altLang="en-US" smtClean="0"/>
              <a:t>11</a:t>
            </a:fld>
            <a:endParaRPr lang="zh-CN" altLang="en-US"/>
          </a:p>
        </p:txBody>
      </p:sp>
    </p:spTree>
    <p:extLst>
      <p:ext uri="{BB962C8B-B14F-4D97-AF65-F5344CB8AC3E}">
        <p14:creationId xmlns:p14="http://schemas.microsoft.com/office/powerpoint/2010/main" val="59113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 access Static</a:t>
            </a:r>
            <a:r>
              <a:rPr lang="en-US" altLang="zh-CN" baseline="0" dirty="0" smtClean="0"/>
              <a:t> public image/files from S3 directly; access security image/files through API Gateway with credential;</a:t>
            </a:r>
            <a:endParaRPr lang="en-US" altLang="zh-CN" dirty="0" smtClean="0"/>
          </a:p>
          <a:p>
            <a:endParaRPr lang="en-US" altLang="zh-CN" dirty="0" smtClean="0"/>
          </a:p>
          <a:p>
            <a:r>
              <a:rPr lang="en-US" altLang="zh-CN" dirty="0" smtClean="0"/>
              <a:t>1</a:t>
            </a:r>
            <a:r>
              <a:rPr lang="en-US" altLang="zh-CN" baseline="0" dirty="0" smtClean="0"/>
              <a:t>, Upload &gt; API to S3:</a:t>
            </a:r>
          </a:p>
          <a:p>
            <a:r>
              <a:rPr lang="en-US" altLang="zh-CN" baseline="0" dirty="0" smtClean="0"/>
              <a:t>Option a&gt; Sync: wait for S3 API upload completely and then communicate with Micro Service/</a:t>
            </a:r>
            <a:r>
              <a:rPr lang="en-US" altLang="zh-CN" baseline="0" dirty="0" err="1" smtClean="0"/>
              <a:t>Ofbiz</a:t>
            </a:r>
            <a:r>
              <a:rPr lang="en-US" altLang="zh-CN" baseline="0" dirty="0" smtClean="0"/>
              <a:t>;</a:t>
            </a:r>
          </a:p>
          <a:p>
            <a:r>
              <a:rPr lang="en-US" altLang="zh-CN" baseline="0" dirty="0" smtClean="0"/>
              <a:t>Option b&gt;</a:t>
            </a:r>
            <a:r>
              <a:rPr lang="en-US" altLang="zh-CN" baseline="0" dirty="0" err="1" smtClean="0"/>
              <a:t>Async</a:t>
            </a:r>
            <a:r>
              <a:rPr lang="en-US" altLang="zh-CN" baseline="0" dirty="0" smtClean="0"/>
              <a:t>: generate </a:t>
            </a:r>
            <a:r>
              <a:rPr lang="en-US" altLang="zh-CN" baseline="0" dirty="0" err="1" smtClean="0"/>
              <a:t>presigned</a:t>
            </a:r>
            <a:r>
              <a:rPr lang="en-US" altLang="zh-CN" baseline="0" dirty="0" smtClean="0"/>
              <a:t> URL and communicate with Micro Service/</a:t>
            </a:r>
            <a:r>
              <a:rPr lang="en-US" altLang="zh-CN" baseline="0" dirty="0" err="1" smtClean="0"/>
              <a:t>Ofbiz</a:t>
            </a:r>
            <a:r>
              <a:rPr lang="en-US" altLang="zh-CN" baseline="0" dirty="0" smtClean="0"/>
              <a:t> (images/file cached in API Gateway). A </a:t>
            </a:r>
            <a:r>
              <a:rPr lang="en-US" altLang="zh-CN" baseline="0" dirty="0" err="1" smtClean="0"/>
              <a:t>crob</a:t>
            </a:r>
            <a:r>
              <a:rPr lang="en-US" altLang="zh-CN" baseline="0" dirty="0" smtClean="0"/>
              <a:t> job running to check upload log to handle errors;</a:t>
            </a:r>
          </a:p>
          <a:p>
            <a:endParaRPr lang="en-US" altLang="zh-CN" baseline="0" dirty="0" smtClean="0"/>
          </a:p>
          <a:p>
            <a:r>
              <a:rPr lang="en-US" altLang="zh-CN" baseline="0" dirty="0" smtClean="0"/>
              <a:t>2, Generate Report in Micro service/</a:t>
            </a:r>
            <a:r>
              <a:rPr lang="en-US" altLang="zh-CN" baseline="0" dirty="0" err="1" smtClean="0"/>
              <a:t>Ofbiz</a:t>
            </a:r>
            <a:r>
              <a:rPr lang="en-US" altLang="zh-CN" baseline="0" dirty="0" smtClean="0"/>
              <a:t>:</a:t>
            </a:r>
          </a:p>
          <a:p>
            <a:r>
              <a:rPr lang="en-US" altLang="zh-CN" baseline="0" dirty="0" smtClean="0"/>
              <a:t>Option a&gt; API gateway get report stream from Micro service/</a:t>
            </a:r>
            <a:r>
              <a:rPr lang="en-US" altLang="zh-CN" baseline="0" dirty="0" err="1" smtClean="0"/>
              <a:t>Ofbiz</a:t>
            </a:r>
            <a:r>
              <a:rPr lang="en-US" altLang="zh-CN" baseline="0" dirty="0" smtClean="0"/>
              <a:t> to upload to S3;</a:t>
            </a:r>
          </a:p>
          <a:p>
            <a:r>
              <a:rPr lang="en-US" altLang="zh-CN" baseline="0" dirty="0" smtClean="0"/>
              <a:t>Option b&gt; Micro service / </a:t>
            </a:r>
            <a:r>
              <a:rPr lang="en-US" altLang="zh-CN" baseline="0" dirty="0" err="1" smtClean="0"/>
              <a:t>Ofbiz</a:t>
            </a:r>
            <a:r>
              <a:rPr lang="en-US" altLang="zh-CN" baseline="0" dirty="0" smtClean="0"/>
              <a:t> generate report and upload to S3 directly;</a:t>
            </a:r>
          </a:p>
          <a:p>
            <a:endParaRPr lang="en-US" altLang="zh-CN" baseline="0" dirty="0" smtClean="0"/>
          </a:p>
          <a:p>
            <a:r>
              <a:rPr lang="en-US" altLang="zh-CN" baseline="0" dirty="0" smtClean="0"/>
              <a:t>3, Download &gt; API to S3:</a:t>
            </a:r>
          </a:p>
          <a:p>
            <a:r>
              <a:rPr lang="en-US" altLang="zh-CN" baseline="0" dirty="0" smtClean="0"/>
              <a:t>Step</a:t>
            </a:r>
            <a:r>
              <a:rPr lang="zh-CN" altLang="en-US" baseline="0" dirty="0" smtClean="0"/>
              <a:t> </a:t>
            </a:r>
            <a:r>
              <a:rPr lang="en-US" altLang="zh-CN" baseline="0" dirty="0" smtClean="0"/>
              <a:t>1&gt; </a:t>
            </a:r>
            <a:r>
              <a:rPr lang="en-US" altLang="zh-CN" baseline="0" dirty="0" err="1" smtClean="0"/>
              <a:t>Retrive</a:t>
            </a:r>
            <a:r>
              <a:rPr lang="en-US" altLang="zh-CN" baseline="0" dirty="0" smtClean="0"/>
              <a:t> DB for S3 URL;</a:t>
            </a:r>
          </a:p>
          <a:p>
            <a:r>
              <a:rPr lang="en-US" altLang="zh-CN" baseline="0" dirty="0" smtClean="0"/>
              <a:t>Step 2&gt; download image/File from S3 in API Gateway(API);</a:t>
            </a:r>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484D4362-634B-496F-8BB4-B901788434D6}" type="slidenum">
              <a:rPr lang="zh-CN" altLang="en-US" smtClean="0"/>
              <a:t>12</a:t>
            </a:fld>
            <a:endParaRPr lang="zh-CN" altLang="en-US"/>
          </a:p>
        </p:txBody>
      </p:sp>
    </p:spTree>
    <p:extLst>
      <p:ext uri="{BB962C8B-B14F-4D97-AF65-F5344CB8AC3E}">
        <p14:creationId xmlns:p14="http://schemas.microsoft.com/office/powerpoint/2010/main" val="808720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 access Static</a:t>
            </a:r>
            <a:r>
              <a:rPr lang="en-US" altLang="zh-CN" baseline="0" dirty="0" smtClean="0"/>
              <a:t> public image/files from S3 directly; access security image/files through API Gateway with credential;</a:t>
            </a:r>
            <a:endParaRPr lang="en-US" altLang="zh-CN" dirty="0" smtClean="0"/>
          </a:p>
          <a:p>
            <a:endParaRPr lang="en-US" altLang="zh-CN" dirty="0" smtClean="0"/>
          </a:p>
          <a:p>
            <a:r>
              <a:rPr lang="en-US" altLang="zh-CN" dirty="0" smtClean="0"/>
              <a:t>1</a:t>
            </a:r>
            <a:r>
              <a:rPr lang="en-US" altLang="zh-CN" baseline="0" dirty="0" smtClean="0"/>
              <a:t>, Upload &gt; API to S3:</a:t>
            </a:r>
          </a:p>
          <a:p>
            <a:r>
              <a:rPr lang="en-US" altLang="zh-CN" baseline="0" dirty="0" smtClean="0"/>
              <a:t>Option a&gt; Sync: wait for S3 API upload completely and then communicate with Micro Service/</a:t>
            </a:r>
            <a:r>
              <a:rPr lang="en-US" altLang="zh-CN" baseline="0" dirty="0" err="1" smtClean="0"/>
              <a:t>Ofbiz</a:t>
            </a:r>
            <a:r>
              <a:rPr lang="en-US" altLang="zh-CN" baseline="0" dirty="0" smtClean="0"/>
              <a:t>;</a:t>
            </a:r>
          </a:p>
          <a:p>
            <a:r>
              <a:rPr lang="en-US" altLang="zh-CN" baseline="0" dirty="0" smtClean="0"/>
              <a:t>Option b&gt;</a:t>
            </a:r>
            <a:r>
              <a:rPr lang="en-US" altLang="zh-CN" baseline="0" dirty="0" err="1" smtClean="0"/>
              <a:t>Async</a:t>
            </a:r>
            <a:r>
              <a:rPr lang="en-US" altLang="zh-CN" baseline="0" dirty="0" smtClean="0"/>
              <a:t>: generate </a:t>
            </a:r>
            <a:r>
              <a:rPr lang="en-US" altLang="zh-CN" baseline="0" dirty="0" err="1" smtClean="0"/>
              <a:t>presigned</a:t>
            </a:r>
            <a:r>
              <a:rPr lang="en-US" altLang="zh-CN" baseline="0" dirty="0" smtClean="0"/>
              <a:t> URL and communicate with Micro Service/</a:t>
            </a:r>
            <a:r>
              <a:rPr lang="en-US" altLang="zh-CN" baseline="0" dirty="0" err="1" smtClean="0"/>
              <a:t>Ofbiz</a:t>
            </a:r>
            <a:r>
              <a:rPr lang="en-US" altLang="zh-CN" baseline="0" dirty="0" smtClean="0"/>
              <a:t> (images/file cached in API Gateway). A </a:t>
            </a:r>
            <a:r>
              <a:rPr lang="en-US" altLang="zh-CN" baseline="0" dirty="0" err="1" smtClean="0"/>
              <a:t>crob</a:t>
            </a:r>
            <a:r>
              <a:rPr lang="en-US" altLang="zh-CN" baseline="0" dirty="0" smtClean="0"/>
              <a:t> job running to check upload log to handle errors;</a:t>
            </a:r>
          </a:p>
          <a:p>
            <a:endParaRPr lang="en-US" altLang="zh-CN" baseline="0" dirty="0" smtClean="0"/>
          </a:p>
          <a:p>
            <a:r>
              <a:rPr lang="en-US" altLang="zh-CN" baseline="0" dirty="0" smtClean="0"/>
              <a:t>2, Generate Report in Micro service/</a:t>
            </a:r>
            <a:r>
              <a:rPr lang="en-US" altLang="zh-CN" baseline="0" dirty="0" err="1" smtClean="0"/>
              <a:t>Ofbiz</a:t>
            </a:r>
            <a:r>
              <a:rPr lang="en-US" altLang="zh-CN" baseline="0" dirty="0" smtClean="0"/>
              <a:t>:</a:t>
            </a:r>
          </a:p>
          <a:p>
            <a:r>
              <a:rPr lang="en-US" altLang="zh-CN" baseline="0" dirty="0" smtClean="0"/>
              <a:t>Option a&gt; API gateway get report stream from Micro service/</a:t>
            </a:r>
            <a:r>
              <a:rPr lang="en-US" altLang="zh-CN" baseline="0" dirty="0" err="1" smtClean="0"/>
              <a:t>Ofbiz</a:t>
            </a:r>
            <a:r>
              <a:rPr lang="en-US" altLang="zh-CN" baseline="0" dirty="0" smtClean="0"/>
              <a:t> to upload to S3;</a:t>
            </a:r>
          </a:p>
          <a:p>
            <a:r>
              <a:rPr lang="en-US" altLang="zh-CN" baseline="0" dirty="0" smtClean="0"/>
              <a:t>Option b&gt; Micro service / </a:t>
            </a:r>
            <a:r>
              <a:rPr lang="en-US" altLang="zh-CN" baseline="0" dirty="0" err="1" smtClean="0"/>
              <a:t>Ofbiz</a:t>
            </a:r>
            <a:r>
              <a:rPr lang="en-US" altLang="zh-CN" baseline="0" dirty="0" smtClean="0"/>
              <a:t> generate report and upload to S3 directly;</a:t>
            </a:r>
          </a:p>
          <a:p>
            <a:endParaRPr lang="en-US" altLang="zh-CN" baseline="0" dirty="0" smtClean="0"/>
          </a:p>
          <a:p>
            <a:r>
              <a:rPr lang="en-US" altLang="zh-CN" baseline="0" dirty="0" smtClean="0"/>
              <a:t>3, Download &gt; API to S3:</a:t>
            </a:r>
          </a:p>
          <a:p>
            <a:r>
              <a:rPr lang="en-US" altLang="zh-CN" baseline="0" dirty="0" smtClean="0"/>
              <a:t>Step</a:t>
            </a:r>
            <a:r>
              <a:rPr lang="zh-CN" altLang="en-US" baseline="0" dirty="0" smtClean="0"/>
              <a:t> </a:t>
            </a:r>
            <a:r>
              <a:rPr lang="en-US" altLang="zh-CN" baseline="0" dirty="0" smtClean="0"/>
              <a:t>1&gt; </a:t>
            </a:r>
            <a:r>
              <a:rPr lang="en-US" altLang="zh-CN" baseline="0" dirty="0" err="1" smtClean="0"/>
              <a:t>Retrive</a:t>
            </a:r>
            <a:r>
              <a:rPr lang="en-US" altLang="zh-CN" baseline="0" dirty="0" smtClean="0"/>
              <a:t> DB for S3 URL;</a:t>
            </a:r>
          </a:p>
          <a:p>
            <a:r>
              <a:rPr lang="en-US" altLang="zh-CN" baseline="0" dirty="0" smtClean="0"/>
              <a:t>Step 2&gt; download image/File from S3 in API Gateway(API);</a:t>
            </a:r>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484D4362-634B-496F-8BB4-B901788434D6}" type="slidenum">
              <a:rPr lang="zh-CN" altLang="en-US" smtClean="0"/>
              <a:t>13</a:t>
            </a:fld>
            <a:endParaRPr lang="zh-CN" altLang="en-US"/>
          </a:p>
        </p:txBody>
      </p:sp>
    </p:spTree>
    <p:extLst>
      <p:ext uri="{BB962C8B-B14F-4D97-AF65-F5344CB8AC3E}">
        <p14:creationId xmlns:p14="http://schemas.microsoft.com/office/powerpoint/2010/main" val="1727114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2063F79-3E8D-4866-A5C7-D92C7000B39E}" type="datetimeFigureOut">
              <a:rPr lang="zh-CN" altLang="en-US" smtClean="0"/>
              <a:t>2017/8/25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224BC7-70A3-45D8-9FA7-815874D9DA55}" type="slidenum">
              <a:rPr lang="zh-CN" altLang="en-US" smtClean="0"/>
              <a:t>‹#›</a:t>
            </a:fld>
            <a:endParaRPr lang="zh-CN" altLang="en-US"/>
          </a:p>
        </p:txBody>
      </p:sp>
    </p:spTree>
    <p:extLst>
      <p:ext uri="{BB962C8B-B14F-4D97-AF65-F5344CB8AC3E}">
        <p14:creationId xmlns:p14="http://schemas.microsoft.com/office/powerpoint/2010/main" val="98626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063F79-3E8D-4866-A5C7-D92C7000B39E}" type="datetimeFigureOut">
              <a:rPr lang="zh-CN" altLang="en-US" smtClean="0"/>
              <a:t>2017/8/25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224BC7-70A3-45D8-9FA7-815874D9DA55}" type="slidenum">
              <a:rPr lang="zh-CN" altLang="en-US" smtClean="0"/>
              <a:t>‹#›</a:t>
            </a:fld>
            <a:endParaRPr lang="zh-CN" altLang="en-US"/>
          </a:p>
        </p:txBody>
      </p:sp>
    </p:spTree>
    <p:extLst>
      <p:ext uri="{BB962C8B-B14F-4D97-AF65-F5344CB8AC3E}">
        <p14:creationId xmlns:p14="http://schemas.microsoft.com/office/powerpoint/2010/main" val="1297129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063F79-3E8D-4866-A5C7-D92C7000B39E}" type="datetimeFigureOut">
              <a:rPr lang="zh-CN" altLang="en-US" smtClean="0"/>
              <a:t>2017/8/25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224BC7-70A3-45D8-9FA7-815874D9DA55}" type="slidenum">
              <a:rPr lang="zh-CN" altLang="en-US" smtClean="0"/>
              <a:t>‹#›</a:t>
            </a:fld>
            <a:endParaRPr lang="zh-CN" altLang="en-US"/>
          </a:p>
        </p:txBody>
      </p:sp>
    </p:spTree>
    <p:extLst>
      <p:ext uri="{BB962C8B-B14F-4D97-AF65-F5344CB8AC3E}">
        <p14:creationId xmlns:p14="http://schemas.microsoft.com/office/powerpoint/2010/main" val="183260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063F79-3E8D-4866-A5C7-D92C7000B39E}" type="datetimeFigureOut">
              <a:rPr lang="zh-CN" altLang="en-US" smtClean="0"/>
              <a:t>2017/8/25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224BC7-70A3-45D8-9FA7-815874D9DA55}" type="slidenum">
              <a:rPr lang="zh-CN" altLang="en-US" smtClean="0"/>
              <a:t>‹#›</a:t>
            </a:fld>
            <a:endParaRPr lang="zh-CN" altLang="en-US"/>
          </a:p>
        </p:txBody>
      </p:sp>
    </p:spTree>
    <p:extLst>
      <p:ext uri="{BB962C8B-B14F-4D97-AF65-F5344CB8AC3E}">
        <p14:creationId xmlns:p14="http://schemas.microsoft.com/office/powerpoint/2010/main" val="891360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2063F79-3E8D-4866-A5C7-D92C7000B39E}" type="datetimeFigureOut">
              <a:rPr lang="zh-CN" altLang="en-US" smtClean="0"/>
              <a:t>2017/8/25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224BC7-70A3-45D8-9FA7-815874D9DA55}" type="slidenum">
              <a:rPr lang="zh-CN" altLang="en-US" smtClean="0"/>
              <a:t>‹#›</a:t>
            </a:fld>
            <a:endParaRPr lang="zh-CN" altLang="en-US"/>
          </a:p>
        </p:txBody>
      </p:sp>
    </p:spTree>
    <p:extLst>
      <p:ext uri="{BB962C8B-B14F-4D97-AF65-F5344CB8AC3E}">
        <p14:creationId xmlns:p14="http://schemas.microsoft.com/office/powerpoint/2010/main" val="3027375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2063F79-3E8D-4866-A5C7-D92C7000B39E}" type="datetimeFigureOut">
              <a:rPr lang="zh-CN" altLang="en-US" smtClean="0"/>
              <a:t>2017/8/25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224BC7-70A3-45D8-9FA7-815874D9DA55}" type="slidenum">
              <a:rPr lang="zh-CN" altLang="en-US" smtClean="0"/>
              <a:t>‹#›</a:t>
            </a:fld>
            <a:endParaRPr lang="zh-CN" altLang="en-US"/>
          </a:p>
        </p:txBody>
      </p:sp>
    </p:spTree>
    <p:extLst>
      <p:ext uri="{BB962C8B-B14F-4D97-AF65-F5344CB8AC3E}">
        <p14:creationId xmlns:p14="http://schemas.microsoft.com/office/powerpoint/2010/main" val="2591424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2063F79-3E8D-4866-A5C7-D92C7000B39E}" type="datetimeFigureOut">
              <a:rPr lang="zh-CN" altLang="en-US" smtClean="0"/>
              <a:t>2017/8/25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0224BC7-70A3-45D8-9FA7-815874D9DA55}" type="slidenum">
              <a:rPr lang="zh-CN" altLang="en-US" smtClean="0"/>
              <a:t>‹#›</a:t>
            </a:fld>
            <a:endParaRPr lang="zh-CN" altLang="en-US"/>
          </a:p>
        </p:txBody>
      </p:sp>
    </p:spTree>
    <p:extLst>
      <p:ext uri="{BB962C8B-B14F-4D97-AF65-F5344CB8AC3E}">
        <p14:creationId xmlns:p14="http://schemas.microsoft.com/office/powerpoint/2010/main" val="774132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2063F79-3E8D-4866-A5C7-D92C7000B39E}" type="datetimeFigureOut">
              <a:rPr lang="zh-CN" altLang="en-US" smtClean="0"/>
              <a:t>2017/8/25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0224BC7-70A3-45D8-9FA7-815874D9DA55}" type="slidenum">
              <a:rPr lang="zh-CN" altLang="en-US" smtClean="0"/>
              <a:t>‹#›</a:t>
            </a:fld>
            <a:endParaRPr lang="zh-CN" altLang="en-US"/>
          </a:p>
        </p:txBody>
      </p:sp>
    </p:spTree>
    <p:extLst>
      <p:ext uri="{BB962C8B-B14F-4D97-AF65-F5344CB8AC3E}">
        <p14:creationId xmlns:p14="http://schemas.microsoft.com/office/powerpoint/2010/main" val="2970799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063F79-3E8D-4866-A5C7-D92C7000B39E}" type="datetimeFigureOut">
              <a:rPr lang="zh-CN" altLang="en-US" smtClean="0"/>
              <a:t>2017/8/25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224BC7-70A3-45D8-9FA7-815874D9DA55}" type="slidenum">
              <a:rPr lang="zh-CN" altLang="en-US" smtClean="0"/>
              <a:t>‹#›</a:t>
            </a:fld>
            <a:endParaRPr lang="zh-CN" altLang="en-US"/>
          </a:p>
        </p:txBody>
      </p:sp>
    </p:spTree>
    <p:extLst>
      <p:ext uri="{BB962C8B-B14F-4D97-AF65-F5344CB8AC3E}">
        <p14:creationId xmlns:p14="http://schemas.microsoft.com/office/powerpoint/2010/main" val="311688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2063F79-3E8D-4866-A5C7-D92C7000B39E}" type="datetimeFigureOut">
              <a:rPr lang="zh-CN" altLang="en-US" smtClean="0"/>
              <a:t>2017/8/25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224BC7-70A3-45D8-9FA7-815874D9DA55}" type="slidenum">
              <a:rPr lang="zh-CN" altLang="en-US" smtClean="0"/>
              <a:t>‹#›</a:t>
            </a:fld>
            <a:endParaRPr lang="zh-CN" altLang="en-US"/>
          </a:p>
        </p:txBody>
      </p:sp>
    </p:spTree>
    <p:extLst>
      <p:ext uri="{BB962C8B-B14F-4D97-AF65-F5344CB8AC3E}">
        <p14:creationId xmlns:p14="http://schemas.microsoft.com/office/powerpoint/2010/main" val="3084628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2063F79-3E8D-4866-A5C7-D92C7000B39E}" type="datetimeFigureOut">
              <a:rPr lang="zh-CN" altLang="en-US" smtClean="0"/>
              <a:t>2017/8/25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224BC7-70A3-45D8-9FA7-815874D9DA55}" type="slidenum">
              <a:rPr lang="zh-CN" altLang="en-US" smtClean="0"/>
              <a:t>‹#›</a:t>
            </a:fld>
            <a:endParaRPr lang="zh-CN" altLang="en-US"/>
          </a:p>
        </p:txBody>
      </p:sp>
    </p:spTree>
    <p:extLst>
      <p:ext uri="{BB962C8B-B14F-4D97-AF65-F5344CB8AC3E}">
        <p14:creationId xmlns:p14="http://schemas.microsoft.com/office/powerpoint/2010/main" val="1739355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063F79-3E8D-4866-A5C7-D92C7000B39E}" type="datetimeFigureOut">
              <a:rPr lang="zh-CN" altLang="en-US" smtClean="0"/>
              <a:t>2017/8/25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24BC7-70A3-45D8-9FA7-815874D9DA55}" type="slidenum">
              <a:rPr lang="zh-CN" altLang="en-US" smtClean="0"/>
              <a:t>‹#›</a:t>
            </a:fld>
            <a:endParaRPr lang="zh-CN" altLang="en-US"/>
          </a:p>
        </p:txBody>
      </p:sp>
    </p:spTree>
    <p:extLst>
      <p:ext uri="{BB962C8B-B14F-4D97-AF65-F5344CB8AC3E}">
        <p14:creationId xmlns:p14="http://schemas.microsoft.com/office/powerpoint/2010/main" val="1887952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docs.aws.amazon.com/AmazonS3/latest/dev/"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24000" y="382138"/>
            <a:ext cx="9144000" cy="6045958"/>
          </a:xfrm>
        </p:spPr>
        <p:txBody>
          <a:bodyPr>
            <a:noAutofit/>
          </a:bodyPr>
          <a:lstStyle/>
          <a:p>
            <a:pPr algn="l"/>
            <a:r>
              <a:rPr lang="en-US" altLang="zh-CN" sz="2800" dirty="0"/>
              <a:t/>
            </a:r>
            <a:br>
              <a:rPr lang="en-US" altLang="zh-CN" sz="2800" dirty="0"/>
            </a:br>
            <a:endParaRPr lang="zh-CN" altLang="en-US" sz="2800" dirty="0"/>
          </a:p>
        </p:txBody>
      </p:sp>
      <p:pic>
        <p:nvPicPr>
          <p:cNvPr id="5" name="图片 4"/>
          <p:cNvPicPr>
            <a:picLocks noChangeAspect="1"/>
          </p:cNvPicPr>
          <p:nvPr/>
        </p:nvPicPr>
        <p:blipFill>
          <a:blip r:embed="rId2"/>
          <a:stretch>
            <a:fillRect/>
          </a:stretch>
        </p:blipFill>
        <p:spPr>
          <a:xfrm>
            <a:off x="879733" y="556181"/>
            <a:ext cx="3772426" cy="504895"/>
          </a:xfrm>
          <a:prstGeom prst="rect">
            <a:avLst/>
          </a:prstGeom>
        </p:spPr>
      </p:pic>
      <p:sp>
        <p:nvSpPr>
          <p:cNvPr id="6" name="矩形 5"/>
          <p:cNvSpPr/>
          <p:nvPr/>
        </p:nvSpPr>
        <p:spPr>
          <a:xfrm>
            <a:off x="879733" y="1315955"/>
            <a:ext cx="9929294" cy="1200329"/>
          </a:xfrm>
          <a:prstGeom prst="rect">
            <a:avLst/>
          </a:prstGeom>
        </p:spPr>
        <p:txBody>
          <a:bodyPr wrap="square">
            <a:spAutoFit/>
          </a:bodyPr>
          <a:lstStyle/>
          <a:p>
            <a:r>
              <a:rPr lang="zh-CN" altLang="en-US" sz="2400" b="1" dirty="0" smtClean="0">
                <a:solidFill>
                  <a:srgbClr val="FF0000"/>
                </a:solidFill>
              </a:rPr>
              <a:t>Amazon Simple Storage Service </a:t>
            </a:r>
            <a:r>
              <a:rPr lang="zh-CN" altLang="en-US" sz="2400" dirty="0" smtClean="0"/>
              <a:t>is storage for the Internet. It is designed to make web-scale </a:t>
            </a:r>
            <a:r>
              <a:rPr lang="zh-CN" altLang="en-US" sz="2400" dirty="0"/>
              <a:t>computing easier for developers.</a:t>
            </a:r>
          </a:p>
          <a:p>
            <a:endParaRPr lang="zh-CN" altLang="en-US" sz="2400" dirty="0" smtClean="0"/>
          </a:p>
        </p:txBody>
      </p:sp>
      <p:sp>
        <p:nvSpPr>
          <p:cNvPr id="7" name="矩形 6"/>
          <p:cNvSpPr/>
          <p:nvPr/>
        </p:nvSpPr>
        <p:spPr>
          <a:xfrm>
            <a:off x="879733" y="2719125"/>
            <a:ext cx="9560804" cy="1200329"/>
          </a:xfrm>
          <a:prstGeom prst="rect">
            <a:avLst/>
          </a:prstGeom>
        </p:spPr>
        <p:txBody>
          <a:bodyPr wrap="square">
            <a:spAutoFit/>
          </a:bodyPr>
          <a:lstStyle/>
          <a:p>
            <a:r>
              <a:rPr lang="zh-CN" altLang="en-US" sz="2400" dirty="0" smtClean="0"/>
              <a:t>Amazon S3 has a simple web services interface that you can use to store and retrieve any amount </a:t>
            </a:r>
            <a:r>
              <a:rPr lang="zh-CN" altLang="en-US" sz="2400" dirty="0"/>
              <a:t>of data, at any time, from anywhere on the web</a:t>
            </a:r>
            <a:endParaRPr lang="zh-CN" altLang="en-US" sz="2400" dirty="0" smtClean="0"/>
          </a:p>
          <a:p>
            <a:r>
              <a:rPr lang="zh-CN" altLang="en-US" sz="2400" dirty="0" smtClean="0"/>
              <a:t>.</a:t>
            </a:r>
            <a:endParaRPr lang="zh-CN" altLang="en-US" sz="2400" dirty="0"/>
          </a:p>
        </p:txBody>
      </p:sp>
    </p:spTree>
    <p:extLst>
      <p:ext uri="{BB962C8B-B14F-4D97-AF65-F5344CB8AC3E}">
        <p14:creationId xmlns:p14="http://schemas.microsoft.com/office/powerpoint/2010/main" val="2832373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24000" y="382138"/>
            <a:ext cx="9144000" cy="6045958"/>
          </a:xfrm>
        </p:spPr>
        <p:txBody>
          <a:bodyPr>
            <a:noAutofit/>
          </a:bodyPr>
          <a:lstStyle/>
          <a:p>
            <a:pPr algn="l"/>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endParaRPr lang="zh-CN" altLang="en-US" sz="2800" dirty="0"/>
          </a:p>
        </p:txBody>
      </p:sp>
      <p:sp>
        <p:nvSpPr>
          <p:cNvPr id="5" name="圆角矩形 4"/>
          <p:cNvSpPr/>
          <p:nvPr/>
        </p:nvSpPr>
        <p:spPr>
          <a:xfrm>
            <a:off x="6645371" y="1735952"/>
            <a:ext cx="3035839" cy="9553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API Gateway</a:t>
            </a:r>
            <a:endParaRPr lang="zh-CN" altLang="en-US" dirty="0"/>
          </a:p>
        </p:txBody>
      </p:sp>
      <p:sp>
        <p:nvSpPr>
          <p:cNvPr id="7" name="圆角矩形 6"/>
          <p:cNvSpPr/>
          <p:nvPr/>
        </p:nvSpPr>
        <p:spPr>
          <a:xfrm>
            <a:off x="972846" y="1729127"/>
            <a:ext cx="1378595" cy="9032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Frontend</a:t>
            </a:r>
            <a:endParaRPr lang="zh-CN" altLang="en-US" dirty="0"/>
          </a:p>
        </p:txBody>
      </p:sp>
      <p:sp>
        <p:nvSpPr>
          <p:cNvPr id="8" name="右箭头 7"/>
          <p:cNvSpPr/>
          <p:nvPr/>
        </p:nvSpPr>
        <p:spPr>
          <a:xfrm>
            <a:off x="125810" y="2102270"/>
            <a:ext cx="866632" cy="15695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076571" y="1970553"/>
            <a:ext cx="3111482" cy="369332"/>
          </a:xfrm>
          <a:prstGeom prst="rect">
            <a:avLst/>
          </a:prstGeom>
        </p:spPr>
        <p:txBody>
          <a:bodyPr wrap="square">
            <a:spAutoFit/>
          </a:bodyPr>
          <a:lstStyle/>
          <a:p>
            <a:r>
              <a:rPr lang="en-US" altLang="zh-CN" dirty="0" smtClean="0"/>
              <a:t>Get pre-signed URL</a:t>
            </a:r>
            <a:endParaRPr lang="zh-CN" altLang="en-US" dirty="0"/>
          </a:p>
        </p:txBody>
      </p:sp>
      <p:sp>
        <p:nvSpPr>
          <p:cNvPr id="17" name="圆角矩形 16"/>
          <p:cNvSpPr/>
          <p:nvPr/>
        </p:nvSpPr>
        <p:spPr>
          <a:xfrm>
            <a:off x="7091940" y="3890688"/>
            <a:ext cx="2142699"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File Proxy Server</a:t>
            </a:r>
            <a:endParaRPr lang="zh-CN" altLang="en-US" dirty="0"/>
          </a:p>
        </p:txBody>
      </p:sp>
      <p:sp>
        <p:nvSpPr>
          <p:cNvPr id="27" name="矩形 26"/>
          <p:cNvSpPr/>
          <p:nvPr/>
        </p:nvSpPr>
        <p:spPr>
          <a:xfrm>
            <a:off x="7359658" y="2977673"/>
            <a:ext cx="1992160" cy="892552"/>
          </a:xfrm>
          <a:prstGeom prst="rect">
            <a:avLst/>
          </a:prstGeom>
        </p:spPr>
        <p:txBody>
          <a:bodyPr wrap="square">
            <a:spAutoFit/>
          </a:bodyPr>
          <a:lstStyle/>
          <a:p>
            <a:r>
              <a:rPr lang="en-US" altLang="zh-CN" sz="1600" dirty="0" smtClean="0"/>
              <a:t>Get pre-signed URL</a:t>
            </a:r>
          </a:p>
          <a:p>
            <a:endParaRPr lang="zh-CN" altLang="en-US" dirty="0" smtClean="0"/>
          </a:p>
          <a:p>
            <a:endParaRPr lang="zh-CN" altLang="en-US" dirty="0"/>
          </a:p>
        </p:txBody>
      </p:sp>
      <p:sp>
        <p:nvSpPr>
          <p:cNvPr id="9" name="矩形 8"/>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15636" y="255895"/>
            <a:ext cx="3904339" cy="369332"/>
          </a:xfrm>
          <a:prstGeom prst="rect">
            <a:avLst/>
          </a:prstGeom>
          <a:noFill/>
        </p:spPr>
        <p:txBody>
          <a:bodyPr wrap="none" rtlCol="0">
            <a:spAutoFit/>
          </a:bodyPr>
          <a:lstStyle/>
          <a:p>
            <a:r>
              <a:rPr lang="en-US" altLang="zh-CN" b="1" dirty="0" smtClean="0"/>
              <a:t>Security File</a:t>
            </a:r>
            <a:r>
              <a:rPr lang="zh-CN" altLang="en-US" b="1" dirty="0" smtClean="0"/>
              <a:t> </a:t>
            </a:r>
            <a:r>
              <a:rPr lang="en-US" altLang="zh-CN" b="1" dirty="0" smtClean="0"/>
              <a:t>/ Image Access without S3</a:t>
            </a:r>
            <a:endParaRPr lang="zh-CN" altLang="en-US" b="1" dirty="0"/>
          </a:p>
        </p:txBody>
      </p:sp>
      <p:cxnSp>
        <p:nvCxnSpPr>
          <p:cNvPr id="58" name="曲线连接符 57"/>
          <p:cNvCxnSpPr>
            <a:stCxn id="7" idx="2"/>
            <a:endCxn id="17" idx="1"/>
          </p:cNvCxnSpPr>
          <p:nvPr/>
        </p:nvCxnSpPr>
        <p:spPr>
          <a:xfrm rot="16200000" flipH="1">
            <a:off x="3519281" y="775229"/>
            <a:ext cx="1715522" cy="5429796"/>
          </a:xfrm>
          <a:prstGeom prst="curvedConnector2">
            <a:avLst/>
          </a:prstGeom>
          <a:ln>
            <a:tailEnd type="triangle"/>
          </a:ln>
        </p:spPr>
        <p:style>
          <a:lnRef idx="1">
            <a:schemeClr val="accent6"/>
          </a:lnRef>
          <a:fillRef idx="0">
            <a:schemeClr val="accent6"/>
          </a:fillRef>
          <a:effectRef idx="0">
            <a:schemeClr val="accent6"/>
          </a:effectRef>
          <a:fontRef idx="minor">
            <a:schemeClr val="tx1"/>
          </a:fontRef>
        </p:style>
      </p:cxnSp>
      <p:sp>
        <p:nvSpPr>
          <p:cNvPr id="59" name="矩形 58"/>
          <p:cNvSpPr/>
          <p:nvPr/>
        </p:nvSpPr>
        <p:spPr>
          <a:xfrm rot="955521">
            <a:off x="1756343" y="3856007"/>
            <a:ext cx="4823305" cy="369332"/>
          </a:xfrm>
          <a:prstGeom prst="rect">
            <a:avLst/>
          </a:prstGeom>
        </p:spPr>
        <p:txBody>
          <a:bodyPr wrap="square">
            <a:spAutoFit/>
          </a:bodyPr>
          <a:lstStyle/>
          <a:p>
            <a:r>
              <a:rPr lang="en-US" altLang="zh-CN" dirty="0" smtClean="0"/>
              <a:t>Access security file/image using Pre-signed URL</a:t>
            </a:r>
            <a:endParaRPr lang="zh-CN" altLang="en-US" dirty="0"/>
          </a:p>
        </p:txBody>
      </p:sp>
      <p:cxnSp>
        <p:nvCxnSpPr>
          <p:cNvPr id="67" name="直接箭头连接符 66"/>
          <p:cNvCxnSpPr>
            <a:stCxn id="5" idx="2"/>
            <a:endCxn id="17" idx="0"/>
          </p:cNvCxnSpPr>
          <p:nvPr/>
        </p:nvCxnSpPr>
        <p:spPr>
          <a:xfrm flipH="1">
            <a:off x="8163290" y="2691295"/>
            <a:ext cx="1" cy="119939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7" idx="3"/>
            <a:endCxn id="5" idx="1"/>
          </p:cNvCxnSpPr>
          <p:nvPr/>
        </p:nvCxnSpPr>
        <p:spPr>
          <a:xfrm>
            <a:off x="2351441" y="2180747"/>
            <a:ext cx="4293930" cy="328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277091" y="5430982"/>
            <a:ext cx="5910962" cy="646331"/>
          </a:xfrm>
          <a:prstGeom prst="rect">
            <a:avLst/>
          </a:prstGeom>
          <a:noFill/>
        </p:spPr>
        <p:txBody>
          <a:bodyPr wrap="square" rtlCol="0">
            <a:spAutoFit/>
          </a:bodyPr>
          <a:lstStyle/>
          <a:p>
            <a:r>
              <a:rPr lang="en-US" altLang="zh-CN" b="1" dirty="0" smtClean="0"/>
              <a:t>API Gateway:  </a:t>
            </a:r>
            <a:r>
              <a:rPr lang="en-US" altLang="zh-CN" dirty="0" smtClean="0"/>
              <a:t>Token authorization.</a:t>
            </a:r>
          </a:p>
          <a:p>
            <a:r>
              <a:rPr lang="en-US" altLang="zh-CN" b="1" dirty="0" smtClean="0"/>
              <a:t>File Proxy Server: </a:t>
            </a:r>
            <a:r>
              <a:rPr lang="en-US" altLang="zh-CN" dirty="0" smtClean="0"/>
              <a:t>File/Image Owner check?</a:t>
            </a:r>
            <a:endParaRPr lang="zh-CN" altLang="en-US" b="1" dirty="0"/>
          </a:p>
        </p:txBody>
      </p:sp>
      <p:sp>
        <p:nvSpPr>
          <p:cNvPr id="2" name="流程图: 磁盘 1"/>
          <p:cNvSpPr/>
          <p:nvPr/>
        </p:nvSpPr>
        <p:spPr>
          <a:xfrm>
            <a:off x="9234639" y="5430982"/>
            <a:ext cx="2347761" cy="612648"/>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13" name="曲线连接符 12"/>
          <p:cNvCxnSpPr>
            <a:stCxn id="17" idx="3"/>
            <a:endCxn id="2" idx="1"/>
          </p:cNvCxnSpPr>
          <p:nvPr/>
        </p:nvCxnSpPr>
        <p:spPr>
          <a:xfrm>
            <a:off x="9234639" y="4347888"/>
            <a:ext cx="1173881" cy="1083094"/>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017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24000" y="382138"/>
            <a:ext cx="9144000" cy="6045958"/>
          </a:xfrm>
        </p:spPr>
        <p:txBody>
          <a:bodyPr>
            <a:noAutofit/>
          </a:bodyPr>
          <a:lstStyle/>
          <a:p>
            <a:pPr algn="l"/>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endParaRPr lang="zh-CN" altLang="en-US" sz="2800" dirty="0"/>
          </a:p>
        </p:txBody>
      </p:sp>
      <p:sp>
        <p:nvSpPr>
          <p:cNvPr id="5" name="圆角矩形 4"/>
          <p:cNvSpPr/>
          <p:nvPr/>
        </p:nvSpPr>
        <p:spPr>
          <a:xfrm>
            <a:off x="4456782" y="1735952"/>
            <a:ext cx="3035839" cy="9553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API Gateway</a:t>
            </a:r>
            <a:endParaRPr lang="zh-CN" altLang="en-US" dirty="0"/>
          </a:p>
        </p:txBody>
      </p:sp>
      <p:sp>
        <p:nvSpPr>
          <p:cNvPr id="6" name="圆角矩形 5"/>
          <p:cNvSpPr/>
          <p:nvPr/>
        </p:nvSpPr>
        <p:spPr>
          <a:xfrm>
            <a:off x="9036740" y="1729127"/>
            <a:ext cx="1897039" cy="88710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S3 Security</a:t>
            </a:r>
            <a:endParaRPr lang="zh-CN" altLang="en-US" dirty="0"/>
          </a:p>
        </p:txBody>
      </p:sp>
      <p:sp>
        <p:nvSpPr>
          <p:cNvPr id="7" name="圆角矩形 6"/>
          <p:cNvSpPr/>
          <p:nvPr/>
        </p:nvSpPr>
        <p:spPr>
          <a:xfrm>
            <a:off x="972846" y="1729127"/>
            <a:ext cx="1378595" cy="9032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Frontend</a:t>
            </a:r>
            <a:endParaRPr lang="zh-CN" altLang="en-US" dirty="0"/>
          </a:p>
        </p:txBody>
      </p:sp>
      <p:sp>
        <p:nvSpPr>
          <p:cNvPr id="8" name="右箭头 7"/>
          <p:cNvSpPr/>
          <p:nvPr/>
        </p:nvSpPr>
        <p:spPr>
          <a:xfrm>
            <a:off x="125810" y="2102270"/>
            <a:ext cx="866632" cy="15695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479649" y="3035785"/>
            <a:ext cx="3111482" cy="369332"/>
          </a:xfrm>
          <a:prstGeom prst="rect">
            <a:avLst/>
          </a:prstGeom>
        </p:spPr>
        <p:txBody>
          <a:bodyPr wrap="square">
            <a:spAutoFit/>
          </a:bodyPr>
          <a:lstStyle/>
          <a:p>
            <a:r>
              <a:rPr lang="en-US" altLang="zh-CN" dirty="0" smtClean="0"/>
              <a:t>Get pre-signed URL</a:t>
            </a:r>
            <a:endParaRPr lang="zh-CN" altLang="en-US" dirty="0"/>
          </a:p>
        </p:txBody>
      </p:sp>
      <p:cxnSp>
        <p:nvCxnSpPr>
          <p:cNvPr id="13" name="直接箭头连接符 12"/>
          <p:cNvCxnSpPr>
            <a:stCxn id="7" idx="3"/>
            <a:endCxn id="5" idx="1"/>
          </p:cNvCxnSpPr>
          <p:nvPr/>
        </p:nvCxnSpPr>
        <p:spPr>
          <a:xfrm>
            <a:off x="2351441" y="2180747"/>
            <a:ext cx="2105341" cy="32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4917895" y="3768811"/>
            <a:ext cx="2142699"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File Proxy Server</a:t>
            </a:r>
            <a:endParaRPr lang="zh-CN" altLang="en-US" dirty="0"/>
          </a:p>
        </p:txBody>
      </p:sp>
      <p:cxnSp>
        <p:nvCxnSpPr>
          <p:cNvPr id="41" name="直接箭头连接符 40"/>
          <p:cNvCxnSpPr>
            <a:stCxn id="17" idx="3"/>
            <a:endCxn id="6" idx="2"/>
          </p:cNvCxnSpPr>
          <p:nvPr/>
        </p:nvCxnSpPr>
        <p:spPr>
          <a:xfrm flipV="1">
            <a:off x="7060594" y="2616231"/>
            <a:ext cx="2924666" cy="1609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6085757" y="4347888"/>
            <a:ext cx="914400" cy="32324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S3 API</a:t>
            </a:r>
            <a:endParaRPr lang="zh-CN" altLang="en-US" dirty="0"/>
          </a:p>
        </p:txBody>
      </p:sp>
      <p:sp>
        <p:nvSpPr>
          <p:cNvPr id="9" name="矩形 8"/>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15636" y="255895"/>
            <a:ext cx="3609771" cy="369332"/>
          </a:xfrm>
          <a:prstGeom prst="rect">
            <a:avLst/>
          </a:prstGeom>
          <a:noFill/>
        </p:spPr>
        <p:txBody>
          <a:bodyPr wrap="none" rtlCol="0">
            <a:spAutoFit/>
          </a:bodyPr>
          <a:lstStyle/>
          <a:p>
            <a:r>
              <a:rPr lang="en-US" altLang="zh-CN" b="1" dirty="0" smtClean="0"/>
              <a:t>Security File</a:t>
            </a:r>
            <a:r>
              <a:rPr lang="zh-CN" altLang="en-US" b="1" dirty="0" smtClean="0"/>
              <a:t> </a:t>
            </a:r>
            <a:r>
              <a:rPr lang="en-US" altLang="zh-CN" b="1" dirty="0" smtClean="0"/>
              <a:t>/ Image Access from S3</a:t>
            </a:r>
            <a:endParaRPr lang="zh-CN" altLang="en-US" b="1" dirty="0"/>
          </a:p>
        </p:txBody>
      </p:sp>
      <p:cxnSp>
        <p:nvCxnSpPr>
          <p:cNvPr id="43" name="肘形连接符 42"/>
          <p:cNvCxnSpPr>
            <a:stCxn id="6" idx="3"/>
            <a:endCxn id="17" idx="2"/>
          </p:cNvCxnSpPr>
          <p:nvPr/>
        </p:nvCxnSpPr>
        <p:spPr>
          <a:xfrm flipH="1">
            <a:off x="5989245" y="2172679"/>
            <a:ext cx="4944534" cy="2510532"/>
          </a:xfrm>
          <a:prstGeom prst="bentConnector4">
            <a:avLst>
              <a:gd name="adj1" fmla="val -4623"/>
              <a:gd name="adj2" fmla="val 109106"/>
            </a:avLst>
          </a:prstGeom>
          <a:ln>
            <a:tailEnd type="triangle"/>
          </a:ln>
        </p:spPr>
        <p:style>
          <a:lnRef idx="1">
            <a:schemeClr val="accent2"/>
          </a:lnRef>
          <a:fillRef idx="0">
            <a:schemeClr val="accent2"/>
          </a:fillRef>
          <a:effectRef idx="0">
            <a:schemeClr val="accent2"/>
          </a:effectRef>
          <a:fontRef idx="minor">
            <a:schemeClr val="tx1"/>
          </a:fontRef>
        </p:style>
      </p:cxnSp>
      <p:sp>
        <p:nvSpPr>
          <p:cNvPr id="49" name="矩形 48"/>
          <p:cNvSpPr/>
          <p:nvPr/>
        </p:nvSpPr>
        <p:spPr>
          <a:xfrm>
            <a:off x="8131944" y="4570501"/>
            <a:ext cx="4122016" cy="369332"/>
          </a:xfrm>
          <a:prstGeom prst="rect">
            <a:avLst/>
          </a:prstGeom>
        </p:spPr>
        <p:txBody>
          <a:bodyPr wrap="square">
            <a:spAutoFit/>
          </a:bodyPr>
          <a:lstStyle/>
          <a:p>
            <a:r>
              <a:rPr lang="en-US" altLang="zh-CN" dirty="0"/>
              <a:t>P</a:t>
            </a:r>
            <a:r>
              <a:rPr lang="en-US" altLang="zh-CN" dirty="0" smtClean="0"/>
              <a:t>re-signed URL with expire time</a:t>
            </a:r>
            <a:endParaRPr lang="zh-CN" altLang="en-US" dirty="0"/>
          </a:p>
        </p:txBody>
      </p:sp>
      <p:cxnSp>
        <p:nvCxnSpPr>
          <p:cNvPr id="56" name="直接箭头连接符 55"/>
          <p:cNvCxnSpPr/>
          <p:nvPr/>
        </p:nvCxnSpPr>
        <p:spPr>
          <a:xfrm flipH="1">
            <a:off x="2370120" y="2326012"/>
            <a:ext cx="2105341" cy="1385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8" name="曲线连接符 57"/>
          <p:cNvCxnSpPr>
            <a:stCxn id="7" idx="0"/>
            <a:endCxn id="6" idx="0"/>
          </p:cNvCxnSpPr>
          <p:nvPr/>
        </p:nvCxnSpPr>
        <p:spPr>
          <a:xfrm rot="5400000" flipH="1" flipV="1">
            <a:off x="5823702" y="-2432431"/>
            <a:ext cx="12700" cy="8323116"/>
          </a:xfrm>
          <a:prstGeom prst="curvedConnector3">
            <a:avLst>
              <a:gd name="adj1" fmla="val 1800000"/>
            </a:avLst>
          </a:prstGeom>
          <a:ln>
            <a:tailEnd type="triangle"/>
          </a:ln>
        </p:spPr>
        <p:style>
          <a:lnRef idx="1">
            <a:schemeClr val="accent6"/>
          </a:lnRef>
          <a:fillRef idx="0">
            <a:schemeClr val="accent6"/>
          </a:fillRef>
          <a:effectRef idx="0">
            <a:schemeClr val="accent6"/>
          </a:effectRef>
          <a:fontRef idx="minor">
            <a:schemeClr val="tx1"/>
          </a:fontRef>
        </p:style>
      </p:cxnSp>
      <p:sp>
        <p:nvSpPr>
          <p:cNvPr id="59" name="矩形 58"/>
          <p:cNvSpPr/>
          <p:nvPr/>
        </p:nvSpPr>
        <p:spPr>
          <a:xfrm>
            <a:off x="3198477" y="1068780"/>
            <a:ext cx="4823305" cy="369332"/>
          </a:xfrm>
          <a:prstGeom prst="rect">
            <a:avLst/>
          </a:prstGeom>
        </p:spPr>
        <p:txBody>
          <a:bodyPr wrap="square">
            <a:spAutoFit/>
          </a:bodyPr>
          <a:lstStyle/>
          <a:p>
            <a:r>
              <a:rPr lang="en-US" altLang="zh-CN" dirty="0" smtClean="0"/>
              <a:t>Access security file/image using Pre-signed URL</a:t>
            </a:r>
            <a:endParaRPr lang="zh-CN" altLang="en-US" dirty="0"/>
          </a:p>
        </p:txBody>
      </p:sp>
      <p:sp>
        <p:nvSpPr>
          <p:cNvPr id="22" name="文本框 21"/>
          <p:cNvSpPr txBox="1"/>
          <p:nvPr/>
        </p:nvSpPr>
        <p:spPr>
          <a:xfrm>
            <a:off x="277091" y="5430982"/>
            <a:ext cx="10210800" cy="923330"/>
          </a:xfrm>
          <a:prstGeom prst="rect">
            <a:avLst/>
          </a:prstGeom>
          <a:noFill/>
        </p:spPr>
        <p:txBody>
          <a:bodyPr wrap="square" rtlCol="0">
            <a:spAutoFit/>
          </a:bodyPr>
          <a:lstStyle/>
          <a:p>
            <a:r>
              <a:rPr lang="en-US" altLang="zh-CN" b="1" dirty="0" smtClean="0"/>
              <a:t>API Gateway:  </a:t>
            </a:r>
            <a:r>
              <a:rPr lang="en-US" altLang="zh-CN" dirty="0" smtClean="0"/>
              <a:t>Token authorization.</a:t>
            </a:r>
          </a:p>
          <a:p>
            <a:r>
              <a:rPr lang="en-US" altLang="zh-CN" b="1" dirty="0" smtClean="0"/>
              <a:t>File Proxy Server: </a:t>
            </a:r>
            <a:r>
              <a:rPr lang="en-US" altLang="zh-CN" dirty="0" smtClean="0"/>
              <a:t>Check the file owner and access group and call S3 to generate </a:t>
            </a:r>
            <a:r>
              <a:rPr lang="en-US" altLang="zh-CN" dirty="0" err="1" smtClean="0"/>
              <a:t>presigned</a:t>
            </a:r>
            <a:r>
              <a:rPr lang="en-US" altLang="zh-CN" dirty="0" smtClean="0"/>
              <a:t> URL and redirect to front end </a:t>
            </a:r>
            <a:endParaRPr lang="zh-CN" altLang="en-US" b="1" dirty="0"/>
          </a:p>
        </p:txBody>
      </p:sp>
      <p:sp>
        <p:nvSpPr>
          <p:cNvPr id="2" name="文本框 1"/>
          <p:cNvSpPr txBox="1"/>
          <p:nvPr/>
        </p:nvSpPr>
        <p:spPr>
          <a:xfrm>
            <a:off x="2742604" y="1937267"/>
            <a:ext cx="1647823" cy="369332"/>
          </a:xfrm>
          <a:prstGeom prst="rect">
            <a:avLst/>
          </a:prstGeom>
          <a:noFill/>
        </p:spPr>
        <p:txBody>
          <a:bodyPr wrap="none" rtlCol="0">
            <a:spAutoFit/>
          </a:bodyPr>
          <a:lstStyle/>
          <a:p>
            <a:r>
              <a:rPr lang="en-US" altLang="zh-CN" dirty="0" smtClean="0"/>
              <a:t>/</a:t>
            </a:r>
            <a:r>
              <a:rPr lang="en-US" altLang="zh-CN" dirty="0" err="1" smtClean="0"/>
              <a:t>oauth</a:t>
            </a:r>
            <a:r>
              <a:rPr lang="en-US" altLang="zh-CN" dirty="0" smtClean="0"/>
              <a:t>/redirect</a:t>
            </a:r>
            <a:endParaRPr lang="zh-CN" altLang="en-US" dirty="0"/>
          </a:p>
        </p:txBody>
      </p:sp>
      <p:sp>
        <p:nvSpPr>
          <p:cNvPr id="24" name="文本框 23"/>
          <p:cNvSpPr txBox="1"/>
          <p:nvPr/>
        </p:nvSpPr>
        <p:spPr>
          <a:xfrm>
            <a:off x="2589540" y="2272438"/>
            <a:ext cx="1386277" cy="369332"/>
          </a:xfrm>
          <a:prstGeom prst="rect">
            <a:avLst/>
          </a:prstGeom>
          <a:noFill/>
        </p:spPr>
        <p:txBody>
          <a:bodyPr wrap="none" rtlCol="0">
            <a:spAutoFit/>
          </a:bodyPr>
          <a:lstStyle/>
          <a:p>
            <a:r>
              <a:rPr lang="en-US" altLang="zh-CN" dirty="0" smtClean="0"/>
              <a:t>Redirect URL</a:t>
            </a:r>
            <a:endParaRPr lang="zh-CN" altLang="en-US" dirty="0"/>
          </a:p>
        </p:txBody>
      </p:sp>
      <p:cxnSp>
        <p:nvCxnSpPr>
          <p:cNvPr id="15" name="肘形连接符 14"/>
          <p:cNvCxnSpPr>
            <a:stCxn id="7" idx="2"/>
            <a:endCxn id="17" idx="1"/>
          </p:cNvCxnSpPr>
          <p:nvPr/>
        </p:nvCxnSpPr>
        <p:spPr>
          <a:xfrm rot="16200000" flipH="1">
            <a:off x="2493197" y="1801312"/>
            <a:ext cx="1593645" cy="325575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398831" y="3612322"/>
            <a:ext cx="1606787" cy="369332"/>
          </a:xfrm>
          <a:prstGeom prst="rect">
            <a:avLst/>
          </a:prstGeom>
          <a:noFill/>
        </p:spPr>
        <p:txBody>
          <a:bodyPr wrap="none" rtlCol="0">
            <a:spAutoFit/>
          </a:bodyPr>
          <a:lstStyle/>
          <a:p>
            <a:r>
              <a:rPr lang="en-US" altLang="zh-CN" dirty="0" smtClean="0"/>
              <a:t>/</a:t>
            </a:r>
            <a:r>
              <a:rPr lang="en-US" altLang="zh-CN" dirty="0" err="1" smtClean="0"/>
              <a:t>okchem</a:t>
            </a:r>
            <a:r>
              <a:rPr lang="en-US" altLang="zh-CN" dirty="0" smtClean="0"/>
              <a:t>-s/***</a:t>
            </a:r>
            <a:endParaRPr lang="zh-CN" altLang="en-US" dirty="0"/>
          </a:p>
        </p:txBody>
      </p:sp>
    </p:spTree>
    <p:extLst>
      <p:ext uri="{BB962C8B-B14F-4D97-AF65-F5344CB8AC3E}">
        <p14:creationId xmlns:p14="http://schemas.microsoft.com/office/powerpoint/2010/main" val="309338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24000" y="382138"/>
            <a:ext cx="9144000" cy="6045958"/>
          </a:xfrm>
        </p:spPr>
        <p:txBody>
          <a:bodyPr>
            <a:noAutofit/>
          </a:bodyPr>
          <a:lstStyle/>
          <a:p>
            <a:pPr algn="l"/>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endParaRPr lang="zh-CN" altLang="en-US" sz="2800" dirty="0"/>
          </a:p>
        </p:txBody>
      </p:sp>
      <p:sp>
        <p:nvSpPr>
          <p:cNvPr id="5" name="圆角矩形 4"/>
          <p:cNvSpPr/>
          <p:nvPr/>
        </p:nvSpPr>
        <p:spPr>
          <a:xfrm>
            <a:off x="6645371" y="1735952"/>
            <a:ext cx="3035839" cy="9553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API Gateway</a:t>
            </a:r>
            <a:endParaRPr lang="zh-CN" altLang="en-US" dirty="0"/>
          </a:p>
        </p:txBody>
      </p:sp>
      <p:sp>
        <p:nvSpPr>
          <p:cNvPr id="7" name="圆角矩形 6"/>
          <p:cNvSpPr/>
          <p:nvPr/>
        </p:nvSpPr>
        <p:spPr>
          <a:xfrm>
            <a:off x="972846" y="1729127"/>
            <a:ext cx="1378595" cy="9032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Frontend</a:t>
            </a:r>
            <a:endParaRPr lang="zh-CN" altLang="en-US" dirty="0"/>
          </a:p>
        </p:txBody>
      </p:sp>
      <p:sp>
        <p:nvSpPr>
          <p:cNvPr id="8" name="右箭头 7"/>
          <p:cNvSpPr/>
          <p:nvPr/>
        </p:nvSpPr>
        <p:spPr>
          <a:xfrm>
            <a:off x="125810" y="2102270"/>
            <a:ext cx="866632" cy="15695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076571" y="1970553"/>
            <a:ext cx="3111482" cy="369332"/>
          </a:xfrm>
          <a:prstGeom prst="rect">
            <a:avLst/>
          </a:prstGeom>
        </p:spPr>
        <p:txBody>
          <a:bodyPr wrap="square">
            <a:spAutoFit/>
          </a:bodyPr>
          <a:lstStyle/>
          <a:p>
            <a:r>
              <a:rPr lang="en-US" altLang="zh-CN" dirty="0" smtClean="0"/>
              <a:t>Authorize and redirect</a:t>
            </a:r>
            <a:endParaRPr lang="zh-CN" altLang="en-US" dirty="0"/>
          </a:p>
        </p:txBody>
      </p:sp>
      <p:sp>
        <p:nvSpPr>
          <p:cNvPr id="17" name="圆角矩形 16"/>
          <p:cNvSpPr/>
          <p:nvPr/>
        </p:nvSpPr>
        <p:spPr>
          <a:xfrm>
            <a:off x="7091940" y="3890688"/>
            <a:ext cx="2142699"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File Proxy Server</a:t>
            </a:r>
            <a:endParaRPr lang="zh-CN" altLang="en-US" dirty="0"/>
          </a:p>
        </p:txBody>
      </p:sp>
      <p:sp>
        <p:nvSpPr>
          <p:cNvPr id="9" name="矩形 8"/>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15636" y="255895"/>
            <a:ext cx="4583499" cy="369332"/>
          </a:xfrm>
          <a:prstGeom prst="rect">
            <a:avLst/>
          </a:prstGeom>
          <a:noFill/>
        </p:spPr>
        <p:txBody>
          <a:bodyPr wrap="none" rtlCol="0">
            <a:spAutoFit/>
          </a:bodyPr>
          <a:lstStyle/>
          <a:p>
            <a:r>
              <a:rPr lang="en-US" altLang="zh-CN" b="1" dirty="0" smtClean="0"/>
              <a:t>Security File</a:t>
            </a:r>
            <a:r>
              <a:rPr lang="zh-CN" altLang="en-US" b="1" dirty="0" smtClean="0"/>
              <a:t> </a:t>
            </a:r>
            <a:r>
              <a:rPr lang="en-US" altLang="zh-CN" b="1" dirty="0" smtClean="0"/>
              <a:t>/ Image Access from local storage</a:t>
            </a:r>
            <a:endParaRPr lang="zh-CN" altLang="en-US" b="1" dirty="0"/>
          </a:p>
        </p:txBody>
      </p:sp>
      <p:cxnSp>
        <p:nvCxnSpPr>
          <p:cNvPr id="58" name="曲线连接符 57"/>
          <p:cNvCxnSpPr>
            <a:stCxn id="7" idx="2"/>
            <a:endCxn id="17" idx="1"/>
          </p:cNvCxnSpPr>
          <p:nvPr/>
        </p:nvCxnSpPr>
        <p:spPr>
          <a:xfrm rot="16200000" flipH="1">
            <a:off x="3519281" y="775229"/>
            <a:ext cx="1715522" cy="5429796"/>
          </a:xfrm>
          <a:prstGeom prst="curvedConnector2">
            <a:avLst/>
          </a:prstGeom>
          <a:ln>
            <a:tailEnd type="triangle"/>
          </a:ln>
        </p:spPr>
        <p:style>
          <a:lnRef idx="1">
            <a:schemeClr val="accent6"/>
          </a:lnRef>
          <a:fillRef idx="0">
            <a:schemeClr val="accent6"/>
          </a:fillRef>
          <a:effectRef idx="0">
            <a:schemeClr val="accent6"/>
          </a:effectRef>
          <a:fontRef idx="minor">
            <a:schemeClr val="tx1"/>
          </a:fontRef>
        </p:style>
      </p:cxnSp>
      <p:sp>
        <p:nvSpPr>
          <p:cNvPr id="59" name="矩形 58"/>
          <p:cNvSpPr/>
          <p:nvPr/>
        </p:nvSpPr>
        <p:spPr>
          <a:xfrm rot="955521">
            <a:off x="2213201" y="3764670"/>
            <a:ext cx="4823305" cy="369332"/>
          </a:xfrm>
          <a:prstGeom prst="rect">
            <a:avLst/>
          </a:prstGeom>
        </p:spPr>
        <p:txBody>
          <a:bodyPr wrap="square">
            <a:spAutoFit/>
          </a:bodyPr>
          <a:lstStyle/>
          <a:p>
            <a:r>
              <a:rPr lang="en-US" altLang="zh-CN" dirty="0" smtClean="0"/>
              <a:t>Redirect with Authorization</a:t>
            </a:r>
            <a:endParaRPr lang="zh-CN" altLang="en-US" dirty="0"/>
          </a:p>
        </p:txBody>
      </p:sp>
      <p:cxnSp>
        <p:nvCxnSpPr>
          <p:cNvPr id="71" name="直接箭头连接符 70"/>
          <p:cNvCxnSpPr>
            <a:stCxn id="7" idx="3"/>
            <a:endCxn id="5" idx="1"/>
          </p:cNvCxnSpPr>
          <p:nvPr/>
        </p:nvCxnSpPr>
        <p:spPr>
          <a:xfrm>
            <a:off x="2351441" y="2180747"/>
            <a:ext cx="4293930" cy="328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277091" y="5430982"/>
            <a:ext cx="5910962" cy="646331"/>
          </a:xfrm>
          <a:prstGeom prst="rect">
            <a:avLst/>
          </a:prstGeom>
          <a:noFill/>
        </p:spPr>
        <p:txBody>
          <a:bodyPr wrap="square" rtlCol="0">
            <a:spAutoFit/>
          </a:bodyPr>
          <a:lstStyle/>
          <a:p>
            <a:r>
              <a:rPr lang="en-US" altLang="zh-CN" b="1" dirty="0" smtClean="0"/>
              <a:t>API Gateway:  </a:t>
            </a:r>
            <a:r>
              <a:rPr lang="en-US" altLang="zh-CN" dirty="0" smtClean="0"/>
              <a:t>Token authorization.</a:t>
            </a:r>
          </a:p>
          <a:p>
            <a:r>
              <a:rPr lang="en-US" altLang="zh-CN" b="1" dirty="0" smtClean="0"/>
              <a:t>File Proxy Server: </a:t>
            </a:r>
            <a:r>
              <a:rPr lang="en-US" altLang="zh-CN" dirty="0" smtClean="0"/>
              <a:t>File/Image Access control</a:t>
            </a:r>
            <a:endParaRPr lang="zh-CN" altLang="en-US" b="1" dirty="0"/>
          </a:p>
        </p:txBody>
      </p:sp>
      <p:sp>
        <p:nvSpPr>
          <p:cNvPr id="2" name="流程图: 磁盘 1"/>
          <p:cNvSpPr/>
          <p:nvPr/>
        </p:nvSpPr>
        <p:spPr>
          <a:xfrm>
            <a:off x="9234639" y="5430982"/>
            <a:ext cx="2347761" cy="612648"/>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13" name="曲线连接符 12"/>
          <p:cNvCxnSpPr>
            <a:stCxn id="17" idx="3"/>
            <a:endCxn id="2" idx="1"/>
          </p:cNvCxnSpPr>
          <p:nvPr/>
        </p:nvCxnSpPr>
        <p:spPr>
          <a:xfrm>
            <a:off x="9234639" y="4347888"/>
            <a:ext cx="1173881" cy="1083094"/>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曲线连接符 5"/>
          <p:cNvCxnSpPr>
            <a:stCxn id="7" idx="2"/>
            <a:endCxn id="17" idx="1"/>
          </p:cNvCxnSpPr>
          <p:nvPr/>
        </p:nvCxnSpPr>
        <p:spPr>
          <a:xfrm rot="16200000" flipH="1">
            <a:off x="3519281" y="775229"/>
            <a:ext cx="1715522" cy="5429796"/>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261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24000" y="382138"/>
            <a:ext cx="9144000" cy="6045958"/>
          </a:xfrm>
        </p:spPr>
        <p:txBody>
          <a:bodyPr>
            <a:noAutofit/>
          </a:bodyPr>
          <a:lstStyle/>
          <a:p>
            <a:pPr algn="l"/>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endParaRPr lang="zh-CN" altLang="en-US" sz="2800" dirty="0"/>
          </a:p>
        </p:txBody>
      </p:sp>
      <p:sp>
        <p:nvSpPr>
          <p:cNvPr id="5" name="圆角矩形 4"/>
          <p:cNvSpPr/>
          <p:nvPr/>
        </p:nvSpPr>
        <p:spPr>
          <a:xfrm>
            <a:off x="6645371" y="1735952"/>
            <a:ext cx="3035839" cy="9553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API Gateway</a:t>
            </a:r>
            <a:endParaRPr lang="zh-CN" altLang="en-US" dirty="0"/>
          </a:p>
        </p:txBody>
      </p:sp>
      <p:sp>
        <p:nvSpPr>
          <p:cNvPr id="7" name="圆角矩形 6"/>
          <p:cNvSpPr/>
          <p:nvPr/>
        </p:nvSpPr>
        <p:spPr>
          <a:xfrm>
            <a:off x="972846" y="1729127"/>
            <a:ext cx="1378595" cy="9032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Frontend</a:t>
            </a:r>
            <a:endParaRPr lang="zh-CN" altLang="en-US" dirty="0"/>
          </a:p>
        </p:txBody>
      </p:sp>
      <p:sp>
        <p:nvSpPr>
          <p:cNvPr id="8" name="右箭头 7"/>
          <p:cNvSpPr/>
          <p:nvPr/>
        </p:nvSpPr>
        <p:spPr>
          <a:xfrm>
            <a:off x="125810" y="2102270"/>
            <a:ext cx="866632" cy="15695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076571" y="1970553"/>
            <a:ext cx="3111482" cy="369332"/>
          </a:xfrm>
          <a:prstGeom prst="rect">
            <a:avLst/>
          </a:prstGeom>
        </p:spPr>
        <p:txBody>
          <a:bodyPr wrap="square">
            <a:spAutoFit/>
          </a:bodyPr>
          <a:lstStyle/>
          <a:p>
            <a:r>
              <a:rPr lang="en-US" altLang="zh-CN" dirty="0" smtClean="0"/>
              <a:t>Get pre-signed URL</a:t>
            </a:r>
            <a:endParaRPr lang="zh-CN" altLang="en-US" dirty="0"/>
          </a:p>
        </p:txBody>
      </p:sp>
      <p:sp>
        <p:nvSpPr>
          <p:cNvPr id="17" name="圆角矩形 16"/>
          <p:cNvSpPr/>
          <p:nvPr/>
        </p:nvSpPr>
        <p:spPr>
          <a:xfrm>
            <a:off x="7091940" y="3890688"/>
            <a:ext cx="2142699"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File Proxy Server</a:t>
            </a:r>
            <a:endParaRPr lang="zh-CN" altLang="en-US" dirty="0"/>
          </a:p>
        </p:txBody>
      </p:sp>
      <p:sp>
        <p:nvSpPr>
          <p:cNvPr id="27" name="矩形 26"/>
          <p:cNvSpPr/>
          <p:nvPr/>
        </p:nvSpPr>
        <p:spPr>
          <a:xfrm>
            <a:off x="7359658" y="2977673"/>
            <a:ext cx="1992160" cy="892552"/>
          </a:xfrm>
          <a:prstGeom prst="rect">
            <a:avLst/>
          </a:prstGeom>
        </p:spPr>
        <p:txBody>
          <a:bodyPr wrap="square">
            <a:spAutoFit/>
          </a:bodyPr>
          <a:lstStyle/>
          <a:p>
            <a:r>
              <a:rPr lang="en-US" altLang="zh-CN" sz="1600" dirty="0" smtClean="0"/>
              <a:t>Get pre-signed URL</a:t>
            </a:r>
          </a:p>
          <a:p>
            <a:endParaRPr lang="zh-CN" altLang="en-US" dirty="0" smtClean="0"/>
          </a:p>
          <a:p>
            <a:endParaRPr lang="zh-CN" altLang="en-US" dirty="0"/>
          </a:p>
        </p:txBody>
      </p:sp>
      <p:sp>
        <p:nvSpPr>
          <p:cNvPr id="9" name="矩形 8"/>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15636" y="255895"/>
            <a:ext cx="3759555" cy="369332"/>
          </a:xfrm>
          <a:prstGeom prst="rect">
            <a:avLst/>
          </a:prstGeom>
          <a:noFill/>
        </p:spPr>
        <p:txBody>
          <a:bodyPr wrap="none" rtlCol="0">
            <a:spAutoFit/>
          </a:bodyPr>
          <a:lstStyle/>
          <a:p>
            <a:r>
              <a:rPr lang="en-US" altLang="zh-CN" b="1" dirty="0" smtClean="0"/>
              <a:t>File</a:t>
            </a:r>
            <a:r>
              <a:rPr lang="zh-CN" altLang="en-US" b="1" dirty="0" smtClean="0"/>
              <a:t> </a:t>
            </a:r>
            <a:r>
              <a:rPr lang="en-US" altLang="zh-CN" b="1" dirty="0" smtClean="0"/>
              <a:t>/ Image Access from local storage</a:t>
            </a:r>
            <a:endParaRPr lang="zh-CN" altLang="en-US" b="1" dirty="0"/>
          </a:p>
        </p:txBody>
      </p:sp>
      <p:cxnSp>
        <p:nvCxnSpPr>
          <p:cNvPr id="58" name="曲线连接符 57"/>
          <p:cNvCxnSpPr>
            <a:stCxn id="7" idx="2"/>
            <a:endCxn id="17" idx="1"/>
          </p:cNvCxnSpPr>
          <p:nvPr/>
        </p:nvCxnSpPr>
        <p:spPr>
          <a:xfrm rot="16200000" flipH="1">
            <a:off x="3519281" y="775229"/>
            <a:ext cx="1715522" cy="5429796"/>
          </a:xfrm>
          <a:prstGeom prst="curvedConnector2">
            <a:avLst/>
          </a:prstGeom>
          <a:ln>
            <a:tailEnd type="triangle"/>
          </a:ln>
        </p:spPr>
        <p:style>
          <a:lnRef idx="1">
            <a:schemeClr val="accent6"/>
          </a:lnRef>
          <a:fillRef idx="0">
            <a:schemeClr val="accent6"/>
          </a:fillRef>
          <a:effectRef idx="0">
            <a:schemeClr val="accent6"/>
          </a:effectRef>
          <a:fontRef idx="minor">
            <a:schemeClr val="tx1"/>
          </a:fontRef>
        </p:style>
      </p:cxnSp>
      <p:sp>
        <p:nvSpPr>
          <p:cNvPr id="59" name="矩形 58"/>
          <p:cNvSpPr/>
          <p:nvPr/>
        </p:nvSpPr>
        <p:spPr>
          <a:xfrm rot="955521">
            <a:off x="1756343" y="3856007"/>
            <a:ext cx="4823305" cy="369332"/>
          </a:xfrm>
          <a:prstGeom prst="rect">
            <a:avLst/>
          </a:prstGeom>
        </p:spPr>
        <p:txBody>
          <a:bodyPr wrap="square">
            <a:spAutoFit/>
          </a:bodyPr>
          <a:lstStyle/>
          <a:p>
            <a:r>
              <a:rPr lang="en-US" altLang="zh-CN" dirty="0" smtClean="0"/>
              <a:t>Access URL</a:t>
            </a:r>
            <a:endParaRPr lang="zh-CN" altLang="en-US" dirty="0"/>
          </a:p>
        </p:txBody>
      </p:sp>
      <p:cxnSp>
        <p:nvCxnSpPr>
          <p:cNvPr id="67" name="直接箭头连接符 66"/>
          <p:cNvCxnSpPr>
            <a:stCxn id="5" idx="2"/>
            <a:endCxn id="17" idx="0"/>
          </p:cNvCxnSpPr>
          <p:nvPr/>
        </p:nvCxnSpPr>
        <p:spPr>
          <a:xfrm flipH="1">
            <a:off x="8163290" y="2691295"/>
            <a:ext cx="1" cy="119939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7" idx="3"/>
            <a:endCxn id="5" idx="1"/>
          </p:cNvCxnSpPr>
          <p:nvPr/>
        </p:nvCxnSpPr>
        <p:spPr>
          <a:xfrm>
            <a:off x="2351441" y="2180747"/>
            <a:ext cx="4293930" cy="328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277091" y="5430982"/>
            <a:ext cx="5910962" cy="923330"/>
          </a:xfrm>
          <a:prstGeom prst="rect">
            <a:avLst/>
          </a:prstGeom>
          <a:noFill/>
        </p:spPr>
        <p:txBody>
          <a:bodyPr wrap="square" rtlCol="0">
            <a:spAutoFit/>
          </a:bodyPr>
          <a:lstStyle/>
          <a:p>
            <a:r>
              <a:rPr lang="en-US" altLang="zh-CN" b="1" dirty="0" smtClean="0"/>
              <a:t>API Gateway:  </a:t>
            </a:r>
            <a:r>
              <a:rPr lang="en-US" altLang="zh-CN" dirty="0" smtClean="0"/>
              <a:t>Token authorization.</a:t>
            </a:r>
          </a:p>
          <a:p>
            <a:r>
              <a:rPr lang="en-US" altLang="zh-CN" b="1" dirty="0" smtClean="0"/>
              <a:t>File Proxy Server: </a:t>
            </a:r>
            <a:r>
              <a:rPr lang="en-US" altLang="zh-CN" dirty="0"/>
              <a:t> </a:t>
            </a:r>
            <a:r>
              <a:rPr lang="en-US" altLang="zh-CN" dirty="0" smtClean="0"/>
              <a:t>Check JWT and data owner if URL is accessing security files</a:t>
            </a:r>
            <a:endParaRPr lang="zh-CN" altLang="en-US" b="1" dirty="0"/>
          </a:p>
        </p:txBody>
      </p:sp>
      <p:sp>
        <p:nvSpPr>
          <p:cNvPr id="2" name="流程图: 磁盘 1"/>
          <p:cNvSpPr/>
          <p:nvPr/>
        </p:nvSpPr>
        <p:spPr>
          <a:xfrm>
            <a:off x="9234639" y="5430982"/>
            <a:ext cx="2347761" cy="612648"/>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13" name="曲线连接符 12"/>
          <p:cNvCxnSpPr>
            <a:stCxn id="17" idx="3"/>
            <a:endCxn id="2" idx="1"/>
          </p:cNvCxnSpPr>
          <p:nvPr/>
        </p:nvCxnSpPr>
        <p:spPr>
          <a:xfrm>
            <a:off x="9234639" y="4347888"/>
            <a:ext cx="1173881" cy="1083094"/>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3040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24000" y="382138"/>
            <a:ext cx="9144000" cy="6045958"/>
          </a:xfrm>
        </p:spPr>
        <p:txBody>
          <a:bodyPr>
            <a:noAutofit/>
          </a:bodyPr>
          <a:lstStyle/>
          <a:p>
            <a:pPr algn="l"/>
            <a:r>
              <a:rPr lang="en-US" altLang="zh-CN" sz="2800" dirty="0"/>
              <a:t/>
            </a:r>
            <a:br>
              <a:rPr lang="en-US" altLang="zh-CN" sz="2800" dirty="0"/>
            </a:br>
            <a:endParaRPr lang="zh-CN" altLang="en-US" sz="2800" dirty="0"/>
          </a:p>
        </p:txBody>
      </p:sp>
      <p:pic>
        <p:nvPicPr>
          <p:cNvPr id="2" name="图片 1"/>
          <p:cNvPicPr>
            <a:picLocks noChangeAspect="1"/>
          </p:cNvPicPr>
          <p:nvPr/>
        </p:nvPicPr>
        <p:blipFill>
          <a:blip r:embed="rId2"/>
          <a:stretch>
            <a:fillRect/>
          </a:stretch>
        </p:blipFill>
        <p:spPr>
          <a:xfrm>
            <a:off x="829380" y="2585852"/>
            <a:ext cx="10245161" cy="1166998"/>
          </a:xfrm>
          <a:prstGeom prst="rect">
            <a:avLst/>
          </a:prstGeom>
        </p:spPr>
      </p:pic>
      <p:sp>
        <p:nvSpPr>
          <p:cNvPr id="3" name="矩形 2"/>
          <p:cNvSpPr/>
          <p:nvPr/>
        </p:nvSpPr>
        <p:spPr>
          <a:xfrm>
            <a:off x="2376981" y="1552012"/>
            <a:ext cx="3816109" cy="523220"/>
          </a:xfrm>
          <a:prstGeom prst="rect">
            <a:avLst/>
          </a:prstGeom>
        </p:spPr>
        <p:txBody>
          <a:bodyPr wrap="none">
            <a:spAutoFit/>
          </a:bodyPr>
          <a:lstStyle/>
          <a:p>
            <a:r>
              <a:rPr lang="en-US" altLang="zh-CN" sz="2800" b="1" dirty="0">
                <a:latin typeface="+mj-lt"/>
                <a:ea typeface="+mj-ea"/>
                <a:cs typeface="+mj-cs"/>
              </a:rPr>
              <a:t>What</a:t>
            </a:r>
            <a:r>
              <a:rPr lang="zh-CN" altLang="en-US" sz="2800" b="1" dirty="0">
                <a:latin typeface="+mj-lt"/>
                <a:ea typeface="+mj-ea"/>
                <a:cs typeface="+mj-cs"/>
              </a:rPr>
              <a:t> </a:t>
            </a:r>
            <a:r>
              <a:rPr lang="en-US" altLang="zh-CN" sz="2800" b="1" dirty="0">
                <a:latin typeface="+mj-lt"/>
                <a:ea typeface="+mj-ea"/>
                <a:cs typeface="+mj-cs"/>
              </a:rPr>
              <a:t>We can do with S3?</a:t>
            </a:r>
            <a:endParaRPr lang="zh-CN" altLang="en-US" sz="2800" b="1" dirty="0">
              <a:latin typeface="+mj-lt"/>
              <a:ea typeface="+mj-ea"/>
              <a:cs typeface="+mj-cs"/>
            </a:endParaRPr>
          </a:p>
        </p:txBody>
      </p:sp>
    </p:spTree>
    <p:extLst>
      <p:ext uri="{BB962C8B-B14F-4D97-AF65-F5344CB8AC3E}">
        <p14:creationId xmlns:p14="http://schemas.microsoft.com/office/powerpoint/2010/main" val="1250567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24000" y="382138"/>
            <a:ext cx="9144000" cy="6045958"/>
          </a:xfrm>
        </p:spPr>
        <p:txBody>
          <a:bodyPr>
            <a:noAutofit/>
          </a:bodyPr>
          <a:lstStyle/>
          <a:p>
            <a:pPr algn="l"/>
            <a:r>
              <a:rPr lang="en-US" altLang="zh-CN" sz="2800" b="1" dirty="0"/>
              <a:t>Common Use Scenarios</a:t>
            </a:r>
            <a:br>
              <a:rPr lang="en-US" altLang="zh-CN" sz="2800" b="1" dirty="0"/>
            </a:br>
            <a:r>
              <a:rPr lang="en-US" altLang="zh-CN" sz="2800" dirty="0"/>
              <a:t>The AWS Solutions web page lists many of the ways you can use Amazon S3. The following list summarizes some of those ways.</a:t>
            </a:r>
            <a:br>
              <a:rPr lang="en-US" altLang="zh-CN" sz="2800" dirty="0"/>
            </a:br>
            <a:r>
              <a:rPr lang="en-US" altLang="zh-CN" sz="2800" b="1" dirty="0">
                <a:solidFill>
                  <a:schemeClr val="accent2"/>
                </a:solidFill>
              </a:rPr>
              <a:t>Backup and Storage</a:t>
            </a:r>
            <a:r>
              <a:rPr lang="en-US" altLang="zh-CN" sz="2800" dirty="0"/>
              <a:t> – Provide data backup and storage services for others.</a:t>
            </a:r>
            <a:br>
              <a:rPr lang="en-US" altLang="zh-CN" sz="2800" dirty="0"/>
            </a:br>
            <a:r>
              <a:rPr lang="en-US" altLang="zh-CN" sz="2800" b="1" dirty="0"/>
              <a:t>Application Hosting</a:t>
            </a:r>
            <a:r>
              <a:rPr lang="en-US" altLang="zh-CN" sz="2800" dirty="0"/>
              <a:t> – Provide services that deploy, install, and manage web applications.</a:t>
            </a:r>
            <a:br>
              <a:rPr lang="en-US" altLang="zh-CN" sz="2800" dirty="0"/>
            </a:br>
            <a:r>
              <a:rPr lang="en-US" altLang="zh-CN" sz="2800" b="1" dirty="0"/>
              <a:t>Media Hosting</a:t>
            </a:r>
            <a:r>
              <a:rPr lang="en-US" altLang="zh-CN" sz="2800" dirty="0"/>
              <a:t> – Build a redundant, scalable, and highly available infrastructure that hosts video, photo, or music uploads and downloads.</a:t>
            </a:r>
            <a:br>
              <a:rPr lang="en-US" altLang="zh-CN" sz="2800" dirty="0"/>
            </a:br>
            <a:r>
              <a:rPr lang="en-US" altLang="zh-CN" sz="2800" b="1" dirty="0"/>
              <a:t>Software Delivery</a:t>
            </a:r>
            <a:r>
              <a:rPr lang="en-US" altLang="zh-CN" sz="2800" dirty="0"/>
              <a:t> – Host your software applications that customers can download.</a:t>
            </a:r>
            <a:br>
              <a:rPr lang="en-US" altLang="zh-CN" sz="2800" dirty="0"/>
            </a:br>
            <a:endParaRPr lang="zh-CN" altLang="en-US" sz="2800" dirty="0"/>
          </a:p>
        </p:txBody>
      </p:sp>
    </p:spTree>
    <p:extLst>
      <p:ext uri="{BB962C8B-B14F-4D97-AF65-F5344CB8AC3E}">
        <p14:creationId xmlns:p14="http://schemas.microsoft.com/office/powerpoint/2010/main" val="1426761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24000" y="382138"/>
            <a:ext cx="9144000" cy="6045958"/>
          </a:xfrm>
        </p:spPr>
        <p:txBody>
          <a:bodyPr>
            <a:noAutofit/>
          </a:bodyPr>
          <a:lstStyle/>
          <a:p>
            <a:pPr algn="l"/>
            <a:r>
              <a:rPr lang="en-US" altLang="zh-CN" sz="2800" b="1" dirty="0"/>
              <a:t>Advanced Amazon S3 </a:t>
            </a:r>
            <a:r>
              <a:rPr lang="en-US" altLang="zh-CN" sz="2800" b="1" dirty="0" smtClean="0"/>
              <a:t>Features</a:t>
            </a:r>
            <a:br>
              <a:rPr lang="en-US" altLang="zh-CN" sz="2800" b="1" dirty="0" smtClean="0"/>
            </a:br>
            <a:r>
              <a:rPr lang="en-US" altLang="zh-CN" sz="2800" b="1" dirty="0"/>
              <a:t/>
            </a:r>
            <a:br>
              <a:rPr lang="en-US" altLang="zh-CN" sz="2800" b="1" dirty="0"/>
            </a:br>
            <a:r>
              <a:rPr lang="en-US" altLang="zh-CN" sz="2800" b="1" dirty="0"/>
              <a:t/>
            </a:r>
            <a:br>
              <a:rPr lang="en-US" altLang="zh-CN" sz="2800" b="1" dirty="0"/>
            </a:br>
            <a:r>
              <a:rPr lang="en-US" altLang="zh-CN" sz="2800" dirty="0" smtClean="0"/>
              <a:t>how </a:t>
            </a:r>
            <a:r>
              <a:rPr lang="en-US" altLang="zh-CN" sz="2800" dirty="0"/>
              <a:t>to accomplish the basic tasks of creating a bucket, uploading and downloading data to and from it, and moving and deleting the data. </a:t>
            </a:r>
            <a:r>
              <a:rPr lang="en-US" altLang="zh-CN" sz="2800" dirty="0" smtClean="0"/>
              <a:t/>
            </a:r>
            <a:br>
              <a:rPr lang="en-US" altLang="zh-CN" sz="2800" dirty="0" smtClean="0"/>
            </a:br>
            <a:r>
              <a:rPr lang="en-US" altLang="zh-CN" sz="2800" dirty="0" smtClean="0"/>
              <a:t>The </a:t>
            </a:r>
            <a:r>
              <a:rPr lang="en-US" altLang="zh-CN" sz="2800" dirty="0"/>
              <a:t>following table summarizes some of the most common advanced functionality offered by Amazon S3. </a:t>
            </a:r>
            <a:r>
              <a:rPr lang="en-US" altLang="zh-CN" sz="2800" dirty="0" smtClean="0"/>
              <a:t/>
            </a:r>
            <a:br>
              <a:rPr lang="en-US" altLang="zh-CN" sz="2800" dirty="0" smtClean="0"/>
            </a:br>
            <a:r>
              <a:rPr lang="en-US" altLang="zh-CN" sz="2800" dirty="0" smtClean="0"/>
              <a:t>All </a:t>
            </a:r>
            <a:r>
              <a:rPr lang="en-US" altLang="zh-CN" sz="2800" dirty="0"/>
              <a:t>advanced functionality and how to use it is described in the </a:t>
            </a:r>
            <a:r>
              <a:rPr lang="en-US" altLang="zh-CN" sz="2800" dirty="0">
                <a:hlinkClick r:id="rId2"/>
              </a:rPr>
              <a:t>Amazon Simple Storage Service Developer Guide</a:t>
            </a:r>
            <a:r>
              <a:rPr lang="en-US" altLang="zh-CN" sz="2800" dirty="0"/>
              <a:t>.</a:t>
            </a:r>
            <a:br>
              <a:rPr lang="en-US" altLang="zh-CN" sz="2800" dirty="0"/>
            </a:br>
            <a:endParaRPr lang="zh-CN" altLang="en-US" sz="2800" dirty="0"/>
          </a:p>
        </p:txBody>
      </p:sp>
    </p:spTree>
    <p:extLst>
      <p:ext uri="{BB962C8B-B14F-4D97-AF65-F5344CB8AC3E}">
        <p14:creationId xmlns:p14="http://schemas.microsoft.com/office/powerpoint/2010/main" val="280920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24000" y="382138"/>
            <a:ext cx="9144000" cy="6045958"/>
          </a:xfrm>
        </p:spPr>
        <p:txBody>
          <a:bodyPr>
            <a:noAutofit/>
          </a:bodyPr>
          <a:lstStyle/>
          <a:p>
            <a:pPr algn="l"/>
            <a:r>
              <a:rPr lang="en-US" altLang="zh-CN" sz="2800" b="1" dirty="0"/>
              <a:t>Advanced Amazon S3 </a:t>
            </a:r>
            <a:r>
              <a:rPr lang="en-US" altLang="zh-CN" sz="2800" b="1" dirty="0" smtClean="0"/>
              <a:t>Features</a:t>
            </a:r>
            <a:br>
              <a:rPr lang="en-US" altLang="zh-CN" sz="2800" b="1" dirty="0" smtClean="0"/>
            </a:br>
            <a:r>
              <a:rPr lang="en-US" altLang="zh-CN" sz="2800" b="1" dirty="0"/>
              <a:t/>
            </a:r>
            <a:br>
              <a:rPr lang="en-US" altLang="zh-CN" sz="2800" b="1" dirty="0"/>
            </a:br>
            <a:r>
              <a:rPr lang="en-US" altLang="zh-CN" sz="2800" b="1" dirty="0"/>
              <a:t/>
            </a:r>
            <a:br>
              <a:rPr lang="en-US" altLang="zh-CN" sz="2800" b="1" dirty="0"/>
            </a:br>
            <a:r>
              <a:rPr lang="en-US" altLang="zh-CN" sz="2800" dirty="0"/>
              <a:t>The examples </a:t>
            </a:r>
            <a:r>
              <a:rPr lang="en-US" altLang="zh-CN" sz="2800" dirty="0" smtClean="0"/>
              <a:t>show </a:t>
            </a:r>
            <a:r>
              <a:rPr lang="en-US" altLang="zh-CN" sz="2800" dirty="0"/>
              <a:t>how to accomplish the basic tasks of creating a bucket, uploading and downloading data to and from it, and moving and deleting the data. </a:t>
            </a:r>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endParaRPr lang="zh-CN" altLang="en-US" sz="2800" dirty="0"/>
          </a:p>
        </p:txBody>
      </p:sp>
      <p:pic>
        <p:nvPicPr>
          <p:cNvPr id="2" name="图片 1"/>
          <p:cNvPicPr>
            <a:picLocks noChangeAspect="1"/>
          </p:cNvPicPr>
          <p:nvPr/>
        </p:nvPicPr>
        <p:blipFill>
          <a:blip r:embed="rId2"/>
          <a:stretch>
            <a:fillRect/>
          </a:stretch>
        </p:blipFill>
        <p:spPr>
          <a:xfrm>
            <a:off x="1524000" y="3235010"/>
            <a:ext cx="9025719" cy="3343212"/>
          </a:xfrm>
          <a:prstGeom prst="rect">
            <a:avLst/>
          </a:prstGeom>
        </p:spPr>
      </p:pic>
    </p:spTree>
    <p:extLst>
      <p:ext uri="{BB962C8B-B14F-4D97-AF65-F5344CB8AC3E}">
        <p14:creationId xmlns:p14="http://schemas.microsoft.com/office/powerpoint/2010/main" val="19320442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24000" y="382138"/>
            <a:ext cx="9144000" cy="6045958"/>
          </a:xfrm>
        </p:spPr>
        <p:txBody>
          <a:bodyPr>
            <a:noAutofit/>
          </a:bodyPr>
          <a:lstStyle/>
          <a:p>
            <a:pPr algn="l"/>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endParaRPr lang="zh-CN" altLang="en-US" sz="2800" dirty="0"/>
          </a:p>
        </p:txBody>
      </p:sp>
      <p:sp>
        <p:nvSpPr>
          <p:cNvPr id="3" name="圆角矩形 2"/>
          <p:cNvSpPr/>
          <p:nvPr/>
        </p:nvSpPr>
        <p:spPr>
          <a:xfrm>
            <a:off x="1880449" y="1009934"/>
            <a:ext cx="1897039" cy="88710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S3 Pub</a:t>
            </a:r>
            <a:endParaRPr lang="zh-CN" altLang="en-US" dirty="0"/>
          </a:p>
        </p:txBody>
      </p:sp>
      <p:sp>
        <p:nvSpPr>
          <p:cNvPr id="5" name="圆角矩形 4"/>
          <p:cNvSpPr/>
          <p:nvPr/>
        </p:nvSpPr>
        <p:spPr>
          <a:xfrm>
            <a:off x="4456782" y="2927444"/>
            <a:ext cx="3035839" cy="9553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API Gateway</a:t>
            </a:r>
            <a:endParaRPr lang="zh-CN" altLang="en-US" dirty="0"/>
          </a:p>
        </p:txBody>
      </p:sp>
      <p:sp>
        <p:nvSpPr>
          <p:cNvPr id="6" name="圆角矩形 5"/>
          <p:cNvSpPr/>
          <p:nvPr/>
        </p:nvSpPr>
        <p:spPr>
          <a:xfrm>
            <a:off x="8893791" y="2955684"/>
            <a:ext cx="1897039" cy="88710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S3 Security</a:t>
            </a:r>
            <a:endParaRPr lang="zh-CN" altLang="en-US" dirty="0"/>
          </a:p>
        </p:txBody>
      </p:sp>
      <p:sp>
        <p:nvSpPr>
          <p:cNvPr id="7" name="圆角矩形 6"/>
          <p:cNvSpPr/>
          <p:nvPr/>
        </p:nvSpPr>
        <p:spPr>
          <a:xfrm>
            <a:off x="1931157" y="2968387"/>
            <a:ext cx="178785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Frontend</a:t>
            </a:r>
            <a:endParaRPr lang="zh-CN" altLang="en-US" dirty="0"/>
          </a:p>
        </p:txBody>
      </p:sp>
      <p:sp>
        <p:nvSpPr>
          <p:cNvPr id="8" name="右箭头 7"/>
          <p:cNvSpPr/>
          <p:nvPr/>
        </p:nvSpPr>
        <p:spPr>
          <a:xfrm>
            <a:off x="1064525" y="3405115"/>
            <a:ext cx="866632" cy="15695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a:stCxn id="7" idx="0"/>
            <a:endCxn id="3" idx="2"/>
          </p:cNvCxnSpPr>
          <p:nvPr/>
        </p:nvCxnSpPr>
        <p:spPr>
          <a:xfrm flipV="1">
            <a:off x="2825086" y="1897038"/>
            <a:ext cx="3883" cy="1071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825084" y="2281744"/>
            <a:ext cx="3111482" cy="369332"/>
          </a:xfrm>
          <a:prstGeom prst="rect">
            <a:avLst/>
          </a:prstGeom>
        </p:spPr>
        <p:txBody>
          <a:bodyPr wrap="square">
            <a:spAutoFit/>
          </a:bodyPr>
          <a:lstStyle/>
          <a:p>
            <a:r>
              <a:rPr lang="en-US" altLang="zh-CN" dirty="0" smtClean="0"/>
              <a:t>Static</a:t>
            </a:r>
            <a:r>
              <a:rPr lang="zh-CN" altLang="en-US" dirty="0" smtClean="0"/>
              <a:t> </a:t>
            </a:r>
            <a:r>
              <a:rPr lang="en-US" altLang="zh-CN" dirty="0" smtClean="0"/>
              <a:t>images / cache in </a:t>
            </a:r>
            <a:r>
              <a:rPr lang="en-US" altLang="zh-CN" dirty="0" err="1" smtClean="0"/>
              <a:t>Ngix</a:t>
            </a:r>
            <a:r>
              <a:rPr lang="en-US" altLang="zh-CN" dirty="0" smtClean="0"/>
              <a:t>?</a:t>
            </a:r>
            <a:endParaRPr lang="zh-CN" altLang="en-US" dirty="0"/>
          </a:p>
        </p:txBody>
      </p:sp>
      <p:cxnSp>
        <p:nvCxnSpPr>
          <p:cNvPr id="13" name="直接箭头连接符 12"/>
          <p:cNvCxnSpPr>
            <a:stCxn id="7" idx="3"/>
            <a:endCxn id="5" idx="1"/>
          </p:cNvCxnSpPr>
          <p:nvPr/>
        </p:nvCxnSpPr>
        <p:spPr>
          <a:xfrm flipV="1">
            <a:off x="3719014" y="3405116"/>
            <a:ext cx="737768" cy="20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3"/>
            <a:endCxn id="6" idx="1"/>
          </p:cNvCxnSpPr>
          <p:nvPr/>
        </p:nvCxnSpPr>
        <p:spPr>
          <a:xfrm flipV="1">
            <a:off x="7492621" y="3399236"/>
            <a:ext cx="1401170" cy="5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5349922" y="5008098"/>
            <a:ext cx="2142699"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Micro</a:t>
            </a:r>
            <a:r>
              <a:rPr lang="zh-CN" altLang="en-US" dirty="0" smtClean="0"/>
              <a:t> </a:t>
            </a:r>
            <a:r>
              <a:rPr lang="en-US" altLang="zh-CN" dirty="0" smtClean="0"/>
              <a:t>Service/</a:t>
            </a:r>
            <a:r>
              <a:rPr lang="en-US" altLang="zh-CN" dirty="0" err="1" smtClean="0"/>
              <a:t>Ofbiz</a:t>
            </a:r>
            <a:endParaRPr lang="zh-CN" altLang="en-US" dirty="0"/>
          </a:p>
        </p:txBody>
      </p:sp>
      <p:cxnSp>
        <p:nvCxnSpPr>
          <p:cNvPr id="19" name="直接箭头连接符 18"/>
          <p:cNvCxnSpPr>
            <a:stCxn id="5" idx="2"/>
          </p:cNvCxnSpPr>
          <p:nvPr/>
        </p:nvCxnSpPr>
        <p:spPr>
          <a:xfrm flipH="1">
            <a:off x="5974701" y="3882787"/>
            <a:ext cx="1" cy="1124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6780628" y="3882787"/>
            <a:ext cx="15714" cy="1125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4839286" y="4078678"/>
            <a:ext cx="2812031" cy="1138773"/>
          </a:xfrm>
          <a:prstGeom prst="rect">
            <a:avLst/>
          </a:prstGeom>
        </p:spPr>
        <p:txBody>
          <a:bodyPr wrap="square">
            <a:spAutoFit/>
          </a:bodyPr>
          <a:lstStyle/>
          <a:p>
            <a:r>
              <a:rPr lang="en-US" altLang="zh-CN" sz="1600" dirty="0" err="1" smtClean="0"/>
              <a:t>PreDefined</a:t>
            </a:r>
            <a:r>
              <a:rPr lang="en-US" altLang="zh-CN" sz="1600" dirty="0" smtClean="0"/>
              <a:t> URL</a:t>
            </a:r>
          </a:p>
          <a:p>
            <a:r>
              <a:rPr lang="en-US" altLang="zh-CN" sz="1600" dirty="0" smtClean="0"/>
              <a:t>Credential</a:t>
            </a:r>
          </a:p>
          <a:p>
            <a:endParaRPr lang="zh-CN" altLang="en-US" dirty="0" smtClean="0"/>
          </a:p>
          <a:p>
            <a:endParaRPr lang="zh-CN" altLang="en-US" dirty="0"/>
          </a:p>
        </p:txBody>
      </p:sp>
      <p:sp>
        <p:nvSpPr>
          <p:cNvPr id="28" name="矩形 27"/>
          <p:cNvSpPr/>
          <p:nvPr/>
        </p:nvSpPr>
        <p:spPr>
          <a:xfrm>
            <a:off x="6780628" y="4345812"/>
            <a:ext cx="521681" cy="369332"/>
          </a:xfrm>
          <a:prstGeom prst="rect">
            <a:avLst/>
          </a:prstGeom>
        </p:spPr>
        <p:txBody>
          <a:bodyPr wrap="none">
            <a:spAutoFit/>
          </a:bodyPr>
          <a:lstStyle/>
          <a:p>
            <a:r>
              <a:rPr lang="en-US" altLang="zh-CN" dirty="0" smtClean="0"/>
              <a:t>Get</a:t>
            </a:r>
            <a:endParaRPr lang="zh-CN" altLang="en-US" dirty="0"/>
          </a:p>
        </p:txBody>
      </p:sp>
      <p:sp>
        <p:nvSpPr>
          <p:cNvPr id="29" name="矩形 28"/>
          <p:cNvSpPr/>
          <p:nvPr/>
        </p:nvSpPr>
        <p:spPr>
          <a:xfrm>
            <a:off x="7581215" y="3546313"/>
            <a:ext cx="1189746" cy="646331"/>
          </a:xfrm>
          <a:prstGeom prst="rect">
            <a:avLst/>
          </a:prstGeom>
        </p:spPr>
        <p:txBody>
          <a:bodyPr wrap="square">
            <a:spAutoFit/>
          </a:bodyPr>
          <a:lstStyle/>
          <a:p>
            <a:r>
              <a:rPr lang="en-US" altLang="zh-CN" dirty="0" err="1" smtClean="0"/>
              <a:t>Async</a:t>
            </a:r>
            <a:r>
              <a:rPr lang="en-US" altLang="zh-CN" dirty="0" smtClean="0"/>
              <a:t>/log/cache</a:t>
            </a:r>
            <a:endParaRPr lang="zh-CN" altLang="en-US" dirty="0"/>
          </a:p>
        </p:txBody>
      </p:sp>
      <p:sp>
        <p:nvSpPr>
          <p:cNvPr id="30" name="椭圆 29"/>
          <p:cNvSpPr/>
          <p:nvPr/>
        </p:nvSpPr>
        <p:spPr>
          <a:xfrm>
            <a:off x="7688627" y="1250551"/>
            <a:ext cx="1631852" cy="9434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Cron</a:t>
            </a:r>
            <a:r>
              <a:rPr lang="zh-CN" altLang="en-US" dirty="0" smtClean="0"/>
              <a:t> </a:t>
            </a:r>
            <a:r>
              <a:rPr lang="en-US" altLang="zh-CN" dirty="0" smtClean="0"/>
              <a:t>Job</a:t>
            </a:r>
            <a:endParaRPr lang="zh-CN" altLang="en-US" dirty="0"/>
          </a:p>
        </p:txBody>
      </p:sp>
      <p:cxnSp>
        <p:nvCxnSpPr>
          <p:cNvPr id="32" name="直接箭头连接符 31"/>
          <p:cNvCxnSpPr>
            <a:stCxn id="30" idx="5"/>
            <a:endCxn id="6" idx="0"/>
          </p:cNvCxnSpPr>
          <p:nvPr/>
        </p:nvCxnSpPr>
        <p:spPr>
          <a:xfrm>
            <a:off x="9081500" y="2055864"/>
            <a:ext cx="760811" cy="899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5" idx="0"/>
            <a:endCxn id="30" idx="3"/>
          </p:cNvCxnSpPr>
          <p:nvPr/>
        </p:nvCxnSpPr>
        <p:spPr>
          <a:xfrm flipV="1">
            <a:off x="5974702" y="2055864"/>
            <a:ext cx="1952904" cy="871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7" idx="3"/>
            <a:endCxn id="6" idx="2"/>
          </p:cNvCxnSpPr>
          <p:nvPr/>
        </p:nvCxnSpPr>
        <p:spPr>
          <a:xfrm flipV="1">
            <a:off x="7492621" y="3842788"/>
            <a:ext cx="2349690" cy="1622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8504553" y="4638766"/>
            <a:ext cx="1150956" cy="369332"/>
          </a:xfrm>
          <a:prstGeom prst="rect">
            <a:avLst/>
          </a:prstGeom>
        </p:spPr>
        <p:txBody>
          <a:bodyPr wrap="none">
            <a:spAutoFit/>
          </a:bodyPr>
          <a:lstStyle/>
          <a:p>
            <a:r>
              <a:rPr lang="en-US" altLang="zh-CN" dirty="0" smtClean="0"/>
              <a:t>Credential</a:t>
            </a:r>
          </a:p>
        </p:txBody>
      </p:sp>
      <p:sp>
        <p:nvSpPr>
          <p:cNvPr id="45" name="矩形 44"/>
          <p:cNvSpPr/>
          <p:nvPr/>
        </p:nvSpPr>
        <p:spPr>
          <a:xfrm>
            <a:off x="7620005" y="3106383"/>
            <a:ext cx="1150956" cy="369332"/>
          </a:xfrm>
          <a:prstGeom prst="rect">
            <a:avLst/>
          </a:prstGeom>
        </p:spPr>
        <p:txBody>
          <a:bodyPr wrap="none">
            <a:spAutoFit/>
          </a:bodyPr>
          <a:lstStyle/>
          <a:p>
            <a:r>
              <a:rPr lang="en-US" altLang="zh-CN" dirty="0" smtClean="0"/>
              <a:t>Credential</a:t>
            </a:r>
          </a:p>
        </p:txBody>
      </p:sp>
      <p:sp>
        <p:nvSpPr>
          <p:cNvPr id="47" name="下箭头 46"/>
          <p:cNvSpPr/>
          <p:nvPr/>
        </p:nvSpPr>
        <p:spPr>
          <a:xfrm>
            <a:off x="2686929" y="506437"/>
            <a:ext cx="253219" cy="5034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2940148" y="255895"/>
            <a:ext cx="1516634" cy="369332"/>
          </a:xfrm>
          <a:prstGeom prst="rect">
            <a:avLst/>
          </a:prstGeom>
        </p:spPr>
        <p:txBody>
          <a:bodyPr wrap="none">
            <a:spAutoFit/>
          </a:bodyPr>
          <a:lstStyle/>
          <a:p>
            <a:r>
              <a:rPr lang="en-US" altLang="zh-CN" dirty="0" smtClean="0"/>
              <a:t>Batch/Manual</a:t>
            </a:r>
          </a:p>
        </p:txBody>
      </p:sp>
      <p:sp>
        <p:nvSpPr>
          <p:cNvPr id="55" name="矩形 54"/>
          <p:cNvSpPr/>
          <p:nvPr/>
        </p:nvSpPr>
        <p:spPr>
          <a:xfrm>
            <a:off x="6578221" y="3279982"/>
            <a:ext cx="914400" cy="32324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S3 API</a:t>
            </a:r>
            <a:endParaRPr lang="zh-CN" altLang="en-US" dirty="0"/>
          </a:p>
        </p:txBody>
      </p:sp>
    </p:spTree>
    <p:extLst>
      <p:ext uri="{BB962C8B-B14F-4D97-AF65-F5344CB8AC3E}">
        <p14:creationId xmlns:p14="http://schemas.microsoft.com/office/powerpoint/2010/main" val="3226415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24000" y="382138"/>
            <a:ext cx="9144000" cy="6045958"/>
          </a:xfrm>
        </p:spPr>
        <p:txBody>
          <a:bodyPr>
            <a:noAutofit/>
          </a:bodyPr>
          <a:lstStyle/>
          <a:p>
            <a:pPr algn="l"/>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endParaRPr lang="zh-CN" altLang="en-US" sz="2800" dirty="0"/>
          </a:p>
        </p:txBody>
      </p:sp>
      <p:sp>
        <p:nvSpPr>
          <p:cNvPr id="3" name="圆角矩形 2"/>
          <p:cNvSpPr/>
          <p:nvPr/>
        </p:nvSpPr>
        <p:spPr>
          <a:xfrm>
            <a:off x="1880449" y="1009934"/>
            <a:ext cx="1897039" cy="88710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S3 Pub</a:t>
            </a:r>
            <a:endParaRPr lang="zh-CN" altLang="en-US" dirty="0"/>
          </a:p>
        </p:txBody>
      </p:sp>
      <p:sp>
        <p:nvSpPr>
          <p:cNvPr id="5" name="圆角矩形 4"/>
          <p:cNvSpPr/>
          <p:nvPr/>
        </p:nvSpPr>
        <p:spPr>
          <a:xfrm>
            <a:off x="4456782" y="2927444"/>
            <a:ext cx="3035839" cy="9553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API Gateway</a:t>
            </a:r>
            <a:endParaRPr lang="zh-CN" altLang="en-US" dirty="0"/>
          </a:p>
        </p:txBody>
      </p:sp>
      <p:sp>
        <p:nvSpPr>
          <p:cNvPr id="6" name="圆角矩形 5"/>
          <p:cNvSpPr/>
          <p:nvPr/>
        </p:nvSpPr>
        <p:spPr>
          <a:xfrm>
            <a:off x="8893791" y="2955684"/>
            <a:ext cx="1897039" cy="88710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S3 Security</a:t>
            </a:r>
            <a:endParaRPr lang="zh-CN" altLang="en-US" dirty="0"/>
          </a:p>
        </p:txBody>
      </p:sp>
      <p:sp>
        <p:nvSpPr>
          <p:cNvPr id="7" name="圆角矩形 6"/>
          <p:cNvSpPr/>
          <p:nvPr/>
        </p:nvSpPr>
        <p:spPr>
          <a:xfrm>
            <a:off x="1931157" y="2968387"/>
            <a:ext cx="178785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Frontend</a:t>
            </a:r>
            <a:endParaRPr lang="zh-CN" altLang="en-US" dirty="0"/>
          </a:p>
        </p:txBody>
      </p:sp>
      <p:sp>
        <p:nvSpPr>
          <p:cNvPr id="8" name="右箭头 7"/>
          <p:cNvSpPr/>
          <p:nvPr/>
        </p:nvSpPr>
        <p:spPr>
          <a:xfrm>
            <a:off x="1064525" y="3405115"/>
            <a:ext cx="866632" cy="15695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a:stCxn id="7" idx="0"/>
            <a:endCxn id="3" idx="2"/>
          </p:cNvCxnSpPr>
          <p:nvPr/>
        </p:nvCxnSpPr>
        <p:spPr>
          <a:xfrm flipV="1">
            <a:off x="2825086" y="1897038"/>
            <a:ext cx="3883" cy="1071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825084" y="2281744"/>
            <a:ext cx="3111482" cy="369332"/>
          </a:xfrm>
          <a:prstGeom prst="rect">
            <a:avLst/>
          </a:prstGeom>
        </p:spPr>
        <p:txBody>
          <a:bodyPr wrap="square">
            <a:spAutoFit/>
          </a:bodyPr>
          <a:lstStyle/>
          <a:p>
            <a:r>
              <a:rPr lang="en-US" altLang="zh-CN" dirty="0" smtClean="0"/>
              <a:t>Static</a:t>
            </a:r>
            <a:r>
              <a:rPr lang="zh-CN" altLang="en-US" dirty="0" smtClean="0"/>
              <a:t> </a:t>
            </a:r>
            <a:r>
              <a:rPr lang="en-US" altLang="zh-CN" dirty="0" smtClean="0"/>
              <a:t>images / cache in </a:t>
            </a:r>
            <a:r>
              <a:rPr lang="en-US" altLang="zh-CN" dirty="0" err="1" smtClean="0"/>
              <a:t>Ngix</a:t>
            </a:r>
            <a:r>
              <a:rPr lang="en-US" altLang="zh-CN" dirty="0" smtClean="0"/>
              <a:t>?</a:t>
            </a:r>
            <a:endParaRPr lang="zh-CN" altLang="en-US" dirty="0"/>
          </a:p>
        </p:txBody>
      </p:sp>
      <p:cxnSp>
        <p:nvCxnSpPr>
          <p:cNvPr id="13" name="直接箭头连接符 12"/>
          <p:cNvCxnSpPr>
            <a:stCxn id="7" idx="3"/>
            <a:endCxn id="5" idx="1"/>
          </p:cNvCxnSpPr>
          <p:nvPr/>
        </p:nvCxnSpPr>
        <p:spPr>
          <a:xfrm flipV="1">
            <a:off x="3719014" y="3405116"/>
            <a:ext cx="737768" cy="20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3"/>
            <a:endCxn id="6" idx="1"/>
          </p:cNvCxnSpPr>
          <p:nvPr/>
        </p:nvCxnSpPr>
        <p:spPr>
          <a:xfrm flipV="1">
            <a:off x="7492621" y="3399236"/>
            <a:ext cx="1401170" cy="5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5349922" y="5008098"/>
            <a:ext cx="2142699"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Micro</a:t>
            </a:r>
            <a:r>
              <a:rPr lang="zh-CN" altLang="en-US" dirty="0" smtClean="0"/>
              <a:t> </a:t>
            </a:r>
            <a:r>
              <a:rPr lang="en-US" altLang="zh-CN" dirty="0" smtClean="0"/>
              <a:t>Service/</a:t>
            </a:r>
            <a:r>
              <a:rPr lang="en-US" altLang="zh-CN" dirty="0" err="1" smtClean="0"/>
              <a:t>Ofbiz</a:t>
            </a:r>
            <a:endParaRPr lang="zh-CN" altLang="en-US" dirty="0"/>
          </a:p>
        </p:txBody>
      </p:sp>
      <p:cxnSp>
        <p:nvCxnSpPr>
          <p:cNvPr id="19" name="直接箭头连接符 18"/>
          <p:cNvCxnSpPr>
            <a:stCxn id="5" idx="2"/>
          </p:cNvCxnSpPr>
          <p:nvPr/>
        </p:nvCxnSpPr>
        <p:spPr>
          <a:xfrm flipH="1">
            <a:off x="5974701" y="3882787"/>
            <a:ext cx="1" cy="1124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6780628" y="3882787"/>
            <a:ext cx="15714" cy="1125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4839286" y="4078678"/>
            <a:ext cx="2812031" cy="1138773"/>
          </a:xfrm>
          <a:prstGeom prst="rect">
            <a:avLst/>
          </a:prstGeom>
        </p:spPr>
        <p:txBody>
          <a:bodyPr wrap="square">
            <a:spAutoFit/>
          </a:bodyPr>
          <a:lstStyle/>
          <a:p>
            <a:r>
              <a:rPr lang="en-US" altLang="zh-CN" sz="1600" dirty="0" err="1" smtClean="0"/>
              <a:t>PreDefined</a:t>
            </a:r>
            <a:r>
              <a:rPr lang="en-US" altLang="zh-CN" sz="1600" dirty="0" smtClean="0"/>
              <a:t> URL</a:t>
            </a:r>
          </a:p>
          <a:p>
            <a:r>
              <a:rPr lang="en-US" altLang="zh-CN" sz="1600" dirty="0" smtClean="0"/>
              <a:t>Credential</a:t>
            </a:r>
          </a:p>
          <a:p>
            <a:endParaRPr lang="zh-CN" altLang="en-US" dirty="0" smtClean="0"/>
          </a:p>
          <a:p>
            <a:endParaRPr lang="zh-CN" altLang="en-US" dirty="0"/>
          </a:p>
        </p:txBody>
      </p:sp>
      <p:sp>
        <p:nvSpPr>
          <p:cNvPr id="28" name="矩形 27"/>
          <p:cNvSpPr/>
          <p:nvPr/>
        </p:nvSpPr>
        <p:spPr>
          <a:xfrm>
            <a:off x="6780628" y="4345812"/>
            <a:ext cx="521681" cy="369332"/>
          </a:xfrm>
          <a:prstGeom prst="rect">
            <a:avLst/>
          </a:prstGeom>
        </p:spPr>
        <p:txBody>
          <a:bodyPr wrap="none">
            <a:spAutoFit/>
          </a:bodyPr>
          <a:lstStyle/>
          <a:p>
            <a:r>
              <a:rPr lang="en-US" altLang="zh-CN" dirty="0" smtClean="0"/>
              <a:t>Get</a:t>
            </a:r>
            <a:endParaRPr lang="zh-CN" altLang="en-US" dirty="0"/>
          </a:p>
        </p:txBody>
      </p:sp>
      <p:sp>
        <p:nvSpPr>
          <p:cNvPr id="29" name="矩形 28"/>
          <p:cNvSpPr/>
          <p:nvPr/>
        </p:nvSpPr>
        <p:spPr>
          <a:xfrm>
            <a:off x="7581215" y="3546313"/>
            <a:ext cx="1189746" cy="646331"/>
          </a:xfrm>
          <a:prstGeom prst="rect">
            <a:avLst/>
          </a:prstGeom>
        </p:spPr>
        <p:txBody>
          <a:bodyPr wrap="square">
            <a:spAutoFit/>
          </a:bodyPr>
          <a:lstStyle/>
          <a:p>
            <a:r>
              <a:rPr lang="en-US" altLang="zh-CN" dirty="0" err="1" smtClean="0"/>
              <a:t>Async</a:t>
            </a:r>
            <a:r>
              <a:rPr lang="en-US" altLang="zh-CN" dirty="0" smtClean="0"/>
              <a:t>/log/cache</a:t>
            </a:r>
            <a:endParaRPr lang="zh-CN" altLang="en-US" dirty="0"/>
          </a:p>
        </p:txBody>
      </p:sp>
      <p:sp>
        <p:nvSpPr>
          <p:cNvPr id="30" name="椭圆 29"/>
          <p:cNvSpPr/>
          <p:nvPr/>
        </p:nvSpPr>
        <p:spPr>
          <a:xfrm>
            <a:off x="5167708" y="919698"/>
            <a:ext cx="1631852" cy="94348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Message</a:t>
            </a:r>
            <a:endParaRPr lang="zh-CN" altLang="en-US" dirty="0"/>
          </a:p>
        </p:txBody>
      </p:sp>
      <p:cxnSp>
        <p:nvCxnSpPr>
          <p:cNvPr id="32" name="直接箭头连接符 31"/>
          <p:cNvCxnSpPr>
            <a:stCxn id="30" idx="5"/>
            <a:endCxn id="6" idx="0"/>
          </p:cNvCxnSpPr>
          <p:nvPr/>
        </p:nvCxnSpPr>
        <p:spPr>
          <a:xfrm>
            <a:off x="6560581" y="1725011"/>
            <a:ext cx="3281730" cy="1230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2" idx="2"/>
          </p:cNvCxnSpPr>
          <p:nvPr/>
        </p:nvCxnSpPr>
        <p:spPr>
          <a:xfrm flipV="1">
            <a:off x="6560581" y="1491333"/>
            <a:ext cx="3020815" cy="1436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7" idx="3"/>
            <a:endCxn id="6" idx="2"/>
          </p:cNvCxnSpPr>
          <p:nvPr/>
        </p:nvCxnSpPr>
        <p:spPr>
          <a:xfrm flipV="1">
            <a:off x="7492621" y="3842788"/>
            <a:ext cx="2349690" cy="1622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8504553" y="4638766"/>
            <a:ext cx="1150956" cy="369332"/>
          </a:xfrm>
          <a:prstGeom prst="rect">
            <a:avLst/>
          </a:prstGeom>
        </p:spPr>
        <p:txBody>
          <a:bodyPr wrap="none">
            <a:spAutoFit/>
          </a:bodyPr>
          <a:lstStyle/>
          <a:p>
            <a:r>
              <a:rPr lang="en-US" altLang="zh-CN" dirty="0" smtClean="0"/>
              <a:t>Credential</a:t>
            </a:r>
          </a:p>
        </p:txBody>
      </p:sp>
      <p:sp>
        <p:nvSpPr>
          <p:cNvPr id="45" name="矩形 44"/>
          <p:cNvSpPr/>
          <p:nvPr/>
        </p:nvSpPr>
        <p:spPr>
          <a:xfrm>
            <a:off x="7620005" y="3106383"/>
            <a:ext cx="1150956" cy="369332"/>
          </a:xfrm>
          <a:prstGeom prst="rect">
            <a:avLst/>
          </a:prstGeom>
        </p:spPr>
        <p:txBody>
          <a:bodyPr wrap="none">
            <a:spAutoFit/>
          </a:bodyPr>
          <a:lstStyle/>
          <a:p>
            <a:r>
              <a:rPr lang="en-US" altLang="zh-CN" dirty="0" smtClean="0"/>
              <a:t>Credential</a:t>
            </a:r>
          </a:p>
        </p:txBody>
      </p:sp>
      <p:sp>
        <p:nvSpPr>
          <p:cNvPr id="47" name="下箭头 46"/>
          <p:cNvSpPr/>
          <p:nvPr/>
        </p:nvSpPr>
        <p:spPr>
          <a:xfrm>
            <a:off x="2686929" y="506437"/>
            <a:ext cx="253219" cy="5034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2940148" y="255895"/>
            <a:ext cx="1516634" cy="369332"/>
          </a:xfrm>
          <a:prstGeom prst="rect">
            <a:avLst/>
          </a:prstGeom>
        </p:spPr>
        <p:txBody>
          <a:bodyPr wrap="none">
            <a:spAutoFit/>
          </a:bodyPr>
          <a:lstStyle/>
          <a:p>
            <a:r>
              <a:rPr lang="en-US" altLang="zh-CN" dirty="0" smtClean="0"/>
              <a:t>Batch/Manual</a:t>
            </a:r>
          </a:p>
        </p:txBody>
      </p:sp>
      <p:sp>
        <p:nvSpPr>
          <p:cNvPr id="2" name="圆角矩形 1"/>
          <p:cNvSpPr/>
          <p:nvPr/>
        </p:nvSpPr>
        <p:spPr>
          <a:xfrm>
            <a:off x="8313636" y="528535"/>
            <a:ext cx="2535519" cy="962798"/>
          </a:xfrm>
          <a:prstGeom prst="roundRect">
            <a:avLst/>
          </a:prstGeom>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ImageFile</a:t>
            </a:r>
            <a:r>
              <a:rPr lang="zh-CN" altLang="en-US" dirty="0" smtClean="0"/>
              <a:t> </a:t>
            </a:r>
            <a:r>
              <a:rPr lang="en-US" altLang="zh-CN" dirty="0" smtClean="0"/>
              <a:t>Service</a:t>
            </a:r>
            <a:endParaRPr lang="zh-CN" altLang="en-US" dirty="0"/>
          </a:p>
        </p:txBody>
      </p:sp>
      <p:sp>
        <p:nvSpPr>
          <p:cNvPr id="55" name="矩形 54"/>
          <p:cNvSpPr/>
          <p:nvPr/>
        </p:nvSpPr>
        <p:spPr>
          <a:xfrm>
            <a:off x="9876430" y="596458"/>
            <a:ext cx="914400" cy="32324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S3 API</a:t>
            </a:r>
            <a:endParaRPr lang="zh-CN" altLang="en-US" dirty="0"/>
          </a:p>
        </p:txBody>
      </p:sp>
      <p:cxnSp>
        <p:nvCxnSpPr>
          <p:cNvPr id="14" name="直接箭头连接符 13"/>
          <p:cNvCxnSpPr/>
          <p:nvPr/>
        </p:nvCxnSpPr>
        <p:spPr>
          <a:xfrm flipH="1" flipV="1">
            <a:off x="3361863" y="1897038"/>
            <a:ext cx="2182505" cy="3568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912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24000" y="382138"/>
            <a:ext cx="10668000" cy="6045958"/>
          </a:xfrm>
        </p:spPr>
        <p:txBody>
          <a:bodyPr>
            <a:noAutofit/>
          </a:bodyPr>
          <a:lstStyle/>
          <a:p>
            <a:pPr algn="l"/>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endParaRPr lang="zh-CN" altLang="en-US" sz="2800" dirty="0"/>
          </a:p>
        </p:txBody>
      </p:sp>
      <p:sp>
        <p:nvSpPr>
          <p:cNvPr id="5" name="圆角矩形 4"/>
          <p:cNvSpPr/>
          <p:nvPr/>
        </p:nvSpPr>
        <p:spPr>
          <a:xfrm>
            <a:off x="5417128" y="1657801"/>
            <a:ext cx="1884219" cy="9553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API Gateway</a:t>
            </a:r>
            <a:endParaRPr lang="zh-CN" altLang="en-US" dirty="0"/>
          </a:p>
        </p:txBody>
      </p:sp>
      <p:sp>
        <p:nvSpPr>
          <p:cNvPr id="7" name="圆角矩形 6"/>
          <p:cNvSpPr/>
          <p:nvPr/>
        </p:nvSpPr>
        <p:spPr>
          <a:xfrm>
            <a:off x="972846" y="1729127"/>
            <a:ext cx="1378595" cy="9032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Frontend</a:t>
            </a:r>
            <a:endParaRPr lang="zh-CN" altLang="en-US" dirty="0"/>
          </a:p>
        </p:txBody>
      </p:sp>
      <p:sp>
        <p:nvSpPr>
          <p:cNvPr id="8" name="右箭头 7"/>
          <p:cNvSpPr/>
          <p:nvPr/>
        </p:nvSpPr>
        <p:spPr>
          <a:xfrm>
            <a:off x="125810" y="2102270"/>
            <a:ext cx="866632" cy="15695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5477519" y="3842788"/>
            <a:ext cx="182382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File Proxy Server</a:t>
            </a:r>
            <a:endParaRPr lang="zh-CN" altLang="en-US" dirty="0"/>
          </a:p>
        </p:txBody>
      </p:sp>
      <p:sp>
        <p:nvSpPr>
          <p:cNvPr id="9" name="矩形 8"/>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15636" y="255895"/>
            <a:ext cx="2011769" cy="369332"/>
          </a:xfrm>
          <a:prstGeom prst="rect">
            <a:avLst/>
          </a:prstGeom>
          <a:noFill/>
        </p:spPr>
        <p:txBody>
          <a:bodyPr wrap="none" rtlCol="0">
            <a:spAutoFit/>
          </a:bodyPr>
          <a:lstStyle/>
          <a:p>
            <a:r>
              <a:rPr lang="en-US" altLang="zh-CN" dirty="0" smtClean="0"/>
              <a:t>File</a:t>
            </a:r>
            <a:r>
              <a:rPr lang="zh-CN" altLang="en-US" dirty="0" smtClean="0"/>
              <a:t> </a:t>
            </a:r>
            <a:r>
              <a:rPr lang="en-US" altLang="zh-CN" dirty="0" smtClean="0"/>
              <a:t>/ Image Upload</a:t>
            </a:r>
            <a:endParaRPr lang="zh-CN" altLang="en-US" dirty="0"/>
          </a:p>
        </p:txBody>
      </p:sp>
      <p:cxnSp>
        <p:nvCxnSpPr>
          <p:cNvPr id="58" name="曲线连接符 57"/>
          <p:cNvCxnSpPr>
            <a:stCxn id="7" idx="2"/>
            <a:endCxn id="17" idx="1"/>
          </p:cNvCxnSpPr>
          <p:nvPr/>
        </p:nvCxnSpPr>
        <p:spPr>
          <a:xfrm rot="16200000" flipH="1">
            <a:off x="2736020" y="1558489"/>
            <a:ext cx="1667622" cy="3815375"/>
          </a:xfrm>
          <a:prstGeom prst="curvedConnector2">
            <a:avLst/>
          </a:prstGeom>
          <a:ln>
            <a:tailEnd type="triangle"/>
          </a:ln>
        </p:spPr>
        <p:style>
          <a:lnRef idx="1">
            <a:schemeClr val="accent6"/>
          </a:lnRef>
          <a:fillRef idx="0">
            <a:schemeClr val="accent6"/>
          </a:fillRef>
          <a:effectRef idx="0">
            <a:schemeClr val="accent6"/>
          </a:effectRef>
          <a:fontRef idx="minor">
            <a:schemeClr val="tx1"/>
          </a:fontRef>
        </p:style>
      </p:cxnSp>
      <p:sp>
        <p:nvSpPr>
          <p:cNvPr id="59" name="矩形 58"/>
          <p:cNvSpPr/>
          <p:nvPr/>
        </p:nvSpPr>
        <p:spPr>
          <a:xfrm rot="955521">
            <a:off x="1756343" y="3856007"/>
            <a:ext cx="4823305" cy="369332"/>
          </a:xfrm>
          <a:prstGeom prst="rect">
            <a:avLst/>
          </a:prstGeom>
        </p:spPr>
        <p:txBody>
          <a:bodyPr wrap="square">
            <a:spAutoFit/>
          </a:bodyPr>
          <a:lstStyle/>
          <a:p>
            <a:r>
              <a:rPr lang="en-US" altLang="zh-CN" dirty="0" smtClean="0"/>
              <a:t>2, Upload File/Image with JWT</a:t>
            </a:r>
            <a:endParaRPr lang="zh-CN" altLang="en-US" dirty="0"/>
          </a:p>
        </p:txBody>
      </p:sp>
      <p:cxnSp>
        <p:nvCxnSpPr>
          <p:cNvPr id="71" name="直接箭头连接符 70"/>
          <p:cNvCxnSpPr>
            <a:stCxn id="7" idx="3"/>
            <a:endCxn id="5" idx="1"/>
          </p:cNvCxnSpPr>
          <p:nvPr/>
        </p:nvCxnSpPr>
        <p:spPr>
          <a:xfrm flipV="1">
            <a:off x="2351441" y="2135473"/>
            <a:ext cx="3065687" cy="452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685129" y="1911623"/>
            <a:ext cx="2792389" cy="369332"/>
          </a:xfrm>
          <a:prstGeom prst="rect">
            <a:avLst/>
          </a:prstGeom>
          <a:noFill/>
        </p:spPr>
        <p:txBody>
          <a:bodyPr wrap="square" rtlCol="0">
            <a:spAutoFit/>
          </a:bodyPr>
          <a:lstStyle/>
          <a:p>
            <a:r>
              <a:rPr lang="en-US" altLang="zh-CN" dirty="0" smtClean="0"/>
              <a:t>1, Authorize and get JWT</a:t>
            </a:r>
            <a:endParaRPr lang="zh-CN" altLang="en-US" dirty="0"/>
          </a:p>
        </p:txBody>
      </p:sp>
      <p:sp>
        <p:nvSpPr>
          <p:cNvPr id="3" name="文本框 2"/>
          <p:cNvSpPr txBox="1"/>
          <p:nvPr/>
        </p:nvSpPr>
        <p:spPr>
          <a:xfrm>
            <a:off x="212979" y="5255828"/>
            <a:ext cx="11902746" cy="1477328"/>
          </a:xfrm>
          <a:prstGeom prst="rect">
            <a:avLst/>
          </a:prstGeom>
          <a:noFill/>
        </p:spPr>
        <p:txBody>
          <a:bodyPr wrap="none" rtlCol="0">
            <a:spAutoFit/>
          </a:bodyPr>
          <a:lstStyle/>
          <a:p>
            <a:r>
              <a:rPr lang="zh-CN" altLang="en-US" dirty="0" smtClean="0"/>
              <a:t>所有的上传的操作，都必须是登录用户的行为。 </a:t>
            </a:r>
            <a:r>
              <a:rPr lang="en-US" altLang="zh-CN" dirty="0" smtClean="0"/>
              <a:t>File Proxy Server </a:t>
            </a:r>
            <a:r>
              <a:rPr lang="zh-CN" altLang="en-US" dirty="0" smtClean="0"/>
              <a:t>需要为不同安全级别的文件上传提供不同的接口。</a:t>
            </a:r>
            <a:endParaRPr lang="en-US" altLang="zh-CN" dirty="0" smtClean="0"/>
          </a:p>
          <a:p>
            <a:r>
              <a:rPr lang="en-US" altLang="zh-CN" dirty="0" smtClean="0"/>
              <a:t>Data Owner</a:t>
            </a:r>
            <a:r>
              <a:rPr lang="zh-CN" altLang="en-US" dirty="0" smtClean="0"/>
              <a:t>的问题， </a:t>
            </a:r>
            <a:r>
              <a:rPr lang="en-US" altLang="zh-CN" dirty="0" smtClean="0"/>
              <a:t>File Proxy Server</a:t>
            </a:r>
            <a:r>
              <a:rPr lang="zh-CN" altLang="en-US" dirty="0" smtClean="0"/>
              <a:t>是否需要独立的数据库去记录</a:t>
            </a:r>
            <a:r>
              <a:rPr lang="en-US" altLang="zh-CN" dirty="0" smtClean="0"/>
              <a:t>File/Image </a:t>
            </a:r>
            <a:r>
              <a:rPr lang="zh-CN" altLang="en-US" dirty="0" smtClean="0"/>
              <a:t>的</a:t>
            </a:r>
            <a:r>
              <a:rPr lang="en-US" altLang="zh-CN" dirty="0" smtClean="0"/>
              <a:t>data Owner</a:t>
            </a:r>
            <a:r>
              <a:rPr lang="zh-CN" altLang="en-US" dirty="0" smtClean="0"/>
              <a:t>，以及访问用户的</a:t>
            </a:r>
            <a:r>
              <a:rPr lang="en-US" altLang="zh-CN" dirty="0" smtClean="0"/>
              <a:t>group</a:t>
            </a:r>
            <a:r>
              <a:rPr lang="zh-CN" altLang="en-US" dirty="0" smtClean="0"/>
              <a:t>？</a:t>
            </a:r>
            <a:endParaRPr lang="en-US" altLang="zh-CN" dirty="0" smtClean="0"/>
          </a:p>
          <a:p>
            <a:endParaRPr lang="en-US" altLang="zh-CN" dirty="0"/>
          </a:p>
          <a:p>
            <a:r>
              <a:rPr lang="en-US" altLang="zh-CN" dirty="0" smtClean="0"/>
              <a:t>File Proxy Server </a:t>
            </a:r>
            <a:r>
              <a:rPr lang="zh-CN" altLang="en-US" dirty="0" smtClean="0"/>
              <a:t>解密 </a:t>
            </a:r>
            <a:r>
              <a:rPr lang="en-US" altLang="zh-CN" dirty="0" smtClean="0"/>
              <a:t>JWT</a:t>
            </a:r>
            <a:r>
              <a:rPr lang="zh-CN" altLang="en-US" dirty="0" smtClean="0"/>
              <a:t>。 （方式一： </a:t>
            </a:r>
            <a:r>
              <a:rPr lang="en-US" altLang="zh-CN" dirty="0" err="1" smtClean="0"/>
              <a:t>APIGateway</a:t>
            </a:r>
            <a:r>
              <a:rPr lang="en-US" altLang="zh-CN" dirty="0" smtClean="0"/>
              <a:t> </a:t>
            </a:r>
            <a:r>
              <a:rPr lang="zh-CN" altLang="en-US" dirty="0" smtClean="0"/>
              <a:t>和 </a:t>
            </a:r>
            <a:r>
              <a:rPr lang="en-US" altLang="zh-CN" dirty="0" smtClean="0"/>
              <a:t>File Proxy Server </a:t>
            </a:r>
            <a:r>
              <a:rPr lang="zh-CN" altLang="en-US" dirty="0" smtClean="0"/>
              <a:t>共享</a:t>
            </a:r>
            <a:r>
              <a:rPr lang="en-US" altLang="zh-CN" dirty="0" smtClean="0"/>
              <a:t>secret</a:t>
            </a:r>
            <a:r>
              <a:rPr lang="zh-CN" altLang="en-US" dirty="0" smtClean="0"/>
              <a:t>， 方式二： 公私钥） 目前上传个人</a:t>
            </a:r>
            <a:endParaRPr lang="en-US" altLang="zh-CN" dirty="0" smtClean="0"/>
          </a:p>
          <a:p>
            <a:r>
              <a:rPr lang="zh-CN" altLang="en-US" dirty="0" smtClean="0"/>
              <a:t>头像采用的方式一。</a:t>
            </a:r>
            <a:endParaRPr lang="zh-CN" altLang="en-US" dirty="0"/>
          </a:p>
        </p:txBody>
      </p:sp>
      <p:cxnSp>
        <p:nvCxnSpPr>
          <p:cNvPr id="10" name="直接连接符 9"/>
          <p:cNvCxnSpPr>
            <a:stCxn id="5" idx="2"/>
            <a:endCxn id="17" idx="0"/>
          </p:cNvCxnSpPr>
          <p:nvPr/>
        </p:nvCxnSpPr>
        <p:spPr>
          <a:xfrm>
            <a:off x="6359238" y="2613144"/>
            <a:ext cx="30195" cy="1229644"/>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9120122" y="1911622"/>
            <a:ext cx="2595886" cy="85399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S3 Public/Security</a:t>
            </a:r>
            <a:endParaRPr lang="zh-CN" altLang="en-US" dirty="0"/>
          </a:p>
        </p:txBody>
      </p:sp>
      <p:cxnSp>
        <p:nvCxnSpPr>
          <p:cNvPr id="30" name="曲线连接符 29"/>
          <p:cNvCxnSpPr>
            <a:stCxn id="17" idx="3"/>
            <a:endCxn id="23" idx="2"/>
          </p:cNvCxnSpPr>
          <p:nvPr/>
        </p:nvCxnSpPr>
        <p:spPr>
          <a:xfrm flipV="1">
            <a:off x="7301347" y="2765617"/>
            <a:ext cx="3116718" cy="153437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rot="19989524">
            <a:off x="7612580" y="3292106"/>
            <a:ext cx="4823305" cy="369332"/>
          </a:xfrm>
          <a:prstGeom prst="rect">
            <a:avLst/>
          </a:prstGeom>
        </p:spPr>
        <p:txBody>
          <a:bodyPr wrap="square">
            <a:spAutoFit/>
          </a:bodyPr>
          <a:lstStyle/>
          <a:p>
            <a:r>
              <a:rPr lang="en-US" altLang="zh-CN" dirty="0" smtClean="0"/>
              <a:t>3 Upload File to different bucket</a:t>
            </a:r>
            <a:endParaRPr lang="zh-CN" altLang="en-US" dirty="0"/>
          </a:p>
        </p:txBody>
      </p:sp>
      <p:sp>
        <p:nvSpPr>
          <p:cNvPr id="32" name="流程图: 磁盘 31"/>
          <p:cNvSpPr/>
          <p:nvPr/>
        </p:nvSpPr>
        <p:spPr>
          <a:xfrm>
            <a:off x="9324109" y="4516582"/>
            <a:ext cx="2687782" cy="739246"/>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34" name="曲线连接符 33"/>
          <p:cNvCxnSpPr>
            <a:endCxn id="32" idx="2"/>
          </p:cNvCxnSpPr>
          <p:nvPr/>
        </p:nvCxnSpPr>
        <p:spPr>
          <a:xfrm>
            <a:off x="6537759" y="4757188"/>
            <a:ext cx="2786350" cy="12901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741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24000" y="382138"/>
            <a:ext cx="9144000" cy="6045958"/>
          </a:xfrm>
        </p:spPr>
        <p:txBody>
          <a:bodyPr>
            <a:noAutofit/>
          </a:bodyPr>
          <a:lstStyle/>
          <a:p>
            <a:pPr algn="l"/>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r>
              <a:rPr lang="en-US" altLang="zh-CN" sz="2800" dirty="0" smtClean="0"/>
              <a:t/>
            </a:r>
            <a:br>
              <a:rPr lang="en-US" altLang="zh-CN" sz="2800" dirty="0" smtClean="0"/>
            </a:br>
            <a:r>
              <a:rPr lang="en-US" altLang="zh-CN" sz="2800" dirty="0"/>
              <a:t/>
            </a:r>
            <a:br>
              <a:rPr lang="en-US" altLang="zh-CN" sz="2800" dirty="0"/>
            </a:br>
            <a:endParaRPr lang="zh-CN" altLang="en-US" sz="2800" dirty="0"/>
          </a:p>
        </p:txBody>
      </p:sp>
      <p:sp>
        <p:nvSpPr>
          <p:cNvPr id="7" name="圆角矩形 6"/>
          <p:cNvSpPr/>
          <p:nvPr/>
        </p:nvSpPr>
        <p:spPr>
          <a:xfrm>
            <a:off x="972846" y="1729127"/>
            <a:ext cx="1378595" cy="9032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Frontend</a:t>
            </a:r>
            <a:endParaRPr lang="zh-CN" altLang="en-US" dirty="0"/>
          </a:p>
        </p:txBody>
      </p:sp>
      <p:sp>
        <p:nvSpPr>
          <p:cNvPr id="8" name="右箭头 7"/>
          <p:cNvSpPr/>
          <p:nvPr/>
        </p:nvSpPr>
        <p:spPr>
          <a:xfrm>
            <a:off x="125810" y="2102270"/>
            <a:ext cx="866632" cy="15695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09281" y="1917604"/>
            <a:ext cx="3111482" cy="369332"/>
          </a:xfrm>
          <a:prstGeom prst="rect">
            <a:avLst/>
          </a:prstGeom>
        </p:spPr>
        <p:txBody>
          <a:bodyPr wrap="square">
            <a:spAutoFit/>
          </a:bodyPr>
          <a:lstStyle/>
          <a:p>
            <a:r>
              <a:rPr lang="en-US" altLang="zh-CN" dirty="0" smtClean="0"/>
              <a:t>Direct URL Access</a:t>
            </a:r>
            <a:endParaRPr lang="zh-CN" altLang="en-US" dirty="0"/>
          </a:p>
        </p:txBody>
      </p:sp>
      <p:sp>
        <p:nvSpPr>
          <p:cNvPr id="17" name="圆角矩形 16"/>
          <p:cNvSpPr/>
          <p:nvPr/>
        </p:nvSpPr>
        <p:spPr>
          <a:xfrm>
            <a:off x="5639374" y="1770017"/>
            <a:ext cx="2142699"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Nginx</a:t>
            </a:r>
            <a:endParaRPr lang="zh-CN" altLang="en-US" dirty="0"/>
          </a:p>
        </p:txBody>
      </p:sp>
      <p:sp>
        <p:nvSpPr>
          <p:cNvPr id="9" name="矩形 8"/>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15636" y="255895"/>
            <a:ext cx="3628622" cy="369332"/>
          </a:xfrm>
          <a:prstGeom prst="rect">
            <a:avLst/>
          </a:prstGeom>
          <a:noFill/>
        </p:spPr>
        <p:txBody>
          <a:bodyPr wrap="none" rtlCol="0">
            <a:spAutoFit/>
          </a:bodyPr>
          <a:lstStyle/>
          <a:p>
            <a:r>
              <a:rPr lang="en-US" altLang="zh-CN" dirty="0" smtClean="0"/>
              <a:t>Public / Personal  File / Image Access</a:t>
            </a:r>
            <a:endParaRPr lang="zh-CN" altLang="en-US" dirty="0"/>
          </a:p>
        </p:txBody>
      </p:sp>
      <p:cxnSp>
        <p:nvCxnSpPr>
          <p:cNvPr id="71" name="直接箭头连接符 70"/>
          <p:cNvCxnSpPr>
            <a:stCxn id="7" idx="3"/>
            <a:endCxn id="17" idx="1"/>
          </p:cNvCxnSpPr>
          <p:nvPr/>
        </p:nvCxnSpPr>
        <p:spPr>
          <a:xfrm>
            <a:off x="2351441" y="2180747"/>
            <a:ext cx="3287933" cy="464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125810" y="4921991"/>
            <a:ext cx="10917382" cy="1477328"/>
          </a:xfrm>
          <a:prstGeom prst="rect">
            <a:avLst/>
          </a:prstGeom>
          <a:noFill/>
        </p:spPr>
        <p:txBody>
          <a:bodyPr wrap="square" rtlCol="0">
            <a:spAutoFit/>
          </a:bodyPr>
          <a:lstStyle/>
          <a:p>
            <a:r>
              <a:rPr lang="en-US" altLang="zh-CN" b="1" dirty="0" smtClean="0"/>
              <a:t>Without S3</a:t>
            </a:r>
            <a:r>
              <a:rPr lang="zh-CN" altLang="en-US" b="1" dirty="0" smtClean="0"/>
              <a:t>：</a:t>
            </a:r>
            <a:r>
              <a:rPr lang="zh-CN" altLang="en-US" dirty="0" smtClean="0"/>
              <a:t>公共图片直接通过</a:t>
            </a:r>
            <a:r>
              <a:rPr lang="en-US" altLang="zh-CN" dirty="0" err="1"/>
              <a:t>N</a:t>
            </a:r>
            <a:r>
              <a:rPr lang="en-US" altLang="zh-CN" dirty="0" err="1" smtClean="0"/>
              <a:t>ginx</a:t>
            </a:r>
            <a:r>
              <a:rPr lang="zh-CN" altLang="en-US" dirty="0" smtClean="0"/>
              <a:t>访问文件</a:t>
            </a:r>
            <a:endParaRPr lang="en-US" altLang="zh-CN" dirty="0" smtClean="0"/>
          </a:p>
          <a:p>
            <a:r>
              <a:rPr lang="en-US" altLang="zh-CN" b="1" dirty="0" smtClean="0"/>
              <a:t>With S3: 	</a:t>
            </a:r>
            <a:r>
              <a:rPr lang="zh-CN" altLang="en-US" dirty="0" smtClean="0"/>
              <a:t>公共图片直接访问</a:t>
            </a:r>
            <a:r>
              <a:rPr lang="en-US" altLang="zh-CN" dirty="0" smtClean="0"/>
              <a:t>S3</a:t>
            </a:r>
            <a:endParaRPr lang="en-US" altLang="zh-CN" b="1" dirty="0" smtClean="0"/>
          </a:p>
          <a:p>
            <a:r>
              <a:rPr lang="en-US" altLang="zh-CN" b="1" dirty="0" smtClean="0"/>
              <a:t>Public File / </a:t>
            </a:r>
            <a:r>
              <a:rPr lang="en-US" altLang="zh-CN" b="1" dirty="0" err="1" smtClean="0"/>
              <a:t>Imges</a:t>
            </a:r>
            <a:r>
              <a:rPr lang="en-US" altLang="zh-CN" b="1" dirty="0" smtClean="0"/>
              <a:t>:  </a:t>
            </a:r>
            <a:r>
              <a:rPr lang="en-US" altLang="zh-CN" dirty="0"/>
              <a:t> </a:t>
            </a:r>
            <a:r>
              <a:rPr lang="zh-CN" altLang="en-US" dirty="0" smtClean="0"/>
              <a:t>产品 供应商图片 （这里没有考虑</a:t>
            </a:r>
            <a:r>
              <a:rPr lang="en-US" altLang="zh-CN" dirty="0" smtClean="0"/>
              <a:t>frontend</a:t>
            </a:r>
            <a:r>
              <a:rPr lang="zh-CN" altLang="en-US" dirty="0" smtClean="0"/>
              <a:t>的静态图片）</a:t>
            </a:r>
            <a:endParaRPr lang="en-US" altLang="zh-CN" dirty="0" smtClean="0"/>
          </a:p>
          <a:p>
            <a:r>
              <a:rPr lang="en-US" altLang="zh-CN" b="1" dirty="0" smtClean="0"/>
              <a:t>Personal File</a:t>
            </a:r>
            <a:r>
              <a:rPr lang="zh-CN" altLang="en-US" b="1" dirty="0" smtClean="0"/>
              <a:t>： </a:t>
            </a:r>
            <a:r>
              <a:rPr lang="zh-CN" altLang="en-US" dirty="0" smtClean="0"/>
              <a:t>目前只有个人头像，对这类图像不做权限限制。 （尽管不做权限限制但是</a:t>
            </a:r>
            <a:r>
              <a:rPr lang="en-US" altLang="zh-CN" dirty="0" smtClean="0"/>
              <a:t>file id</a:t>
            </a:r>
            <a:r>
              <a:rPr lang="zh-CN" altLang="en-US" dirty="0" smtClean="0"/>
              <a:t>是随机的</a:t>
            </a:r>
            <a:r>
              <a:rPr lang="en-US" altLang="zh-CN" dirty="0" smtClean="0"/>
              <a:t>UUID</a:t>
            </a:r>
            <a:r>
              <a:rPr lang="zh-CN" altLang="en-US" dirty="0" smtClean="0"/>
              <a:t>，他人也是很难猜想的。 在</a:t>
            </a:r>
            <a:r>
              <a:rPr lang="en-US" altLang="zh-CN" dirty="0" err="1" smtClean="0"/>
              <a:t>facebook</a:t>
            </a:r>
            <a:r>
              <a:rPr lang="zh-CN" altLang="en-US" dirty="0" smtClean="0"/>
              <a:t>的个人图片貌似是这样去做的，没有权限限制）</a:t>
            </a:r>
            <a:endParaRPr lang="zh-CN" altLang="en-US" dirty="0"/>
          </a:p>
        </p:txBody>
      </p:sp>
      <p:sp>
        <p:nvSpPr>
          <p:cNvPr id="81" name="圆角矩形 80"/>
          <p:cNvSpPr/>
          <p:nvPr/>
        </p:nvSpPr>
        <p:spPr>
          <a:xfrm>
            <a:off x="5634646" y="3380097"/>
            <a:ext cx="1897039" cy="88710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S3 Public</a:t>
            </a:r>
            <a:endParaRPr lang="zh-CN" altLang="en-US" dirty="0"/>
          </a:p>
        </p:txBody>
      </p:sp>
      <p:cxnSp>
        <p:nvCxnSpPr>
          <p:cNvPr id="83" name="直接箭头连接符 82"/>
          <p:cNvCxnSpPr>
            <a:stCxn id="7" idx="2"/>
            <a:endCxn id="81" idx="1"/>
          </p:cNvCxnSpPr>
          <p:nvPr/>
        </p:nvCxnSpPr>
        <p:spPr>
          <a:xfrm>
            <a:off x="1662144" y="2632366"/>
            <a:ext cx="3972502" cy="11912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rot="975234">
            <a:off x="2995012" y="3112480"/>
            <a:ext cx="3111482" cy="369332"/>
          </a:xfrm>
          <a:prstGeom prst="rect">
            <a:avLst/>
          </a:prstGeom>
        </p:spPr>
        <p:txBody>
          <a:bodyPr wrap="square">
            <a:spAutoFit/>
          </a:bodyPr>
          <a:lstStyle/>
          <a:p>
            <a:r>
              <a:rPr lang="en-US" altLang="zh-CN" dirty="0" smtClean="0"/>
              <a:t>Direct URL Access</a:t>
            </a:r>
            <a:endParaRPr lang="zh-CN" altLang="en-US" dirty="0"/>
          </a:p>
        </p:txBody>
      </p:sp>
      <p:sp>
        <p:nvSpPr>
          <p:cNvPr id="88" name="流程图: 磁盘 87"/>
          <p:cNvSpPr/>
          <p:nvPr/>
        </p:nvSpPr>
        <p:spPr>
          <a:xfrm>
            <a:off x="9400308" y="1837508"/>
            <a:ext cx="2535383" cy="797314"/>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92" name="直接箭头连接符 91"/>
          <p:cNvCxnSpPr>
            <a:stCxn id="17" idx="3"/>
            <a:endCxn id="88" idx="2"/>
          </p:cNvCxnSpPr>
          <p:nvPr/>
        </p:nvCxnSpPr>
        <p:spPr>
          <a:xfrm>
            <a:off x="7782073" y="2227217"/>
            <a:ext cx="1618235" cy="89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1898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6954</TotalTime>
  <Words>1606</Words>
  <Application>Microsoft Office PowerPoint</Application>
  <PresentationFormat>宽屏</PresentationFormat>
  <Paragraphs>223</Paragraphs>
  <Slides>13</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宋体</vt:lpstr>
      <vt:lpstr>Arial</vt:lpstr>
      <vt:lpstr>Calibri</vt:lpstr>
      <vt:lpstr>Calibri Light</vt:lpstr>
      <vt:lpstr>Office 主题</vt:lpstr>
      <vt:lpstr> </vt:lpstr>
      <vt:lpstr> </vt:lpstr>
      <vt:lpstr>Common Use Scenarios The AWS Solutions web page lists many of the ways you can use Amazon S3. The following list summarizes some of those ways. Backup and Storage – Provide data backup and storage services for others. Application Hosting – Provide services that deploy, install, and manage web applications. Media Hosting – Build a redundant, scalable, and highly available infrastructure that hosts video, photo, or music uploads and downloads. Software Delivery – Host your software applications that customers can download. </vt:lpstr>
      <vt:lpstr>Advanced Amazon S3 Features   how to accomplish the basic tasks of creating a bucket, uploading and downloading data to and from it, and moving and deleting the data.  The following table summarizes some of the most common advanced functionality offered by Amazon S3.  All advanced functionality and how to use it is described in the Amazon Simple Storage Service Developer Guide. </vt:lpstr>
      <vt:lpstr>Advanced Amazon S3 Features   The examples show how to accomplish the basic tasks of creating a bucket, uploading and downloading data to and from it, and moving and deleting the data.         </vt:lpstr>
      <vt:lpstr>        </vt:lpstr>
      <vt:lpstr>        </vt:lpstr>
      <vt:lpstr>        </vt:lpstr>
      <vt:lpstr>        </vt:lpstr>
      <vt:lpstr>        </vt:lpstr>
      <vt:lpstr>        </vt:lpstr>
      <vt:lpstr>        </vt:lpstr>
      <vt:lpstr>        </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Use Scenarios The AWS Solutions web page lists many of the ways you can use Amazon S3. The following list summarizes some of those ways. Backup and Storage – Provide data backup and storage services for others. Application Hosting – Provide services that deploy, install, and manage web applications. Media Hosting – Build a redundant, scalable, and highly available infrastructure that hosts video, photo, or music uploads and downloads. Software Delivery – Host your software applications that customers can download.</dc:title>
  <dc:creator>彭军</dc:creator>
  <cp:lastModifiedBy>微软用户</cp:lastModifiedBy>
  <cp:revision>79</cp:revision>
  <dcterms:created xsi:type="dcterms:W3CDTF">2016-07-15T02:14:27Z</dcterms:created>
  <dcterms:modified xsi:type="dcterms:W3CDTF">2017-08-25T06:42:48Z</dcterms:modified>
</cp:coreProperties>
</file>