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63" r:id="rId3"/>
    <p:sldId id="260" r:id="rId4"/>
    <p:sldId id="261" r:id="rId5"/>
    <p:sldId id="257" r:id="rId6"/>
    <p:sldId id="262" r:id="rId7"/>
    <p:sldId id="266" r:id="rId8"/>
    <p:sldId id="267" r:id="rId9"/>
    <p:sldId id="265" r:id="rId10"/>
    <p:sldId id="264" r:id="rId11"/>
    <p:sldId id="25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4B80"/>
    <a:srgbClr val="3B9CD6"/>
    <a:srgbClr val="144B7F"/>
    <a:srgbClr val="00A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94" autoAdjust="0"/>
  </p:normalViewPr>
  <p:slideViewPr>
    <p:cSldViewPr snapToGrid="0">
      <p:cViewPr varScale="1">
        <p:scale>
          <a:sx n="92" d="100"/>
          <a:sy n="92" d="100"/>
        </p:scale>
        <p:origin x="4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9A1E8-8DC5-46CA-A344-3EE5BB3F52D4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24D27-FF09-4E04-A48A-6350984A29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991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Interceptor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的区别：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（后面有个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slide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专门介绍给大家去看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的规范，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Interceptor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的， 他们实现的功能大致相同。具体区别，后面有个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给大家讲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144B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 </a:t>
            </a:r>
            <a:r>
              <a:rPr lang="zh-CN" altLang="en-US" dirty="0" smtClean="0">
                <a:solidFill>
                  <a:srgbClr val="144B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配置在</a:t>
            </a:r>
            <a:r>
              <a:rPr lang="en-US" altLang="zh-CN" dirty="0" smtClean="0">
                <a:solidFill>
                  <a:srgbClr val="144B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web.xml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rgbClr val="144B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Interceptor</a:t>
            </a:r>
            <a:r>
              <a:rPr lang="zh-CN" altLang="en-US" sz="1200" b="0" i="0" kern="1200" dirty="0" smtClean="0">
                <a:solidFill>
                  <a:srgbClr val="144B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配置在</a:t>
            </a:r>
            <a:r>
              <a:rPr lang="en-US" altLang="zh-CN" sz="1200" b="0" i="0" kern="1200" dirty="0" smtClean="0">
                <a:solidFill>
                  <a:srgbClr val="144B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applicationContext-mvc.xml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24D27-FF09-4E04-A48A-6350984A29A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494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etagHeaderFilter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重要性： 让第二次访问不变的内容的时候返回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304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deviceResolverRequestFilter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 request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会设置相应的的属性，在当前请求范围内可用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sitePreferenceRequestFilter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目前没怎么使用。</a:t>
            </a:r>
            <a:r>
              <a:rPr lang="zh-CN" altLang="en-US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默认是从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中保持获取客户选择的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site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DelegatingFilterProxy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用来代理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en-US" altLang="zh-CN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lang="zh-CN" altLang="en-US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一般的</a:t>
            </a:r>
            <a:r>
              <a:rPr lang="en-US" altLang="zh-CN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是无法访问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应用程序上下文。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具体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参考：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https://www.baeldung.com/spring-delegating-filter-proxy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24D27-FF09-4E04-A48A-6350984A29A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808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Interceptor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org.springframework.web.servlet.DispatcherServlet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的协调下完成拦截工作的。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doDispatch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HttpServletRequest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HttpServletResponse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这个方法内来将匹配的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Interceptor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preHandle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依次调用，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然后调用 对应的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然后再一次调用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postHandle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24D27-FF09-4E04-A48A-6350984A29A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931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http://einverne.github.io/post/2017/08/spring-interceptor-vs-filter.html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24D27-FF09-4E04-A48A-6350984A29A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420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24D27-FF09-4E04-A48A-6350984A29A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315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358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5AE61B-1337-4BD1-BBE4-DAC0D3C946F2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82CC16-743D-42FD-937D-5CEEA78CC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5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5AE61B-1337-4BD1-BBE4-DAC0D3C946F2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82CC16-743D-42FD-937D-5CEEA78CC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08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82CC16-743D-42FD-937D-5CEEA78CC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70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5AE61B-1337-4BD1-BBE4-DAC0D3C946F2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82CC16-743D-42FD-937D-5CEEA78CC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251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5AE61B-1337-4BD1-BBE4-DAC0D3C946F2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82CC16-743D-42FD-937D-5CEEA78CC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57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5AE61B-1337-4BD1-BBE4-DAC0D3C946F2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82CC16-743D-42FD-937D-5CEEA78CC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25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5AE61B-1337-4BD1-BBE4-DAC0D3C946F2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82CC16-743D-42FD-937D-5CEEA78CC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745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5AE61B-1337-4BD1-BBE4-DAC0D3C946F2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82CC16-743D-42FD-937D-5CEEA78CC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064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5AE61B-1337-4BD1-BBE4-DAC0D3C946F2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82CC16-743D-42FD-937D-5CEEA78CC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93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5AE61B-1337-4BD1-BBE4-DAC0D3C946F2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82CC16-743D-42FD-937D-5CEEA78CC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93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979" y="6284854"/>
            <a:ext cx="2540579" cy="508116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41515" y="261257"/>
            <a:ext cx="1219200" cy="402772"/>
          </a:xfrm>
          <a:prstGeom prst="rect">
            <a:avLst/>
          </a:prstGeom>
          <a:solidFill>
            <a:srgbClr val="144B8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09" y="6280906"/>
            <a:ext cx="1543951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92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45870" y="274320"/>
            <a:ext cx="269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OKCHEM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平台技术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939684" y="447556"/>
            <a:ext cx="2971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36864" y="2628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144B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582321" y="1729156"/>
            <a:ext cx="229928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144B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OKCHEM </a:t>
            </a:r>
            <a:r>
              <a:rPr lang="zh-CN" altLang="en-US" dirty="0">
                <a:solidFill>
                  <a:srgbClr val="144B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</a:t>
            </a:r>
            <a:endParaRPr lang="en-US" altLang="zh-CN" dirty="0">
              <a:solidFill>
                <a:srgbClr val="144B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144B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系统生态</a:t>
            </a:r>
            <a:endParaRPr lang="en-US" altLang="zh-CN" dirty="0">
              <a:solidFill>
                <a:srgbClr val="144B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144B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144B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用到哪些技术</a:t>
            </a:r>
            <a:endParaRPr lang="en-US" altLang="zh-CN" dirty="0">
              <a:solidFill>
                <a:srgbClr val="144B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rgbClr val="144B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zh-CN" altLang="en-US" dirty="0" smtClean="0">
                <a:solidFill>
                  <a:srgbClr val="144B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solidFill>
                  <a:srgbClr val="144B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dirty="0" smtClean="0">
              <a:solidFill>
                <a:srgbClr val="144B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144B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常规功能的开发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82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245870" y="274320"/>
            <a:ext cx="269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OKCHEM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平台技术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4011930" y="458986"/>
            <a:ext cx="2971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395827" y="262890"/>
            <a:ext cx="4588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144B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OKCHEM </a:t>
            </a:r>
            <a:r>
              <a:rPr lang="zh-CN" altLang="en-US" dirty="0" smtClean="0">
                <a:solidFill>
                  <a:srgbClr val="144B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遵循了</a:t>
            </a:r>
            <a:r>
              <a:rPr lang="en-US" altLang="zh-CN" dirty="0" smtClean="0">
                <a:solidFill>
                  <a:srgbClr val="144B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zh-CN" altLang="en-US" dirty="0" smtClean="0">
                <a:solidFill>
                  <a:srgbClr val="144B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的老套的三层结构</a:t>
            </a:r>
            <a:endParaRPr lang="zh-CN" altLang="en-US" dirty="0">
              <a:solidFill>
                <a:srgbClr val="144B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00650" y="2188029"/>
            <a:ext cx="2215787" cy="63137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973" y="1054806"/>
            <a:ext cx="7327484" cy="494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96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245870" y="274320"/>
            <a:ext cx="269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OKCHEM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平台技术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4011930" y="458986"/>
            <a:ext cx="2971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395827" y="26289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144B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常规页面功能研发流程</a:t>
            </a:r>
            <a:endParaRPr lang="zh-CN" altLang="en-US" dirty="0">
              <a:solidFill>
                <a:srgbClr val="144B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888817" y="632222"/>
            <a:ext cx="5303182" cy="5549503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8588696" y="805077"/>
            <a:ext cx="1248225" cy="5247845"/>
            <a:chOff x="4959741" y="135000"/>
            <a:chExt cx="1425575" cy="6588000"/>
          </a:xfrm>
        </p:grpSpPr>
        <p:sp>
          <p:nvSpPr>
            <p:cNvPr id="67" name="圆角矩形 66"/>
            <p:cNvSpPr/>
            <p:nvPr/>
          </p:nvSpPr>
          <p:spPr>
            <a:xfrm>
              <a:off x="4959741" y="135000"/>
              <a:ext cx="1425575" cy="6588000"/>
            </a:xfrm>
            <a:prstGeom prst="roundRect">
              <a:avLst>
                <a:gd name="adj" fmla="val 50000"/>
              </a:avLst>
            </a:prstGeom>
            <a:solidFill>
              <a:srgbClr val="E3E3E3"/>
            </a:solidFill>
            <a:ln>
              <a:noFill/>
            </a:ln>
            <a:effectLst>
              <a:outerShdw blurRad="228600" dist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4959741" y="135000"/>
              <a:ext cx="1425575" cy="6588000"/>
            </a:xfrm>
            <a:prstGeom prst="roundRect">
              <a:avLst>
                <a:gd name="adj" fmla="val 50000"/>
              </a:avLst>
            </a:prstGeom>
            <a:solidFill>
              <a:srgbClr val="E3E3E3"/>
            </a:solidFill>
            <a:ln>
              <a:noFill/>
            </a:ln>
            <a:effectLst>
              <a:outerShdw blurRad="2286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9" name="Freeform 23"/>
          <p:cNvSpPr>
            <a:spLocks/>
          </p:cNvSpPr>
          <p:nvPr/>
        </p:nvSpPr>
        <p:spPr bwMode="auto">
          <a:xfrm>
            <a:off x="7058683" y="1266825"/>
            <a:ext cx="1542485" cy="1407800"/>
          </a:xfrm>
          <a:custGeom>
            <a:avLst/>
            <a:gdLst>
              <a:gd name="T0" fmla="*/ 45 w 45"/>
              <a:gd name="T1" fmla="*/ 43 h 43"/>
              <a:gd name="T2" fmla="*/ 22 w 45"/>
              <a:gd name="T3" fmla="*/ 43 h 43"/>
              <a:gd name="T4" fmla="*/ 0 w 45"/>
              <a:gd name="T5" fmla="*/ 21 h 43"/>
              <a:gd name="T6" fmla="*/ 22 w 45"/>
              <a:gd name="T7" fmla="*/ 0 h 43"/>
              <a:gd name="T8" fmla="*/ 45 w 45"/>
              <a:gd name="T9" fmla="*/ 0 h 43"/>
              <a:gd name="T10" fmla="*/ 45 w 45"/>
              <a:gd name="T11" fmla="*/ 13 h 43"/>
              <a:gd name="T12" fmla="*/ 22 w 45"/>
              <a:gd name="T13" fmla="*/ 13 h 43"/>
              <a:gd name="T14" fmla="*/ 13 w 45"/>
              <a:gd name="T15" fmla="*/ 21 h 43"/>
              <a:gd name="T16" fmla="*/ 22 w 45"/>
              <a:gd name="T17" fmla="*/ 30 h 43"/>
              <a:gd name="T18" fmla="*/ 45 w 45"/>
              <a:gd name="T19" fmla="*/ 30 h 43"/>
              <a:gd name="T20" fmla="*/ 45 w 45"/>
              <a:gd name="T2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43">
                <a:moveTo>
                  <a:pt x="45" y="43"/>
                </a:moveTo>
                <a:cubicBezTo>
                  <a:pt x="22" y="43"/>
                  <a:pt x="22" y="43"/>
                  <a:pt x="22" y="43"/>
                </a:cubicBezTo>
                <a:cubicBezTo>
                  <a:pt x="10" y="43"/>
                  <a:pt x="0" y="33"/>
                  <a:pt x="0" y="21"/>
                </a:cubicBezTo>
                <a:cubicBezTo>
                  <a:pt x="0" y="9"/>
                  <a:pt x="10" y="0"/>
                  <a:pt x="22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13"/>
                  <a:pt x="45" y="13"/>
                  <a:pt x="45" y="13"/>
                </a:cubicBezTo>
                <a:cubicBezTo>
                  <a:pt x="22" y="13"/>
                  <a:pt x="22" y="13"/>
                  <a:pt x="22" y="13"/>
                </a:cubicBezTo>
                <a:cubicBezTo>
                  <a:pt x="17" y="13"/>
                  <a:pt x="13" y="17"/>
                  <a:pt x="13" y="21"/>
                </a:cubicBezTo>
                <a:cubicBezTo>
                  <a:pt x="13" y="26"/>
                  <a:pt x="17" y="30"/>
                  <a:pt x="22" y="30"/>
                </a:cubicBezTo>
                <a:cubicBezTo>
                  <a:pt x="45" y="30"/>
                  <a:pt x="45" y="30"/>
                  <a:pt x="45" y="30"/>
                </a:cubicBezTo>
                <a:lnTo>
                  <a:pt x="45" y="43"/>
                </a:lnTo>
                <a:close/>
              </a:path>
            </a:pathLst>
          </a:custGeom>
          <a:solidFill>
            <a:srgbClr val="EF4136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Freeform 24"/>
          <p:cNvSpPr>
            <a:spLocks/>
          </p:cNvSpPr>
          <p:nvPr/>
        </p:nvSpPr>
        <p:spPr bwMode="auto">
          <a:xfrm>
            <a:off x="9880391" y="2267300"/>
            <a:ext cx="1530012" cy="1503494"/>
          </a:xfrm>
          <a:custGeom>
            <a:avLst/>
            <a:gdLst>
              <a:gd name="T0" fmla="*/ 0 w 45"/>
              <a:gd name="T1" fmla="*/ 44 h 44"/>
              <a:gd name="T2" fmla="*/ 22 w 45"/>
              <a:gd name="T3" fmla="*/ 44 h 44"/>
              <a:gd name="T4" fmla="*/ 45 w 45"/>
              <a:gd name="T5" fmla="*/ 22 h 44"/>
              <a:gd name="T6" fmla="*/ 22 w 45"/>
              <a:gd name="T7" fmla="*/ 0 h 44"/>
              <a:gd name="T8" fmla="*/ 0 w 45"/>
              <a:gd name="T9" fmla="*/ 0 h 44"/>
              <a:gd name="T10" fmla="*/ 0 w 45"/>
              <a:gd name="T11" fmla="*/ 13 h 44"/>
              <a:gd name="T12" fmla="*/ 22 w 45"/>
              <a:gd name="T13" fmla="*/ 13 h 44"/>
              <a:gd name="T14" fmla="*/ 32 w 45"/>
              <a:gd name="T15" fmla="*/ 22 h 44"/>
              <a:gd name="T16" fmla="*/ 22 w 45"/>
              <a:gd name="T17" fmla="*/ 30 h 44"/>
              <a:gd name="T18" fmla="*/ 0 w 45"/>
              <a:gd name="T19" fmla="*/ 30 h 44"/>
              <a:gd name="T20" fmla="*/ 0 w 45"/>
              <a:gd name="T21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44">
                <a:moveTo>
                  <a:pt x="0" y="44"/>
                </a:moveTo>
                <a:cubicBezTo>
                  <a:pt x="22" y="44"/>
                  <a:pt x="22" y="44"/>
                  <a:pt x="22" y="44"/>
                </a:cubicBezTo>
                <a:cubicBezTo>
                  <a:pt x="35" y="44"/>
                  <a:pt x="45" y="34"/>
                  <a:pt x="45" y="22"/>
                </a:cubicBezTo>
                <a:cubicBezTo>
                  <a:pt x="45" y="10"/>
                  <a:pt x="35" y="0"/>
                  <a:pt x="2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3"/>
                  <a:pt x="0" y="13"/>
                  <a:pt x="0" y="13"/>
                </a:cubicBezTo>
                <a:cubicBezTo>
                  <a:pt x="22" y="13"/>
                  <a:pt x="22" y="13"/>
                  <a:pt x="22" y="13"/>
                </a:cubicBezTo>
                <a:cubicBezTo>
                  <a:pt x="28" y="13"/>
                  <a:pt x="32" y="17"/>
                  <a:pt x="32" y="22"/>
                </a:cubicBezTo>
                <a:cubicBezTo>
                  <a:pt x="32" y="26"/>
                  <a:pt x="28" y="30"/>
                  <a:pt x="22" y="30"/>
                </a:cubicBezTo>
                <a:cubicBezTo>
                  <a:pt x="0" y="30"/>
                  <a:pt x="0" y="30"/>
                  <a:pt x="0" y="30"/>
                </a:cubicBezTo>
                <a:lnTo>
                  <a:pt x="0" y="44"/>
                </a:lnTo>
                <a:close/>
              </a:path>
            </a:pathLst>
          </a:custGeom>
          <a:solidFill>
            <a:srgbClr val="2AA1D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Freeform 25"/>
          <p:cNvSpPr>
            <a:spLocks/>
          </p:cNvSpPr>
          <p:nvPr/>
        </p:nvSpPr>
        <p:spPr bwMode="auto">
          <a:xfrm>
            <a:off x="6988287" y="3579977"/>
            <a:ext cx="1617584" cy="1465136"/>
          </a:xfrm>
          <a:custGeom>
            <a:avLst/>
            <a:gdLst>
              <a:gd name="T0" fmla="*/ 45 w 45"/>
              <a:gd name="T1" fmla="*/ 44 h 44"/>
              <a:gd name="T2" fmla="*/ 23 w 45"/>
              <a:gd name="T3" fmla="*/ 44 h 44"/>
              <a:gd name="T4" fmla="*/ 0 w 45"/>
              <a:gd name="T5" fmla="*/ 22 h 44"/>
              <a:gd name="T6" fmla="*/ 23 w 45"/>
              <a:gd name="T7" fmla="*/ 0 h 44"/>
              <a:gd name="T8" fmla="*/ 45 w 45"/>
              <a:gd name="T9" fmla="*/ 0 h 44"/>
              <a:gd name="T10" fmla="*/ 45 w 45"/>
              <a:gd name="T11" fmla="*/ 13 h 44"/>
              <a:gd name="T12" fmla="*/ 23 w 45"/>
              <a:gd name="T13" fmla="*/ 13 h 44"/>
              <a:gd name="T14" fmla="*/ 13 w 45"/>
              <a:gd name="T15" fmla="*/ 22 h 44"/>
              <a:gd name="T16" fmla="*/ 23 w 45"/>
              <a:gd name="T17" fmla="*/ 30 h 44"/>
              <a:gd name="T18" fmla="*/ 45 w 45"/>
              <a:gd name="T19" fmla="*/ 30 h 44"/>
              <a:gd name="T20" fmla="*/ 45 w 45"/>
              <a:gd name="T21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44">
                <a:moveTo>
                  <a:pt x="45" y="44"/>
                </a:moveTo>
                <a:cubicBezTo>
                  <a:pt x="23" y="44"/>
                  <a:pt x="23" y="44"/>
                  <a:pt x="23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3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13"/>
                  <a:pt x="45" y="13"/>
                  <a:pt x="45" y="13"/>
                </a:cubicBezTo>
                <a:cubicBezTo>
                  <a:pt x="23" y="13"/>
                  <a:pt x="23" y="13"/>
                  <a:pt x="23" y="13"/>
                </a:cubicBezTo>
                <a:cubicBezTo>
                  <a:pt x="17" y="13"/>
                  <a:pt x="13" y="17"/>
                  <a:pt x="13" y="22"/>
                </a:cubicBezTo>
                <a:cubicBezTo>
                  <a:pt x="13" y="27"/>
                  <a:pt x="17" y="30"/>
                  <a:pt x="23" y="30"/>
                </a:cubicBezTo>
                <a:cubicBezTo>
                  <a:pt x="45" y="30"/>
                  <a:pt x="45" y="30"/>
                  <a:pt x="45" y="30"/>
                </a:cubicBezTo>
                <a:lnTo>
                  <a:pt x="45" y="44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Freeform 26"/>
          <p:cNvSpPr>
            <a:spLocks/>
          </p:cNvSpPr>
          <p:nvPr/>
        </p:nvSpPr>
        <p:spPr bwMode="auto">
          <a:xfrm>
            <a:off x="9854766" y="4591360"/>
            <a:ext cx="1555637" cy="1405289"/>
          </a:xfrm>
          <a:custGeom>
            <a:avLst/>
            <a:gdLst>
              <a:gd name="T0" fmla="*/ 0 w 46"/>
              <a:gd name="T1" fmla="*/ 43 h 43"/>
              <a:gd name="T2" fmla="*/ 23 w 46"/>
              <a:gd name="T3" fmla="*/ 43 h 43"/>
              <a:gd name="T4" fmla="*/ 46 w 46"/>
              <a:gd name="T5" fmla="*/ 21 h 43"/>
              <a:gd name="T6" fmla="*/ 23 w 46"/>
              <a:gd name="T7" fmla="*/ 0 h 43"/>
              <a:gd name="T8" fmla="*/ 0 w 46"/>
              <a:gd name="T9" fmla="*/ 0 h 43"/>
              <a:gd name="T10" fmla="*/ 0 w 46"/>
              <a:gd name="T11" fmla="*/ 13 h 43"/>
              <a:gd name="T12" fmla="*/ 23 w 46"/>
              <a:gd name="T13" fmla="*/ 13 h 43"/>
              <a:gd name="T14" fmla="*/ 32 w 46"/>
              <a:gd name="T15" fmla="*/ 21 h 43"/>
              <a:gd name="T16" fmla="*/ 23 w 46"/>
              <a:gd name="T17" fmla="*/ 30 h 43"/>
              <a:gd name="T18" fmla="*/ 0 w 46"/>
              <a:gd name="T19" fmla="*/ 30 h 43"/>
              <a:gd name="T20" fmla="*/ 0 w 46"/>
              <a:gd name="T2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" h="43">
                <a:moveTo>
                  <a:pt x="0" y="43"/>
                </a:moveTo>
                <a:cubicBezTo>
                  <a:pt x="23" y="43"/>
                  <a:pt x="23" y="43"/>
                  <a:pt x="23" y="43"/>
                </a:cubicBezTo>
                <a:cubicBezTo>
                  <a:pt x="35" y="43"/>
                  <a:pt x="46" y="33"/>
                  <a:pt x="46" y="21"/>
                </a:cubicBezTo>
                <a:cubicBezTo>
                  <a:pt x="46" y="9"/>
                  <a:pt x="35" y="0"/>
                  <a:pt x="2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3"/>
                  <a:pt x="0" y="13"/>
                  <a:pt x="0" y="13"/>
                </a:cubicBezTo>
                <a:cubicBezTo>
                  <a:pt x="23" y="13"/>
                  <a:pt x="23" y="13"/>
                  <a:pt x="23" y="13"/>
                </a:cubicBezTo>
                <a:cubicBezTo>
                  <a:pt x="28" y="13"/>
                  <a:pt x="32" y="17"/>
                  <a:pt x="32" y="21"/>
                </a:cubicBezTo>
                <a:cubicBezTo>
                  <a:pt x="32" y="26"/>
                  <a:pt x="28" y="30"/>
                  <a:pt x="23" y="30"/>
                </a:cubicBezTo>
                <a:cubicBezTo>
                  <a:pt x="0" y="30"/>
                  <a:pt x="0" y="30"/>
                  <a:pt x="0" y="30"/>
                </a:cubicBezTo>
                <a:lnTo>
                  <a:pt x="0" y="43"/>
                </a:lnTo>
                <a:close/>
              </a:path>
            </a:pathLst>
          </a:custGeom>
          <a:solidFill>
            <a:srgbClr val="EE2A7B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8588695" y="632222"/>
            <a:ext cx="1291695" cy="542070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8785901" y="1559414"/>
            <a:ext cx="797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 01</a:t>
            </a:r>
            <a:endParaRPr lang="zh-CN" altLang="en-US" sz="4000" dirty="0">
              <a:solidFill>
                <a:srgbClr val="605E5E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8770755" y="2636285"/>
            <a:ext cx="827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02</a:t>
            </a:r>
            <a:endParaRPr lang="zh-CN" altLang="en-US" sz="4000" dirty="0">
              <a:solidFill>
                <a:srgbClr val="605E5E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798229" y="3939747"/>
            <a:ext cx="772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03</a:t>
            </a:r>
            <a:endParaRPr lang="zh-CN" altLang="en-US" sz="4000" dirty="0">
              <a:solidFill>
                <a:srgbClr val="605E5E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8806244" y="4940062"/>
            <a:ext cx="756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04</a:t>
            </a:r>
            <a:endParaRPr lang="zh-CN" altLang="en-US" sz="4000" dirty="0">
              <a:solidFill>
                <a:srgbClr val="605E5E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485622" y="1024363"/>
            <a:ext cx="5723122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根据需求建立模型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基于模型的必要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基础类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创建（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Entity, Dao, Service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引入切图，整合完善页面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Mobile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(Controller,  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ftl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基于测试组的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 Case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进行自测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29" y="1735327"/>
            <a:ext cx="457200" cy="457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317" y="2761628"/>
            <a:ext cx="457200" cy="4572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697159" y="226695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建模</a:t>
            </a:r>
          </a:p>
        </p:txBody>
      </p:sp>
      <p:sp>
        <p:nvSpPr>
          <p:cNvPr id="99" name="矩形 98"/>
          <p:cNvSpPr/>
          <p:nvPr/>
        </p:nvSpPr>
        <p:spPr>
          <a:xfrm>
            <a:off x="9911588" y="3348006"/>
            <a:ext cx="860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Java </a:t>
            </a:r>
            <a:r>
              <a:rPr lang="zh-CN" altLang="en-US" dirty="0"/>
              <a:t>类</a:t>
            </a:r>
          </a:p>
        </p:txBody>
      </p:sp>
      <p:sp>
        <p:nvSpPr>
          <p:cNvPr id="100" name="矩形 99"/>
          <p:cNvSpPr/>
          <p:nvPr/>
        </p:nvSpPr>
        <p:spPr>
          <a:xfrm>
            <a:off x="7462635" y="464763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页面整合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9911588" y="559921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自测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29" y="4065090"/>
            <a:ext cx="457200" cy="4572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138" y="5033038"/>
            <a:ext cx="457200" cy="4572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78" y="3342572"/>
            <a:ext cx="3733800" cy="21050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279274" y="5255085"/>
            <a:ext cx="1557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OKCHEM</a:t>
            </a:r>
            <a:r>
              <a:rPr lang="zh-CN" altLang="en-US" sz="1400" dirty="0" smtClean="0"/>
              <a:t>公共页面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836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45870" y="274320"/>
            <a:ext cx="269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OKCHEM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平台技术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939684" y="447556"/>
            <a:ext cx="2971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36864" y="262890"/>
            <a:ext cx="1953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144B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OKCHEM </a:t>
            </a:r>
            <a:r>
              <a:rPr lang="zh-CN" altLang="en-US" dirty="0" smtClean="0">
                <a:solidFill>
                  <a:srgbClr val="144B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</a:t>
            </a:r>
            <a:endParaRPr lang="zh-CN" altLang="en-US" dirty="0">
              <a:solidFill>
                <a:srgbClr val="144B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2460" y="1305342"/>
            <a:ext cx="109270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OKCHEM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是一个网站，提供化工类的产品的线上咨询及相关服务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OKCHEM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提供产品信息的搜索；同时也提供新闻及展会相关的内容信息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OKCHEM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允许供应商入驻，供应商可以通过后台管理来发布修改产品及回复采购商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买家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的询价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OKCHEM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的网站页面主要分四类：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公共页面，即可以匿名访问的页面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买家中心，即买家登录后可以查看与之相关的信息记录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卖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家中心，即商家中心，商家的后台管理页面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管理员后台， 管理员用来维护买卖家信息及其他内容维护及系统设置。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OKCHEM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支持英语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西班牙语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葡萄牙语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俄语等多种语言市场；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OKCHEM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B2B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的咨询， 撮合型的平台，而非交易型的。 平台上没有支付及订单相关的模块。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211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245870" y="274320"/>
            <a:ext cx="269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OKCHEM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平台技术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4011930" y="458986"/>
            <a:ext cx="2971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395827" y="2628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144B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系统生态</a:t>
            </a:r>
            <a:endParaRPr lang="zh-CN" altLang="en-US" dirty="0">
              <a:solidFill>
                <a:srgbClr val="144B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9209859" y="1582239"/>
            <a:ext cx="2003916" cy="2013857"/>
          </a:xfrm>
          <a:prstGeom prst="ellipse">
            <a:avLst/>
          </a:prstGeom>
          <a:solidFill>
            <a:srgbClr val="144B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OKCHEM Platform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200650" y="2188029"/>
            <a:ext cx="2215787" cy="63137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72" y="1985010"/>
            <a:ext cx="657225" cy="457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777" y="1005840"/>
            <a:ext cx="457200" cy="4572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006271" y="10365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小程序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883" y="3138896"/>
            <a:ext cx="457200" cy="4572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577" y="4126230"/>
            <a:ext cx="457200" cy="4572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40" y="4677727"/>
            <a:ext cx="1285875" cy="200025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8401050" y="1582239"/>
            <a:ext cx="808809" cy="402771"/>
          </a:xfrm>
          <a:prstGeom prst="line">
            <a:avLst/>
          </a:prstGeom>
          <a:ln w="38100">
            <a:solidFill>
              <a:srgbClr val="144B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674972" y="2253683"/>
            <a:ext cx="1374050" cy="47012"/>
          </a:xfrm>
          <a:prstGeom prst="line">
            <a:avLst/>
          </a:prstGeom>
          <a:ln w="38100">
            <a:solidFill>
              <a:srgbClr val="144B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7444852" y="2926147"/>
            <a:ext cx="1684588" cy="433390"/>
          </a:xfrm>
          <a:prstGeom prst="line">
            <a:avLst/>
          </a:prstGeom>
          <a:ln w="38100">
            <a:solidFill>
              <a:srgbClr val="144B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8079377" y="3408555"/>
            <a:ext cx="1278663" cy="823810"/>
          </a:xfrm>
          <a:prstGeom prst="line">
            <a:avLst/>
          </a:prstGeom>
          <a:ln w="38100">
            <a:solidFill>
              <a:srgbClr val="144B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9586640" y="3778057"/>
            <a:ext cx="181382" cy="698284"/>
          </a:xfrm>
          <a:prstGeom prst="line">
            <a:avLst/>
          </a:prstGeom>
          <a:ln w="38100">
            <a:solidFill>
              <a:srgbClr val="144B8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893174" y="1185878"/>
            <a:ext cx="4690338" cy="282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小程序通过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 API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来和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OKCHEM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进行数据的交互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电脑和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用户，目前只能通过浏览器访问网站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大部分数据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通过接口的形式和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CRM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那边同步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OKCHEM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chembnb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端通过远程调用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及页面链接的形式进行交互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40080" y="4593464"/>
            <a:ext cx="6753497" cy="1247265"/>
          </a:xfrm>
          <a:prstGeom prst="rect">
            <a:avLst/>
          </a:prstGeom>
          <a:solidFill>
            <a:schemeClr val="bg1">
              <a:lumMod val="85000"/>
            </a:schemeClr>
          </a:solidFill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功能的增加及现有功能优化的过程中，要对这些依赖有一定的了解，以免不经意间影响了现有的功能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942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任意多边形 95"/>
          <p:cNvSpPr/>
          <p:nvPr/>
        </p:nvSpPr>
        <p:spPr>
          <a:xfrm>
            <a:off x="3400177" y="145779"/>
            <a:ext cx="7806690" cy="6100048"/>
          </a:xfrm>
          <a:custGeom>
            <a:avLst/>
            <a:gdLst>
              <a:gd name="connsiteX0" fmla="*/ 5882639 w 10687049"/>
              <a:gd name="connsiteY0" fmla="*/ 0 h 6366510"/>
              <a:gd name="connsiteX1" fmla="*/ 8462009 w 10687049"/>
              <a:gd name="connsiteY1" fmla="*/ 1360170 h 6366510"/>
              <a:gd name="connsiteX2" fmla="*/ 8305494 w 10687049"/>
              <a:gd name="connsiteY2" fmla="*/ 1827842 h 6366510"/>
              <a:gd name="connsiteX3" fmla="*/ 8275896 w 10687049"/>
              <a:gd name="connsiteY3" fmla="*/ 1865392 h 6366510"/>
              <a:gd name="connsiteX4" fmla="*/ 8371405 w 10687049"/>
              <a:gd name="connsiteY4" fmla="*/ 1867936 h 6366510"/>
              <a:gd name="connsiteX5" fmla="*/ 10687049 w 10687049"/>
              <a:gd name="connsiteY5" fmla="*/ 3221083 h 6366510"/>
              <a:gd name="connsiteX6" fmla="*/ 9931569 w 10687049"/>
              <a:gd name="connsiteY6" fmla="*/ 4182869 h 6366510"/>
              <a:gd name="connsiteX7" fmla="*/ 9794733 w 10687049"/>
              <a:gd name="connsiteY7" fmla="*/ 4248449 h 6366510"/>
              <a:gd name="connsiteX8" fmla="*/ 9834681 w 10687049"/>
              <a:gd name="connsiteY8" fmla="*/ 4375618 h 6366510"/>
              <a:gd name="connsiteX9" fmla="*/ 7593471 w 10687049"/>
              <a:gd name="connsiteY9" fmla="*/ 6241145 h 6366510"/>
              <a:gd name="connsiteX10" fmla="*/ 5376751 w 10687049"/>
              <a:gd name="connsiteY10" fmla="*/ 6098068 h 6366510"/>
              <a:gd name="connsiteX11" fmla="*/ 5308852 w 10687049"/>
              <a:gd name="connsiteY11" fmla="*/ 6060448 h 6366510"/>
              <a:gd name="connsiteX12" fmla="*/ 5274058 w 10687049"/>
              <a:gd name="connsiteY12" fmla="*/ 6074096 h 6366510"/>
              <a:gd name="connsiteX13" fmla="*/ 3449002 w 10687049"/>
              <a:gd name="connsiteY13" fmla="*/ 6366510 h 6366510"/>
              <a:gd name="connsiteX14" fmla="*/ 184785 w 10687049"/>
              <a:gd name="connsiteY14" fmla="*/ 4654323 h 6366510"/>
              <a:gd name="connsiteX15" fmla="*/ 578758 w 10687049"/>
              <a:gd name="connsiteY15" fmla="*/ 3838193 h 6366510"/>
              <a:gd name="connsiteX16" fmla="*/ 636790 w 10687049"/>
              <a:gd name="connsiteY16" fmla="*/ 3788089 h 6366510"/>
              <a:gd name="connsiteX17" fmla="*/ 492725 w 10687049"/>
              <a:gd name="connsiteY17" fmla="*/ 3696197 h 6366510"/>
              <a:gd name="connsiteX18" fmla="*/ 0 w 10687049"/>
              <a:gd name="connsiteY18" fmla="*/ 2942137 h 6366510"/>
              <a:gd name="connsiteX19" fmla="*/ 2136493 w 10687049"/>
              <a:gd name="connsiteY19" fmla="*/ 1551105 h 6366510"/>
              <a:gd name="connsiteX20" fmla="*/ 2293519 w 10687049"/>
              <a:gd name="connsiteY20" fmla="*/ 1521793 h 6366510"/>
              <a:gd name="connsiteX21" fmla="*/ 2282439 w 10687049"/>
              <a:gd name="connsiteY21" fmla="*/ 1509076 h 6366510"/>
              <a:gd name="connsiteX22" fmla="*/ 2228850 w 10687049"/>
              <a:gd name="connsiteY22" fmla="*/ 1360170 h 6366510"/>
              <a:gd name="connsiteX23" fmla="*/ 3420835 w 10687049"/>
              <a:gd name="connsiteY23" fmla="*/ 859427 h 6366510"/>
              <a:gd name="connsiteX24" fmla="*/ 3484189 w 10687049"/>
              <a:gd name="connsiteY24" fmla="*/ 862110 h 6366510"/>
              <a:gd name="connsiteX25" fmla="*/ 3505969 w 10687049"/>
              <a:gd name="connsiteY25" fmla="*/ 830731 h 6366510"/>
              <a:gd name="connsiteX26" fmla="*/ 5882639 w 10687049"/>
              <a:gd name="connsiteY26" fmla="*/ 0 h 63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0687049" h="6366510">
                <a:moveTo>
                  <a:pt x="5882639" y="0"/>
                </a:moveTo>
                <a:cubicBezTo>
                  <a:pt x="7307186" y="0"/>
                  <a:pt x="8462009" y="608969"/>
                  <a:pt x="8462009" y="1360170"/>
                </a:cubicBezTo>
                <a:cubicBezTo>
                  <a:pt x="8462009" y="1524495"/>
                  <a:pt x="8406749" y="1682015"/>
                  <a:pt x="8305494" y="1827842"/>
                </a:cubicBezTo>
                <a:lnTo>
                  <a:pt x="8275896" y="1865392"/>
                </a:lnTo>
                <a:lnTo>
                  <a:pt x="8371405" y="1867936"/>
                </a:lnTo>
                <a:cubicBezTo>
                  <a:pt x="9672068" y="1937590"/>
                  <a:pt x="10687049" y="2516832"/>
                  <a:pt x="10687049" y="3221083"/>
                </a:cubicBezTo>
                <a:cubicBezTo>
                  <a:pt x="10687049" y="3596684"/>
                  <a:pt x="10398343" y="3936726"/>
                  <a:pt x="9931569" y="4182869"/>
                </a:cubicBezTo>
                <a:lnTo>
                  <a:pt x="9794733" y="4248449"/>
                </a:lnTo>
                <a:lnTo>
                  <a:pt x="9834681" y="4375618"/>
                </a:lnTo>
                <a:cubicBezTo>
                  <a:pt x="9990470" y="5110487"/>
                  <a:pt x="8987047" y="5945712"/>
                  <a:pt x="7593471" y="6241145"/>
                </a:cubicBezTo>
                <a:cubicBezTo>
                  <a:pt x="6722486" y="6425790"/>
                  <a:pt x="5905239" y="6355879"/>
                  <a:pt x="5376751" y="6098068"/>
                </a:cubicBezTo>
                <a:lnTo>
                  <a:pt x="5308852" y="6060448"/>
                </a:lnTo>
                <a:lnTo>
                  <a:pt x="5274058" y="6074096"/>
                </a:lnTo>
                <a:cubicBezTo>
                  <a:pt x="4753085" y="6258711"/>
                  <a:pt x="4125044" y="6366510"/>
                  <a:pt x="3449002" y="6366510"/>
                </a:cubicBezTo>
                <a:cubicBezTo>
                  <a:pt x="1646225" y="6366510"/>
                  <a:pt x="184785" y="5599938"/>
                  <a:pt x="184785" y="4654323"/>
                </a:cubicBezTo>
                <a:cubicBezTo>
                  <a:pt x="184785" y="4358819"/>
                  <a:pt x="327503" y="4080799"/>
                  <a:pt x="578758" y="3838193"/>
                </a:cubicBezTo>
                <a:lnTo>
                  <a:pt x="636790" y="3788089"/>
                </a:lnTo>
                <a:lnTo>
                  <a:pt x="492725" y="3696197"/>
                </a:lnTo>
                <a:cubicBezTo>
                  <a:pt x="178492" y="3472042"/>
                  <a:pt x="0" y="3215167"/>
                  <a:pt x="0" y="2942137"/>
                </a:cubicBezTo>
                <a:cubicBezTo>
                  <a:pt x="0" y="2341471"/>
                  <a:pt x="863901" y="1818995"/>
                  <a:pt x="2136493" y="1551105"/>
                </a:cubicBezTo>
                <a:lnTo>
                  <a:pt x="2293519" y="1521793"/>
                </a:lnTo>
                <a:lnTo>
                  <a:pt x="2282439" y="1509076"/>
                </a:lnTo>
                <a:cubicBezTo>
                  <a:pt x="2247612" y="1462037"/>
                  <a:pt x="2228850" y="1412024"/>
                  <a:pt x="2228850" y="1360170"/>
                </a:cubicBezTo>
                <a:cubicBezTo>
                  <a:pt x="2228850" y="1083618"/>
                  <a:pt x="2762519" y="859427"/>
                  <a:pt x="3420835" y="859427"/>
                </a:cubicBezTo>
                <a:lnTo>
                  <a:pt x="3484189" y="862110"/>
                </a:lnTo>
                <a:lnTo>
                  <a:pt x="3505969" y="830731"/>
                </a:lnTo>
                <a:cubicBezTo>
                  <a:pt x="3897539" y="342545"/>
                  <a:pt x="4814229" y="0"/>
                  <a:pt x="588263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椭圆 80"/>
          <p:cNvSpPr/>
          <p:nvPr/>
        </p:nvSpPr>
        <p:spPr>
          <a:xfrm>
            <a:off x="817233" y="1467630"/>
            <a:ext cx="1727523" cy="391354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45870" y="274320"/>
            <a:ext cx="269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OKCHEM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平台技术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4011930" y="458986"/>
            <a:ext cx="2971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395827" y="2628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144B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dirty="0">
              <a:solidFill>
                <a:srgbClr val="144B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535191" y="1742526"/>
            <a:ext cx="2003916" cy="2013857"/>
          </a:xfrm>
          <a:prstGeom prst="ellipse">
            <a:avLst/>
          </a:prstGeom>
          <a:solidFill>
            <a:srgbClr val="144B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OKCHEM Platform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781" y="2267410"/>
            <a:ext cx="2286000" cy="504825"/>
          </a:xfrm>
          <a:prstGeom prst="rect">
            <a:avLst/>
          </a:prstGeom>
        </p:spPr>
      </p:pic>
      <p:sp>
        <p:nvSpPr>
          <p:cNvPr id="19" name="流程图: 磁盘 18"/>
          <p:cNvSpPr/>
          <p:nvPr/>
        </p:nvSpPr>
        <p:spPr>
          <a:xfrm>
            <a:off x="8976881" y="4220978"/>
            <a:ext cx="1228077" cy="1469571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流程图: 磁盘 19"/>
          <p:cNvSpPr/>
          <p:nvPr/>
        </p:nvSpPr>
        <p:spPr>
          <a:xfrm>
            <a:off x="5959681" y="4379620"/>
            <a:ext cx="1343841" cy="1518557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AWS S3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9216714" y="4893866"/>
            <a:ext cx="748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Mysql</a:t>
            </a:r>
            <a:endParaRPr lang="zh-CN" altLang="en-US" dirty="0"/>
          </a:p>
        </p:txBody>
      </p:sp>
      <p:cxnSp>
        <p:nvCxnSpPr>
          <p:cNvPr id="51" name="曲线连接符 50"/>
          <p:cNvCxnSpPr>
            <a:stCxn id="22" idx="7"/>
            <a:endCxn id="14" idx="1"/>
          </p:cNvCxnSpPr>
          <p:nvPr/>
        </p:nvCxnSpPr>
        <p:spPr>
          <a:xfrm rot="16200000" flipH="1">
            <a:off x="7571523" y="1711566"/>
            <a:ext cx="482374" cy="1134141"/>
          </a:xfrm>
          <a:prstGeom prst="curvedConnector4">
            <a:avLst>
              <a:gd name="adj1" fmla="val -47391"/>
              <a:gd name="adj2" fmla="val 629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线连接符 52"/>
          <p:cNvCxnSpPr>
            <a:stCxn id="22" idx="5"/>
            <a:endCxn id="19" idx="1"/>
          </p:cNvCxnSpPr>
          <p:nvPr/>
        </p:nvCxnSpPr>
        <p:spPr>
          <a:xfrm rot="16200000" flipH="1">
            <a:off x="8038521" y="2668579"/>
            <a:ext cx="759518" cy="234528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曲线连接符 54"/>
          <p:cNvCxnSpPr>
            <a:stCxn id="22" idx="4"/>
            <a:endCxn id="20" idx="1"/>
          </p:cNvCxnSpPr>
          <p:nvPr/>
        </p:nvCxnSpPr>
        <p:spPr>
          <a:xfrm rot="16200000" flipH="1">
            <a:off x="6272757" y="4020774"/>
            <a:ext cx="623237" cy="9445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820276" y="2248890"/>
            <a:ext cx="796876" cy="14041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Nginx</a:t>
            </a:r>
            <a:endParaRPr lang="zh-CN" altLang="en-US" dirty="0"/>
          </a:p>
        </p:txBody>
      </p:sp>
      <p:cxnSp>
        <p:nvCxnSpPr>
          <p:cNvPr id="58" name="直接箭头连接符 57"/>
          <p:cNvCxnSpPr/>
          <p:nvPr/>
        </p:nvCxnSpPr>
        <p:spPr>
          <a:xfrm>
            <a:off x="4643774" y="2911561"/>
            <a:ext cx="84248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图片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366" y="3195803"/>
            <a:ext cx="657225" cy="457200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661" y="2210097"/>
            <a:ext cx="457200" cy="457200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661" y="4349689"/>
            <a:ext cx="457200" cy="457200"/>
          </a:xfrm>
          <a:prstGeom prst="rect">
            <a:avLst/>
          </a:prstGeom>
        </p:spPr>
      </p:pic>
      <p:cxnSp>
        <p:nvCxnSpPr>
          <p:cNvPr id="83" name="曲线连接符 82"/>
          <p:cNvCxnSpPr>
            <a:stCxn id="81" idx="6"/>
            <a:endCxn id="56" idx="1"/>
          </p:cNvCxnSpPr>
          <p:nvPr/>
        </p:nvCxnSpPr>
        <p:spPr>
          <a:xfrm flipV="1">
            <a:off x="2544756" y="2950947"/>
            <a:ext cx="1275520" cy="47345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曲线连接符 85"/>
          <p:cNvCxnSpPr>
            <a:stCxn id="81" idx="6"/>
            <a:endCxn id="20" idx="2"/>
          </p:cNvCxnSpPr>
          <p:nvPr/>
        </p:nvCxnSpPr>
        <p:spPr>
          <a:xfrm>
            <a:off x="2544756" y="3424403"/>
            <a:ext cx="3414925" cy="171449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7245639" y="843916"/>
            <a:ext cx="763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Arial Black" panose="020B0A04020102020204" pitchFamily="34" charset="0"/>
              </a:rPr>
              <a:t>AWS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99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870" y="274320"/>
            <a:ext cx="269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OKCHEM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平台技术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939684" y="458986"/>
            <a:ext cx="2971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236864" y="2743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144B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dirty="0" smtClean="0">
                <a:solidFill>
                  <a:srgbClr val="144B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到哪些技术</a:t>
            </a:r>
            <a:endParaRPr lang="zh-CN" altLang="en-US" dirty="0">
              <a:solidFill>
                <a:srgbClr val="144B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74420" y="1645920"/>
            <a:ext cx="109270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开发语言：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 据 库 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核心框架：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SpringMVC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SpringMobile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JPA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Data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Mongo, Hibernate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缓存技术：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Ehcache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全文检索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Elasticsearch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模板视图：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Freemarker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权限控制：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Shiro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依赖管理：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Gradle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Maven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33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245870" y="274320"/>
            <a:ext cx="269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OKCHEM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平台技术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4011930" y="458986"/>
            <a:ext cx="2971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395827" y="262890"/>
            <a:ext cx="388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144B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 </a:t>
            </a:r>
            <a:r>
              <a:rPr lang="zh-CN" altLang="en-US" dirty="0" smtClean="0">
                <a:solidFill>
                  <a:srgbClr val="144B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请求相应整个流程预览</a:t>
            </a:r>
            <a:endParaRPr lang="zh-CN" altLang="en-US" dirty="0">
              <a:solidFill>
                <a:srgbClr val="144B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00650" y="2188029"/>
            <a:ext cx="2215787" cy="63137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470" y="859809"/>
            <a:ext cx="8873962" cy="503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1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245870" y="274320"/>
            <a:ext cx="269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OKCHEM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平台技术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4098647" y="445338"/>
            <a:ext cx="2971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554790" y="274320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144B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OKCHEM </a:t>
            </a:r>
            <a:r>
              <a:rPr lang="zh-CN" altLang="en-US" dirty="0" smtClean="0">
                <a:solidFill>
                  <a:srgbClr val="144B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 </a:t>
            </a:r>
            <a:r>
              <a:rPr lang="en-US" altLang="zh-CN" dirty="0" smtClean="0">
                <a:solidFill>
                  <a:srgbClr val="144B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Filters</a:t>
            </a:r>
            <a:endParaRPr lang="zh-CN" altLang="en-US" dirty="0">
              <a:solidFill>
                <a:srgbClr val="144B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753189" y="1551657"/>
            <a:ext cx="4252760" cy="6069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encodingFilter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753189" y="2417731"/>
            <a:ext cx="4252760" cy="6069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etagHeaderFilter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753189" y="3283805"/>
            <a:ext cx="4252760" cy="6069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deviceResolverRequestFilter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53189" y="4149879"/>
            <a:ext cx="4252760" cy="6069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sitePreferenceRequestFilter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753189" y="5015953"/>
            <a:ext cx="4252760" cy="60692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DelegatingFilterProxy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6465510" y="1175189"/>
            <a:ext cx="5028015" cy="679930"/>
          </a:xfrm>
          <a:prstGeom prst="wedgeRoundRectCallout">
            <a:avLst>
              <a:gd name="adj1" fmla="val -78141"/>
              <a:gd name="adj2" fmla="val 3855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org.springframework.web.filter.CharacterEncodingFilter</a:t>
            </a:r>
            <a:r>
              <a:rPr lang="zh-CN" altLang="en-US" dirty="0"/>
              <a:t>定义</a:t>
            </a:r>
            <a:r>
              <a:rPr lang="en-US" altLang="zh-CN" dirty="0"/>
              <a:t>request</a:t>
            </a:r>
            <a:r>
              <a:rPr lang="zh-CN" altLang="en-US" dirty="0"/>
              <a:t>和</a:t>
            </a:r>
            <a:r>
              <a:rPr lang="en-US" altLang="zh-CN" dirty="0"/>
              <a:t>response</a:t>
            </a:r>
            <a:r>
              <a:rPr lang="zh-CN" altLang="en-US" dirty="0"/>
              <a:t>的编码</a:t>
            </a:r>
            <a:endParaRPr lang="en-US" altLang="zh-CN" dirty="0" smtClean="0"/>
          </a:p>
        </p:txBody>
      </p:sp>
      <p:sp>
        <p:nvSpPr>
          <p:cNvPr id="20" name="下箭头 19"/>
          <p:cNvSpPr/>
          <p:nvPr/>
        </p:nvSpPr>
        <p:spPr>
          <a:xfrm>
            <a:off x="2012584" y="1173086"/>
            <a:ext cx="108884" cy="327547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731207" y="798721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Request</a:t>
            </a:r>
            <a:endParaRPr lang="zh-CN" altLang="en-US" dirty="0"/>
          </a:p>
        </p:txBody>
      </p:sp>
      <p:sp>
        <p:nvSpPr>
          <p:cNvPr id="22" name="下箭头 21"/>
          <p:cNvSpPr/>
          <p:nvPr/>
        </p:nvSpPr>
        <p:spPr>
          <a:xfrm>
            <a:off x="2011988" y="2223733"/>
            <a:ext cx="109480" cy="174768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>
            <a:off x="2011988" y="3097185"/>
            <a:ext cx="109480" cy="174768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2011988" y="3948255"/>
            <a:ext cx="109480" cy="174768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下箭头 24"/>
          <p:cNvSpPr/>
          <p:nvPr/>
        </p:nvSpPr>
        <p:spPr>
          <a:xfrm>
            <a:off x="2011988" y="4811243"/>
            <a:ext cx="109480" cy="174768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 rot="10800000">
            <a:off x="3250607" y="1158959"/>
            <a:ext cx="108884" cy="327547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下箭头 26"/>
          <p:cNvSpPr/>
          <p:nvPr/>
        </p:nvSpPr>
        <p:spPr>
          <a:xfrm rot="10800000">
            <a:off x="3250607" y="2223733"/>
            <a:ext cx="109480" cy="174768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下箭头 27"/>
          <p:cNvSpPr/>
          <p:nvPr/>
        </p:nvSpPr>
        <p:spPr>
          <a:xfrm rot="10800000">
            <a:off x="3250607" y="3097185"/>
            <a:ext cx="109480" cy="174768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 rot="10800000">
            <a:off x="3250607" y="3948255"/>
            <a:ext cx="109480" cy="174768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下箭头 29"/>
          <p:cNvSpPr/>
          <p:nvPr/>
        </p:nvSpPr>
        <p:spPr>
          <a:xfrm rot="10800000">
            <a:off x="3250607" y="4811243"/>
            <a:ext cx="109480" cy="174768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2854903" y="805857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Response</a:t>
            </a:r>
            <a:endParaRPr lang="zh-CN" altLang="en-US" dirty="0"/>
          </a:p>
        </p:txBody>
      </p:sp>
      <p:sp>
        <p:nvSpPr>
          <p:cNvPr id="32" name="圆角矩形标注 31"/>
          <p:cNvSpPr/>
          <p:nvPr/>
        </p:nvSpPr>
        <p:spPr>
          <a:xfrm>
            <a:off x="6465510" y="2398501"/>
            <a:ext cx="5028015" cy="646954"/>
          </a:xfrm>
          <a:prstGeom prst="wedgeRoundRectCallout">
            <a:avLst>
              <a:gd name="adj1" fmla="val -78684"/>
              <a:gd name="adj2" fmla="val 480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org.springframework.web.filter.ShallowEtagHeaderFilter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根据内容来生产</a:t>
            </a:r>
            <a:r>
              <a:rPr lang="en-US" altLang="zh-CN" dirty="0" err="1" smtClean="0"/>
              <a:t>Etag</a:t>
            </a:r>
            <a:r>
              <a:rPr lang="zh-CN" altLang="en-US" dirty="0" smtClean="0"/>
              <a:t>标签</a:t>
            </a:r>
            <a:endParaRPr lang="en-US" altLang="zh-CN" dirty="0" smtClean="0"/>
          </a:p>
        </p:txBody>
      </p:sp>
      <p:sp>
        <p:nvSpPr>
          <p:cNvPr id="33" name="圆角矩形标注 32"/>
          <p:cNvSpPr/>
          <p:nvPr/>
        </p:nvSpPr>
        <p:spPr>
          <a:xfrm>
            <a:off x="6465510" y="3301301"/>
            <a:ext cx="5028015" cy="646954"/>
          </a:xfrm>
          <a:prstGeom prst="wedgeRoundRectCallout">
            <a:avLst>
              <a:gd name="adj1" fmla="val -78684"/>
              <a:gd name="adj2" fmla="val 480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org.springframework.mobile.device.DeviceResolverRequestFilter</a:t>
            </a:r>
            <a:r>
              <a:rPr lang="zh-CN" altLang="en-US" dirty="0" smtClean="0"/>
              <a:t>解析发起请求的设备</a:t>
            </a:r>
            <a:endParaRPr lang="en-US" altLang="zh-CN" dirty="0" smtClean="0"/>
          </a:p>
        </p:txBody>
      </p:sp>
      <p:sp>
        <p:nvSpPr>
          <p:cNvPr id="34" name="圆角矩形标注 33"/>
          <p:cNvSpPr/>
          <p:nvPr/>
        </p:nvSpPr>
        <p:spPr>
          <a:xfrm>
            <a:off x="6465510" y="4149184"/>
            <a:ext cx="5028015" cy="646954"/>
          </a:xfrm>
          <a:prstGeom prst="wedgeRoundRectCallout">
            <a:avLst>
              <a:gd name="adj1" fmla="val -78684"/>
              <a:gd name="adj2" fmla="val 480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org.springframework.mobile.device.site.SitePreferenceRequestFilter 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/</a:t>
            </a:r>
            <a:r>
              <a:rPr lang="zh-CN" altLang="en-US" dirty="0" smtClean="0"/>
              <a:t>保存 </a:t>
            </a:r>
            <a:r>
              <a:rPr lang="en-US" altLang="zh-CN" dirty="0" smtClean="0"/>
              <a:t>Site Preference</a:t>
            </a:r>
          </a:p>
        </p:txBody>
      </p:sp>
      <p:sp>
        <p:nvSpPr>
          <p:cNvPr id="35" name="圆角矩形标注 34"/>
          <p:cNvSpPr/>
          <p:nvPr/>
        </p:nvSpPr>
        <p:spPr>
          <a:xfrm>
            <a:off x="6465510" y="4962541"/>
            <a:ext cx="5028015" cy="646954"/>
          </a:xfrm>
          <a:prstGeom prst="wedgeRoundRectCallout">
            <a:avLst>
              <a:gd name="adj1" fmla="val -78684"/>
              <a:gd name="adj2" fmla="val 480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org.springframework.web.filter.DelegatingFilterProxy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代理</a:t>
            </a:r>
            <a:r>
              <a:rPr lang="en-US" altLang="zh-CN" dirty="0" smtClean="0"/>
              <a:t>Spring Filter</a:t>
            </a:r>
          </a:p>
        </p:txBody>
      </p:sp>
    </p:spTree>
    <p:extLst>
      <p:ext uri="{BB962C8B-B14F-4D97-AF65-F5344CB8AC3E}">
        <p14:creationId xmlns:p14="http://schemas.microsoft.com/office/powerpoint/2010/main" val="313731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245870" y="274320"/>
            <a:ext cx="269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OKCHEM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平台技术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4011930" y="458986"/>
            <a:ext cx="2971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395827" y="262890"/>
            <a:ext cx="2267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144B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Interceptor </a:t>
            </a:r>
            <a:endParaRPr lang="zh-CN" altLang="en-US" dirty="0">
              <a:solidFill>
                <a:srgbClr val="144B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00650" y="2188029"/>
            <a:ext cx="2215787" cy="63137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34422"/>
            <a:ext cx="10058400" cy="418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2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245870" y="274320"/>
            <a:ext cx="269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OKCHEM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平台技术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4011930" y="458986"/>
            <a:ext cx="2971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395827" y="262890"/>
            <a:ext cx="5018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144B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Web</a:t>
            </a:r>
            <a:r>
              <a:rPr lang="zh-CN" altLang="en-US" dirty="0" smtClean="0">
                <a:solidFill>
                  <a:srgbClr val="144B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应用中的</a:t>
            </a:r>
            <a:r>
              <a:rPr lang="en-US" altLang="zh-CN" dirty="0" smtClean="0">
                <a:solidFill>
                  <a:srgbClr val="144B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dirty="0" smtClean="0">
                <a:solidFill>
                  <a:srgbClr val="144B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 smtClean="0">
                <a:solidFill>
                  <a:srgbClr val="144B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Inteceptor</a:t>
            </a:r>
            <a:r>
              <a:rPr lang="zh-CN" altLang="en-US" dirty="0" smtClean="0">
                <a:solidFill>
                  <a:srgbClr val="144B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  <a:endParaRPr lang="zh-CN" altLang="en-US" dirty="0">
              <a:solidFill>
                <a:srgbClr val="144B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00650" y="2188029"/>
            <a:ext cx="2215787" cy="63137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240" y="643652"/>
            <a:ext cx="7877175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78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688</Words>
  <Application>Microsoft Office PowerPoint</Application>
  <PresentationFormat>宽屏</PresentationFormat>
  <Paragraphs>102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宋体</vt:lpstr>
      <vt:lpstr>微软雅黑</vt:lpstr>
      <vt:lpstr>Aharoni</vt:lpstr>
      <vt:lpstr>Arial</vt:lpstr>
      <vt:lpstr>Arial Black</vt:lpstr>
      <vt:lpstr>Calibri</vt:lpstr>
      <vt:lpstr>Calibri Light</vt:lpstr>
      <vt:lpstr>Impact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微软用户</cp:lastModifiedBy>
  <cp:revision>99</cp:revision>
  <dcterms:created xsi:type="dcterms:W3CDTF">2018-10-30T01:11:23Z</dcterms:created>
  <dcterms:modified xsi:type="dcterms:W3CDTF">2018-11-05T09:41:01Z</dcterms:modified>
</cp:coreProperties>
</file>