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59" r:id="rId8"/>
    <p:sldId id="264" r:id="rId9"/>
    <p:sldId id="265" r:id="rId10"/>
    <p:sldId id="278" r:id="rId11"/>
    <p:sldId id="279" r:id="rId12"/>
    <p:sldId id="280" r:id="rId13"/>
    <p:sldId id="281" r:id="rId14"/>
    <p:sldId id="283" r:id="rId15"/>
    <p:sldId id="282" r:id="rId16"/>
    <p:sldId id="26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2B3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02" autoAdjust="0"/>
  </p:normalViewPr>
  <p:slideViewPr>
    <p:cSldViewPr snapToGrid="0">
      <p:cViewPr varScale="1">
        <p:scale>
          <a:sx n="77" d="100"/>
          <a:sy n="77" d="100"/>
        </p:scale>
        <p:origin x="10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A66E4-8713-4D79-AE21-7C1ADB3BE8DE}" type="datetimeFigureOut">
              <a:rPr lang="zh-CN" altLang="en-US" smtClean="0"/>
              <a:t>2018/11/14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E8C65-2090-4C98-B5A1-C24D1795EAF1}" type="slidenum">
              <a:rPr lang="zh-CN" altLang="en-US" smtClean="0"/>
              <a:t>‹#›</a:t>
            </a:fld>
            <a:endParaRPr lang="zh-CN" altLang="en-US"/>
          </a:p>
        </p:txBody>
      </p:sp>
    </p:spTree>
    <p:extLst>
      <p:ext uri="{BB962C8B-B14F-4D97-AF65-F5344CB8AC3E}">
        <p14:creationId xmlns:p14="http://schemas.microsoft.com/office/powerpoint/2010/main" val="23216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5%E8%99%8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2</a:t>
            </a:fld>
            <a:endParaRPr lang="zh-CN" altLang="en-US"/>
          </a:p>
        </p:txBody>
      </p:sp>
    </p:spTree>
    <p:extLst>
      <p:ext uri="{BB962C8B-B14F-4D97-AF65-F5344CB8AC3E}">
        <p14:creationId xmlns:p14="http://schemas.microsoft.com/office/powerpoint/2010/main" val="280980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11</a:t>
            </a:fld>
            <a:endParaRPr lang="zh-CN" altLang="en-US"/>
          </a:p>
        </p:txBody>
      </p:sp>
    </p:spTree>
    <p:extLst>
      <p:ext uri="{BB962C8B-B14F-4D97-AF65-F5344CB8AC3E}">
        <p14:creationId xmlns:p14="http://schemas.microsoft.com/office/powerpoint/2010/main" val="341109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a:t>
            </a:r>
            <a:r>
              <a:rPr lang="en-US" altLang="zh-CN" dirty="0" smtClean="0"/>
              <a:t>Title</a:t>
            </a:r>
            <a:r>
              <a:rPr lang="zh-CN" altLang="en-US" dirty="0" smtClean="0"/>
              <a:t>和</a:t>
            </a:r>
            <a:r>
              <a:rPr lang="en-US" altLang="zh-CN" dirty="0" smtClean="0"/>
              <a:t>Description</a:t>
            </a:r>
            <a:r>
              <a:rPr lang="zh-CN" altLang="en-US" dirty="0" smtClean="0"/>
              <a:t>写的不够规范的时候，搜索引擎会自己抓取相应的文字。</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12</a:t>
            </a:fld>
            <a:endParaRPr lang="zh-CN" altLang="en-US"/>
          </a:p>
        </p:txBody>
      </p:sp>
    </p:spTree>
    <p:extLst>
      <p:ext uri="{BB962C8B-B14F-4D97-AF65-F5344CB8AC3E}">
        <p14:creationId xmlns:p14="http://schemas.microsoft.com/office/powerpoint/2010/main" val="374232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13</a:t>
            </a:fld>
            <a:endParaRPr lang="zh-CN" altLang="en-US"/>
          </a:p>
        </p:txBody>
      </p:sp>
    </p:spTree>
    <p:extLst>
      <p:ext uri="{BB962C8B-B14F-4D97-AF65-F5344CB8AC3E}">
        <p14:creationId xmlns:p14="http://schemas.microsoft.com/office/powerpoint/2010/main" val="3035560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14</a:t>
            </a:fld>
            <a:endParaRPr lang="zh-CN" altLang="en-US"/>
          </a:p>
        </p:txBody>
      </p:sp>
    </p:spTree>
    <p:extLst>
      <p:ext uri="{BB962C8B-B14F-4D97-AF65-F5344CB8AC3E}">
        <p14:creationId xmlns:p14="http://schemas.microsoft.com/office/powerpoint/2010/main" val="224212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a:t>
            </a:r>
            <a:r>
              <a:rPr lang="en-US" altLang="zh-CN" dirty="0" smtClean="0"/>
              <a:t>alt</a:t>
            </a:r>
            <a:r>
              <a:rPr lang="zh-CN" altLang="en-US" dirty="0" smtClean="0"/>
              <a:t>信息，无法根据关键词搜索</a:t>
            </a:r>
            <a:endParaRPr lang="en-US" altLang="zh-CN" dirty="0" smtClean="0"/>
          </a:p>
          <a:p>
            <a:endParaRPr lang="en-US" altLang="zh-CN" dirty="0" smtClean="0"/>
          </a:p>
          <a:p>
            <a:r>
              <a:rPr lang="zh-CN" altLang="en-US" dirty="0" smtClean="0"/>
              <a:t>有</a:t>
            </a:r>
            <a:r>
              <a:rPr lang="en-US" altLang="zh-CN" dirty="0" smtClean="0"/>
              <a:t>alt </a:t>
            </a:r>
            <a:r>
              <a:rPr lang="zh-CN" altLang="en-US" dirty="0" smtClean="0"/>
              <a:t>信息的示例： </a:t>
            </a:r>
            <a:r>
              <a:rPr lang="en-US" altLang="zh-CN" dirty="0" smtClean="0"/>
              <a:t>http://tech.jiu-shu.com/Micro-Services/Spring%20Boot%20&amp;%20Nodejs%20%E6%B7%B7%E5%90%88%E5%BE%AE%E6%9C%8D%E5%8A%A1%E7%A4%BA%E4%BE%8B</a:t>
            </a:r>
          </a:p>
          <a:p>
            <a:r>
              <a:rPr lang="zh-CN" altLang="en-US" dirty="0" smtClean="0"/>
              <a:t>搜索：</a:t>
            </a:r>
            <a:r>
              <a:rPr lang="en-US" altLang="zh-CN" dirty="0" smtClean="0"/>
              <a:t>spring </a:t>
            </a:r>
            <a:r>
              <a:rPr lang="en-US" altLang="zh-CN" dirty="0" err="1" smtClean="0"/>
              <a:t>nodejs</a:t>
            </a:r>
            <a:r>
              <a:rPr lang="en-US" altLang="zh-CN" dirty="0" smtClean="0"/>
              <a:t>  </a:t>
            </a:r>
            <a:r>
              <a:rPr lang="en-US" altLang="zh-CN" dirty="0" err="1" smtClean="0"/>
              <a:t>microservices</a:t>
            </a:r>
            <a:endParaRPr lang="en-US" altLang="zh-CN" dirty="0" smtClean="0"/>
          </a:p>
          <a:p>
            <a:endParaRPr lang="en-US" altLang="zh-CN" dirty="0" smtClean="0"/>
          </a:p>
          <a:p>
            <a:r>
              <a:rPr lang="zh-CN" altLang="en-US" dirty="0" smtClean="0"/>
              <a:t>没有</a:t>
            </a:r>
            <a:r>
              <a:rPr lang="en-US" altLang="zh-CN" dirty="0" smtClean="0"/>
              <a:t>alt</a:t>
            </a:r>
            <a:r>
              <a:rPr lang="zh-CN" altLang="en-US" dirty="0" smtClean="0"/>
              <a:t>信息的示例：</a:t>
            </a:r>
            <a:r>
              <a:rPr lang="zh-CN" altLang="en-US" baseline="0" dirty="0" smtClean="0"/>
              <a:t> </a:t>
            </a:r>
            <a:r>
              <a:rPr lang="en-US" altLang="zh-CN" baseline="0" dirty="0" smtClean="0"/>
              <a:t>https://www.okchem.com/exhibition/detail/Hgz8r122p/CPhI-India-2018.html  </a:t>
            </a:r>
            <a:r>
              <a:rPr lang="zh-CN" altLang="en-US" baseline="0" dirty="0" smtClean="0"/>
              <a:t>内容图片没有，搜索</a:t>
            </a:r>
            <a:r>
              <a:rPr lang="en-US" altLang="zh-CN" sz="1200" b="0" i="0" kern="1200" dirty="0" err="1" smtClean="0">
                <a:solidFill>
                  <a:schemeClr val="tx1"/>
                </a:solidFill>
                <a:effectLst/>
                <a:latin typeface="+mn-lt"/>
                <a:ea typeface="+mn-ea"/>
                <a:cs typeface="+mn-cs"/>
              </a:rPr>
              <a:t>CPhI</a:t>
            </a:r>
            <a:r>
              <a:rPr lang="en-US" altLang="zh-CN" sz="1200" b="0" i="0" kern="1200" dirty="0" smtClean="0">
                <a:solidFill>
                  <a:schemeClr val="tx1"/>
                </a:solidFill>
                <a:effectLst/>
                <a:latin typeface="+mn-lt"/>
                <a:ea typeface="+mn-ea"/>
                <a:cs typeface="+mn-cs"/>
              </a:rPr>
              <a:t> India 2018 </a:t>
            </a:r>
            <a:r>
              <a:rPr lang="zh-CN" altLang="en-US" sz="1200" b="0" i="0" kern="1200" dirty="0" smtClean="0">
                <a:solidFill>
                  <a:schemeClr val="tx1"/>
                </a:solidFill>
                <a:effectLst/>
                <a:latin typeface="+mn-lt"/>
                <a:ea typeface="+mn-ea"/>
                <a:cs typeface="+mn-cs"/>
              </a:rPr>
              <a:t>结果不是</a:t>
            </a:r>
            <a:r>
              <a:rPr lang="en-US" altLang="zh-CN" sz="1200" b="0" i="0" kern="1200" dirty="0" smtClean="0">
                <a:solidFill>
                  <a:schemeClr val="tx1"/>
                </a:solidFill>
                <a:effectLst/>
                <a:latin typeface="+mn-lt"/>
                <a:ea typeface="+mn-ea"/>
                <a:cs typeface="+mn-cs"/>
              </a:rPr>
              <a:t>OKCHEM</a:t>
            </a:r>
            <a:r>
              <a:rPr lang="zh-CN" altLang="en-US" sz="1200" b="0" i="0" kern="1200" smtClean="0">
                <a:solidFill>
                  <a:schemeClr val="tx1"/>
                </a:solidFill>
                <a:effectLst/>
                <a:latin typeface="+mn-lt"/>
                <a:ea typeface="+mn-ea"/>
                <a:cs typeface="+mn-cs"/>
              </a:rPr>
              <a:t>的详情页</a:t>
            </a:r>
            <a:endParaRPr lang="en-US" altLang="zh-CN" baseline="0" dirty="0" smtClean="0"/>
          </a:p>
        </p:txBody>
      </p:sp>
      <p:sp>
        <p:nvSpPr>
          <p:cNvPr id="4" name="灯片编号占位符 3"/>
          <p:cNvSpPr>
            <a:spLocks noGrp="1"/>
          </p:cNvSpPr>
          <p:nvPr>
            <p:ph type="sldNum" sz="quarter" idx="10"/>
          </p:nvPr>
        </p:nvSpPr>
        <p:spPr/>
        <p:txBody>
          <a:bodyPr/>
          <a:lstStyle/>
          <a:p>
            <a:fld id="{DF3E8C65-2090-4C98-B5A1-C24D1795EAF1}" type="slidenum">
              <a:rPr lang="zh-CN" altLang="en-US" smtClean="0"/>
              <a:t>15</a:t>
            </a:fld>
            <a:endParaRPr lang="zh-CN" altLang="en-US"/>
          </a:p>
        </p:txBody>
      </p:sp>
    </p:spTree>
    <p:extLst>
      <p:ext uri="{BB962C8B-B14F-4D97-AF65-F5344CB8AC3E}">
        <p14:creationId xmlns:p14="http://schemas.microsoft.com/office/powerpoint/2010/main" val="108894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16</a:t>
            </a:fld>
            <a:endParaRPr lang="zh-CN" altLang="en-US"/>
          </a:p>
        </p:txBody>
      </p:sp>
    </p:spTree>
    <p:extLst>
      <p:ext uri="{BB962C8B-B14F-4D97-AF65-F5344CB8AC3E}">
        <p14:creationId xmlns:p14="http://schemas.microsoft.com/office/powerpoint/2010/main" val="285459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1994-1997</a:t>
            </a:r>
            <a:r>
              <a:rPr lang="zh-CN" altLang="en-US" sz="1200" b="1" i="0" kern="1200" dirty="0" smtClean="0">
                <a:solidFill>
                  <a:schemeClr val="tx1"/>
                </a:solidFill>
                <a:effectLst/>
                <a:latin typeface="+mn-lt"/>
                <a:ea typeface="+mn-ea"/>
                <a:cs typeface="+mn-cs"/>
              </a:rPr>
              <a:t>年：</a:t>
            </a:r>
            <a:r>
              <a:rPr lang="zh-CN" altLang="en-US" sz="1200" b="1" i="0" u="none" strike="noStrike" kern="1200" dirty="0" smtClean="0">
                <a:solidFill>
                  <a:schemeClr val="tx1"/>
                </a:solidFill>
                <a:effectLst/>
                <a:latin typeface="+mn-lt"/>
                <a:ea typeface="+mn-ea"/>
                <a:cs typeface="+mn-cs"/>
                <a:hlinkClick r:id="rId3"/>
              </a:rPr>
              <a:t>雅虎</a:t>
            </a:r>
            <a:r>
              <a:rPr lang="zh-CN" altLang="en-US" sz="1200" b="1" i="0" kern="1200" dirty="0" smtClean="0">
                <a:solidFill>
                  <a:schemeClr val="tx1"/>
                </a:solidFill>
                <a:effectLst/>
                <a:latin typeface="+mn-lt"/>
                <a:ea typeface="+mn-ea"/>
                <a:cs typeface="+mn-cs"/>
              </a:rPr>
              <a:t>诞生与</a:t>
            </a:r>
            <a:r>
              <a:rPr lang="en-US" altLang="zh-CN" sz="1200" b="1" i="0" kern="1200" dirty="0" smtClean="0">
                <a:solidFill>
                  <a:schemeClr val="tx1"/>
                </a:solidFill>
                <a:effectLst/>
                <a:latin typeface="+mn-lt"/>
                <a:ea typeface="+mn-ea"/>
                <a:cs typeface="+mn-cs"/>
              </a:rPr>
              <a:t>SEO</a:t>
            </a:r>
            <a:r>
              <a:rPr lang="zh-CN" altLang="en-US" sz="1200" b="1" i="0" kern="1200" dirty="0" smtClean="0">
                <a:solidFill>
                  <a:schemeClr val="tx1"/>
                </a:solidFill>
                <a:effectLst/>
                <a:latin typeface="+mn-lt"/>
                <a:ea typeface="+mn-ea"/>
                <a:cs typeface="+mn-cs"/>
              </a:rPr>
              <a:t>诞生  </a:t>
            </a:r>
            <a:r>
              <a:rPr lang="en-US" altLang="zh-CN" sz="1200" b="1" i="0" kern="1200" dirty="0" smtClean="0">
                <a:solidFill>
                  <a:schemeClr val="tx1"/>
                </a:solidFill>
                <a:effectLst/>
                <a:latin typeface="+mn-lt"/>
                <a:ea typeface="+mn-ea"/>
                <a:cs typeface="+mn-cs"/>
              </a:rPr>
              <a:t>SEO </a:t>
            </a:r>
            <a:r>
              <a:rPr lang="zh-CN" altLang="en-US" sz="1200" b="1" i="0" kern="1200" dirty="0" smtClean="0">
                <a:solidFill>
                  <a:schemeClr val="tx1"/>
                </a:solidFill>
                <a:effectLst/>
                <a:latin typeface="+mn-lt"/>
                <a:ea typeface="+mn-ea"/>
                <a:cs typeface="+mn-cs"/>
              </a:rPr>
              <a:t>是伴随着雅虎诞生的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任何东西从</a:t>
            </a:r>
            <a:r>
              <a:rPr lang="en-US" altLang="zh-CN" sz="1200" b="1" i="0" kern="1200" dirty="0" smtClean="0">
                <a:solidFill>
                  <a:schemeClr val="tx1"/>
                </a:solidFill>
                <a:effectLst/>
                <a:latin typeface="+mn-lt"/>
                <a:ea typeface="+mn-ea"/>
                <a:cs typeface="+mn-cs"/>
              </a:rPr>
              <a:t>0</a:t>
            </a:r>
            <a:r>
              <a:rPr lang="zh-CN" altLang="en-US" sz="1200" b="1" i="0" kern="1200" dirty="0" smtClean="0">
                <a:solidFill>
                  <a:schemeClr val="tx1"/>
                </a:solidFill>
                <a:effectLst/>
                <a:latin typeface="+mn-lt"/>
                <a:ea typeface="+mn-ea"/>
                <a:cs typeface="+mn-cs"/>
              </a:rPr>
              <a:t>到</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，从无到有都是一个传奇</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李彦宏自己就是新一代的搜索技术专家，他早在</a:t>
            </a:r>
            <a:r>
              <a:rPr lang="en-US" altLang="zh-CN" sz="1200" b="0" i="0" kern="1200" dirty="0" smtClean="0">
                <a:solidFill>
                  <a:schemeClr val="tx1"/>
                </a:solidFill>
                <a:effectLst/>
                <a:latin typeface="+mn-lt"/>
                <a:ea typeface="+mn-ea"/>
                <a:cs typeface="+mn-cs"/>
              </a:rPr>
              <a:t>1996</a:t>
            </a:r>
            <a:r>
              <a:rPr lang="zh-CN" altLang="en-US" sz="1200" b="0" i="0" kern="1200" dirty="0" smtClean="0">
                <a:solidFill>
                  <a:schemeClr val="tx1"/>
                </a:solidFill>
                <a:effectLst/>
                <a:latin typeface="+mn-lt"/>
                <a:ea typeface="+mn-ea"/>
                <a:cs typeface="+mn-cs"/>
              </a:rPr>
              <a:t>年就解决了如何将基于网页质量的排序与基于相关性排序完美结合的问题，并获得美国专利。</a:t>
            </a:r>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3</a:t>
            </a:fld>
            <a:endParaRPr lang="zh-CN" altLang="en-US"/>
          </a:p>
        </p:txBody>
      </p:sp>
    </p:spTree>
    <p:extLst>
      <p:ext uri="{BB962C8B-B14F-4D97-AF65-F5344CB8AC3E}">
        <p14:creationId xmlns:p14="http://schemas.microsoft.com/office/powerpoint/2010/main" val="189355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4</a:t>
            </a:fld>
            <a:endParaRPr lang="zh-CN" altLang="en-US"/>
          </a:p>
        </p:txBody>
      </p:sp>
    </p:spTree>
    <p:extLst>
      <p:ext uri="{BB962C8B-B14F-4D97-AF65-F5344CB8AC3E}">
        <p14:creationId xmlns:p14="http://schemas.microsoft.com/office/powerpoint/2010/main" val="93674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5</a:t>
            </a:fld>
            <a:endParaRPr lang="zh-CN" altLang="en-US"/>
          </a:p>
        </p:txBody>
      </p:sp>
    </p:spTree>
    <p:extLst>
      <p:ext uri="{BB962C8B-B14F-4D97-AF65-F5344CB8AC3E}">
        <p14:creationId xmlns:p14="http://schemas.microsoft.com/office/powerpoint/2010/main" val="134771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6</a:t>
            </a:fld>
            <a:endParaRPr lang="zh-CN" altLang="en-US"/>
          </a:p>
        </p:txBody>
      </p:sp>
    </p:spTree>
    <p:extLst>
      <p:ext uri="{BB962C8B-B14F-4D97-AF65-F5344CB8AC3E}">
        <p14:creationId xmlns:p14="http://schemas.microsoft.com/office/powerpoint/2010/main" val="48460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92D050"/>
                </a:solidFill>
              </a:rPr>
              <a:t>预生产网站并没有在站长后台提交，但是任然会被收录，很大原因是分享，或者其他方式的外链。</a:t>
            </a:r>
            <a:endParaRPr lang="en-US" altLang="zh-CN" b="1" dirty="0" smtClean="0">
              <a:solidFill>
                <a:srgbClr val="92D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92D050"/>
                </a:solidFill>
              </a:rPr>
              <a:t>只要网页在公网上曝光，整个网站的其他网页都有被收录的可能</a:t>
            </a:r>
            <a:endParaRPr lang="en-US" altLang="zh-CN" b="1" dirty="0" smtClean="0">
              <a:solidFill>
                <a:srgbClr val="92D05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92D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92D050"/>
                </a:solidFill>
              </a:rPr>
              <a:t>测试环境网站被收录是要被避免的，因为可能很多页面内容同正式环境相同，包括页面的</a:t>
            </a:r>
            <a:r>
              <a:rPr lang="en-US" altLang="zh-CN" b="1" dirty="0" smtClean="0">
                <a:solidFill>
                  <a:srgbClr val="92D050"/>
                </a:solidFill>
              </a:rPr>
              <a:t>TDK</a:t>
            </a:r>
            <a:r>
              <a:rPr lang="zh-CN" altLang="en-US" b="1" dirty="0" smtClean="0">
                <a:solidFill>
                  <a:srgbClr val="92D050"/>
                </a:solidFill>
              </a:rPr>
              <a:t>，雷同内容的页面，对排名是有负面影响的。</a:t>
            </a:r>
            <a:r>
              <a:rPr lang="zh-CN" altLang="en-US" b="1" baseline="0" dirty="0" smtClean="0">
                <a:solidFill>
                  <a:srgbClr val="92D050"/>
                </a:solidFill>
              </a:rPr>
              <a:t> 聪明的搜索引擎都不喜欢重复的内容。</a:t>
            </a:r>
            <a:endParaRPr lang="zh-CN" altLang="en-US" b="1" dirty="0" smtClean="0">
              <a:solidFill>
                <a:srgbClr val="92D050"/>
              </a:solidFill>
            </a:endParaRPr>
          </a:p>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7</a:t>
            </a:fld>
            <a:endParaRPr lang="zh-CN" altLang="en-US"/>
          </a:p>
        </p:txBody>
      </p:sp>
    </p:spTree>
    <p:extLst>
      <p:ext uri="{BB962C8B-B14F-4D97-AF65-F5344CB8AC3E}">
        <p14:creationId xmlns:p14="http://schemas.microsoft.com/office/powerpoint/2010/main" val="308259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8</a:t>
            </a:fld>
            <a:endParaRPr lang="zh-CN" altLang="en-US"/>
          </a:p>
        </p:txBody>
      </p:sp>
    </p:spTree>
    <p:extLst>
      <p:ext uri="{BB962C8B-B14F-4D97-AF65-F5344CB8AC3E}">
        <p14:creationId xmlns:p14="http://schemas.microsoft.com/office/powerpoint/2010/main" val="70417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Google </a:t>
            </a:r>
            <a:r>
              <a:rPr lang="zh-CN" altLang="en-US" dirty="0" smtClean="0"/>
              <a:t>搜索快照</a:t>
            </a:r>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9</a:t>
            </a:fld>
            <a:endParaRPr lang="zh-CN" altLang="en-US"/>
          </a:p>
        </p:txBody>
      </p:sp>
    </p:spTree>
    <p:extLst>
      <p:ext uri="{BB962C8B-B14F-4D97-AF65-F5344CB8AC3E}">
        <p14:creationId xmlns:p14="http://schemas.microsoft.com/office/powerpoint/2010/main" val="565036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3E8C65-2090-4C98-B5A1-C24D1795EAF1}" type="slidenum">
              <a:rPr lang="zh-CN" altLang="en-US" smtClean="0"/>
              <a:t>10</a:t>
            </a:fld>
            <a:endParaRPr lang="zh-CN" altLang="en-US"/>
          </a:p>
        </p:txBody>
      </p:sp>
    </p:spTree>
    <p:extLst>
      <p:ext uri="{BB962C8B-B14F-4D97-AF65-F5344CB8AC3E}">
        <p14:creationId xmlns:p14="http://schemas.microsoft.com/office/powerpoint/2010/main" val="1297588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a:xfrm>
            <a:off x="206339" y="6390525"/>
            <a:ext cx="903270" cy="299703"/>
          </a:xfrm>
        </p:spPr>
        <p:txBody>
          <a:bodyPr/>
          <a:lstStyle/>
          <a:p>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15517" y="6284854"/>
            <a:ext cx="2540579" cy="508116"/>
          </a:xfrm>
          <a:prstGeom prst="rect">
            <a:avLst/>
          </a:prstGeom>
        </p:spPr>
      </p:pic>
      <p:sp>
        <p:nvSpPr>
          <p:cNvPr id="9" name="矩形 8"/>
          <p:cNvSpPr/>
          <p:nvPr userDrawn="1"/>
        </p:nvSpPr>
        <p:spPr>
          <a:xfrm>
            <a:off x="-215757" y="133564"/>
            <a:ext cx="534256" cy="400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文本框 9"/>
          <p:cNvSpPr txBox="1"/>
          <p:nvPr userDrawn="1"/>
        </p:nvSpPr>
        <p:spPr>
          <a:xfrm>
            <a:off x="339255" y="149244"/>
            <a:ext cx="1798890"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认知网站的</a:t>
            </a:r>
            <a:r>
              <a:rPr lang="en-US" altLang="zh-CN" b="1" dirty="0" smtClean="0">
                <a:latin typeface="微软雅黑" panose="020B0503020204020204" pitchFamily="34" charset="-122"/>
                <a:ea typeface="微软雅黑" panose="020B0503020204020204" pitchFamily="34" charset="-122"/>
              </a:rPr>
              <a:t>SEO</a:t>
            </a:r>
            <a:endParaRPr lang="zh-CN" altLang="en-US" b="1" dirty="0">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2055040" y="149244"/>
            <a:ext cx="349113" cy="369332"/>
          </a:xfrm>
          <a:prstGeom prst="rect">
            <a:avLst/>
          </a:prstGeom>
          <a:no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87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115178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263832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220866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283855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367306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31475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120878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30686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106128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00DDBC-E271-406B-803E-993BC40830EC}"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364780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0DDBC-E271-406B-803E-993BC40830EC}"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72D31-7BBF-417B-BF5D-5F74EF6FA8B4}" type="slidenum">
              <a:rPr lang="zh-CN" altLang="en-US" smtClean="0"/>
              <a:t>‹#›</a:t>
            </a:fld>
            <a:endParaRPr lang="zh-CN" altLang="en-US"/>
          </a:p>
        </p:txBody>
      </p:sp>
    </p:spTree>
    <p:extLst>
      <p:ext uri="{BB962C8B-B14F-4D97-AF65-F5344CB8AC3E}">
        <p14:creationId xmlns:p14="http://schemas.microsoft.com/office/powerpoint/2010/main" val="2816522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649537" cy="369332"/>
          </a:xfrm>
          <a:prstGeom prst="rect">
            <a:avLst/>
          </a:prstGeom>
          <a:noFill/>
        </p:spPr>
        <p:txBody>
          <a:bodyPr wrap="none" rtlCol="0">
            <a:spAutoFit/>
          </a:bodyPr>
          <a:lstStyle/>
          <a:p>
            <a:r>
              <a:rPr lang="zh-CN" altLang="en-US" b="1" dirty="0" smtClean="0">
                <a:solidFill>
                  <a:srgbClr val="70AD47"/>
                </a:solidFill>
              </a:rPr>
              <a:t>目录</a:t>
            </a:r>
            <a:endParaRPr lang="zh-CN" altLang="en-US" b="1" dirty="0">
              <a:solidFill>
                <a:srgbClr val="70AD47"/>
              </a:solidFill>
            </a:endParaRPr>
          </a:p>
        </p:txBody>
      </p:sp>
      <p:sp>
        <p:nvSpPr>
          <p:cNvPr id="5" name="文本框 4"/>
          <p:cNvSpPr txBox="1"/>
          <p:nvPr/>
        </p:nvSpPr>
        <p:spPr>
          <a:xfrm>
            <a:off x="4233476" y="1676400"/>
            <a:ext cx="3661580" cy="2862322"/>
          </a:xfrm>
          <a:prstGeom prst="rect">
            <a:avLst/>
          </a:prstGeom>
          <a:noFill/>
        </p:spPr>
        <p:txBody>
          <a:bodyPr wrap="none" rtlCol="0">
            <a:spAutoFit/>
          </a:bodyPr>
          <a:lstStyle/>
          <a:p>
            <a:pPr marL="285750" indent="-285750">
              <a:lnSpc>
                <a:spcPct val="200000"/>
              </a:lnSpc>
              <a:buClr>
                <a:srgbClr val="92D050"/>
              </a:buClr>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认知搜索引擎</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Clr>
                <a:srgbClr val="92D050"/>
              </a:buClr>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什么是</a:t>
            </a:r>
            <a:r>
              <a:rPr lang="en-US" altLang="zh-CN" dirty="0" smtClean="0">
                <a:latin typeface="微软雅黑" panose="020B0503020204020204" pitchFamily="34" charset="-122"/>
                <a:ea typeface="微软雅黑" panose="020B0503020204020204" pitchFamily="34" charset="-122"/>
              </a:rPr>
              <a:t>SEO</a:t>
            </a:r>
          </a:p>
          <a:p>
            <a:pPr marL="285750" indent="-285750">
              <a:lnSpc>
                <a:spcPct val="200000"/>
              </a:lnSpc>
              <a:buClr>
                <a:srgbClr val="92D050"/>
              </a:buClr>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什么样的网站需要</a:t>
            </a:r>
            <a:r>
              <a:rPr lang="en-US" altLang="zh-CN" dirty="0" smtClean="0">
                <a:latin typeface="微软雅黑" panose="020B0503020204020204" pitchFamily="34" charset="-122"/>
                <a:ea typeface="微软雅黑" panose="020B0503020204020204" pitchFamily="34" charset="-122"/>
              </a:rPr>
              <a:t>SEO</a:t>
            </a:r>
          </a:p>
          <a:p>
            <a:pPr marL="285750" indent="-285750">
              <a:lnSpc>
                <a:spcPct val="200000"/>
              </a:lnSpc>
              <a:buClr>
                <a:srgbClr val="92D050"/>
              </a:buClr>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页面如何被收录和搜索</a:t>
            </a:r>
            <a:endParaRPr lang="en-US" altLang="zh-CN" dirty="0" smtClean="0">
              <a:latin typeface="微软雅黑" panose="020B0503020204020204" pitchFamily="34" charset="-122"/>
              <a:ea typeface="微软雅黑" panose="020B0503020204020204" pitchFamily="34" charset="-122"/>
            </a:endParaRPr>
          </a:p>
          <a:p>
            <a:pPr marL="285750" indent="-285750">
              <a:lnSpc>
                <a:spcPct val="200000"/>
              </a:lnSpc>
              <a:buClr>
                <a:srgbClr val="92D050"/>
              </a:buClr>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页面</a:t>
            </a:r>
            <a:r>
              <a:rPr lang="zh-CN" altLang="en-US" dirty="0">
                <a:latin typeface="微软雅黑" panose="020B0503020204020204" pitchFamily="34" charset="-122"/>
                <a:ea typeface="微软雅黑" panose="020B0503020204020204" pitchFamily="34" charset="-122"/>
              </a:rPr>
              <a:t>上和</a:t>
            </a:r>
            <a:r>
              <a:rPr lang="en-US" altLang="zh-CN" dirty="0">
                <a:latin typeface="微软雅黑" panose="020B0503020204020204" pitchFamily="34" charset="-122"/>
                <a:ea typeface="微软雅黑" panose="020B0503020204020204" pitchFamily="34" charset="-122"/>
              </a:rPr>
              <a:t>SEO</a:t>
            </a:r>
            <a:r>
              <a:rPr lang="zh-CN" altLang="en-US" dirty="0">
                <a:latin typeface="微软雅黑" panose="020B0503020204020204" pitchFamily="34" charset="-122"/>
                <a:ea typeface="微软雅黑" panose="020B0503020204020204" pitchFamily="34" charset="-122"/>
              </a:rPr>
              <a:t>相关的主要要素 </a:t>
            </a:r>
          </a:p>
        </p:txBody>
      </p:sp>
    </p:spTree>
    <p:extLst>
      <p:ext uri="{BB962C8B-B14F-4D97-AF65-F5344CB8AC3E}">
        <p14:creationId xmlns:p14="http://schemas.microsoft.com/office/powerpoint/2010/main" val="492231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1045479" cy="369332"/>
          </a:xfrm>
          <a:prstGeom prst="rect">
            <a:avLst/>
          </a:prstGeom>
          <a:noFill/>
        </p:spPr>
        <p:txBody>
          <a:bodyPr wrap="none" rtlCol="0">
            <a:spAutoFit/>
          </a:bodyPr>
          <a:lstStyle/>
          <a:p>
            <a:r>
              <a:rPr lang="en-US" altLang="zh-CN" b="1" dirty="0" smtClean="0">
                <a:solidFill>
                  <a:srgbClr val="92D050"/>
                </a:solidFill>
              </a:rPr>
              <a:t>TDK Title</a:t>
            </a:r>
            <a:endParaRPr lang="zh-CN" altLang="en-US" b="1" dirty="0">
              <a:solidFill>
                <a:srgbClr val="92D050"/>
              </a:solidFill>
            </a:endParaRPr>
          </a:p>
        </p:txBody>
      </p:sp>
      <p:pic>
        <p:nvPicPr>
          <p:cNvPr id="2" name="图片 1"/>
          <p:cNvPicPr>
            <a:picLocks noChangeAspect="1"/>
          </p:cNvPicPr>
          <p:nvPr/>
        </p:nvPicPr>
        <p:blipFill>
          <a:blip r:embed="rId3"/>
          <a:stretch>
            <a:fillRect/>
          </a:stretch>
        </p:blipFill>
        <p:spPr>
          <a:xfrm>
            <a:off x="1311138" y="1423691"/>
            <a:ext cx="10046486" cy="1771242"/>
          </a:xfrm>
          <a:prstGeom prst="rect">
            <a:avLst/>
          </a:prstGeom>
        </p:spPr>
      </p:pic>
      <p:pic>
        <p:nvPicPr>
          <p:cNvPr id="3" name="图片 2"/>
          <p:cNvPicPr>
            <a:picLocks noChangeAspect="1"/>
          </p:cNvPicPr>
          <p:nvPr/>
        </p:nvPicPr>
        <p:blipFill>
          <a:blip r:embed="rId4"/>
          <a:stretch>
            <a:fillRect/>
          </a:stretch>
        </p:blipFill>
        <p:spPr>
          <a:xfrm>
            <a:off x="2527952" y="909145"/>
            <a:ext cx="5753282" cy="232579"/>
          </a:xfrm>
          <a:prstGeom prst="rect">
            <a:avLst/>
          </a:prstGeom>
        </p:spPr>
      </p:pic>
      <p:pic>
        <p:nvPicPr>
          <p:cNvPr id="7" name="图片 6"/>
          <p:cNvPicPr>
            <a:picLocks noChangeAspect="1"/>
          </p:cNvPicPr>
          <p:nvPr/>
        </p:nvPicPr>
        <p:blipFill>
          <a:blip r:embed="rId5"/>
          <a:stretch>
            <a:fillRect/>
          </a:stretch>
        </p:blipFill>
        <p:spPr>
          <a:xfrm>
            <a:off x="1542295" y="2806408"/>
            <a:ext cx="8514286" cy="3161905"/>
          </a:xfrm>
          <a:prstGeom prst="rect">
            <a:avLst/>
          </a:prstGeom>
        </p:spPr>
      </p:pic>
    </p:spTree>
    <p:extLst>
      <p:ext uri="{BB962C8B-B14F-4D97-AF65-F5344CB8AC3E}">
        <p14:creationId xmlns:p14="http://schemas.microsoft.com/office/powerpoint/2010/main" val="3477379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3676840" cy="369332"/>
          </a:xfrm>
          <a:prstGeom prst="rect">
            <a:avLst/>
          </a:prstGeom>
          <a:noFill/>
        </p:spPr>
        <p:txBody>
          <a:bodyPr wrap="none" rtlCol="0">
            <a:spAutoFit/>
          </a:bodyPr>
          <a:lstStyle/>
          <a:p>
            <a:r>
              <a:rPr lang="zh-CN" altLang="en-US" b="1" dirty="0" smtClean="0">
                <a:solidFill>
                  <a:srgbClr val="92D050"/>
                </a:solidFill>
              </a:rPr>
              <a:t>页面上和</a:t>
            </a:r>
            <a:r>
              <a:rPr lang="en-US" altLang="zh-CN" b="1" dirty="0" smtClean="0">
                <a:solidFill>
                  <a:srgbClr val="92D050"/>
                </a:solidFill>
              </a:rPr>
              <a:t>SEO</a:t>
            </a:r>
            <a:r>
              <a:rPr lang="zh-CN" altLang="en-US" b="1" dirty="0" smtClean="0">
                <a:solidFill>
                  <a:srgbClr val="92D050"/>
                </a:solidFill>
              </a:rPr>
              <a:t>相关的主要内容 </a:t>
            </a:r>
            <a:r>
              <a:rPr lang="en-US" altLang="zh-CN" b="1" dirty="0" smtClean="0">
                <a:solidFill>
                  <a:srgbClr val="92D050"/>
                </a:solidFill>
              </a:rPr>
              <a:t>- TDK</a:t>
            </a:r>
            <a:endParaRPr lang="zh-CN" altLang="en-US" b="1" dirty="0">
              <a:solidFill>
                <a:srgbClr val="92D050"/>
              </a:solidFill>
            </a:endParaRPr>
          </a:p>
        </p:txBody>
      </p:sp>
      <p:pic>
        <p:nvPicPr>
          <p:cNvPr id="2" name="图片 1"/>
          <p:cNvPicPr>
            <a:picLocks noChangeAspect="1"/>
          </p:cNvPicPr>
          <p:nvPr/>
        </p:nvPicPr>
        <p:blipFill>
          <a:blip r:embed="rId3"/>
          <a:stretch>
            <a:fillRect/>
          </a:stretch>
        </p:blipFill>
        <p:spPr>
          <a:xfrm>
            <a:off x="1219809" y="2154843"/>
            <a:ext cx="10046486" cy="1771242"/>
          </a:xfrm>
          <a:prstGeom prst="rect">
            <a:avLst/>
          </a:prstGeom>
        </p:spPr>
      </p:pic>
      <p:pic>
        <p:nvPicPr>
          <p:cNvPr id="7" name="图片 6"/>
          <p:cNvPicPr>
            <a:picLocks noChangeAspect="1"/>
          </p:cNvPicPr>
          <p:nvPr/>
        </p:nvPicPr>
        <p:blipFill>
          <a:blip r:embed="rId4"/>
          <a:stretch>
            <a:fillRect/>
          </a:stretch>
        </p:blipFill>
        <p:spPr>
          <a:xfrm>
            <a:off x="1517582" y="3523100"/>
            <a:ext cx="8514286" cy="3161905"/>
          </a:xfrm>
          <a:prstGeom prst="rect">
            <a:avLst/>
          </a:prstGeom>
        </p:spPr>
      </p:pic>
      <p:pic>
        <p:nvPicPr>
          <p:cNvPr id="6" name="图片 5"/>
          <p:cNvPicPr>
            <a:picLocks noChangeAspect="1"/>
          </p:cNvPicPr>
          <p:nvPr/>
        </p:nvPicPr>
        <p:blipFill>
          <a:blip r:embed="rId5"/>
          <a:stretch>
            <a:fillRect/>
          </a:stretch>
        </p:blipFill>
        <p:spPr>
          <a:xfrm>
            <a:off x="1219809" y="900716"/>
            <a:ext cx="9752381" cy="733333"/>
          </a:xfrm>
          <a:prstGeom prst="rect">
            <a:avLst/>
          </a:prstGeom>
        </p:spPr>
      </p:pic>
    </p:spTree>
    <p:extLst>
      <p:ext uri="{BB962C8B-B14F-4D97-AF65-F5344CB8AC3E}">
        <p14:creationId xmlns:p14="http://schemas.microsoft.com/office/powerpoint/2010/main" val="3535961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3676840" cy="369332"/>
          </a:xfrm>
          <a:prstGeom prst="rect">
            <a:avLst/>
          </a:prstGeom>
          <a:noFill/>
        </p:spPr>
        <p:txBody>
          <a:bodyPr wrap="none" rtlCol="0">
            <a:spAutoFit/>
          </a:bodyPr>
          <a:lstStyle/>
          <a:p>
            <a:r>
              <a:rPr lang="zh-CN" altLang="en-US" b="1" dirty="0" smtClean="0">
                <a:solidFill>
                  <a:srgbClr val="92D050"/>
                </a:solidFill>
              </a:rPr>
              <a:t>页面上和</a:t>
            </a:r>
            <a:r>
              <a:rPr lang="en-US" altLang="zh-CN" b="1" dirty="0" smtClean="0">
                <a:solidFill>
                  <a:srgbClr val="92D050"/>
                </a:solidFill>
              </a:rPr>
              <a:t>SEO</a:t>
            </a:r>
            <a:r>
              <a:rPr lang="zh-CN" altLang="en-US" b="1" dirty="0" smtClean="0">
                <a:solidFill>
                  <a:srgbClr val="92D050"/>
                </a:solidFill>
              </a:rPr>
              <a:t>相关的主要内容 </a:t>
            </a:r>
            <a:r>
              <a:rPr lang="en-US" altLang="zh-CN" b="1" dirty="0" smtClean="0">
                <a:solidFill>
                  <a:srgbClr val="92D050"/>
                </a:solidFill>
              </a:rPr>
              <a:t>- TDK</a:t>
            </a:r>
            <a:endParaRPr lang="zh-CN" altLang="en-US" b="1" dirty="0">
              <a:solidFill>
                <a:srgbClr val="92D050"/>
              </a:solidFill>
            </a:endParaRPr>
          </a:p>
        </p:txBody>
      </p:sp>
      <p:sp>
        <p:nvSpPr>
          <p:cNvPr id="3" name="文本框 2"/>
          <p:cNvSpPr txBox="1"/>
          <p:nvPr/>
        </p:nvSpPr>
        <p:spPr>
          <a:xfrm>
            <a:off x="2625666" y="2547206"/>
            <a:ext cx="6372257" cy="1631216"/>
          </a:xfrm>
          <a:prstGeom prst="rect">
            <a:avLst/>
          </a:prstGeom>
          <a:noFill/>
        </p:spPr>
        <p:txBody>
          <a:bodyPr wrap="none" rtlCol="0">
            <a:spAutoFit/>
          </a:bodyPr>
          <a:lstStyle/>
          <a:p>
            <a:pPr algn="ctr"/>
            <a:r>
              <a:rPr lang="zh-CN" altLang="en-US" sz="2000" dirty="0" smtClean="0">
                <a:latin typeface="微软雅黑" panose="020B0503020204020204" pitchFamily="34" charset="-122"/>
                <a:ea typeface="微软雅黑" panose="020B0503020204020204" pitchFamily="34" charset="-122"/>
              </a:rPr>
              <a:t>页面</a:t>
            </a:r>
            <a:r>
              <a:rPr lang="zh-CN" altLang="en-US" sz="2000" b="1" dirty="0" smtClean="0">
                <a:solidFill>
                  <a:srgbClr val="70AD47"/>
                </a:solidFill>
                <a:latin typeface="微软雅黑" panose="020B0503020204020204" pitchFamily="34" charset="-122"/>
                <a:ea typeface="微软雅黑" panose="020B0503020204020204" pitchFamily="34" charset="-122"/>
              </a:rPr>
              <a:t>没有</a:t>
            </a:r>
            <a:r>
              <a:rPr lang="zh-CN" altLang="en-US" sz="2000" dirty="0" smtClean="0">
                <a:latin typeface="微软雅黑" panose="020B0503020204020204" pitchFamily="34" charset="-122"/>
                <a:ea typeface="微软雅黑" panose="020B0503020204020204" pitchFamily="34" charset="-122"/>
              </a:rPr>
              <a:t>写</a:t>
            </a:r>
            <a:r>
              <a:rPr lang="en-US" altLang="zh-CN" sz="2000" dirty="0" smtClean="0">
                <a:latin typeface="微软雅黑" panose="020B0503020204020204" pitchFamily="34" charset="-122"/>
                <a:ea typeface="微软雅黑" panose="020B0503020204020204" pitchFamily="34" charset="-122"/>
              </a:rPr>
              <a:t>Title Description </a:t>
            </a:r>
            <a:r>
              <a:rPr lang="zh-CN" altLang="en-US" sz="2000" dirty="0" smtClean="0">
                <a:latin typeface="微软雅黑" panose="020B0503020204020204" pitchFamily="34" charset="-122"/>
                <a:ea typeface="微软雅黑" panose="020B0503020204020204" pitchFamily="34" charset="-122"/>
              </a:rPr>
              <a:t>搜索结果会显示什么？</a:t>
            </a:r>
            <a:endParaRPr lang="en-US" altLang="zh-CN" sz="2000" dirty="0" smtClean="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smtClean="0">
                <a:latin typeface="微软雅黑" panose="020B0503020204020204" pitchFamily="34" charset="-122"/>
                <a:ea typeface="微软雅黑" panose="020B0503020204020204" pitchFamily="34" charset="-122"/>
              </a:rPr>
              <a:t>页面</a:t>
            </a:r>
            <a:r>
              <a:rPr lang="zh-CN" altLang="en-US" sz="2000" b="1" dirty="0" smtClean="0">
                <a:solidFill>
                  <a:srgbClr val="70AD47"/>
                </a:solidFill>
                <a:latin typeface="微软雅黑" panose="020B0503020204020204" pitchFamily="34" charset="-122"/>
                <a:ea typeface="微软雅黑" panose="020B0503020204020204" pitchFamily="34" charset="-122"/>
              </a:rPr>
              <a:t>写了</a:t>
            </a:r>
            <a:r>
              <a:rPr lang="en-US" altLang="zh-CN" sz="2000" dirty="0">
                <a:latin typeface="微软雅黑" panose="020B0503020204020204" pitchFamily="34" charset="-122"/>
                <a:ea typeface="微软雅黑" panose="020B0503020204020204" pitchFamily="34" charset="-122"/>
              </a:rPr>
              <a:t>Title </a:t>
            </a:r>
            <a:r>
              <a:rPr lang="en-US" altLang="zh-CN" sz="2000" dirty="0" smtClean="0">
                <a:latin typeface="微软雅黑" panose="020B0503020204020204" pitchFamily="34" charset="-122"/>
                <a:ea typeface="微软雅黑" panose="020B0503020204020204" pitchFamily="34" charset="-122"/>
              </a:rPr>
              <a:t>Description </a:t>
            </a:r>
            <a:r>
              <a:rPr lang="zh-CN" altLang="en-US" sz="2000" dirty="0" smtClean="0">
                <a:latin typeface="微软雅黑" panose="020B0503020204020204" pitchFamily="34" charset="-122"/>
                <a:ea typeface="微软雅黑" panose="020B0503020204020204" pitchFamily="34" charset="-122"/>
              </a:rPr>
              <a:t>搜索结果一定这样显示吗？</a:t>
            </a:r>
            <a:endParaRPr lang="en-US" altLang="zh-CN" sz="2000" dirty="0" smtClean="0">
              <a:latin typeface="微软雅黑" panose="020B0503020204020204" pitchFamily="34" charset="-122"/>
              <a:ea typeface="微软雅黑" panose="020B0503020204020204" pitchFamily="34" charset="-122"/>
            </a:endParaRPr>
          </a:p>
          <a:p>
            <a:pPr algn="ctr"/>
            <a:endParaRPr lang="en-US" altLang="zh-CN" sz="2000" dirty="0" smtClean="0">
              <a:latin typeface="微软雅黑" panose="020B0503020204020204" pitchFamily="34" charset="-122"/>
              <a:ea typeface="微软雅黑" panose="020B0503020204020204" pitchFamily="34" charset="-122"/>
            </a:endParaRPr>
          </a:p>
          <a:p>
            <a:pPr algn="ctr"/>
            <a:r>
              <a:rPr lang="zh-CN" altLang="en-US" sz="2000" dirty="0" smtClean="0">
                <a:latin typeface="微软雅黑" panose="020B0503020204020204" pitchFamily="34" charset="-122"/>
                <a:ea typeface="微软雅黑" panose="020B0503020204020204" pitchFamily="34" charset="-122"/>
              </a:rPr>
              <a:t>页面的</a:t>
            </a:r>
            <a:r>
              <a:rPr lang="en-US" altLang="zh-CN" sz="2000" dirty="0" smtClean="0">
                <a:latin typeface="微软雅黑" panose="020B0503020204020204" pitchFamily="34" charset="-122"/>
                <a:ea typeface="微软雅黑" panose="020B0503020204020204" pitchFamily="34" charset="-122"/>
              </a:rPr>
              <a:t>Title</a:t>
            </a:r>
            <a:r>
              <a:rPr lang="zh-CN" altLang="en-US" sz="2000" dirty="0" smtClean="0">
                <a:latin typeface="微软雅黑" panose="020B0503020204020204" pitchFamily="34" charset="-122"/>
                <a:ea typeface="微软雅黑" panose="020B0503020204020204" pitchFamily="34" charset="-122"/>
              </a:rPr>
              <a:t>是否需要在页面显示出来？</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277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4875887" cy="369332"/>
          </a:xfrm>
          <a:prstGeom prst="rect">
            <a:avLst/>
          </a:prstGeom>
          <a:noFill/>
        </p:spPr>
        <p:txBody>
          <a:bodyPr wrap="none" rtlCol="0">
            <a:spAutoFit/>
          </a:bodyPr>
          <a:lstStyle/>
          <a:p>
            <a:r>
              <a:rPr lang="zh-CN" altLang="en-US" b="1" dirty="0" smtClean="0">
                <a:solidFill>
                  <a:srgbClr val="92D050"/>
                </a:solidFill>
              </a:rPr>
              <a:t>页面上和</a:t>
            </a:r>
            <a:r>
              <a:rPr lang="en-US" altLang="zh-CN" b="1" dirty="0" smtClean="0">
                <a:solidFill>
                  <a:srgbClr val="92D050"/>
                </a:solidFill>
              </a:rPr>
              <a:t>SEO</a:t>
            </a:r>
            <a:r>
              <a:rPr lang="zh-CN" altLang="en-US" b="1" dirty="0" smtClean="0">
                <a:solidFill>
                  <a:srgbClr val="92D050"/>
                </a:solidFill>
              </a:rPr>
              <a:t>相关的主要内容 </a:t>
            </a:r>
            <a:r>
              <a:rPr lang="en-US" altLang="zh-CN" b="1" dirty="0" smtClean="0">
                <a:solidFill>
                  <a:srgbClr val="92D050"/>
                </a:solidFill>
              </a:rPr>
              <a:t>– </a:t>
            </a:r>
            <a:r>
              <a:rPr lang="zh-CN" altLang="en-US" b="1" dirty="0" smtClean="0">
                <a:solidFill>
                  <a:srgbClr val="92D050"/>
                </a:solidFill>
              </a:rPr>
              <a:t>规范性及</a:t>
            </a:r>
            <a:r>
              <a:rPr lang="en-US" altLang="zh-CN" b="1" dirty="0" smtClean="0">
                <a:solidFill>
                  <a:srgbClr val="92D050"/>
                </a:solidFill>
              </a:rPr>
              <a:t>H</a:t>
            </a:r>
            <a:r>
              <a:rPr lang="zh-CN" altLang="en-US" b="1" dirty="0" smtClean="0">
                <a:solidFill>
                  <a:srgbClr val="92D050"/>
                </a:solidFill>
              </a:rPr>
              <a:t>标签</a:t>
            </a:r>
            <a:endParaRPr lang="zh-CN" altLang="en-US" b="1" dirty="0">
              <a:solidFill>
                <a:srgbClr val="92D050"/>
              </a:solidFill>
            </a:endParaRPr>
          </a:p>
        </p:txBody>
      </p:sp>
      <p:sp>
        <p:nvSpPr>
          <p:cNvPr id="3" name="文本框 2"/>
          <p:cNvSpPr txBox="1"/>
          <p:nvPr/>
        </p:nvSpPr>
        <p:spPr>
          <a:xfrm>
            <a:off x="2978184" y="1692876"/>
            <a:ext cx="6055220" cy="1015663"/>
          </a:xfrm>
          <a:prstGeom prst="rect">
            <a:avLst/>
          </a:prstGeom>
          <a:noFill/>
        </p:spPr>
        <p:txBody>
          <a:bodyPr wrap="square" rtlCol="0">
            <a:spAutoFit/>
          </a:bodyPr>
          <a:lstStyle/>
          <a:p>
            <a:pPr algn="ctr">
              <a:lnSpc>
                <a:spcPct val="150000"/>
              </a:lnSpc>
            </a:pPr>
            <a:r>
              <a:rPr lang="zh-CN" altLang="en-US" sz="2000" dirty="0" smtClean="0">
                <a:latin typeface="微软雅黑" panose="020B0503020204020204" pitchFamily="34" charset="-122"/>
                <a:ea typeface="微软雅黑" panose="020B0503020204020204" pitchFamily="34" charset="-122"/>
              </a:rPr>
              <a:t>搜索引擎是有思想的机器人，不会任你摆布。 只有尽量把页面内容做的更好更规范，才会得到其认可。</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070020" y="1193778"/>
            <a:ext cx="8044543" cy="2013858"/>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 name="文本框 4"/>
          <p:cNvSpPr txBox="1"/>
          <p:nvPr/>
        </p:nvSpPr>
        <p:spPr>
          <a:xfrm>
            <a:off x="2242457" y="3908649"/>
            <a:ext cx="7717089" cy="523220"/>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当</a:t>
            </a:r>
            <a:r>
              <a:rPr lang="en-US" altLang="zh-CN" sz="1400" dirty="0" smtClean="0">
                <a:latin typeface="微软雅黑" panose="020B0503020204020204" pitchFamily="34" charset="-122"/>
                <a:ea typeface="微软雅黑" panose="020B0503020204020204" pitchFamily="34" charset="-122"/>
              </a:rPr>
              <a:t>Description </a:t>
            </a:r>
            <a:r>
              <a:rPr lang="zh-CN" altLang="en-US" sz="1400" dirty="0" smtClean="0">
                <a:latin typeface="微软雅黑" panose="020B0503020204020204" pitchFamily="34" charset="-122"/>
                <a:ea typeface="微软雅黑" panose="020B0503020204020204" pitchFamily="34" charset="-122"/>
              </a:rPr>
              <a:t>太短的时候，会被放弃，会从文中选取一段；当没有</a:t>
            </a:r>
            <a:r>
              <a:rPr lang="en-US" altLang="zh-CN" sz="1400" dirty="0" smtClean="0">
                <a:latin typeface="微软雅黑" panose="020B0503020204020204" pitchFamily="34" charset="-122"/>
                <a:ea typeface="微软雅黑" panose="020B0503020204020204" pitchFamily="34" charset="-122"/>
              </a:rPr>
              <a:t>Title</a:t>
            </a:r>
            <a:r>
              <a:rPr lang="zh-CN" altLang="en-US" sz="1400" dirty="0" smtClean="0">
                <a:latin typeface="微软雅黑" panose="020B0503020204020204" pitchFamily="34" charset="-122"/>
                <a:ea typeface="微软雅黑" panose="020B0503020204020204" pitchFamily="34" charset="-122"/>
              </a:rPr>
              <a:t>的时候，会从文中寻找</a:t>
            </a:r>
            <a:r>
              <a:rPr lang="en-US" altLang="zh-CN" sz="1400" dirty="0" smtClean="0">
                <a:latin typeface="微软雅黑" panose="020B0503020204020204" pitchFamily="34" charset="-122"/>
                <a:ea typeface="微软雅黑" panose="020B0503020204020204" pitchFamily="34" charset="-122"/>
              </a:rPr>
              <a:t>H</a:t>
            </a:r>
            <a:r>
              <a:rPr lang="zh-CN" altLang="en-US" sz="1400" dirty="0" smtClean="0">
                <a:latin typeface="微软雅黑" panose="020B0503020204020204" pitchFamily="34" charset="-122"/>
                <a:ea typeface="微软雅黑" panose="020B0503020204020204" pitchFamily="34" charset="-122"/>
              </a:rPr>
              <a:t>标签；有得引擎依然偏好</a:t>
            </a:r>
            <a:r>
              <a:rPr lang="en-US" altLang="zh-CN" sz="1400" dirty="0" smtClean="0">
                <a:latin typeface="微软雅黑" panose="020B0503020204020204" pitchFamily="34" charset="-122"/>
                <a:ea typeface="微软雅黑" panose="020B0503020204020204" pitchFamily="34" charset="-122"/>
              </a:rPr>
              <a:t>H</a:t>
            </a:r>
            <a:r>
              <a:rPr lang="zh-CN" altLang="en-US" sz="1400" dirty="0" smtClean="0">
                <a:latin typeface="微软雅黑" panose="020B0503020204020204" pitchFamily="34" charset="-122"/>
                <a:ea typeface="微软雅黑" panose="020B0503020204020204" pitchFamily="34" charset="-122"/>
              </a:rPr>
              <a:t>标签；应为</a:t>
            </a:r>
            <a:r>
              <a:rPr lang="en-US" altLang="zh-CN" sz="1400" dirty="0" smtClean="0">
                <a:latin typeface="微软雅黑" panose="020B0503020204020204" pitchFamily="34" charset="-122"/>
                <a:ea typeface="微软雅黑" panose="020B0503020204020204" pitchFamily="34" charset="-122"/>
              </a:rPr>
              <a:t>H</a:t>
            </a:r>
            <a:r>
              <a:rPr lang="zh-CN" altLang="en-US" sz="1400" dirty="0" smtClean="0">
                <a:latin typeface="微软雅黑" panose="020B0503020204020204" pitchFamily="34" charset="-122"/>
                <a:ea typeface="微软雅黑" panose="020B0503020204020204" pitchFamily="34" charset="-122"/>
              </a:rPr>
              <a:t>标签的内容对用户可以见。</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2070020" y="3706734"/>
            <a:ext cx="8044543" cy="927050"/>
          </a:xfrm>
          <a:prstGeom prst="rect">
            <a:avLst/>
          </a:prstGeom>
          <a:solidFill>
            <a:schemeClr val="bg1">
              <a:lumMod val="65000"/>
              <a:alpha val="13000"/>
            </a:schemeClr>
          </a:solid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6975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4497578" cy="369332"/>
          </a:xfrm>
          <a:prstGeom prst="rect">
            <a:avLst/>
          </a:prstGeom>
          <a:noFill/>
        </p:spPr>
        <p:txBody>
          <a:bodyPr wrap="none" rtlCol="0">
            <a:spAutoFit/>
          </a:bodyPr>
          <a:lstStyle/>
          <a:p>
            <a:r>
              <a:rPr lang="zh-CN" altLang="en-US" b="1" dirty="0">
                <a:solidFill>
                  <a:srgbClr val="92D050"/>
                </a:solidFill>
              </a:rPr>
              <a:t>页面上和</a:t>
            </a:r>
            <a:r>
              <a:rPr lang="en-US" altLang="zh-CN" b="1" dirty="0">
                <a:solidFill>
                  <a:srgbClr val="92D050"/>
                </a:solidFill>
              </a:rPr>
              <a:t>SEO</a:t>
            </a:r>
            <a:r>
              <a:rPr lang="zh-CN" altLang="en-US" b="1" dirty="0">
                <a:solidFill>
                  <a:srgbClr val="92D050"/>
                </a:solidFill>
              </a:rPr>
              <a:t>相关的主要内容 </a:t>
            </a:r>
            <a:r>
              <a:rPr lang="en-US" altLang="zh-CN" b="1" dirty="0">
                <a:solidFill>
                  <a:srgbClr val="92D050"/>
                </a:solidFill>
              </a:rPr>
              <a:t>– </a:t>
            </a:r>
            <a:r>
              <a:rPr lang="zh-CN" altLang="en-US" b="1" dirty="0" smtClean="0">
                <a:solidFill>
                  <a:srgbClr val="92D050"/>
                </a:solidFill>
              </a:rPr>
              <a:t>图片的规范</a:t>
            </a:r>
            <a:endParaRPr lang="zh-CN" altLang="en-US" b="1" dirty="0">
              <a:solidFill>
                <a:srgbClr val="92D050"/>
              </a:solidFill>
            </a:endParaRPr>
          </a:p>
        </p:txBody>
      </p:sp>
      <p:sp>
        <p:nvSpPr>
          <p:cNvPr id="11" name="文本框 10"/>
          <p:cNvSpPr txBox="1"/>
          <p:nvPr/>
        </p:nvSpPr>
        <p:spPr>
          <a:xfrm>
            <a:off x="3015670" y="3228945"/>
            <a:ext cx="5195397" cy="400110"/>
          </a:xfrm>
          <a:prstGeom prst="rect">
            <a:avLst/>
          </a:prstGeom>
          <a:noFill/>
          <a:ln>
            <a:noFill/>
          </a:ln>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为什么页面的图片需要完善</a:t>
            </a:r>
            <a:r>
              <a:rPr lang="en-US" altLang="zh-CN" sz="2000" b="1" dirty="0">
                <a:latin typeface="微软雅黑" panose="020B0503020204020204" pitchFamily="34" charset="-122"/>
                <a:ea typeface="微软雅黑" panose="020B0503020204020204" pitchFamily="34" charset="-122"/>
              </a:rPr>
              <a:t>ALT</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Title</a:t>
            </a:r>
            <a:r>
              <a:rPr lang="zh-CN" altLang="en-US" sz="2000" b="1" dirty="0" smtClean="0">
                <a:latin typeface="微软雅黑" panose="020B0503020204020204" pitchFamily="34" charset="-122"/>
                <a:ea typeface="微软雅黑" panose="020B0503020204020204" pitchFamily="34" charset="-122"/>
              </a:rPr>
              <a:t>信息</a:t>
            </a:r>
            <a:r>
              <a:rPr lang="en-US" altLang="zh-CN"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8574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5194884" cy="369332"/>
          </a:xfrm>
          <a:prstGeom prst="rect">
            <a:avLst/>
          </a:prstGeom>
          <a:noFill/>
        </p:spPr>
        <p:txBody>
          <a:bodyPr wrap="none" rtlCol="0">
            <a:spAutoFit/>
          </a:bodyPr>
          <a:lstStyle/>
          <a:p>
            <a:r>
              <a:rPr lang="zh-CN" altLang="en-US" b="1" dirty="0" smtClean="0">
                <a:solidFill>
                  <a:srgbClr val="92D050"/>
                </a:solidFill>
              </a:rPr>
              <a:t>页面上和</a:t>
            </a:r>
            <a:r>
              <a:rPr lang="en-US" altLang="zh-CN" b="1" dirty="0" smtClean="0">
                <a:solidFill>
                  <a:srgbClr val="92D050"/>
                </a:solidFill>
              </a:rPr>
              <a:t>SEO</a:t>
            </a:r>
            <a:r>
              <a:rPr lang="zh-CN" altLang="en-US" b="1" dirty="0" smtClean="0">
                <a:solidFill>
                  <a:srgbClr val="92D050"/>
                </a:solidFill>
              </a:rPr>
              <a:t>相关的主要内容 </a:t>
            </a:r>
            <a:r>
              <a:rPr lang="en-US" altLang="zh-CN" b="1" dirty="0" smtClean="0">
                <a:solidFill>
                  <a:srgbClr val="92D050"/>
                </a:solidFill>
              </a:rPr>
              <a:t>– </a:t>
            </a:r>
            <a:r>
              <a:rPr lang="zh-CN" altLang="en-US" b="1" dirty="0" smtClean="0">
                <a:solidFill>
                  <a:srgbClr val="92D050"/>
                </a:solidFill>
              </a:rPr>
              <a:t>图片搜索流量变大</a:t>
            </a:r>
            <a:endParaRPr lang="zh-CN" altLang="en-US" b="1" dirty="0">
              <a:solidFill>
                <a:srgbClr val="92D050"/>
              </a:solidFill>
            </a:endParaRPr>
          </a:p>
        </p:txBody>
      </p:sp>
      <p:pic>
        <p:nvPicPr>
          <p:cNvPr id="2" name="图片 1"/>
          <p:cNvPicPr>
            <a:picLocks noChangeAspect="1"/>
          </p:cNvPicPr>
          <p:nvPr/>
        </p:nvPicPr>
        <p:blipFill>
          <a:blip r:embed="rId3"/>
          <a:stretch>
            <a:fillRect/>
          </a:stretch>
        </p:blipFill>
        <p:spPr>
          <a:xfrm>
            <a:off x="1038857" y="1081381"/>
            <a:ext cx="10114286" cy="4695238"/>
          </a:xfrm>
          <a:prstGeom prst="rect">
            <a:avLst/>
          </a:prstGeom>
        </p:spPr>
      </p:pic>
    </p:spTree>
    <p:extLst>
      <p:ext uri="{BB962C8B-B14F-4D97-AF65-F5344CB8AC3E}">
        <p14:creationId xmlns:p14="http://schemas.microsoft.com/office/powerpoint/2010/main" val="4067342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1075166" cy="369332"/>
          </a:xfrm>
          <a:prstGeom prst="rect">
            <a:avLst/>
          </a:prstGeom>
          <a:noFill/>
        </p:spPr>
        <p:txBody>
          <a:bodyPr wrap="none" rtlCol="0">
            <a:spAutoFit/>
          </a:bodyPr>
          <a:lstStyle/>
          <a:p>
            <a:r>
              <a:rPr lang="en-US" altLang="zh-CN" b="1" dirty="0" smtClean="0">
                <a:solidFill>
                  <a:srgbClr val="92D050"/>
                </a:solidFill>
              </a:rPr>
              <a:t>SEO </a:t>
            </a:r>
            <a:r>
              <a:rPr lang="zh-CN" altLang="en-US" b="1" dirty="0" smtClean="0">
                <a:solidFill>
                  <a:srgbClr val="92D050"/>
                </a:solidFill>
              </a:rPr>
              <a:t>相关</a:t>
            </a:r>
            <a:endParaRPr lang="zh-CN" altLang="en-US" b="1" dirty="0">
              <a:solidFill>
                <a:srgbClr val="92D050"/>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506" y="629361"/>
            <a:ext cx="7838989" cy="5599278"/>
          </a:xfrm>
          <a:prstGeom prst="rect">
            <a:avLst/>
          </a:prstGeom>
        </p:spPr>
      </p:pic>
    </p:spTree>
    <p:extLst>
      <p:ext uri="{BB962C8B-B14F-4D97-AF65-F5344CB8AC3E}">
        <p14:creationId xmlns:p14="http://schemas.microsoft.com/office/powerpoint/2010/main" val="3603377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1811714" cy="369332"/>
          </a:xfrm>
          <a:prstGeom prst="rect">
            <a:avLst/>
          </a:prstGeom>
          <a:noFill/>
        </p:spPr>
        <p:txBody>
          <a:bodyPr wrap="none" rtlCol="0">
            <a:spAutoFit/>
          </a:bodyPr>
          <a:lstStyle/>
          <a:p>
            <a:r>
              <a:rPr lang="zh-CN" altLang="en-US" b="1" dirty="0" smtClean="0">
                <a:solidFill>
                  <a:srgbClr val="92D050"/>
                </a:solidFill>
              </a:rPr>
              <a:t>什么是搜索引擎</a:t>
            </a:r>
            <a:endParaRPr lang="zh-CN" altLang="en-US" b="1" dirty="0">
              <a:solidFill>
                <a:srgbClr val="92D050"/>
              </a:solidFill>
            </a:endParaRPr>
          </a:p>
        </p:txBody>
      </p:sp>
      <p:sp>
        <p:nvSpPr>
          <p:cNvPr id="2" name="矩形 1"/>
          <p:cNvSpPr/>
          <p:nvPr/>
        </p:nvSpPr>
        <p:spPr>
          <a:xfrm>
            <a:off x="1927316" y="2422071"/>
            <a:ext cx="8044543" cy="2013858"/>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 name="文本框 2"/>
          <p:cNvSpPr txBox="1"/>
          <p:nvPr/>
        </p:nvSpPr>
        <p:spPr>
          <a:xfrm>
            <a:off x="2457722" y="2690336"/>
            <a:ext cx="6983729" cy="1477328"/>
          </a:xfrm>
          <a:prstGeom prst="rect">
            <a:avLst/>
          </a:prstGeom>
          <a:noFill/>
        </p:spPr>
        <p:txBody>
          <a:bodyPr wrap="square" rtlCol="0">
            <a:spAutoFit/>
          </a:bodyPr>
          <a:lstStyle/>
          <a:p>
            <a:r>
              <a:rPr lang="zh-CN" altLang="en-US" smtClean="0"/>
              <a:t>搜索引擎（</a:t>
            </a:r>
            <a:r>
              <a:rPr lang="en-US" altLang="zh-CN" smtClean="0"/>
              <a:t>Search Engine</a:t>
            </a:r>
            <a:r>
              <a:rPr lang="zh-CN" altLang="en-US" smtClean="0"/>
              <a:t>）是指根据一定的策略、运用特定的计算机程序从互联网上搜集信息，在对信息进行组织和处理后，为用户提供检索服务，将用户检索相关的信息展示给用户的系统。搜索引擎包括全文索引、目录索引、元搜索引擎、垂直搜索引擎、集合式搜索引擎、门户搜索引擎与免费链接列表等。</a:t>
            </a:r>
            <a:endParaRPr lang="zh-CN" altLang="en-US" dirty="0"/>
          </a:p>
        </p:txBody>
      </p:sp>
    </p:spTree>
    <p:extLst>
      <p:ext uri="{BB962C8B-B14F-4D97-AF65-F5344CB8AC3E}">
        <p14:creationId xmlns:p14="http://schemas.microsoft.com/office/powerpoint/2010/main" val="313494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1254702" cy="369332"/>
          </a:xfrm>
          <a:prstGeom prst="rect">
            <a:avLst/>
          </a:prstGeom>
          <a:noFill/>
        </p:spPr>
        <p:txBody>
          <a:bodyPr wrap="none" rtlCol="0">
            <a:spAutoFit/>
          </a:bodyPr>
          <a:lstStyle/>
          <a:p>
            <a:r>
              <a:rPr lang="zh-CN" altLang="en-US" b="1" dirty="0" smtClean="0">
                <a:solidFill>
                  <a:srgbClr val="92D050"/>
                </a:solidFill>
              </a:rPr>
              <a:t>什么是</a:t>
            </a:r>
            <a:r>
              <a:rPr lang="en-US" altLang="zh-CN" b="1" dirty="0" smtClean="0">
                <a:solidFill>
                  <a:srgbClr val="92D050"/>
                </a:solidFill>
              </a:rPr>
              <a:t>SEO</a:t>
            </a:r>
            <a:endParaRPr lang="zh-CN" altLang="en-US" b="1" dirty="0">
              <a:solidFill>
                <a:srgbClr val="92D050"/>
              </a:solidFill>
            </a:endParaRPr>
          </a:p>
        </p:txBody>
      </p:sp>
      <p:sp>
        <p:nvSpPr>
          <p:cNvPr id="2" name="矩形 1"/>
          <p:cNvSpPr/>
          <p:nvPr/>
        </p:nvSpPr>
        <p:spPr>
          <a:xfrm>
            <a:off x="1927316" y="2422071"/>
            <a:ext cx="8044543" cy="2013858"/>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 name="文本框 2"/>
          <p:cNvSpPr txBox="1"/>
          <p:nvPr/>
        </p:nvSpPr>
        <p:spPr>
          <a:xfrm>
            <a:off x="2457723" y="2828836"/>
            <a:ext cx="6983729" cy="1200329"/>
          </a:xfrm>
          <a:prstGeom prst="rect">
            <a:avLst/>
          </a:prstGeom>
          <a:noFill/>
        </p:spPr>
        <p:txBody>
          <a:bodyPr wrap="square" rtlCol="0">
            <a:spAutoFit/>
          </a:bodyPr>
          <a:lstStyle/>
          <a:p>
            <a:r>
              <a:rPr lang="en-US" altLang="zh-CN" dirty="0" smtClean="0"/>
              <a:t>SEO</a:t>
            </a:r>
            <a:r>
              <a:rPr lang="zh-CN" altLang="en-US" dirty="0" smtClean="0"/>
              <a:t>（</a:t>
            </a:r>
            <a:r>
              <a:rPr lang="en-US" altLang="zh-CN" dirty="0" smtClean="0"/>
              <a:t>Search Engine Optimization</a:t>
            </a:r>
            <a:r>
              <a:rPr lang="zh-CN" altLang="en-US" dirty="0" smtClean="0"/>
              <a:t>）</a:t>
            </a:r>
            <a:r>
              <a:rPr lang="en-US" altLang="zh-CN" dirty="0" smtClean="0"/>
              <a:t>:</a:t>
            </a:r>
            <a:r>
              <a:rPr lang="zh-CN" altLang="en-US" dirty="0" smtClean="0"/>
              <a:t>汉译为搜索引擎优化。是一种方式</a:t>
            </a:r>
            <a:r>
              <a:rPr lang="en-US" altLang="zh-CN" dirty="0" smtClean="0"/>
              <a:t>:</a:t>
            </a:r>
            <a:r>
              <a:rPr lang="zh-CN" altLang="en-US" dirty="0" smtClean="0"/>
              <a:t>利用搜索引擎的规则提高网站在有关搜索引擎内的自然排名。目的是：为网站提供生态式的自我营销解决方案，让其在行业内占据领先地位，获得品牌收益；</a:t>
            </a:r>
            <a:r>
              <a:rPr lang="en-US" altLang="zh-CN" dirty="0" smtClean="0"/>
              <a:t>SEO</a:t>
            </a:r>
            <a:r>
              <a:rPr lang="zh-CN" altLang="en-US" dirty="0" smtClean="0"/>
              <a:t>包含站外</a:t>
            </a:r>
            <a:r>
              <a:rPr lang="en-US" altLang="zh-CN" dirty="0" smtClean="0"/>
              <a:t>SEO</a:t>
            </a:r>
            <a:r>
              <a:rPr lang="zh-CN" altLang="en-US" dirty="0" smtClean="0"/>
              <a:t>和站内</a:t>
            </a:r>
            <a:r>
              <a:rPr lang="en-US" altLang="zh-CN" dirty="0" smtClean="0"/>
              <a:t>SEO</a:t>
            </a:r>
            <a:r>
              <a:rPr lang="zh-CN" altLang="en-US" dirty="0" smtClean="0"/>
              <a:t>两方面</a:t>
            </a:r>
            <a:endParaRPr lang="zh-CN" altLang="en-US" dirty="0"/>
          </a:p>
        </p:txBody>
      </p:sp>
    </p:spTree>
    <p:extLst>
      <p:ext uri="{BB962C8B-B14F-4D97-AF65-F5344CB8AC3E}">
        <p14:creationId xmlns:p14="http://schemas.microsoft.com/office/powerpoint/2010/main" val="2670313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2649315" cy="369332"/>
          </a:xfrm>
          <a:prstGeom prst="rect">
            <a:avLst/>
          </a:prstGeom>
          <a:noFill/>
        </p:spPr>
        <p:txBody>
          <a:bodyPr wrap="none" rtlCol="0">
            <a:spAutoFit/>
          </a:bodyPr>
          <a:lstStyle/>
          <a:p>
            <a:r>
              <a:rPr lang="zh-CN" altLang="en-US" b="1" dirty="0" smtClean="0">
                <a:solidFill>
                  <a:srgbClr val="92D050"/>
                </a:solidFill>
              </a:rPr>
              <a:t>什么样的网站需要做</a:t>
            </a:r>
            <a:r>
              <a:rPr lang="en-US" altLang="zh-CN" b="1" dirty="0" smtClean="0">
                <a:solidFill>
                  <a:srgbClr val="92D050"/>
                </a:solidFill>
              </a:rPr>
              <a:t>SEO</a:t>
            </a:r>
            <a:endParaRPr lang="zh-CN" altLang="en-US" b="1" dirty="0">
              <a:solidFill>
                <a:srgbClr val="92D050"/>
              </a:solidFill>
            </a:endParaRPr>
          </a:p>
        </p:txBody>
      </p:sp>
      <p:sp>
        <p:nvSpPr>
          <p:cNvPr id="2" name="矩形 1"/>
          <p:cNvSpPr/>
          <p:nvPr/>
        </p:nvSpPr>
        <p:spPr>
          <a:xfrm>
            <a:off x="2172561" y="976330"/>
            <a:ext cx="7846879" cy="1074891"/>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 name="文本框 2"/>
          <p:cNvSpPr txBox="1"/>
          <p:nvPr/>
        </p:nvSpPr>
        <p:spPr>
          <a:xfrm>
            <a:off x="3259488" y="1329109"/>
            <a:ext cx="5673025" cy="369332"/>
          </a:xfrm>
          <a:prstGeom prst="rect">
            <a:avLst/>
          </a:prstGeom>
          <a:noFill/>
        </p:spPr>
        <p:txBody>
          <a:bodyPr wrap="square" rtlCol="0">
            <a:spAutoFit/>
          </a:bodyPr>
          <a:lstStyle/>
          <a:p>
            <a:pPr algn="ctr"/>
            <a:r>
              <a:rPr lang="zh-CN" altLang="en-US" dirty="0"/>
              <a:t>想</a:t>
            </a:r>
            <a:r>
              <a:rPr lang="zh-CN" altLang="en-US" dirty="0" smtClean="0"/>
              <a:t>要有机会被人从搜索引擎搜索到的网站就需要</a:t>
            </a:r>
            <a:r>
              <a:rPr lang="en-US" altLang="zh-CN" dirty="0" smtClean="0"/>
              <a:t>SEO</a:t>
            </a:r>
            <a:endParaRPr lang="zh-CN" altLang="en-US" dirty="0"/>
          </a:p>
        </p:txBody>
      </p:sp>
      <p:sp>
        <p:nvSpPr>
          <p:cNvPr id="6" name="矩形 5"/>
          <p:cNvSpPr/>
          <p:nvPr/>
        </p:nvSpPr>
        <p:spPr>
          <a:xfrm>
            <a:off x="2172560" y="2556400"/>
            <a:ext cx="7846879" cy="1074891"/>
          </a:xfrm>
          <a:prstGeom prst="rect">
            <a:avLst/>
          </a:prstGeom>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文本框 6"/>
          <p:cNvSpPr txBox="1"/>
          <p:nvPr/>
        </p:nvSpPr>
        <p:spPr>
          <a:xfrm>
            <a:off x="3259486" y="2909179"/>
            <a:ext cx="5673025" cy="369332"/>
          </a:xfrm>
          <a:prstGeom prst="rect">
            <a:avLst/>
          </a:prstGeom>
          <a:noFill/>
        </p:spPr>
        <p:txBody>
          <a:bodyPr wrap="square" rtlCol="0">
            <a:spAutoFit/>
          </a:bodyPr>
          <a:lstStyle/>
          <a:p>
            <a:pPr algn="ctr"/>
            <a:r>
              <a:rPr lang="zh-CN" altLang="en-US" dirty="0"/>
              <a:t>想</a:t>
            </a:r>
            <a:r>
              <a:rPr lang="zh-CN" altLang="en-US" dirty="0" smtClean="0"/>
              <a:t>要被公共访问的网站都要</a:t>
            </a:r>
            <a:r>
              <a:rPr lang="en-US" altLang="zh-CN" dirty="0" smtClean="0"/>
              <a:t>SEO</a:t>
            </a:r>
            <a:endParaRPr lang="zh-CN" altLang="en-US" dirty="0"/>
          </a:p>
        </p:txBody>
      </p:sp>
      <p:sp>
        <p:nvSpPr>
          <p:cNvPr id="8" name="矩形 7"/>
          <p:cNvSpPr/>
          <p:nvPr/>
        </p:nvSpPr>
        <p:spPr>
          <a:xfrm>
            <a:off x="2172561" y="2556399"/>
            <a:ext cx="7846879" cy="1074891"/>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文本框 8"/>
          <p:cNvSpPr txBox="1"/>
          <p:nvPr/>
        </p:nvSpPr>
        <p:spPr>
          <a:xfrm>
            <a:off x="2801216" y="4350747"/>
            <a:ext cx="6589563" cy="646331"/>
          </a:xfrm>
          <a:prstGeom prst="rect">
            <a:avLst/>
          </a:prstGeom>
          <a:noFill/>
        </p:spPr>
        <p:txBody>
          <a:bodyPr wrap="square" rtlCol="0">
            <a:spAutoFit/>
          </a:bodyPr>
          <a:lstStyle/>
          <a:p>
            <a:pPr algn="ctr"/>
            <a:r>
              <a:rPr lang="zh-CN" altLang="en-US" dirty="0" smtClean="0"/>
              <a:t>不想暴露；只有登录才可以访问的</a:t>
            </a:r>
            <a:r>
              <a:rPr lang="zh-CN" altLang="en-US" dirty="0" smtClean="0">
                <a:solidFill>
                  <a:srgbClr val="0070C0"/>
                </a:solidFill>
              </a:rPr>
              <a:t>页面</a:t>
            </a:r>
            <a:r>
              <a:rPr lang="en-US" altLang="zh-CN" dirty="0" smtClean="0">
                <a:solidFill>
                  <a:srgbClr val="0070C0"/>
                </a:solidFill>
              </a:rPr>
              <a:t>/</a:t>
            </a:r>
            <a:r>
              <a:rPr lang="zh-CN" altLang="en-US" dirty="0" smtClean="0">
                <a:solidFill>
                  <a:srgbClr val="0070C0"/>
                </a:solidFill>
              </a:rPr>
              <a:t>网站</a:t>
            </a:r>
            <a:r>
              <a:rPr lang="en-US" altLang="zh-CN" dirty="0" smtClean="0">
                <a:solidFill>
                  <a:srgbClr val="0070C0"/>
                </a:solidFill>
              </a:rPr>
              <a:t>/</a:t>
            </a:r>
            <a:r>
              <a:rPr lang="zh-CN" altLang="en-US" dirty="0" smtClean="0">
                <a:solidFill>
                  <a:srgbClr val="0070C0"/>
                </a:solidFill>
              </a:rPr>
              <a:t>系统</a:t>
            </a:r>
            <a:r>
              <a:rPr lang="zh-CN" altLang="en-US" dirty="0" smtClean="0"/>
              <a:t>不需要</a:t>
            </a:r>
            <a:r>
              <a:rPr lang="en-US" altLang="zh-CN" dirty="0" smtClean="0"/>
              <a:t>SEO</a:t>
            </a:r>
          </a:p>
          <a:p>
            <a:pPr algn="ctr"/>
            <a:r>
              <a:rPr lang="zh-CN" altLang="en-US" dirty="0" smtClean="0"/>
              <a:t>暴露，但是不在乎用户是否从搜索引擎搜索到的，不需要</a:t>
            </a:r>
            <a:r>
              <a:rPr lang="en-US" altLang="zh-CN" dirty="0" smtClean="0"/>
              <a:t>SEO</a:t>
            </a:r>
            <a:endParaRPr lang="zh-CN" altLang="en-US" dirty="0"/>
          </a:p>
        </p:txBody>
      </p:sp>
      <p:sp>
        <p:nvSpPr>
          <p:cNvPr id="10" name="矩形 9"/>
          <p:cNvSpPr/>
          <p:nvPr/>
        </p:nvSpPr>
        <p:spPr>
          <a:xfrm>
            <a:off x="2172560" y="4136468"/>
            <a:ext cx="7846879" cy="1074891"/>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4013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2509020" cy="369332"/>
          </a:xfrm>
          <a:prstGeom prst="rect">
            <a:avLst/>
          </a:prstGeom>
          <a:noFill/>
        </p:spPr>
        <p:txBody>
          <a:bodyPr wrap="none" rtlCol="0">
            <a:spAutoFit/>
          </a:bodyPr>
          <a:lstStyle/>
          <a:p>
            <a:r>
              <a:rPr lang="zh-CN" altLang="en-US" b="1" dirty="0" smtClean="0">
                <a:solidFill>
                  <a:srgbClr val="70AD47"/>
                </a:solidFill>
              </a:rPr>
              <a:t>网站的页面如何被收录</a:t>
            </a:r>
            <a:endParaRPr lang="zh-CN" altLang="en-US" b="1" dirty="0">
              <a:solidFill>
                <a:srgbClr val="70AD47"/>
              </a:solidFill>
            </a:endParaRPr>
          </a:p>
        </p:txBody>
      </p:sp>
      <p:grpSp>
        <p:nvGrpSpPr>
          <p:cNvPr id="5" name="组合 4"/>
          <p:cNvGrpSpPr/>
          <p:nvPr/>
        </p:nvGrpSpPr>
        <p:grpSpPr>
          <a:xfrm>
            <a:off x="2172560" y="1311486"/>
            <a:ext cx="7846880" cy="4235029"/>
            <a:chOff x="2172560" y="976330"/>
            <a:chExt cx="7846880" cy="4235029"/>
          </a:xfrm>
        </p:grpSpPr>
        <p:sp>
          <p:nvSpPr>
            <p:cNvPr id="2" name="矩形 1"/>
            <p:cNvSpPr/>
            <p:nvPr/>
          </p:nvSpPr>
          <p:spPr>
            <a:xfrm>
              <a:off x="2172561" y="976330"/>
              <a:ext cx="7846879" cy="1074891"/>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 name="文本框 2"/>
            <p:cNvSpPr txBox="1"/>
            <p:nvPr/>
          </p:nvSpPr>
          <p:spPr>
            <a:xfrm>
              <a:off x="3259488" y="1329109"/>
              <a:ext cx="5673025" cy="369332"/>
            </a:xfrm>
            <a:prstGeom prst="rect">
              <a:avLst/>
            </a:prstGeom>
            <a:noFill/>
          </p:spPr>
          <p:txBody>
            <a:bodyPr wrap="square" rtlCol="0">
              <a:spAutoFit/>
            </a:bodyPr>
            <a:lstStyle/>
            <a:p>
              <a:pPr algn="ctr"/>
              <a:r>
                <a:rPr lang="zh-CN" altLang="en-US" dirty="0" smtClean="0"/>
                <a:t>创建网站</a:t>
              </a:r>
              <a:r>
                <a:rPr lang="en-US" altLang="zh-CN" dirty="0" smtClean="0"/>
                <a:t>www.sample.com</a:t>
              </a:r>
              <a:endParaRPr lang="zh-CN" altLang="en-US" dirty="0"/>
            </a:p>
          </p:txBody>
        </p:sp>
        <p:sp>
          <p:nvSpPr>
            <p:cNvPr id="6" name="矩形 5"/>
            <p:cNvSpPr/>
            <p:nvPr/>
          </p:nvSpPr>
          <p:spPr>
            <a:xfrm>
              <a:off x="2172560" y="2556400"/>
              <a:ext cx="7846879" cy="1074891"/>
            </a:xfrm>
            <a:prstGeom prst="rect">
              <a:avLst/>
            </a:prstGeom>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文本框 6"/>
            <p:cNvSpPr txBox="1"/>
            <p:nvPr/>
          </p:nvSpPr>
          <p:spPr>
            <a:xfrm>
              <a:off x="3259486" y="2909179"/>
              <a:ext cx="5673025" cy="369332"/>
            </a:xfrm>
            <a:prstGeom prst="rect">
              <a:avLst/>
            </a:prstGeom>
            <a:noFill/>
          </p:spPr>
          <p:txBody>
            <a:bodyPr wrap="square" rtlCol="0">
              <a:spAutoFit/>
            </a:bodyPr>
            <a:lstStyle/>
            <a:p>
              <a:pPr algn="ctr"/>
              <a:r>
                <a:rPr lang="zh-CN" altLang="en-US" dirty="0" smtClean="0"/>
                <a:t>登录谷歌站长，百度站长等搜索引擎提交网站</a:t>
              </a:r>
              <a:endParaRPr lang="zh-CN" altLang="en-US" dirty="0"/>
            </a:p>
          </p:txBody>
        </p:sp>
        <p:sp>
          <p:nvSpPr>
            <p:cNvPr id="8" name="矩形 7"/>
            <p:cNvSpPr/>
            <p:nvPr/>
          </p:nvSpPr>
          <p:spPr>
            <a:xfrm>
              <a:off x="2172561" y="2556399"/>
              <a:ext cx="7846879" cy="1074891"/>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文本框 8"/>
            <p:cNvSpPr txBox="1"/>
            <p:nvPr/>
          </p:nvSpPr>
          <p:spPr>
            <a:xfrm>
              <a:off x="2801216" y="4489247"/>
              <a:ext cx="6589563" cy="369332"/>
            </a:xfrm>
            <a:prstGeom prst="rect">
              <a:avLst/>
            </a:prstGeom>
            <a:noFill/>
          </p:spPr>
          <p:txBody>
            <a:bodyPr wrap="square" rtlCol="0">
              <a:spAutoFit/>
            </a:bodyPr>
            <a:lstStyle/>
            <a:p>
              <a:pPr algn="ctr"/>
              <a:r>
                <a:rPr lang="zh-CN" altLang="en-US" dirty="0" smtClean="0"/>
                <a:t>等待被收录。 </a:t>
              </a:r>
              <a:r>
                <a:rPr lang="en-US" altLang="zh-CN" dirty="0" smtClean="0"/>
                <a:t>(</a:t>
              </a:r>
              <a:r>
                <a:rPr lang="zh-CN" altLang="en-US" dirty="0" smtClean="0"/>
                <a:t>谷歌很快，</a:t>
              </a:r>
              <a:r>
                <a:rPr lang="zh-CN" altLang="en-US" dirty="0"/>
                <a:t>百度死</a:t>
              </a:r>
              <a:r>
                <a:rPr lang="zh-CN" altLang="en-US" dirty="0" smtClean="0"/>
                <a:t>慢</a:t>
              </a:r>
              <a:r>
                <a:rPr lang="en-US" altLang="zh-CN" dirty="0" smtClean="0"/>
                <a:t>)</a:t>
              </a:r>
              <a:endParaRPr lang="zh-CN" altLang="en-US" dirty="0"/>
            </a:p>
          </p:txBody>
        </p:sp>
        <p:sp>
          <p:nvSpPr>
            <p:cNvPr id="10" name="矩形 9"/>
            <p:cNvSpPr/>
            <p:nvPr/>
          </p:nvSpPr>
          <p:spPr>
            <a:xfrm>
              <a:off x="2172560" y="4136468"/>
              <a:ext cx="7846879" cy="1074891"/>
            </a:xfrm>
            <a:prstGeom prst="rect">
              <a:avLst/>
            </a:prstGeom>
            <a:noFill/>
            <a:ln w="28575">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5324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2509020" cy="369332"/>
          </a:xfrm>
          <a:prstGeom prst="rect">
            <a:avLst/>
          </a:prstGeom>
          <a:noFill/>
        </p:spPr>
        <p:txBody>
          <a:bodyPr wrap="none" rtlCol="0">
            <a:spAutoFit/>
          </a:bodyPr>
          <a:lstStyle/>
          <a:p>
            <a:r>
              <a:rPr lang="zh-CN" altLang="en-US" b="1" dirty="0" smtClean="0">
                <a:solidFill>
                  <a:srgbClr val="70AD47"/>
                </a:solidFill>
              </a:rPr>
              <a:t>网站的页面如何被收录</a:t>
            </a:r>
            <a:endParaRPr lang="zh-CN" altLang="en-US" b="1" dirty="0">
              <a:solidFill>
                <a:srgbClr val="70AD47"/>
              </a:solidFill>
            </a:endParaRPr>
          </a:p>
        </p:txBody>
      </p:sp>
      <p:sp>
        <p:nvSpPr>
          <p:cNvPr id="11" name="文本框 10"/>
          <p:cNvSpPr txBox="1"/>
          <p:nvPr/>
        </p:nvSpPr>
        <p:spPr>
          <a:xfrm>
            <a:off x="3015670" y="3228945"/>
            <a:ext cx="6160661" cy="400110"/>
          </a:xfrm>
          <a:prstGeom prst="rect">
            <a:avLst/>
          </a:prstGeom>
          <a:noFill/>
          <a:ln>
            <a:noFill/>
          </a:ln>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没有在站长后台提交网站， 网站的网页会被收录吗？</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200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5065810" cy="369332"/>
          </a:xfrm>
          <a:prstGeom prst="rect">
            <a:avLst/>
          </a:prstGeom>
          <a:noFill/>
        </p:spPr>
        <p:txBody>
          <a:bodyPr wrap="none" rtlCol="0">
            <a:spAutoFit/>
          </a:bodyPr>
          <a:lstStyle/>
          <a:p>
            <a:r>
              <a:rPr lang="zh-CN" altLang="en-US" b="1" dirty="0" smtClean="0">
                <a:solidFill>
                  <a:srgbClr val="92D050"/>
                </a:solidFill>
              </a:rPr>
              <a:t>公网上留下的任何蛛丝马迹都会导致网站被收录</a:t>
            </a:r>
            <a:endParaRPr lang="zh-CN" altLang="en-US" b="1" dirty="0">
              <a:solidFill>
                <a:srgbClr val="92D050"/>
              </a:solidFill>
            </a:endParaRPr>
          </a:p>
        </p:txBody>
      </p:sp>
      <p:pic>
        <p:nvPicPr>
          <p:cNvPr id="5" name="图片 4"/>
          <p:cNvPicPr>
            <a:picLocks noChangeAspect="1"/>
          </p:cNvPicPr>
          <p:nvPr/>
        </p:nvPicPr>
        <p:blipFill>
          <a:blip r:embed="rId3"/>
          <a:stretch>
            <a:fillRect/>
          </a:stretch>
        </p:blipFill>
        <p:spPr>
          <a:xfrm>
            <a:off x="1824572" y="919476"/>
            <a:ext cx="8542857" cy="5019048"/>
          </a:xfrm>
          <a:prstGeom prst="rect">
            <a:avLst/>
          </a:prstGeom>
        </p:spPr>
      </p:pic>
    </p:spTree>
    <p:extLst>
      <p:ext uri="{BB962C8B-B14F-4D97-AF65-F5344CB8AC3E}">
        <p14:creationId xmlns:p14="http://schemas.microsoft.com/office/powerpoint/2010/main" val="2008421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2509020" cy="369332"/>
          </a:xfrm>
          <a:prstGeom prst="rect">
            <a:avLst/>
          </a:prstGeom>
          <a:noFill/>
        </p:spPr>
        <p:txBody>
          <a:bodyPr wrap="none" rtlCol="0">
            <a:spAutoFit/>
          </a:bodyPr>
          <a:lstStyle/>
          <a:p>
            <a:r>
              <a:rPr lang="zh-CN" altLang="en-US" b="1" dirty="0" smtClean="0">
                <a:solidFill>
                  <a:srgbClr val="92D050"/>
                </a:solidFill>
              </a:rPr>
              <a:t>页面</a:t>
            </a:r>
            <a:r>
              <a:rPr lang="zh-CN" altLang="en-US" b="1" dirty="0">
                <a:solidFill>
                  <a:srgbClr val="92D050"/>
                </a:solidFill>
              </a:rPr>
              <a:t>如何被收录和</a:t>
            </a:r>
            <a:r>
              <a:rPr lang="zh-CN" altLang="en-US" b="1" dirty="0" smtClean="0">
                <a:solidFill>
                  <a:srgbClr val="92D050"/>
                </a:solidFill>
              </a:rPr>
              <a:t>搜索</a:t>
            </a:r>
            <a:endParaRPr lang="zh-CN" altLang="en-US" b="1" dirty="0">
              <a:solidFill>
                <a:srgbClr val="92D050"/>
              </a:solidFill>
            </a:endParaRPr>
          </a:p>
        </p:txBody>
      </p:sp>
      <p:pic>
        <p:nvPicPr>
          <p:cNvPr id="1028" name="Picture 4" descr="Image result for google search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1047750"/>
            <a:ext cx="82581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95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2457" y="163285"/>
            <a:ext cx="1842171" cy="369332"/>
          </a:xfrm>
          <a:prstGeom prst="rect">
            <a:avLst/>
          </a:prstGeom>
          <a:noFill/>
        </p:spPr>
        <p:txBody>
          <a:bodyPr wrap="none" rtlCol="0">
            <a:spAutoFit/>
          </a:bodyPr>
          <a:lstStyle/>
          <a:p>
            <a:r>
              <a:rPr lang="en-US" altLang="zh-CN" b="1" dirty="0" smtClean="0">
                <a:solidFill>
                  <a:srgbClr val="92D050"/>
                </a:solidFill>
              </a:rPr>
              <a:t>Google </a:t>
            </a:r>
            <a:r>
              <a:rPr lang="zh-CN" altLang="en-US" b="1" dirty="0" smtClean="0">
                <a:solidFill>
                  <a:srgbClr val="92D050"/>
                </a:solidFill>
              </a:rPr>
              <a:t>抓取工具</a:t>
            </a:r>
            <a:endParaRPr lang="zh-CN" altLang="en-US" b="1" dirty="0">
              <a:solidFill>
                <a:srgbClr val="92D050"/>
              </a:solidFill>
            </a:endParaRPr>
          </a:p>
        </p:txBody>
      </p:sp>
      <p:pic>
        <p:nvPicPr>
          <p:cNvPr id="5" name="图片 4"/>
          <p:cNvPicPr>
            <a:picLocks noChangeAspect="1"/>
          </p:cNvPicPr>
          <p:nvPr/>
        </p:nvPicPr>
        <p:blipFill>
          <a:blip r:embed="rId3"/>
          <a:stretch>
            <a:fillRect/>
          </a:stretch>
        </p:blipFill>
        <p:spPr>
          <a:xfrm>
            <a:off x="471769" y="1310072"/>
            <a:ext cx="11477041" cy="4411105"/>
          </a:xfrm>
          <a:prstGeom prst="rect">
            <a:avLst/>
          </a:prstGeom>
        </p:spPr>
      </p:pic>
    </p:spTree>
    <p:extLst>
      <p:ext uri="{BB962C8B-B14F-4D97-AF65-F5344CB8AC3E}">
        <p14:creationId xmlns:p14="http://schemas.microsoft.com/office/powerpoint/2010/main" val="2902388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741</Words>
  <Application>Microsoft Office PowerPoint</Application>
  <PresentationFormat>宽屏</PresentationFormat>
  <Paragraphs>71</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微软用户</cp:lastModifiedBy>
  <cp:revision>62</cp:revision>
  <dcterms:created xsi:type="dcterms:W3CDTF">2018-11-06T00:57:41Z</dcterms:created>
  <dcterms:modified xsi:type="dcterms:W3CDTF">2018-11-14T09:08:29Z</dcterms:modified>
</cp:coreProperties>
</file>