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0" r:id="rId2"/>
  </p:sldMasterIdLst>
  <p:notesMasterIdLst>
    <p:notesMasterId r:id="rId18"/>
  </p:notesMasterIdLst>
  <p:sldIdLst>
    <p:sldId id="256" r:id="rId3"/>
    <p:sldId id="284" r:id="rId4"/>
    <p:sldId id="272" r:id="rId5"/>
    <p:sldId id="279" r:id="rId6"/>
    <p:sldId id="285" r:id="rId7"/>
    <p:sldId id="277" r:id="rId8"/>
    <p:sldId id="270" r:id="rId9"/>
    <p:sldId id="281" r:id="rId10"/>
    <p:sldId id="266" r:id="rId11"/>
    <p:sldId id="267" r:id="rId12"/>
    <p:sldId id="262" r:id="rId13"/>
    <p:sldId id="283" r:id="rId14"/>
    <p:sldId id="268" r:id="rId15"/>
    <p:sldId id="282"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3D0CB37-1E44-7A40-AF2B-75D1EE2673DA}">
          <p14:sldIdLst>
            <p14:sldId id="256"/>
            <p14:sldId id="284"/>
            <p14:sldId id="272"/>
            <p14:sldId id="279"/>
            <p14:sldId id="285"/>
            <p14:sldId id="277"/>
            <p14:sldId id="270"/>
            <p14:sldId id="281"/>
            <p14:sldId id="266"/>
            <p14:sldId id="267"/>
            <p14:sldId id="262"/>
            <p14:sldId id="283"/>
            <p14:sldId id="268"/>
            <p14:sldId id="282"/>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66A"/>
    <a:srgbClr val="00297A"/>
    <a:srgbClr val="002E8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5000" autoAdjust="0"/>
  </p:normalViewPr>
  <p:slideViewPr>
    <p:cSldViewPr snapToGrid="0" snapToObjects="1">
      <p:cViewPr varScale="1">
        <p:scale>
          <a:sx n="64" d="100"/>
          <a:sy n="64" d="100"/>
        </p:scale>
        <p:origin x="115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36F0B-CCCD-4263-861C-85177CCE6312}" type="datetimeFigureOut">
              <a:rPr lang="en-US" smtClean="0"/>
              <a:t>10/21/2016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FFDF7-3503-42DF-AD23-11386D80873C}" type="slidenum">
              <a:rPr lang="en-US" smtClean="0"/>
              <a:t>‹#›</a:t>
            </a:fld>
            <a:endParaRPr lang="en-US"/>
          </a:p>
        </p:txBody>
      </p:sp>
    </p:spTree>
    <p:extLst>
      <p:ext uri="{BB962C8B-B14F-4D97-AF65-F5344CB8AC3E}">
        <p14:creationId xmlns:p14="http://schemas.microsoft.com/office/powerpoint/2010/main" val="383068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C193873B-2C87-40F0-8FAC-17489B460AB8}" type="slidenum">
              <a:rPr lang="en-US" smtClean="0"/>
              <a:t>3</a:t>
            </a:fld>
            <a:endParaRPr lang="en-US"/>
          </a:p>
        </p:txBody>
      </p:sp>
    </p:spTree>
    <p:extLst>
      <p:ext uri="{BB962C8B-B14F-4D97-AF65-F5344CB8AC3E}">
        <p14:creationId xmlns:p14="http://schemas.microsoft.com/office/powerpoint/2010/main" val="1927304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Option 1">
    <p:spTree>
      <p:nvGrpSpPr>
        <p:cNvPr id="1" name=""/>
        <p:cNvGrpSpPr/>
        <p:nvPr/>
      </p:nvGrpSpPr>
      <p:grpSpPr>
        <a:xfrm>
          <a:off x="0" y="0"/>
          <a:ext cx="0" cy="0"/>
          <a:chOff x="0" y="0"/>
          <a:chExt cx="0" cy="0"/>
        </a:xfrm>
      </p:grpSpPr>
      <p:pic>
        <p:nvPicPr>
          <p:cNvPr id="5" name="Picture 4" descr="PPT-General7.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9" name="Picture 8" descr="PPT-General.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8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2" name="Picture 1" descr="PPT-General8.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1712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4"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54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3558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3"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4"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199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3"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6"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034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323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886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2" name="Picture 1" descr="genbuffback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84860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plainbuff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Master title style</a:t>
            </a:r>
          </a:p>
        </p:txBody>
      </p:sp>
      <p:sp>
        <p:nvSpPr>
          <p:cNvPr id="5"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964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Edit Master text styles</a:t>
            </a:r>
          </a:p>
        </p:txBody>
      </p:sp>
      <p:sp>
        <p:nvSpPr>
          <p:cNvPr id="11"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3" name="Picture 2" descr="PPT-General3.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3282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TextBox 8"/>
          <p:cNvSpPr txBox="1"/>
          <p:nvPr/>
        </p:nvSpPr>
        <p:spPr>
          <a:xfrm>
            <a:off x="4147073" y="2887579"/>
            <a:ext cx="857768" cy="923330"/>
          </a:xfrm>
          <a:prstGeom prst="rect">
            <a:avLst/>
          </a:prstGeom>
          <a:noFill/>
        </p:spPr>
        <p:txBody>
          <a:bodyPr wrap="square" rtlCol="0">
            <a:spAutoFit/>
          </a:bodyPr>
          <a:lstStyle/>
          <a:p>
            <a:endParaRPr lang="en-US" sz="5400" dirty="0">
              <a:solidFill>
                <a:schemeClr val="tx2">
                  <a:lumMod val="60000"/>
                  <a:lumOff val="40000"/>
                </a:schemeClr>
              </a:solidFill>
              <a:latin typeface="Wingdings" pitchFamily="2" charset="2"/>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Edit Master text styles</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 Option 1">
    <p:spTree>
      <p:nvGrpSpPr>
        <p:cNvPr id="1" name=""/>
        <p:cNvGrpSpPr/>
        <p:nvPr/>
      </p:nvGrpSpPr>
      <p:grpSpPr>
        <a:xfrm>
          <a:off x="0" y="0"/>
          <a:ext cx="0" cy="0"/>
          <a:chOff x="0" y="0"/>
          <a:chExt cx="0" cy="0"/>
        </a:xfrm>
      </p:grpSpPr>
      <p:pic>
        <p:nvPicPr>
          <p:cNvPr id="4" name="Picture 3" descr="PPT-General9.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217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6" name="Picture 5" descr="plainlue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a:t>Click to edit Master title style</a:t>
            </a:r>
            <a:endParaRPr lang="en-US" dirty="0"/>
          </a:p>
        </p:txBody>
      </p:sp>
      <p:sp>
        <p:nvSpPr>
          <p:cNvPr id="8"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356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6000"/>
            <a:lumMod val="110000"/>
            <a:alpha val="0"/>
          </a:schemeClr>
        </a:solidFill>
        <a:effectLst/>
      </p:bgPr>
    </p:bg>
    <p:spTree>
      <p:nvGrpSpPr>
        <p:cNvPr id="1" name=""/>
        <p:cNvGrpSpPr/>
        <p:nvPr/>
      </p:nvGrpSpPr>
      <p:grpSpPr>
        <a:xfrm>
          <a:off x="0" y="0"/>
          <a:ext cx="0" cy="0"/>
          <a:chOff x="0" y="0"/>
          <a:chExt cx="0" cy="0"/>
        </a:xfrm>
      </p:grpSpPr>
      <p:pic>
        <p:nvPicPr>
          <p:cNvPr id="8" name="Picture 7" descr="PPT-General11.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10/21/2016</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pic>
        <p:nvPicPr>
          <p:cNvPr id="7" name="Picture 6"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6.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792" r:id="rId2"/>
    <p:sldLayoutId id="2147483793" r:id="rId3"/>
    <p:sldLayoutId id="2147483794" r:id="rId4"/>
    <p:sldLayoutId id="2147483795" r:id="rId5"/>
    <p:sldLayoutId id="2147483796" r:id="rId6"/>
    <p:sldLayoutId id="2147483797" r:id="rId7"/>
    <p:sldLayoutId id="2147483799" r:id="rId8"/>
    <p:sldLayoutId id="2147483814" r:id="rId9"/>
    <p:sldLayoutId id="2147483813" r:id="rId10"/>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Clr>
          <a:schemeClr val="accent1"/>
        </a:buClr>
        <a:buFont typeface="Wingdings" pitchFamily="2" charset="2"/>
        <a:buNone/>
        <a:defRPr sz="2400" kern="1200">
          <a:solidFill>
            <a:schemeClr val="tx1">
              <a:lumMod val="85000"/>
              <a:lumOff val="15000"/>
            </a:schemeClr>
          </a:solidFill>
          <a:latin typeface="+mn-lt"/>
          <a:ea typeface="+mn-ea"/>
          <a:cs typeface="+mn-cs"/>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mn-lt"/>
          <a:ea typeface="+mn-ea"/>
          <a:cs typeface="+mn-cs"/>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mn-lt"/>
          <a:ea typeface="+mn-ea"/>
          <a:cs typeface="+mn-cs"/>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mn-lt"/>
          <a:ea typeface="+mn-ea"/>
          <a:cs typeface="+mn-cs"/>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tint val="96000"/>
            <a:lumMod val="110000"/>
            <a:alpha val="0"/>
          </a:schemeClr>
        </a:solidFill>
        <a:effectLst/>
      </p:bgPr>
    </p:bg>
    <p:spTree>
      <p:nvGrpSpPr>
        <p:cNvPr id="1" name=""/>
        <p:cNvGrpSpPr/>
        <p:nvPr/>
      </p:nvGrpSpPr>
      <p:grpSpPr>
        <a:xfrm>
          <a:off x="0" y="0"/>
          <a:ext cx="0" cy="0"/>
          <a:chOff x="0" y="0"/>
          <a:chExt cx="0" cy="0"/>
        </a:xfrm>
      </p:grpSpPr>
      <p:pic>
        <p:nvPicPr>
          <p:cNvPr id="7" name="Picture 6" descr="PPT-General15.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PPT-General2.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12.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3565461"/>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 id="214748381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757343"/>
          </a:xfrm>
          <a:solidFill>
            <a:srgbClr val="10466A"/>
          </a:solidFill>
        </p:spPr>
        <p:txBody>
          <a:bodyPr/>
          <a:lstStyle/>
          <a:p>
            <a:pPr algn="ctr"/>
            <a:br>
              <a:rPr lang="en-US" sz="4400" dirty="0">
                <a:latin typeface="Arial Black" panose="020B0A04020102020204" pitchFamily="34" charset="0"/>
              </a:rPr>
            </a:br>
            <a:r>
              <a:rPr lang="en-US" sz="4400" dirty="0">
                <a:latin typeface="Arial Black" panose="020B0A04020102020204" pitchFamily="34" charset="0"/>
              </a:rPr>
              <a:t>Customer Retention Data Analysis</a:t>
            </a:r>
          </a:p>
        </p:txBody>
      </p:sp>
      <p:sp>
        <p:nvSpPr>
          <p:cNvPr id="3" name="Subtitle 2"/>
          <p:cNvSpPr>
            <a:spLocks noGrp="1"/>
          </p:cNvSpPr>
          <p:nvPr>
            <p:ph type="subTitle" idx="1"/>
          </p:nvPr>
        </p:nvSpPr>
        <p:spPr>
          <a:xfrm>
            <a:off x="352488" y="5590878"/>
            <a:ext cx="8791512" cy="1401183"/>
          </a:xfrm>
        </p:spPr>
        <p:txBody>
          <a:bodyPr/>
          <a:lstStyle/>
          <a:p>
            <a:r>
              <a:rPr lang="en-US" dirty="0"/>
              <a:t>Team Members:  </a:t>
            </a:r>
            <a:r>
              <a:rPr lang="en-US" dirty="0" err="1"/>
              <a:t>Jingning</a:t>
            </a:r>
            <a:r>
              <a:rPr lang="en-US" dirty="0"/>
              <a:t> Li, </a:t>
            </a:r>
            <a:r>
              <a:rPr lang="en-US" dirty="0" err="1"/>
              <a:t>Rithvik</a:t>
            </a:r>
            <a:r>
              <a:rPr lang="en-US" dirty="0"/>
              <a:t> </a:t>
            </a:r>
            <a:r>
              <a:rPr lang="en-US" dirty="0" err="1"/>
              <a:t>Mundra</a:t>
            </a:r>
            <a:r>
              <a:rPr lang="en-US" dirty="0"/>
              <a:t>, Aida </a:t>
            </a:r>
            <a:r>
              <a:rPr lang="en-US" dirty="0" err="1"/>
              <a:t>Roxas</a:t>
            </a:r>
            <a:r>
              <a:rPr lang="en-US" dirty="0"/>
              <a:t>, </a:t>
            </a:r>
            <a:r>
              <a:rPr lang="en-US" dirty="0" err="1"/>
              <a:t>Zhian</a:t>
            </a:r>
            <a:r>
              <a:rPr lang="en-US" dirty="0"/>
              <a:t> Wang, </a:t>
            </a:r>
            <a:r>
              <a:rPr lang="en-US" dirty="0" err="1"/>
              <a:t>Rongchu</a:t>
            </a:r>
            <a:r>
              <a:rPr lang="en-US" dirty="0"/>
              <a:t> Zhao, </a:t>
            </a:r>
            <a:r>
              <a:rPr lang="en-US" dirty="0" err="1"/>
              <a:t>Zezhi</a:t>
            </a:r>
            <a:r>
              <a:rPr lang="en-US" dirty="0"/>
              <a:t> Zhou, Daniel Chen</a:t>
            </a:r>
          </a:p>
        </p:txBody>
      </p:sp>
    </p:spTree>
    <p:extLst>
      <p:ext uri="{BB962C8B-B14F-4D97-AF65-F5344CB8AC3E}">
        <p14:creationId xmlns:p14="http://schemas.microsoft.com/office/powerpoint/2010/main" val="211487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96" y="-14689"/>
            <a:ext cx="8776734" cy="1054250"/>
          </a:xfrm>
        </p:spPr>
        <p:txBody>
          <a:bodyPr/>
          <a:lstStyle/>
          <a:p>
            <a:r>
              <a:rPr lang="en-US" dirty="0">
                <a:solidFill>
                  <a:schemeClr val="tx1"/>
                </a:solidFill>
              </a:rPr>
              <a:t>Decision Tree:  </a:t>
            </a:r>
            <a:r>
              <a:rPr lang="en-US" sz="3200" dirty="0">
                <a:solidFill>
                  <a:schemeClr val="tx1"/>
                </a:solidFill>
              </a:rPr>
              <a:t>Column &amp; Leaf Reports</a:t>
            </a:r>
          </a:p>
        </p:txBody>
      </p:sp>
      <p:pic>
        <p:nvPicPr>
          <p:cNvPr id="88" name="Picture 87"/>
          <p:cNvPicPr/>
          <p:nvPr/>
        </p:nvPicPr>
        <p:blipFill rotWithShape="1">
          <a:blip r:embed="rId2"/>
          <a:srcRect l="1157" t="43166" r="62260" b="13206"/>
          <a:stretch/>
        </p:blipFill>
        <p:spPr bwMode="auto">
          <a:xfrm>
            <a:off x="1028458" y="1089256"/>
            <a:ext cx="6758610" cy="38028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90" name="Picture 89"/>
          <p:cNvPicPr/>
          <p:nvPr/>
        </p:nvPicPr>
        <p:blipFill rotWithShape="1">
          <a:blip r:embed="rId3"/>
          <a:srcRect l="1512" t="34153" r="34446" b="25537"/>
          <a:stretch/>
        </p:blipFill>
        <p:spPr bwMode="auto">
          <a:xfrm>
            <a:off x="208240" y="1039561"/>
            <a:ext cx="8587890" cy="43632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6" name="Rectangle 5"/>
          <p:cNvSpPr/>
          <p:nvPr/>
        </p:nvSpPr>
        <p:spPr>
          <a:xfrm>
            <a:off x="283024" y="1895339"/>
            <a:ext cx="8438322" cy="68580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Group 25"/>
          <p:cNvGraphicFramePr>
            <a:graphicFrameLocks noGrp="1"/>
          </p:cNvGraphicFramePr>
          <p:nvPr>
            <p:extLst/>
          </p:nvPr>
        </p:nvGraphicFramePr>
        <p:xfrm>
          <a:off x="188258" y="6268905"/>
          <a:ext cx="7496175" cy="457438"/>
        </p:xfrm>
        <a:graphic>
          <a:graphicData uri="http://schemas.openxmlformats.org/drawingml/2006/table">
            <a:tbl>
              <a:tblPr/>
              <a:tblGrid>
                <a:gridCol w="1249363">
                  <a:extLst>
                    <a:ext uri="{9D8B030D-6E8A-4147-A177-3AD203B41FA5}">
                      <a16:colId xmlns:a16="http://schemas.microsoft.com/office/drawing/2014/main" val="1516095991"/>
                    </a:ext>
                  </a:extLst>
                </a:gridCol>
                <a:gridCol w="1249362">
                  <a:extLst>
                    <a:ext uri="{9D8B030D-6E8A-4147-A177-3AD203B41FA5}">
                      <a16:colId xmlns:a16="http://schemas.microsoft.com/office/drawing/2014/main" val="3350470755"/>
                    </a:ext>
                  </a:extLst>
                </a:gridCol>
                <a:gridCol w="1249363">
                  <a:extLst>
                    <a:ext uri="{9D8B030D-6E8A-4147-A177-3AD203B41FA5}">
                      <a16:colId xmlns:a16="http://schemas.microsoft.com/office/drawing/2014/main" val="2150665780"/>
                    </a:ext>
                  </a:extLst>
                </a:gridCol>
                <a:gridCol w="1249362">
                  <a:extLst>
                    <a:ext uri="{9D8B030D-6E8A-4147-A177-3AD203B41FA5}">
                      <a16:colId xmlns:a16="http://schemas.microsoft.com/office/drawing/2014/main" val="1179921004"/>
                    </a:ext>
                  </a:extLst>
                </a:gridCol>
                <a:gridCol w="1249363">
                  <a:extLst>
                    <a:ext uri="{9D8B030D-6E8A-4147-A177-3AD203B41FA5}">
                      <a16:colId xmlns:a16="http://schemas.microsoft.com/office/drawing/2014/main" val="718461036"/>
                    </a:ext>
                  </a:extLst>
                </a:gridCol>
                <a:gridCol w="1249362">
                  <a:extLst>
                    <a:ext uri="{9D8B030D-6E8A-4147-A177-3AD203B41FA5}">
                      <a16:colId xmlns:a16="http://schemas.microsoft.com/office/drawing/2014/main" val="3133265533"/>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100000">
                          <a:srgbClr val="FFFF00">
                            <a:gamma/>
                            <a:shade val="47451"/>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05190"/>
                  </a:ext>
                </a:extLst>
              </a:tr>
            </a:tbl>
          </a:graphicData>
        </a:graphic>
      </p:graphicFrame>
    </p:spTree>
    <p:extLst>
      <p:ext uri="{BB962C8B-B14F-4D97-AF65-F5344CB8AC3E}">
        <p14:creationId xmlns:p14="http://schemas.microsoft.com/office/powerpoint/2010/main" val="322170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96" y="-14689"/>
            <a:ext cx="7756263" cy="1054250"/>
          </a:xfrm>
        </p:spPr>
        <p:txBody>
          <a:bodyPr/>
          <a:lstStyle/>
          <a:p>
            <a:r>
              <a:rPr lang="en-US" dirty="0">
                <a:solidFill>
                  <a:schemeClr val="tx1"/>
                </a:solidFill>
              </a:rPr>
              <a:t>Decision Tree</a:t>
            </a:r>
          </a:p>
        </p:txBody>
      </p:sp>
      <p:sp>
        <p:nvSpPr>
          <p:cNvPr id="7" name="Text Box 3"/>
          <p:cNvSpPr txBox="1">
            <a:spLocks noChangeArrowheads="1"/>
          </p:cNvSpPr>
          <p:nvPr/>
        </p:nvSpPr>
        <p:spPr bwMode="auto">
          <a:xfrm>
            <a:off x="106989" y="1872712"/>
            <a:ext cx="1185862" cy="129540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What are the customer usage data drivers of “Churn”</a:t>
            </a:r>
            <a:r>
              <a:rPr kumimoji="0" lang="en-US" altLang="en-US" sz="1400" b="1" i="0" u="none" strike="noStrike" kern="0" cap="none" spc="0" normalizeH="0" baseline="0" noProof="0" dirty="0">
                <a:ln>
                  <a:noFill/>
                </a:ln>
                <a:effectLst/>
                <a:uLnTx/>
                <a:uFillTx/>
                <a:latin typeface="Times New Roman" panose="02020603050405020304" pitchFamily="18" charset="0"/>
              </a:rPr>
              <a:t>?</a:t>
            </a:r>
          </a:p>
        </p:txBody>
      </p:sp>
      <p:sp>
        <p:nvSpPr>
          <p:cNvPr id="8" name="Text Box 4"/>
          <p:cNvSpPr txBox="1">
            <a:spLocks noChangeArrowheads="1"/>
          </p:cNvSpPr>
          <p:nvPr/>
        </p:nvSpPr>
        <p:spPr bwMode="auto">
          <a:xfrm>
            <a:off x="1192566" y="3867562"/>
            <a:ext cx="1244600" cy="647700"/>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DayMinutes</a:t>
            </a:r>
            <a:r>
              <a:rPr kumimoji="0" lang="en-US" altLang="en-US" sz="1400" b="1" i="0" u="none" strike="noStrike" kern="0" cap="none" spc="0" normalizeH="0" noProof="0" dirty="0">
                <a:ln>
                  <a:noFill/>
                </a:ln>
                <a:effectLst/>
                <a:uLnTx/>
                <a:uFillTx/>
                <a:latin typeface="Times New Roman" panose="02020603050405020304" pitchFamily="18" charset="0"/>
              </a:rPr>
              <a:t> &lt; 264.7</a:t>
            </a:r>
            <a:endParaRPr kumimoji="0" lang="en-US" altLang="en-US" sz="1400" b="0" i="0" u="none" strike="noStrike" kern="0" cap="none" spc="0" normalizeH="0" baseline="0" noProof="0" dirty="0">
              <a:ln>
                <a:noFill/>
              </a:ln>
              <a:effectLst/>
              <a:uLnTx/>
              <a:uFillTx/>
              <a:latin typeface="Times New Roman" panose="02020603050405020304" pitchFamily="18" charset="0"/>
            </a:endParaRPr>
          </a:p>
        </p:txBody>
      </p:sp>
      <p:sp>
        <p:nvSpPr>
          <p:cNvPr id="9" name="Text Box 5"/>
          <p:cNvSpPr txBox="1">
            <a:spLocks noChangeArrowheads="1"/>
          </p:cNvSpPr>
          <p:nvPr/>
        </p:nvSpPr>
        <p:spPr bwMode="auto">
          <a:xfrm>
            <a:off x="1189717" y="920366"/>
            <a:ext cx="1244600" cy="649842"/>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DayMinutes</a:t>
            </a:r>
            <a:r>
              <a:rPr lang="en-US" altLang="en-US" sz="1400" b="1" kern="0" dirty="0">
                <a:latin typeface="Times New Roman" panose="02020603050405020304" pitchFamily="18" charset="0"/>
              </a:rPr>
              <a:t> &gt;= 264.7</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10" name="Text Box 6"/>
          <p:cNvSpPr txBox="1">
            <a:spLocks noChangeArrowheads="1"/>
          </p:cNvSpPr>
          <p:nvPr/>
        </p:nvSpPr>
        <p:spPr bwMode="auto">
          <a:xfrm>
            <a:off x="2644172" y="792335"/>
            <a:ext cx="1331430" cy="47798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VM Plan = Yes</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11" name="Text Box 7"/>
          <p:cNvSpPr txBox="1">
            <a:spLocks noChangeArrowheads="1"/>
          </p:cNvSpPr>
          <p:nvPr/>
        </p:nvSpPr>
        <p:spPr bwMode="auto">
          <a:xfrm>
            <a:off x="2655335" y="1346183"/>
            <a:ext cx="1331430" cy="449019"/>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VM Plan = No</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12" name="Text Box 8"/>
          <p:cNvSpPr txBox="1">
            <a:spLocks noChangeArrowheads="1"/>
          </p:cNvSpPr>
          <p:nvPr/>
        </p:nvSpPr>
        <p:spPr bwMode="auto">
          <a:xfrm>
            <a:off x="4171365" y="1406191"/>
            <a:ext cx="1228058" cy="531809"/>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EveMinutes</a:t>
            </a:r>
            <a:r>
              <a:rPr lang="en-US" altLang="en-US" sz="1400" b="1" kern="0" dirty="0">
                <a:latin typeface="Times New Roman" panose="02020603050405020304" pitchFamily="18" charset="0"/>
              </a:rPr>
              <a:t> &lt; 150.6</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15" name="Text Box 11"/>
          <p:cNvSpPr txBox="1">
            <a:spLocks noChangeArrowheads="1"/>
          </p:cNvSpPr>
          <p:nvPr/>
        </p:nvSpPr>
        <p:spPr bwMode="auto">
          <a:xfrm>
            <a:off x="4157384" y="248514"/>
            <a:ext cx="1242038" cy="55147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International Plan = Yes</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34" name="Text Box 30"/>
          <p:cNvSpPr txBox="1">
            <a:spLocks noChangeArrowheads="1"/>
          </p:cNvSpPr>
          <p:nvPr/>
        </p:nvSpPr>
        <p:spPr bwMode="auto">
          <a:xfrm>
            <a:off x="1857560" y="3276946"/>
            <a:ext cx="1153513" cy="487116"/>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NCustomerCalls</a:t>
            </a:r>
            <a:r>
              <a:rPr lang="en-US" altLang="en-US" sz="1400" b="1" kern="0" dirty="0">
                <a:latin typeface="Times New Roman" panose="02020603050405020304" pitchFamily="18" charset="0"/>
              </a:rPr>
              <a:t> &gt;= 4</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42" name="Text Box 38"/>
          <p:cNvSpPr txBox="1">
            <a:spLocks noChangeArrowheads="1"/>
          </p:cNvSpPr>
          <p:nvPr/>
        </p:nvSpPr>
        <p:spPr bwMode="auto">
          <a:xfrm>
            <a:off x="1851726" y="4628065"/>
            <a:ext cx="1134612" cy="489081"/>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NCustomer</a:t>
            </a:r>
            <a:r>
              <a:rPr kumimoji="0" lang="en-US" altLang="en-US" sz="1400" b="1" i="0" u="none" strike="noStrike" kern="0" cap="none" spc="0" normalizeH="0" noProof="0" dirty="0">
                <a:ln>
                  <a:noFill/>
                </a:ln>
                <a:effectLst/>
                <a:uLnTx/>
                <a:uFillTx/>
                <a:latin typeface="Times New Roman" panose="02020603050405020304" pitchFamily="18" charset="0"/>
              </a:rPr>
              <a:t> Calls &lt; 4</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46" name="Text Box 42"/>
          <p:cNvSpPr txBox="1">
            <a:spLocks noChangeArrowheads="1"/>
          </p:cNvSpPr>
          <p:nvPr/>
        </p:nvSpPr>
        <p:spPr bwMode="auto">
          <a:xfrm>
            <a:off x="4171365" y="1995468"/>
            <a:ext cx="1228057" cy="556730"/>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EveMinutes</a:t>
            </a:r>
            <a:r>
              <a:rPr lang="en-US" altLang="en-US" sz="1400" b="1" kern="0" dirty="0">
                <a:latin typeface="Times New Roman" panose="02020603050405020304" pitchFamily="18" charset="0"/>
              </a:rPr>
              <a:t> &gt;= 150.6</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47" name="Text Box 43"/>
          <p:cNvSpPr txBox="1">
            <a:spLocks noChangeArrowheads="1"/>
          </p:cNvSpPr>
          <p:nvPr/>
        </p:nvSpPr>
        <p:spPr bwMode="auto">
          <a:xfrm>
            <a:off x="5647797" y="1476840"/>
            <a:ext cx="1939925" cy="443468"/>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NightCharge</a:t>
            </a:r>
            <a:r>
              <a:rPr kumimoji="0" lang="en-US" altLang="en-US" sz="1400" b="1" i="0" u="none" strike="noStrike" kern="0" cap="none" spc="0" normalizeH="0" baseline="0" noProof="0" dirty="0">
                <a:ln>
                  <a:noFill/>
                </a:ln>
                <a:effectLst/>
                <a:uLnTx/>
                <a:uFillTx/>
                <a:latin typeface="Times New Roman" panose="02020603050405020304" pitchFamily="18" charset="0"/>
              </a:rPr>
              <a:t> &lt; 7.43</a:t>
            </a:r>
          </a:p>
        </p:txBody>
      </p:sp>
      <p:sp>
        <p:nvSpPr>
          <p:cNvPr id="50" name="Text Box 11"/>
          <p:cNvSpPr txBox="1">
            <a:spLocks noChangeArrowheads="1"/>
          </p:cNvSpPr>
          <p:nvPr/>
        </p:nvSpPr>
        <p:spPr bwMode="auto">
          <a:xfrm>
            <a:off x="3162617" y="4357721"/>
            <a:ext cx="1291292" cy="609600"/>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International Plan = Yes</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54" name="Text Box 11"/>
          <p:cNvSpPr txBox="1">
            <a:spLocks noChangeArrowheads="1"/>
          </p:cNvSpPr>
          <p:nvPr/>
        </p:nvSpPr>
        <p:spPr bwMode="auto">
          <a:xfrm>
            <a:off x="3164344" y="5122010"/>
            <a:ext cx="1317901" cy="60960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International Plan = No</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55" name="Text Box 4"/>
          <p:cNvSpPr txBox="1">
            <a:spLocks noChangeArrowheads="1"/>
          </p:cNvSpPr>
          <p:nvPr/>
        </p:nvSpPr>
        <p:spPr bwMode="auto">
          <a:xfrm>
            <a:off x="4642350" y="5490110"/>
            <a:ext cx="1244600" cy="552117"/>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DayMinutes</a:t>
            </a:r>
            <a:r>
              <a:rPr kumimoji="0" lang="en-US" altLang="en-US" sz="1400" b="1" i="0" u="none" strike="noStrike" kern="0" cap="none" spc="0" normalizeH="0" noProof="0" dirty="0">
                <a:ln>
                  <a:noFill/>
                </a:ln>
                <a:effectLst/>
                <a:uLnTx/>
                <a:uFillTx/>
                <a:latin typeface="Times New Roman" panose="02020603050405020304" pitchFamily="18" charset="0"/>
              </a:rPr>
              <a:t> &lt; 224.7</a:t>
            </a:r>
            <a:endParaRPr kumimoji="0" lang="en-US" altLang="en-US" sz="1400" b="0" i="0" u="none" strike="noStrike" kern="0" cap="none" spc="0" normalizeH="0" baseline="0" noProof="0" dirty="0">
              <a:ln>
                <a:noFill/>
              </a:ln>
              <a:effectLst/>
              <a:uLnTx/>
              <a:uFillTx/>
              <a:latin typeface="Times New Roman" panose="02020603050405020304" pitchFamily="18" charset="0"/>
            </a:endParaRPr>
          </a:p>
        </p:txBody>
      </p:sp>
      <p:sp>
        <p:nvSpPr>
          <p:cNvPr id="56" name="Text Box 5"/>
          <p:cNvSpPr txBox="1">
            <a:spLocks noChangeArrowheads="1"/>
          </p:cNvSpPr>
          <p:nvPr/>
        </p:nvSpPr>
        <p:spPr bwMode="auto">
          <a:xfrm>
            <a:off x="4645406" y="4882198"/>
            <a:ext cx="1241543" cy="543242"/>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DayMinutes</a:t>
            </a:r>
            <a:r>
              <a:rPr lang="en-US" altLang="en-US" sz="1400" b="1" kern="0" dirty="0">
                <a:latin typeface="Times New Roman" panose="02020603050405020304" pitchFamily="18" charset="0"/>
              </a:rPr>
              <a:t> &gt;= 224.7</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57" name="Text Box 8"/>
          <p:cNvSpPr txBox="1">
            <a:spLocks noChangeArrowheads="1"/>
          </p:cNvSpPr>
          <p:nvPr/>
        </p:nvSpPr>
        <p:spPr bwMode="auto">
          <a:xfrm>
            <a:off x="6078446" y="4515262"/>
            <a:ext cx="1321969" cy="531809"/>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EveCharges</a:t>
            </a:r>
            <a:r>
              <a:rPr lang="en-US" altLang="en-US" sz="1400" b="1" kern="0" dirty="0">
                <a:latin typeface="Times New Roman" panose="02020603050405020304" pitchFamily="18" charset="0"/>
              </a:rPr>
              <a:t> &lt; 22.09</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58" name="Text Box 42"/>
          <p:cNvSpPr txBox="1">
            <a:spLocks noChangeArrowheads="1"/>
          </p:cNvSpPr>
          <p:nvPr/>
        </p:nvSpPr>
        <p:spPr bwMode="auto">
          <a:xfrm>
            <a:off x="6069679" y="5140331"/>
            <a:ext cx="1330736" cy="55673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EveCharges</a:t>
            </a:r>
            <a:r>
              <a:rPr lang="en-US" altLang="en-US" sz="1400" b="1" kern="0" dirty="0">
                <a:latin typeface="Times New Roman" panose="02020603050405020304" pitchFamily="18" charset="0"/>
              </a:rPr>
              <a:t> &gt;= 22.09</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59" name="Text Box 6"/>
          <p:cNvSpPr txBox="1">
            <a:spLocks noChangeArrowheads="1"/>
          </p:cNvSpPr>
          <p:nvPr/>
        </p:nvSpPr>
        <p:spPr bwMode="auto">
          <a:xfrm>
            <a:off x="7887919" y="4214187"/>
            <a:ext cx="1023522" cy="60960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VM Plan = Yes</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0" name="Text Box 7"/>
          <p:cNvSpPr txBox="1">
            <a:spLocks noChangeArrowheads="1"/>
          </p:cNvSpPr>
          <p:nvPr/>
        </p:nvSpPr>
        <p:spPr bwMode="auto">
          <a:xfrm>
            <a:off x="7907798" y="4882198"/>
            <a:ext cx="1023522" cy="60960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VM Plan = No</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1" name="Text Box 4"/>
          <p:cNvSpPr txBox="1">
            <a:spLocks noChangeArrowheads="1"/>
          </p:cNvSpPr>
          <p:nvPr/>
        </p:nvSpPr>
        <p:spPr bwMode="auto">
          <a:xfrm>
            <a:off x="4646601" y="4393273"/>
            <a:ext cx="1192489" cy="341193"/>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IntlCalls</a:t>
            </a:r>
            <a:r>
              <a:rPr lang="en-US" altLang="en-US" sz="1400" b="1" kern="0" dirty="0">
                <a:latin typeface="Times New Roman" panose="02020603050405020304" pitchFamily="18" charset="0"/>
              </a:rPr>
              <a:t> &lt;3</a:t>
            </a:r>
            <a:endParaRPr kumimoji="0" lang="en-US" altLang="en-US" sz="1400" b="0" i="0" u="none" strike="noStrike" kern="0" cap="none" spc="0" normalizeH="0" baseline="0" noProof="0" dirty="0">
              <a:ln>
                <a:noFill/>
              </a:ln>
              <a:effectLst/>
              <a:uLnTx/>
              <a:uFillTx/>
              <a:latin typeface="Times New Roman" panose="02020603050405020304" pitchFamily="18" charset="0"/>
            </a:endParaRPr>
          </a:p>
        </p:txBody>
      </p:sp>
      <p:sp>
        <p:nvSpPr>
          <p:cNvPr id="62" name="Text Box 5"/>
          <p:cNvSpPr txBox="1">
            <a:spLocks noChangeArrowheads="1"/>
          </p:cNvSpPr>
          <p:nvPr/>
        </p:nvSpPr>
        <p:spPr bwMode="auto">
          <a:xfrm>
            <a:off x="4646601" y="3904158"/>
            <a:ext cx="1229508" cy="363088"/>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IntlCalls</a:t>
            </a:r>
            <a:r>
              <a:rPr lang="en-US" altLang="en-US" sz="1400" b="1" kern="0" dirty="0">
                <a:latin typeface="Times New Roman" panose="02020603050405020304" pitchFamily="18" charset="0"/>
              </a:rPr>
              <a:t> &gt;= 3</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3" name="Text Box 4"/>
          <p:cNvSpPr txBox="1">
            <a:spLocks noChangeArrowheads="1"/>
          </p:cNvSpPr>
          <p:nvPr/>
        </p:nvSpPr>
        <p:spPr bwMode="auto">
          <a:xfrm>
            <a:off x="6079303" y="4077835"/>
            <a:ext cx="1760164" cy="348304"/>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IntlMinutes</a:t>
            </a:r>
            <a:r>
              <a:rPr lang="en-US" altLang="en-US" sz="1400" b="1" kern="0" dirty="0">
                <a:latin typeface="Times New Roman" panose="02020603050405020304" pitchFamily="18" charset="0"/>
              </a:rPr>
              <a:t> &lt;13.2</a:t>
            </a:r>
            <a:endParaRPr kumimoji="0" lang="en-US" altLang="en-US" sz="1400" b="0" i="0" u="none" strike="noStrike" kern="0" cap="none" spc="0" normalizeH="0" baseline="0" noProof="0" dirty="0">
              <a:ln>
                <a:noFill/>
              </a:ln>
              <a:effectLst/>
              <a:uLnTx/>
              <a:uFillTx/>
              <a:latin typeface="Times New Roman" panose="02020603050405020304" pitchFamily="18" charset="0"/>
            </a:endParaRPr>
          </a:p>
        </p:txBody>
      </p:sp>
      <p:sp>
        <p:nvSpPr>
          <p:cNvPr id="64" name="Text Box 5"/>
          <p:cNvSpPr txBox="1">
            <a:spLocks noChangeArrowheads="1"/>
          </p:cNvSpPr>
          <p:nvPr/>
        </p:nvSpPr>
        <p:spPr bwMode="auto">
          <a:xfrm>
            <a:off x="6055188" y="3637133"/>
            <a:ext cx="1720471" cy="349456"/>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IntlMinutes</a:t>
            </a:r>
            <a:r>
              <a:rPr lang="en-US" altLang="en-US" sz="1400" b="1" kern="0" dirty="0">
                <a:latin typeface="Times New Roman" panose="02020603050405020304" pitchFamily="18" charset="0"/>
              </a:rPr>
              <a:t> &gt;= 13.2</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5" name="Text Box 4"/>
          <p:cNvSpPr txBox="1">
            <a:spLocks noChangeArrowheads="1"/>
          </p:cNvSpPr>
          <p:nvPr/>
        </p:nvSpPr>
        <p:spPr bwMode="auto">
          <a:xfrm>
            <a:off x="3162617" y="3447006"/>
            <a:ext cx="1244600" cy="647700"/>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DayMinutes</a:t>
            </a:r>
            <a:r>
              <a:rPr kumimoji="0" lang="en-US" altLang="en-US" sz="1400" b="1" i="0" u="none" strike="noStrike" kern="0" cap="none" spc="0" normalizeH="0" noProof="0" dirty="0">
                <a:ln>
                  <a:noFill/>
                </a:ln>
                <a:effectLst/>
                <a:uLnTx/>
                <a:uFillTx/>
                <a:latin typeface="Times New Roman" panose="02020603050405020304" pitchFamily="18" charset="0"/>
              </a:rPr>
              <a:t> &lt; 152.3</a:t>
            </a:r>
            <a:endParaRPr kumimoji="0" lang="en-US" altLang="en-US" sz="1400" b="0" i="0" u="none" strike="noStrike" kern="0" cap="none" spc="0" normalizeH="0" baseline="0" noProof="0" dirty="0">
              <a:ln>
                <a:noFill/>
              </a:ln>
              <a:effectLst/>
              <a:uLnTx/>
              <a:uFillTx/>
              <a:latin typeface="Times New Roman" panose="02020603050405020304" pitchFamily="18" charset="0"/>
            </a:endParaRPr>
          </a:p>
        </p:txBody>
      </p:sp>
      <p:sp>
        <p:nvSpPr>
          <p:cNvPr id="66" name="Text Box 5"/>
          <p:cNvSpPr txBox="1">
            <a:spLocks noChangeArrowheads="1"/>
          </p:cNvSpPr>
          <p:nvPr/>
        </p:nvSpPr>
        <p:spPr bwMode="auto">
          <a:xfrm>
            <a:off x="3164344" y="2636951"/>
            <a:ext cx="1244600" cy="649842"/>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DayMinutes</a:t>
            </a:r>
            <a:r>
              <a:rPr lang="en-US" altLang="en-US" sz="1400" b="1" kern="0" dirty="0">
                <a:latin typeface="Times New Roman" panose="02020603050405020304" pitchFamily="18" charset="0"/>
              </a:rPr>
              <a:t> &gt;= 152.3</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7" name="Text Box 8"/>
          <p:cNvSpPr txBox="1">
            <a:spLocks noChangeArrowheads="1"/>
          </p:cNvSpPr>
          <p:nvPr/>
        </p:nvSpPr>
        <p:spPr bwMode="auto">
          <a:xfrm>
            <a:off x="4642351" y="2609666"/>
            <a:ext cx="1244600" cy="531809"/>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EveMinutes</a:t>
            </a:r>
            <a:r>
              <a:rPr lang="en-US" altLang="en-US" sz="1400" b="1" kern="0" dirty="0">
                <a:latin typeface="Times New Roman" panose="02020603050405020304" pitchFamily="18" charset="0"/>
              </a:rPr>
              <a:t> &lt; 156.1</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8" name="Text Box 42"/>
          <p:cNvSpPr txBox="1">
            <a:spLocks noChangeArrowheads="1"/>
          </p:cNvSpPr>
          <p:nvPr/>
        </p:nvSpPr>
        <p:spPr bwMode="auto">
          <a:xfrm>
            <a:off x="4646601" y="3208565"/>
            <a:ext cx="1258772" cy="556730"/>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err="1">
                <a:latin typeface="Times New Roman" panose="02020603050405020304" pitchFamily="18" charset="0"/>
              </a:rPr>
              <a:t>EveMinutes</a:t>
            </a:r>
            <a:r>
              <a:rPr lang="en-US" altLang="en-US" sz="1400" b="1" kern="0" dirty="0">
                <a:latin typeface="Times New Roman" panose="02020603050405020304" pitchFamily="18" charset="0"/>
              </a:rPr>
              <a:t> &gt;= 156.1</a:t>
            </a: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69" name="Text Box 11"/>
          <p:cNvSpPr txBox="1">
            <a:spLocks noChangeArrowheads="1"/>
          </p:cNvSpPr>
          <p:nvPr/>
        </p:nvSpPr>
        <p:spPr bwMode="auto">
          <a:xfrm>
            <a:off x="4171364" y="846301"/>
            <a:ext cx="1228058" cy="499882"/>
          </a:xfrm>
          <a:prstGeom prst="rect">
            <a:avLst/>
          </a:prstGeom>
          <a:solidFill>
            <a:srgbClr val="FFFF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400" b="1" kern="0" dirty="0">
                <a:latin typeface="Times New Roman" panose="02020603050405020304" pitchFamily="18" charset="0"/>
              </a:rPr>
              <a:t>International Plan = No</a:t>
            </a:r>
            <a:endParaRPr kumimoji="0" lang="en-US" altLang="en-US" sz="1400" b="1" i="0" u="none" strike="noStrike" kern="0" cap="none" spc="0" normalizeH="0" baseline="0" noProof="0" dirty="0">
              <a:ln>
                <a:noFill/>
              </a:ln>
              <a:effectLst/>
              <a:uLnTx/>
              <a:uFillTx/>
              <a:latin typeface="Times New Roman" panose="02020603050405020304" pitchFamily="18" charset="0"/>
            </a:endParaRP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dirty="0">
              <a:ln>
                <a:noFill/>
              </a:ln>
              <a:effectLst/>
              <a:uLnTx/>
              <a:uFillTx/>
              <a:latin typeface="Times New Roman" panose="02020603050405020304" pitchFamily="18" charset="0"/>
            </a:endParaRPr>
          </a:p>
        </p:txBody>
      </p:sp>
      <p:sp>
        <p:nvSpPr>
          <p:cNvPr id="70" name="Text Box 43"/>
          <p:cNvSpPr txBox="1">
            <a:spLocks noChangeArrowheads="1"/>
          </p:cNvSpPr>
          <p:nvPr/>
        </p:nvSpPr>
        <p:spPr bwMode="auto">
          <a:xfrm>
            <a:off x="5645614" y="2018467"/>
            <a:ext cx="1939925" cy="443468"/>
          </a:xfrm>
          <a:prstGeom prst="rect">
            <a:avLst/>
          </a:prstGeom>
          <a:solidFill>
            <a:srgbClr val="FFC000"/>
          </a:solidFill>
          <a:ln w="19050">
            <a:solidFill>
              <a:srgbClr val="000000"/>
            </a:solidFill>
            <a:miter lim="800000"/>
            <a:headEnd/>
            <a:tailEnd/>
          </a:ln>
          <a:effectLst/>
        </p:spPr>
        <p:txBody>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err="1">
                <a:ln>
                  <a:noFill/>
                </a:ln>
                <a:effectLst/>
                <a:uLnTx/>
                <a:uFillTx/>
                <a:latin typeface="Times New Roman" panose="02020603050405020304" pitchFamily="18" charset="0"/>
              </a:rPr>
              <a:t>NightCharge</a:t>
            </a:r>
            <a:r>
              <a:rPr kumimoji="0" lang="en-US" altLang="en-US" sz="1400" b="1" i="0" u="none" strike="noStrike" kern="0" cap="none" spc="0" normalizeH="0" baseline="0" noProof="0" dirty="0">
                <a:ln>
                  <a:noFill/>
                </a:ln>
                <a:effectLst/>
                <a:uLnTx/>
                <a:uFillTx/>
                <a:latin typeface="Times New Roman" panose="02020603050405020304" pitchFamily="18" charset="0"/>
              </a:rPr>
              <a:t> &gt;=</a:t>
            </a:r>
            <a:r>
              <a:rPr kumimoji="0" lang="en-US" altLang="en-US" sz="1400" b="1" i="0" u="none" strike="noStrike" kern="0" cap="none" spc="0" normalizeH="0" noProof="0" dirty="0">
                <a:ln>
                  <a:noFill/>
                </a:ln>
                <a:effectLst/>
                <a:uLnTx/>
                <a:uFillTx/>
                <a:latin typeface="Times New Roman" panose="02020603050405020304" pitchFamily="18" charset="0"/>
              </a:rPr>
              <a:t> </a:t>
            </a:r>
            <a:r>
              <a:rPr kumimoji="0" lang="en-US" altLang="en-US" sz="1400" b="1" i="0" u="none" strike="noStrike" kern="0" cap="none" spc="0" normalizeH="0" baseline="0" noProof="0" dirty="0">
                <a:ln>
                  <a:noFill/>
                </a:ln>
                <a:effectLst/>
                <a:uLnTx/>
                <a:uFillTx/>
                <a:latin typeface="Times New Roman" panose="02020603050405020304" pitchFamily="18" charset="0"/>
              </a:rPr>
              <a:t>7.43</a:t>
            </a:r>
          </a:p>
        </p:txBody>
      </p:sp>
      <p:cxnSp>
        <p:nvCxnSpPr>
          <p:cNvPr id="4" name="Straight Connector 3"/>
          <p:cNvCxnSpPr>
            <a:stCxn id="7" idx="0"/>
          </p:cNvCxnSpPr>
          <p:nvPr/>
        </p:nvCxnSpPr>
        <p:spPr>
          <a:xfrm flipV="1">
            <a:off x="699920" y="1245287"/>
            <a:ext cx="0" cy="627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p:cNvCxnSpPr>
          <p:nvPr/>
        </p:nvCxnSpPr>
        <p:spPr>
          <a:xfrm>
            <a:off x="699920" y="3168112"/>
            <a:ext cx="5758" cy="1023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8" idx="1"/>
          </p:cNvCxnSpPr>
          <p:nvPr/>
        </p:nvCxnSpPr>
        <p:spPr>
          <a:xfrm>
            <a:off x="705678" y="4191412"/>
            <a:ext cx="4868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1"/>
          </p:cNvCxnSpPr>
          <p:nvPr/>
        </p:nvCxnSpPr>
        <p:spPr>
          <a:xfrm flipH="1" flipV="1">
            <a:off x="699920" y="1238806"/>
            <a:ext cx="489797" cy="648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522094" y="1031325"/>
            <a:ext cx="0" cy="538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57390" y="3518452"/>
            <a:ext cx="0" cy="349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657390" y="4489722"/>
            <a:ext cx="0" cy="392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4" idx="1"/>
          </p:cNvCxnSpPr>
          <p:nvPr/>
        </p:nvCxnSpPr>
        <p:spPr>
          <a:xfrm flipH="1" flipV="1">
            <a:off x="1657390" y="3518452"/>
            <a:ext cx="200170" cy="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2" idx="1"/>
          </p:cNvCxnSpPr>
          <p:nvPr/>
        </p:nvCxnSpPr>
        <p:spPr>
          <a:xfrm flipH="1">
            <a:off x="1657390" y="4872606"/>
            <a:ext cx="194336" cy="9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1"/>
          </p:cNvCxnSpPr>
          <p:nvPr/>
        </p:nvCxnSpPr>
        <p:spPr>
          <a:xfrm flipH="1" flipV="1">
            <a:off x="2522094" y="1570208"/>
            <a:ext cx="133241" cy="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1"/>
          </p:cNvCxnSpPr>
          <p:nvPr/>
        </p:nvCxnSpPr>
        <p:spPr>
          <a:xfrm flipH="1">
            <a:off x="2522094" y="1031325"/>
            <a:ext cx="122078" cy="2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3"/>
          </p:cNvCxnSpPr>
          <p:nvPr/>
        </p:nvCxnSpPr>
        <p:spPr>
          <a:xfrm>
            <a:off x="2434317" y="1245287"/>
            <a:ext cx="87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046584" y="517981"/>
            <a:ext cx="9181" cy="627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74474" y="1660517"/>
            <a:ext cx="13174" cy="60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5" idx="1"/>
          </p:cNvCxnSpPr>
          <p:nvPr/>
        </p:nvCxnSpPr>
        <p:spPr>
          <a:xfrm>
            <a:off x="4055765" y="517981"/>
            <a:ext cx="101619" cy="6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1"/>
          </p:cNvCxnSpPr>
          <p:nvPr/>
        </p:nvCxnSpPr>
        <p:spPr>
          <a:xfrm flipH="1">
            <a:off x="4079663" y="1096242"/>
            <a:ext cx="917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2" idx="1"/>
            <a:endCxn id="12" idx="1"/>
          </p:cNvCxnSpPr>
          <p:nvPr/>
        </p:nvCxnSpPr>
        <p:spPr>
          <a:xfrm>
            <a:off x="4171365" y="167209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2" idx="1"/>
          </p:cNvCxnSpPr>
          <p:nvPr/>
        </p:nvCxnSpPr>
        <p:spPr>
          <a:xfrm flipH="1">
            <a:off x="4079663" y="1672096"/>
            <a:ext cx="91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46" idx="1"/>
            <a:endCxn id="46" idx="1"/>
          </p:cNvCxnSpPr>
          <p:nvPr/>
        </p:nvCxnSpPr>
        <p:spPr>
          <a:xfrm>
            <a:off x="4171365" y="227383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46" idx="1"/>
          </p:cNvCxnSpPr>
          <p:nvPr/>
        </p:nvCxnSpPr>
        <p:spPr>
          <a:xfrm flipH="1">
            <a:off x="4055765" y="2273833"/>
            <a:ext cx="115600" cy="34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3"/>
            <a:endCxn id="10" idx="3"/>
          </p:cNvCxnSpPr>
          <p:nvPr/>
        </p:nvCxnSpPr>
        <p:spPr>
          <a:xfrm>
            <a:off x="3975602" y="10313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1" idx="2"/>
          </p:cNvCxnSpPr>
          <p:nvPr/>
        </p:nvCxnSpPr>
        <p:spPr>
          <a:xfrm>
            <a:off x="3321050" y="1795202"/>
            <a:ext cx="0" cy="200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321050" y="1995468"/>
            <a:ext cx="753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0" idx="3"/>
            <a:endCxn id="10" idx="3"/>
          </p:cNvCxnSpPr>
          <p:nvPr/>
        </p:nvCxnSpPr>
        <p:spPr>
          <a:xfrm>
            <a:off x="3975602" y="10313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46" idx="3"/>
          </p:cNvCxnSpPr>
          <p:nvPr/>
        </p:nvCxnSpPr>
        <p:spPr>
          <a:xfrm flipV="1">
            <a:off x="5399422" y="2269842"/>
            <a:ext cx="248375" cy="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47" idx="1"/>
          </p:cNvCxnSpPr>
          <p:nvPr/>
        </p:nvCxnSpPr>
        <p:spPr>
          <a:xfrm flipH="1" flipV="1">
            <a:off x="5483140" y="1670287"/>
            <a:ext cx="164657" cy="2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5523609" y="1698574"/>
            <a:ext cx="0" cy="553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p:cNvCxnSpPr>
          <p:nvPr/>
        </p:nvCxnSpPr>
        <p:spPr>
          <a:xfrm>
            <a:off x="3975602" y="1031325"/>
            <a:ext cx="80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endCxn id="66" idx="1"/>
          </p:cNvCxnSpPr>
          <p:nvPr/>
        </p:nvCxnSpPr>
        <p:spPr>
          <a:xfrm>
            <a:off x="2419032" y="2961872"/>
            <a:ext cx="745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5" idx="1"/>
          </p:cNvCxnSpPr>
          <p:nvPr/>
        </p:nvCxnSpPr>
        <p:spPr>
          <a:xfrm flipH="1" flipV="1">
            <a:off x="3011073" y="3764062"/>
            <a:ext cx="151544" cy="6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34" idx="0"/>
          </p:cNvCxnSpPr>
          <p:nvPr/>
        </p:nvCxnSpPr>
        <p:spPr>
          <a:xfrm flipV="1">
            <a:off x="2434317" y="2977053"/>
            <a:ext cx="0" cy="299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0" idx="1"/>
          </p:cNvCxnSpPr>
          <p:nvPr/>
        </p:nvCxnSpPr>
        <p:spPr>
          <a:xfrm flipH="1">
            <a:off x="2986338" y="4662521"/>
            <a:ext cx="176279" cy="23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4" idx="1"/>
          </p:cNvCxnSpPr>
          <p:nvPr/>
        </p:nvCxnSpPr>
        <p:spPr>
          <a:xfrm flipH="1" flipV="1">
            <a:off x="2398785" y="5418696"/>
            <a:ext cx="765559" cy="8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42" idx="2"/>
          </p:cNvCxnSpPr>
          <p:nvPr/>
        </p:nvCxnSpPr>
        <p:spPr>
          <a:xfrm flipV="1">
            <a:off x="2398785" y="5117146"/>
            <a:ext cx="20247" cy="301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66" idx="3"/>
            <a:endCxn id="67" idx="1"/>
          </p:cNvCxnSpPr>
          <p:nvPr/>
        </p:nvCxnSpPr>
        <p:spPr>
          <a:xfrm flipV="1">
            <a:off x="4408944" y="2875571"/>
            <a:ext cx="233407" cy="8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68" idx="1"/>
          </p:cNvCxnSpPr>
          <p:nvPr/>
        </p:nvCxnSpPr>
        <p:spPr>
          <a:xfrm flipH="1">
            <a:off x="4562215" y="3486930"/>
            <a:ext cx="843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4525647" y="2918722"/>
            <a:ext cx="0" cy="568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56" idx="1"/>
          </p:cNvCxnSpPr>
          <p:nvPr/>
        </p:nvCxnSpPr>
        <p:spPr>
          <a:xfrm flipH="1">
            <a:off x="4482245" y="5153819"/>
            <a:ext cx="163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5" idx="1"/>
            <a:endCxn id="54" idx="2"/>
          </p:cNvCxnSpPr>
          <p:nvPr/>
        </p:nvCxnSpPr>
        <p:spPr>
          <a:xfrm flipH="1" flipV="1">
            <a:off x="3823295" y="5731610"/>
            <a:ext cx="819055" cy="34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56" idx="3"/>
          </p:cNvCxnSpPr>
          <p:nvPr/>
        </p:nvCxnSpPr>
        <p:spPr>
          <a:xfrm flipV="1">
            <a:off x="5886949" y="5117146"/>
            <a:ext cx="96408" cy="36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983357" y="4799137"/>
            <a:ext cx="0" cy="640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58" idx="1"/>
            <a:endCxn id="58" idx="1"/>
          </p:cNvCxnSpPr>
          <p:nvPr/>
        </p:nvCxnSpPr>
        <p:spPr>
          <a:xfrm>
            <a:off x="6069679" y="541869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7" idx="1"/>
            <a:endCxn id="57" idx="1"/>
          </p:cNvCxnSpPr>
          <p:nvPr/>
        </p:nvCxnSpPr>
        <p:spPr>
          <a:xfrm>
            <a:off x="6078446" y="478116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58" idx="1"/>
          </p:cNvCxnSpPr>
          <p:nvPr/>
        </p:nvCxnSpPr>
        <p:spPr>
          <a:xfrm flipV="1">
            <a:off x="5983357" y="5418696"/>
            <a:ext cx="86322" cy="20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57" idx="1"/>
            <a:endCxn id="57" idx="1"/>
          </p:cNvCxnSpPr>
          <p:nvPr/>
        </p:nvCxnSpPr>
        <p:spPr>
          <a:xfrm>
            <a:off x="6078446" y="478116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57" idx="1"/>
          </p:cNvCxnSpPr>
          <p:nvPr/>
        </p:nvCxnSpPr>
        <p:spPr>
          <a:xfrm flipV="1">
            <a:off x="5983357" y="4781167"/>
            <a:ext cx="95089" cy="17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57" idx="3"/>
          </p:cNvCxnSpPr>
          <p:nvPr/>
        </p:nvCxnSpPr>
        <p:spPr>
          <a:xfrm flipV="1">
            <a:off x="7400415" y="4781166"/>
            <a:ext cx="2302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630646" y="4531954"/>
            <a:ext cx="0" cy="684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59" idx="1"/>
          </p:cNvCxnSpPr>
          <p:nvPr/>
        </p:nvCxnSpPr>
        <p:spPr>
          <a:xfrm flipH="1">
            <a:off x="7630646" y="4518987"/>
            <a:ext cx="257273" cy="12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60" idx="1"/>
          </p:cNvCxnSpPr>
          <p:nvPr/>
        </p:nvCxnSpPr>
        <p:spPr>
          <a:xfrm flipH="1">
            <a:off x="7630646" y="5186998"/>
            <a:ext cx="277152" cy="29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3"/>
            <a:endCxn id="61" idx="1"/>
          </p:cNvCxnSpPr>
          <p:nvPr/>
        </p:nvCxnSpPr>
        <p:spPr>
          <a:xfrm flipV="1">
            <a:off x="4453909" y="4563870"/>
            <a:ext cx="192692" cy="98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62" idx="1"/>
          </p:cNvCxnSpPr>
          <p:nvPr/>
        </p:nvCxnSpPr>
        <p:spPr>
          <a:xfrm flipH="1" flipV="1">
            <a:off x="4502361" y="4084969"/>
            <a:ext cx="144240" cy="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502361" y="4101585"/>
            <a:ext cx="47894" cy="526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62" idx="3"/>
            <a:endCxn id="64" idx="1"/>
          </p:cNvCxnSpPr>
          <p:nvPr/>
        </p:nvCxnSpPr>
        <p:spPr>
          <a:xfrm flipV="1">
            <a:off x="5876109" y="3811861"/>
            <a:ext cx="179079" cy="273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62" idx="3"/>
            <a:endCxn id="63" idx="1"/>
          </p:cNvCxnSpPr>
          <p:nvPr/>
        </p:nvCxnSpPr>
        <p:spPr>
          <a:xfrm>
            <a:off x="5876109" y="4085702"/>
            <a:ext cx="203194" cy="16628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8" name="Group 25"/>
          <p:cNvGraphicFramePr>
            <a:graphicFrameLocks noGrp="1"/>
          </p:cNvGraphicFramePr>
          <p:nvPr>
            <p:extLst/>
          </p:nvPr>
        </p:nvGraphicFramePr>
        <p:xfrm>
          <a:off x="188258" y="6268905"/>
          <a:ext cx="7496175" cy="457438"/>
        </p:xfrm>
        <a:graphic>
          <a:graphicData uri="http://schemas.openxmlformats.org/drawingml/2006/table">
            <a:tbl>
              <a:tblPr/>
              <a:tblGrid>
                <a:gridCol w="1249363">
                  <a:extLst>
                    <a:ext uri="{9D8B030D-6E8A-4147-A177-3AD203B41FA5}">
                      <a16:colId xmlns:a16="http://schemas.microsoft.com/office/drawing/2014/main" val="1516095991"/>
                    </a:ext>
                  </a:extLst>
                </a:gridCol>
                <a:gridCol w="1249362">
                  <a:extLst>
                    <a:ext uri="{9D8B030D-6E8A-4147-A177-3AD203B41FA5}">
                      <a16:colId xmlns:a16="http://schemas.microsoft.com/office/drawing/2014/main" val="3350470755"/>
                    </a:ext>
                  </a:extLst>
                </a:gridCol>
                <a:gridCol w="1249363">
                  <a:extLst>
                    <a:ext uri="{9D8B030D-6E8A-4147-A177-3AD203B41FA5}">
                      <a16:colId xmlns:a16="http://schemas.microsoft.com/office/drawing/2014/main" val="2150665780"/>
                    </a:ext>
                  </a:extLst>
                </a:gridCol>
                <a:gridCol w="1249362">
                  <a:extLst>
                    <a:ext uri="{9D8B030D-6E8A-4147-A177-3AD203B41FA5}">
                      <a16:colId xmlns:a16="http://schemas.microsoft.com/office/drawing/2014/main" val="1179921004"/>
                    </a:ext>
                  </a:extLst>
                </a:gridCol>
                <a:gridCol w="1249363">
                  <a:extLst>
                    <a:ext uri="{9D8B030D-6E8A-4147-A177-3AD203B41FA5}">
                      <a16:colId xmlns:a16="http://schemas.microsoft.com/office/drawing/2014/main" val="718461036"/>
                    </a:ext>
                  </a:extLst>
                </a:gridCol>
                <a:gridCol w="1249362">
                  <a:extLst>
                    <a:ext uri="{9D8B030D-6E8A-4147-A177-3AD203B41FA5}">
                      <a16:colId xmlns:a16="http://schemas.microsoft.com/office/drawing/2014/main" val="3133265533"/>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100000">
                          <a:srgbClr val="FFFF00">
                            <a:gamma/>
                            <a:shade val="47451"/>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05190"/>
                  </a:ext>
                </a:extLst>
              </a:tr>
            </a:tbl>
          </a:graphicData>
        </a:graphic>
      </p:graphicFrame>
    </p:spTree>
    <p:extLst>
      <p:ext uri="{BB962C8B-B14F-4D97-AF65-F5344CB8AC3E}">
        <p14:creationId xmlns:p14="http://schemas.microsoft.com/office/powerpoint/2010/main" val="139484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726" y="183562"/>
            <a:ext cx="8567531" cy="710960"/>
          </a:xfrm>
        </p:spPr>
        <p:txBody>
          <a:bodyPr/>
          <a:lstStyle/>
          <a:p>
            <a:r>
              <a:rPr lang="en-US" dirty="0"/>
              <a:t>Recommendations</a:t>
            </a:r>
          </a:p>
        </p:txBody>
      </p:sp>
      <p:graphicFrame>
        <p:nvGraphicFramePr>
          <p:cNvPr id="5" name="Group 23"/>
          <p:cNvGraphicFramePr>
            <a:graphicFrameLocks noGrp="1"/>
          </p:cNvGraphicFramePr>
          <p:nvPr>
            <p:extLst/>
          </p:nvPr>
        </p:nvGraphicFramePr>
        <p:xfrm>
          <a:off x="252974" y="6208319"/>
          <a:ext cx="7496175" cy="457200"/>
        </p:xfrm>
        <a:graphic>
          <a:graphicData uri="http://schemas.openxmlformats.org/drawingml/2006/table">
            <a:tbl>
              <a:tblPr/>
              <a:tblGrid>
                <a:gridCol w="1249363">
                  <a:extLst>
                    <a:ext uri="{9D8B030D-6E8A-4147-A177-3AD203B41FA5}">
                      <a16:colId xmlns:a16="http://schemas.microsoft.com/office/drawing/2014/main" val="602987486"/>
                    </a:ext>
                  </a:extLst>
                </a:gridCol>
                <a:gridCol w="1249362">
                  <a:extLst>
                    <a:ext uri="{9D8B030D-6E8A-4147-A177-3AD203B41FA5}">
                      <a16:colId xmlns:a16="http://schemas.microsoft.com/office/drawing/2014/main" val="1700510121"/>
                    </a:ext>
                  </a:extLst>
                </a:gridCol>
                <a:gridCol w="1249363">
                  <a:extLst>
                    <a:ext uri="{9D8B030D-6E8A-4147-A177-3AD203B41FA5}">
                      <a16:colId xmlns:a16="http://schemas.microsoft.com/office/drawing/2014/main" val="1078557686"/>
                    </a:ext>
                  </a:extLst>
                </a:gridCol>
                <a:gridCol w="1249362">
                  <a:extLst>
                    <a:ext uri="{9D8B030D-6E8A-4147-A177-3AD203B41FA5}">
                      <a16:colId xmlns:a16="http://schemas.microsoft.com/office/drawing/2014/main" val="1193764765"/>
                    </a:ext>
                  </a:extLst>
                </a:gridCol>
                <a:gridCol w="1249363">
                  <a:extLst>
                    <a:ext uri="{9D8B030D-6E8A-4147-A177-3AD203B41FA5}">
                      <a16:colId xmlns:a16="http://schemas.microsoft.com/office/drawing/2014/main" val="2415117062"/>
                    </a:ext>
                  </a:extLst>
                </a:gridCol>
                <a:gridCol w="1249362">
                  <a:extLst>
                    <a:ext uri="{9D8B030D-6E8A-4147-A177-3AD203B41FA5}">
                      <a16:colId xmlns:a16="http://schemas.microsoft.com/office/drawing/2014/main" val="2210389424"/>
                    </a:ext>
                  </a:extLst>
                </a:gridCol>
              </a:tblGrid>
              <a:tr h="247650">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7844356"/>
                  </a:ext>
                </a:extLst>
              </a:tr>
            </a:tbl>
          </a:graphicData>
        </a:graphic>
      </p:graphicFrame>
      <p:sp>
        <p:nvSpPr>
          <p:cNvPr id="7" name="Freeform 3"/>
          <p:cNvSpPr>
            <a:spLocks/>
          </p:cNvSpPr>
          <p:nvPr/>
        </p:nvSpPr>
        <p:spPr bwMode="auto">
          <a:xfrm>
            <a:off x="4418013" y="1445418"/>
            <a:ext cx="2176462" cy="2239963"/>
          </a:xfrm>
          <a:custGeom>
            <a:avLst/>
            <a:gdLst>
              <a:gd name="T0" fmla="*/ 0 w 1371"/>
              <a:gd name="T1" fmla="*/ 0 h 1411"/>
              <a:gd name="T2" fmla="*/ 1370 w 1371"/>
              <a:gd name="T3" fmla="*/ 1126 h 1411"/>
              <a:gd name="T4" fmla="*/ 1247 w 1371"/>
              <a:gd name="T5" fmla="*/ 1136 h 1411"/>
              <a:gd name="T6" fmla="*/ 1243 w 1371"/>
              <a:gd name="T7" fmla="*/ 1161 h 1411"/>
              <a:gd name="T8" fmla="*/ 1249 w 1371"/>
              <a:gd name="T9" fmla="*/ 1192 h 1411"/>
              <a:gd name="T10" fmla="*/ 1259 w 1371"/>
              <a:gd name="T11" fmla="*/ 1230 h 1411"/>
              <a:gd name="T12" fmla="*/ 1265 w 1371"/>
              <a:gd name="T13" fmla="*/ 1266 h 1411"/>
              <a:gd name="T14" fmla="*/ 1262 w 1371"/>
              <a:gd name="T15" fmla="*/ 1300 h 1411"/>
              <a:gd name="T16" fmla="*/ 1253 w 1371"/>
              <a:gd name="T17" fmla="*/ 1334 h 1411"/>
              <a:gd name="T18" fmla="*/ 1230 w 1371"/>
              <a:gd name="T19" fmla="*/ 1362 h 1411"/>
              <a:gd name="T20" fmla="*/ 1205 w 1371"/>
              <a:gd name="T21" fmla="*/ 1385 h 1411"/>
              <a:gd name="T22" fmla="*/ 1174 w 1371"/>
              <a:gd name="T23" fmla="*/ 1400 h 1411"/>
              <a:gd name="T24" fmla="*/ 1135 w 1371"/>
              <a:gd name="T25" fmla="*/ 1408 h 1411"/>
              <a:gd name="T26" fmla="*/ 1101 w 1371"/>
              <a:gd name="T27" fmla="*/ 1410 h 1411"/>
              <a:gd name="T28" fmla="*/ 1071 w 1371"/>
              <a:gd name="T29" fmla="*/ 1406 h 1411"/>
              <a:gd name="T30" fmla="*/ 1040 w 1371"/>
              <a:gd name="T31" fmla="*/ 1396 h 1411"/>
              <a:gd name="T32" fmla="*/ 1015 w 1371"/>
              <a:gd name="T33" fmla="*/ 1378 h 1411"/>
              <a:gd name="T34" fmla="*/ 991 w 1371"/>
              <a:gd name="T35" fmla="*/ 1352 h 1411"/>
              <a:gd name="T36" fmla="*/ 972 w 1371"/>
              <a:gd name="T37" fmla="*/ 1323 h 1411"/>
              <a:gd name="T38" fmla="*/ 962 w 1371"/>
              <a:gd name="T39" fmla="*/ 1283 h 1411"/>
              <a:gd name="T40" fmla="*/ 966 w 1371"/>
              <a:gd name="T41" fmla="*/ 1243 h 1411"/>
              <a:gd name="T42" fmla="*/ 976 w 1371"/>
              <a:gd name="T43" fmla="*/ 1202 h 1411"/>
              <a:gd name="T44" fmla="*/ 984 w 1371"/>
              <a:gd name="T45" fmla="*/ 1162 h 1411"/>
              <a:gd name="T46" fmla="*/ 983 w 1371"/>
              <a:gd name="T47" fmla="*/ 1143 h 1411"/>
              <a:gd name="T48" fmla="*/ 751 w 1371"/>
              <a:gd name="T49" fmla="*/ 1133 h 1411"/>
              <a:gd name="T50" fmla="*/ 753 w 1371"/>
              <a:gd name="T51" fmla="*/ 1067 h 1411"/>
              <a:gd name="T52" fmla="*/ 749 w 1371"/>
              <a:gd name="T53" fmla="*/ 1023 h 1411"/>
              <a:gd name="T54" fmla="*/ 739 w 1371"/>
              <a:gd name="T55" fmla="*/ 996 h 1411"/>
              <a:gd name="T56" fmla="*/ 720 w 1371"/>
              <a:gd name="T57" fmla="*/ 975 h 1411"/>
              <a:gd name="T58" fmla="*/ 694 w 1371"/>
              <a:gd name="T59" fmla="*/ 961 h 1411"/>
              <a:gd name="T60" fmla="*/ 662 w 1371"/>
              <a:gd name="T61" fmla="*/ 957 h 1411"/>
              <a:gd name="T62" fmla="*/ 616 w 1371"/>
              <a:gd name="T63" fmla="*/ 960 h 1411"/>
              <a:gd name="T64" fmla="*/ 572 w 1371"/>
              <a:gd name="T65" fmla="*/ 964 h 1411"/>
              <a:gd name="T66" fmla="*/ 526 w 1371"/>
              <a:gd name="T67" fmla="*/ 964 h 1411"/>
              <a:gd name="T68" fmla="*/ 481 w 1371"/>
              <a:gd name="T69" fmla="*/ 955 h 1411"/>
              <a:gd name="T70" fmla="*/ 447 w 1371"/>
              <a:gd name="T71" fmla="*/ 933 h 1411"/>
              <a:gd name="T72" fmla="*/ 427 w 1371"/>
              <a:gd name="T73" fmla="*/ 905 h 1411"/>
              <a:gd name="T74" fmla="*/ 418 w 1371"/>
              <a:gd name="T75" fmla="*/ 866 h 1411"/>
              <a:gd name="T76" fmla="*/ 419 w 1371"/>
              <a:gd name="T77" fmla="*/ 822 h 1411"/>
              <a:gd name="T78" fmla="*/ 414 w 1371"/>
              <a:gd name="T79" fmla="*/ 781 h 1411"/>
              <a:gd name="T80" fmla="*/ 404 w 1371"/>
              <a:gd name="T81" fmla="*/ 756 h 1411"/>
              <a:gd name="T82" fmla="*/ 390 w 1371"/>
              <a:gd name="T83" fmla="*/ 740 h 1411"/>
              <a:gd name="T84" fmla="*/ 356 w 1371"/>
              <a:gd name="T85" fmla="*/ 724 h 1411"/>
              <a:gd name="T86" fmla="*/ 312 w 1371"/>
              <a:gd name="T87" fmla="*/ 711 h 1411"/>
              <a:gd name="T88" fmla="*/ 264 w 1371"/>
              <a:gd name="T89" fmla="*/ 702 h 1411"/>
              <a:gd name="T90" fmla="*/ 227 w 1371"/>
              <a:gd name="T91" fmla="*/ 690 h 1411"/>
              <a:gd name="T92" fmla="*/ 195 w 1371"/>
              <a:gd name="T93" fmla="*/ 671 h 1411"/>
              <a:gd name="T94" fmla="*/ 169 w 1371"/>
              <a:gd name="T95" fmla="*/ 644 h 1411"/>
              <a:gd name="T96" fmla="*/ 152 w 1371"/>
              <a:gd name="T97" fmla="*/ 612 h 1411"/>
              <a:gd name="T98" fmla="*/ 150 w 1371"/>
              <a:gd name="T99" fmla="*/ 575 h 1411"/>
              <a:gd name="T100" fmla="*/ 159 w 1371"/>
              <a:gd name="T101" fmla="*/ 535 h 1411"/>
              <a:gd name="T102" fmla="*/ 167 w 1371"/>
              <a:gd name="T103" fmla="*/ 490 h 1411"/>
              <a:gd name="T104" fmla="*/ 175 w 1371"/>
              <a:gd name="T105" fmla="*/ 447 h 1411"/>
              <a:gd name="T106" fmla="*/ 167 w 1371"/>
              <a:gd name="T107" fmla="*/ 404 h 1411"/>
              <a:gd name="T108" fmla="*/ 151 w 1371"/>
              <a:gd name="T109" fmla="*/ 365 h 1411"/>
              <a:gd name="T110" fmla="*/ 134 w 1371"/>
              <a:gd name="T111" fmla="*/ 342 h 1411"/>
              <a:gd name="T112" fmla="*/ 113 w 1371"/>
              <a:gd name="T113" fmla="*/ 320 h 1411"/>
              <a:gd name="T114" fmla="*/ 88 w 1371"/>
              <a:gd name="T115" fmla="*/ 305 h 1411"/>
              <a:gd name="T116" fmla="*/ 56 w 1371"/>
              <a:gd name="T117" fmla="*/ 295 h 1411"/>
              <a:gd name="T118" fmla="*/ 18 w 1371"/>
              <a:gd name="T119" fmla="*/ 294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1" h="1411">
                <a:moveTo>
                  <a:pt x="0" y="294"/>
                </a:moveTo>
                <a:lnTo>
                  <a:pt x="0" y="0"/>
                </a:lnTo>
                <a:lnTo>
                  <a:pt x="1369" y="0"/>
                </a:lnTo>
                <a:lnTo>
                  <a:pt x="1370" y="1126"/>
                </a:lnTo>
                <a:lnTo>
                  <a:pt x="1252" y="1126"/>
                </a:lnTo>
                <a:lnTo>
                  <a:pt x="1247" y="1136"/>
                </a:lnTo>
                <a:lnTo>
                  <a:pt x="1243" y="1150"/>
                </a:lnTo>
                <a:lnTo>
                  <a:pt x="1243" y="1161"/>
                </a:lnTo>
                <a:lnTo>
                  <a:pt x="1244" y="1175"/>
                </a:lnTo>
                <a:lnTo>
                  <a:pt x="1249" y="1192"/>
                </a:lnTo>
                <a:lnTo>
                  <a:pt x="1254" y="1215"/>
                </a:lnTo>
                <a:lnTo>
                  <a:pt x="1259" y="1230"/>
                </a:lnTo>
                <a:lnTo>
                  <a:pt x="1262" y="1249"/>
                </a:lnTo>
                <a:lnTo>
                  <a:pt x="1265" y="1266"/>
                </a:lnTo>
                <a:lnTo>
                  <a:pt x="1265" y="1284"/>
                </a:lnTo>
                <a:lnTo>
                  <a:pt x="1262" y="1300"/>
                </a:lnTo>
                <a:lnTo>
                  <a:pt x="1259" y="1318"/>
                </a:lnTo>
                <a:lnTo>
                  <a:pt x="1253" y="1334"/>
                </a:lnTo>
                <a:lnTo>
                  <a:pt x="1243" y="1347"/>
                </a:lnTo>
                <a:lnTo>
                  <a:pt x="1230" y="1362"/>
                </a:lnTo>
                <a:lnTo>
                  <a:pt x="1217" y="1373"/>
                </a:lnTo>
                <a:lnTo>
                  <a:pt x="1205" y="1385"/>
                </a:lnTo>
                <a:lnTo>
                  <a:pt x="1191" y="1393"/>
                </a:lnTo>
                <a:lnTo>
                  <a:pt x="1174" y="1400"/>
                </a:lnTo>
                <a:lnTo>
                  <a:pt x="1154" y="1406"/>
                </a:lnTo>
                <a:lnTo>
                  <a:pt x="1135" y="1408"/>
                </a:lnTo>
                <a:lnTo>
                  <a:pt x="1118" y="1410"/>
                </a:lnTo>
                <a:lnTo>
                  <a:pt x="1101" y="1410"/>
                </a:lnTo>
                <a:lnTo>
                  <a:pt x="1084" y="1408"/>
                </a:lnTo>
                <a:lnTo>
                  <a:pt x="1071" y="1406"/>
                </a:lnTo>
                <a:lnTo>
                  <a:pt x="1055" y="1401"/>
                </a:lnTo>
                <a:lnTo>
                  <a:pt x="1040" y="1396"/>
                </a:lnTo>
                <a:lnTo>
                  <a:pt x="1028" y="1388"/>
                </a:lnTo>
                <a:lnTo>
                  <a:pt x="1015" y="1378"/>
                </a:lnTo>
                <a:lnTo>
                  <a:pt x="1003" y="1366"/>
                </a:lnTo>
                <a:lnTo>
                  <a:pt x="991" y="1352"/>
                </a:lnTo>
                <a:lnTo>
                  <a:pt x="981" y="1338"/>
                </a:lnTo>
                <a:lnTo>
                  <a:pt x="972" y="1323"/>
                </a:lnTo>
                <a:lnTo>
                  <a:pt x="966" y="1304"/>
                </a:lnTo>
                <a:lnTo>
                  <a:pt x="962" y="1283"/>
                </a:lnTo>
                <a:lnTo>
                  <a:pt x="962" y="1263"/>
                </a:lnTo>
                <a:lnTo>
                  <a:pt x="966" y="1243"/>
                </a:lnTo>
                <a:lnTo>
                  <a:pt x="971" y="1222"/>
                </a:lnTo>
                <a:lnTo>
                  <a:pt x="976" y="1202"/>
                </a:lnTo>
                <a:lnTo>
                  <a:pt x="982" y="1180"/>
                </a:lnTo>
                <a:lnTo>
                  <a:pt x="984" y="1162"/>
                </a:lnTo>
                <a:lnTo>
                  <a:pt x="984" y="1152"/>
                </a:lnTo>
                <a:lnTo>
                  <a:pt x="983" y="1143"/>
                </a:lnTo>
                <a:lnTo>
                  <a:pt x="979" y="1133"/>
                </a:lnTo>
                <a:lnTo>
                  <a:pt x="751" y="1133"/>
                </a:lnTo>
                <a:lnTo>
                  <a:pt x="755" y="1091"/>
                </a:lnTo>
                <a:lnTo>
                  <a:pt x="753" y="1067"/>
                </a:lnTo>
                <a:lnTo>
                  <a:pt x="751" y="1044"/>
                </a:lnTo>
                <a:lnTo>
                  <a:pt x="749" y="1023"/>
                </a:lnTo>
                <a:lnTo>
                  <a:pt x="745" y="1009"/>
                </a:lnTo>
                <a:lnTo>
                  <a:pt x="739" y="996"/>
                </a:lnTo>
                <a:lnTo>
                  <a:pt x="732" y="985"/>
                </a:lnTo>
                <a:lnTo>
                  <a:pt x="720" y="975"/>
                </a:lnTo>
                <a:lnTo>
                  <a:pt x="707" y="966"/>
                </a:lnTo>
                <a:lnTo>
                  <a:pt x="694" y="961"/>
                </a:lnTo>
                <a:lnTo>
                  <a:pt x="682" y="959"/>
                </a:lnTo>
                <a:lnTo>
                  <a:pt x="662" y="957"/>
                </a:lnTo>
                <a:lnTo>
                  <a:pt x="638" y="957"/>
                </a:lnTo>
                <a:lnTo>
                  <a:pt x="616" y="960"/>
                </a:lnTo>
                <a:lnTo>
                  <a:pt x="591" y="961"/>
                </a:lnTo>
                <a:lnTo>
                  <a:pt x="572" y="964"/>
                </a:lnTo>
                <a:lnTo>
                  <a:pt x="547" y="965"/>
                </a:lnTo>
                <a:lnTo>
                  <a:pt x="526" y="964"/>
                </a:lnTo>
                <a:lnTo>
                  <a:pt x="509" y="961"/>
                </a:lnTo>
                <a:lnTo>
                  <a:pt x="481" y="955"/>
                </a:lnTo>
                <a:lnTo>
                  <a:pt x="463" y="946"/>
                </a:lnTo>
                <a:lnTo>
                  <a:pt x="447" y="933"/>
                </a:lnTo>
                <a:lnTo>
                  <a:pt x="436" y="920"/>
                </a:lnTo>
                <a:lnTo>
                  <a:pt x="427" y="905"/>
                </a:lnTo>
                <a:lnTo>
                  <a:pt x="419" y="886"/>
                </a:lnTo>
                <a:lnTo>
                  <a:pt x="418" y="866"/>
                </a:lnTo>
                <a:lnTo>
                  <a:pt x="418" y="840"/>
                </a:lnTo>
                <a:lnTo>
                  <a:pt x="419" y="822"/>
                </a:lnTo>
                <a:lnTo>
                  <a:pt x="418" y="803"/>
                </a:lnTo>
                <a:lnTo>
                  <a:pt x="414" y="781"/>
                </a:lnTo>
                <a:lnTo>
                  <a:pt x="410" y="769"/>
                </a:lnTo>
                <a:lnTo>
                  <a:pt x="404" y="756"/>
                </a:lnTo>
                <a:lnTo>
                  <a:pt x="397" y="747"/>
                </a:lnTo>
                <a:lnTo>
                  <a:pt x="390" y="740"/>
                </a:lnTo>
                <a:lnTo>
                  <a:pt x="374" y="732"/>
                </a:lnTo>
                <a:lnTo>
                  <a:pt x="356" y="724"/>
                </a:lnTo>
                <a:lnTo>
                  <a:pt x="336" y="717"/>
                </a:lnTo>
                <a:lnTo>
                  <a:pt x="312" y="711"/>
                </a:lnTo>
                <a:lnTo>
                  <a:pt x="289" y="706"/>
                </a:lnTo>
                <a:lnTo>
                  <a:pt x="264" y="702"/>
                </a:lnTo>
                <a:lnTo>
                  <a:pt x="246" y="696"/>
                </a:lnTo>
                <a:lnTo>
                  <a:pt x="227" y="690"/>
                </a:lnTo>
                <a:lnTo>
                  <a:pt x="208" y="682"/>
                </a:lnTo>
                <a:lnTo>
                  <a:pt x="195" y="671"/>
                </a:lnTo>
                <a:lnTo>
                  <a:pt x="179" y="657"/>
                </a:lnTo>
                <a:lnTo>
                  <a:pt x="169" y="644"/>
                </a:lnTo>
                <a:lnTo>
                  <a:pt x="159" y="629"/>
                </a:lnTo>
                <a:lnTo>
                  <a:pt x="152" y="612"/>
                </a:lnTo>
                <a:lnTo>
                  <a:pt x="150" y="593"/>
                </a:lnTo>
                <a:lnTo>
                  <a:pt x="150" y="575"/>
                </a:lnTo>
                <a:lnTo>
                  <a:pt x="153" y="559"/>
                </a:lnTo>
                <a:lnTo>
                  <a:pt x="159" y="535"/>
                </a:lnTo>
                <a:lnTo>
                  <a:pt x="165" y="511"/>
                </a:lnTo>
                <a:lnTo>
                  <a:pt x="167" y="490"/>
                </a:lnTo>
                <a:lnTo>
                  <a:pt x="172" y="469"/>
                </a:lnTo>
                <a:lnTo>
                  <a:pt x="175" y="447"/>
                </a:lnTo>
                <a:lnTo>
                  <a:pt x="172" y="425"/>
                </a:lnTo>
                <a:lnTo>
                  <a:pt x="167" y="404"/>
                </a:lnTo>
                <a:lnTo>
                  <a:pt x="160" y="384"/>
                </a:lnTo>
                <a:lnTo>
                  <a:pt x="151" y="365"/>
                </a:lnTo>
                <a:lnTo>
                  <a:pt x="140" y="350"/>
                </a:lnTo>
                <a:lnTo>
                  <a:pt x="134" y="342"/>
                </a:lnTo>
                <a:lnTo>
                  <a:pt x="123" y="330"/>
                </a:lnTo>
                <a:lnTo>
                  <a:pt x="113" y="320"/>
                </a:lnTo>
                <a:lnTo>
                  <a:pt x="102" y="313"/>
                </a:lnTo>
                <a:lnTo>
                  <a:pt x="88" y="305"/>
                </a:lnTo>
                <a:lnTo>
                  <a:pt x="74" y="300"/>
                </a:lnTo>
                <a:lnTo>
                  <a:pt x="56" y="295"/>
                </a:lnTo>
                <a:lnTo>
                  <a:pt x="36" y="294"/>
                </a:lnTo>
                <a:lnTo>
                  <a:pt x="18" y="294"/>
                </a:lnTo>
                <a:lnTo>
                  <a:pt x="0" y="294"/>
                </a:lnTo>
              </a:path>
            </a:pathLst>
          </a:custGeom>
          <a:solidFill>
            <a:srgbClr val="FF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4"/>
          <p:cNvSpPr>
            <a:spLocks/>
          </p:cNvSpPr>
          <p:nvPr/>
        </p:nvSpPr>
        <p:spPr bwMode="auto">
          <a:xfrm>
            <a:off x="4389922" y="3229768"/>
            <a:ext cx="2185987" cy="1878013"/>
          </a:xfrm>
          <a:custGeom>
            <a:avLst/>
            <a:gdLst>
              <a:gd name="T0" fmla="*/ 0 w 1377"/>
              <a:gd name="T1" fmla="*/ 1182 h 1183"/>
              <a:gd name="T2" fmla="*/ 1375 w 1377"/>
              <a:gd name="T3" fmla="*/ 0 h 1183"/>
              <a:gd name="T4" fmla="*/ 1247 w 1377"/>
              <a:gd name="T5" fmla="*/ 23 h 1183"/>
              <a:gd name="T6" fmla="*/ 1250 w 1377"/>
              <a:gd name="T7" fmla="*/ 62 h 1183"/>
              <a:gd name="T8" fmla="*/ 1265 w 1377"/>
              <a:gd name="T9" fmla="*/ 115 h 1183"/>
              <a:gd name="T10" fmla="*/ 1268 w 1377"/>
              <a:gd name="T11" fmla="*/ 158 h 1183"/>
              <a:gd name="T12" fmla="*/ 1260 w 1377"/>
              <a:gd name="T13" fmla="*/ 201 h 1183"/>
              <a:gd name="T14" fmla="*/ 1231 w 1377"/>
              <a:gd name="T15" fmla="*/ 239 h 1183"/>
              <a:gd name="T16" fmla="*/ 1196 w 1377"/>
              <a:gd name="T17" fmla="*/ 267 h 1183"/>
              <a:gd name="T18" fmla="*/ 1153 w 1377"/>
              <a:gd name="T19" fmla="*/ 281 h 1183"/>
              <a:gd name="T20" fmla="*/ 1091 w 1377"/>
              <a:gd name="T21" fmla="*/ 279 h 1183"/>
              <a:gd name="T22" fmla="*/ 1051 w 1377"/>
              <a:gd name="T23" fmla="*/ 271 h 1183"/>
              <a:gd name="T24" fmla="*/ 1010 w 1377"/>
              <a:gd name="T25" fmla="*/ 240 h 1183"/>
              <a:gd name="T26" fmla="*/ 983 w 1377"/>
              <a:gd name="T27" fmla="*/ 204 h 1183"/>
              <a:gd name="T28" fmla="*/ 971 w 1377"/>
              <a:gd name="T29" fmla="*/ 165 h 1183"/>
              <a:gd name="T30" fmla="*/ 973 w 1377"/>
              <a:gd name="T31" fmla="*/ 122 h 1183"/>
              <a:gd name="T32" fmla="*/ 983 w 1377"/>
              <a:gd name="T33" fmla="*/ 83 h 1183"/>
              <a:gd name="T34" fmla="*/ 992 w 1377"/>
              <a:gd name="T35" fmla="*/ 43 h 1183"/>
              <a:gd name="T36" fmla="*/ 988 w 1377"/>
              <a:gd name="T37" fmla="*/ 5 h 1183"/>
              <a:gd name="T38" fmla="*/ 759 w 1377"/>
              <a:gd name="T39" fmla="*/ 47 h 1183"/>
              <a:gd name="T40" fmla="*/ 756 w 1377"/>
              <a:gd name="T41" fmla="*/ 100 h 1183"/>
              <a:gd name="T42" fmla="*/ 754 w 1377"/>
              <a:gd name="T43" fmla="*/ 144 h 1183"/>
              <a:gd name="T44" fmla="*/ 743 w 1377"/>
              <a:gd name="T45" fmla="*/ 181 h 1183"/>
              <a:gd name="T46" fmla="*/ 723 w 1377"/>
              <a:gd name="T47" fmla="*/ 207 h 1183"/>
              <a:gd name="T48" fmla="*/ 694 w 1377"/>
              <a:gd name="T49" fmla="*/ 220 h 1183"/>
              <a:gd name="T50" fmla="*/ 662 w 1377"/>
              <a:gd name="T51" fmla="*/ 224 h 1183"/>
              <a:gd name="T52" fmla="*/ 623 w 1377"/>
              <a:gd name="T53" fmla="*/ 222 h 1183"/>
              <a:gd name="T54" fmla="*/ 587 w 1377"/>
              <a:gd name="T55" fmla="*/ 219 h 1183"/>
              <a:gd name="T56" fmla="*/ 542 w 1377"/>
              <a:gd name="T57" fmla="*/ 217 h 1183"/>
              <a:gd name="T58" fmla="*/ 502 w 1377"/>
              <a:gd name="T59" fmla="*/ 222 h 1183"/>
              <a:gd name="T60" fmla="*/ 465 w 1377"/>
              <a:gd name="T61" fmla="*/ 237 h 1183"/>
              <a:gd name="T62" fmla="*/ 437 w 1377"/>
              <a:gd name="T63" fmla="*/ 263 h 1183"/>
              <a:gd name="T64" fmla="*/ 422 w 1377"/>
              <a:gd name="T65" fmla="*/ 296 h 1183"/>
              <a:gd name="T66" fmla="*/ 422 w 1377"/>
              <a:gd name="T67" fmla="*/ 333 h 1183"/>
              <a:gd name="T68" fmla="*/ 422 w 1377"/>
              <a:gd name="T69" fmla="*/ 375 h 1183"/>
              <a:gd name="T70" fmla="*/ 414 w 1377"/>
              <a:gd name="T71" fmla="*/ 409 h 1183"/>
              <a:gd name="T72" fmla="*/ 397 w 1377"/>
              <a:gd name="T73" fmla="*/ 436 h 1183"/>
              <a:gd name="T74" fmla="*/ 362 w 1377"/>
              <a:gd name="T75" fmla="*/ 455 h 1183"/>
              <a:gd name="T76" fmla="*/ 326 w 1377"/>
              <a:gd name="T77" fmla="*/ 467 h 1183"/>
              <a:gd name="T78" fmla="*/ 282 w 1377"/>
              <a:gd name="T79" fmla="*/ 477 h 1183"/>
              <a:gd name="T80" fmla="*/ 242 w 1377"/>
              <a:gd name="T81" fmla="*/ 487 h 1183"/>
              <a:gd name="T82" fmla="*/ 209 w 1377"/>
              <a:gd name="T83" fmla="*/ 501 h 1183"/>
              <a:gd name="T84" fmla="*/ 184 w 1377"/>
              <a:gd name="T85" fmla="*/ 521 h 1183"/>
              <a:gd name="T86" fmla="*/ 163 w 1377"/>
              <a:gd name="T87" fmla="*/ 552 h 1183"/>
              <a:gd name="T88" fmla="*/ 152 w 1377"/>
              <a:gd name="T89" fmla="*/ 591 h 1183"/>
              <a:gd name="T90" fmla="*/ 157 w 1377"/>
              <a:gd name="T91" fmla="*/ 631 h 1183"/>
              <a:gd name="T92" fmla="*/ 169 w 1377"/>
              <a:gd name="T93" fmla="*/ 682 h 1183"/>
              <a:gd name="T94" fmla="*/ 176 w 1377"/>
              <a:gd name="T95" fmla="*/ 724 h 1183"/>
              <a:gd name="T96" fmla="*/ 173 w 1377"/>
              <a:gd name="T97" fmla="*/ 766 h 1183"/>
              <a:gd name="T98" fmla="*/ 163 w 1377"/>
              <a:gd name="T99" fmla="*/ 803 h 1183"/>
              <a:gd name="T100" fmla="*/ 146 w 1377"/>
              <a:gd name="T101" fmla="*/ 841 h 1183"/>
              <a:gd name="T102" fmla="*/ 119 w 1377"/>
              <a:gd name="T103" fmla="*/ 883 h 1183"/>
              <a:gd name="T104" fmla="*/ 91 w 1377"/>
              <a:gd name="T105" fmla="*/ 909 h 1183"/>
              <a:gd name="T106" fmla="*/ 63 w 1377"/>
              <a:gd name="T107" fmla="*/ 925 h 1183"/>
              <a:gd name="T108" fmla="*/ 20 w 1377"/>
              <a:gd name="T109" fmla="*/ 93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77" h="1183">
                <a:moveTo>
                  <a:pt x="0" y="934"/>
                </a:moveTo>
                <a:lnTo>
                  <a:pt x="0" y="1182"/>
                </a:lnTo>
                <a:lnTo>
                  <a:pt x="1376" y="1182"/>
                </a:lnTo>
                <a:lnTo>
                  <a:pt x="1375" y="0"/>
                </a:lnTo>
                <a:lnTo>
                  <a:pt x="1253" y="0"/>
                </a:lnTo>
                <a:lnTo>
                  <a:pt x="1247" y="23"/>
                </a:lnTo>
                <a:lnTo>
                  <a:pt x="1247" y="39"/>
                </a:lnTo>
                <a:lnTo>
                  <a:pt x="1250" y="62"/>
                </a:lnTo>
                <a:lnTo>
                  <a:pt x="1258" y="86"/>
                </a:lnTo>
                <a:lnTo>
                  <a:pt x="1265" y="115"/>
                </a:lnTo>
                <a:lnTo>
                  <a:pt x="1268" y="137"/>
                </a:lnTo>
                <a:lnTo>
                  <a:pt x="1268" y="158"/>
                </a:lnTo>
                <a:lnTo>
                  <a:pt x="1266" y="180"/>
                </a:lnTo>
                <a:lnTo>
                  <a:pt x="1260" y="201"/>
                </a:lnTo>
                <a:lnTo>
                  <a:pt x="1247" y="222"/>
                </a:lnTo>
                <a:lnTo>
                  <a:pt x="1231" y="239"/>
                </a:lnTo>
                <a:lnTo>
                  <a:pt x="1215" y="256"/>
                </a:lnTo>
                <a:lnTo>
                  <a:pt x="1196" y="267"/>
                </a:lnTo>
                <a:lnTo>
                  <a:pt x="1173" y="276"/>
                </a:lnTo>
                <a:lnTo>
                  <a:pt x="1153" y="281"/>
                </a:lnTo>
                <a:lnTo>
                  <a:pt x="1124" y="282"/>
                </a:lnTo>
                <a:lnTo>
                  <a:pt x="1091" y="279"/>
                </a:lnTo>
                <a:lnTo>
                  <a:pt x="1070" y="276"/>
                </a:lnTo>
                <a:lnTo>
                  <a:pt x="1051" y="271"/>
                </a:lnTo>
                <a:lnTo>
                  <a:pt x="1033" y="259"/>
                </a:lnTo>
                <a:lnTo>
                  <a:pt x="1010" y="240"/>
                </a:lnTo>
                <a:lnTo>
                  <a:pt x="996" y="223"/>
                </a:lnTo>
                <a:lnTo>
                  <a:pt x="983" y="204"/>
                </a:lnTo>
                <a:lnTo>
                  <a:pt x="976" y="184"/>
                </a:lnTo>
                <a:lnTo>
                  <a:pt x="971" y="165"/>
                </a:lnTo>
                <a:lnTo>
                  <a:pt x="971" y="144"/>
                </a:lnTo>
                <a:lnTo>
                  <a:pt x="973" y="122"/>
                </a:lnTo>
                <a:lnTo>
                  <a:pt x="978" y="102"/>
                </a:lnTo>
                <a:lnTo>
                  <a:pt x="983" y="83"/>
                </a:lnTo>
                <a:lnTo>
                  <a:pt x="989" y="63"/>
                </a:lnTo>
                <a:lnTo>
                  <a:pt x="992" y="43"/>
                </a:lnTo>
                <a:lnTo>
                  <a:pt x="992" y="26"/>
                </a:lnTo>
                <a:lnTo>
                  <a:pt x="988" y="5"/>
                </a:lnTo>
                <a:lnTo>
                  <a:pt x="757" y="5"/>
                </a:lnTo>
                <a:lnTo>
                  <a:pt x="759" y="47"/>
                </a:lnTo>
                <a:lnTo>
                  <a:pt x="757" y="76"/>
                </a:lnTo>
                <a:lnTo>
                  <a:pt x="756" y="100"/>
                </a:lnTo>
                <a:lnTo>
                  <a:pt x="756" y="121"/>
                </a:lnTo>
                <a:lnTo>
                  <a:pt x="754" y="144"/>
                </a:lnTo>
                <a:lnTo>
                  <a:pt x="749" y="166"/>
                </a:lnTo>
                <a:lnTo>
                  <a:pt x="743" y="181"/>
                </a:lnTo>
                <a:lnTo>
                  <a:pt x="735" y="195"/>
                </a:lnTo>
                <a:lnTo>
                  <a:pt x="723" y="207"/>
                </a:lnTo>
                <a:lnTo>
                  <a:pt x="710" y="215"/>
                </a:lnTo>
                <a:lnTo>
                  <a:pt x="694" y="220"/>
                </a:lnTo>
                <a:lnTo>
                  <a:pt x="677" y="223"/>
                </a:lnTo>
                <a:lnTo>
                  <a:pt x="662" y="224"/>
                </a:lnTo>
                <a:lnTo>
                  <a:pt x="642" y="224"/>
                </a:lnTo>
                <a:lnTo>
                  <a:pt x="623" y="222"/>
                </a:lnTo>
                <a:lnTo>
                  <a:pt x="607" y="220"/>
                </a:lnTo>
                <a:lnTo>
                  <a:pt x="587" y="219"/>
                </a:lnTo>
                <a:lnTo>
                  <a:pt x="566" y="217"/>
                </a:lnTo>
                <a:lnTo>
                  <a:pt x="542" y="217"/>
                </a:lnTo>
                <a:lnTo>
                  <a:pt x="522" y="219"/>
                </a:lnTo>
                <a:lnTo>
                  <a:pt x="502" y="222"/>
                </a:lnTo>
                <a:lnTo>
                  <a:pt x="480" y="228"/>
                </a:lnTo>
                <a:lnTo>
                  <a:pt x="465" y="237"/>
                </a:lnTo>
                <a:lnTo>
                  <a:pt x="448" y="248"/>
                </a:lnTo>
                <a:lnTo>
                  <a:pt x="437" y="263"/>
                </a:lnTo>
                <a:lnTo>
                  <a:pt x="427" y="279"/>
                </a:lnTo>
                <a:lnTo>
                  <a:pt x="422" y="296"/>
                </a:lnTo>
                <a:lnTo>
                  <a:pt x="420" y="315"/>
                </a:lnTo>
                <a:lnTo>
                  <a:pt x="422" y="333"/>
                </a:lnTo>
                <a:lnTo>
                  <a:pt x="423" y="354"/>
                </a:lnTo>
                <a:lnTo>
                  <a:pt x="422" y="375"/>
                </a:lnTo>
                <a:lnTo>
                  <a:pt x="418" y="391"/>
                </a:lnTo>
                <a:lnTo>
                  <a:pt x="414" y="409"/>
                </a:lnTo>
                <a:lnTo>
                  <a:pt x="406" y="425"/>
                </a:lnTo>
                <a:lnTo>
                  <a:pt x="397" y="436"/>
                </a:lnTo>
                <a:lnTo>
                  <a:pt x="381" y="448"/>
                </a:lnTo>
                <a:lnTo>
                  <a:pt x="362" y="455"/>
                </a:lnTo>
                <a:lnTo>
                  <a:pt x="343" y="462"/>
                </a:lnTo>
                <a:lnTo>
                  <a:pt x="326" y="467"/>
                </a:lnTo>
                <a:lnTo>
                  <a:pt x="307" y="472"/>
                </a:lnTo>
                <a:lnTo>
                  <a:pt x="282" y="477"/>
                </a:lnTo>
                <a:lnTo>
                  <a:pt x="263" y="480"/>
                </a:lnTo>
                <a:lnTo>
                  <a:pt x="242" y="487"/>
                </a:lnTo>
                <a:lnTo>
                  <a:pt x="226" y="493"/>
                </a:lnTo>
                <a:lnTo>
                  <a:pt x="209" y="501"/>
                </a:lnTo>
                <a:lnTo>
                  <a:pt x="196" y="511"/>
                </a:lnTo>
                <a:lnTo>
                  <a:pt x="184" y="521"/>
                </a:lnTo>
                <a:lnTo>
                  <a:pt x="171" y="537"/>
                </a:lnTo>
                <a:lnTo>
                  <a:pt x="163" y="552"/>
                </a:lnTo>
                <a:lnTo>
                  <a:pt x="156" y="570"/>
                </a:lnTo>
                <a:lnTo>
                  <a:pt x="152" y="591"/>
                </a:lnTo>
                <a:lnTo>
                  <a:pt x="154" y="611"/>
                </a:lnTo>
                <a:lnTo>
                  <a:pt x="157" y="631"/>
                </a:lnTo>
                <a:lnTo>
                  <a:pt x="163" y="655"/>
                </a:lnTo>
                <a:lnTo>
                  <a:pt x="169" y="682"/>
                </a:lnTo>
                <a:lnTo>
                  <a:pt x="173" y="705"/>
                </a:lnTo>
                <a:lnTo>
                  <a:pt x="176" y="724"/>
                </a:lnTo>
                <a:lnTo>
                  <a:pt x="176" y="742"/>
                </a:lnTo>
                <a:lnTo>
                  <a:pt x="173" y="766"/>
                </a:lnTo>
                <a:lnTo>
                  <a:pt x="168" y="786"/>
                </a:lnTo>
                <a:lnTo>
                  <a:pt x="163" y="803"/>
                </a:lnTo>
                <a:lnTo>
                  <a:pt x="156" y="820"/>
                </a:lnTo>
                <a:lnTo>
                  <a:pt x="146" y="841"/>
                </a:lnTo>
                <a:lnTo>
                  <a:pt x="133" y="865"/>
                </a:lnTo>
                <a:lnTo>
                  <a:pt x="119" y="883"/>
                </a:lnTo>
                <a:lnTo>
                  <a:pt x="105" y="896"/>
                </a:lnTo>
                <a:lnTo>
                  <a:pt x="91" y="909"/>
                </a:lnTo>
                <a:lnTo>
                  <a:pt x="77" y="919"/>
                </a:lnTo>
                <a:lnTo>
                  <a:pt x="63" y="925"/>
                </a:lnTo>
                <a:lnTo>
                  <a:pt x="43" y="930"/>
                </a:lnTo>
                <a:lnTo>
                  <a:pt x="20" y="934"/>
                </a:lnTo>
                <a:lnTo>
                  <a:pt x="0" y="934"/>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a:t>C</a:t>
            </a:r>
          </a:p>
        </p:txBody>
      </p:sp>
      <p:sp>
        <p:nvSpPr>
          <p:cNvPr id="9" name="Freeform 5"/>
          <p:cNvSpPr>
            <a:spLocks/>
          </p:cNvSpPr>
          <p:nvPr/>
        </p:nvSpPr>
        <p:spPr bwMode="auto">
          <a:xfrm>
            <a:off x="2232025" y="2867818"/>
            <a:ext cx="2178050" cy="2239963"/>
          </a:xfrm>
          <a:custGeom>
            <a:avLst/>
            <a:gdLst>
              <a:gd name="T0" fmla="*/ 1371 w 1372"/>
              <a:gd name="T1" fmla="*/ 1410 h 1411"/>
              <a:gd name="T2" fmla="*/ 0 w 1372"/>
              <a:gd name="T3" fmla="*/ 284 h 1411"/>
              <a:gd name="T4" fmla="*/ 124 w 1372"/>
              <a:gd name="T5" fmla="*/ 274 h 1411"/>
              <a:gd name="T6" fmla="*/ 128 w 1372"/>
              <a:gd name="T7" fmla="*/ 249 h 1411"/>
              <a:gd name="T8" fmla="*/ 122 w 1372"/>
              <a:gd name="T9" fmla="*/ 217 h 1411"/>
              <a:gd name="T10" fmla="*/ 112 w 1372"/>
              <a:gd name="T11" fmla="*/ 179 h 1411"/>
              <a:gd name="T12" fmla="*/ 106 w 1372"/>
              <a:gd name="T13" fmla="*/ 143 h 1411"/>
              <a:gd name="T14" fmla="*/ 107 w 1372"/>
              <a:gd name="T15" fmla="*/ 109 h 1411"/>
              <a:gd name="T16" fmla="*/ 118 w 1372"/>
              <a:gd name="T17" fmla="*/ 75 h 1411"/>
              <a:gd name="T18" fmla="*/ 141 w 1372"/>
              <a:gd name="T19" fmla="*/ 47 h 1411"/>
              <a:gd name="T20" fmla="*/ 166 w 1372"/>
              <a:gd name="T21" fmla="*/ 25 h 1411"/>
              <a:gd name="T22" fmla="*/ 196 w 1372"/>
              <a:gd name="T23" fmla="*/ 9 h 1411"/>
              <a:gd name="T24" fmla="*/ 236 w 1372"/>
              <a:gd name="T25" fmla="*/ 1 h 1411"/>
              <a:gd name="T26" fmla="*/ 270 w 1372"/>
              <a:gd name="T27" fmla="*/ 0 h 1411"/>
              <a:gd name="T28" fmla="*/ 300 w 1372"/>
              <a:gd name="T29" fmla="*/ 4 h 1411"/>
              <a:gd name="T30" fmla="*/ 331 w 1372"/>
              <a:gd name="T31" fmla="*/ 14 h 1411"/>
              <a:gd name="T32" fmla="*/ 356 w 1372"/>
              <a:gd name="T33" fmla="*/ 31 h 1411"/>
              <a:gd name="T34" fmla="*/ 380 w 1372"/>
              <a:gd name="T35" fmla="*/ 58 h 1411"/>
              <a:gd name="T36" fmla="*/ 399 w 1372"/>
              <a:gd name="T37" fmla="*/ 86 h 1411"/>
              <a:gd name="T38" fmla="*/ 409 w 1372"/>
              <a:gd name="T39" fmla="*/ 127 h 1411"/>
              <a:gd name="T40" fmla="*/ 404 w 1372"/>
              <a:gd name="T41" fmla="*/ 167 h 1411"/>
              <a:gd name="T42" fmla="*/ 395 w 1372"/>
              <a:gd name="T43" fmla="*/ 207 h 1411"/>
              <a:gd name="T44" fmla="*/ 385 w 1372"/>
              <a:gd name="T45" fmla="*/ 247 h 1411"/>
              <a:gd name="T46" fmla="*/ 388 w 1372"/>
              <a:gd name="T47" fmla="*/ 266 h 1411"/>
              <a:gd name="T48" fmla="*/ 618 w 1372"/>
              <a:gd name="T49" fmla="*/ 276 h 1411"/>
              <a:gd name="T50" fmla="*/ 613 w 1372"/>
              <a:gd name="T51" fmla="*/ 350 h 1411"/>
              <a:gd name="T52" fmla="*/ 615 w 1372"/>
              <a:gd name="T53" fmla="*/ 394 h 1411"/>
              <a:gd name="T54" fmla="*/ 621 w 1372"/>
              <a:gd name="T55" fmla="*/ 440 h 1411"/>
              <a:gd name="T56" fmla="*/ 636 w 1372"/>
              <a:gd name="T57" fmla="*/ 467 h 1411"/>
              <a:gd name="T58" fmla="*/ 661 w 1372"/>
              <a:gd name="T59" fmla="*/ 487 h 1411"/>
              <a:gd name="T60" fmla="*/ 692 w 1372"/>
              <a:gd name="T61" fmla="*/ 496 h 1411"/>
              <a:gd name="T62" fmla="*/ 728 w 1372"/>
              <a:gd name="T63" fmla="*/ 497 h 1411"/>
              <a:gd name="T64" fmla="*/ 762 w 1372"/>
              <a:gd name="T65" fmla="*/ 494 h 1411"/>
              <a:gd name="T66" fmla="*/ 805 w 1372"/>
              <a:gd name="T67" fmla="*/ 489 h 1411"/>
              <a:gd name="T68" fmla="*/ 849 w 1372"/>
              <a:gd name="T69" fmla="*/ 491 h 1411"/>
              <a:gd name="T70" fmla="*/ 889 w 1372"/>
              <a:gd name="T71" fmla="*/ 502 h 1411"/>
              <a:gd name="T72" fmla="*/ 923 w 1372"/>
              <a:gd name="T73" fmla="*/ 522 h 1411"/>
              <a:gd name="T74" fmla="*/ 943 w 1372"/>
              <a:gd name="T75" fmla="*/ 553 h 1411"/>
              <a:gd name="T76" fmla="*/ 951 w 1372"/>
              <a:gd name="T77" fmla="*/ 588 h 1411"/>
              <a:gd name="T78" fmla="*/ 948 w 1372"/>
              <a:gd name="T79" fmla="*/ 628 h 1411"/>
              <a:gd name="T80" fmla="*/ 951 w 1372"/>
              <a:gd name="T81" fmla="*/ 666 h 1411"/>
              <a:gd name="T82" fmla="*/ 964 w 1372"/>
              <a:gd name="T83" fmla="*/ 698 h 1411"/>
              <a:gd name="T84" fmla="*/ 988 w 1372"/>
              <a:gd name="T85" fmla="*/ 721 h 1411"/>
              <a:gd name="T86" fmla="*/ 1027 w 1372"/>
              <a:gd name="T87" fmla="*/ 735 h 1411"/>
              <a:gd name="T88" fmla="*/ 1064 w 1372"/>
              <a:gd name="T89" fmla="*/ 745 h 1411"/>
              <a:gd name="T90" fmla="*/ 1108 w 1372"/>
              <a:gd name="T91" fmla="*/ 754 h 1411"/>
              <a:gd name="T92" fmla="*/ 1145 w 1372"/>
              <a:gd name="T93" fmla="*/ 766 h 1411"/>
              <a:gd name="T94" fmla="*/ 1175 w 1372"/>
              <a:gd name="T95" fmla="*/ 784 h 1411"/>
              <a:gd name="T96" fmla="*/ 1200 w 1372"/>
              <a:gd name="T97" fmla="*/ 810 h 1411"/>
              <a:gd name="T98" fmla="*/ 1215 w 1372"/>
              <a:gd name="T99" fmla="*/ 842 h 1411"/>
              <a:gd name="T100" fmla="*/ 1216 w 1372"/>
              <a:gd name="T101" fmla="*/ 886 h 1411"/>
              <a:gd name="T102" fmla="*/ 1208 w 1372"/>
              <a:gd name="T103" fmla="*/ 928 h 1411"/>
              <a:gd name="T104" fmla="*/ 1196 w 1372"/>
              <a:gd name="T105" fmla="*/ 979 h 1411"/>
              <a:gd name="T106" fmla="*/ 1194 w 1372"/>
              <a:gd name="T107" fmla="*/ 1015 h 1411"/>
              <a:gd name="T108" fmla="*/ 1202 w 1372"/>
              <a:gd name="T109" fmla="*/ 1059 h 1411"/>
              <a:gd name="T110" fmla="*/ 1218 w 1372"/>
              <a:gd name="T111" fmla="*/ 1089 h 1411"/>
              <a:gd name="T112" fmla="*/ 1243 w 1372"/>
              <a:gd name="T113" fmla="*/ 1122 h 1411"/>
              <a:gd name="T114" fmla="*/ 1276 w 1372"/>
              <a:gd name="T115" fmla="*/ 1147 h 1411"/>
              <a:gd name="T116" fmla="*/ 1310 w 1372"/>
              <a:gd name="T117" fmla="*/ 1158 h 1411"/>
              <a:gd name="T118" fmla="*/ 1349 w 1372"/>
              <a:gd name="T119" fmla="*/ 1162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2" h="1411">
                <a:moveTo>
                  <a:pt x="1371" y="1161"/>
                </a:moveTo>
                <a:lnTo>
                  <a:pt x="1371" y="1410"/>
                </a:lnTo>
                <a:lnTo>
                  <a:pt x="2" y="1410"/>
                </a:lnTo>
                <a:lnTo>
                  <a:pt x="0" y="284"/>
                </a:lnTo>
                <a:lnTo>
                  <a:pt x="119" y="284"/>
                </a:lnTo>
                <a:lnTo>
                  <a:pt x="124" y="274"/>
                </a:lnTo>
                <a:lnTo>
                  <a:pt x="128" y="260"/>
                </a:lnTo>
                <a:lnTo>
                  <a:pt x="128" y="249"/>
                </a:lnTo>
                <a:lnTo>
                  <a:pt x="126" y="235"/>
                </a:lnTo>
                <a:lnTo>
                  <a:pt x="122" y="217"/>
                </a:lnTo>
                <a:lnTo>
                  <a:pt x="117" y="195"/>
                </a:lnTo>
                <a:lnTo>
                  <a:pt x="112" y="179"/>
                </a:lnTo>
                <a:lnTo>
                  <a:pt x="107" y="161"/>
                </a:lnTo>
                <a:lnTo>
                  <a:pt x="106" y="143"/>
                </a:lnTo>
                <a:lnTo>
                  <a:pt x="106" y="125"/>
                </a:lnTo>
                <a:lnTo>
                  <a:pt x="107" y="109"/>
                </a:lnTo>
                <a:lnTo>
                  <a:pt x="112" y="91"/>
                </a:lnTo>
                <a:lnTo>
                  <a:pt x="118" y="75"/>
                </a:lnTo>
                <a:lnTo>
                  <a:pt x="128" y="63"/>
                </a:lnTo>
                <a:lnTo>
                  <a:pt x="141" y="47"/>
                </a:lnTo>
                <a:lnTo>
                  <a:pt x="152" y="36"/>
                </a:lnTo>
                <a:lnTo>
                  <a:pt x="166" y="25"/>
                </a:lnTo>
                <a:lnTo>
                  <a:pt x="180" y="16"/>
                </a:lnTo>
                <a:lnTo>
                  <a:pt x="196" y="9"/>
                </a:lnTo>
                <a:lnTo>
                  <a:pt x="215" y="4"/>
                </a:lnTo>
                <a:lnTo>
                  <a:pt x="236" y="1"/>
                </a:lnTo>
                <a:lnTo>
                  <a:pt x="252" y="0"/>
                </a:lnTo>
                <a:lnTo>
                  <a:pt x="270" y="0"/>
                </a:lnTo>
                <a:lnTo>
                  <a:pt x="287" y="1"/>
                </a:lnTo>
                <a:lnTo>
                  <a:pt x="300" y="4"/>
                </a:lnTo>
                <a:lnTo>
                  <a:pt x="315" y="9"/>
                </a:lnTo>
                <a:lnTo>
                  <a:pt x="331" y="14"/>
                </a:lnTo>
                <a:lnTo>
                  <a:pt x="343" y="21"/>
                </a:lnTo>
                <a:lnTo>
                  <a:pt x="356" y="31"/>
                </a:lnTo>
                <a:lnTo>
                  <a:pt x="368" y="44"/>
                </a:lnTo>
                <a:lnTo>
                  <a:pt x="380" y="58"/>
                </a:lnTo>
                <a:lnTo>
                  <a:pt x="390" y="71"/>
                </a:lnTo>
                <a:lnTo>
                  <a:pt x="399" y="86"/>
                </a:lnTo>
                <a:lnTo>
                  <a:pt x="404" y="105"/>
                </a:lnTo>
                <a:lnTo>
                  <a:pt x="409" y="127"/>
                </a:lnTo>
                <a:lnTo>
                  <a:pt x="409" y="147"/>
                </a:lnTo>
                <a:lnTo>
                  <a:pt x="404" y="167"/>
                </a:lnTo>
                <a:lnTo>
                  <a:pt x="400" y="187"/>
                </a:lnTo>
                <a:lnTo>
                  <a:pt x="395" y="207"/>
                </a:lnTo>
                <a:lnTo>
                  <a:pt x="389" y="230"/>
                </a:lnTo>
                <a:lnTo>
                  <a:pt x="385" y="247"/>
                </a:lnTo>
                <a:lnTo>
                  <a:pt x="385" y="257"/>
                </a:lnTo>
                <a:lnTo>
                  <a:pt x="388" y="266"/>
                </a:lnTo>
                <a:lnTo>
                  <a:pt x="391" y="276"/>
                </a:lnTo>
                <a:lnTo>
                  <a:pt x="618" y="276"/>
                </a:lnTo>
                <a:lnTo>
                  <a:pt x="614" y="323"/>
                </a:lnTo>
                <a:lnTo>
                  <a:pt x="613" y="350"/>
                </a:lnTo>
                <a:lnTo>
                  <a:pt x="614" y="373"/>
                </a:lnTo>
                <a:lnTo>
                  <a:pt x="615" y="394"/>
                </a:lnTo>
                <a:lnTo>
                  <a:pt x="617" y="417"/>
                </a:lnTo>
                <a:lnTo>
                  <a:pt x="621" y="440"/>
                </a:lnTo>
                <a:lnTo>
                  <a:pt x="628" y="455"/>
                </a:lnTo>
                <a:lnTo>
                  <a:pt x="636" y="467"/>
                </a:lnTo>
                <a:lnTo>
                  <a:pt x="647" y="479"/>
                </a:lnTo>
                <a:lnTo>
                  <a:pt x="661" y="487"/>
                </a:lnTo>
                <a:lnTo>
                  <a:pt x="677" y="494"/>
                </a:lnTo>
                <a:lnTo>
                  <a:pt x="692" y="496"/>
                </a:lnTo>
                <a:lnTo>
                  <a:pt x="709" y="497"/>
                </a:lnTo>
                <a:lnTo>
                  <a:pt x="728" y="497"/>
                </a:lnTo>
                <a:lnTo>
                  <a:pt x="748" y="495"/>
                </a:lnTo>
                <a:lnTo>
                  <a:pt x="762" y="494"/>
                </a:lnTo>
                <a:lnTo>
                  <a:pt x="784" y="491"/>
                </a:lnTo>
                <a:lnTo>
                  <a:pt x="805" y="489"/>
                </a:lnTo>
                <a:lnTo>
                  <a:pt x="829" y="489"/>
                </a:lnTo>
                <a:lnTo>
                  <a:pt x="849" y="491"/>
                </a:lnTo>
                <a:lnTo>
                  <a:pt x="869" y="495"/>
                </a:lnTo>
                <a:lnTo>
                  <a:pt x="889" y="502"/>
                </a:lnTo>
                <a:lnTo>
                  <a:pt x="906" y="510"/>
                </a:lnTo>
                <a:lnTo>
                  <a:pt x="923" y="522"/>
                </a:lnTo>
                <a:lnTo>
                  <a:pt x="933" y="536"/>
                </a:lnTo>
                <a:lnTo>
                  <a:pt x="943" y="553"/>
                </a:lnTo>
                <a:lnTo>
                  <a:pt x="949" y="570"/>
                </a:lnTo>
                <a:lnTo>
                  <a:pt x="951" y="588"/>
                </a:lnTo>
                <a:lnTo>
                  <a:pt x="949" y="608"/>
                </a:lnTo>
                <a:lnTo>
                  <a:pt x="948" y="628"/>
                </a:lnTo>
                <a:lnTo>
                  <a:pt x="949" y="648"/>
                </a:lnTo>
                <a:lnTo>
                  <a:pt x="951" y="666"/>
                </a:lnTo>
                <a:lnTo>
                  <a:pt x="957" y="682"/>
                </a:lnTo>
                <a:lnTo>
                  <a:pt x="964" y="698"/>
                </a:lnTo>
                <a:lnTo>
                  <a:pt x="974" y="710"/>
                </a:lnTo>
                <a:lnTo>
                  <a:pt x="988" y="721"/>
                </a:lnTo>
                <a:lnTo>
                  <a:pt x="1007" y="729"/>
                </a:lnTo>
                <a:lnTo>
                  <a:pt x="1027" y="735"/>
                </a:lnTo>
                <a:lnTo>
                  <a:pt x="1044" y="740"/>
                </a:lnTo>
                <a:lnTo>
                  <a:pt x="1064" y="745"/>
                </a:lnTo>
                <a:lnTo>
                  <a:pt x="1088" y="750"/>
                </a:lnTo>
                <a:lnTo>
                  <a:pt x="1108" y="754"/>
                </a:lnTo>
                <a:lnTo>
                  <a:pt x="1128" y="760"/>
                </a:lnTo>
                <a:lnTo>
                  <a:pt x="1145" y="766"/>
                </a:lnTo>
                <a:lnTo>
                  <a:pt x="1162" y="774"/>
                </a:lnTo>
                <a:lnTo>
                  <a:pt x="1175" y="784"/>
                </a:lnTo>
                <a:lnTo>
                  <a:pt x="1185" y="794"/>
                </a:lnTo>
                <a:lnTo>
                  <a:pt x="1200" y="810"/>
                </a:lnTo>
                <a:lnTo>
                  <a:pt x="1208" y="825"/>
                </a:lnTo>
                <a:lnTo>
                  <a:pt x="1215" y="842"/>
                </a:lnTo>
                <a:lnTo>
                  <a:pt x="1219" y="864"/>
                </a:lnTo>
                <a:lnTo>
                  <a:pt x="1216" y="886"/>
                </a:lnTo>
                <a:lnTo>
                  <a:pt x="1213" y="904"/>
                </a:lnTo>
                <a:lnTo>
                  <a:pt x="1208" y="928"/>
                </a:lnTo>
                <a:lnTo>
                  <a:pt x="1202" y="955"/>
                </a:lnTo>
                <a:lnTo>
                  <a:pt x="1196" y="979"/>
                </a:lnTo>
                <a:lnTo>
                  <a:pt x="1194" y="999"/>
                </a:lnTo>
                <a:lnTo>
                  <a:pt x="1194" y="1015"/>
                </a:lnTo>
                <a:lnTo>
                  <a:pt x="1197" y="1039"/>
                </a:lnTo>
                <a:lnTo>
                  <a:pt x="1202" y="1059"/>
                </a:lnTo>
                <a:lnTo>
                  <a:pt x="1209" y="1074"/>
                </a:lnTo>
                <a:lnTo>
                  <a:pt x="1218" y="1089"/>
                </a:lnTo>
                <a:lnTo>
                  <a:pt x="1229" y="1106"/>
                </a:lnTo>
                <a:lnTo>
                  <a:pt x="1243" y="1122"/>
                </a:lnTo>
                <a:lnTo>
                  <a:pt x="1258" y="1136"/>
                </a:lnTo>
                <a:lnTo>
                  <a:pt x="1276" y="1147"/>
                </a:lnTo>
                <a:lnTo>
                  <a:pt x="1292" y="1153"/>
                </a:lnTo>
                <a:lnTo>
                  <a:pt x="1310" y="1158"/>
                </a:lnTo>
                <a:lnTo>
                  <a:pt x="1328" y="1161"/>
                </a:lnTo>
                <a:lnTo>
                  <a:pt x="1349" y="1162"/>
                </a:lnTo>
                <a:lnTo>
                  <a:pt x="1371" y="1161"/>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6"/>
          <p:cNvSpPr>
            <a:spLocks/>
          </p:cNvSpPr>
          <p:nvPr/>
        </p:nvSpPr>
        <p:spPr bwMode="auto">
          <a:xfrm>
            <a:off x="2232025" y="1445418"/>
            <a:ext cx="2187575" cy="1876425"/>
          </a:xfrm>
          <a:custGeom>
            <a:avLst/>
            <a:gdLst>
              <a:gd name="T0" fmla="*/ 1377 w 1378"/>
              <a:gd name="T1" fmla="*/ 0 h 1182"/>
              <a:gd name="T2" fmla="*/ 2 w 1378"/>
              <a:gd name="T3" fmla="*/ 1181 h 1182"/>
              <a:gd name="T4" fmla="*/ 130 w 1378"/>
              <a:gd name="T5" fmla="*/ 1158 h 1182"/>
              <a:gd name="T6" fmla="*/ 126 w 1378"/>
              <a:gd name="T7" fmla="*/ 1119 h 1182"/>
              <a:gd name="T8" fmla="*/ 112 w 1378"/>
              <a:gd name="T9" fmla="*/ 1067 h 1182"/>
              <a:gd name="T10" fmla="*/ 107 w 1378"/>
              <a:gd name="T11" fmla="*/ 1024 h 1182"/>
              <a:gd name="T12" fmla="*/ 117 w 1378"/>
              <a:gd name="T13" fmla="*/ 980 h 1182"/>
              <a:gd name="T14" fmla="*/ 145 w 1378"/>
              <a:gd name="T15" fmla="*/ 942 h 1182"/>
              <a:gd name="T16" fmla="*/ 181 w 1378"/>
              <a:gd name="T17" fmla="*/ 915 h 1182"/>
              <a:gd name="T18" fmla="*/ 224 w 1378"/>
              <a:gd name="T19" fmla="*/ 901 h 1182"/>
              <a:gd name="T20" fmla="*/ 286 w 1378"/>
              <a:gd name="T21" fmla="*/ 902 h 1182"/>
              <a:gd name="T22" fmla="*/ 326 w 1378"/>
              <a:gd name="T23" fmla="*/ 911 h 1182"/>
              <a:gd name="T24" fmla="*/ 366 w 1378"/>
              <a:gd name="T25" fmla="*/ 941 h 1182"/>
              <a:gd name="T26" fmla="*/ 394 w 1378"/>
              <a:gd name="T27" fmla="*/ 977 h 1182"/>
              <a:gd name="T28" fmla="*/ 406 w 1378"/>
              <a:gd name="T29" fmla="*/ 1016 h 1182"/>
              <a:gd name="T30" fmla="*/ 403 w 1378"/>
              <a:gd name="T31" fmla="*/ 1059 h 1182"/>
              <a:gd name="T32" fmla="*/ 394 w 1378"/>
              <a:gd name="T33" fmla="*/ 1098 h 1182"/>
              <a:gd name="T34" fmla="*/ 384 w 1378"/>
              <a:gd name="T35" fmla="*/ 1138 h 1182"/>
              <a:gd name="T36" fmla="*/ 389 w 1378"/>
              <a:gd name="T37" fmla="*/ 1176 h 1182"/>
              <a:gd name="T38" fmla="*/ 617 w 1378"/>
              <a:gd name="T39" fmla="*/ 1134 h 1182"/>
              <a:gd name="T40" fmla="*/ 620 w 1378"/>
              <a:gd name="T41" fmla="*/ 1082 h 1182"/>
              <a:gd name="T42" fmla="*/ 623 w 1378"/>
              <a:gd name="T43" fmla="*/ 1038 h 1182"/>
              <a:gd name="T44" fmla="*/ 634 w 1378"/>
              <a:gd name="T45" fmla="*/ 1000 h 1182"/>
              <a:gd name="T46" fmla="*/ 654 w 1378"/>
              <a:gd name="T47" fmla="*/ 975 h 1182"/>
              <a:gd name="T48" fmla="*/ 683 w 1378"/>
              <a:gd name="T49" fmla="*/ 961 h 1182"/>
              <a:gd name="T50" fmla="*/ 715 w 1378"/>
              <a:gd name="T51" fmla="*/ 957 h 1182"/>
              <a:gd name="T52" fmla="*/ 754 w 1378"/>
              <a:gd name="T53" fmla="*/ 959 h 1182"/>
              <a:gd name="T54" fmla="*/ 790 w 1378"/>
              <a:gd name="T55" fmla="*/ 962 h 1182"/>
              <a:gd name="T56" fmla="*/ 835 w 1378"/>
              <a:gd name="T57" fmla="*/ 965 h 1182"/>
              <a:gd name="T58" fmla="*/ 875 w 1378"/>
              <a:gd name="T59" fmla="*/ 959 h 1182"/>
              <a:gd name="T60" fmla="*/ 912 w 1378"/>
              <a:gd name="T61" fmla="*/ 945 h 1182"/>
              <a:gd name="T62" fmla="*/ 939 w 1378"/>
              <a:gd name="T63" fmla="*/ 918 h 1182"/>
              <a:gd name="T64" fmla="*/ 955 w 1378"/>
              <a:gd name="T65" fmla="*/ 886 h 1182"/>
              <a:gd name="T66" fmla="*/ 955 w 1378"/>
              <a:gd name="T67" fmla="*/ 848 h 1182"/>
              <a:gd name="T68" fmla="*/ 955 w 1378"/>
              <a:gd name="T69" fmla="*/ 807 h 1182"/>
              <a:gd name="T70" fmla="*/ 963 w 1378"/>
              <a:gd name="T71" fmla="*/ 773 h 1182"/>
              <a:gd name="T72" fmla="*/ 980 w 1378"/>
              <a:gd name="T73" fmla="*/ 745 h 1182"/>
              <a:gd name="T74" fmla="*/ 1014 w 1378"/>
              <a:gd name="T75" fmla="*/ 726 h 1182"/>
              <a:gd name="T76" fmla="*/ 1051 w 1378"/>
              <a:gd name="T77" fmla="*/ 715 h 1182"/>
              <a:gd name="T78" fmla="*/ 1095 w 1378"/>
              <a:gd name="T79" fmla="*/ 705 h 1182"/>
              <a:gd name="T80" fmla="*/ 1134 w 1378"/>
              <a:gd name="T81" fmla="*/ 695 h 1182"/>
              <a:gd name="T82" fmla="*/ 1168 w 1378"/>
              <a:gd name="T83" fmla="*/ 681 h 1182"/>
              <a:gd name="T84" fmla="*/ 1193 w 1378"/>
              <a:gd name="T85" fmla="*/ 661 h 1182"/>
              <a:gd name="T86" fmla="*/ 1214 w 1378"/>
              <a:gd name="T87" fmla="*/ 629 h 1182"/>
              <a:gd name="T88" fmla="*/ 1225 w 1378"/>
              <a:gd name="T89" fmla="*/ 589 h 1182"/>
              <a:gd name="T90" fmla="*/ 1220 w 1378"/>
              <a:gd name="T91" fmla="*/ 550 h 1182"/>
              <a:gd name="T92" fmla="*/ 1208 w 1378"/>
              <a:gd name="T93" fmla="*/ 500 h 1182"/>
              <a:gd name="T94" fmla="*/ 1201 w 1378"/>
              <a:gd name="T95" fmla="*/ 457 h 1182"/>
              <a:gd name="T96" fmla="*/ 1203 w 1378"/>
              <a:gd name="T97" fmla="*/ 416 h 1182"/>
              <a:gd name="T98" fmla="*/ 1215 w 1378"/>
              <a:gd name="T99" fmla="*/ 381 h 1182"/>
              <a:gd name="T100" fmla="*/ 1235 w 1378"/>
              <a:gd name="T101" fmla="*/ 349 h 1182"/>
              <a:gd name="T102" fmla="*/ 1265 w 1378"/>
              <a:gd name="T103" fmla="*/ 319 h 1182"/>
              <a:gd name="T104" fmla="*/ 1300 w 1378"/>
              <a:gd name="T105" fmla="*/ 301 h 1182"/>
              <a:gd name="T106" fmla="*/ 1334 w 1378"/>
              <a:gd name="T107" fmla="*/ 294 h 1182"/>
              <a:gd name="T108" fmla="*/ 1377 w 1378"/>
              <a:gd name="T109" fmla="*/ 29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78" h="1182">
                <a:moveTo>
                  <a:pt x="1377" y="294"/>
                </a:moveTo>
                <a:lnTo>
                  <a:pt x="1377" y="0"/>
                </a:lnTo>
                <a:lnTo>
                  <a:pt x="0" y="0"/>
                </a:lnTo>
                <a:lnTo>
                  <a:pt x="2" y="1181"/>
                </a:lnTo>
                <a:lnTo>
                  <a:pt x="124" y="1181"/>
                </a:lnTo>
                <a:lnTo>
                  <a:pt x="130" y="1158"/>
                </a:lnTo>
                <a:lnTo>
                  <a:pt x="130" y="1142"/>
                </a:lnTo>
                <a:lnTo>
                  <a:pt x="126" y="1119"/>
                </a:lnTo>
                <a:lnTo>
                  <a:pt x="119" y="1096"/>
                </a:lnTo>
                <a:lnTo>
                  <a:pt x="112" y="1067"/>
                </a:lnTo>
                <a:lnTo>
                  <a:pt x="108" y="1044"/>
                </a:lnTo>
                <a:lnTo>
                  <a:pt x="107" y="1024"/>
                </a:lnTo>
                <a:lnTo>
                  <a:pt x="111" y="1001"/>
                </a:lnTo>
                <a:lnTo>
                  <a:pt x="117" y="980"/>
                </a:lnTo>
                <a:lnTo>
                  <a:pt x="130" y="959"/>
                </a:lnTo>
                <a:lnTo>
                  <a:pt x="145" y="942"/>
                </a:lnTo>
                <a:lnTo>
                  <a:pt x="162" y="926"/>
                </a:lnTo>
                <a:lnTo>
                  <a:pt x="181" y="915"/>
                </a:lnTo>
                <a:lnTo>
                  <a:pt x="204" y="905"/>
                </a:lnTo>
                <a:lnTo>
                  <a:pt x="224" y="901"/>
                </a:lnTo>
                <a:lnTo>
                  <a:pt x="252" y="900"/>
                </a:lnTo>
                <a:lnTo>
                  <a:pt x="286" y="902"/>
                </a:lnTo>
                <a:lnTo>
                  <a:pt x="307" y="905"/>
                </a:lnTo>
                <a:lnTo>
                  <a:pt x="326" y="911"/>
                </a:lnTo>
                <a:lnTo>
                  <a:pt x="344" y="922"/>
                </a:lnTo>
                <a:lnTo>
                  <a:pt x="366" y="941"/>
                </a:lnTo>
                <a:lnTo>
                  <a:pt x="381" y="959"/>
                </a:lnTo>
                <a:lnTo>
                  <a:pt x="394" y="977"/>
                </a:lnTo>
                <a:lnTo>
                  <a:pt x="401" y="998"/>
                </a:lnTo>
                <a:lnTo>
                  <a:pt x="406" y="1016"/>
                </a:lnTo>
                <a:lnTo>
                  <a:pt x="406" y="1038"/>
                </a:lnTo>
                <a:lnTo>
                  <a:pt x="403" y="1059"/>
                </a:lnTo>
                <a:lnTo>
                  <a:pt x="399" y="1079"/>
                </a:lnTo>
                <a:lnTo>
                  <a:pt x="394" y="1098"/>
                </a:lnTo>
                <a:lnTo>
                  <a:pt x="388" y="1118"/>
                </a:lnTo>
                <a:lnTo>
                  <a:pt x="384" y="1138"/>
                </a:lnTo>
                <a:lnTo>
                  <a:pt x="384" y="1156"/>
                </a:lnTo>
                <a:lnTo>
                  <a:pt x="389" y="1176"/>
                </a:lnTo>
                <a:lnTo>
                  <a:pt x="620" y="1176"/>
                </a:lnTo>
                <a:lnTo>
                  <a:pt x="617" y="1134"/>
                </a:lnTo>
                <a:lnTo>
                  <a:pt x="620" y="1104"/>
                </a:lnTo>
                <a:lnTo>
                  <a:pt x="620" y="1082"/>
                </a:lnTo>
                <a:lnTo>
                  <a:pt x="621" y="1060"/>
                </a:lnTo>
                <a:lnTo>
                  <a:pt x="623" y="1038"/>
                </a:lnTo>
                <a:lnTo>
                  <a:pt x="628" y="1015"/>
                </a:lnTo>
                <a:lnTo>
                  <a:pt x="634" y="1000"/>
                </a:lnTo>
                <a:lnTo>
                  <a:pt x="642" y="986"/>
                </a:lnTo>
                <a:lnTo>
                  <a:pt x="654" y="975"/>
                </a:lnTo>
                <a:lnTo>
                  <a:pt x="667" y="966"/>
                </a:lnTo>
                <a:lnTo>
                  <a:pt x="683" y="961"/>
                </a:lnTo>
                <a:lnTo>
                  <a:pt x="699" y="959"/>
                </a:lnTo>
                <a:lnTo>
                  <a:pt x="715" y="957"/>
                </a:lnTo>
                <a:lnTo>
                  <a:pt x="735" y="957"/>
                </a:lnTo>
                <a:lnTo>
                  <a:pt x="754" y="959"/>
                </a:lnTo>
                <a:lnTo>
                  <a:pt x="769" y="961"/>
                </a:lnTo>
                <a:lnTo>
                  <a:pt x="790" y="962"/>
                </a:lnTo>
                <a:lnTo>
                  <a:pt x="811" y="965"/>
                </a:lnTo>
                <a:lnTo>
                  <a:pt x="835" y="965"/>
                </a:lnTo>
                <a:lnTo>
                  <a:pt x="855" y="962"/>
                </a:lnTo>
                <a:lnTo>
                  <a:pt x="875" y="959"/>
                </a:lnTo>
                <a:lnTo>
                  <a:pt x="897" y="954"/>
                </a:lnTo>
                <a:lnTo>
                  <a:pt x="912" y="945"/>
                </a:lnTo>
                <a:lnTo>
                  <a:pt x="929" y="933"/>
                </a:lnTo>
                <a:lnTo>
                  <a:pt x="939" y="918"/>
                </a:lnTo>
                <a:lnTo>
                  <a:pt x="950" y="902"/>
                </a:lnTo>
                <a:lnTo>
                  <a:pt x="955" y="886"/>
                </a:lnTo>
                <a:lnTo>
                  <a:pt x="957" y="867"/>
                </a:lnTo>
                <a:lnTo>
                  <a:pt x="955" y="848"/>
                </a:lnTo>
                <a:lnTo>
                  <a:pt x="954" y="828"/>
                </a:lnTo>
                <a:lnTo>
                  <a:pt x="955" y="807"/>
                </a:lnTo>
                <a:lnTo>
                  <a:pt x="958" y="790"/>
                </a:lnTo>
                <a:lnTo>
                  <a:pt x="963" y="773"/>
                </a:lnTo>
                <a:lnTo>
                  <a:pt x="970" y="756"/>
                </a:lnTo>
                <a:lnTo>
                  <a:pt x="980" y="745"/>
                </a:lnTo>
                <a:lnTo>
                  <a:pt x="995" y="734"/>
                </a:lnTo>
                <a:lnTo>
                  <a:pt x="1014" y="726"/>
                </a:lnTo>
                <a:lnTo>
                  <a:pt x="1033" y="720"/>
                </a:lnTo>
                <a:lnTo>
                  <a:pt x="1051" y="715"/>
                </a:lnTo>
                <a:lnTo>
                  <a:pt x="1070" y="710"/>
                </a:lnTo>
                <a:lnTo>
                  <a:pt x="1095" y="705"/>
                </a:lnTo>
                <a:lnTo>
                  <a:pt x="1114" y="701"/>
                </a:lnTo>
                <a:lnTo>
                  <a:pt x="1134" y="695"/>
                </a:lnTo>
                <a:lnTo>
                  <a:pt x="1151" y="688"/>
                </a:lnTo>
                <a:lnTo>
                  <a:pt x="1168" y="681"/>
                </a:lnTo>
                <a:lnTo>
                  <a:pt x="1181" y="671"/>
                </a:lnTo>
                <a:lnTo>
                  <a:pt x="1193" y="661"/>
                </a:lnTo>
                <a:lnTo>
                  <a:pt x="1206" y="644"/>
                </a:lnTo>
                <a:lnTo>
                  <a:pt x="1214" y="629"/>
                </a:lnTo>
                <a:lnTo>
                  <a:pt x="1221" y="612"/>
                </a:lnTo>
                <a:lnTo>
                  <a:pt x="1225" y="589"/>
                </a:lnTo>
                <a:lnTo>
                  <a:pt x="1222" y="570"/>
                </a:lnTo>
                <a:lnTo>
                  <a:pt x="1220" y="550"/>
                </a:lnTo>
                <a:lnTo>
                  <a:pt x="1214" y="526"/>
                </a:lnTo>
                <a:lnTo>
                  <a:pt x="1208" y="500"/>
                </a:lnTo>
                <a:lnTo>
                  <a:pt x="1202" y="476"/>
                </a:lnTo>
                <a:lnTo>
                  <a:pt x="1201" y="457"/>
                </a:lnTo>
                <a:lnTo>
                  <a:pt x="1201" y="440"/>
                </a:lnTo>
                <a:lnTo>
                  <a:pt x="1203" y="416"/>
                </a:lnTo>
                <a:lnTo>
                  <a:pt x="1209" y="396"/>
                </a:lnTo>
                <a:lnTo>
                  <a:pt x="1215" y="381"/>
                </a:lnTo>
                <a:lnTo>
                  <a:pt x="1223" y="365"/>
                </a:lnTo>
                <a:lnTo>
                  <a:pt x="1235" y="349"/>
                </a:lnTo>
                <a:lnTo>
                  <a:pt x="1248" y="333"/>
                </a:lnTo>
                <a:lnTo>
                  <a:pt x="1265" y="319"/>
                </a:lnTo>
                <a:lnTo>
                  <a:pt x="1283" y="308"/>
                </a:lnTo>
                <a:lnTo>
                  <a:pt x="1300" y="301"/>
                </a:lnTo>
                <a:lnTo>
                  <a:pt x="1316" y="296"/>
                </a:lnTo>
                <a:lnTo>
                  <a:pt x="1334" y="294"/>
                </a:lnTo>
                <a:lnTo>
                  <a:pt x="1355" y="294"/>
                </a:lnTo>
                <a:lnTo>
                  <a:pt x="1377" y="29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7"/>
          <p:cNvSpPr>
            <a:spLocks/>
          </p:cNvSpPr>
          <p:nvPr/>
        </p:nvSpPr>
        <p:spPr bwMode="auto">
          <a:xfrm>
            <a:off x="3197225" y="1907381"/>
            <a:ext cx="2424113" cy="2808287"/>
          </a:xfrm>
          <a:custGeom>
            <a:avLst/>
            <a:gdLst>
              <a:gd name="T0" fmla="*/ 613 w 1527"/>
              <a:gd name="T1" fmla="*/ 282 h 1769"/>
              <a:gd name="T2" fmla="*/ 592 w 1527"/>
              <a:gd name="T3" fmla="*/ 135 h 1769"/>
              <a:gd name="T4" fmla="*/ 667 w 1527"/>
              <a:gd name="T5" fmla="*/ 17 h 1769"/>
              <a:gd name="T6" fmla="*/ 838 w 1527"/>
              <a:gd name="T7" fmla="*/ 4 h 1769"/>
              <a:gd name="T8" fmla="*/ 922 w 1527"/>
              <a:gd name="T9" fmla="*/ 73 h 1769"/>
              <a:gd name="T10" fmla="*/ 941 w 1527"/>
              <a:gd name="T11" fmla="*/ 194 h 1769"/>
              <a:gd name="T12" fmla="*/ 925 w 1527"/>
              <a:gd name="T13" fmla="*/ 323 h 1769"/>
              <a:gd name="T14" fmla="*/ 1008 w 1527"/>
              <a:gd name="T15" fmla="*/ 400 h 1769"/>
              <a:gd name="T16" fmla="*/ 1134 w 1527"/>
              <a:gd name="T17" fmla="*/ 433 h 1769"/>
              <a:gd name="T18" fmla="*/ 1186 w 1527"/>
              <a:gd name="T19" fmla="*/ 493 h 1769"/>
              <a:gd name="T20" fmla="*/ 1188 w 1527"/>
              <a:gd name="T21" fmla="*/ 578 h 1769"/>
              <a:gd name="T22" fmla="*/ 1237 w 1527"/>
              <a:gd name="T23" fmla="*/ 655 h 1769"/>
              <a:gd name="T24" fmla="*/ 1337 w 1527"/>
              <a:gd name="T25" fmla="*/ 670 h 1769"/>
              <a:gd name="T26" fmla="*/ 1445 w 1527"/>
              <a:gd name="T27" fmla="*/ 664 h 1769"/>
              <a:gd name="T28" fmla="*/ 1509 w 1527"/>
              <a:gd name="T29" fmla="*/ 702 h 1769"/>
              <a:gd name="T30" fmla="*/ 1525 w 1527"/>
              <a:gd name="T31" fmla="*/ 836 h 1769"/>
              <a:gd name="T32" fmla="*/ 1509 w 1527"/>
              <a:gd name="T33" fmla="*/ 1016 h 1769"/>
              <a:gd name="T34" fmla="*/ 1444 w 1527"/>
              <a:gd name="T35" fmla="*/ 1058 h 1769"/>
              <a:gd name="T36" fmla="*/ 1326 w 1527"/>
              <a:gd name="T37" fmla="*/ 1052 h 1769"/>
              <a:gd name="T38" fmla="*/ 1240 w 1527"/>
              <a:gd name="T39" fmla="*/ 1066 h 1769"/>
              <a:gd name="T40" fmla="*/ 1191 w 1527"/>
              <a:gd name="T41" fmla="*/ 1119 h 1769"/>
              <a:gd name="T42" fmla="*/ 1186 w 1527"/>
              <a:gd name="T43" fmla="*/ 1220 h 1769"/>
              <a:gd name="T44" fmla="*/ 1130 w 1527"/>
              <a:gd name="T45" fmla="*/ 1291 h 1769"/>
              <a:gd name="T46" fmla="*/ 1029 w 1527"/>
              <a:gd name="T47" fmla="*/ 1315 h 1769"/>
              <a:gd name="T48" fmla="*/ 941 w 1527"/>
              <a:gd name="T49" fmla="*/ 1364 h 1769"/>
              <a:gd name="T50" fmla="*/ 922 w 1527"/>
              <a:gd name="T51" fmla="*/ 1463 h 1769"/>
              <a:gd name="T52" fmla="*/ 941 w 1527"/>
              <a:gd name="T53" fmla="*/ 1585 h 1769"/>
              <a:gd name="T54" fmla="*/ 900 w 1527"/>
              <a:gd name="T55" fmla="*/ 1700 h 1769"/>
              <a:gd name="T56" fmla="*/ 826 w 1527"/>
              <a:gd name="T57" fmla="*/ 1761 h 1769"/>
              <a:gd name="T58" fmla="*/ 712 w 1527"/>
              <a:gd name="T59" fmla="*/ 1767 h 1769"/>
              <a:gd name="T60" fmla="*/ 626 w 1527"/>
              <a:gd name="T61" fmla="*/ 1722 h 1769"/>
              <a:gd name="T62" fmla="*/ 586 w 1527"/>
              <a:gd name="T63" fmla="*/ 1635 h 1769"/>
              <a:gd name="T64" fmla="*/ 596 w 1527"/>
              <a:gd name="T65" fmla="*/ 1533 h 1769"/>
              <a:gd name="T66" fmla="*/ 602 w 1527"/>
              <a:gd name="T67" fmla="*/ 1442 h 1769"/>
              <a:gd name="T68" fmla="*/ 545 w 1527"/>
              <a:gd name="T69" fmla="*/ 1376 h 1769"/>
              <a:gd name="T70" fmla="*/ 451 w 1527"/>
              <a:gd name="T71" fmla="*/ 1351 h 1769"/>
              <a:gd name="T72" fmla="*/ 361 w 1527"/>
              <a:gd name="T73" fmla="*/ 1313 h 1769"/>
              <a:gd name="T74" fmla="*/ 337 w 1527"/>
              <a:gd name="T75" fmla="*/ 1212 h 1769"/>
              <a:gd name="T76" fmla="*/ 310 w 1527"/>
              <a:gd name="T77" fmla="*/ 1127 h 1769"/>
              <a:gd name="T78" fmla="*/ 220 w 1527"/>
              <a:gd name="T79" fmla="*/ 1096 h 1769"/>
              <a:gd name="T80" fmla="*/ 128 w 1527"/>
              <a:gd name="T81" fmla="*/ 1105 h 1769"/>
              <a:gd name="T82" fmla="*/ 29 w 1527"/>
              <a:gd name="T83" fmla="*/ 1078 h 1769"/>
              <a:gd name="T84" fmla="*/ 1 w 1527"/>
              <a:gd name="T85" fmla="*/ 960 h 1769"/>
              <a:gd name="T86" fmla="*/ 7 w 1527"/>
              <a:gd name="T87" fmla="*/ 791 h 1769"/>
              <a:gd name="T88" fmla="*/ 37 w 1527"/>
              <a:gd name="T89" fmla="*/ 689 h 1769"/>
              <a:gd name="T90" fmla="*/ 113 w 1527"/>
              <a:gd name="T91" fmla="*/ 663 h 1769"/>
              <a:gd name="T92" fmla="*/ 226 w 1527"/>
              <a:gd name="T93" fmla="*/ 671 h 1769"/>
              <a:gd name="T94" fmla="*/ 325 w 1527"/>
              <a:gd name="T95" fmla="*/ 631 h 1769"/>
              <a:gd name="T96" fmla="*/ 343 w 1527"/>
              <a:gd name="T97" fmla="*/ 537 h 1769"/>
              <a:gd name="T98" fmla="*/ 380 w 1527"/>
              <a:gd name="T99" fmla="*/ 444 h 1769"/>
              <a:gd name="T100" fmla="*/ 486 w 1527"/>
              <a:gd name="T101" fmla="*/ 411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7" h="1769">
                <a:moveTo>
                  <a:pt x="581" y="370"/>
                </a:moveTo>
                <a:lnTo>
                  <a:pt x="596" y="350"/>
                </a:lnTo>
                <a:lnTo>
                  <a:pt x="607" y="331"/>
                </a:lnTo>
                <a:lnTo>
                  <a:pt x="613" y="309"/>
                </a:lnTo>
                <a:lnTo>
                  <a:pt x="613" y="282"/>
                </a:lnTo>
                <a:lnTo>
                  <a:pt x="606" y="250"/>
                </a:lnTo>
                <a:lnTo>
                  <a:pt x="600" y="224"/>
                </a:lnTo>
                <a:lnTo>
                  <a:pt x="592" y="191"/>
                </a:lnTo>
                <a:lnTo>
                  <a:pt x="588" y="156"/>
                </a:lnTo>
                <a:lnTo>
                  <a:pt x="592" y="135"/>
                </a:lnTo>
                <a:lnTo>
                  <a:pt x="598" y="108"/>
                </a:lnTo>
                <a:lnTo>
                  <a:pt x="610" y="81"/>
                </a:lnTo>
                <a:lnTo>
                  <a:pt x="626" y="54"/>
                </a:lnTo>
                <a:lnTo>
                  <a:pt x="648" y="33"/>
                </a:lnTo>
                <a:lnTo>
                  <a:pt x="667" y="17"/>
                </a:lnTo>
                <a:lnTo>
                  <a:pt x="693" y="7"/>
                </a:lnTo>
                <a:lnTo>
                  <a:pt x="724" y="2"/>
                </a:lnTo>
                <a:lnTo>
                  <a:pt x="757" y="0"/>
                </a:lnTo>
                <a:lnTo>
                  <a:pt x="802" y="0"/>
                </a:lnTo>
                <a:lnTo>
                  <a:pt x="838" y="4"/>
                </a:lnTo>
                <a:lnTo>
                  <a:pt x="858" y="12"/>
                </a:lnTo>
                <a:lnTo>
                  <a:pt x="873" y="22"/>
                </a:lnTo>
                <a:lnTo>
                  <a:pt x="890" y="33"/>
                </a:lnTo>
                <a:lnTo>
                  <a:pt x="907" y="51"/>
                </a:lnTo>
                <a:lnTo>
                  <a:pt x="922" y="73"/>
                </a:lnTo>
                <a:lnTo>
                  <a:pt x="934" y="93"/>
                </a:lnTo>
                <a:lnTo>
                  <a:pt x="940" y="111"/>
                </a:lnTo>
                <a:lnTo>
                  <a:pt x="945" y="141"/>
                </a:lnTo>
                <a:lnTo>
                  <a:pt x="945" y="167"/>
                </a:lnTo>
                <a:lnTo>
                  <a:pt x="941" y="194"/>
                </a:lnTo>
                <a:lnTo>
                  <a:pt x="936" y="214"/>
                </a:lnTo>
                <a:lnTo>
                  <a:pt x="931" y="247"/>
                </a:lnTo>
                <a:lnTo>
                  <a:pt x="922" y="281"/>
                </a:lnTo>
                <a:lnTo>
                  <a:pt x="919" y="302"/>
                </a:lnTo>
                <a:lnTo>
                  <a:pt x="925" y="323"/>
                </a:lnTo>
                <a:lnTo>
                  <a:pt x="932" y="338"/>
                </a:lnTo>
                <a:lnTo>
                  <a:pt x="945" y="358"/>
                </a:lnTo>
                <a:lnTo>
                  <a:pt x="964" y="375"/>
                </a:lnTo>
                <a:lnTo>
                  <a:pt x="982" y="389"/>
                </a:lnTo>
                <a:lnTo>
                  <a:pt x="1008" y="400"/>
                </a:lnTo>
                <a:lnTo>
                  <a:pt x="1034" y="407"/>
                </a:lnTo>
                <a:lnTo>
                  <a:pt x="1059" y="414"/>
                </a:lnTo>
                <a:lnTo>
                  <a:pt x="1085" y="418"/>
                </a:lnTo>
                <a:lnTo>
                  <a:pt x="1112" y="425"/>
                </a:lnTo>
                <a:lnTo>
                  <a:pt x="1134" y="433"/>
                </a:lnTo>
                <a:lnTo>
                  <a:pt x="1150" y="441"/>
                </a:lnTo>
                <a:lnTo>
                  <a:pt x="1163" y="451"/>
                </a:lnTo>
                <a:lnTo>
                  <a:pt x="1173" y="463"/>
                </a:lnTo>
                <a:lnTo>
                  <a:pt x="1180" y="477"/>
                </a:lnTo>
                <a:lnTo>
                  <a:pt x="1186" y="493"/>
                </a:lnTo>
                <a:lnTo>
                  <a:pt x="1188" y="508"/>
                </a:lnTo>
                <a:lnTo>
                  <a:pt x="1191" y="522"/>
                </a:lnTo>
                <a:lnTo>
                  <a:pt x="1191" y="541"/>
                </a:lnTo>
                <a:lnTo>
                  <a:pt x="1188" y="562"/>
                </a:lnTo>
                <a:lnTo>
                  <a:pt x="1188" y="578"/>
                </a:lnTo>
                <a:lnTo>
                  <a:pt x="1192" y="598"/>
                </a:lnTo>
                <a:lnTo>
                  <a:pt x="1200" y="616"/>
                </a:lnTo>
                <a:lnTo>
                  <a:pt x="1210" y="631"/>
                </a:lnTo>
                <a:lnTo>
                  <a:pt x="1222" y="642"/>
                </a:lnTo>
                <a:lnTo>
                  <a:pt x="1237" y="655"/>
                </a:lnTo>
                <a:lnTo>
                  <a:pt x="1253" y="663"/>
                </a:lnTo>
                <a:lnTo>
                  <a:pt x="1276" y="668"/>
                </a:lnTo>
                <a:lnTo>
                  <a:pt x="1297" y="670"/>
                </a:lnTo>
                <a:lnTo>
                  <a:pt x="1316" y="671"/>
                </a:lnTo>
                <a:lnTo>
                  <a:pt x="1337" y="670"/>
                </a:lnTo>
                <a:lnTo>
                  <a:pt x="1363" y="668"/>
                </a:lnTo>
                <a:lnTo>
                  <a:pt x="1383" y="666"/>
                </a:lnTo>
                <a:lnTo>
                  <a:pt x="1404" y="664"/>
                </a:lnTo>
                <a:lnTo>
                  <a:pt x="1423" y="663"/>
                </a:lnTo>
                <a:lnTo>
                  <a:pt x="1445" y="664"/>
                </a:lnTo>
                <a:lnTo>
                  <a:pt x="1457" y="666"/>
                </a:lnTo>
                <a:lnTo>
                  <a:pt x="1471" y="670"/>
                </a:lnTo>
                <a:lnTo>
                  <a:pt x="1484" y="678"/>
                </a:lnTo>
                <a:lnTo>
                  <a:pt x="1499" y="689"/>
                </a:lnTo>
                <a:lnTo>
                  <a:pt x="1509" y="702"/>
                </a:lnTo>
                <a:lnTo>
                  <a:pt x="1518" y="720"/>
                </a:lnTo>
                <a:lnTo>
                  <a:pt x="1521" y="737"/>
                </a:lnTo>
                <a:lnTo>
                  <a:pt x="1524" y="757"/>
                </a:lnTo>
                <a:lnTo>
                  <a:pt x="1526" y="793"/>
                </a:lnTo>
                <a:lnTo>
                  <a:pt x="1525" y="836"/>
                </a:lnTo>
                <a:lnTo>
                  <a:pt x="1526" y="881"/>
                </a:lnTo>
                <a:lnTo>
                  <a:pt x="1522" y="934"/>
                </a:lnTo>
                <a:lnTo>
                  <a:pt x="1519" y="970"/>
                </a:lnTo>
                <a:lnTo>
                  <a:pt x="1515" y="999"/>
                </a:lnTo>
                <a:lnTo>
                  <a:pt x="1509" y="1016"/>
                </a:lnTo>
                <a:lnTo>
                  <a:pt x="1500" y="1031"/>
                </a:lnTo>
                <a:lnTo>
                  <a:pt x="1489" y="1041"/>
                </a:lnTo>
                <a:lnTo>
                  <a:pt x="1475" y="1050"/>
                </a:lnTo>
                <a:lnTo>
                  <a:pt x="1458" y="1055"/>
                </a:lnTo>
                <a:lnTo>
                  <a:pt x="1444" y="1058"/>
                </a:lnTo>
                <a:lnTo>
                  <a:pt x="1414" y="1060"/>
                </a:lnTo>
                <a:lnTo>
                  <a:pt x="1388" y="1058"/>
                </a:lnTo>
                <a:lnTo>
                  <a:pt x="1367" y="1055"/>
                </a:lnTo>
                <a:lnTo>
                  <a:pt x="1348" y="1053"/>
                </a:lnTo>
                <a:lnTo>
                  <a:pt x="1326" y="1052"/>
                </a:lnTo>
                <a:lnTo>
                  <a:pt x="1307" y="1052"/>
                </a:lnTo>
                <a:lnTo>
                  <a:pt x="1291" y="1053"/>
                </a:lnTo>
                <a:lnTo>
                  <a:pt x="1273" y="1055"/>
                </a:lnTo>
                <a:lnTo>
                  <a:pt x="1251" y="1061"/>
                </a:lnTo>
                <a:lnTo>
                  <a:pt x="1240" y="1066"/>
                </a:lnTo>
                <a:lnTo>
                  <a:pt x="1229" y="1071"/>
                </a:lnTo>
                <a:lnTo>
                  <a:pt x="1215" y="1081"/>
                </a:lnTo>
                <a:lnTo>
                  <a:pt x="1205" y="1094"/>
                </a:lnTo>
                <a:lnTo>
                  <a:pt x="1198" y="1105"/>
                </a:lnTo>
                <a:lnTo>
                  <a:pt x="1191" y="1119"/>
                </a:lnTo>
                <a:lnTo>
                  <a:pt x="1187" y="1133"/>
                </a:lnTo>
                <a:lnTo>
                  <a:pt x="1186" y="1148"/>
                </a:lnTo>
                <a:lnTo>
                  <a:pt x="1187" y="1164"/>
                </a:lnTo>
                <a:lnTo>
                  <a:pt x="1187" y="1192"/>
                </a:lnTo>
                <a:lnTo>
                  <a:pt x="1186" y="1220"/>
                </a:lnTo>
                <a:lnTo>
                  <a:pt x="1179" y="1242"/>
                </a:lnTo>
                <a:lnTo>
                  <a:pt x="1172" y="1259"/>
                </a:lnTo>
                <a:lnTo>
                  <a:pt x="1161" y="1272"/>
                </a:lnTo>
                <a:lnTo>
                  <a:pt x="1146" y="1282"/>
                </a:lnTo>
                <a:lnTo>
                  <a:pt x="1130" y="1291"/>
                </a:lnTo>
                <a:lnTo>
                  <a:pt x="1112" y="1296"/>
                </a:lnTo>
                <a:lnTo>
                  <a:pt x="1090" y="1301"/>
                </a:lnTo>
                <a:lnTo>
                  <a:pt x="1071" y="1307"/>
                </a:lnTo>
                <a:lnTo>
                  <a:pt x="1048" y="1311"/>
                </a:lnTo>
                <a:lnTo>
                  <a:pt x="1029" y="1315"/>
                </a:lnTo>
                <a:lnTo>
                  <a:pt x="1008" y="1320"/>
                </a:lnTo>
                <a:lnTo>
                  <a:pt x="991" y="1329"/>
                </a:lnTo>
                <a:lnTo>
                  <a:pt x="972" y="1337"/>
                </a:lnTo>
                <a:lnTo>
                  <a:pt x="954" y="1349"/>
                </a:lnTo>
                <a:lnTo>
                  <a:pt x="941" y="1364"/>
                </a:lnTo>
                <a:lnTo>
                  <a:pt x="929" y="1381"/>
                </a:lnTo>
                <a:lnTo>
                  <a:pt x="920" y="1403"/>
                </a:lnTo>
                <a:lnTo>
                  <a:pt x="917" y="1422"/>
                </a:lnTo>
                <a:lnTo>
                  <a:pt x="919" y="1443"/>
                </a:lnTo>
                <a:lnTo>
                  <a:pt x="922" y="1463"/>
                </a:lnTo>
                <a:lnTo>
                  <a:pt x="928" y="1484"/>
                </a:lnTo>
                <a:lnTo>
                  <a:pt x="933" y="1508"/>
                </a:lnTo>
                <a:lnTo>
                  <a:pt x="936" y="1530"/>
                </a:lnTo>
                <a:lnTo>
                  <a:pt x="941" y="1557"/>
                </a:lnTo>
                <a:lnTo>
                  <a:pt x="941" y="1585"/>
                </a:lnTo>
                <a:lnTo>
                  <a:pt x="935" y="1613"/>
                </a:lnTo>
                <a:lnTo>
                  <a:pt x="929" y="1634"/>
                </a:lnTo>
                <a:lnTo>
                  <a:pt x="922" y="1655"/>
                </a:lnTo>
                <a:lnTo>
                  <a:pt x="913" y="1675"/>
                </a:lnTo>
                <a:lnTo>
                  <a:pt x="900" y="1700"/>
                </a:lnTo>
                <a:lnTo>
                  <a:pt x="885" y="1717"/>
                </a:lnTo>
                <a:lnTo>
                  <a:pt x="873" y="1728"/>
                </a:lnTo>
                <a:lnTo>
                  <a:pt x="858" y="1742"/>
                </a:lnTo>
                <a:lnTo>
                  <a:pt x="841" y="1755"/>
                </a:lnTo>
                <a:lnTo>
                  <a:pt x="826" y="1761"/>
                </a:lnTo>
                <a:lnTo>
                  <a:pt x="812" y="1765"/>
                </a:lnTo>
                <a:lnTo>
                  <a:pt x="788" y="1767"/>
                </a:lnTo>
                <a:lnTo>
                  <a:pt x="761" y="1768"/>
                </a:lnTo>
                <a:lnTo>
                  <a:pt x="727" y="1767"/>
                </a:lnTo>
                <a:lnTo>
                  <a:pt x="712" y="1767"/>
                </a:lnTo>
                <a:lnTo>
                  <a:pt x="692" y="1763"/>
                </a:lnTo>
                <a:lnTo>
                  <a:pt x="670" y="1757"/>
                </a:lnTo>
                <a:lnTo>
                  <a:pt x="651" y="1746"/>
                </a:lnTo>
                <a:lnTo>
                  <a:pt x="639" y="1736"/>
                </a:lnTo>
                <a:lnTo>
                  <a:pt x="626" y="1722"/>
                </a:lnTo>
                <a:lnTo>
                  <a:pt x="615" y="1709"/>
                </a:lnTo>
                <a:lnTo>
                  <a:pt x="605" y="1693"/>
                </a:lnTo>
                <a:lnTo>
                  <a:pt x="596" y="1677"/>
                </a:lnTo>
                <a:lnTo>
                  <a:pt x="589" y="1656"/>
                </a:lnTo>
                <a:lnTo>
                  <a:pt x="586" y="1635"/>
                </a:lnTo>
                <a:lnTo>
                  <a:pt x="585" y="1619"/>
                </a:lnTo>
                <a:lnTo>
                  <a:pt x="585" y="1596"/>
                </a:lnTo>
                <a:lnTo>
                  <a:pt x="586" y="1577"/>
                </a:lnTo>
                <a:lnTo>
                  <a:pt x="592" y="1557"/>
                </a:lnTo>
                <a:lnTo>
                  <a:pt x="596" y="1533"/>
                </a:lnTo>
                <a:lnTo>
                  <a:pt x="602" y="1511"/>
                </a:lnTo>
                <a:lnTo>
                  <a:pt x="606" y="1491"/>
                </a:lnTo>
                <a:lnTo>
                  <a:pt x="607" y="1472"/>
                </a:lnTo>
                <a:lnTo>
                  <a:pt x="606" y="1457"/>
                </a:lnTo>
                <a:lnTo>
                  <a:pt x="602" y="1442"/>
                </a:lnTo>
                <a:lnTo>
                  <a:pt x="593" y="1423"/>
                </a:lnTo>
                <a:lnTo>
                  <a:pt x="583" y="1410"/>
                </a:lnTo>
                <a:lnTo>
                  <a:pt x="572" y="1396"/>
                </a:lnTo>
                <a:lnTo>
                  <a:pt x="558" y="1386"/>
                </a:lnTo>
                <a:lnTo>
                  <a:pt x="545" y="1376"/>
                </a:lnTo>
                <a:lnTo>
                  <a:pt x="526" y="1369"/>
                </a:lnTo>
                <a:lnTo>
                  <a:pt x="510" y="1364"/>
                </a:lnTo>
                <a:lnTo>
                  <a:pt x="488" y="1359"/>
                </a:lnTo>
                <a:lnTo>
                  <a:pt x="469" y="1356"/>
                </a:lnTo>
                <a:lnTo>
                  <a:pt x="451" y="1351"/>
                </a:lnTo>
                <a:lnTo>
                  <a:pt x="430" y="1346"/>
                </a:lnTo>
                <a:lnTo>
                  <a:pt x="412" y="1339"/>
                </a:lnTo>
                <a:lnTo>
                  <a:pt x="391" y="1332"/>
                </a:lnTo>
                <a:lnTo>
                  <a:pt x="374" y="1325"/>
                </a:lnTo>
                <a:lnTo>
                  <a:pt x="361" y="1313"/>
                </a:lnTo>
                <a:lnTo>
                  <a:pt x="350" y="1298"/>
                </a:lnTo>
                <a:lnTo>
                  <a:pt x="343" y="1280"/>
                </a:lnTo>
                <a:lnTo>
                  <a:pt x="337" y="1254"/>
                </a:lnTo>
                <a:lnTo>
                  <a:pt x="336" y="1234"/>
                </a:lnTo>
                <a:lnTo>
                  <a:pt x="337" y="1212"/>
                </a:lnTo>
                <a:lnTo>
                  <a:pt x="340" y="1194"/>
                </a:lnTo>
                <a:lnTo>
                  <a:pt x="337" y="1173"/>
                </a:lnTo>
                <a:lnTo>
                  <a:pt x="331" y="1156"/>
                </a:lnTo>
                <a:lnTo>
                  <a:pt x="321" y="1139"/>
                </a:lnTo>
                <a:lnTo>
                  <a:pt x="310" y="1127"/>
                </a:lnTo>
                <a:lnTo>
                  <a:pt x="297" y="1116"/>
                </a:lnTo>
                <a:lnTo>
                  <a:pt x="279" y="1109"/>
                </a:lnTo>
                <a:lnTo>
                  <a:pt x="259" y="1101"/>
                </a:lnTo>
                <a:lnTo>
                  <a:pt x="237" y="1099"/>
                </a:lnTo>
                <a:lnTo>
                  <a:pt x="220" y="1096"/>
                </a:lnTo>
                <a:lnTo>
                  <a:pt x="199" y="1096"/>
                </a:lnTo>
                <a:lnTo>
                  <a:pt x="182" y="1099"/>
                </a:lnTo>
                <a:lnTo>
                  <a:pt x="164" y="1100"/>
                </a:lnTo>
                <a:lnTo>
                  <a:pt x="146" y="1102"/>
                </a:lnTo>
                <a:lnTo>
                  <a:pt x="128" y="1105"/>
                </a:lnTo>
                <a:lnTo>
                  <a:pt x="98" y="1105"/>
                </a:lnTo>
                <a:lnTo>
                  <a:pt x="79" y="1104"/>
                </a:lnTo>
                <a:lnTo>
                  <a:pt x="59" y="1099"/>
                </a:lnTo>
                <a:lnTo>
                  <a:pt x="45" y="1091"/>
                </a:lnTo>
                <a:lnTo>
                  <a:pt x="29" y="1078"/>
                </a:lnTo>
                <a:lnTo>
                  <a:pt x="19" y="1065"/>
                </a:lnTo>
                <a:lnTo>
                  <a:pt x="12" y="1050"/>
                </a:lnTo>
                <a:lnTo>
                  <a:pt x="3" y="1021"/>
                </a:lnTo>
                <a:lnTo>
                  <a:pt x="2" y="991"/>
                </a:lnTo>
                <a:lnTo>
                  <a:pt x="1" y="960"/>
                </a:lnTo>
                <a:lnTo>
                  <a:pt x="0" y="923"/>
                </a:lnTo>
                <a:lnTo>
                  <a:pt x="2" y="890"/>
                </a:lnTo>
                <a:lnTo>
                  <a:pt x="3" y="855"/>
                </a:lnTo>
                <a:lnTo>
                  <a:pt x="5" y="823"/>
                </a:lnTo>
                <a:lnTo>
                  <a:pt x="7" y="791"/>
                </a:lnTo>
                <a:lnTo>
                  <a:pt x="10" y="766"/>
                </a:lnTo>
                <a:lnTo>
                  <a:pt x="14" y="738"/>
                </a:lnTo>
                <a:lnTo>
                  <a:pt x="19" y="717"/>
                </a:lnTo>
                <a:lnTo>
                  <a:pt x="26" y="703"/>
                </a:lnTo>
                <a:lnTo>
                  <a:pt x="37" y="689"/>
                </a:lnTo>
                <a:lnTo>
                  <a:pt x="47" y="680"/>
                </a:lnTo>
                <a:lnTo>
                  <a:pt x="62" y="670"/>
                </a:lnTo>
                <a:lnTo>
                  <a:pt x="75" y="668"/>
                </a:lnTo>
                <a:lnTo>
                  <a:pt x="91" y="664"/>
                </a:lnTo>
                <a:lnTo>
                  <a:pt x="113" y="663"/>
                </a:lnTo>
                <a:lnTo>
                  <a:pt x="132" y="664"/>
                </a:lnTo>
                <a:lnTo>
                  <a:pt x="158" y="668"/>
                </a:lnTo>
                <a:lnTo>
                  <a:pt x="180" y="669"/>
                </a:lnTo>
                <a:lnTo>
                  <a:pt x="199" y="670"/>
                </a:lnTo>
                <a:lnTo>
                  <a:pt x="226" y="671"/>
                </a:lnTo>
                <a:lnTo>
                  <a:pt x="253" y="668"/>
                </a:lnTo>
                <a:lnTo>
                  <a:pt x="276" y="663"/>
                </a:lnTo>
                <a:lnTo>
                  <a:pt x="297" y="654"/>
                </a:lnTo>
                <a:lnTo>
                  <a:pt x="311" y="645"/>
                </a:lnTo>
                <a:lnTo>
                  <a:pt x="325" y="631"/>
                </a:lnTo>
                <a:lnTo>
                  <a:pt x="336" y="614"/>
                </a:lnTo>
                <a:lnTo>
                  <a:pt x="343" y="596"/>
                </a:lnTo>
                <a:lnTo>
                  <a:pt x="346" y="577"/>
                </a:lnTo>
                <a:lnTo>
                  <a:pt x="344" y="563"/>
                </a:lnTo>
                <a:lnTo>
                  <a:pt x="343" y="537"/>
                </a:lnTo>
                <a:lnTo>
                  <a:pt x="344" y="511"/>
                </a:lnTo>
                <a:lnTo>
                  <a:pt x="349" y="490"/>
                </a:lnTo>
                <a:lnTo>
                  <a:pt x="355" y="472"/>
                </a:lnTo>
                <a:lnTo>
                  <a:pt x="363" y="458"/>
                </a:lnTo>
                <a:lnTo>
                  <a:pt x="380" y="444"/>
                </a:lnTo>
                <a:lnTo>
                  <a:pt x="398" y="434"/>
                </a:lnTo>
                <a:lnTo>
                  <a:pt x="421" y="426"/>
                </a:lnTo>
                <a:lnTo>
                  <a:pt x="443" y="420"/>
                </a:lnTo>
                <a:lnTo>
                  <a:pt x="462" y="415"/>
                </a:lnTo>
                <a:lnTo>
                  <a:pt x="486" y="411"/>
                </a:lnTo>
                <a:lnTo>
                  <a:pt x="509" y="406"/>
                </a:lnTo>
                <a:lnTo>
                  <a:pt x="535" y="399"/>
                </a:lnTo>
                <a:lnTo>
                  <a:pt x="560" y="387"/>
                </a:lnTo>
                <a:lnTo>
                  <a:pt x="581" y="370"/>
                </a:lnTo>
              </a:path>
            </a:pathLst>
          </a:custGeom>
          <a:solidFill>
            <a:srgbClr val="FFFF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8"/>
          <p:cNvSpPr>
            <a:spLocks noChangeArrowheads="1"/>
          </p:cNvSpPr>
          <p:nvPr/>
        </p:nvSpPr>
        <p:spPr bwMode="auto">
          <a:xfrm>
            <a:off x="3679963" y="2837448"/>
            <a:ext cx="1698003"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spcBef>
                <a:spcPct val="50000"/>
              </a:spcBef>
            </a:pPr>
            <a:r>
              <a:rPr lang="en-US" altLang="en-US" b="1" dirty="0">
                <a:solidFill>
                  <a:schemeClr val="tx2"/>
                </a:solidFill>
                <a:latin typeface="Book Antiqua" panose="02040602050305030304" pitchFamily="18" charset="0"/>
              </a:rPr>
              <a:t>BETTER CUSTOMER RETENTION</a:t>
            </a:r>
          </a:p>
        </p:txBody>
      </p:sp>
      <p:sp>
        <p:nvSpPr>
          <p:cNvPr id="13" name="Rectangle 9"/>
          <p:cNvSpPr>
            <a:spLocks noChangeArrowheads="1"/>
          </p:cNvSpPr>
          <p:nvPr/>
        </p:nvSpPr>
        <p:spPr bwMode="auto">
          <a:xfrm>
            <a:off x="2207419" y="1481121"/>
            <a:ext cx="2278856"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altLang="en-US" dirty="0">
                <a:solidFill>
                  <a:srgbClr val="000000"/>
                </a:solidFill>
                <a:latin typeface="Book Antiqua" panose="02040602050305030304" pitchFamily="18" charset="0"/>
              </a:rPr>
              <a:t>TRIAL NEW NIGHT CALLING PLAN (</a:t>
            </a:r>
            <a:r>
              <a:rPr lang="en-US" altLang="en-US" sz="1400" dirty="0">
                <a:solidFill>
                  <a:srgbClr val="000000"/>
                </a:solidFill>
                <a:latin typeface="Book Antiqua" panose="02040602050305030304" pitchFamily="18" charset="0"/>
              </a:rPr>
              <a:t>11PM – 5AM</a:t>
            </a:r>
            <a:r>
              <a:rPr lang="en-US" altLang="en-US" dirty="0">
                <a:solidFill>
                  <a:srgbClr val="000000"/>
                </a:solidFill>
                <a:latin typeface="Book Antiqua" panose="02040602050305030304" pitchFamily="18" charset="0"/>
              </a:rPr>
              <a:t>)</a:t>
            </a:r>
          </a:p>
        </p:txBody>
      </p:sp>
      <p:sp>
        <p:nvSpPr>
          <p:cNvPr id="14" name="Rectangle 10"/>
          <p:cNvSpPr>
            <a:spLocks noChangeArrowheads="1"/>
          </p:cNvSpPr>
          <p:nvPr/>
        </p:nvSpPr>
        <p:spPr bwMode="auto">
          <a:xfrm>
            <a:off x="4785209" y="1481120"/>
            <a:ext cx="191880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spcBef>
                <a:spcPct val="50000"/>
              </a:spcBef>
            </a:pPr>
            <a:r>
              <a:rPr lang="en-US" altLang="en-US" dirty="0">
                <a:solidFill>
                  <a:srgbClr val="000000"/>
                </a:solidFill>
                <a:latin typeface="Book Antiqua" panose="02040602050305030304" pitchFamily="18" charset="0"/>
              </a:rPr>
              <a:t>TRIAL NEW INT’L PLAN (</a:t>
            </a:r>
            <a:r>
              <a:rPr lang="en-US" altLang="en-US" sz="1400" dirty="0">
                <a:solidFill>
                  <a:srgbClr val="000000"/>
                </a:solidFill>
                <a:latin typeface="Book Antiqua" panose="02040602050305030304" pitchFamily="18" charset="0"/>
              </a:rPr>
              <a:t>FREE CALLING TO 130 COUNTRIES</a:t>
            </a:r>
            <a:r>
              <a:rPr lang="en-US" altLang="en-US" dirty="0">
                <a:solidFill>
                  <a:srgbClr val="000000"/>
                </a:solidFill>
                <a:latin typeface="Book Antiqua" panose="02040602050305030304" pitchFamily="18" charset="0"/>
              </a:rPr>
              <a:t>)</a:t>
            </a:r>
          </a:p>
        </p:txBody>
      </p:sp>
      <p:sp>
        <p:nvSpPr>
          <p:cNvPr id="16" name="Rectangle 12"/>
          <p:cNvSpPr>
            <a:spLocks noChangeArrowheads="1"/>
          </p:cNvSpPr>
          <p:nvPr/>
        </p:nvSpPr>
        <p:spPr bwMode="auto">
          <a:xfrm>
            <a:off x="2211388" y="3879936"/>
            <a:ext cx="2054225"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pPr>
            <a:r>
              <a:rPr lang="en-US" altLang="en-US" dirty="0">
                <a:solidFill>
                  <a:srgbClr val="000000"/>
                </a:solidFill>
                <a:latin typeface="Book Antiqua" panose="02040602050305030304" pitchFamily="18" charset="0"/>
              </a:rPr>
              <a:t>ONE-CALL RESOLUTION – CUSTOMER SERVICE</a:t>
            </a:r>
          </a:p>
        </p:txBody>
      </p:sp>
      <p:sp>
        <p:nvSpPr>
          <p:cNvPr id="20" name="Rectangle 16"/>
          <p:cNvSpPr>
            <a:spLocks noChangeArrowheads="1"/>
          </p:cNvSpPr>
          <p:nvPr/>
        </p:nvSpPr>
        <p:spPr bwMode="auto">
          <a:xfrm>
            <a:off x="157162" y="1199467"/>
            <a:ext cx="2178534" cy="45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spcBef>
                <a:spcPct val="50000"/>
              </a:spcBef>
            </a:pPr>
            <a:r>
              <a:rPr lang="en-US" altLang="en-US" sz="2000" dirty="0">
                <a:latin typeface="Arial" panose="020B0604020202020204" pitchFamily="34" charset="0"/>
                <a:cs typeface="Arial" panose="020B0604020202020204" pitchFamily="34" charset="0"/>
              </a:rPr>
              <a:t>Decision Tree result suggests that we should focus on 2 groups of customers:</a:t>
            </a:r>
          </a:p>
          <a:p>
            <a:pPr marL="342900" indent="-342900" algn="l">
              <a:spcBef>
                <a:spcPct val="50000"/>
              </a:spcBef>
              <a:buFont typeface="+mj-lt"/>
              <a:buAutoNum type="arabicPeriod"/>
            </a:pPr>
            <a:r>
              <a:rPr lang="en-US" altLang="en-US" sz="2000" dirty="0">
                <a:latin typeface="Arial" panose="020B0604020202020204" pitchFamily="34" charset="0"/>
                <a:cs typeface="Arial" panose="020B0604020202020204" pitchFamily="34" charset="0"/>
              </a:rPr>
              <a:t>Heavy Off-Hour Customers</a:t>
            </a:r>
          </a:p>
          <a:p>
            <a:pPr marL="342900" indent="-342900" algn="l">
              <a:spcBef>
                <a:spcPct val="50000"/>
              </a:spcBef>
              <a:buFont typeface="+mj-lt"/>
              <a:buAutoNum type="arabicPeriod"/>
            </a:pPr>
            <a:r>
              <a:rPr lang="en-US" altLang="en-US" sz="2000" dirty="0">
                <a:latin typeface="Arial" panose="020B0604020202020204" pitchFamily="34" charset="0"/>
                <a:cs typeface="Arial" panose="020B0604020202020204" pitchFamily="34" charset="0"/>
              </a:rPr>
              <a:t>International Plan Customers</a:t>
            </a:r>
          </a:p>
          <a:p>
            <a:pPr marL="342900" indent="-342900" algn="l">
              <a:spcBef>
                <a:spcPct val="50000"/>
              </a:spcBef>
              <a:buFont typeface="+mj-lt"/>
              <a:buAutoNum type="arabicPeriod"/>
            </a:pPr>
            <a:endParaRPr lang="en-US" altLang="en-US" sz="2000" dirty="0">
              <a:latin typeface="Arial" panose="020B0604020202020204" pitchFamily="34" charset="0"/>
              <a:cs typeface="Arial" panose="020B0604020202020204" pitchFamily="34" charset="0"/>
            </a:endParaRPr>
          </a:p>
        </p:txBody>
      </p:sp>
      <p:sp>
        <p:nvSpPr>
          <p:cNvPr id="23" name="Rectangle 16"/>
          <p:cNvSpPr>
            <a:spLocks noChangeArrowheads="1"/>
          </p:cNvSpPr>
          <p:nvPr/>
        </p:nvSpPr>
        <p:spPr bwMode="auto">
          <a:xfrm>
            <a:off x="6598754" y="750520"/>
            <a:ext cx="2672534" cy="472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spcBef>
                <a:spcPct val="50000"/>
              </a:spcBef>
            </a:pPr>
            <a:r>
              <a:rPr lang="en-US" altLang="en-US" sz="2000" dirty="0">
                <a:latin typeface="Arial" panose="020B0604020202020204" pitchFamily="34" charset="0"/>
                <a:cs typeface="Arial" panose="020B0604020202020204" pitchFamily="34" charset="0"/>
              </a:rPr>
              <a:t>Recommended Strategies:</a:t>
            </a:r>
          </a:p>
          <a:p>
            <a:pPr marL="342900" indent="-342900" algn="l">
              <a:spcBef>
                <a:spcPct val="50000"/>
              </a:spcBef>
              <a:buFont typeface="+mj-lt"/>
              <a:buAutoNum type="arabicPeriod"/>
            </a:pPr>
            <a:r>
              <a:rPr lang="en-US" altLang="en-US" dirty="0">
                <a:latin typeface="Arial" panose="020B0604020202020204" pitchFamily="34" charset="0"/>
                <a:cs typeface="Arial" panose="020B0604020202020204" pitchFamily="34" charset="0"/>
              </a:rPr>
              <a:t>Offer lower rates / more minutes to our off-hour customers</a:t>
            </a:r>
          </a:p>
          <a:p>
            <a:pPr marL="342900" indent="-342900" algn="l">
              <a:spcBef>
                <a:spcPct val="50000"/>
              </a:spcBef>
              <a:buFont typeface="+mj-lt"/>
              <a:buAutoNum type="arabicPeriod"/>
            </a:pPr>
            <a:r>
              <a:rPr lang="en-US" altLang="en-US" dirty="0">
                <a:latin typeface="Arial" panose="020B0604020202020204" pitchFamily="34" charset="0"/>
                <a:cs typeface="Arial" panose="020B0604020202020204" pitchFamily="34" charset="0"/>
              </a:rPr>
              <a:t>Offer revamped int’l calling plan</a:t>
            </a:r>
          </a:p>
          <a:p>
            <a:pPr marL="342900" indent="-342900" algn="l">
              <a:spcBef>
                <a:spcPct val="50000"/>
              </a:spcBef>
              <a:buFont typeface="+mj-lt"/>
              <a:buAutoNum type="arabicPeriod"/>
            </a:pPr>
            <a:r>
              <a:rPr lang="en-US" altLang="en-US" dirty="0">
                <a:latin typeface="Arial" panose="020B0604020202020204" pitchFamily="34" charset="0"/>
                <a:cs typeface="Arial" panose="020B0604020202020204" pitchFamily="34" charset="0"/>
              </a:rPr>
              <a:t>Improve the efficiency of our customer services</a:t>
            </a:r>
          </a:p>
          <a:p>
            <a:pPr marL="342900" indent="-342900" algn="l">
              <a:spcBef>
                <a:spcPct val="50000"/>
              </a:spcBef>
              <a:buFont typeface="+mj-lt"/>
              <a:buAutoNum type="arabicPeriod"/>
            </a:pPr>
            <a:r>
              <a:rPr lang="en-US" altLang="en-US" dirty="0">
                <a:latin typeface="Arial" panose="020B0604020202020204" pitchFamily="34" charset="0"/>
                <a:cs typeface="Arial" panose="020B0604020202020204" pitchFamily="34" charset="0"/>
              </a:rPr>
              <a:t>Formulate long-term strategies based on our trial offers</a:t>
            </a:r>
          </a:p>
          <a:p>
            <a:pPr marL="342900" indent="-342900" algn="l">
              <a:spcBef>
                <a:spcPct val="50000"/>
              </a:spcBef>
              <a:buFont typeface="+mj-lt"/>
              <a:buAutoNum type="arabicPeriod"/>
            </a:pPr>
            <a:endParaRPr lang="en-US" altLang="en-US" dirty="0">
              <a:latin typeface="Arial" panose="020B0604020202020204" pitchFamily="34" charset="0"/>
              <a:cs typeface="Arial" panose="020B0604020202020204" pitchFamily="34" charset="0"/>
            </a:endParaRPr>
          </a:p>
        </p:txBody>
      </p:sp>
      <p:sp>
        <p:nvSpPr>
          <p:cNvPr id="18" name="Rectangle 12"/>
          <p:cNvSpPr>
            <a:spLocks noChangeArrowheads="1"/>
          </p:cNvSpPr>
          <p:nvPr/>
        </p:nvSpPr>
        <p:spPr bwMode="auto">
          <a:xfrm>
            <a:off x="4649788" y="4393785"/>
            <a:ext cx="20542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pPr>
            <a:r>
              <a:rPr lang="en-US" altLang="en-US" dirty="0">
                <a:solidFill>
                  <a:srgbClr val="000000"/>
                </a:solidFill>
                <a:latin typeface="Book Antiqua" panose="02040602050305030304" pitchFamily="18" charset="0"/>
              </a:rPr>
              <a:t>CONTINUOUS IMPROVEMENT</a:t>
            </a:r>
          </a:p>
        </p:txBody>
      </p:sp>
    </p:spTree>
    <p:extLst>
      <p:ext uri="{BB962C8B-B14F-4D97-AF65-F5344CB8AC3E}">
        <p14:creationId xmlns:p14="http://schemas.microsoft.com/office/powerpoint/2010/main" val="1576178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96" y="-14689"/>
            <a:ext cx="8776734" cy="1054250"/>
          </a:xfrm>
        </p:spPr>
        <p:txBody>
          <a:bodyPr/>
          <a:lstStyle/>
          <a:p>
            <a:r>
              <a:rPr lang="en-US" dirty="0">
                <a:solidFill>
                  <a:schemeClr val="tx1"/>
                </a:solidFill>
              </a:rPr>
              <a:t>Appendix:  </a:t>
            </a:r>
            <a:r>
              <a:rPr lang="en-US" sz="3200" dirty="0">
                <a:solidFill>
                  <a:schemeClr val="tx1"/>
                </a:solidFill>
              </a:rPr>
              <a:t>Decision Tree Profit Matrix</a:t>
            </a:r>
          </a:p>
        </p:txBody>
      </p:sp>
      <p:pic>
        <p:nvPicPr>
          <p:cNvPr id="2" name="Picture 1"/>
          <p:cNvPicPr>
            <a:picLocks noChangeAspect="1"/>
          </p:cNvPicPr>
          <p:nvPr/>
        </p:nvPicPr>
        <p:blipFill rotWithShape="1">
          <a:blip r:embed="rId2"/>
          <a:srcRect l="2142" t="43039" r="52876" b="12535"/>
          <a:stretch/>
        </p:blipFill>
        <p:spPr>
          <a:xfrm>
            <a:off x="462455" y="790848"/>
            <a:ext cx="8178906" cy="4543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4601817" y="3727174"/>
            <a:ext cx="1858618" cy="25841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79704" y="3508458"/>
            <a:ext cx="2034038" cy="25841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43061" y="1889697"/>
            <a:ext cx="1858618" cy="25841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Group 4"/>
          <p:cNvGraphicFramePr>
            <a:graphicFrameLocks noGrp="1"/>
          </p:cNvGraphicFramePr>
          <p:nvPr>
            <p:extLst>
              <p:ext uri="{D42A27DB-BD31-4B8C-83A1-F6EECF244321}">
                <p14:modId xmlns:p14="http://schemas.microsoft.com/office/powerpoint/2010/main" val="2386491767"/>
              </p:ext>
            </p:extLst>
          </p:nvPr>
        </p:nvGraphicFramePr>
        <p:xfrm>
          <a:off x="134471" y="6276975"/>
          <a:ext cx="7496175" cy="457200"/>
        </p:xfrm>
        <a:graphic>
          <a:graphicData uri="http://schemas.openxmlformats.org/drawingml/2006/table">
            <a:tbl>
              <a:tblPr/>
              <a:tblGrid>
                <a:gridCol w="1249363">
                  <a:extLst>
                    <a:ext uri="{9D8B030D-6E8A-4147-A177-3AD203B41FA5}">
                      <a16:colId xmlns:a16="http://schemas.microsoft.com/office/drawing/2014/main" val="3210248902"/>
                    </a:ext>
                  </a:extLst>
                </a:gridCol>
                <a:gridCol w="1249362">
                  <a:extLst>
                    <a:ext uri="{9D8B030D-6E8A-4147-A177-3AD203B41FA5}">
                      <a16:colId xmlns:a16="http://schemas.microsoft.com/office/drawing/2014/main" val="866669274"/>
                    </a:ext>
                  </a:extLst>
                </a:gridCol>
                <a:gridCol w="1249363">
                  <a:extLst>
                    <a:ext uri="{9D8B030D-6E8A-4147-A177-3AD203B41FA5}">
                      <a16:colId xmlns:a16="http://schemas.microsoft.com/office/drawing/2014/main" val="3663345023"/>
                    </a:ext>
                  </a:extLst>
                </a:gridCol>
                <a:gridCol w="1249362">
                  <a:extLst>
                    <a:ext uri="{9D8B030D-6E8A-4147-A177-3AD203B41FA5}">
                      <a16:colId xmlns:a16="http://schemas.microsoft.com/office/drawing/2014/main" val="1685342720"/>
                    </a:ext>
                  </a:extLst>
                </a:gridCol>
                <a:gridCol w="1249363">
                  <a:extLst>
                    <a:ext uri="{9D8B030D-6E8A-4147-A177-3AD203B41FA5}">
                      <a16:colId xmlns:a16="http://schemas.microsoft.com/office/drawing/2014/main" val="728923165"/>
                    </a:ext>
                  </a:extLst>
                </a:gridCol>
                <a:gridCol w="1249362">
                  <a:extLst>
                    <a:ext uri="{9D8B030D-6E8A-4147-A177-3AD203B41FA5}">
                      <a16:colId xmlns:a16="http://schemas.microsoft.com/office/drawing/2014/main" val="2055327868"/>
                    </a:ext>
                  </a:extLst>
                </a:gridCol>
              </a:tblGrid>
              <a:tr h="247650">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extLst>
                  <a:ext uri="{0D108BD9-81ED-4DB2-BD59-A6C34878D82A}">
                    <a16:rowId xmlns:a16="http://schemas.microsoft.com/office/drawing/2014/main" val="125764858"/>
                  </a:ext>
                </a:extLst>
              </a:tr>
            </a:tbl>
          </a:graphicData>
        </a:graphic>
      </p:graphicFrame>
    </p:spTree>
    <p:extLst>
      <p:ext uri="{BB962C8B-B14F-4D97-AF65-F5344CB8AC3E}">
        <p14:creationId xmlns:p14="http://schemas.microsoft.com/office/powerpoint/2010/main" val="25396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04" y="1412776"/>
            <a:ext cx="4752528" cy="432048"/>
          </a:xfrm>
        </p:spPr>
        <p:txBody>
          <a:bodyPr/>
          <a:lstStyle/>
          <a:p>
            <a:pPr marL="342900" indent="-342900">
              <a:buFont typeface="Arial" panose="020B0604020202020204" pitchFamily="34" charset="0"/>
              <a:buChar char="•"/>
            </a:pPr>
            <a:r>
              <a:rPr lang="en-US" sz="2000" dirty="0"/>
              <a:t>Output layer &amp; Input layer</a:t>
            </a:r>
          </a:p>
          <a:p>
            <a:endParaRPr lang="en-US" sz="2000" dirty="0"/>
          </a:p>
          <a:p>
            <a:endParaRPr lang="en-US" sz="2000" dirty="0"/>
          </a:p>
        </p:txBody>
      </p:sp>
      <p:sp>
        <p:nvSpPr>
          <p:cNvPr id="3" name="Title 2"/>
          <p:cNvSpPr>
            <a:spLocks noGrp="1"/>
          </p:cNvSpPr>
          <p:nvPr>
            <p:ph type="title"/>
          </p:nvPr>
        </p:nvSpPr>
        <p:spPr>
          <a:xfrm>
            <a:off x="395536" y="204043"/>
            <a:ext cx="7756263" cy="792088"/>
          </a:xfrm>
        </p:spPr>
        <p:txBody>
          <a:bodyPr/>
          <a:lstStyle/>
          <a:p>
            <a:r>
              <a:rPr lang="en-US" dirty="0"/>
              <a:t>Appendix:  Neural Network </a:t>
            </a:r>
            <a:br>
              <a:rPr lang="en-US" dirty="0"/>
            </a:br>
            <a:r>
              <a:rPr lang="en-US" dirty="0"/>
              <a:t> </a:t>
            </a:r>
          </a:p>
        </p:txBody>
      </p:sp>
      <p:pic>
        <p:nvPicPr>
          <p:cNvPr id="4" name="Picture 3"/>
          <p:cNvPicPr>
            <a:picLocks noChangeAspect="1"/>
          </p:cNvPicPr>
          <p:nvPr/>
        </p:nvPicPr>
        <p:blipFill>
          <a:blip r:embed="rId2"/>
          <a:stretch>
            <a:fillRect/>
          </a:stretch>
        </p:blipFill>
        <p:spPr>
          <a:xfrm>
            <a:off x="219298" y="1340768"/>
            <a:ext cx="3560614" cy="3743325"/>
          </a:xfrm>
          <a:prstGeom prst="rect">
            <a:avLst/>
          </a:prstGeom>
        </p:spPr>
      </p:pic>
      <p:sp>
        <p:nvSpPr>
          <p:cNvPr id="7" name="Oval 6"/>
          <p:cNvSpPr/>
          <p:nvPr/>
        </p:nvSpPr>
        <p:spPr>
          <a:xfrm>
            <a:off x="226591" y="1133500"/>
            <a:ext cx="648072" cy="39593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p:cNvSpPr/>
          <p:nvPr/>
        </p:nvSpPr>
        <p:spPr>
          <a:xfrm>
            <a:off x="3383916" y="2852390"/>
            <a:ext cx="288032"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8"/>
          <p:cNvSpPr/>
          <p:nvPr/>
        </p:nvSpPr>
        <p:spPr>
          <a:xfrm>
            <a:off x="2195736" y="1916832"/>
            <a:ext cx="504056" cy="259228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Down 9"/>
          <p:cNvSpPr/>
          <p:nvPr/>
        </p:nvSpPr>
        <p:spPr>
          <a:xfrm rot="2767856">
            <a:off x="2506569" y="1935586"/>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rrow: Down 10"/>
          <p:cNvSpPr/>
          <p:nvPr/>
        </p:nvSpPr>
        <p:spPr>
          <a:xfrm rot="2767856">
            <a:off x="2506570" y="2878395"/>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rrow: Down 11"/>
          <p:cNvSpPr/>
          <p:nvPr/>
        </p:nvSpPr>
        <p:spPr>
          <a:xfrm rot="2767856">
            <a:off x="2500012" y="3863854"/>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ntent Placeholder 1"/>
          <p:cNvSpPr txBox="1">
            <a:spLocks/>
          </p:cNvSpPr>
          <p:nvPr/>
        </p:nvSpPr>
        <p:spPr>
          <a:xfrm>
            <a:off x="3907684" y="2381201"/>
            <a:ext cx="4752528" cy="1007083"/>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Hidden layer use linear combination of the input variables, with </a:t>
            </a:r>
            <a:r>
              <a:rPr lang="en-US" altLang="zh-CN" sz="2000" dirty="0"/>
              <a:t>estimated </a:t>
            </a:r>
            <a:r>
              <a:rPr lang="en-US" sz="2000" dirty="0"/>
              <a:t>weights and bias</a:t>
            </a:r>
          </a:p>
          <a:p>
            <a:endParaRPr lang="en-US" sz="2000" dirty="0"/>
          </a:p>
        </p:txBody>
      </p:sp>
      <p:sp>
        <p:nvSpPr>
          <p:cNvPr id="14" name="Content Placeholder 1"/>
          <p:cNvSpPr txBox="1">
            <a:spLocks/>
          </p:cNvSpPr>
          <p:nvPr/>
        </p:nvSpPr>
        <p:spPr>
          <a:xfrm>
            <a:off x="3903839" y="3389313"/>
            <a:ext cx="4752528" cy="94010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err="1"/>
              <a:t>TanH</a:t>
            </a:r>
            <a:r>
              <a:rPr lang="en-US" sz="2000" dirty="0"/>
              <a:t> function is applied to this linear combination as the output of all three hidden nodes</a:t>
            </a:r>
          </a:p>
        </p:txBody>
      </p:sp>
      <p:sp>
        <p:nvSpPr>
          <p:cNvPr id="24" name="Content Placeholder 1"/>
          <p:cNvSpPr txBox="1">
            <a:spLocks/>
          </p:cNvSpPr>
          <p:nvPr/>
        </p:nvSpPr>
        <p:spPr>
          <a:xfrm>
            <a:off x="3918804" y="1879529"/>
            <a:ext cx="4752528" cy="501672"/>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Hidden layer &amp; Three nodes    </a:t>
            </a:r>
          </a:p>
        </p:txBody>
      </p:sp>
      <p:sp>
        <p:nvSpPr>
          <p:cNvPr id="25" name="Arrow: Down 24"/>
          <p:cNvSpPr/>
          <p:nvPr/>
        </p:nvSpPr>
        <p:spPr>
          <a:xfrm rot="2767856">
            <a:off x="3601863" y="2911068"/>
            <a:ext cx="144016" cy="21602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ntent Placeholder 1"/>
          <p:cNvSpPr txBox="1">
            <a:spLocks/>
          </p:cNvSpPr>
          <p:nvPr/>
        </p:nvSpPr>
        <p:spPr>
          <a:xfrm>
            <a:off x="3918804" y="4393421"/>
            <a:ext cx="4752528" cy="940108"/>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Estimate final formula using three nodes’ output to predict probability</a:t>
            </a:r>
          </a:p>
        </p:txBody>
      </p:sp>
      <p:graphicFrame>
        <p:nvGraphicFramePr>
          <p:cNvPr id="17" name="Group 4"/>
          <p:cNvGraphicFramePr>
            <a:graphicFrameLocks noGrp="1"/>
          </p:cNvGraphicFramePr>
          <p:nvPr>
            <p:extLst>
              <p:ext uri="{D42A27DB-BD31-4B8C-83A1-F6EECF244321}">
                <p14:modId xmlns:p14="http://schemas.microsoft.com/office/powerpoint/2010/main" val="883459482"/>
              </p:ext>
            </p:extLst>
          </p:nvPr>
        </p:nvGraphicFramePr>
        <p:xfrm>
          <a:off x="134471" y="6276975"/>
          <a:ext cx="7496175" cy="457200"/>
        </p:xfrm>
        <a:graphic>
          <a:graphicData uri="http://schemas.openxmlformats.org/drawingml/2006/table">
            <a:tbl>
              <a:tblPr/>
              <a:tblGrid>
                <a:gridCol w="1249363">
                  <a:extLst>
                    <a:ext uri="{9D8B030D-6E8A-4147-A177-3AD203B41FA5}">
                      <a16:colId xmlns:a16="http://schemas.microsoft.com/office/drawing/2014/main" val="3210248902"/>
                    </a:ext>
                  </a:extLst>
                </a:gridCol>
                <a:gridCol w="1249362">
                  <a:extLst>
                    <a:ext uri="{9D8B030D-6E8A-4147-A177-3AD203B41FA5}">
                      <a16:colId xmlns:a16="http://schemas.microsoft.com/office/drawing/2014/main" val="866669274"/>
                    </a:ext>
                  </a:extLst>
                </a:gridCol>
                <a:gridCol w="1249363">
                  <a:extLst>
                    <a:ext uri="{9D8B030D-6E8A-4147-A177-3AD203B41FA5}">
                      <a16:colId xmlns:a16="http://schemas.microsoft.com/office/drawing/2014/main" val="3663345023"/>
                    </a:ext>
                  </a:extLst>
                </a:gridCol>
                <a:gridCol w="1249362">
                  <a:extLst>
                    <a:ext uri="{9D8B030D-6E8A-4147-A177-3AD203B41FA5}">
                      <a16:colId xmlns:a16="http://schemas.microsoft.com/office/drawing/2014/main" val="1685342720"/>
                    </a:ext>
                  </a:extLst>
                </a:gridCol>
                <a:gridCol w="1249363">
                  <a:extLst>
                    <a:ext uri="{9D8B030D-6E8A-4147-A177-3AD203B41FA5}">
                      <a16:colId xmlns:a16="http://schemas.microsoft.com/office/drawing/2014/main" val="728923165"/>
                    </a:ext>
                  </a:extLst>
                </a:gridCol>
                <a:gridCol w="1249362">
                  <a:extLst>
                    <a:ext uri="{9D8B030D-6E8A-4147-A177-3AD203B41FA5}">
                      <a16:colId xmlns:a16="http://schemas.microsoft.com/office/drawing/2014/main" val="2055327868"/>
                    </a:ext>
                  </a:extLst>
                </a:gridCol>
              </a:tblGrid>
              <a:tr h="247650">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extLst>
                  <a:ext uri="{0D108BD9-81ED-4DB2-BD59-A6C34878D82A}">
                    <a16:rowId xmlns:a16="http://schemas.microsoft.com/office/drawing/2014/main" val="125764858"/>
                  </a:ext>
                </a:extLst>
              </a:tr>
            </a:tbl>
          </a:graphicData>
        </a:graphic>
      </p:graphicFrame>
    </p:spTree>
    <p:extLst>
      <p:ext uri="{BB962C8B-B14F-4D97-AF65-F5344CB8AC3E}">
        <p14:creationId xmlns:p14="http://schemas.microsoft.com/office/powerpoint/2010/main" val="58714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0" grpId="0" animBg="1"/>
      <p:bldP spid="11" grpId="0" animBg="1"/>
      <p:bldP spid="12" grpId="0" animBg="1"/>
      <p:bldP spid="13" grpId="0"/>
      <p:bldP spid="14" grpId="0"/>
      <p:bldP spid="24" grpId="0"/>
      <p:bldP spid="2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118" y="217959"/>
            <a:ext cx="8776734" cy="1054250"/>
          </a:xfrm>
        </p:spPr>
        <p:txBody>
          <a:bodyPr/>
          <a:lstStyle/>
          <a:p>
            <a:r>
              <a:rPr lang="en-US" dirty="0">
                <a:solidFill>
                  <a:schemeClr val="tx1"/>
                </a:solidFill>
              </a:rPr>
              <a:t>Appendix</a:t>
            </a:r>
            <a:endParaRPr lang="en-US" sz="3200" dirty="0">
              <a:solidFill>
                <a:schemeClr val="tx1"/>
              </a:solidFill>
            </a:endParaRPr>
          </a:p>
        </p:txBody>
      </p:sp>
      <p:graphicFrame>
        <p:nvGraphicFramePr>
          <p:cNvPr id="5" name="Group 4"/>
          <p:cNvGraphicFramePr>
            <a:graphicFrameLocks noGrp="1"/>
          </p:cNvGraphicFramePr>
          <p:nvPr>
            <p:extLst>
              <p:ext uri="{D42A27DB-BD31-4B8C-83A1-F6EECF244321}">
                <p14:modId xmlns:p14="http://schemas.microsoft.com/office/powerpoint/2010/main" val="134484246"/>
              </p:ext>
            </p:extLst>
          </p:nvPr>
        </p:nvGraphicFramePr>
        <p:xfrm>
          <a:off x="134471" y="6276975"/>
          <a:ext cx="7496175" cy="457200"/>
        </p:xfrm>
        <a:graphic>
          <a:graphicData uri="http://schemas.openxmlformats.org/drawingml/2006/table">
            <a:tbl>
              <a:tblPr/>
              <a:tblGrid>
                <a:gridCol w="1249363">
                  <a:extLst>
                    <a:ext uri="{9D8B030D-6E8A-4147-A177-3AD203B41FA5}">
                      <a16:colId xmlns:a16="http://schemas.microsoft.com/office/drawing/2014/main" val="3210248902"/>
                    </a:ext>
                  </a:extLst>
                </a:gridCol>
                <a:gridCol w="1249362">
                  <a:extLst>
                    <a:ext uri="{9D8B030D-6E8A-4147-A177-3AD203B41FA5}">
                      <a16:colId xmlns:a16="http://schemas.microsoft.com/office/drawing/2014/main" val="866669274"/>
                    </a:ext>
                  </a:extLst>
                </a:gridCol>
                <a:gridCol w="1249363">
                  <a:extLst>
                    <a:ext uri="{9D8B030D-6E8A-4147-A177-3AD203B41FA5}">
                      <a16:colId xmlns:a16="http://schemas.microsoft.com/office/drawing/2014/main" val="3663345023"/>
                    </a:ext>
                  </a:extLst>
                </a:gridCol>
                <a:gridCol w="1249362">
                  <a:extLst>
                    <a:ext uri="{9D8B030D-6E8A-4147-A177-3AD203B41FA5}">
                      <a16:colId xmlns:a16="http://schemas.microsoft.com/office/drawing/2014/main" val="1685342720"/>
                    </a:ext>
                  </a:extLst>
                </a:gridCol>
                <a:gridCol w="1249363">
                  <a:extLst>
                    <a:ext uri="{9D8B030D-6E8A-4147-A177-3AD203B41FA5}">
                      <a16:colId xmlns:a16="http://schemas.microsoft.com/office/drawing/2014/main" val="728923165"/>
                    </a:ext>
                  </a:extLst>
                </a:gridCol>
                <a:gridCol w="1249362">
                  <a:extLst>
                    <a:ext uri="{9D8B030D-6E8A-4147-A177-3AD203B41FA5}">
                      <a16:colId xmlns:a16="http://schemas.microsoft.com/office/drawing/2014/main" val="2055327868"/>
                    </a:ext>
                  </a:extLst>
                </a:gridCol>
              </a:tblGrid>
              <a:tr h="247650">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extLst>
                  <a:ext uri="{0D108BD9-81ED-4DB2-BD59-A6C34878D82A}">
                    <a16:rowId xmlns:a16="http://schemas.microsoft.com/office/drawing/2014/main" val="125764858"/>
                  </a:ext>
                </a:extLst>
              </a:tr>
            </a:tbl>
          </a:graphicData>
        </a:graphic>
      </p:graphicFrame>
      <p:sp>
        <p:nvSpPr>
          <p:cNvPr id="6" name="Content Placeholder 1"/>
          <p:cNvSpPr>
            <a:spLocks noGrp="1"/>
          </p:cNvSpPr>
          <p:nvPr>
            <p:ph idx="1"/>
          </p:nvPr>
        </p:nvSpPr>
        <p:spPr>
          <a:xfrm>
            <a:off x="699247" y="1272209"/>
            <a:ext cx="8027310" cy="1331843"/>
          </a:xfrm>
        </p:spPr>
        <p:txBody>
          <a:bodyPr/>
          <a:lstStyle/>
          <a:p>
            <a:r>
              <a:rPr lang="en-US" sz="2800" dirty="0">
                <a:solidFill>
                  <a:schemeClr val="tx1"/>
                </a:solidFill>
              </a:rPr>
              <a:t>Please refer to our written report for more details.</a:t>
            </a:r>
          </a:p>
        </p:txBody>
      </p:sp>
    </p:spTree>
    <p:extLst>
      <p:ext uri="{BB962C8B-B14F-4D97-AF65-F5344CB8AC3E}">
        <p14:creationId xmlns:p14="http://schemas.microsoft.com/office/powerpoint/2010/main" val="95269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730998"/>
            <a:ext cx="7745505" cy="3754168"/>
          </a:xfrm>
        </p:spPr>
        <p:txBody>
          <a:bodyPr/>
          <a:lstStyle/>
          <a:p>
            <a:pPr algn="ctr"/>
            <a:r>
              <a:rPr lang="en-US" sz="2000" b="1" dirty="0"/>
              <a:t>INTRODUCTON</a:t>
            </a:r>
          </a:p>
          <a:p>
            <a:endParaRPr lang="en-US" sz="2000" dirty="0"/>
          </a:p>
          <a:p>
            <a:r>
              <a:rPr lang="en-US" sz="2000" dirty="0"/>
              <a:t>We are the leading cellular provider in the US. To maintain this, we need to increase our customer base, or decrease our customer turnover. Our team investigated current data and will propose a course of action for our company to tackle the latter issue.</a:t>
            </a:r>
          </a:p>
          <a:p>
            <a:r>
              <a:rPr lang="en-US" sz="2000" dirty="0"/>
              <a:t> </a:t>
            </a:r>
          </a:p>
          <a:p>
            <a:r>
              <a:rPr lang="en-US" sz="2000" dirty="0"/>
              <a:t>Currently we are losing 15% of our customers as they are moving to our competitors. We have developed a model that can predict this behavior and enable us to mitigate this risk.</a:t>
            </a:r>
          </a:p>
          <a:p>
            <a:endParaRPr lang="en-US" sz="2000" dirty="0"/>
          </a:p>
        </p:txBody>
      </p:sp>
      <p:graphicFrame>
        <p:nvGraphicFramePr>
          <p:cNvPr id="4" name="Group 25"/>
          <p:cNvGraphicFramePr>
            <a:graphicFrameLocks noGrp="1"/>
          </p:cNvGraphicFramePr>
          <p:nvPr>
            <p:extLst/>
          </p:nvPr>
        </p:nvGraphicFramePr>
        <p:xfrm>
          <a:off x="233082" y="6260422"/>
          <a:ext cx="7496175" cy="457438"/>
        </p:xfrm>
        <a:graphic>
          <a:graphicData uri="http://schemas.openxmlformats.org/drawingml/2006/table">
            <a:tbl>
              <a:tblPr/>
              <a:tblGrid>
                <a:gridCol w="1249363">
                  <a:extLst>
                    <a:ext uri="{9D8B030D-6E8A-4147-A177-3AD203B41FA5}">
                      <a16:colId xmlns:a16="http://schemas.microsoft.com/office/drawing/2014/main" val="3204828357"/>
                    </a:ext>
                  </a:extLst>
                </a:gridCol>
                <a:gridCol w="1249362">
                  <a:extLst>
                    <a:ext uri="{9D8B030D-6E8A-4147-A177-3AD203B41FA5}">
                      <a16:colId xmlns:a16="http://schemas.microsoft.com/office/drawing/2014/main" val="802451368"/>
                    </a:ext>
                  </a:extLst>
                </a:gridCol>
                <a:gridCol w="1249363">
                  <a:extLst>
                    <a:ext uri="{9D8B030D-6E8A-4147-A177-3AD203B41FA5}">
                      <a16:colId xmlns:a16="http://schemas.microsoft.com/office/drawing/2014/main" val="1328950031"/>
                    </a:ext>
                  </a:extLst>
                </a:gridCol>
                <a:gridCol w="1249362">
                  <a:extLst>
                    <a:ext uri="{9D8B030D-6E8A-4147-A177-3AD203B41FA5}">
                      <a16:colId xmlns:a16="http://schemas.microsoft.com/office/drawing/2014/main" val="1306570628"/>
                    </a:ext>
                  </a:extLst>
                </a:gridCol>
                <a:gridCol w="1249363">
                  <a:extLst>
                    <a:ext uri="{9D8B030D-6E8A-4147-A177-3AD203B41FA5}">
                      <a16:colId xmlns:a16="http://schemas.microsoft.com/office/drawing/2014/main" val="4147431717"/>
                    </a:ext>
                  </a:extLst>
                </a:gridCol>
                <a:gridCol w="1249362">
                  <a:extLst>
                    <a:ext uri="{9D8B030D-6E8A-4147-A177-3AD203B41FA5}">
                      <a16:colId xmlns:a16="http://schemas.microsoft.com/office/drawing/2014/main" val="2354391158"/>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1723743"/>
                  </a:ext>
                </a:extLst>
              </a:tr>
            </a:tbl>
          </a:graphicData>
        </a:graphic>
      </p:graphicFrame>
    </p:spTree>
    <p:extLst>
      <p:ext uri="{BB962C8B-B14F-4D97-AF65-F5344CB8AC3E}">
        <p14:creationId xmlns:p14="http://schemas.microsoft.com/office/powerpoint/2010/main" val="224119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8" y="1165701"/>
            <a:ext cx="7848404" cy="4052342"/>
          </a:xfrm>
        </p:spPr>
        <p:txBody>
          <a:bodyPr/>
          <a:lstStyle/>
          <a:p>
            <a:pPr marL="285750" indent="-285750">
              <a:buFont typeface="Arial" panose="020B0604020202020204" pitchFamily="34" charset="0"/>
              <a:buChar char="•"/>
            </a:pPr>
            <a:r>
              <a:rPr lang="en-US" sz="1800" b="1" dirty="0">
                <a:solidFill>
                  <a:schemeClr val="tx1"/>
                </a:solidFill>
              </a:rPr>
              <a:t>Examining and understanding data</a:t>
            </a:r>
          </a:p>
          <a:p>
            <a:pPr marL="697230" lvl="1" indent="-285750">
              <a:buFont typeface="Arial" panose="020B0604020202020204" pitchFamily="34" charset="0"/>
              <a:buChar char="•"/>
            </a:pPr>
            <a:r>
              <a:rPr lang="en-US" sz="1800" dirty="0">
                <a:solidFill>
                  <a:schemeClr val="tx1"/>
                </a:solidFill>
              </a:rPr>
              <a:t>3332 records, with no Missing Value</a:t>
            </a:r>
          </a:p>
          <a:p>
            <a:pPr marL="697230" lvl="1" indent="-285750">
              <a:buFont typeface="Arial" panose="020B0604020202020204" pitchFamily="34" charset="0"/>
              <a:buChar char="•"/>
            </a:pPr>
            <a:r>
              <a:rPr lang="en-US" sz="1800" dirty="0">
                <a:solidFill>
                  <a:schemeClr val="tx1"/>
                </a:solidFill>
              </a:rPr>
              <a:t>Dependent variable: Churn (14.5% TRUE; 85.5% FALSE)</a:t>
            </a:r>
          </a:p>
          <a:p>
            <a:pPr marL="697230" lvl="1" indent="-285750">
              <a:buFont typeface="Arial" panose="020B0604020202020204" pitchFamily="34" charset="0"/>
              <a:buChar char="•"/>
            </a:pPr>
            <a:r>
              <a:rPr lang="en-US" sz="1800" dirty="0">
                <a:solidFill>
                  <a:schemeClr val="tx1"/>
                </a:solidFill>
              </a:rPr>
              <a:t>18 Independent variables</a:t>
            </a:r>
          </a:p>
          <a:p>
            <a:pPr marL="285750" lvl="0" indent="-285750">
              <a:buFont typeface="Arial" panose="020B0604020202020204" pitchFamily="34" charset="0"/>
              <a:buChar char="•"/>
            </a:pPr>
            <a:r>
              <a:rPr lang="en-US" sz="1800" b="1" dirty="0">
                <a:solidFill>
                  <a:schemeClr val="tx1"/>
                </a:solidFill>
              </a:rPr>
              <a:t>Exploring data and transforming variables</a:t>
            </a:r>
          </a:p>
          <a:p>
            <a:pPr marL="697230" lvl="1" indent="-285750">
              <a:buFont typeface="Arial" panose="020B0604020202020204" pitchFamily="34" charset="0"/>
              <a:buChar char="•"/>
            </a:pPr>
            <a:r>
              <a:rPr lang="en-US" sz="1800" dirty="0">
                <a:solidFill>
                  <a:schemeClr val="tx1"/>
                </a:solidFill>
              </a:rPr>
              <a:t>Binning NV Mail </a:t>
            </a:r>
            <a:r>
              <a:rPr lang="en-US" sz="1800" dirty="0" err="1">
                <a:solidFill>
                  <a:schemeClr val="tx1"/>
                </a:solidFill>
              </a:rPr>
              <a:t>Msgs</a:t>
            </a:r>
            <a:r>
              <a:rPr lang="en-US" sz="1800" dirty="0">
                <a:solidFill>
                  <a:schemeClr val="tx1"/>
                </a:solidFill>
              </a:rPr>
              <a:t> : highly skewed to the right</a:t>
            </a:r>
          </a:p>
          <a:p>
            <a:pPr marL="697230" lvl="1" indent="-285750">
              <a:buFont typeface="Arial" panose="020B0604020202020204" pitchFamily="34" charset="0"/>
              <a:buChar char="•"/>
            </a:pPr>
            <a:r>
              <a:rPr lang="en-US" sz="1800" dirty="0">
                <a:solidFill>
                  <a:schemeClr val="tx1"/>
                </a:solidFill>
              </a:rPr>
              <a:t>Value Ordering – Churn, </a:t>
            </a:r>
            <a:r>
              <a:rPr lang="en-US" sz="1800" dirty="0" err="1">
                <a:solidFill>
                  <a:schemeClr val="tx1"/>
                </a:solidFill>
              </a:rPr>
              <a:t>IntlPlan</a:t>
            </a:r>
            <a:r>
              <a:rPr lang="en-US" sz="1800" dirty="0">
                <a:solidFill>
                  <a:schemeClr val="tx1"/>
                </a:solidFill>
              </a:rPr>
              <a:t>, </a:t>
            </a:r>
            <a:r>
              <a:rPr lang="en-US" sz="1800" dirty="0" err="1">
                <a:solidFill>
                  <a:schemeClr val="tx1"/>
                </a:solidFill>
              </a:rPr>
              <a:t>VMPlan</a:t>
            </a:r>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Taking out State from independent variables</a:t>
            </a:r>
            <a:r>
              <a:rPr lang="en-US" sz="1800" dirty="0">
                <a:solidFill>
                  <a:schemeClr val="tx1"/>
                </a:solidFill>
              </a:rPr>
              <a:t> for simplicity</a:t>
            </a:r>
          </a:p>
          <a:p>
            <a:pPr marL="285750" indent="-285750">
              <a:buFont typeface="Arial" panose="020B0604020202020204" pitchFamily="34" charset="0"/>
              <a:buChar char="•"/>
            </a:pPr>
            <a:r>
              <a:rPr lang="en-US" sz="1800" b="1" dirty="0">
                <a:solidFill>
                  <a:schemeClr val="tx1"/>
                </a:solidFill>
              </a:rPr>
              <a:t>Using Cross-Validation</a:t>
            </a:r>
          </a:p>
          <a:p>
            <a:pPr marL="697230" lvl="1" indent="-285750">
              <a:buFont typeface="Arial" panose="020B0604020202020204" pitchFamily="34" charset="0"/>
              <a:buChar char="•"/>
            </a:pPr>
            <a:r>
              <a:rPr lang="en-US" sz="1600" dirty="0">
                <a:solidFill>
                  <a:schemeClr val="tx1"/>
                </a:solidFill>
              </a:rPr>
              <a:t>Training=50%</a:t>
            </a:r>
          </a:p>
          <a:p>
            <a:pPr marL="697230" lvl="1" indent="-285750">
              <a:buFont typeface="Arial" panose="020B0604020202020204" pitchFamily="34" charset="0"/>
              <a:buChar char="•"/>
            </a:pPr>
            <a:r>
              <a:rPr lang="en-US" sz="1600" dirty="0">
                <a:solidFill>
                  <a:schemeClr val="tx1"/>
                </a:solidFill>
              </a:rPr>
              <a:t>Validation =25%</a:t>
            </a:r>
          </a:p>
          <a:p>
            <a:pPr marL="697230" lvl="1" indent="-285750">
              <a:buFont typeface="Arial" panose="020B0604020202020204" pitchFamily="34" charset="0"/>
              <a:buChar char="•"/>
            </a:pPr>
            <a:r>
              <a:rPr lang="en-US" sz="1600" dirty="0">
                <a:solidFill>
                  <a:schemeClr val="tx1"/>
                </a:solidFill>
              </a:rPr>
              <a:t>Test=25%</a:t>
            </a:r>
            <a:endParaRPr lang="en-US" sz="7000" dirty="0">
              <a:solidFill>
                <a:schemeClr val="tx1"/>
              </a:solidFill>
            </a:endParaRPr>
          </a:p>
        </p:txBody>
      </p:sp>
      <p:sp>
        <p:nvSpPr>
          <p:cNvPr id="3" name="Title 2"/>
          <p:cNvSpPr>
            <a:spLocks noGrp="1"/>
          </p:cNvSpPr>
          <p:nvPr>
            <p:ph type="title"/>
          </p:nvPr>
        </p:nvSpPr>
        <p:spPr>
          <a:xfrm>
            <a:off x="215153" y="217718"/>
            <a:ext cx="7756263" cy="704876"/>
          </a:xfrm>
        </p:spPr>
        <p:txBody>
          <a:bodyPr/>
          <a:lstStyle/>
          <a:p>
            <a:r>
              <a:rPr lang="en-US" dirty="0"/>
              <a:t>Data Preparation</a:t>
            </a:r>
          </a:p>
        </p:txBody>
      </p:sp>
      <p:graphicFrame>
        <p:nvGraphicFramePr>
          <p:cNvPr id="5" name="Group 3"/>
          <p:cNvGraphicFramePr>
            <a:graphicFrameLocks noGrp="1"/>
          </p:cNvGraphicFramePr>
          <p:nvPr>
            <p:extLst/>
          </p:nvPr>
        </p:nvGraphicFramePr>
        <p:xfrm>
          <a:off x="215153" y="6246159"/>
          <a:ext cx="7496175" cy="457200"/>
        </p:xfrm>
        <a:graphic>
          <a:graphicData uri="http://schemas.openxmlformats.org/drawingml/2006/table">
            <a:tbl>
              <a:tblPr/>
              <a:tblGrid>
                <a:gridCol w="1249363">
                  <a:extLst>
                    <a:ext uri="{9D8B030D-6E8A-4147-A177-3AD203B41FA5}">
                      <a16:colId xmlns:a16="http://schemas.microsoft.com/office/drawing/2014/main" val="3224196236"/>
                    </a:ext>
                  </a:extLst>
                </a:gridCol>
                <a:gridCol w="1249362">
                  <a:extLst>
                    <a:ext uri="{9D8B030D-6E8A-4147-A177-3AD203B41FA5}">
                      <a16:colId xmlns:a16="http://schemas.microsoft.com/office/drawing/2014/main" val="3479149666"/>
                    </a:ext>
                  </a:extLst>
                </a:gridCol>
                <a:gridCol w="1249363">
                  <a:extLst>
                    <a:ext uri="{9D8B030D-6E8A-4147-A177-3AD203B41FA5}">
                      <a16:colId xmlns:a16="http://schemas.microsoft.com/office/drawing/2014/main" val="2707833360"/>
                    </a:ext>
                  </a:extLst>
                </a:gridCol>
                <a:gridCol w="1249362">
                  <a:extLst>
                    <a:ext uri="{9D8B030D-6E8A-4147-A177-3AD203B41FA5}">
                      <a16:colId xmlns:a16="http://schemas.microsoft.com/office/drawing/2014/main" val="1163223316"/>
                    </a:ext>
                  </a:extLst>
                </a:gridCol>
                <a:gridCol w="1249363">
                  <a:extLst>
                    <a:ext uri="{9D8B030D-6E8A-4147-A177-3AD203B41FA5}">
                      <a16:colId xmlns:a16="http://schemas.microsoft.com/office/drawing/2014/main" val="250916343"/>
                    </a:ext>
                  </a:extLst>
                </a:gridCol>
                <a:gridCol w="1249362">
                  <a:extLst>
                    <a:ext uri="{9D8B030D-6E8A-4147-A177-3AD203B41FA5}">
                      <a16:colId xmlns:a16="http://schemas.microsoft.com/office/drawing/2014/main" val="1380535832"/>
                    </a:ext>
                  </a:extLst>
                </a:gridCol>
              </a:tblGrid>
              <a:tr h="2571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ko-KR" sz="1200" b="1" i="0" u="none" strike="noStrike" cap="none" normalizeH="0" baseline="0">
                          <a:ln>
                            <a:noFill/>
                          </a:ln>
                          <a:solidFill>
                            <a:schemeClr val="tx1"/>
                          </a:solidFill>
                          <a:effectLst/>
                          <a:latin typeface="Arial" panose="020B0604020202020204" pitchFamily="34" charset="0"/>
                          <a:ea typeface="굴림" pitchFamily="50" charset="-127"/>
                        </a:rPr>
                        <a:t>Introduction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ko-KR" sz="1200" b="1" i="0" u="none" strike="noStrike" cap="none" normalizeH="0" baseline="0" dirty="0">
                          <a:ln>
                            <a:noFill/>
                          </a:ln>
                          <a:solidFill>
                            <a:schemeClr val="tx1"/>
                          </a:solidFill>
                          <a:effectLst/>
                          <a:latin typeface="Arial" panose="020B0604020202020204" pitchFamily="34" charset="0"/>
                          <a:ea typeface="굴림" pitchFamily="50" charset="-127"/>
                        </a:rPr>
                        <a:t>Data Preparation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amma/>
                            <a:shade val="46275"/>
                            <a:invGamma/>
                          </a:srgbClr>
                        </a:gs>
                        <a:gs pos="50000">
                          <a:srgbClr val="FFFF00"/>
                        </a:gs>
                        <a:gs pos="100000">
                          <a:srgbClr val="FFFF00">
                            <a:gamma/>
                            <a:shade val="46275"/>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ko-KR" sz="1200" b="1" i="0" u="none" strike="noStrike" cap="none" normalizeH="0" baseline="0" dirty="0">
                          <a:ln>
                            <a:noFill/>
                          </a:ln>
                          <a:solidFill>
                            <a:schemeClr val="tx1"/>
                          </a:solidFill>
                          <a:effectLst/>
                          <a:latin typeface="Arial" panose="020B0604020202020204" pitchFamily="34" charset="0"/>
                          <a:ea typeface="굴림" pitchFamily="50" charset="-127"/>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ko-KR" sz="1200" b="1" i="0" u="none" strike="noStrike" cap="none" normalizeH="0" baseline="0" dirty="0">
                          <a:ln>
                            <a:noFill/>
                          </a:ln>
                          <a:solidFill>
                            <a:schemeClr val="tx1"/>
                          </a:solidFill>
                          <a:effectLst/>
                          <a:latin typeface="Arial" panose="020B0604020202020204" pitchFamily="34" charset="0"/>
                          <a:ea typeface="굴림" pitchFamily="50" charset="-127"/>
                        </a:rPr>
                        <a:t>Results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ko-KR" sz="1200" b="1" i="0" u="none" strike="noStrike" cap="none" normalizeH="0" baseline="0" dirty="0">
                          <a:ln>
                            <a:noFill/>
                          </a:ln>
                          <a:solidFill>
                            <a:schemeClr val="tx1"/>
                          </a:solidFill>
                          <a:effectLst/>
                          <a:latin typeface="Arial" panose="020B0604020202020204" pitchFamily="34" charset="0"/>
                          <a:ea typeface="굴림" pitchFamily="50" charset="-127"/>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ko-KR" sz="1200" b="1" i="0" u="none" strike="noStrike" cap="none" normalizeH="0" baseline="0" dirty="0">
                          <a:ln>
                            <a:noFill/>
                          </a:ln>
                          <a:solidFill>
                            <a:schemeClr val="tx1"/>
                          </a:solidFill>
                          <a:effectLst/>
                          <a:latin typeface="Arial" panose="020B0604020202020204" pitchFamily="34" charset="0"/>
                          <a:ea typeface="굴림" pitchFamily="50" charset="-127"/>
                        </a:rPr>
                        <a:t>Appendix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4934051"/>
                  </a:ext>
                </a:extLst>
              </a:tr>
            </a:tbl>
          </a:graphicData>
        </a:graphic>
      </p:graphicFrame>
    </p:spTree>
    <p:extLst>
      <p:ext uri="{BB962C8B-B14F-4D97-AF65-F5344CB8AC3E}">
        <p14:creationId xmlns:p14="http://schemas.microsoft.com/office/powerpoint/2010/main" val="135509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01" y="40230"/>
            <a:ext cx="7756263" cy="1054250"/>
          </a:xfrm>
        </p:spPr>
        <p:txBody>
          <a:bodyPr/>
          <a:lstStyle/>
          <a:p>
            <a:r>
              <a:rPr lang="en-US" sz="3600" dirty="0"/>
              <a:t>Attempted Model</a:t>
            </a:r>
            <a:r>
              <a:rPr lang="en-US" altLang="zh-CN" sz="3600" dirty="0"/>
              <a:t>s #1 &amp; #2</a:t>
            </a:r>
            <a:r>
              <a:rPr lang="en-US" sz="3600" dirty="0"/>
              <a:t>:</a:t>
            </a:r>
            <a:br>
              <a:rPr lang="en-US" sz="3600" dirty="0"/>
            </a:br>
            <a:r>
              <a:rPr lang="en-US" sz="3600" dirty="0"/>
              <a:t>	 Logistic</a:t>
            </a:r>
            <a:r>
              <a:rPr lang="zh-CN" altLang="en-US" sz="3600" dirty="0"/>
              <a:t> </a:t>
            </a:r>
            <a:r>
              <a:rPr lang="en-US" altLang="zh-CN" sz="3600" dirty="0"/>
              <a:t>&amp;</a:t>
            </a:r>
            <a:r>
              <a:rPr lang="zh-CN" altLang="en-US" sz="3600" dirty="0"/>
              <a:t> </a:t>
            </a:r>
            <a:r>
              <a:rPr lang="en-US" altLang="zh-CN" sz="3600" dirty="0"/>
              <a:t>Neural</a:t>
            </a:r>
            <a:r>
              <a:rPr lang="zh-CN" altLang="en-US" sz="3600" dirty="0"/>
              <a:t> </a:t>
            </a:r>
            <a:r>
              <a:rPr lang="en-US" altLang="zh-CN" sz="3600" dirty="0"/>
              <a:t>Network</a:t>
            </a:r>
            <a:endParaRPr lang="en-US" sz="3600" dirty="0"/>
          </a:p>
        </p:txBody>
      </p:sp>
      <p:graphicFrame>
        <p:nvGraphicFramePr>
          <p:cNvPr id="5" name="Group 434"/>
          <p:cNvGraphicFramePr>
            <a:graphicFrameLocks noGrp="1"/>
          </p:cNvGraphicFramePr>
          <p:nvPr>
            <p:extLst/>
          </p:nvPr>
        </p:nvGraphicFramePr>
        <p:xfrm>
          <a:off x="206188" y="6224468"/>
          <a:ext cx="7496175" cy="457438"/>
        </p:xfrm>
        <a:graphic>
          <a:graphicData uri="http://schemas.openxmlformats.org/drawingml/2006/table">
            <a:tbl>
              <a:tblPr/>
              <a:tblGrid>
                <a:gridCol w="1249363">
                  <a:extLst>
                    <a:ext uri="{9D8B030D-6E8A-4147-A177-3AD203B41FA5}">
                      <a16:colId xmlns:a16="http://schemas.microsoft.com/office/drawing/2014/main" val="3206176967"/>
                    </a:ext>
                  </a:extLst>
                </a:gridCol>
                <a:gridCol w="1249362">
                  <a:extLst>
                    <a:ext uri="{9D8B030D-6E8A-4147-A177-3AD203B41FA5}">
                      <a16:colId xmlns:a16="http://schemas.microsoft.com/office/drawing/2014/main" val="2607136186"/>
                    </a:ext>
                  </a:extLst>
                </a:gridCol>
                <a:gridCol w="1249363">
                  <a:extLst>
                    <a:ext uri="{9D8B030D-6E8A-4147-A177-3AD203B41FA5}">
                      <a16:colId xmlns:a16="http://schemas.microsoft.com/office/drawing/2014/main" val="1047863386"/>
                    </a:ext>
                  </a:extLst>
                </a:gridCol>
                <a:gridCol w="1249362">
                  <a:extLst>
                    <a:ext uri="{9D8B030D-6E8A-4147-A177-3AD203B41FA5}">
                      <a16:colId xmlns:a16="http://schemas.microsoft.com/office/drawing/2014/main" val="758276527"/>
                    </a:ext>
                  </a:extLst>
                </a:gridCol>
                <a:gridCol w="1249363">
                  <a:extLst>
                    <a:ext uri="{9D8B030D-6E8A-4147-A177-3AD203B41FA5}">
                      <a16:colId xmlns:a16="http://schemas.microsoft.com/office/drawing/2014/main" val="3670106295"/>
                    </a:ext>
                  </a:extLst>
                </a:gridCol>
                <a:gridCol w="1249362">
                  <a:extLst>
                    <a:ext uri="{9D8B030D-6E8A-4147-A177-3AD203B41FA5}">
                      <a16:colId xmlns:a16="http://schemas.microsoft.com/office/drawing/2014/main" val="1984975995"/>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00">
                            <a:gamma/>
                            <a:shade val="46275"/>
                            <a:invGamma/>
                          </a:srgbClr>
                        </a:gs>
                        <a:gs pos="50000">
                          <a:srgbClr val="FFFF00"/>
                        </a:gs>
                        <a:gs pos="100000">
                          <a:srgbClr val="FFFF00">
                            <a:gamma/>
                            <a:shade val="46275"/>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7972011"/>
                  </a:ext>
                </a:extLst>
              </a:tr>
            </a:tbl>
          </a:graphicData>
        </a:graphic>
      </p:graphicFrame>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6188" y="1406289"/>
            <a:ext cx="4481569" cy="3140311"/>
          </a:xfrm>
          <a:prstGeom prst="rect">
            <a:avLst/>
          </a:prstGeom>
        </p:spPr>
      </p:pic>
      <p:pic>
        <p:nvPicPr>
          <p:cNvPr id="14" name="Picture 13"/>
          <p:cNvPicPr>
            <a:picLocks noChangeAspect="1"/>
          </p:cNvPicPr>
          <p:nvPr/>
        </p:nvPicPr>
        <p:blipFill>
          <a:blip r:embed="rId3"/>
          <a:stretch>
            <a:fillRect/>
          </a:stretch>
        </p:blipFill>
        <p:spPr>
          <a:xfrm>
            <a:off x="4960110" y="1241511"/>
            <a:ext cx="3560614" cy="3743325"/>
          </a:xfrm>
          <a:prstGeom prst="rect">
            <a:avLst/>
          </a:prstGeom>
        </p:spPr>
      </p:pic>
      <p:sp>
        <p:nvSpPr>
          <p:cNvPr id="15" name="Oval 14"/>
          <p:cNvSpPr/>
          <p:nvPr/>
        </p:nvSpPr>
        <p:spPr>
          <a:xfrm>
            <a:off x="4967403" y="1034243"/>
            <a:ext cx="648072" cy="39593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p:cNvSpPr/>
          <p:nvPr/>
        </p:nvSpPr>
        <p:spPr>
          <a:xfrm>
            <a:off x="8124728" y="2753133"/>
            <a:ext cx="288032"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Rounded Corners 16"/>
          <p:cNvSpPr/>
          <p:nvPr/>
        </p:nvSpPr>
        <p:spPr>
          <a:xfrm>
            <a:off x="6936548" y="1817575"/>
            <a:ext cx="504056" cy="259228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rrow: Down 17"/>
          <p:cNvSpPr/>
          <p:nvPr/>
        </p:nvSpPr>
        <p:spPr>
          <a:xfrm rot="2767856">
            <a:off x="7247381" y="1836329"/>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rrow: Down 18"/>
          <p:cNvSpPr/>
          <p:nvPr/>
        </p:nvSpPr>
        <p:spPr>
          <a:xfrm rot="2767856">
            <a:off x="7247382" y="2779138"/>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rrow: Down 19"/>
          <p:cNvSpPr/>
          <p:nvPr/>
        </p:nvSpPr>
        <p:spPr>
          <a:xfrm rot="2767856">
            <a:off x="7240824" y="3764597"/>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990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8489" y="1097280"/>
            <a:ext cx="7745505" cy="3854912"/>
          </a:xfrm>
        </p:spPr>
        <p:txBody>
          <a:bodyPr/>
          <a:lstStyle/>
          <a:p>
            <a:pPr marL="342900" indent="-342900">
              <a:buFont typeface="Arial" panose="020B0604020202020204" pitchFamily="34" charset="0"/>
              <a:buChar char="•"/>
            </a:pPr>
            <a:r>
              <a:rPr lang="en-IN" sz="2000" dirty="0"/>
              <a:t>Decision Tree is an intuitive way to approach the churn problem.</a:t>
            </a:r>
          </a:p>
          <a:p>
            <a:pPr marL="342900" indent="-342900">
              <a:buFont typeface="Arial" panose="020B0604020202020204" pitchFamily="34" charset="0"/>
              <a:buChar char="•"/>
            </a:pPr>
            <a:r>
              <a:rPr lang="en-IN" sz="2000" dirty="0"/>
              <a:t>Divide and Conquer technique.</a:t>
            </a:r>
          </a:p>
          <a:p>
            <a:pPr marL="342900" indent="-342900">
              <a:buFont typeface="Arial" panose="020B0604020202020204" pitchFamily="34" charset="0"/>
              <a:buChar char="•"/>
            </a:pPr>
            <a:r>
              <a:rPr lang="en-IN" sz="2000" dirty="0"/>
              <a:t>Hierarchical tree like structure to split users based on a series of nested if-then statements.</a:t>
            </a:r>
          </a:p>
          <a:p>
            <a:pPr marL="342900" indent="-342900">
              <a:buFont typeface="Arial" panose="020B0604020202020204" pitchFamily="34" charset="0"/>
              <a:buChar char="•"/>
            </a:pPr>
            <a:r>
              <a:rPr lang="en-IN" sz="2000" dirty="0"/>
              <a:t>Splits are made on the most significant variables.</a:t>
            </a:r>
          </a:p>
          <a:p>
            <a:pPr marL="342900" indent="-342900">
              <a:buFont typeface="Arial" panose="020B0604020202020204" pitchFamily="34" charset="0"/>
              <a:buChar char="•"/>
            </a:pPr>
            <a:r>
              <a:rPr lang="en-IN" sz="2000" dirty="0"/>
              <a:t>14 splits in the model.</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
        <p:nvSpPr>
          <p:cNvPr id="3" name="Title 2"/>
          <p:cNvSpPr>
            <a:spLocks noGrp="1"/>
          </p:cNvSpPr>
          <p:nvPr>
            <p:ph type="title"/>
          </p:nvPr>
        </p:nvSpPr>
        <p:spPr>
          <a:xfrm>
            <a:off x="688489" y="391252"/>
            <a:ext cx="7756263" cy="1054250"/>
          </a:xfrm>
        </p:spPr>
        <p:txBody>
          <a:bodyPr/>
          <a:lstStyle/>
          <a:p>
            <a:r>
              <a:rPr lang="en-US" dirty="0"/>
              <a:t>Model #3:  Decision Tree</a:t>
            </a:r>
          </a:p>
        </p:txBody>
      </p:sp>
      <p:graphicFrame>
        <p:nvGraphicFramePr>
          <p:cNvPr id="5" name="Group 434"/>
          <p:cNvGraphicFramePr>
            <a:graphicFrameLocks noGrp="1"/>
          </p:cNvGraphicFramePr>
          <p:nvPr>
            <p:extLst/>
          </p:nvPr>
        </p:nvGraphicFramePr>
        <p:xfrm>
          <a:off x="206188" y="6224468"/>
          <a:ext cx="7496175" cy="457438"/>
        </p:xfrm>
        <a:graphic>
          <a:graphicData uri="http://schemas.openxmlformats.org/drawingml/2006/table">
            <a:tbl>
              <a:tblPr/>
              <a:tblGrid>
                <a:gridCol w="1249363">
                  <a:extLst>
                    <a:ext uri="{9D8B030D-6E8A-4147-A177-3AD203B41FA5}">
                      <a16:colId xmlns:a16="http://schemas.microsoft.com/office/drawing/2014/main" val="3206176967"/>
                    </a:ext>
                  </a:extLst>
                </a:gridCol>
                <a:gridCol w="1249362">
                  <a:extLst>
                    <a:ext uri="{9D8B030D-6E8A-4147-A177-3AD203B41FA5}">
                      <a16:colId xmlns:a16="http://schemas.microsoft.com/office/drawing/2014/main" val="2607136186"/>
                    </a:ext>
                  </a:extLst>
                </a:gridCol>
                <a:gridCol w="1249363">
                  <a:extLst>
                    <a:ext uri="{9D8B030D-6E8A-4147-A177-3AD203B41FA5}">
                      <a16:colId xmlns:a16="http://schemas.microsoft.com/office/drawing/2014/main" val="1047863386"/>
                    </a:ext>
                  </a:extLst>
                </a:gridCol>
                <a:gridCol w="1249362">
                  <a:extLst>
                    <a:ext uri="{9D8B030D-6E8A-4147-A177-3AD203B41FA5}">
                      <a16:colId xmlns:a16="http://schemas.microsoft.com/office/drawing/2014/main" val="758276527"/>
                    </a:ext>
                  </a:extLst>
                </a:gridCol>
                <a:gridCol w="1249363">
                  <a:extLst>
                    <a:ext uri="{9D8B030D-6E8A-4147-A177-3AD203B41FA5}">
                      <a16:colId xmlns:a16="http://schemas.microsoft.com/office/drawing/2014/main" val="3670106295"/>
                    </a:ext>
                  </a:extLst>
                </a:gridCol>
                <a:gridCol w="1249362">
                  <a:extLst>
                    <a:ext uri="{9D8B030D-6E8A-4147-A177-3AD203B41FA5}">
                      <a16:colId xmlns:a16="http://schemas.microsoft.com/office/drawing/2014/main" val="1984975995"/>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FF00">
                            <a:gamma/>
                            <a:shade val="46275"/>
                            <a:invGamma/>
                          </a:srgbClr>
                        </a:gs>
                        <a:gs pos="50000">
                          <a:srgbClr val="FFFF00"/>
                        </a:gs>
                        <a:gs pos="100000">
                          <a:srgbClr val="FFFF00">
                            <a:gamma/>
                            <a:shade val="46275"/>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7972011"/>
                  </a:ext>
                </a:extLst>
              </a:tr>
            </a:tbl>
          </a:graphicData>
        </a:graphic>
      </p:graphicFrame>
      <p:pic>
        <p:nvPicPr>
          <p:cNvPr id="4" name="Picture 3"/>
          <p:cNvPicPr>
            <a:picLocks noChangeAspect="1"/>
          </p:cNvPicPr>
          <p:nvPr/>
        </p:nvPicPr>
        <p:blipFill>
          <a:blip r:embed="rId2"/>
          <a:stretch>
            <a:fillRect/>
          </a:stretch>
        </p:blipFill>
        <p:spPr>
          <a:xfrm>
            <a:off x="2940565" y="2518670"/>
            <a:ext cx="3595287" cy="2960077"/>
          </a:xfrm>
          <a:prstGeom prst="rect">
            <a:avLst/>
          </a:prstGeom>
        </p:spPr>
      </p:pic>
    </p:spTree>
    <p:extLst>
      <p:ext uri="{BB962C8B-B14F-4D97-AF65-F5344CB8AC3E}">
        <p14:creationId xmlns:p14="http://schemas.microsoft.com/office/powerpoint/2010/main" val="11378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7869" y="126483"/>
            <a:ext cx="7684433" cy="1054250"/>
          </a:xfrm>
        </p:spPr>
        <p:txBody>
          <a:bodyPr/>
          <a:lstStyle/>
          <a:p>
            <a:r>
              <a:rPr lang="en-US" dirty="0"/>
              <a:t>Results:  Goodness-of-Fit</a:t>
            </a:r>
          </a:p>
        </p:txBody>
      </p:sp>
      <p:graphicFrame>
        <p:nvGraphicFramePr>
          <p:cNvPr id="5" name="Group 25"/>
          <p:cNvGraphicFramePr>
            <a:graphicFrameLocks noGrp="1"/>
          </p:cNvGraphicFramePr>
          <p:nvPr>
            <p:extLst/>
          </p:nvPr>
        </p:nvGraphicFramePr>
        <p:xfrm>
          <a:off x="188258" y="6268905"/>
          <a:ext cx="7496175" cy="457438"/>
        </p:xfrm>
        <a:graphic>
          <a:graphicData uri="http://schemas.openxmlformats.org/drawingml/2006/table">
            <a:tbl>
              <a:tblPr/>
              <a:tblGrid>
                <a:gridCol w="1249363">
                  <a:extLst>
                    <a:ext uri="{9D8B030D-6E8A-4147-A177-3AD203B41FA5}">
                      <a16:colId xmlns:a16="http://schemas.microsoft.com/office/drawing/2014/main" val="1516095991"/>
                    </a:ext>
                  </a:extLst>
                </a:gridCol>
                <a:gridCol w="1249362">
                  <a:extLst>
                    <a:ext uri="{9D8B030D-6E8A-4147-A177-3AD203B41FA5}">
                      <a16:colId xmlns:a16="http://schemas.microsoft.com/office/drawing/2014/main" val="3350470755"/>
                    </a:ext>
                  </a:extLst>
                </a:gridCol>
                <a:gridCol w="1249363">
                  <a:extLst>
                    <a:ext uri="{9D8B030D-6E8A-4147-A177-3AD203B41FA5}">
                      <a16:colId xmlns:a16="http://schemas.microsoft.com/office/drawing/2014/main" val="2150665780"/>
                    </a:ext>
                  </a:extLst>
                </a:gridCol>
                <a:gridCol w="1249362">
                  <a:extLst>
                    <a:ext uri="{9D8B030D-6E8A-4147-A177-3AD203B41FA5}">
                      <a16:colId xmlns:a16="http://schemas.microsoft.com/office/drawing/2014/main" val="1179921004"/>
                    </a:ext>
                  </a:extLst>
                </a:gridCol>
                <a:gridCol w="1249363">
                  <a:extLst>
                    <a:ext uri="{9D8B030D-6E8A-4147-A177-3AD203B41FA5}">
                      <a16:colId xmlns:a16="http://schemas.microsoft.com/office/drawing/2014/main" val="718461036"/>
                    </a:ext>
                  </a:extLst>
                </a:gridCol>
                <a:gridCol w="1249362">
                  <a:extLst>
                    <a:ext uri="{9D8B030D-6E8A-4147-A177-3AD203B41FA5}">
                      <a16:colId xmlns:a16="http://schemas.microsoft.com/office/drawing/2014/main" val="3133265533"/>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100000">
                          <a:srgbClr val="FFFF00">
                            <a:gamma/>
                            <a:shade val="47451"/>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05190"/>
                  </a:ext>
                </a:extLst>
              </a:tr>
            </a:tbl>
          </a:graphicData>
        </a:graphic>
      </p:graphicFrame>
      <p:pic>
        <p:nvPicPr>
          <p:cNvPr id="4" name="Picture 3"/>
          <p:cNvPicPr>
            <a:picLocks noChangeAspect="1"/>
          </p:cNvPicPr>
          <p:nvPr/>
        </p:nvPicPr>
        <p:blipFill>
          <a:blip r:embed="rId2"/>
          <a:stretch>
            <a:fillRect/>
          </a:stretch>
        </p:blipFill>
        <p:spPr>
          <a:xfrm>
            <a:off x="0" y="1039229"/>
            <a:ext cx="9140496" cy="2685589"/>
          </a:xfrm>
          <a:prstGeom prst="rect">
            <a:avLst/>
          </a:prstGeom>
        </p:spPr>
      </p:pic>
      <p:sp>
        <p:nvSpPr>
          <p:cNvPr id="6" name="Content Placeholder 1"/>
          <p:cNvSpPr txBox="1">
            <a:spLocks/>
          </p:cNvSpPr>
          <p:nvPr/>
        </p:nvSpPr>
        <p:spPr>
          <a:xfrm>
            <a:off x="609794" y="3905252"/>
            <a:ext cx="7745505" cy="1421306"/>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sz="1800" dirty="0">
                <a:solidFill>
                  <a:schemeClr val="tx1"/>
                </a:solidFill>
              </a:rPr>
              <a:t>Common Statistical Measures:</a:t>
            </a:r>
          </a:p>
          <a:p>
            <a:pPr marL="754380" lvl="1" indent="-342900">
              <a:buFont typeface="Arial" panose="020B0604020202020204" pitchFamily="34" charset="0"/>
              <a:buChar char="•"/>
            </a:pPr>
            <a:r>
              <a:rPr lang="en-US" altLang="zh-CN" sz="1800" dirty="0">
                <a:solidFill>
                  <a:schemeClr val="tx1"/>
                </a:solidFill>
              </a:rPr>
              <a:t>R Squares</a:t>
            </a:r>
          </a:p>
          <a:p>
            <a:pPr marL="754380" lvl="1" indent="-342900">
              <a:buFont typeface="Arial" panose="020B0604020202020204" pitchFamily="34" charset="0"/>
              <a:buChar char="•"/>
            </a:pPr>
            <a:r>
              <a:rPr lang="en-US" sz="1800" dirty="0">
                <a:solidFill>
                  <a:schemeClr val="tx1"/>
                </a:solidFill>
              </a:rPr>
              <a:t>“Overall” Misclassification Rate</a:t>
            </a:r>
          </a:p>
        </p:txBody>
      </p:sp>
    </p:spTree>
    <p:extLst>
      <p:ext uri="{BB962C8B-B14F-4D97-AF65-F5344CB8AC3E}">
        <p14:creationId xmlns:p14="http://schemas.microsoft.com/office/powerpoint/2010/main" val="227590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8258" y="97116"/>
            <a:ext cx="7756263" cy="1054250"/>
          </a:xfrm>
        </p:spPr>
        <p:txBody>
          <a:bodyPr/>
          <a:lstStyle/>
          <a:p>
            <a:r>
              <a:rPr lang="en-US" sz="3600" dirty="0"/>
              <a:t>Results: </a:t>
            </a:r>
            <a:r>
              <a:rPr lang="en-US" altLang="zh-CN" sz="3600" dirty="0"/>
              <a:t>ROC</a:t>
            </a:r>
            <a:r>
              <a:rPr lang="zh-CN" altLang="en-US" sz="3600" dirty="0"/>
              <a:t> </a:t>
            </a:r>
            <a:r>
              <a:rPr lang="en-US" altLang="zh-CN" sz="3600" dirty="0"/>
              <a:t>&amp;</a:t>
            </a:r>
            <a:r>
              <a:rPr lang="en-US" sz="3600" dirty="0"/>
              <a:t> Lift Curve</a:t>
            </a:r>
            <a:r>
              <a:rPr lang="zh-CN" altLang="en-US" sz="3600" dirty="0"/>
              <a:t> </a:t>
            </a:r>
            <a:endParaRPr lang="en-US" sz="3600" dirty="0"/>
          </a:p>
        </p:txBody>
      </p:sp>
      <p:graphicFrame>
        <p:nvGraphicFramePr>
          <p:cNvPr id="5" name="Group 25"/>
          <p:cNvGraphicFramePr>
            <a:graphicFrameLocks noGrp="1"/>
          </p:cNvGraphicFramePr>
          <p:nvPr>
            <p:extLst/>
          </p:nvPr>
        </p:nvGraphicFramePr>
        <p:xfrm>
          <a:off x="188258" y="6268905"/>
          <a:ext cx="7496175" cy="457438"/>
        </p:xfrm>
        <a:graphic>
          <a:graphicData uri="http://schemas.openxmlformats.org/drawingml/2006/table">
            <a:tbl>
              <a:tblPr/>
              <a:tblGrid>
                <a:gridCol w="1249363">
                  <a:extLst>
                    <a:ext uri="{9D8B030D-6E8A-4147-A177-3AD203B41FA5}">
                      <a16:colId xmlns:a16="http://schemas.microsoft.com/office/drawing/2014/main" val="1516095991"/>
                    </a:ext>
                  </a:extLst>
                </a:gridCol>
                <a:gridCol w="1249362">
                  <a:extLst>
                    <a:ext uri="{9D8B030D-6E8A-4147-A177-3AD203B41FA5}">
                      <a16:colId xmlns:a16="http://schemas.microsoft.com/office/drawing/2014/main" val="3350470755"/>
                    </a:ext>
                  </a:extLst>
                </a:gridCol>
                <a:gridCol w="1249363">
                  <a:extLst>
                    <a:ext uri="{9D8B030D-6E8A-4147-A177-3AD203B41FA5}">
                      <a16:colId xmlns:a16="http://schemas.microsoft.com/office/drawing/2014/main" val="2150665780"/>
                    </a:ext>
                  </a:extLst>
                </a:gridCol>
                <a:gridCol w="1249362">
                  <a:extLst>
                    <a:ext uri="{9D8B030D-6E8A-4147-A177-3AD203B41FA5}">
                      <a16:colId xmlns:a16="http://schemas.microsoft.com/office/drawing/2014/main" val="1179921004"/>
                    </a:ext>
                  </a:extLst>
                </a:gridCol>
                <a:gridCol w="1249363">
                  <a:extLst>
                    <a:ext uri="{9D8B030D-6E8A-4147-A177-3AD203B41FA5}">
                      <a16:colId xmlns:a16="http://schemas.microsoft.com/office/drawing/2014/main" val="718461036"/>
                    </a:ext>
                  </a:extLst>
                </a:gridCol>
                <a:gridCol w="1249362">
                  <a:extLst>
                    <a:ext uri="{9D8B030D-6E8A-4147-A177-3AD203B41FA5}">
                      <a16:colId xmlns:a16="http://schemas.microsoft.com/office/drawing/2014/main" val="3133265533"/>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100000">
                          <a:srgbClr val="FFFF00">
                            <a:gamma/>
                            <a:shade val="47451"/>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05190"/>
                  </a:ext>
                </a:extLst>
              </a:tr>
            </a:tbl>
          </a:graphicData>
        </a:graphic>
      </p:graphicFrame>
      <p:sp>
        <p:nvSpPr>
          <p:cNvPr id="9" name="Content Placeholder 1"/>
          <p:cNvSpPr txBox="1">
            <a:spLocks/>
          </p:cNvSpPr>
          <p:nvPr/>
        </p:nvSpPr>
        <p:spPr>
          <a:xfrm>
            <a:off x="677101" y="5066339"/>
            <a:ext cx="7745505" cy="365844"/>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Arial"/>
            </a:endParaRPr>
          </a:p>
        </p:txBody>
      </p:sp>
      <p:sp>
        <p:nvSpPr>
          <p:cNvPr id="10" name="Content Placeholder 1"/>
          <p:cNvSpPr txBox="1">
            <a:spLocks/>
          </p:cNvSpPr>
          <p:nvPr/>
        </p:nvSpPr>
        <p:spPr>
          <a:xfrm>
            <a:off x="668968" y="3826358"/>
            <a:ext cx="7745505" cy="1239981"/>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lvl="0"/>
            <a:endParaRPr kumimoji="0" lang="en-US" sz="1800" b="0" i="0" u="none" strike="noStrike" kern="1200" cap="none" spc="0" normalizeH="0" baseline="0" noProof="0" dirty="0">
              <a:ln>
                <a:noFill/>
              </a:ln>
              <a:solidFill>
                <a:srgbClr val="595959"/>
              </a:solidFill>
              <a:effectLst/>
              <a:uLnTx/>
              <a:uFillTx/>
              <a:latin typeface="Arial"/>
              <a:ea typeface="+mn-ea"/>
              <a:cs typeface="Arial"/>
            </a:endParaRPr>
          </a:p>
          <a:p>
            <a:pPr marL="342900" lvl="0" indent="-342900">
              <a:buFont typeface="Arial" panose="020B0604020202020204" pitchFamily="34" charset="0"/>
              <a:buChar char="•"/>
            </a:pPr>
            <a:r>
              <a:rPr kumimoji="0" lang="en-US" sz="1800" b="0" i="0" u="none" strike="noStrike" kern="1200" cap="none" spc="0" normalizeH="0" baseline="0" noProof="0" dirty="0">
                <a:ln>
                  <a:noFill/>
                </a:ln>
                <a:solidFill>
                  <a:srgbClr val="595959"/>
                </a:solidFill>
                <a:effectLst/>
                <a:uLnTx/>
                <a:uFillTx/>
                <a:latin typeface="Arial"/>
                <a:ea typeface="+mn-ea"/>
                <a:cs typeface="Arial"/>
              </a:rPr>
              <a:t>Top </a:t>
            </a:r>
            <a:r>
              <a:rPr lang="en-US" sz="1800" noProof="0" dirty="0"/>
              <a:t>1</a:t>
            </a:r>
            <a:r>
              <a:rPr lang="en-US" sz="1800" dirty="0"/>
              <a:t>0% </a:t>
            </a:r>
            <a:r>
              <a:rPr lang="en-US" altLang="zh-CN" sz="1800" dirty="0"/>
              <a:t>of the sorted probability of Churn=True (Portion = 0.20),</a:t>
            </a:r>
            <a:r>
              <a:rPr lang="en-US" sz="1800" dirty="0"/>
              <a:t> </a:t>
            </a:r>
            <a:r>
              <a:rPr lang="en-US" altLang="zh-CN" sz="1800" dirty="0"/>
              <a:t>6 times more churners than drawing 10% at random.</a:t>
            </a:r>
          </a:p>
          <a:p>
            <a:pPr lvl="0">
              <a:defRPr/>
            </a:pPr>
            <a:endParaRPr lang="en-US" altLang="zh-CN" sz="1800" dirty="0"/>
          </a:p>
          <a:p>
            <a:pPr marL="342900" lvl="0" indent="-342900">
              <a:buFont typeface="Arial" panose="020B0604020202020204" pitchFamily="34" charset="0"/>
              <a:buChar char="•"/>
            </a:pPr>
            <a:endParaRPr lang="en-US" sz="1800" dirty="0"/>
          </a:p>
        </p:txBody>
      </p:sp>
      <p:sp>
        <p:nvSpPr>
          <p:cNvPr id="4" name="Rectangle 3"/>
          <p:cNvSpPr/>
          <p:nvPr/>
        </p:nvSpPr>
        <p:spPr>
          <a:xfrm>
            <a:off x="1038522" y="3964273"/>
            <a:ext cx="7251755" cy="1255728"/>
          </a:xfrm>
          <a:prstGeom prst="rect">
            <a:avLst/>
          </a:prstGeom>
        </p:spPr>
        <p:txBody>
          <a:bodyPr wrap="square">
            <a:spAutoFit/>
          </a:bodyPr>
          <a:lstStyle/>
          <a:p>
            <a:pPr marL="342900" indent="-342900">
              <a:spcBef>
                <a:spcPct val="20000"/>
              </a:spcBef>
              <a:buClr>
                <a:schemeClr val="accent1"/>
              </a:buClr>
              <a:buFont typeface="Arial" panose="020B0604020202020204" pitchFamily="34" charset="0"/>
              <a:buChar char="•"/>
            </a:pPr>
            <a:r>
              <a:rPr lang="en-US" dirty="0">
                <a:solidFill>
                  <a:srgbClr val="595959"/>
                </a:solidFill>
                <a:latin typeface="Arial"/>
                <a:cs typeface="Arial"/>
              </a:rPr>
              <a:t>Area-Under-the-Curve</a:t>
            </a:r>
            <a:r>
              <a:rPr lang="zh-CN" altLang="en-US" dirty="0">
                <a:solidFill>
                  <a:srgbClr val="595959"/>
                </a:solidFill>
                <a:latin typeface="Arial"/>
                <a:cs typeface="Arial"/>
              </a:rPr>
              <a:t> </a:t>
            </a:r>
            <a:r>
              <a:rPr lang="en-US" altLang="zh-CN" dirty="0">
                <a:solidFill>
                  <a:srgbClr val="595959"/>
                </a:solidFill>
                <a:latin typeface="Arial"/>
                <a:cs typeface="Arial"/>
              </a:rPr>
              <a:t>(measure</a:t>
            </a:r>
            <a:r>
              <a:rPr lang="zh-CN" altLang="en-US" dirty="0">
                <a:solidFill>
                  <a:srgbClr val="595959"/>
                </a:solidFill>
                <a:latin typeface="Arial"/>
                <a:cs typeface="Arial"/>
              </a:rPr>
              <a:t> </a:t>
            </a:r>
            <a:r>
              <a:rPr lang="en-US" altLang="zh-CN" dirty="0">
                <a:solidFill>
                  <a:srgbClr val="595959"/>
                </a:solidFill>
                <a:latin typeface="Arial"/>
                <a:cs typeface="Arial"/>
              </a:rPr>
              <a:t>of</a:t>
            </a:r>
            <a:r>
              <a:rPr lang="zh-CN" altLang="en-US" dirty="0">
                <a:solidFill>
                  <a:srgbClr val="595959"/>
                </a:solidFill>
                <a:latin typeface="Arial"/>
                <a:cs typeface="Arial"/>
              </a:rPr>
              <a:t> </a:t>
            </a:r>
            <a:r>
              <a:rPr lang="en-US" altLang="zh-CN" dirty="0">
                <a:solidFill>
                  <a:srgbClr val="595959"/>
                </a:solidFill>
                <a:latin typeface="Arial"/>
                <a:cs typeface="Arial"/>
              </a:rPr>
              <a:t>how</a:t>
            </a:r>
            <a:r>
              <a:rPr lang="zh-CN" altLang="en-US" dirty="0">
                <a:solidFill>
                  <a:srgbClr val="595959"/>
                </a:solidFill>
                <a:latin typeface="Arial"/>
                <a:cs typeface="Arial"/>
              </a:rPr>
              <a:t> </a:t>
            </a:r>
            <a:r>
              <a:rPr lang="en-US" altLang="zh-CN" dirty="0">
                <a:solidFill>
                  <a:srgbClr val="595959"/>
                </a:solidFill>
                <a:latin typeface="Arial"/>
                <a:cs typeface="Arial"/>
              </a:rPr>
              <a:t>well</a:t>
            </a:r>
            <a:r>
              <a:rPr lang="zh-CN" altLang="en-US" dirty="0">
                <a:solidFill>
                  <a:srgbClr val="595959"/>
                </a:solidFill>
                <a:latin typeface="Arial"/>
                <a:cs typeface="Arial"/>
              </a:rPr>
              <a:t> </a:t>
            </a:r>
            <a:r>
              <a:rPr lang="en-US" altLang="zh-CN" dirty="0">
                <a:solidFill>
                  <a:srgbClr val="595959"/>
                </a:solidFill>
                <a:latin typeface="Arial"/>
                <a:cs typeface="Arial"/>
              </a:rPr>
              <a:t>our</a:t>
            </a:r>
            <a:r>
              <a:rPr lang="zh-CN" altLang="en-US" dirty="0">
                <a:solidFill>
                  <a:srgbClr val="595959"/>
                </a:solidFill>
                <a:latin typeface="Arial"/>
                <a:cs typeface="Arial"/>
              </a:rPr>
              <a:t> </a:t>
            </a:r>
            <a:r>
              <a:rPr lang="en-US" altLang="zh-CN" dirty="0">
                <a:solidFill>
                  <a:srgbClr val="595959"/>
                </a:solidFill>
                <a:latin typeface="Arial"/>
                <a:cs typeface="Arial"/>
              </a:rPr>
              <a:t>model</a:t>
            </a:r>
            <a:r>
              <a:rPr lang="zh-CN" altLang="en-US" dirty="0">
                <a:solidFill>
                  <a:srgbClr val="595959"/>
                </a:solidFill>
                <a:latin typeface="Arial"/>
                <a:cs typeface="Arial"/>
              </a:rPr>
              <a:t> </a:t>
            </a:r>
            <a:r>
              <a:rPr lang="en-US" altLang="zh-CN" dirty="0">
                <a:solidFill>
                  <a:srgbClr val="595959"/>
                </a:solidFill>
                <a:latin typeface="Arial"/>
                <a:cs typeface="Arial"/>
              </a:rPr>
              <a:t>is)</a:t>
            </a:r>
            <a:r>
              <a:rPr lang="en-US" dirty="0">
                <a:solidFill>
                  <a:srgbClr val="595959"/>
                </a:solidFill>
                <a:latin typeface="Arial"/>
                <a:cs typeface="Arial"/>
              </a:rPr>
              <a:t>: 	 	Neural Network</a:t>
            </a:r>
            <a:r>
              <a:rPr lang="en-US" altLang="zh-CN" dirty="0">
                <a:solidFill>
                  <a:srgbClr val="595959"/>
                </a:solidFill>
                <a:latin typeface="Arial"/>
                <a:cs typeface="Arial"/>
              </a:rPr>
              <a:t>&gt;</a:t>
            </a:r>
            <a:r>
              <a:rPr lang="en-US" dirty="0">
                <a:solidFill>
                  <a:srgbClr val="595959"/>
                </a:solidFill>
                <a:latin typeface="Arial"/>
                <a:cs typeface="Arial"/>
              </a:rPr>
              <a:t>Decision Tre</a:t>
            </a:r>
            <a:r>
              <a:rPr lang="en-US" altLang="zh-CN" dirty="0">
                <a:solidFill>
                  <a:srgbClr val="595959"/>
                </a:solidFill>
                <a:latin typeface="Arial"/>
                <a:cs typeface="Arial"/>
              </a:rPr>
              <a:t>e&gt;Logistic</a:t>
            </a:r>
          </a:p>
          <a:p>
            <a:pPr marL="342900" indent="-342900">
              <a:spcBef>
                <a:spcPct val="20000"/>
              </a:spcBef>
              <a:buClr>
                <a:schemeClr val="accent1"/>
              </a:buClr>
              <a:buFont typeface="Arial" panose="020B0604020202020204" pitchFamily="34" charset="0"/>
              <a:buChar char="•"/>
            </a:pPr>
            <a:r>
              <a:rPr lang="en-US" altLang="zh-CN" dirty="0">
                <a:solidFill>
                  <a:srgbClr val="595959"/>
                </a:solidFill>
                <a:latin typeface="Arial"/>
                <a:cs typeface="Arial"/>
              </a:rPr>
              <a:t>However</a:t>
            </a:r>
            <a:r>
              <a:rPr lang="zh-CN" altLang="en-US" dirty="0">
                <a:solidFill>
                  <a:srgbClr val="595959"/>
                </a:solidFill>
                <a:latin typeface="Arial"/>
                <a:cs typeface="Arial"/>
              </a:rPr>
              <a:t> </a:t>
            </a:r>
            <a:r>
              <a:rPr lang="en-US" altLang="zh-CN" dirty="0">
                <a:solidFill>
                  <a:srgbClr val="595959"/>
                </a:solidFill>
                <a:latin typeface="Arial"/>
                <a:cs typeface="Arial"/>
              </a:rPr>
              <a:t>the</a:t>
            </a:r>
            <a:r>
              <a:rPr lang="zh-CN" altLang="en-US" dirty="0">
                <a:solidFill>
                  <a:srgbClr val="595959"/>
                </a:solidFill>
                <a:latin typeface="Arial"/>
                <a:cs typeface="Arial"/>
              </a:rPr>
              <a:t> </a:t>
            </a:r>
            <a:r>
              <a:rPr lang="en-US" altLang="zh-CN" dirty="0">
                <a:solidFill>
                  <a:srgbClr val="595959"/>
                </a:solidFill>
                <a:latin typeface="Arial"/>
                <a:cs typeface="Arial"/>
              </a:rPr>
              <a:t>difference</a:t>
            </a:r>
            <a:r>
              <a:rPr lang="zh-CN" altLang="en-US" dirty="0">
                <a:solidFill>
                  <a:srgbClr val="595959"/>
                </a:solidFill>
                <a:latin typeface="Arial"/>
                <a:cs typeface="Arial"/>
              </a:rPr>
              <a:t> </a:t>
            </a:r>
            <a:r>
              <a:rPr lang="en-US" altLang="zh-CN" dirty="0">
                <a:solidFill>
                  <a:srgbClr val="595959"/>
                </a:solidFill>
                <a:latin typeface="Arial"/>
                <a:cs typeface="Arial"/>
              </a:rPr>
              <a:t>between</a:t>
            </a:r>
            <a:r>
              <a:rPr lang="zh-CN" altLang="en-US" dirty="0">
                <a:solidFill>
                  <a:srgbClr val="595959"/>
                </a:solidFill>
                <a:latin typeface="Arial"/>
                <a:cs typeface="Arial"/>
              </a:rPr>
              <a:t> </a:t>
            </a:r>
            <a:r>
              <a:rPr lang="en-US" altLang="zh-CN" dirty="0">
                <a:solidFill>
                  <a:srgbClr val="595959"/>
                </a:solidFill>
                <a:latin typeface="Arial"/>
                <a:cs typeface="Arial"/>
              </a:rPr>
              <a:t>Neural</a:t>
            </a:r>
            <a:r>
              <a:rPr lang="zh-CN" altLang="en-US" dirty="0">
                <a:solidFill>
                  <a:srgbClr val="595959"/>
                </a:solidFill>
                <a:latin typeface="Arial"/>
                <a:cs typeface="Arial"/>
              </a:rPr>
              <a:t> </a:t>
            </a:r>
            <a:r>
              <a:rPr lang="en-US" altLang="zh-CN" dirty="0">
                <a:solidFill>
                  <a:srgbClr val="595959"/>
                </a:solidFill>
                <a:latin typeface="Arial"/>
                <a:cs typeface="Arial"/>
              </a:rPr>
              <a:t>and</a:t>
            </a:r>
            <a:r>
              <a:rPr lang="zh-CN" altLang="en-US" dirty="0">
                <a:solidFill>
                  <a:srgbClr val="595959"/>
                </a:solidFill>
                <a:latin typeface="Arial"/>
                <a:cs typeface="Arial"/>
              </a:rPr>
              <a:t> </a:t>
            </a:r>
            <a:r>
              <a:rPr lang="en-US" altLang="zh-CN" dirty="0">
                <a:solidFill>
                  <a:srgbClr val="595959"/>
                </a:solidFill>
                <a:latin typeface="Arial"/>
                <a:cs typeface="Arial"/>
              </a:rPr>
              <a:t>Decision</a:t>
            </a:r>
            <a:r>
              <a:rPr lang="zh-CN" altLang="en-US" dirty="0">
                <a:solidFill>
                  <a:srgbClr val="595959"/>
                </a:solidFill>
                <a:latin typeface="Arial"/>
                <a:cs typeface="Arial"/>
              </a:rPr>
              <a:t> </a:t>
            </a:r>
            <a:r>
              <a:rPr lang="en-US" altLang="zh-CN" dirty="0">
                <a:solidFill>
                  <a:srgbClr val="595959"/>
                </a:solidFill>
                <a:latin typeface="Arial"/>
                <a:cs typeface="Arial"/>
              </a:rPr>
              <a:t>Tree</a:t>
            </a:r>
            <a:r>
              <a:rPr lang="zh-CN" altLang="en-US" dirty="0">
                <a:solidFill>
                  <a:srgbClr val="595959"/>
                </a:solidFill>
                <a:latin typeface="Arial"/>
                <a:cs typeface="Arial"/>
              </a:rPr>
              <a:t> </a:t>
            </a:r>
            <a:r>
              <a:rPr lang="en-US" altLang="zh-CN" dirty="0">
                <a:solidFill>
                  <a:srgbClr val="595959"/>
                </a:solidFill>
                <a:latin typeface="Arial"/>
                <a:cs typeface="Arial"/>
              </a:rPr>
              <a:t>is</a:t>
            </a:r>
            <a:r>
              <a:rPr lang="zh-CN" altLang="en-US" dirty="0">
                <a:solidFill>
                  <a:srgbClr val="595959"/>
                </a:solidFill>
                <a:latin typeface="Arial"/>
                <a:cs typeface="Arial"/>
              </a:rPr>
              <a:t> </a:t>
            </a:r>
            <a:r>
              <a:rPr lang="en-US" altLang="zh-CN" dirty="0">
                <a:solidFill>
                  <a:srgbClr val="595959"/>
                </a:solidFill>
                <a:latin typeface="Arial"/>
                <a:cs typeface="Arial"/>
              </a:rPr>
              <a:t>small.</a:t>
            </a:r>
            <a:endParaRPr lang="en-US" dirty="0">
              <a:solidFill>
                <a:srgbClr val="595959"/>
              </a:solidFill>
              <a:latin typeface="Arial"/>
              <a:cs typeface="Arial"/>
            </a:endParaRPr>
          </a:p>
        </p:txBody>
      </p:sp>
      <p:pic>
        <p:nvPicPr>
          <p:cNvPr id="16" name="Content Placeholder 15"/>
          <p:cNvPicPr>
            <a:picLocks noGrp="1"/>
          </p:cNvPicPr>
          <p:nvPr>
            <p:ph idx="1"/>
          </p:nvPr>
        </p:nvPicPr>
        <p:blipFill>
          <a:blip r:embed="rId2"/>
          <a:stretch>
            <a:fillRect/>
          </a:stretch>
        </p:blipFill>
        <p:spPr>
          <a:xfrm>
            <a:off x="2240026" y="1219501"/>
            <a:ext cx="4564221" cy="2691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7" name="Group 16"/>
          <p:cNvGrpSpPr/>
          <p:nvPr/>
        </p:nvGrpSpPr>
        <p:grpSpPr>
          <a:xfrm>
            <a:off x="2036533" y="1008232"/>
            <a:ext cx="4564220" cy="2749991"/>
            <a:chOff x="2036533" y="1008232"/>
            <a:chExt cx="4564220" cy="2749991"/>
          </a:xfrm>
        </p:grpSpPr>
        <p:pic>
          <p:nvPicPr>
            <p:cNvPr id="8" name="Picture 7"/>
            <p:cNvPicPr/>
            <p:nvPr/>
          </p:nvPicPr>
          <p:blipFill>
            <a:blip r:embed="rId3"/>
            <a:stretch>
              <a:fillRect/>
            </a:stretch>
          </p:blipFill>
          <p:spPr>
            <a:xfrm>
              <a:off x="2036533" y="1008232"/>
              <a:ext cx="4564220" cy="2749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Oval 1"/>
            <p:cNvSpPr/>
            <p:nvPr/>
          </p:nvSpPr>
          <p:spPr>
            <a:xfrm>
              <a:off x="2716899" y="1597600"/>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Connector 11"/>
            <p:cNvCxnSpPr/>
            <p:nvPr/>
          </p:nvCxnSpPr>
          <p:spPr>
            <a:xfrm>
              <a:off x="2475914" y="1621661"/>
              <a:ext cx="27080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a:stCxn id="2" idx="5"/>
            </p:cNvCxnSpPr>
            <p:nvPr/>
          </p:nvCxnSpPr>
          <p:spPr>
            <a:xfrm>
              <a:off x="2755923" y="1636624"/>
              <a:ext cx="6695" cy="18319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7441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p:nvPr/>
        </p:nvPicPr>
        <p:blipFill rotWithShape="1">
          <a:blip r:embed="rId2"/>
          <a:srcRect t="49986"/>
          <a:stretch/>
        </p:blipFill>
        <p:spPr>
          <a:xfrm>
            <a:off x="3656162" y="1728523"/>
            <a:ext cx="2098764" cy="1344787"/>
          </a:xfrm>
          <a:prstGeom prst="rect">
            <a:avLst/>
          </a:prstGeom>
        </p:spPr>
      </p:pic>
      <p:sp>
        <p:nvSpPr>
          <p:cNvPr id="3" name="Title 2"/>
          <p:cNvSpPr>
            <a:spLocks noGrp="1"/>
          </p:cNvSpPr>
          <p:nvPr>
            <p:ph type="title"/>
          </p:nvPr>
        </p:nvSpPr>
        <p:spPr>
          <a:xfrm>
            <a:off x="188258" y="97116"/>
            <a:ext cx="7756263" cy="764865"/>
          </a:xfrm>
        </p:spPr>
        <p:txBody>
          <a:bodyPr/>
          <a:lstStyle/>
          <a:p>
            <a:r>
              <a:rPr lang="en-US" dirty="0"/>
              <a:t>Results:  Confusion Matrix</a:t>
            </a:r>
            <a:br>
              <a:rPr lang="en-US" dirty="0"/>
            </a:br>
            <a:endParaRPr lang="en-US" dirty="0"/>
          </a:p>
        </p:txBody>
      </p:sp>
      <p:graphicFrame>
        <p:nvGraphicFramePr>
          <p:cNvPr id="5" name="Group 25"/>
          <p:cNvGraphicFramePr>
            <a:graphicFrameLocks noGrp="1"/>
          </p:cNvGraphicFramePr>
          <p:nvPr>
            <p:extLst/>
          </p:nvPr>
        </p:nvGraphicFramePr>
        <p:xfrm>
          <a:off x="188258" y="6268905"/>
          <a:ext cx="7496175" cy="457438"/>
        </p:xfrm>
        <a:graphic>
          <a:graphicData uri="http://schemas.openxmlformats.org/drawingml/2006/table">
            <a:tbl>
              <a:tblPr/>
              <a:tblGrid>
                <a:gridCol w="1249363">
                  <a:extLst>
                    <a:ext uri="{9D8B030D-6E8A-4147-A177-3AD203B41FA5}">
                      <a16:colId xmlns:a16="http://schemas.microsoft.com/office/drawing/2014/main" val="1516095991"/>
                    </a:ext>
                  </a:extLst>
                </a:gridCol>
                <a:gridCol w="1249362">
                  <a:extLst>
                    <a:ext uri="{9D8B030D-6E8A-4147-A177-3AD203B41FA5}">
                      <a16:colId xmlns:a16="http://schemas.microsoft.com/office/drawing/2014/main" val="3350470755"/>
                    </a:ext>
                  </a:extLst>
                </a:gridCol>
                <a:gridCol w="1249363">
                  <a:extLst>
                    <a:ext uri="{9D8B030D-6E8A-4147-A177-3AD203B41FA5}">
                      <a16:colId xmlns:a16="http://schemas.microsoft.com/office/drawing/2014/main" val="2150665780"/>
                    </a:ext>
                  </a:extLst>
                </a:gridCol>
                <a:gridCol w="1249362">
                  <a:extLst>
                    <a:ext uri="{9D8B030D-6E8A-4147-A177-3AD203B41FA5}">
                      <a16:colId xmlns:a16="http://schemas.microsoft.com/office/drawing/2014/main" val="1179921004"/>
                    </a:ext>
                  </a:extLst>
                </a:gridCol>
                <a:gridCol w="1249363">
                  <a:extLst>
                    <a:ext uri="{9D8B030D-6E8A-4147-A177-3AD203B41FA5}">
                      <a16:colId xmlns:a16="http://schemas.microsoft.com/office/drawing/2014/main" val="718461036"/>
                    </a:ext>
                  </a:extLst>
                </a:gridCol>
                <a:gridCol w="1249362">
                  <a:extLst>
                    <a:ext uri="{9D8B030D-6E8A-4147-A177-3AD203B41FA5}">
                      <a16:colId xmlns:a16="http://schemas.microsoft.com/office/drawing/2014/main" val="3133265533"/>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100000">
                          <a:srgbClr val="FFFF00">
                            <a:gamma/>
                            <a:shade val="47451"/>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05190"/>
                  </a:ext>
                </a:extLst>
              </a:tr>
            </a:tbl>
          </a:graphicData>
        </a:graphic>
      </p:graphicFrame>
      <p:sp>
        <p:nvSpPr>
          <p:cNvPr id="11" name="TextBox 10"/>
          <p:cNvSpPr txBox="1"/>
          <p:nvPr/>
        </p:nvSpPr>
        <p:spPr>
          <a:xfrm>
            <a:off x="790642" y="1057884"/>
            <a:ext cx="2634104"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Logistic Regression</a:t>
            </a:r>
            <a:endParaRPr lang="en-US" sz="2000" dirty="0">
              <a:solidFill>
                <a:srgbClr val="0070C0"/>
              </a:solidFill>
              <a:latin typeface="Arial" panose="020B0604020202020204" pitchFamily="34" charset="0"/>
              <a:cs typeface="Arial" panose="020B0604020202020204" pitchFamily="34" charset="0"/>
            </a:endParaRPr>
          </a:p>
        </p:txBody>
      </p:sp>
      <p:sp>
        <p:nvSpPr>
          <p:cNvPr id="12" name="TextBox 11"/>
          <p:cNvSpPr txBox="1"/>
          <p:nvPr/>
        </p:nvSpPr>
        <p:spPr>
          <a:xfrm>
            <a:off x="3724963" y="1057884"/>
            <a:ext cx="1890008"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Decision Tree</a:t>
            </a:r>
          </a:p>
        </p:txBody>
      </p:sp>
      <p:sp>
        <p:nvSpPr>
          <p:cNvPr id="13" name="TextBox 12"/>
          <p:cNvSpPr txBox="1"/>
          <p:nvPr/>
        </p:nvSpPr>
        <p:spPr>
          <a:xfrm>
            <a:off x="6280158" y="1036515"/>
            <a:ext cx="2208088"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Neural Networks</a:t>
            </a:r>
            <a:endParaRPr lang="en-US" sz="2000" dirty="0">
              <a:solidFill>
                <a:srgbClr val="0070C0"/>
              </a:solidFill>
              <a:latin typeface="Arial" panose="020B0604020202020204" pitchFamily="34" charset="0"/>
              <a:cs typeface="Arial" panose="020B0604020202020204" pitchFamily="34" charset="0"/>
            </a:endParaRPr>
          </a:p>
        </p:txBody>
      </p:sp>
      <p:sp>
        <p:nvSpPr>
          <p:cNvPr id="15" name="TextBox 14"/>
          <p:cNvSpPr txBox="1"/>
          <p:nvPr/>
        </p:nvSpPr>
        <p:spPr>
          <a:xfrm>
            <a:off x="770021" y="3905621"/>
            <a:ext cx="7799892" cy="1975926"/>
          </a:xfrm>
          <a:prstGeom prst="rect">
            <a:avLst/>
          </a:prstGeom>
          <a:noFill/>
        </p:spPr>
        <p:txBody>
          <a:bodyPr wrap="square" rtlCol="0">
            <a:spAutoFit/>
          </a:bodyPr>
          <a:lstStyle/>
          <a:p>
            <a:pPr marL="342900" indent="-342900">
              <a:spcBef>
                <a:spcPct val="20000"/>
              </a:spcBef>
              <a:buClr>
                <a:schemeClr val="accent1"/>
              </a:buClr>
              <a:buFont typeface="Arial" panose="020B0604020202020204" pitchFamily="34" charset="0"/>
              <a:buChar char="•"/>
            </a:pPr>
            <a:r>
              <a:rPr lang="en-IN" dirty="0">
                <a:solidFill>
                  <a:srgbClr val="595959"/>
                </a:solidFill>
                <a:latin typeface="Arial"/>
                <a:cs typeface="Arial"/>
              </a:rPr>
              <a:t>Decision Tree model has the highest True Positive rate (lowest False Negative rate) when compared to the other models. </a:t>
            </a:r>
          </a:p>
          <a:p>
            <a:pPr marL="342900" indent="-342900">
              <a:spcBef>
                <a:spcPct val="20000"/>
              </a:spcBef>
              <a:buClr>
                <a:schemeClr val="accent1"/>
              </a:buClr>
              <a:buFont typeface="Arial" panose="020B0604020202020204" pitchFamily="34" charset="0"/>
              <a:buChar char="•"/>
            </a:pPr>
            <a:r>
              <a:rPr lang="en-IN" dirty="0">
                <a:solidFill>
                  <a:srgbClr val="595959"/>
                </a:solidFill>
                <a:latin typeface="Arial"/>
                <a:cs typeface="Arial"/>
              </a:rPr>
              <a:t>Decision Tree is the winner.</a:t>
            </a:r>
          </a:p>
          <a:p>
            <a:pPr marL="342900" indent="-342900">
              <a:spcBef>
                <a:spcPct val="20000"/>
              </a:spcBef>
              <a:buClr>
                <a:schemeClr val="accent1"/>
              </a:buClr>
              <a:buFont typeface="Arial" panose="020B0604020202020204" pitchFamily="34" charset="0"/>
              <a:buChar char="•"/>
            </a:pPr>
            <a:endParaRPr lang="en-IN" dirty="0">
              <a:solidFill>
                <a:srgbClr val="595959"/>
              </a:solidFill>
              <a:latin typeface="Arial"/>
              <a:cs typeface="Arial"/>
            </a:endParaRPr>
          </a:p>
          <a:p>
            <a:pPr marL="342900" indent="-342900">
              <a:spcBef>
                <a:spcPct val="20000"/>
              </a:spcBef>
              <a:buClr>
                <a:schemeClr val="accent1"/>
              </a:buClr>
              <a:buFont typeface="Arial" panose="020B0604020202020204" pitchFamily="34" charset="0"/>
              <a:buChar char="•"/>
            </a:pPr>
            <a:endParaRPr lang="en-IN" dirty="0">
              <a:solidFill>
                <a:srgbClr val="595959"/>
              </a:solidFill>
              <a:latin typeface="Arial"/>
              <a:cs typeface="Arial"/>
            </a:endParaRPr>
          </a:p>
          <a:p>
            <a:pPr marL="342900" indent="-342900">
              <a:spcBef>
                <a:spcPct val="20000"/>
              </a:spcBef>
              <a:buClr>
                <a:schemeClr val="accent1"/>
              </a:buClr>
              <a:buFont typeface="Arial" panose="020B0604020202020204" pitchFamily="34" charset="0"/>
              <a:buChar char="•"/>
            </a:pPr>
            <a:endParaRPr lang="en-US" dirty="0">
              <a:solidFill>
                <a:srgbClr val="595959"/>
              </a:solidFill>
              <a:latin typeface="Arial"/>
              <a:cs typeface="Arial"/>
            </a:endParaRPr>
          </a:p>
        </p:txBody>
      </p:sp>
      <p:sp>
        <p:nvSpPr>
          <p:cNvPr id="16" name="Rectangle 15"/>
          <p:cNvSpPr/>
          <p:nvPr/>
        </p:nvSpPr>
        <p:spPr>
          <a:xfrm>
            <a:off x="4477038" y="2560834"/>
            <a:ext cx="1148475" cy="231006"/>
          </a:xfrm>
          <a:prstGeom prst="rect">
            <a:avLst/>
          </a:prstGeom>
          <a:noFill/>
          <a:ln w="38100">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p:cNvPicPr/>
          <p:nvPr/>
        </p:nvPicPr>
        <p:blipFill rotWithShape="1">
          <a:blip r:embed="rId3"/>
          <a:srcRect t="50990"/>
          <a:stretch/>
        </p:blipFill>
        <p:spPr>
          <a:xfrm>
            <a:off x="927900" y="1754337"/>
            <a:ext cx="2063778" cy="1346672"/>
          </a:xfrm>
          <a:prstGeom prst="rect">
            <a:avLst/>
          </a:prstGeom>
        </p:spPr>
      </p:pic>
      <p:pic>
        <p:nvPicPr>
          <p:cNvPr id="18" name="Picture 17"/>
          <p:cNvPicPr/>
          <p:nvPr/>
        </p:nvPicPr>
        <p:blipFill rotWithShape="1">
          <a:blip r:embed="rId4"/>
          <a:srcRect t="48474"/>
          <a:stretch/>
        </p:blipFill>
        <p:spPr>
          <a:xfrm>
            <a:off x="6419410" y="1706211"/>
            <a:ext cx="1969216" cy="1394798"/>
          </a:xfrm>
          <a:prstGeom prst="rect">
            <a:avLst/>
          </a:prstGeom>
        </p:spPr>
      </p:pic>
    </p:spTree>
    <p:extLst>
      <p:ext uri="{BB962C8B-B14F-4D97-AF65-F5344CB8AC3E}">
        <p14:creationId xmlns:p14="http://schemas.microsoft.com/office/powerpoint/2010/main" val="214430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904461"/>
            <a:ext cx="7745505" cy="4482547"/>
          </a:xfrm>
        </p:spPr>
        <p:txBody>
          <a:bodyPr/>
          <a:lstStyle/>
          <a:p>
            <a:r>
              <a:rPr lang="en-US" sz="2000" dirty="0">
                <a:solidFill>
                  <a:schemeClr val="tx1"/>
                </a:solidFill>
              </a:rPr>
              <a:t>Selection Criteria:</a:t>
            </a:r>
          </a:p>
          <a:p>
            <a:pPr marL="457200" lvl="0" indent="-457200">
              <a:buFont typeface="+mj-lt"/>
              <a:buAutoNum type="arabicPeriod"/>
            </a:pPr>
            <a:r>
              <a:rPr lang="en-US" sz="2000" dirty="0">
                <a:solidFill>
                  <a:schemeClr val="tx1"/>
                </a:solidFill>
              </a:rPr>
              <a:t>Overall Goodness-of-Fit</a:t>
            </a:r>
          </a:p>
          <a:p>
            <a:pPr marL="868680" lvl="1" indent="-457200">
              <a:buFont typeface="Arial" panose="020B0604020202020204" pitchFamily="34" charset="0"/>
              <a:buChar char="•"/>
            </a:pPr>
            <a:r>
              <a:rPr lang="en-US" sz="1800" dirty="0">
                <a:solidFill>
                  <a:schemeClr val="tx1"/>
                </a:solidFill>
              </a:rPr>
              <a:t>Neural Network shows the best performance, closely followed by Decision Tree</a:t>
            </a:r>
          </a:p>
          <a:p>
            <a:pPr marL="457200" lvl="0" indent="-457200">
              <a:buFont typeface="+mj-lt"/>
              <a:buAutoNum type="arabicPeriod"/>
            </a:pPr>
            <a:r>
              <a:rPr lang="en-US" sz="2000" dirty="0">
                <a:solidFill>
                  <a:schemeClr val="tx1"/>
                </a:solidFill>
              </a:rPr>
              <a:t>Predictive Accuracy for “Churn”</a:t>
            </a:r>
          </a:p>
          <a:p>
            <a:pPr marL="868680" lvl="1" indent="-457200">
              <a:buFont typeface="Arial" panose="020B0604020202020204" pitchFamily="34" charset="0"/>
              <a:buChar char="•"/>
            </a:pPr>
            <a:r>
              <a:rPr lang="en-US" sz="1800" dirty="0">
                <a:solidFill>
                  <a:schemeClr val="tx1"/>
                </a:solidFill>
              </a:rPr>
              <a:t>Decision Tree shows the best accuracy in terms of both “True-Positive” and “False-Negative” Classifications</a:t>
            </a:r>
          </a:p>
          <a:p>
            <a:pPr marL="457200" lvl="0" indent="-457200">
              <a:buFont typeface="+mj-lt"/>
              <a:buAutoNum type="arabicPeriod"/>
            </a:pPr>
            <a:r>
              <a:rPr lang="en-US" sz="2000" dirty="0">
                <a:solidFill>
                  <a:schemeClr val="tx1"/>
                </a:solidFill>
              </a:rPr>
              <a:t>Simplicity that Leads to Actionable Plans</a:t>
            </a:r>
          </a:p>
          <a:p>
            <a:pPr marL="868680" lvl="1" indent="-457200">
              <a:buFont typeface="Arial" panose="020B0604020202020204" pitchFamily="34" charset="0"/>
              <a:buChar char="•"/>
            </a:pPr>
            <a:r>
              <a:rPr lang="en-US" sz="1800" dirty="0">
                <a:solidFill>
                  <a:schemeClr val="tx1"/>
                </a:solidFill>
              </a:rPr>
              <a:t>Neural Network lacks built-in variable selection mechanism</a:t>
            </a:r>
          </a:p>
          <a:p>
            <a:pPr marL="868680" lvl="1" indent="-457200">
              <a:buFont typeface="Arial" panose="020B0604020202020204" pitchFamily="34" charset="0"/>
              <a:buChar char="•"/>
            </a:pPr>
            <a:r>
              <a:rPr lang="en-US" sz="1800" dirty="0">
                <a:solidFill>
                  <a:schemeClr val="tx1"/>
                </a:solidFill>
              </a:rPr>
              <a:t>Decision Tree identifies the key predictors of “churn”</a:t>
            </a:r>
          </a:p>
          <a:p>
            <a:pPr marL="868680" lvl="1" indent="-457200">
              <a:buFont typeface="Arial" panose="020B0604020202020204" pitchFamily="34" charset="0"/>
              <a:buChar char="•"/>
            </a:pPr>
            <a:r>
              <a:rPr lang="en-US" sz="1800" dirty="0">
                <a:solidFill>
                  <a:schemeClr val="tx1"/>
                </a:solidFill>
              </a:rPr>
              <a:t>Decision Tree allows profit matrix that can further reduce the “False-Negative” classification error</a:t>
            </a:r>
            <a:endParaRPr lang="en-US" sz="2000" dirty="0">
              <a:solidFill>
                <a:schemeClr val="tx1"/>
              </a:solidFill>
            </a:endParaRPr>
          </a:p>
          <a:p>
            <a:pPr lvl="0"/>
            <a:r>
              <a:rPr lang="en-US" sz="2000" b="1" dirty="0"/>
              <a:t>Winner:  Decision Tree</a:t>
            </a:r>
          </a:p>
          <a:p>
            <a:pPr marL="457200" indent="-457200">
              <a:buFont typeface="+mj-lt"/>
              <a:buAutoNum type="arabicPeriod"/>
            </a:pPr>
            <a:endParaRPr lang="en-US" sz="2000" dirty="0"/>
          </a:p>
        </p:txBody>
      </p:sp>
      <p:sp>
        <p:nvSpPr>
          <p:cNvPr id="3" name="Title 2"/>
          <p:cNvSpPr>
            <a:spLocks noGrp="1"/>
          </p:cNvSpPr>
          <p:nvPr>
            <p:ph type="title"/>
          </p:nvPr>
        </p:nvSpPr>
        <p:spPr>
          <a:xfrm>
            <a:off x="188258" y="97116"/>
            <a:ext cx="7756263" cy="628441"/>
          </a:xfrm>
        </p:spPr>
        <p:txBody>
          <a:bodyPr/>
          <a:lstStyle/>
          <a:p>
            <a:r>
              <a:rPr lang="en-US" dirty="0"/>
              <a:t>Results:  Final Model Selection</a:t>
            </a:r>
          </a:p>
        </p:txBody>
      </p:sp>
      <p:graphicFrame>
        <p:nvGraphicFramePr>
          <p:cNvPr id="5" name="Group 25"/>
          <p:cNvGraphicFramePr>
            <a:graphicFrameLocks noGrp="1"/>
          </p:cNvGraphicFramePr>
          <p:nvPr>
            <p:extLst/>
          </p:nvPr>
        </p:nvGraphicFramePr>
        <p:xfrm>
          <a:off x="188258" y="6268905"/>
          <a:ext cx="7496175" cy="457438"/>
        </p:xfrm>
        <a:graphic>
          <a:graphicData uri="http://schemas.openxmlformats.org/drawingml/2006/table">
            <a:tbl>
              <a:tblPr/>
              <a:tblGrid>
                <a:gridCol w="1249363">
                  <a:extLst>
                    <a:ext uri="{9D8B030D-6E8A-4147-A177-3AD203B41FA5}">
                      <a16:colId xmlns:a16="http://schemas.microsoft.com/office/drawing/2014/main" val="1516095991"/>
                    </a:ext>
                  </a:extLst>
                </a:gridCol>
                <a:gridCol w="1249362">
                  <a:extLst>
                    <a:ext uri="{9D8B030D-6E8A-4147-A177-3AD203B41FA5}">
                      <a16:colId xmlns:a16="http://schemas.microsoft.com/office/drawing/2014/main" val="3350470755"/>
                    </a:ext>
                  </a:extLst>
                </a:gridCol>
                <a:gridCol w="1249363">
                  <a:extLst>
                    <a:ext uri="{9D8B030D-6E8A-4147-A177-3AD203B41FA5}">
                      <a16:colId xmlns:a16="http://schemas.microsoft.com/office/drawing/2014/main" val="2150665780"/>
                    </a:ext>
                  </a:extLst>
                </a:gridCol>
                <a:gridCol w="1249362">
                  <a:extLst>
                    <a:ext uri="{9D8B030D-6E8A-4147-A177-3AD203B41FA5}">
                      <a16:colId xmlns:a16="http://schemas.microsoft.com/office/drawing/2014/main" val="1179921004"/>
                    </a:ext>
                  </a:extLst>
                </a:gridCol>
                <a:gridCol w="1249363">
                  <a:extLst>
                    <a:ext uri="{9D8B030D-6E8A-4147-A177-3AD203B41FA5}">
                      <a16:colId xmlns:a16="http://schemas.microsoft.com/office/drawing/2014/main" val="718461036"/>
                    </a:ext>
                  </a:extLst>
                </a:gridCol>
                <a:gridCol w="1249362">
                  <a:extLst>
                    <a:ext uri="{9D8B030D-6E8A-4147-A177-3AD203B41FA5}">
                      <a16:colId xmlns:a16="http://schemas.microsoft.com/office/drawing/2014/main" val="3133265533"/>
                    </a:ext>
                  </a:extLst>
                </a:gridCol>
              </a:tblGrid>
              <a:tr h="244475">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Introduction</a:t>
                      </a:r>
                    </a:p>
                  </a:txBody>
                  <a:tcPr marT="45839" marB="45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Methods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Results</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FF00"/>
                        </a:gs>
                        <a:gs pos="100000">
                          <a:srgbClr val="FFFF00">
                            <a:gamma/>
                            <a:shade val="47451"/>
                            <a:invGamma/>
                          </a:srgbClr>
                        </a:gs>
                      </a:gsLst>
                      <a:lin ang="5400000" scaled="1"/>
                    </a:grad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Conclusion</a:t>
                      </a: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SzPct val="130000"/>
                        <a:defRPr sz="1600">
                          <a:solidFill>
                            <a:schemeClr val="tx1"/>
                          </a:solidFill>
                          <a:latin typeface="Arial" panose="020B0604020202020204" pitchFamily="34" charset="0"/>
                        </a:defRPr>
                      </a:lvl1pPr>
                      <a:lvl2pPr marL="171450">
                        <a:buSzPct val="100000"/>
                        <a:buFont typeface="Times New Roman" panose="02020603050405020304" pitchFamily="18" charset="0"/>
                        <a:defRPr sz="1400">
                          <a:solidFill>
                            <a:schemeClr val="tx1"/>
                          </a:solidFill>
                          <a:latin typeface="Arial" panose="020B0604020202020204" pitchFamily="34" charset="0"/>
                        </a:defRPr>
                      </a:lvl2pPr>
                      <a:lvl3pPr marL="311150">
                        <a:buSzPct val="100000"/>
                        <a:buFont typeface="Times New Roman" panose="02020603050405020304" pitchFamily="18" charset="0"/>
                        <a:defRPr sz="1200">
                          <a:solidFill>
                            <a:schemeClr val="tx1"/>
                          </a:solidFill>
                          <a:latin typeface="Arial" panose="020B0604020202020204" pitchFamily="34" charset="0"/>
                        </a:defRPr>
                      </a:lvl3pPr>
                      <a:lvl4pPr marL="582613">
                        <a:buClr>
                          <a:schemeClr val="tx1"/>
                        </a:buClr>
                        <a:buSzPct val="100000"/>
                        <a:buFont typeface="Times New Roman" panose="02020603050405020304" pitchFamily="18" charset="0"/>
                        <a:defRPr sz="1200">
                          <a:solidFill>
                            <a:schemeClr val="tx1"/>
                          </a:solidFill>
                          <a:latin typeface="Arial" panose="020B0604020202020204" pitchFamily="34" charset="0"/>
                        </a:defRPr>
                      </a:lvl4pPr>
                      <a:lvl5pPr marL="1216025">
                        <a:spcBef>
                          <a:spcPct val="20000"/>
                        </a:spcBef>
                        <a:defRPr sz="1200">
                          <a:solidFill>
                            <a:schemeClr val="tx1"/>
                          </a:solidFill>
                          <a:latin typeface="Times New Roman" panose="02020603050405020304" pitchFamily="18" charset="0"/>
                        </a:defRPr>
                      </a:lvl5pPr>
                      <a:lvl6pPr marL="1673225" fontAlgn="base">
                        <a:spcBef>
                          <a:spcPct val="20000"/>
                        </a:spcBef>
                        <a:spcAft>
                          <a:spcPct val="0"/>
                        </a:spcAft>
                        <a:defRPr sz="1200">
                          <a:solidFill>
                            <a:schemeClr val="tx1"/>
                          </a:solidFill>
                          <a:latin typeface="Times New Roman" panose="02020603050405020304" pitchFamily="18" charset="0"/>
                        </a:defRPr>
                      </a:lvl6pPr>
                      <a:lvl7pPr marL="2130425" fontAlgn="base">
                        <a:spcBef>
                          <a:spcPct val="20000"/>
                        </a:spcBef>
                        <a:spcAft>
                          <a:spcPct val="0"/>
                        </a:spcAft>
                        <a:defRPr sz="1200">
                          <a:solidFill>
                            <a:schemeClr val="tx1"/>
                          </a:solidFill>
                          <a:latin typeface="Times New Roman" panose="02020603050405020304" pitchFamily="18" charset="0"/>
                        </a:defRPr>
                      </a:lvl7pPr>
                      <a:lvl8pPr marL="2587625" fontAlgn="base">
                        <a:spcBef>
                          <a:spcPct val="20000"/>
                        </a:spcBef>
                        <a:spcAft>
                          <a:spcPct val="0"/>
                        </a:spcAft>
                        <a:defRPr sz="1200">
                          <a:solidFill>
                            <a:schemeClr val="tx1"/>
                          </a:solidFill>
                          <a:latin typeface="Times New Roman" panose="02020603050405020304" pitchFamily="18" charset="0"/>
                        </a:defRPr>
                      </a:lvl8pPr>
                      <a:lvl9pPr marL="3044825" fontAlgn="base">
                        <a:spcBef>
                          <a:spcPct val="20000"/>
                        </a:spcBef>
                        <a:spcAft>
                          <a:spcPct val="0"/>
                        </a:spcAft>
                        <a:defRPr sz="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50000"/>
                        </a:spcBef>
                        <a:spcAft>
                          <a:spcPct val="0"/>
                        </a:spcAft>
                        <a:buClrTx/>
                        <a:buSzPct val="13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Appendix</a:t>
                      </a:r>
                    </a:p>
                  </a:txBody>
                  <a:tcPr marT="45839" marB="45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905190"/>
                  </a:ext>
                </a:extLst>
              </a:tr>
            </a:tbl>
          </a:graphicData>
        </a:graphic>
      </p:graphicFrame>
    </p:spTree>
    <p:extLst>
      <p:ext uri="{BB962C8B-B14F-4D97-AF65-F5344CB8AC3E}">
        <p14:creationId xmlns:p14="http://schemas.microsoft.com/office/powerpoint/2010/main" val="16647355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 General">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GW_General_PPT</Template>
  <TotalTime>612</TotalTime>
  <Words>757</Words>
  <Application>Microsoft Office PowerPoint</Application>
  <PresentationFormat>On-screen Show (4:3)</PresentationFormat>
  <Paragraphs>195</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宋体</vt:lpstr>
      <vt:lpstr>Arial</vt:lpstr>
      <vt:lpstr>Arial Black</vt:lpstr>
      <vt:lpstr>Book Antiqua</vt:lpstr>
      <vt:lpstr>Calibri</vt:lpstr>
      <vt:lpstr>굴림</vt:lpstr>
      <vt:lpstr>Times New Roman</vt:lpstr>
      <vt:lpstr>Wingdings</vt:lpstr>
      <vt:lpstr>GW General</vt:lpstr>
      <vt:lpstr>Custom Design</vt:lpstr>
      <vt:lpstr> Customer Retention Data Analysis</vt:lpstr>
      <vt:lpstr>PowerPoint Presentation</vt:lpstr>
      <vt:lpstr>Data Preparation</vt:lpstr>
      <vt:lpstr>Attempted Models #1 &amp; #2:   Logistic &amp; Neural Network</vt:lpstr>
      <vt:lpstr>Model #3:  Decision Tree</vt:lpstr>
      <vt:lpstr>Results:  Goodness-of-Fit</vt:lpstr>
      <vt:lpstr>Results: ROC &amp; Lift Curve </vt:lpstr>
      <vt:lpstr>Results:  Confusion Matrix </vt:lpstr>
      <vt:lpstr>Results:  Final Model Selection</vt:lpstr>
      <vt:lpstr>Decision Tree:  Column &amp; Leaf Reports</vt:lpstr>
      <vt:lpstr>Decision Tree</vt:lpstr>
      <vt:lpstr>Recommendations</vt:lpstr>
      <vt:lpstr>Appendix:  Decision Tree Profit Matrix</vt:lpstr>
      <vt:lpstr>Appendix:  Neural Network   </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Chen</dc:creator>
  <cp:lastModifiedBy>Daniel Chen</cp:lastModifiedBy>
  <cp:revision>85</cp:revision>
  <dcterms:created xsi:type="dcterms:W3CDTF">2016-10-13T22:53:03Z</dcterms:created>
  <dcterms:modified xsi:type="dcterms:W3CDTF">2016-10-21T19:54:06Z</dcterms:modified>
</cp:coreProperties>
</file>