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Playfair Display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2607DC-8A80-4C6E-B342-89B9184E0F93}">
  <a:tblStyle styleId="{6C2607DC-8A80-4C6E-B342-89B9184E0F93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966" autoAdjust="0"/>
  </p:normalViewPr>
  <p:slideViewPr>
    <p:cSldViewPr snapToGrid="0">
      <p:cViewPr varScale="1">
        <p:scale>
          <a:sx n="62" d="100"/>
          <a:sy n="62" d="100"/>
        </p:scale>
        <p:origin x="14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 rtl="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Time Series and</a:t>
            </a:r>
            <a:r>
              <a:rPr lang="en-US" baseline="0" dirty="0"/>
              <a:t> the seasonal boxplot of the input variable COAL</a:t>
            </a:r>
          </a:p>
          <a:p>
            <a:pPr marL="228600" lvl="0" indent="-228600" rtl="0">
              <a:spcBef>
                <a:spcPts val="0"/>
              </a:spcBef>
              <a:buFont typeface="+mj-lt"/>
              <a:buAutoNum type="arabicPeriod"/>
            </a:pPr>
            <a:r>
              <a:rPr lang="en-US" baseline="0" dirty="0"/>
              <a:t>Seasonality &amp; Downward Trend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 rtl="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Not Stationary &amp; not white</a:t>
            </a:r>
            <a:r>
              <a:rPr lang="en-US" baseline="0" dirty="0"/>
              <a:t> noise</a:t>
            </a:r>
          </a:p>
          <a:p>
            <a:pPr marL="228600" lvl="0" indent="-228600" rtl="0">
              <a:spcBef>
                <a:spcPts val="0"/>
              </a:spcBef>
              <a:buFont typeface="+mj-lt"/>
              <a:buAutoNum type="arabicPeriod"/>
            </a:pPr>
            <a:r>
              <a:rPr lang="en-US" baseline="0" dirty="0"/>
              <a:t>Pre-whiten using the time series model</a:t>
            </a:r>
          </a:p>
          <a:p>
            <a:pPr marL="228600" lvl="0" indent="-228600" rtl="0">
              <a:spcBef>
                <a:spcPts val="0"/>
              </a:spcBef>
              <a:buFont typeface="+mj-lt"/>
              <a:buAutoNum type="arabicPeriod"/>
            </a:pPr>
            <a:r>
              <a:rPr lang="en-US" baseline="0" dirty="0"/>
              <a:t>Stationary &amp; white noise</a:t>
            </a:r>
          </a:p>
          <a:p>
            <a:pPr marL="228600" lvl="0" indent="-228600" rtl="0">
              <a:spcBef>
                <a:spcPts val="0"/>
              </a:spcBef>
              <a:buFont typeface="+mj-lt"/>
              <a:buAutoNum type="arabicPeriod"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/>
              <a:t>Stationary &amp; white noise</a:t>
            </a:r>
          </a:p>
          <a:p>
            <a:pPr marL="228600" lvl="0" indent="-228600" rtl="0">
              <a:spcBef>
                <a:spcPts val="0"/>
              </a:spcBef>
              <a:buFont typeface="+mj-lt"/>
              <a:buAutoNum type="arabicPeriod"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 rtl="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Time Series and</a:t>
            </a:r>
            <a:r>
              <a:rPr lang="en-US" baseline="0" dirty="0"/>
              <a:t> the seasonal boxplot of the input variable COAL</a:t>
            </a:r>
          </a:p>
          <a:p>
            <a:pPr marL="228600" lvl="0" indent="-228600" rtl="0">
              <a:spcBef>
                <a:spcPts val="0"/>
              </a:spcBef>
              <a:buFont typeface="+mj-lt"/>
              <a:buAutoNum type="arabicPeriod"/>
            </a:pPr>
            <a:r>
              <a:rPr lang="en-US" baseline="0" dirty="0"/>
              <a:t>Seasonality &amp; No Downward Trend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 rtl="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Not Stationary &amp; not white</a:t>
            </a:r>
            <a:r>
              <a:rPr lang="en-US" baseline="0" dirty="0"/>
              <a:t> noise</a:t>
            </a:r>
          </a:p>
          <a:p>
            <a:pPr marL="228600" lvl="0" indent="-228600" rtl="0">
              <a:spcBef>
                <a:spcPts val="0"/>
              </a:spcBef>
              <a:buFont typeface="+mj-lt"/>
              <a:buAutoNum type="arabicPeriod"/>
            </a:pPr>
            <a:r>
              <a:rPr lang="en-US" baseline="0" dirty="0"/>
              <a:t>Pre-whiten using the time series model</a:t>
            </a:r>
          </a:p>
          <a:p>
            <a:pPr marL="228600" lvl="0" indent="-228600" rtl="0">
              <a:spcBef>
                <a:spcPts val="0"/>
              </a:spcBef>
              <a:buFont typeface="+mj-lt"/>
              <a:buAutoNum type="arabicPeriod"/>
            </a:pPr>
            <a:r>
              <a:rPr lang="en-US" baseline="0" dirty="0"/>
              <a:t>Stationary &amp; white noise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BC73">
            <a:alpha val="55229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8" name="Shape 8"/>
          <p:cNvSpPr/>
          <p:nvPr/>
        </p:nvSpPr>
        <p:spPr>
          <a:xfrm>
            <a:off x="0" y="3311750"/>
            <a:ext cx="9144000" cy="1831800"/>
          </a:xfrm>
          <a:prstGeom prst="rect">
            <a:avLst/>
          </a:prstGeom>
          <a:solidFill>
            <a:srgbClr val="06B86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2505299"/>
            <a:ext cx="9144000" cy="691500"/>
          </a:xfrm>
          <a:prstGeom prst="rect">
            <a:avLst/>
          </a:prstGeom>
          <a:solidFill>
            <a:srgbClr val="08DF86">
              <a:alpha val="98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3002050"/>
            <a:ext cx="9144000" cy="880500"/>
          </a:xfrm>
          <a:prstGeom prst="rect">
            <a:avLst/>
          </a:prstGeom>
          <a:solidFill>
            <a:srgbClr val="07C074">
              <a:alpha val="98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790550" y="1442400"/>
            <a:ext cx="7445100" cy="1260900"/>
          </a:xfrm>
          <a:prstGeom prst="round2SameRect">
            <a:avLst>
              <a:gd name="adj1" fmla="val 50000"/>
              <a:gd name="adj2" fmla="val 19299"/>
            </a:avLst>
          </a:prstGeom>
          <a:solidFill>
            <a:srgbClr val="1B7544"/>
          </a:solidFill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11700" y="1280550"/>
            <a:ext cx="8520600" cy="1432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Future of Natural Gas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DNSC 6219 Final Project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311700" y="2986525"/>
            <a:ext cx="8520600" cy="9447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Kelly Berdelle, Daniel Chen,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Kevin Fitzgerald, Aida Roxas,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&amp; Xing Zhang</a:t>
            </a:r>
          </a:p>
        </p:txBody>
      </p:sp>
      <p:sp>
        <p:nvSpPr>
          <p:cNvPr id="59" name="Shape 59"/>
          <p:cNvSpPr/>
          <p:nvPr/>
        </p:nvSpPr>
        <p:spPr>
          <a:xfrm>
            <a:off x="1006575" y="2782025"/>
            <a:ext cx="7023900" cy="1284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5073450" y="184125"/>
            <a:ext cx="3668400" cy="4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3000">
                <a:latin typeface="Playfair Display"/>
                <a:ea typeface="Playfair Display"/>
                <a:cs typeface="Playfair Display"/>
                <a:sym typeface="Playfair Display"/>
              </a:rPr>
              <a:t>Univariate Modeling</a:t>
            </a:r>
          </a:p>
        </p:txBody>
      </p:sp>
      <p:sp>
        <p:nvSpPr>
          <p:cNvPr id="154" name="Shape 154"/>
          <p:cNvSpPr/>
          <p:nvPr/>
        </p:nvSpPr>
        <p:spPr>
          <a:xfrm>
            <a:off x="4793250" y="710151"/>
            <a:ext cx="3888600" cy="276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2252400" y="1350775"/>
            <a:ext cx="4643100" cy="674100"/>
          </a:xfrm>
          <a:prstGeom prst="round2SameRect">
            <a:avLst>
              <a:gd name="adj1" fmla="val 50000"/>
              <a:gd name="adj2" fmla="val 19299"/>
            </a:avLst>
          </a:prstGeom>
          <a:solidFill>
            <a:srgbClr val="1B7544"/>
          </a:solidFill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ctrTitle" idx="4294967295"/>
          </p:nvPr>
        </p:nvSpPr>
        <p:spPr>
          <a:xfrm>
            <a:off x="2563375" y="1277725"/>
            <a:ext cx="4141200" cy="82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Model Comparison</a:t>
            </a:r>
          </a:p>
        </p:txBody>
      </p:sp>
      <p:sp>
        <p:nvSpPr>
          <p:cNvPr id="157" name="Shape 157"/>
          <p:cNvSpPr/>
          <p:nvPr/>
        </p:nvSpPr>
        <p:spPr>
          <a:xfrm>
            <a:off x="1935900" y="2097725"/>
            <a:ext cx="5379000" cy="276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58" name="Shape 158"/>
          <p:cNvGraphicFramePr/>
          <p:nvPr/>
        </p:nvGraphicFramePr>
        <p:xfrm>
          <a:off x="2012650" y="2260050"/>
          <a:ext cx="5242650" cy="2593440"/>
        </p:xfrm>
        <a:graphic>
          <a:graphicData uri="http://schemas.openxmlformats.org/drawingml/2006/table">
            <a:tbl>
              <a:tblPr>
                <a:noFill/>
                <a:tableStyleId>{6C2607DC-8A80-4C6E-B342-89B9184E0F93}</a:tableStyleId>
              </a:tblPr>
              <a:tblGrid>
                <a:gridCol w="377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06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Model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RMSE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6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Log Linear Trend + 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Seasonal Dummies + AR(1)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4259.6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6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Seasonal Exponential Smoothing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5554.6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6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ARIMA (1,0,0) (0,1,1)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4855.2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9" name="Shape 159"/>
          <p:cNvSpPr/>
          <p:nvPr/>
        </p:nvSpPr>
        <p:spPr>
          <a:xfrm>
            <a:off x="1871275" y="2905975"/>
            <a:ext cx="5493600" cy="7407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225275" y="982275"/>
            <a:ext cx="6393300" cy="3520800"/>
          </a:xfrm>
          <a:prstGeom prst="rect">
            <a:avLst/>
          </a:prstGeom>
          <a:solidFill>
            <a:srgbClr val="1B754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5073450" y="184125"/>
            <a:ext cx="3668400" cy="4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3000">
                <a:latin typeface="Playfair Display"/>
                <a:ea typeface="Playfair Display"/>
                <a:cs typeface="Playfair Display"/>
                <a:sym typeface="Playfair Display"/>
              </a:rPr>
              <a:t>Bivariate Modeling {Coal}</a:t>
            </a:r>
          </a:p>
        </p:txBody>
      </p:sp>
      <p:sp>
        <p:nvSpPr>
          <p:cNvPr id="166" name="Shape 166"/>
          <p:cNvSpPr/>
          <p:nvPr/>
        </p:nvSpPr>
        <p:spPr>
          <a:xfrm>
            <a:off x="4793250" y="710151"/>
            <a:ext cx="3888600" cy="276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67" name="Shape 167" descr="coal1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25" y="1171137"/>
            <a:ext cx="5943600" cy="314307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/>
          <p:nvPr/>
        </p:nvSpPr>
        <p:spPr>
          <a:xfrm>
            <a:off x="5433700" y="2345600"/>
            <a:ext cx="3362400" cy="2797800"/>
          </a:xfrm>
          <a:prstGeom prst="rect">
            <a:avLst/>
          </a:prstGeom>
          <a:solidFill>
            <a:srgbClr val="069B5E">
              <a:alpha val="98310"/>
            </a:srgbClr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8175" y="2459687"/>
            <a:ext cx="3105532" cy="2569624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162875" y="594525"/>
            <a:ext cx="3799800" cy="2518200"/>
          </a:xfrm>
          <a:prstGeom prst="rect">
            <a:avLst/>
          </a:prstGeom>
          <a:solidFill>
            <a:srgbClr val="1B754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5073450" y="184125"/>
            <a:ext cx="3668400" cy="4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3000">
                <a:latin typeface="Playfair Display"/>
                <a:ea typeface="Playfair Display"/>
                <a:cs typeface="Playfair Display"/>
                <a:sym typeface="Playfair Display"/>
              </a:rPr>
              <a:t>Bivariate Modeling {Coal}</a:t>
            </a:r>
          </a:p>
        </p:txBody>
      </p:sp>
      <p:sp>
        <p:nvSpPr>
          <p:cNvPr id="176" name="Shape 176"/>
          <p:cNvSpPr/>
          <p:nvPr/>
        </p:nvSpPr>
        <p:spPr>
          <a:xfrm>
            <a:off x="4793250" y="710151"/>
            <a:ext cx="3888600" cy="276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1024175" y="3574725"/>
            <a:ext cx="1941300" cy="1030800"/>
          </a:xfrm>
          <a:prstGeom prst="rect">
            <a:avLst/>
          </a:prstGeom>
          <a:solidFill>
            <a:srgbClr val="999999"/>
          </a:solidFill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3962700" y="1485000"/>
            <a:ext cx="4633200" cy="3362400"/>
          </a:xfrm>
          <a:prstGeom prst="rect">
            <a:avLst/>
          </a:prstGeom>
          <a:solidFill>
            <a:srgbClr val="069B5E">
              <a:alpha val="98310"/>
            </a:srgbClr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343700" y="3744850"/>
            <a:ext cx="3222000" cy="720600"/>
          </a:xfrm>
          <a:prstGeom prst="rect">
            <a:avLst/>
          </a:prstGeom>
          <a:solidFill>
            <a:srgbClr val="1B7544"/>
          </a:solidFill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Pre-Whitening: TS Model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ARIMA(1,0,0)(0,1,1)^12 + 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E7AB1E-BD4B-45D9-A7C5-872DDAC464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10" t="20699" r="16408" b="15214"/>
          <a:stretch/>
        </p:blipFill>
        <p:spPr>
          <a:xfrm>
            <a:off x="407270" y="649147"/>
            <a:ext cx="3209800" cy="24261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4EDA11-100D-4592-8FC3-AEA019D9D7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800" t="12972" r="15846" b="19694"/>
          <a:stretch/>
        </p:blipFill>
        <p:spPr>
          <a:xfrm>
            <a:off x="4135952" y="1578648"/>
            <a:ext cx="4268308" cy="32085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162875" y="892225"/>
            <a:ext cx="4190100" cy="2023800"/>
          </a:xfrm>
          <a:prstGeom prst="rect">
            <a:avLst/>
          </a:prstGeom>
          <a:solidFill>
            <a:srgbClr val="1B754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5073450" y="184125"/>
            <a:ext cx="3668400" cy="4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3000">
                <a:latin typeface="Playfair Display"/>
                <a:ea typeface="Playfair Display"/>
                <a:cs typeface="Playfair Display"/>
                <a:sym typeface="Playfair Display"/>
              </a:rPr>
              <a:t>Bivariate Modeling {Coal}</a:t>
            </a:r>
          </a:p>
        </p:txBody>
      </p:sp>
      <p:sp>
        <p:nvSpPr>
          <p:cNvPr id="188" name="Shape 188"/>
          <p:cNvSpPr/>
          <p:nvPr/>
        </p:nvSpPr>
        <p:spPr>
          <a:xfrm>
            <a:off x="4793250" y="710151"/>
            <a:ext cx="3888600" cy="276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1024175" y="3574725"/>
            <a:ext cx="1941300" cy="1030800"/>
          </a:xfrm>
          <a:prstGeom prst="rect">
            <a:avLst/>
          </a:prstGeom>
          <a:solidFill>
            <a:srgbClr val="999999"/>
          </a:solidFill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343700" y="3744850"/>
            <a:ext cx="3222000" cy="720600"/>
          </a:xfrm>
          <a:prstGeom prst="rect">
            <a:avLst/>
          </a:prstGeom>
          <a:solidFill>
            <a:srgbClr val="1B7544"/>
          </a:solidFill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Transfer Function Model: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b=1 r=0 s=1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12" y="1034000"/>
            <a:ext cx="3857625" cy="169545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92" name="Shape 192"/>
          <p:cNvSpPr/>
          <p:nvPr/>
        </p:nvSpPr>
        <p:spPr>
          <a:xfrm>
            <a:off x="3872625" y="1485000"/>
            <a:ext cx="4895100" cy="3362400"/>
          </a:xfrm>
          <a:prstGeom prst="rect">
            <a:avLst/>
          </a:prstGeom>
          <a:solidFill>
            <a:srgbClr val="069B5E">
              <a:alpha val="98310"/>
            </a:srgbClr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4">
            <a:alphaModFix/>
          </a:blip>
          <a:srcRect t="26035"/>
          <a:stretch/>
        </p:blipFill>
        <p:spPr>
          <a:xfrm>
            <a:off x="4001975" y="1605025"/>
            <a:ext cx="4605575" cy="31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225275" y="982275"/>
            <a:ext cx="6393300" cy="3520800"/>
          </a:xfrm>
          <a:prstGeom prst="rect">
            <a:avLst/>
          </a:prstGeom>
          <a:solidFill>
            <a:srgbClr val="1B754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5073450" y="184125"/>
            <a:ext cx="3668400" cy="4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3000">
                <a:latin typeface="Playfair Display"/>
                <a:ea typeface="Playfair Display"/>
                <a:cs typeface="Playfair Display"/>
                <a:sym typeface="Playfair Display"/>
              </a:rPr>
              <a:t>Bivariate Modeling {Hydro}</a:t>
            </a:r>
          </a:p>
        </p:txBody>
      </p:sp>
      <p:sp>
        <p:nvSpPr>
          <p:cNvPr id="200" name="Shape 200"/>
          <p:cNvSpPr/>
          <p:nvPr/>
        </p:nvSpPr>
        <p:spPr>
          <a:xfrm>
            <a:off x="4793250" y="710151"/>
            <a:ext cx="3888600" cy="276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01" name="Shape 201" descr="hydroplot.gif"/>
          <p:cNvPicPr preferRelativeResize="0"/>
          <p:nvPr/>
        </p:nvPicPr>
        <p:blipFill rotWithShape="1">
          <a:blip r:embed="rId3">
            <a:alphaModFix/>
          </a:blip>
          <a:srcRect l="39" r="49"/>
          <a:stretch/>
        </p:blipFill>
        <p:spPr>
          <a:xfrm>
            <a:off x="450125" y="1175800"/>
            <a:ext cx="5943600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5453700" y="2435650"/>
            <a:ext cx="3342300" cy="2651700"/>
          </a:xfrm>
          <a:prstGeom prst="rect">
            <a:avLst/>
          </a:prstGeom>
          <a:solidFill>
            <a:srgbClr val="069B5E">
              <a:alpha val="98310"/>
            </a:srgbClr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4775" y="2512500"/>
            <a:ext cx="3137075" cy="2501793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162875" y="710150"/>
            <a:ext cx="4287600" cy="2651100"/>
          </a:xfrm>
          <a:prstGeom prst="rect">
            <a:avLst/>
          </a:prstGeom>
          <a:solidFill>
            <a:srgbClr val="1B754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5073450" y="184125"/>
            <a:ext cx="3668400" cy="4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3000">
                <a:latin typeface="Playfair Display"/>
                <a:ea typeface="Playfair Display"/>
                <a:cs typeface="Playfair Display"/>
                <a:sym typeface="Playfair Display"/>
              </a:rPr>
              <a:t>Bivariate Modeling {Hydro}</a:t>
            </a:r>
          </a:p>
        </p:txBody>
      </p:sp>
      <p:sp>
        <p:nvSpPr>
          <p:cNvPr id="210" name="Shape 210"/>
          <p:cNvSpPr/>
          <p:nvPr/>
        </p:nvSpPr>
        <p:spPr>
          <a:xfrm>
            <a:off x="4793250" y="710151"/>
            <a:ext cx="3888600" cy="276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1024175" y="3574725"/>
            <a:ext cx="1941300" cy="1030800"/>
          </a:xfrm>
          <a:prstGeom prst="rect">
            <a:avLst/>
          </a:prstGeom>
          <a:solidFill>
            <a:srgbClr val="999999"/>
          </a:solidFill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383825" y="3726525"/>
            <a:ext cx="3222000" cy="727200"/>
          </a:xfrm>
          <a:prstGeom prst="rect">
            <a:avLst/>
          </a:prstGeom>
          <a:solidFill>
            <a:srgbClr val="1B7544"/>
          </a:solidFill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Pre-Whitening: TS Model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ARIMA(1,0,0)(1,1,0)^12 + C</a:t>
            </a:r>
          </a:p>
        </p:txBody>
      </p:sp>
      <p:sp>
        <p:nvSpPr>
          <p:cNvPr id="213" name="Shape 213"/>
          <p:cNvSpPr/>
          <p:nvPr/>
        </p:nvSpPr>
        <p:spPr>
          <a:xfrm>
            <a:off x="3872625" y="1485000"/>
            <a:ext cx="4723200" cy="3362400"/>
          </a:xfrm>
          <a:prstGeom prst="rect">
            <a:avLst/>
          </a:prstGeom>
          <a:solidFill>
            <a:srgbClr val="069B5E">
              <a:alpha val="98310"/>
            </a:srgbClr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412" y="1610112"/>
            <a:ext cx="4287625" cy="311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312" y="786987"/>
            <a:ext cx="3307024" cy="2497424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162875" y="892225"/>
            <a:ext cx="4670400" cy="1993800"/>
          </a:xfrm>
          <a:prstGeom prst="rect">
            <a:avLst/>
          </a:prstGeom>
          <a:solidFill>
            <a:srgbClr val="1B754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5073450" y="184125"/>
            <a:ext cx="3668400" cy="4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3000">
                <a:latin typeface="Playfair Display"/>
                <a:ea typeface="Playfair Display"/>
                <a:cs typeface="Playfair Display"/>
                <a:sym typeface="Playfair Display"/>
              </a:rPr>
              <a:t>Bivariate Modeling {Hydro}</a:t>
            </a:r>
          </a:p>
        </p:txBody>
      </p:sp>
      <p:sp>
        <p:nvSpPr>
          <p:cNvPr id="222" name="Shape 222"/>
          <p:cNvSpPr/>
          <p:nvPr/>
        </p:nvSpPr>
        <p:spPr>
          <a:xfrm>
            <a:off x="4793250" y="710151"/>
            <a:ext cx="3888600" cy="276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1024175" y="3574725"/>
            <a:ext cx="1941300" cy="1030800"/>
          </a:xfrm>
          <a:prstGeom prst="rect">
            <a:avLst/>
          </a:prstGeom>
          <a:solidFill>
            <a:srgbClr val="999999"/>
          </a:solidFill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343700" y="3744850"/>
            <a:ext cx="3222000" cy="720600"/>
          </a:xfrm>
          <a:prstGeom prst="rect">
            <a:avLst/>
          </a:prstGeom>
          <a:solidFill>
            <a:srgbClr val="1B7544"/>
          </a:solidFill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Transfer Function Model: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b=1 r=0 s=1</a:t>
            </a: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44570"/>
          <a:stretch/>
        </p:blipFill>
        <p:spPr>
          <a:xfrm>
            <a:off x="345425" y="1062856"/>
            <a:ext cx="4305300" cy="165252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/>
          <p:nvPr/>
        </p:nvSpPr>
        <p:spPr>
          <a:xfrm>
            <a:off x="3872625" y="1485000"/>
            <a:ext cx="4723200" cy="3362400"/>
          </a:xfrm>
          <a:prstGeom prst="rect">
            <a:avLst/>
          </a:prstGeom>
          <a:solidFill>
            <a:srgbClr val="069B5E">
              <a:alpha val="98310"/>
            </a:srgbClr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4">
            <a:alphaModFix/>
          </a:blip>
          <a:srcRect t="25517"/>
          <a:stretch/>
        </p:blipFill>
        <p:spPr>
          <a:xfrm>
            <a:off x="4056825" y="1692074"/>
            <a:ext cx="4305300" cy="29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162875" y="892225"/>
            <a:ext cx="4405500" cy="2563200"/>
          </a:xfrm>
          <a:prstGeom prst="rect">
            <a:avLst/>
          </a:prstGeom>
          <a:solidFill>
            <a:srgbClr val="1B754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4453025" y="184125"/>
            <a:ext cx="4288800" cy="4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3000">
                <a:latin typeface="Playfair Display"/>
                <a:ea typeface="Playfair Display"/>
                <a:cs typeface="Playfair Display"/>
                <a:sym typeface="Playfair Display"/>
              </a:rPr>
              <a:t>Multivariate Modeling {Coal &amp; Hydro}</a:t>
            </a:r>
          </a:p>
        </p:txBody>
      </p:sp>
      <p:sp>
        <p:nvSpPr>
          <p:cNvPr id="234" name="Shape 234"/>
          <p:cNvSpPr/>
          <p:nvPr/>
        </p:nvSpPr>
        <p:spPr>
          <a:xfrm>
            <a:off x="4793250" y="710151"/>
            <a:ext cx="3888600" cy="276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35" name="Shape 235" descr="im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50" y="1040475"/>
            <a:ext cx="4026200" cy="22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/>
          <p:nvPr/>
        </p:nvSpPr>
        <p:spPr>
          <a:xfrm>
            <a:off x="4025025" y="1485000"/>
            <a:ext cx="4589400" cy="3508200"/>
          </a:xfrm>
          <a:prstGeom prst="rect">
            <a:avLst/>
          </a:prstGeom>
          <a:solidFill>
            <a:srgbClr val="069B5E">
              <a:alpha val="98310"/>
            </a:srgbClr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37" name="Shape 237" descr="image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3175" y="1668199"/>
            <a:ext cx="4179875" cy="31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/>
          <p:nvPr/>
        </p:nvSpPr>
        <p:spPr>
          <a:xfrm>
            <a:off x="1024175" y="3574725"/>
            <a:ext cx="1941300" cy="1030800"/>
          </a:xfrm>
          <a:prstGeom prst="rect">
            <a:avLst/>
          </a:prstGeom>
          <a:solidFill>
            <a:srgbClr val="999999"/>
          </a:solidFill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343700" y="3744850"/>
            <a:ext cx="3222000" cy="720600"/>
          </a:xfrm>
          <a:prstGeom prst="rect">
            <a:avLst/>
          </a:prstGeom>
          <a:solidFill>
            <a:srgbClr val="1B7544"/>
          </a:solidFill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Transfer Function Model: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(b=1 r=0 s=1), (b=1 r=0 s=1)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5073450" y="184125"/>
            <a:ext cx="3668400" cy="4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3000">
                <a:latin typeface="Playfair Display"/>
                <a:ea typeface="Playfair Display"/>
                <a:cs typeface="Playfair Display"/>
                <a:sym typeface="Playfair Display"/>
              </a:rPr>
              <a:t>Conclusion</a:t>
            </a:r>
          </a:p>
        </p:txBody>
      </p:sp>
      <p:sp>
        <p:nvSpPr>
          <p:cNvPr id="245" name="Shape 245"/>
          <p:cNvSpPr/>
          <p:nvPr/>
        </p:nvSpPr>
        <p:spPr>
          <a:xfrm>
            <a:off x="1603875" y="1420275"/>
            <a:ext cx="5696400" cy="327420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4793250" y="710151"/>
            <a:ext cx="3888600" cy="276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1061875" y="1784075"/>
            <a:ext cx="7256100" cy="1106100"/>
          </a:xfrm>
          <a:prstGeom prst="homePlate">
            <a:avLst>
              <a:gd name="adj" fmla="val 50000"/>
            </a:avLst>
          </a:prstGeom>
          <a:solidFill>
            <a:srgbClr val="1B7544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Univariate Modeling:</a:t>
            </a:r>
          </a:p>
        </p:txBody>
      </p:sp>
      <p:sp>
        <p:nvSpPr>
          <p:cNvPr id="248" name="Shape 248"/>
          <p:cNvSpPr/>
          <p:nvPr/>
        </p:nvSpPr>
        <p:spPr>
          <a:xfrm>
            <a:off x="1061875" y="3201150"/>
            <a:ext cx="7256100" cy="1106100"/>
          </a:xfrm>
          <a:prstGeom prst="homePlate">
            <a:avLst>
              <a:gd name="adj" fmla="val 50000"/>
            </a:avLst>
          </a:prstGeom>
          <a:solidFill>
            <a:srgbClr val="1B7544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EFEFE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Multivariate Modeling:     </a:t>
            </a:r>
            <a:r>
              <a:rPr lang="en" sz="1800">
                <a:solidFill>
                  <a:srgbClr val="EFEFE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Transfer Function Model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4225275" y="1977725"/>
            <a:ext cx="3075000" cy="71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Quadratic Trend +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Seasonal Dummies + AR(1)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230175" y="684475"/>
            <a:ext cx="8775900" cy="4052700"/>
          </a:xfrm>
          <a:prstGeom prst="rect">
            <a:avLst/>
          </a:prstGeom>
          <a:solidFill>
            <a:srgbClr val="1B754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5" name="Shape 65" descr="EIA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00" y="810912"/>
            <a:ext cx="8500100" cy="37598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80050" y="4737225"/>
            <a:ext cx="4002600" cy="33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latin typeface="Playfair Display"/>
                <a:ea typeface="Playfair Display"/>
                <a:cs typeface="Playfair Display"/>
                <a:sym typeface="Playfair Display"/>
              </a:rPr>
              <a:t>Source: https://www.eia.gov/electricity/data/browser/</a:t>
            </a:r>
          </a:p>
        </p:txBody>
      </p:sp>
      <p:sp>
        <p:nvSpPr>
          <p:cNvPr id="67" name="Shape 67"/>
          <p:cNvSpPr/>
          <p:nvPr/>
        </p:nvSpPr>
        <p:spPr>
          <a:xfrm>
            <a:off x="230175" y="3316325"/>
            <a:ext cx="1360800" cy="330300"/>
          </a:xfrm>
          <a:prstGeom prst="rightArrow">
            <a:avLst>
              <a:gd name="adj1" fmla="val 81819"/>
              <a:gd name="adj2" fmla="val 51520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Natural Gas</a:t>
            </a:r>
          </a:p>
        </p:txBody>
      </p:sp>
      <p:grpSp>
        <p:nvGrpSpPr>
          <p:cNvPr id="68" name="Shape 68"/>
          <p:cNvGrpSpPr/>
          <p:nvPr/>
        </p:nvGrpSpPr>
        <p:grpSpPr>
          <a:xfrm>
            <a:off x="3752815" y="109485"/>
            <a:ext cx="1638347" cy="1485525"/>
            <a:chOff x="197850" y="248025"/>
            <a:chExt cx="1971300" cy="1791300"/>
          </a:xfrm>
        </p:grpSpPr>
        <p:sp>
          <p:nvSpPr>
            <p:cNvPr id="69" name="Shape 69"/>
            <p:cNvSpPr/>
            <p:nvPr/>
          </p:nvSpPr>
          <p:spPr>
            <a:xfrm>
              <a:off x="197850" y="248025"/>
              <a:ext cx="1971300" cy="1791300"/>
            </a:xfrm>
            <a:prstGeom prst="rect">
              <a:avLst/>
            </a:prstGeom>
            <a:solidFill>
              <a:srgbClr val="1B7544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70" name="Shape 7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100" y="413312"/>
              <a:ext cx="1669400" cy="1460725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336375" y="879175"/>
            <a:ext cx="6774600" cy="3732600"/>
          </a:xfrm>
          <a:prstGeom prst="rect">
            <a:avLst/>
          </a:prstGeom>
          <a:solidFill>
            <a:srgbClr val="1B754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6" name="Shape 76" descr="gas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800" y="1039300"/>
            <a:ext cx="6489649" cy="34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5499825" y="2725850"/>
            <a:ext cx="3528300" cy="2321700"/>
          </a:xfrm>
          <a:prstGeom prst="rect">
            <a:avLst/>
          </a:prstGeom>
          <a:solidFill>
            <a:srgbClr val="069B5E">
              <a:alpha val="98310"/>
            </a:srgbClr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8" name="Shape 78" descr="Natural_Gas_boxplot.png"/>
          <p:cNvPicPr preferRelativeResize="0"/>
          <p:nvPr/>
        </p:nvPicPr>
        <p:blipFill rotWithShape="1">
          <a:blip r:embed="rId4">
            <a:alphaModFix/>
          </a:blip>
          <a:srcRect t="11126" b="11118"/>
          <a:stretch/>
        </p:blipFill>
        <p:spPr>
          <a:xfrm>
            <a:off x="5593800" y="2839850"/>
            <a:ext cx="3325925" cy="21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5213550" y="184125"/>
            <a:ext cx="3528300" cy="4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3000">
                <a:latin typeface="Playfair Display"/>
                <a:ea typeface="Playfair Display"/>
                <a:cs typeface="Playfair Display"/>
                <a:sym typeface="Playfair Display"/>
              </a:rPr>
              <a:t>Natural Gas Series</a:t>
            </a:r>
          </a:p>
        </p:txBody>
      </p:sp>
      <p:sp>
        <p:nvSpPr>
          <p:cNvPr id="80" name="Shape 80"/>
          <p:cNvSpPr/>
          <p:nvPr/>
        </p:nvSpPr>
        <p:spPr>
          <a:xfrm>
            <a:off x="4793250" y="710151"/>
            <a:ext cx="3888600" cy="276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1140700" y="921525"/>
            <a:ext cx="6814500" cy="3762600"/>
          </a:xfrm>
          <a:prstGeom prst="rect">
            <a:avLst/>
          </a:prstGeom>
          <a:solidFill>
            <a:srgbClr val="1B754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6" name="Shape 86" descr="gas2.gif"/>
          <p:cNvPicPr preferRelativeResize="0"/>
          <p:nvPr/>
        </p:nvPicPr>
        <p:blipFill rotWithShape="1">
          <a:blip r:embed="rId3">
            <a:alphaModFix/>
          </a:blip>
          <a:srcRect t="278" b="278"/>
          <a:stretch/>
        </p:blipFill>
        <p:spPr>
          <a:xfrm>
            <a:off x="1232171" y="1007975"/>
            <a:ext cx="6614436" cy="356477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5213550" y="184125"/>
            <a:ext cx="3528300" cy="4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3000">
                <a:latin typeface="Playfair Display"/>
                <a:ea typeface="Playfair Display"/>
                <a:cs typeface="Playfair Display"/>
                <a:sym typeface="Playfair Display"/>
              </a:rPr>
              <a:t>Natural Gas Series</a:t>
            </a:r>
          </a:p>
        </p:txBody>
      </p:sp>
      <p:sp>
        <p:nvSpPr>
          <p:cNvPr id="88" name="Shape 88"/>
          <p:cNvSpPr/>
          <p:nvPr/>
        </p:nvSpPr>
        <p:spPr>
          <a:xfrm>
            <a:off x="4793250" y="710151"/>
            <a:ext cx="3888600" cy="276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6518625" y="1615375"/>
            <a:ext cx="1941300" cy="1030800"/>
          </a:xfrm>
          <a:prstGeom prst="rect">
            <a:avLst/>
          </a:prstGeom>
          <a:solidFill>
            <a:srgbClr val="999999"/>
          </a:solidFill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193425" y="1485000"/>
            <a:ext cx="5579700" cy="3302100"/>
          </a:xfrm>
          <a:prstGeom prst="rect">
            <a:avLst/>
          </a:prstGeom>
          <a:solidFill>
            <a:srgbClr val="1B754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5073450" y="184125"/>
            <a:ext cx="3668400" cy="4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3000">
                <a:latin typeface="Playfair Display"/>
                <a:ea typeface="Playfair Display"/>
                <a:cs typeface="Playfair Display"/>
                <a:sym typeface="Playfair Display"/>
              </a:rPr>
              <a:t>Univariate Modeling</a:t>
            </a:r>
          </a:p>
        </p:txBody>
      </p:sp>
      <p:sp>
        <p:nvSpPr>
          <p:cNvPr id="96" name="Shape 96"/>
          <p:cNvSpPr/>
          <p:nvPr/>
        </p:nvSpPr>
        <p:spPr>
          <a:xfrm>
            <a:off x="4793250" y="710151"/>
            <a:ext cx="3888600" cy="276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5878275" y="1770475"/>
            <a:ext cx="3222000" cy="720600"/>
          </a:xfrm>
          <a:prstGeom prst="rect">
            <a:avLst/>
          </a:prstGeom>
          <a:solidFill>
            <a:srgbClr val="1B7544"/>
          </a:solidFill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Deterministic Model: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Log Linear Trend +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Seasonal Dummies 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00" y="1610800"/>
            <a:ext cx="5247350" cy="30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6434375" y="1364925"/>
            <a:ext cx="1941300" cy="1030800"/>
          </a:xfrm>
          <a:prstGeom prst="rect">
            <a:avLst/>
          </a:prstGeom>
          <a:solidFill>
            <a:srgbClr val="999999"/>
          </a:solidFill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51225" y="966200"/>
            <a:ext cx="5579700" cy="3088200"/>
          </a:xfrm>
          <a:prstGeom prst="rect">
            <a:avLst/>
          </a:prstGeom>
          <a:solidFill>
            <a:srgbClr val="1B754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5" name="Shape 105" descr="det1.gif"/>
          <p:cNvPicPr preferRelativeResize="0"/>
          <p:nvPr/>
        </p:nvPicPr>
        <p:blipFill rotWithShape="1">
          <a:blip r:embed="rId3">
            <a:alphaModFix/>
          </a:blip>
          <a:srcRect l="29" r="29"/>
          <a:stretch/>
        </p:blipFill>
        <p:spPr>
          <a:xfrm>
            <a:off x="190125" y="1106325"/>
            <a:ext cx="5301900" cy="28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4473050" y="2595750"/>
            <a:ext cx="4323000" cy="2205600"/>
          </a:xfrm>
          <a:prstGeom prst="rect">
            <a:avLst/>
          </a:prstGeom>
          <a:solidFill>
            <a:srgbClr val="069B5E">
              <a:alpha val="98310"/>
            </a:srgbClr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7" name="Shape 107" descr="det2.gif"/>
          <p:cNvPicPr preferRelativeResize="0"/>
          <p:nvPr/>
        </p:nvPicPr>
        <p:blipFill rotWithShape="1">
          <a:blip r:embed="rId4">
            <a:alphaModFix/>
          </a:blip>
          <a:srcRect t="4412" b="4412"/>
          <a:stretch/>
        </p:blipFill>
        <p:spPr>
          <a:xfrm>
            <a:off x="4586574" y="2680674"/>
            <a:ext cx="4095275" cy="203501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5073450" y="184125"/>
            <a:ext cx="3668400" cy="4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3000">
                <a:latin typeface="Playfair Display"/>
                <a:ea typeface="Playfair Display"/>
                <a:cs typeface="Playfair Display"/>
                <a:sym typeface="Playfair Display"/>
              </a:rPr>
              <a:t>Univariate Modeling</a:t>
            </a:r>
          </a:p>
        </p:txBody>
      </p:sp>
      <p:sp>
        <p:nvSpPr>
          <p:cNvPr id="109" name="Shape 109"/>
          <p:cNvSpPr/>
          <p:nvPr/>
        </p:nvSpPr>
        <p:spPr>
          <a:xfrm>
            <a:off x="4793250" y="710151"/>
            <a:ext cx="3888600" cy="276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5753900" y="1535050"/>
            <a:ext cx="3222000" cy="720600"/>
          </a:xfrm>
          <a:prstGeom prst="rect">
            <a:avLst/>
          </a:prstGeom>
          <a:solidFill>
            <a:srgbClr val="1B7544"/>
          </a:solidFill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Deterministic Model: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Log Linear Trend +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Seasonal Dummies + AR(1)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5073450" y="184125"/>
            <a:ext cx="3668400" cy="4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3000">
                <a:latin typeface="Playfair Display"/>
                <a:ea typeface="Playfair Display"/>
                <a:cs typeface="Playfair Display"/>
                <a:sym typeface="Playfair Display"/>
              </a:rPr>
              <a:t>Univariate Modeling</a:t>
            </a:r>
          </a:p>
        </p:txBody>
      </p:sp>
      <p:sp>
        <p:nvSpPr>
          <p:cNvPr id="116" name="Shape 116"/>
          <p:cNvSpPr/>
          <p:nvPr/>
        </p:nvSpPr>
        <p:spPr>
          <a:xfrm>
            <a:off x="4793250" y="710151"/>
            <a:ext cx="3888600" cy="276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6434375" y="1364925"/>
            <a:ext cx="1941300" cy="1030800"/>
          </a:xfrm>
          <a:prstGeom prst="rect">
            <a:avLst/>
          </a:prstGeom>
          <a:solidFill>
            <a:srgbClr val="999999"/>
          </a:solidFill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5753900" y="1535050"/>
            <a:ext cx="3222000" cy="720600"/>
          </a:xfrm>
          <a:prstGeom prst="rect">
            <a:avLst/>
          </a:prstGeom>
          <a:solidFill>
            <a:srgbClr val="1B7544"/>
          </a:solidFill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Exponential Smoothing Model: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Seasonal Exponential Smoothing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51225" y="966200"/>
            <a:ext cx="5579700" cy="3088200"/>
          </a:xfrm>
          <a:prstGeom prst="rect">
            <a:avLst/>
          </a:prstGeom>
          <a:solidFill>
            <a:srgbClr val="1B754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0" name="Shape 120" descr="exp1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75" y="1096869"/>
            <a:ext cx="5366200" cy="282688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x="4503050" y="2595750"/>
            <a:ext cx="4238700" cy="2205600"/>
          </a:xfrm>
          <a:prstGeom prst="rect">
            <a:avLst/>
          </a:prstGeom>
          <a:solidFill>
            <a:srgbClr val="069B5E">
              <a:alpha val="98310"/>
            </a:srgbClr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2" name="Shape 122" descr="exp2.gif"/>
          <p:cNvPicPr preferRelativeResize="0"/>
          <p:nvPr/>
        </p:nvPicPr>
        <p:blipFill rotWithShape="1">
          <a:blip r:embed="rId4">
            <a:alphaModFix/>
          </a:blip>
          <a:srcRect t="3874" b="3865"/>
          <a:stretch/>
        </p:blipFill>
        <p:spPr>
          <a:xfrm>
            <a:off x="4579100" y="2691662"/>
            <a:ext cx="4042725" cy="20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6518625" y="853375"/>
            <a:ext cx="1941300" cy="1030800"/>
          </a:xfrm>
          <a:prstGeom prst="rect">
            <a:avLst/>
          </a:prstGeom>
          <a:solidFill>
            <a:srgbClr val="999999"/>
          </a:solidFill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5350" y="814150"/>
            <a:ext cx="5579700" cy="3088200"/>
          </a:xfrm>
          <a:prstGeom prst="rect">
            <a:avLst/>
          </a:prstGeom>
          <a:solidFill>
            <a:srgbClr val="1B754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5073450" y="184125"/>
            <a:ext cx="3668400" cy="4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3000">
                <a:latin typeface="Playfair Display"/>
                <a:ea typeface="Playfair Display"/>
                <a:cs typeface="Playfair Display"/>
                <a:sym typeface="Playfair Display"/>
              </a:rPr>
              <a:t>Univariate Modeling</a:t>
            </a:r>
          </a:p>
        </p:txBody>
      </p:sp>
      <p:sp>
        <p:nvSpPr>
          <p:cNvPr id="130" name="Shape 130"/>
          <p:cNvSpPr/>
          <p:nvPr/>
        </p:nvSpPr>
        <p:spPr>
          <a:xfrm>
            <a:off x="4793250" y="710151"/>
            <a:ext cx="3888600" cy="276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5878275" y="1008475"/>
            <a:ext cx="3222000" cy="720600"/>
          </a:xfrm>
          <a:prstGeom prst="rect">
            <a:avLst/>
          </a:prstGeom>
          <a:solidFill>
            <a:srgbClr val="1B7544"/>
          </a:solidFill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Step 1: ARIMA (0,0,0) (0,1,0)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Step 2: ARIMA (1,0,0) (0,1,0)</a:t>
            </a:r>
          </a:p>
        </p:txBody>
      </p:sp>
      <p:pic>
        <p:nvPicPr>
          <p:cNvPr id="132" name="Shape 132" descr="GasFin0.gif"/>
          <p:cNvPicPr preferRelativeResize="0"/>
          <p:nvPr/>
        </p:nvPicPr>
        <p:blipFill rotWithShape="1">
          <a:blip r:embed="rId3">
            <a:alphaModFix/>
          </a:blip>
          <a:srcRect l="39" r="49"/>
          <a:stretch/>
        </p:blipFill>
        <p:spPr>
          <a:xfrm>
            <a:off x="193425" y="944124"/>
            <a:ext cx="5203547" cy="282824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3592500" y="2065400"/>
            <a:ext cx="5443800" cy="3002100"/>
          </a:xfrm>
          <a:prstGeom prst="rect">
            <a:avLst/>
          </a:prstGeom>
          <a:solidFill>
            <a:srgbClr val="069B5E">
              <a:alpha val="98310"/>
            </a:srgbClr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4" name="Shape 134" descr="GasFin1.gif"/>
          <p:cNvPicPr preferRelativeResize="0"/>
          <p:nvPr/>
        </p:nvPicPr>
        <p:blipFill rotWithShape="1">
          <a:blip r:embed="rId4">
            <a:alphaModFix/>
          </a:blip>
          <a:srcRect t="39" b="39"/>
          <a:stretch/>
        </p:blipFill>
        <p:spPr>
          <a:xfrm>
            <a:off x="3712625" y="2191099"/>
            <a:ext cx="5203549" cy="282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5073450" y="184125"/>
            <a:ext cx="3668400" cy="4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3000">
                <a:latin typeface="Playfair Display"/>
                <a:ea typeface="Playfair Display"/>
                <a:cs typeface="Playfair Display"/>
                <a:sym typeface="Playfair Display"/>
              </a:rPr>
              <a:t>Univariate Modeling</a:t>
            </a:r>
          </a:p>
        </p:txBody>
      </p:sp>
      <p:sp>
        <p:nvSpPr>
          <p:cNvPr id="140" name="Shape 140"/>
          <p:cNvSpPr/>
          <p:nvPr/>
        </p:nvSpPr>
        <p:spPr>
          <a:xfrm>
            <a:off x="4793250" y="710151"/>
            <a:ext cx="3888600" cy="276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51225" y="813800"/>
            <a:ext cx="5579700" cy="3088200"/>
          </a:xfrm>
          <a:prstGeom prst="rect">
            <a:avLst/>
          </a:prstGeom>
          <a:solidFill>
            <a:srgbClr val="1B754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6434375" y="1364925"/>
            <a:ext cx="1941300" cy="1030800"/>
          </a:xfrm>
          <a:prstGeom prst="rect">
            <a:avLst/>
          </a:prstGeom>
          <a:solidFill>
            <a:srgbClr val="999999"/>
          </a:solidFill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5753900" y="1535050"/>
            <a:ext cx="3222000" cy="720600"/>
          </a:xfrm>
          <a:prstGeom prst="rect">
            <a:avLst/>
          </a:prstGeom>
          <a:solidFill>
            <a:srgbClr val="1B7544"/>
          </a:solidFill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ARIMA Model: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ARIMA (1,0,0) (0,1,1)</a:t>
            </a:r>
          </a:p>
        </p:txBody>
      </p:sp>
      <p:pic>
        <p:nvPicPr>
          <p:cNvPr id="144" name="Shape 144" descr="GasFinPlot.gif"/>
          <p:cNvPicPr preferRelativeResize="0"/>
          <p:nvPr/>
        </p:nvPicPr>
        <p:blipFill rotWithShape="1">
          <a:blip r:embed="rId3">
            <a:alphaModFix/>
          </a:blip>
          <a:srcRect l="49" r="49"/>
          <a:stretch/>
        </p:blipFill>
        <p:spPr>
          <a:xfrm>
            <a:off x="193825" y="976389"/>
            <a:ext cx="5290998" cy="2787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x="3893450" y="2525725"/>
            <a:ext cx="4092900" cy="2351400"/>
          </a:xfrm>
          <a:prstGeom prst="rect">
            <a:avLst/>
          </a:prstGeom>
          <a:solidFill>
            <a:srgbClr val="069B5E">
              <a:alpha val="98310"/>
            </a:srgbClr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6" name="Shape 146" descr="GasFin2.gif"/>
          <p:cNvPicPr preferRelativeResize="0"/>
          <p:nvPr/>
        </p:nvPicPr>
        <p:blipFill rotWithShape="1">
          <a:blip r:embed="rId4">
            <a:alphaModFix/>
          </a:blip>
          <a:srcRect t="49" b="49"/>
          <a:stretch/>
        </p:blipFill>
        <p:spPr>
          <a:xfrm>
            <a:off x="3979550" y="2638916"/>
            <a:ext cx="3888600" cy="211926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>
            <a:off x="7633275" y="3018175"/>
            <a:ext cx="1413300" cy="2011200"/>
          </a:xfrm>
          <a:prstGeom prst="rect">
            <a:avLst/>
          </a:prstGeom>
          <a:solidFill>
            <a:srgbClr val="1B754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8" name="Shape 148" descr="GasFinWN.gi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2598" y="3175298"/>
            <a:ext cx="1103974" cy="169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306</Words>
  <Application>Microsoft Office PowerPoint</Application>
  <PresentationFormat>On-screen Show (16:9)</PresentationFormat>
  <Paragraphs>70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Playfair Display</vt:lpstr>
      <vt:lpstr>Arial</vt:lpstr>
      <vt:lpstr>simple-light-2</vt:lpstr>
      <vt:lpstr>The Future of Natural Gas DNSC 6219 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Natural Gas DNSC 6219 Final Project</dc:title>
  <cp:lastModifiedBy>Daniel Chen</cp:lastModifiedBy>
  <cp:revision>5</cp:revision>
  <dcterms:modified xsi:type="dcterms:W3CDTF">2017-05-02T21:28:31Z</dcterms:modified>
</cp:coreProperties>
</file>