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61" r:id="rId3"/>
    <p:sldId id="277" r:id="rId4"/>
    <p:sldId id="266" r:id="rId5"/>
    <p:sldId id="267" r:id="rId6"/>
    <p:sldId id="276" r:id="rId7"/>
    <p:sldId id="263" r:id="rId8"/>
    <p:sldId id="274" r:id="rId9"/>
    <p:sldId id="265" r:id="rId10"/>
    <p:sldId id="271" r:id="rId11"/>
    <p:sldId id="264" r:id="rId12"/>
    <p:sldId id="268" r:id="rId13"/>
    <p:sldId id="278"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720" autoAdjust="0"/>
  </p:normalViewPr>
  <p:slideViewPr>
    <p:cSldViewPr snapToGrid="0">
      <p:cViewPr varScale="1">
        <p:scale>
          <a:sx n="44" d="100"/>
          <a:sy n="44" d="100"/>
        </p:scale>
        <p:origin x="1524" y="3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CA991-9067-4024-90A9-1FC089D5C09F}" type="datetimeFigureOut">
              <a:rPr lang="en-US" smtClean="0"/>
              <a:t>5/5/2017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816B2-3D4F-4EE3-BE48-314E1A5C92D5}" type="slidenum">
              <a:rPr lang="en-US" smtClean="0"/>
              <a:t>‹#›</a:t>
            </a:fld>
            <a:endParaRPr lang="en-US"/>
          </a:p>
        </p:txBody>
      </p:sp>
    </p:spTree>
    <p:extLst>
      <p:ext uri="{BB962C8B-B14F-4D97-AF65-F5344CB8AC3E}">
        <p14:creationId xmlns:p14="http://schemas.microsoft.com/office/powerpoint/2010/main" val="199273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GROUP INTRODUCTION</a:t>
            </a:r>
          </a:p>
        </p:txBody>
      </p:sp>
      <p:sp>
        <p:nvSpPr>
          <p:cNvPr id="4" name="Slide Number Placeholder 3"/>
          <p:cNvSpPr>
            <a:spLocks noGrp="1"/>
          </p:cNvSpPr>
          <p:nvPr>
            <p:ph type="sldNum" sz="quarter" idx="10"/>
          </p:nvPr>
        </p:nvSpPr>
        <p:spPr/>
        <p:txBody>
          <a:bodyPr/>
          <a:lstStyle/>
          <a:p>
            <a:fld id="{676816B2-3D4F-4EE3-BE48-314E1A5C92D5}" type="slidenum">
              <a:rPr lang="en-US" smtClean="0"/>
              <a:t>1</a:t>
            </a:fld>
            <a:endParaRPr lang="en-US"/>
          </a:p>
        </p:txBody>
      </p:sp>
    </p:spTree>
    <p:extLst>
      <p:ext uri="{BB962C8B-B14F-4D97-AF65-F5344CB8AC3E}">
        <p14:creationId xmlns:p14="http://schemas.microsoft.com/office/powerpoint/2010/main" val="907364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VALIDATION ROC</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ROC shows very little difference between the other Neural Net Ensemble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The best model, Ensemble(All) is virtually indistinguishable visually in ROC.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The severe and piecewise linear underperformance of the Gradient Boost model indicates that something may have been wrong with our implementation of that particular model.</a:t>
            </a:r>
          </a:p>
          <a:p>
            <a:endParaRPr lang="en-US" dirty="0"/>
          </a:p>
        </p:txBody>
      </p:sp>
      <p:sp>
        <p:nvSpPr>
          <p:cNvPr id="4" name="Slide Number Placeholder 3"/>
          <p:cNvSpPr>
            <a:spLocks noGrp="1"/>
          </p:cNvSpPr>
          <p:nvPr>
            <p:ph type="sldNum" sz="quarter" idx="10"/>
          </p:nvPr>
        </p:nvSpPr>
        <p:spPr/>
        <p:txBody>
          <a:bodyPr/>
          <a:lstStyle/>
          <a:p>
            <a:fld id="{676816B2-3D4F-4EE3-BE48-314E1A5C92D5}" type="slidenum">
              <a:rPr lang="en-US" smtClean="0"/>
              <a:t>10</a:t>
            </a:fld>
            <a:endParaRPr lang="en-US"/>
          </a:p>
        </p:txBody>
      </p:sp>
    </p:spTree>
    <p:extLst>
      <p:ext uri="{BB962C8B-B14F-4D97-AF65-F5344CB8AC3E}">
        <p14:creationId xmlns:p14="http://schemas.microsoft.com/office/powerpoint/2010/main" val="459864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VARIABLE IMPORTANCE</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Overall, </a:t>
            </a:r>
            <a:r>
              <a:rPr kumimoji="0" lang="en-US" sz="1200" b="0" i="0" u="none" strike="noStrike" kern="1200" cap="none" spc="0" normalizeH="0" baseline="0" noProof="0" dirty="0" err="1">
                <a:ln>
                  <a:noFill/>
                </a:ln>
                <a:solidFill>
                  <a:prstClr val="black"/>
                </a:solidFill>
                <a:effectLst/>
                <a:uLnTx/>
                <a:uFillTx/>
                <a:latin typeface="+mn-lt"/>
                <a:ea typeface="+mn-ea"/>
                <a:cs typeface="+mn-cs"/>
              </a:rPr>
              <a:t>perSubM</a:t>
            </a:r>
            <a:r>
              <a:rPr kumimoji="0" lang="en-US" sz="1200" b="0" i="0" u="none" strike="noStrike" kern="1200" cap="none" spc="0" normalizeH="0" baseline="0" noProof="0" dirty="0">
                <a:ln>
                  <a:noFill/>
                </a:ln>
                <a:solidFill>
                  <a:prstClr val="black"/>
                </a:solidFill>
                <a:effectLst/>
                <a:uLnTx/>
                <a:uFillTx/>
                <a:latin typeface="+mn-lt"/>
                <a:ea typeface="+mn-ea"/>
                <a:cs typeface="+mn-cs"/>
              </a:rPr>
              <a:t> is the most important variable by far.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This shows that certain </a:t>
            </a:r>
            <a:r>
              <a:rPr kumimoji="0" lang="en-US" sz="1200" b="0" i="0" u="none" strike="noStrike" kern="1200" cap="none" spc="0" normalizeH="0" baseline="0" noProof="0" dirty="0" err="1">
                <a:ln>
                  <a:noFill/>
                </a:ln>
                <a:solidFill>
                  <a:prstClr val="black"/>
                </a:solidFill>
                <a:effectLst/>
                <a:uLnTx/>
                <a:uFillTx/>
                <a:latin typeface="+mn-lt"/>
                <a:ea typeface="+mn-ea"/>
                <a:cs typeface="+mn-cs"/>
              </a:rPr>
              <a:t>submodels</a:t>
            </a:r>
            <a:r>
              <a:rPr kumimoji="0" lang="en-US" sz="1200" b="0" i="0" u="none" strike="noStrike" kern="1200" cap="none" spc="0" normalizeH="0" baseline="0" noProof="0" dirty="0">
                <a:ln>
                  <a:noFill/>
                </a:ln>
                <a:solidFill>
                  <a:prstClr val="black"/>
                </a:solidFill>
                <a:effectLst/>
                <a:uLnTx/>
                <a:uFillTx/>
                <a:latin typeface="+mn-lt"/>
                <a:ea typeface="+mn-ea"/>
                <a:cs typeface="+mn-cs"/>
              </a:rPr>
              <a:t> are more likely to be “kicked” than others. This makes sense actually. Not all “Fords,” for example, are likely to be kicked. Rather, each manufacturer makes a range of models to appeal to different tastes for quality and different budgets. Certain </a:t>
            </a:r>
            <a:r>
              <a:rPr kumimoji="0" lang="en-US" sz="1200" b="0" i="0" u="none" strike="noStrike" kern="1200" cap="none" spc="0" normalizeH="0" baseline="0" noProof="0" dirty="0" err="1">
                <a:ln>
                  <a:noFill/>
                </a:ln>
                <a:solidFill>
                  <a:prstClr val="black"/>
                </a:solidFill>
                <a:effectLst/>
                <a:uLnTx/>
                <a:uFillTx/>
                <a:latin typeface="+mn-lt"/>
                <a:ea typeface="+mn-ea"/>
                <a:cs typeface="+mn-cs"/>
              </a:rPr>
              <a:t>submodels</a:t>
            </a:r>
            <a:r>
              <a:rPr kumimoji="0" lang="en-US" sz="1200" b="0" i="0" u="none" strike="noStrike" kern="1200" cap="none" spc="0" normalizeH="0" baseline="0" noProof="0" dirty="0">
                <a:ln>
                  <a:noFill/>
                </a:ln>
                <a:solidFill>
                  <a:prstClr val="black"/>
                </a:solidFill>
                <a:effectLst/>
                <a:uLnTx/>
                <a:uFillTx/>
                <a:latin typeface="+mn-lt"/>
                <a:ea typeface="+mn-ea"/>
                <a:cs typeface="+mn-cs"/>
              </a:rPr>
              <a:t> of any make are more likely to be a “lemon” or to be “kicked” back to auction because it did not sell.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The perturbed Model &amp; </a:t>
            </a:r>
            <a:r>
              <a:rPr kumimoji="0" lang="en-US" sz="1200" b="0" i="0" u="none" strike="noStrike" kern="1200" cap="none" spc="0" normalizeH="0" baseline="0" noProof="0" dirty="0" err="1">
                <a:ln>
                  <a:noFill/>
                </a:ln>
                <a:solidFill>
                  <a:prstClr val="black"/>
                </a:solidFill>
                <a:effectLst/>
                <a:uLnTx/>
                <a:uFillTx/>
                <a:latin typeface="+mn-lt"/>
                <a:ea typeface="+mn-ea"/>
                <a:cs typeface="+mn-cs"/>
              </a:rPr>
              <a:t>SubModel</a:t>
            </a:r>
            <a:r>
              <a:rPr kumimoji="0" lang="en-US" sz="1200" b="0" i="0" u="none" strike="noStrike" kern="1200" cap="none" spc="0" normalizeH="0" baseline="0" noProof="0" dirty="0">
                <a:ln>
                  <a:noFill/>
                </a:ln>
                <a:solidFill>
                  <a:prstClr val="black"/>
                </a:solidFill>
                <a:effectLst/>
                <a:uLnTx/>
                <a:uFillTx/>
                <a:latin typeface="+mn-lt"/>
                <a:ea typeface="+mn-ea"/>
                <a:cs typeface="+mn-cs"/>
              </a:rPr>
              <a:t> explain almost everything. There are only four variables between these two and </a:t>
            </a:r>
            <a:r>
              <a:rPr kumimoji="0" lang="en-US" sz="1200" b="0" i="0" u="none" strike="noStrike" kern="1200" cap="none" spc="0" normalizeH="0" baseline="0" noProof="0" dirty="0" err="1">
                <a:ln>
                  <a:noFill/>
                </a:ln>
                <a:solidFill>
                  <a:prstClr val="black"/>
                </a:solidFill>
                <a:effectLst/>
                <a:uLnTx/>
                <a:uFillTx/>
                <a:latin typeface="+mn-lt"/>
                <a:ea typeface="+mn-ea"/>
                <a:cs typeface="+mn-cs"/>
              </a:rPr>
              <a:t>perMake</a:t>
            </a:r>
            <a:r>
              <a:rPr kumimoji="0" lang="en-US" sz="1200" b="0" i="0" u="none" strike="noStrike" kern="1200" cap="none" spc="0" normalizeH="0" baseline="0" noProof="0" dirty="0">
                <a:ln>
                  <a:noFill/>
                </a:ln>
                <a:solidFill>
                  <a:prstClr val="black"/>
                </a:solidFill>
                <a:effectLst/>
                <a:uLnTx/>
                <a:uFillTx/>
                <a:latin typeface="+mn-lt"/>
                <a:ea typeface="+mn-ea"/>
                <a:cs typeface="+mn-cs"/>
              </a:rPr>
              <a:t>: two related to price/cost (clearly an indicator of quality) and two related to the age of the car.  </a:t>
            </a:r>
            <a:r>
              <a:rPr kumimoji="0" lang="en-US" sz="1200" b="0" i="0" u="none" strike="noStrike" kern="1200" cap="none" spc="0" normalizeH="0" baseline="0" noProof="0" dirty="0" err="1">
                <a:ln>
                  <a:noFill/>
                </a:ln>
                <a:solidFill>
                  <a:prstClr val="black"/>
                </a:solidFill>
                <a:effectLst/>
                <a:uLnTx/>
                <a:uFillTx/>
                <a:latin typeface="+mn-lt"/>
                <a:ea typeface="+mn-ea"/>
                <a:cs typeface="+mn-cs"/>
              </a:rPr>
              <a:t>VehBCost</a:t>
            </a:r>
            <a:r>
              <a:rPr kumimoji="0" lang="en-US" sz="1200" b="0" i="0" u="none" strike="noStrike" kern="1200" cap="none" spc="0" normalizeH="0" baseline="0" noProof="0" dirty="0">
                <a:ln>
                  <a:noFill/>
                </a:ln>
                <a:solidFill>
                  <a:prstClr val="black"/>
                </a:solidFill>
                <a:effectLst/>
                <a:uLnTx/>
                <a:uFillTx/>
                <a:latin typeface="+mn-lt"/>
                <a:ea typeface="+mn-ea"/>
                <a:cs typeface="+mn-cs"/>
              </a:rPr>
              <a:t> is the acquisition cost of the car, </a:t>
            </a:r>
            <a:r>
              <a:rPr kumimoji="0" lang="en-US" sz="1200" b="0" i="0" u="none" strike="noStrike" kern="1200" cap="none" spc="0" normalizeH="0" baseline="0" noProof="0" dirty="0" err="1">
                <a:ln>
                  <a:noFill/>
                </a:ln>
                <a:solidFill>
                  <a:prstClr val="black"/>
                </a:solidFill>
                <a:effectLst/>
                <a:uLnTx/>
                <a:uFillTx/>
                <a:latin typeface="+mn-lt"/>
                <a:ea typeface="+mn-ea"/>
                <a:cs typeface="+mn-cs"/>
              </a:rPr>
              <a:t>VehicleAge</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err="1">
                <a:ln>
                  <a:noFill/>
                </a:ln>
                <a:solidFill>
                  <a:prstClr val="black"/>
                </a:solidFill>
                <a:effectLst/>
                <a:uLnTx/>
                <a:uFillTx/>
                <a:latin typeface="+mn-lt"/>
                <a:ea typeface="+mn-ea"/>
                <a:cs typeface="+mn-cs"/>
              </a:rPr>
              <a:t>VehYear</a:t>
            </a:r>
            <a:r>
              <a:rPr kumimoji="0" lang="en-US" sz="1200" b="0" i="0" u="none" strike="noStrike" kern="1200" cap="none" spc="0" normalizeH="0" baseline="0" noProof="0" dirty="0">
                <a:ln>
                  <a:noFill/>
                </a:ln>
                <a:solidFill>
                  <a:prstClr val="black"/>
                </a:solidFill>
                <a:effectLst/>
                <a:uLnTx/>
                <a:uFillTx/>
                <a:latin typeface="+mn-lt"/>
                <a:ea typeface="+mn-ea"/>
                <a:cs typeface="+mn-cs"/>
              </a:rPr>
              <a:t> are self-explanatory and the factor score 1 is main Principal Component of the MMR prices (which are specific for each Make, Model and </a:t>
            </a:r>
            <a:r>
              <a:rPr kumimoji="0" lang="en-US" sz="1200" b="0" i="0" u="none" strike="noStrike" kern="1200" cap="none" spc="0" normalizeH="0" baseline="0" noProof="0" dirty="0" err="1">
                <a:ln>
                  <a:noFill/>
                </a:ln>
                <a:solidFill>
                  <a:prstClr val="black"/>
                </a:solidFill>
                <a:effectLst/>
                <a:uLnTx/>
                <a:uFillTx/>
                <a:latin typeface="+mn-lt"/>
                <a:ea typeface="+mn-ea"/>
                <a:cs typeface="+mn-cs"/>
              </a:rPr>
              <a:t>SubModel</a:t>
            </a:r>
            <a:r>
              <a:rPr kumimoji="0" lang="en-US" sz="1200" b="0" i="0" u="none" strike="noStrike" kern="1200" cap="none" spc="0" normalizeH="0" baseline="0" noProof="0" dirty="0">
                <a:ln>
                  <a:noFill/>
                </a:ln>
                <a:solidFill>
                  <a:prstClr val="black"/>
                </a:solidFill>
                <a:effectLst/>
                <a:uLnTx/>
                <a:uFillTx/>
                <a:latin typeface="+mn-lt"/>
                <a:ea typeface="+mn-ea"/>
                <a:cs typeface="+mn-cs"/>
              </a:rPr>
              <a:t> of car).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Even though Neural Network models are highly nonlinear and difficult to explain, these are all variables that we would expect to see featured prominently in any model that claims to predict which cars are “lemons”. So we are confident that our model is robust and it should be fairly stable.</a:t>
            </a:r>
          </a:p>
          <a:p>
            <a:endParaRPr lang="en-US" dirty="0"/>
          </a:p>
        </p:txBody>
      </p:sp>
      <p:sp>
        <p:nvSpPr>
          <p:cNvPr id="4" name="Slide Number Placeholder 3"/>
          <p:cNvSpPr>
            <a:spLocks noGrp="1"/>
          </p:cNvSpPr>
          <p:nvPr>
            <p:ph type="sldNum" sz="quarter" idx="10"/>
          </p:nvPr>
        </p:nvSpPr>
        <p:spPr/>
        <p:txBody>
          <a:bodyPr/>
          <a:lstStyle/>
          <a:p>
            <a:fld id="{676816B2-3D4F-4EE3-BE48-314E1A5C92D5}" type="slidenum">
              <a:rPr lang="en-US" smtClean="0"/>
              <a:t>11</a:t>
            </a:fld>
            <a:endParaRPr lang="en-US"/>
          </a:p>
        </p:txBody>
      </p:sp>
    </p:spTree>
    <p:extLst>
      <p:ext uri="{BB962C8B-B14F-4D97-AF65-F5344CB8AC3E}">
        <p14:creationId xmlns:p14="http://schemas.microsoft.com/office/powerpoint/2010/main" val="403663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 INTERPRETATION</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Surrogate Decision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We fit a Decision Tree as surrogate model to explain the probability of being kicked by the Neural Net.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This slide shows an intermediate surrogate model that was current when we made a presentation to the class. It serves our purpose as the important variables have not changed much. (The next slide we show a current surrogate model that gets complex quickly and perhaps so quickly that it may defeat the purpose of illuminating what’s important.)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The darker (or lighter) the node the more (or less) likely the car is a “kick”.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The most important variable, as noted previously, is </a:t>
            </a:r>
            <a:r>
              <a:rPr kumimoji="0" lang="en-US" sz="1200" b="0" i="0" u="none" strike="noStrike" kern="1200" cap="none" spc="0" normalizeH="0" baseline="0" noProof="0" dirty="0" err="1">
                <a:ln>
                  <a:noFill/>
                </a:ln>
                <a:solidFill>
                  <a:prstClr val="black"/>
                </a:solidFill>
                <a:effectLst/>
                <a:uLnTx/>
                <a:uFillTx/>
                <a:latin typeface="+mn-lt"/>
                <a:ea typeface="+mn-ea"/>
                <a:cs typeface="+mn-cs"/>
              </a:rPr>
              <a:t>perSubM</a:t>
            </a:r>
            <a:r>
              <a:rPr kumimoji="0" lang="en-US" sz="1200" b="0" i="0" u="none" strike="noStrike" kern="1200" cap="none" spc="0" normalizeH="0" baseline="0" noProof="0" dirty="0">
                <a:ln>
                  <a:noFill/>
                </a:ln>
                <a:solidFill>
                  <a:prstClr val="black"/>
                </a:solidFill>
                <a:effectLst/>
                <a:uLnTx/>
                <a:uFillTx/>
                <a:latin typeface="+mn-lt"/>
                <a:ea typeface="+mn-ea"/>
                <a:cs typeface="+mn-cs"/>
              </a:rPr>
              <a:t> (perturbed </a:t>
            </a:r>
            <a:r>
              <a:rPr kumimoji="0" lang="en-US" sz="1200" b="0" i="0" u="none" strike="noStrike" kern="1200" cap="none" spc="0" normalizeH="0" baseline="0" noProof="0" dirty="0" err="1">
                <a:ln>
                  <a:noFill/>
                </a:ln>
                <a:solidFill>
                  <a:prstClr val="black"/>
                </a:solidFill>
                <a:effectLst/>
                <a:uLnTx/>
                <a:uFillTx/>
                <a:latin typeface="+mn-lt"/>
                <a:ea typeface="+mn-ea"/>
                <a:cs typeface="+mn-cs"/>
              </a:rPr>
              <a:t>SubModel</a:t>
            </a:r>
            <a:r>
              <a:rPr kumimoji="0" lang="en-US" sz="1200" b="0" i="0" u="none" strike="noStrike" kern="1200" cap="none" spc="0" normalizeH="0" baseline="0" noProof="0" dirty="0">
                <a:ln>
                  <a:noFill/>
                </a:ln>
                <a:solidFill>
                  <a:prstClr val="black"/>
                </a:solidFill>
                <a:effectLst/>
                <a:uLnTx/>
                <a:uFillTx/>
                <a:latin typeface="+mn-lt"/>
                <a:ea typeface="+mn-ea"/>
                <a:cs typeface="+mn-c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Next comes </a:t>
            </a:r>
            <a:r>
              <a:rPr kumimoji="0" lang="en-US" sz="1200" b="0" i="0" u="none" strike="noStrike" kern="1200" cap="none" spc="0" normalizeH="0" baseline="0" noProof="0" dirty="0" err="1">
                <a:ln>
                  <a:noFill/>
                </a:ln>
                <a:solidFill>
                  <a:prstClr val="black"/>
                </a:solidFill>
                <a:effectLst/>
                <a:uLnTx/>
                <a:uFillTx/>
                <a:latin typeface="+mn-lt"/>
                <a:ea typeface="+mn-ea"/>
                <a:cs typeface="+mn-cs"/>
              </a:rPr>
              <a:t>VehicleAge</a:t>
            </a:r>
            <a:r>
              <a:rPr kumimoji="0" lang="en-US" sz="1200" b="0" i="0" u="none" strike="noStrike" kern="1200" cap="none" spc="0" normalizeH="0" baseline="0" noProof="0" dirty="0">
                <a:ln>
                  <a:noFill/>
                </a:ln>
                <a:solidFill>
                  <a:prstClr val="black"/>
                </a:solidFill>
                <a:effectLst/>
                <a:uLnTx/>
                <a:uFillTx/>
                <a:latin typeface="+mn-lt"/>
                <a:ea typeface="+mn-ea"/>
                <a:cs typeface="+mn-cs"/>
              </a:rPr>
              <a:t> and </a:t>
            </a:r>
            <a:r>
              <a:rPr kumimoji="0" lang="en-US" sz="1200" b="0" i="0" u="none" strike="noStrike" kern="1200" cap="none" spc="0" normalizeH="0" baseline="0" noProof="0" dirty="0" err="1">
                <a:ln>
                  <a:noFill/>
                </a:ln>
                <a:solidFill>
                  <a:prstClr val="black"/>
                </a:solidFill>
                <a:effectLst/>
                <a:uLnTx/>
                <a:uFillTx/>
                <a:latin typeface="+mn-lt"/>
                <a:ea typeface="+mn-ea"/>
                <a:cs typeface="+mn-cs"/>
              </a:rPr>
              <a:t>VehBCost</a:t>
            </a:r>
            <a:r>
              <a:rPr kumimoji="0" lang="en-US" sz="1200" b="0" i="0" u="none" strike="noStrike" kern="1200" cap="none" spc="0" normalizeH="0" baseline="0" noProof="0" dirty="0">
                <a:ln>
                  <a:noFill/>
                </a:ln>
                <a:solidFill>
                  <a:prstClr val="black"/>
                </a:solidFill>
                <a:effectLst/>
                <a:uLnTx/>
                <a:uFillTx/>
                <a:latin typeface="+mn-lt"/>
                <a:ea typeface="+mn-ea"/>
                <a:cs typeface="+mn-cs"/>
              </a:rPr>
              <a:t> (the cost of acquisition).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Then comes the Odometer reading (mileage) and one of the MMR prices Principal Components.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This one simple tree one can shed light on how the model makes its predictions.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But the real power of a model built in Enterprise Miner or other software like it is in making specific predictions for every car a dealer like </a:t>
            </a:r>
            <a:r>
              <a:rPr kumimoji="0" lang="en-US" sz="1200" b="0" i="0" u="none" strike="noStrike" kern="1200" cap="none" spc="0" normalizeH="0" baseline="0" noProof="0" dirty="0" err="1">
                <a:ln>
                  <a:noFill/>
                </a:ln>
                <a:solidFill>
                  <a:prstClr val="black"/>
                </a:solidFill>
                <a:effectLst/>
                <a:uLnTx/>
                <a:uFillTx/>
                <a:latin typeface="+mn-lt"/>
                <a:ea typeface="+mn-ea"/>
                <a:cs typeface="+mn-cs"/>
              </a:rPr>
              <a:t>Carvana</a:t>
            </a:r>
            <a:r>
              <a:rPr kumimoji="0" lang="en-US" sz="1200" b="0" i="0" u="none" strike="noStrike" kern="1200" cap="none" spc="0" normalizeH="0" baseline="0" noProof="0" dirty="0">
                <a:ln>
                  <a:noFill/>
                </a:ln>
                <a:solidFill>
                  <a:prstClr val="black"/>
                </a:solidFill>
                <a:effectLst/>
                <a:uLnTx/>
                <a:uFillTx/>
                <a:latin typeface="+mn-lt"/>
                <a:ea typeface="+mn-ea"/>
                <a:cs typeface="+mn-cs"/>
              </a:rPr>
              <a:t> is considering—so that they may more effectively avoid buying lemons.</a:t>
            </a:r>
          </a:p>
        </p:txBody>
      </p:sp>
      <p:sp>
        <p:nvSpPr>
          <p:cNvPr id="4" name="Slide Number Placeholder 3"/>
          <p:cNvSpPr>
            <a:spLocks noGrp="1"/>
          </p:cNvSpPr>
          <p:nvPr>
            <p:ph type="sldNum" sz="quarter" idx="10"/>
          </p:nvPr>
        </p:nvSpPr>
        <p:spPr/>
        <p:txBody>
          <a:bodyPr/>
          <a:lstStyle/>
          <a:p>
            <a:fld id="{676816B2-3D4F-4EE3-BE48-314E1A5C92D5}" type="slidenum">
              <a:rPr lang="en-US" smtClean="0"/>
              <a:t>12</a:t>
            </a:fld>
            <a:endParaRPr lang="en-US"/>
          </a:p>
        </p:txBody>
      </p:sp>
    </p:spTree>
    <p:extLst>
      <p:ext uri="{BB962C8B-B14F-4D97-AF65-F5344CB8AC3E}">
        <p14:creationId xmlns:p14="http://schemas.microsoft.com/office/powerpoint/2010/main" val="1690899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 INTERPRETATION</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Surrogate Decision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This slide shows a current surrogate model that does not shed much light. But still it shows that the first second and third splits are dominated by the perturbed </a:t>
            </a:r>
            <a:r>
              <a:rPr kumimoji="0" lang="en-US" sz="1200" b="0" i="0" u="none" strike="noStrike" kern="1200" cap="none" spc="0" normalizeH="0" baseline="0" noProof="0" dirty="0" err="1">
                <a:ln>
                  <a:noFill/>
                </a:ln>
                <a:solidFill>
                  <a:prstClr val="black"/>
                </a:solidFill>
                <a:effectLst/>
                <a:uLnTx/>
                <a:uFillTx/>
                <a:latin typeface="+mn-lt"/>
                <a:ea typeface="+mn-ea"/>
                <a:cs typeface="+mn-cs"/>
              </a:rPr>
              <a:t>SubModel</a:t>
            </a:r>
            <a:r>
              <a:rPr kumimoji="0" lang="en-US" sz="1200" b="0" i="0" u="none" strike="noStrike" kern="1200" cap="none" spc="0" normalizeH="0" baseline="0" noProof="0" dirty="0">
                <a:ln>
                  <a:noFill/>
                </a:ln>
                <a:solidFill>
                  <a:prstClr val="black"/>
                </a:solidFill>
                <a:effectLst/>
                <a:uLnTx/>
                <a:uFillTx/>
                <a:latin typeface="+mn-lt"/>
                <a:ea typeface="+mn-ea"/>
                <a:cs typeface="+mn-cs"/>
              </a:rPr>
              <a:t> variable.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It appears that the darker (or lighter) the node the more homogeneous the leaf. From this vantage point the tree shows much darker nodes to the right (where the probability of being a “kick” is high) and much lighter nodes to the left (where the odds are exactly the opposite). So the light blue nodes are the most mixed, the lighter nodes are the better cars to buy and the darker nodes are the higher risk cars.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Except as an exercise in seeing features that are more evident from far away, this tree is not fit to display.</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Let us know if you would like any of our SPSS code, Enterprise Miner diagrams, reports or data.</a:t>
            </a:r>
          </a:p>
        </p:txBody>
      </p:sp>
      <p:sp>
        <p:nvSpPr>
          <p:cNvPr id="4" name="Slide Number Placeholder 3"/>
          <p:cNvSpPr>
            <a:spLocks noGrp="1"/>
          </p:cNvSpPr>
          <p:nvPr>
            <p:ph type="sldNum" sz="quarter" idx="10"/>
          </p:nvPr>
        </p:nvSpPr>
        <p:spPr/>
        <p:txBody>
          <a:bodyPr/>
          <a:lstStyle/>
          <a:p>
            <a:fld id="{676816B2-3D4F-4EE3-BE48-314E1A5C92D5}" type="slidenum">
              <a:rPr lang="en-US" smtClean="0"/>
              <a:t>13</a:t>
            </a:fld>
            <a:endParaRPr lang="en-US"/>
          </a:p>
        </p:txBody>
      </p:sp>
    </p:spTree>
    <p:extLst>
      <p:ext uri="{BB962C8B-B14F-4D97-AF65-F5344CB8AC3E}">
        <p14:creationId xmlns:p14="http://schemas.microsoft.com/office/powerpoint/2010/main" val="429257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QUESTIONS</a:t>
            </a:r>
          </a:p>
        </p:txBody>
      </p:sp>
      <p:sp>
        <p:nvSpPr>
          <p:cNvPr id="4" name="Slide Number Placeholder 3"/>
          <p:cNvSpPr>
            <a:spLocks noGrp="1"/>
          </p:cNvSpPr>
          <p:nvPr>
            <p:ph type="sldNum" sz="quarter" idx="10"/>
          </p:nvPr>
        </p:nvSpPr>
        <p:spPr/>
        <p:txBody>
          <a:bodyPr/>
          <a:lstStyle/>
          <a:p>
            <a:fld id="{676816B2-3D4F-4EE3-BE48-314E1A5C92D5}" type="slidenum">
              <a:rPr lang="en-US" smtClean="0"/>
              <a:t>14</a:t>
            </a:fld>
            <a:endParaRPr lang="en-US"/>
          </a:p>
        </p:txBody>
      </p:sp>
    </p:spTree>
    <p:extLst>
      <p:ext uri="{BB962C8B-B14F-4D97-AF65-F5344CB8AC3E}">
        <p14:creationId xmlns:p14="http://schemas.microsoft.com/office/powerpoint/2010/main" val="92515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sng" dirty="0"/>
              <a:t>Manheim</a:t>
            </a:r>
            <a:r>
              <a:rPr lang="en-US" dirty="0"/>
              <a:t> is a large player in the wholesale auction of used cars in the US. They publish an</a:t>
            </a:r>
            <a:r>
              <a:rPr lang="en-US" baseline="0" dirty="0"/>
              <a:t> annual report that makes it clear this is a very large industry:   https://publish.manheim.com/content/dam/consulting/2017-Manheim-Used-Car-Market-Report.pdf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Nearly 10 million cars are traded at auction each year.</a:t>
            </a:r>
          </a:p>
          <a:p>
            <a:pPr marL="628650" lvl="1" indent="-171450">
              <a:buFont typeface="Arial" panose="020B0604020202020204" pitchFamily="34" charset="0"/>
              <a:buChar char="•"/>
            </a:pPr>
            <a:r>
              <a:rPr lang="en-US" baseline="0" dirty="0"/>
              <a:t>3 out of 4 automobile sales in the US involved a used car.</a:t>
            </a:r>
          </a:p>
          <a:p>
            <a:pPr marL="628650" lvl="1" indent="-171450">
              <a:buFont typeface="Arial" panose="020B0604020202020204" pitchFamily="34" charset="0"/>
              <a:buChar char="•"/>
            </a:pPr>
            <a:r>
              <a:rPr lang="en-US" baseline="0" dirty="0"/>
              <a:t>Average Profit Margin for used cars dealers:  ~</a:t>
            </a:r>
            <a:r>
              <a:rPr lang="en-US" b="1" baseline="0" dirty="0"/>
              <a:t>9% </a:t>
            </a:r>
            <a:r>
              <a:rPr lang="en-US" baseline="0" dirty="0"/>
              <a:t>(page 24 of the report above)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sng" dirty="0" err="1"/>
              <a:t>Carvana</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 online dealership of used cars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ship cars to customers for a 7-day trial period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Wants to avoid purchasing cars that may be “kicked” back to auction within months as this is costly.</a:t>
            </a:r>
          </a:p>
          <a:p>
            <a:pPr marL="171450" indent="-171450">
              <a:buFont typeface="Arial" panose="020B0604020202020204" pitchFamily="34" charset="0"/>
              <a:buChar char="•"/>
            </a:pPr>
            <a:r>
              <a:rPr lang="en-US" u="sng" dirty="0"/>
              <a:t>“Kicked” cars</a:t>
            </a:r>
            <a:r>
              <a:rPr lang="en-US" dirty="0"/>
              <a:t>:</a:t>
            </a:r>
          </a:p>
          <a:p>
            <a:pPr marL="628650" lvl="1" indent="-171450">
              <a:buFont typeface="Arial" panose="020B0604020202020204" pitchFamily="34" charset="0"/>
              <a:buChar char="•"/>
            </a:pPr>
            <a:r>
              <a:rPr lang="en-US" dirty="0"/>
              <a:t>Used cars purchased at auction that have serious issues (mechanical</a:t>
            </a:r>
            <a:r>
              <a:rPr lang="en-US" baseline="0" dirty="0"/>
              <a:t> problems, issues with vehicle titles, etc.) </a:t>
            </a:r>
            <a:r>
              <a:rPr lang="en-US" dirty="0"/>
              <a:t>that prevent them from being sold to customers &amp; are then</a:t>
            </a:r>
            <a:r>
              <a:rPr lang="en-US" baseline="0" dirty="0"/>
              <a:t> “kicked” back the wholesale auction to be </a:t>
            </a:r>
            <a:r>
              <a:rPr lang="en-US" dirty="0"/>
              <a:t>re-auctioned.</a:t>
            </a:r>
          </a:p>
          <a:p>
            <a:pPr marL="628650" lvl="1" indent="-171450">
              <a:buFont typeface="Arial" panose="020B0604020202020204" pitchFamily="34" charset="0"/>
              <a:buChar char="•"/>
            </a:pPr>
            <a:r>
              <a:rPr lang="en-US" dirty="0"/>
              <a:t>Kicked cars are costly to dealerships (transportation</a:t>
            </a:r>
            <a:r>
              <a:rPr lang="en-US" baseline="0" dirty="0"/>
              <a:t> cost, repair work, holding cost, market losses in reselling the vehicle).</a:t>
            </a:r>
            <a:endParaRPr lang="en-US" dirty="0"/>
          </a:p>
          <a:p>
            <a:pPr marL="628650" lvl="1" indent="-171450">
              <a:buFont typeface="Arial" panose="020B0604020202020204" pitchFamily="34" charset="0"/>
              <a:buChar char="•"/>
            </a:pPr>
            <a:r>
              <a:rPr lang="en-US" dirty="0"/>
              <a:t>In light of the low profit margins in the industry,</a:t>
            </a:r>
            <a:r>
              <a:rPr lang="en-US" baseline="0" dirty="0"/>
              <a:t> avoiding “kicked” cars is critical to the bottom line. Losses from one kicked car could easily be equal to dealer profits from 3 or 4 successfully resold cars. For this reason it would be very valuable to used car dealers to identify cars most likely to be “kicked” so they may be avoided at auction. Building a robust model to identify “kicks” was the objective of this competition.</a:t>
            </a:r>
            <a:endParaRPr lang="en-US" dirty="0"/>
          </a:p>
        </p:txBody>
      </p:sp>
      <p:sp>
        <p:nvSpPr>
          <p:cNvPr id="4" name="Slide Number Placeholder 3"/>
          <p:cNvSpPr>
            <a:spLocks noGrp="1"/>
          </p:cNvSpPr>
          <p:nvPr>
            <p:ph type="sldNum" sz="quarter" idx="10"/>
          </p:nvPr>
        </p:nvSpPr>
        <p:spPr/>
        <p:txBody>
          <a:bodyPr/>
          <a:lstStyle/>
          <a:p>
            <a:fld id="{676816B2-3D4F-4EE3-BE48-314E1A5C92D5}" type="slidenum">
              <a:rPr lang="en-US" smtClean="0"/>
              <a:t>2</a:t>
            </a:fld>
            <a:endParaRPr lang="en-US"/>
          </a:p>
        </p:txBody>
      </p:sp>
    </p:spTree>
    <p:extLst>
      <p:ext uri="{BB962C8B-B14F-4D97-AF65-F5344CB8AC3E}">
        <p14:creationId xmlns:p14="http://schemas.microsoft.com/office/powerpoint/2010/main" val="230766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EXPLORATION</a:t>
            </a:r>
          </a:p>
          <a:p>
            <a:endParaRPr lang="en-US" dirty="0"/>
          </a:p>
          <a:p>
            <a:pPr marL="171450" indent="-171450">
              <a:buFont typeface="Arial" panose="020B0604020202020204" pitchFamily="34" charset="0"/>
              <a:buChar char="•"/>
            </a:pPr>
            <a:r>
              <a:rPr lang="en-US" dirty="0"/>
              <a:t>Our first</a:t>
            </a:r>
            <a:r>
              <a:rPr lang="en-US" baseline="0" dirty="0"/>
              <a:t> step was to explore the data i</a:t>
            </a:r>
            <a:r>
              <a:rPr lang="en-US" dirty="0"/>
              <a:t>n </a:t>
            </a:r>
            <a:r>
              <a:rPr lang="en-US" dirty="0" err="1"/>
              <a:t>Trifacta</a:t>
            </a:r>
            <a:r>
              <a:rPr lang="en-US" dirty="0"/>
              <a:t> Wrangler.</a:t>
            </a:r>
          </a:p>
          <a:p>
            <a:pPr marL="171450" indent="-171450">
              <a:buFont typeface="Arial" panose="020B0604020202020204" pitchFamily="34" charset="0"/>
              <a:buChar char="•"/>
            </a:pPr>
            <a:r>
              <a:rPr lang="en-US" dirty="0"/>
              <a:t>We</a:t>
            </a:r>
            <a:r>
              <a:rPr lang="en-US" baseline="0" dirty="0"/>
              <a:t> learned immediately that we would need to deal with missing values in several categorical and numeric variables and a number of high cardinality categorical variables (with as many as 1,000 categories).</a:t>
            </a:r>
          </a:p>
          <a:p>
            <a:pPr marL="171450" indent="-171450">
              <a:buFont typeface="Arial" panose="020B0604020202020204" pitchFamily="34" charset="0"/>
              <a:buChar char="•"/>
            </a:pPr>
            <a:r>
              <a:rPr lang="en-US" baseline="0" dirty="0"/>
              <a:t>Other than these issues, the data contained the usual amount of data entry errors in both categorical and numeric variables—most of which are impossible to detect or address.</a:t>
            </a:r>
          </a:p>
          <a:p>
            <a:pPr marL="171450" indent="-171450">
              <a:buFont typeface="Arial" panose="020B0604020202020204" pitchFamily="34" charset="0"/>
              <a:buChar char="•"/>
            </a:pPr>
            <a:r>
              <a:rPr lang="en-US" baseline="0" dirty="0"/>
              <a:t>We prepared our data in SPSS. We cleaned what we could, converted high cardinality variables, extracted principal components and promising parts of the Purchase Date all before importing the data into Enterprise Miner. </a:t>
            </a:r>
            <a:endParaRPr lang="en-US" dirty="0"/>
          </a:p>
        </p:txBody>
      </p:sp>
      <p:sp>
        <p:nvSpPr>
          <p:cNvPr id="4" name="Slide Number Placeholder 3"/>
          <p:cNvSpPr>
            <a:spLocks noGrp="1"/>
          </p:cNvSpPr>
          <p:nvPr>
            <p:ph type="sldNum" sz="quarter" idx="10"/>
          </p:nvPr>
        </p:nvSpPr>
        <p:spPr/>
        <p:txBody>
          <a:bodyPr/>
          <a:lstStyle/>
          <a:p>
            <a:fld id="{676816B2-3D4F-4EE3-BE48-314E1A5C92D5}" type="slidenum">
              <a:rPr lang="en-US" smtClean="0"/>
              <a:t>3</a:t>
            </a:fld>
            <a:endParaRPr lang="en-US"/>
          </a:p>
        </p:txBody>
      </p:sp>
    </p:spTree>
    <p:extLst>
      <p:ext uri="{BB962C8B-B14F-4D97-AF65-F5344CB8AC3E}">
        <p14:creationId xmlns:p14="http://schemas.microsoft.com/office/powerpoint/2010/main" val="132607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EXPLORATION AND</a:t>
            </a:r>
            <a:r>
              <a:rPr lang="en-US" b="1" baseline="0" dirty="0"/>
              <a:t> PREPARATION</a:t>
            </a:r>
            <a:endParaRPr lang="en-US" b="1" dirty="0"/>
          </a:p>
          <a:p>
            <a:endParaRPr lang="en-US" dirty="0"/>
          </a:p>
          <a:p>
            <a:pPr marL="171450" indent="-171450">
              <a:buFont typeface="Arial" panose="020B0604020202020204" pitchFamily="34" charset="0"/>
              <a:buChar char="•"/>
            </a:pPr>
            <a:r>
              <a:rPr lang="en-US" u="sng" dirty="0"/>
              <a:t>Definitions</a:t>
            </a:r>
          </a:p>
          <a:p>
            <a:pPr marL="628650" lvl="1" indent="-171450">
              <a:buFont typeface="Arial" panose="020B0604020202020204" pitchFamily="34" charset="0"/>
              <a:buChar char="•"/>
            </a:pPr>
            <a:r>
              <a:rPr lang="en-US" dirty="0"/>
              <a:t>Target variable </a:t>
            </a:r>
            <a:r>
              <a:rPr lang="en-US" dirty="0" err="1"/>
              <a:t>IsBadBuy</a:t>
            </a:r>
            <a:r>
              <a:rPr lang="en-US" dirty="0"/>
              <a:t> (Binary)</a:t>
            </a:r>
            <a:r>
              <a:rPr lang="en-US" baseline="0" dirty="0"/>
              <a:t> = 0 if a good buy; = 1 if the car won’t sell (a “kick”).</a:t>
            </a:r>
            <a:endParaRPr lang="en-US" dirty="0"/>
          </a:p>
          <a:p>
            <a:pPr marL="171450" indent="-171450">
              <a:buFont typeface="Arial" panose="020B0604020202020204" pitchFamily="34" charset="0"/>
              <a:buChar char="•"/>
            </a:pPr>
            <a:r>
              <a:rPr lang="en-US" u="sng" dirty="0"/>
              <a:t>Categorical Variables</a:t>
            </a:r>
          </a:p>
          <a:p>
            <a:pPr marL="628650" lvl="1" indent="-171450">
              <a:buFont typeface="Arial" panose="020B0604020202020204" pitchFamily="34" charset="0"/>
              <a:buChar char="•"/>
            </a:pPr>
            <a:r>
              <a:rPr lang="en-US" dirty="0"/>
              <a:t>Purchase characteristics: Purchase Date, Auction (3 levels), Auction Guarantee (3 levels), </a:t>
            </a:r>
            <a:r>
              <a:rPr lang="en-US" dirty="0" err="1"/>
              <a:t>PrimeUnit</a:t>
            </a:r>
            <a:r>
              <a:rPr lang="en-US" dirty="0"/>
              <a:t> (3 levels)</a:t>
            </a:r>
          </a:p>
          <a:p>
            <a:pPr marL="628650" lvl="1" indent="-171450">
              <a:buFont typeface="Arial" panose="020B0604020202020204" pitchFamily="34" charset="0"/>
              <a:buChar char="•"/>
            </a:pPr>
            <a:r>
              <a:rPr lang="en-US" dirty="0"/>
              <a:t>Origin: Nationality (4 levels), </a:t>
            </a:r>
            <a:r>
              <a:rPr lang="en-US" dirty="0" err="1"/>
              <a:t>TopThreeAmericanName</a:t>
            </a:r>
            <a:r>
              <a:rPr lang="en-US" dirty="0"/>
              <a:t> (4 levels), VNST (State 37 levels)</a:t>
            </a:r>
          </a:p>
          <a:p>
            <a:pPr marL="628650" lvl="1" indent="-171450">
              <a:buFont typeface="Arial" panose="020B0604020202020204" pitchFamily="34" charset="0"/>
              <a:buChar char="•"/>
            </a:pPr>
            <a:r>
              <a:rPr lang="en-US" dirty="0"/>
              <a:t>Car characteristics: Size (12 levels), </a:t>
            </a:r>
            <a:r>
              <a:rPr lang="en-US" dirty="0" err="1"/>
              <a:t>WheelType</a:t>
            </a:r>
            <a:r>
              <a:rPr lang="en-US" dirty="0"/>
              <a:t> (3 levels), </a:t>
            </a:r>
            <a:r>
              <a:rPr lang="en-US" dirty="0" err="1"/>
              <a:t>WheelTypeID</a:t>
            </a:r>
            <a:r>
              <a:rPr lang="en-US" dirty="0"/>
              <a:t> (3 levels), Transmission (2 levels), Color (16 levels)</a:t>
            </a:r>
          </a:p>
          <a:p>
            <a:pPr marL="628650" lvl="1" indent="-171450">
              <a:buFont typeface="Arial" panose="020B0604020202020204" pitchFamily="34" charset="0"/>
              <a:buChar char="•"/>
            </a:pPr>
            <a:r>
              <a:rPr lang="en-US" dirty="0"/>
              <a:t>High Cardinality: Make (32 levels), Model (1,008 levels), Trim (131 levels), </a:t>
            </a:r>
            <a:r>
              <a:rPr lang="en-US" dirty="0" err="1"/>
              <a:t>Submodel</a:t>
            </a:r>
            <a:r>
              <a:rPr lang="en-US" dirty="0"/>
              <a:t> (822 levels), BYRNO (a unique number for each buyer 74 levels), VNZIP</a:t>
            </a:r>
            <a:r>
              <a:rPr lang="en-US" baseline="0" dirty="0"/>
              <a:t> (Zip code 153 levels)</a:t>
            </a:r>
            <a:endParaRPr lang="en-US" dirty="0"/>
          </a:p>
          <a:p>
            <a:pPr marL="171450" indent="-171450">
              <a:buFont typeface="Arial" panose="020B0604020202020204" pitchFamily="34" charset="0"/>
              <a:buChar char="•"/>
            </a:pPr>
            <a:r>
              <a:rPr lang="en-US" u="sng" dirty="0"/>
              <a:t>Issues</a:t>
            </a:r>
          </a:p>
          <a:p>
            <a:pPr marL="628650" lvl="1" indent="-171450">
              <a:buFont typeface="Arial" panose="020B0604020202020204" pitchFamily="34" charset="0"/>
              <a:buChar char="•"/>
            </a:pPr>
            <a:r>
              <a:rPr lang="en-US" dirty="0"/>
              <a:t>Missing values</a:t>
            </a:r>
            <a:r>
              <a:rPr lang="en-US" baseline="0" dirty="0"/>
              <a: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98% of </a:t>
            </a:r>
            <a:r>
              <a:rPr lang="en-US" sz="1200" b="0" i="0" kern="1200" dirty="0" err="1">
                <a:solidFill>
                  <a:schemeClr val="tx1"/>
                </a:solidFill>
                <a:effectLst/>
                <a:latin typeface="+mn-lt"/>
                <a:ea typeface="+mn-ea"/>
                <a:cs typeface="+mn-cs"/>
              </a:rPr>
              <a:t>AUCtionGUARanTee</a:t>
            </a:r>
            <a:r>
              <a:rPr lang="en-US" sz="1200" b="0" i="0" kern="1200" dirty="0">
                <a:solidFill>
                  <a:schemeClr val="tx1"/>
                </a:solidFill>
                <a:effectLst/>
                <a:latin typeface="+mn-lt"/>
                <a:ea typeface="+mn-ea"/>
                <a:cs typeface="+mn-cs"/>
              </a:rPr>
              <a:t> and PRIMEUNIT observations</a:t>
            </a:r>
            <a:r>
              <a:rPr lang="en-US" sz="1200" b="0" i="0" kern="1200" baseline="0" dirty="0">
                <a:solidFill>
                  <a:schemeClr val="tx1"/>
                </a:solidFill>
                <a:effectLst/>
                <a:latin typeface="+mn-lt"/>
                <a:ea typeface="+mn-ea"/>
                <a:cs typeface="+mn-cs"/>
              </a:rPr>
              <a:t> are </a:t>
            </a:r>
            <a:r>
              <a:rPr lang="en-US" sz="1200" b="0" i="0" kern="1200" dirty="0">
                <a:solidFill>
                  <a:schemeClr val="tx1"/>
                </a:solidFill>
                <a:effectLst/>
                <a:latin typeface="+mn-lt"/>
                <a:ea typeface="+mn-ea"/>
                <a:cs typeface="+mn-cs"/>
              </a:rPr>
              <a:t>missing. We use these variables in our models,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treating the missing values as a valid category</a:t>
            </a:r>
            <a:r>
              <a:rPr lang="en-US" sz="1200" b="0" i="0" kern="1200" baseline="0" dirty="0">
                <a:solidFill>
                  <a:schemeClr val="tx1"/>
                </a:solidFill>
                <a:effectLst/>
                <a:latin typeface="+mn-lt"/>
                <a:ea typeface="+mn-ea"/>
                <a:cs typeface="+mn-cs"/>
              </a:rPr>
              <a:t> (we do not impute them).</a:t>
            </a:r>
            <a:endParaRPr lang="en-US" sz="1200" b="0" i="0" kern="1200" dirty="0">
              <a:solidFill>
                <a:schemeClr val="tx1"/>
              </a:solidFill>
              <a:effectLst/>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Obvious data entry errors were in most variables. These</a:t>
            </a:r>
            <a:r>
              <a:rPr lang="en-US" baseline="0" dirty="0"/>
              <a:t> were cleaned up in SPSS before importing into Enterprise Miner.</a:t>
            </a:r>
            <a:endParaRPr lang="en-US" dirty="0"/>
          </a:p>
          <a:p>
            <a:pPr marL="628650" lvl="1" indent="-171450">
              <a:buFont typeface="Arial" panose="020B0604020202020204" pitchFamily="34" charset="0"/>
              <a:buChar char="•"/>
            </a:pPr>
            <a:r>
              <a:rPr lang="en-US" dirty="0"/>
              <a:t>Imbalanced data</a:t>
            </a:r>
          </a:p>
          <a:p>
            <a:pPr marL="1085850" lvl="2" indent="-171450">
              <a:buFont typeface="Arial" panose="020B0604020202020204" pitchFamily="34" charset="0"/>
              <a:buChar char="•"/>
            </a:pPr>
            <a:r>
              <a:rPr lang="en-US" dirty="0"/>
              <a:t>12% of cars in the dataset were kicked</a:t>
            </a:r>
            <a:r>
              <a:rPr lang="en-US" baseline="0" dirty="0"/>
              <a:t> (</a:t>
            </a:r>
            <a:r>
              <a:rPr lang="en-US" baseline="0" dirty="0" err="1"/>
              <a:t>IsBadBuy</a:t>
            </a:r>
            <a:r>
              <a:rPr lang="en-US" baseline="0" dirty="0"/>
              <a:t> = 1). We balanced the dataset by </a:t>
            </a:r>
            <a:r>
              <a:rPr lang="en-US" baseline="0" dirty="0" err="1"/>
              <a:t>undersampling</a:t>
            </a:r>
            <a:r>
              <a:rPr lang="en-US" baseline="0" dirty="0"/>
              <a:t> the good cars and building a robust model. We then ran the full dataset and found that it performed even better (in terms of Gini index and ROC index). So what appeared to be an issue modeling a rare event actually was not. As a consequence, we present only the model built while working with the full dataset.</a:t>
            </a:r>
            <a:endParaRPr lang="en-US" dirty="0"/>
          </a:p>
          <a:p>
            <a:pPr marL="628650" lvl="1" indent="-171450">
              <a:buFont typeface="Arial" panose="020B0604020202020204" pitchFamily="34" charset="0"/>
              <a:buChar char="•"/>
            </a:pPr>
            <a:r>
              <a:rPr lang="en-US" dirty="0"/>
              <a:t>High cardinality</a:t>
            </a:r>
          </a:p>
          <a:p>
            <a:pPr marL="1085850" lvl="2" indent="-171450">
              <a:buFont typeface="Arial" panose="020B0604020202020204" pitchFamily="34" charset="0"/>
              <a:buChar char="•"/>
            </a:pPr>
            <a:r>
              <a:rPr lang="en-US" dirty="0"/>
              <a:t>The high cardinality variables Make, Model, </a:t>
            </a:r>
            <a:r>
              <a:rPr lang="en-US" dirty="0" err="1"/>
              <a:t>SubModel</a:t>
            </a:r>
            <a:r>
              <a:rPr lang="en-US" baseline="0" dirty="0"/>
              <a:t> and Trim level of each vehicle are the most specific measures of what was on auction. What’s more they only made sense if nested in the order given here. These were converted into numeric variables by aggregating on unique nested combinations of Make &gt; Model &gt; </a:t>
            </a:r>
            <a:r>
              <a:rPr lang="en-US" baseline="0" dirty="0" err="1"/>
              <a:t>SubModel</a:t>
            </a:r>
            <a:r>
              <a:rPr lang="en-US" baseline="0" dirty="0"/>
              <a:t> &gt; Trim and assigning the mean value within each level of the target variable </a:t>
            </a:r>
            <a:r>
              <a:rPr lang="en-US" baseline="0" dirty="0" err="1"/>
              <a:t>IsBadBuy</a:t>
            </a:r>
            <a:r>
              <a:rPr lang="en-US" baseline="0" dirty="0"/>
              <a:t> to each member of that level. Each of these converted variables had random noise added from a uniform distribution [-0.05, 0.05].</a:t>
            </a:r>
            <a:endParaRPr lang="en-US" dirty="0"/>
          </a:p>
        </p:txBody>
      </p:sp>
      <p:sp>
        <p:nvSpPr>
          <p:cNvPr id="4" name="Slide Number Placeholder 3"/>
          <p:cNvSpPr>
            <a:spLocks noGrp="1"/>
          </p:cNvSpPr>
          <p:nvPr>
            <p:ph type="sldNum" sz="quarter" idx="10"/>
          </p:nvPr>
        </p:nvSpPr>
        <p:spPr/>
        <p:txBody>
          <a:bodyPr/>
          <a:lstStyle/>
          <a:p>
            <a:fld id="{676816B2-3D4F-4EE3-BE48-314E1A5C92D5}" type="slidenum">
              <a:rPr lang="en-US" smtClean="0"/>
              <a:t>4</a:t>
            </a:fld>
            <a:endParaRPr lang="en-US"/>
          </a:p>
        </p:txBody>
      </p:sp>
    </p:spTree>
    <p:extLst>
      <p:ext uri="{BB962C8B-B14F-4D97-AF65-F5344CB8AC3E}">
        <p14:creationId xmlns:p14="http://schemas.microsoft.com/office/powerpoint/2010/main" val="1240582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EXPLORATION AND PREPARATION</a:t>
            </a:r>
          </a:p>
          <a:p>
            <a:endParaRPr lang="en-US" dirty="0"/>
          </a:p>
          <a:p>
            <a:pPr marL="171450" indent="-171450">
              <a:buFont typeface="Arial" panose="020B0604020202020204" pitchFamily="34" charset="0"/>
              <a:buChar char="•"/>
            </a:pPr>
            <a:r>
              <a:rPr lang="en-US" u="sng" dirty="0"/>
              <a:t>Numeric Variables</a:t>
            </a:r>
          </a:p>
          <a:p>
            <a:pPr marL="628650" lvl="1" indent="-171450">
              <a:buFont typeface="Arial" panose="020B0604020202020204" pitchFamily="34" charset="0"/>
              <a:buChar char="•"/>
            </a:pPr>
            <a:r>
              <a:rPr lang="en-US" u="sng" dirty="0"/>
              <a:t>MMR (Manheim Market Report)</a:t>
            </a:r>
            <a:r>
              <a:rPr lang="en-US" u="sng" baseline="0" dirty="0"/>
              <a:t> </a:t>
            </a:r>
            <a:r>
              <a:rPr lang="en-US" u="sng" dirty="0"/>
              <a:t>prices</a:t>
            </a:r>
            <a:r>
              <a:rPr lang="en-US" dirty="0"/>
              <a:t>: eight prices in the marketplace and at auction for average condition and above average condition cars</a:t>
            </a:r>
            <a:r>
              <a:rPr lang="en-US" baseline="0" dirty="0"/>
              <a:t> </a:t>
            </a:r>
            <a:r>
              <a:rPr lang="en-US" dirty="0"/>
              <a:t>specific for each Make, Model &amp; </a:t>
            </a:r>
            <a:r>
              <a:rPr lang="en-US" dirty="0" err="1"/>
              <a:t>Submodel</a:t>
            </a:r>
            <a:r>
              <a:rPr lang="en-US" dirty="0"/>
              <a:t>.</a:t>
            </a:r>
            <a:r>
              <a:rPr lang="en-US" baseline="0" dirty="0"/>
              <a:t> These variables are highly collinear (coefficients of correlation above 0.90). We extracted 3 Principal Components, FAC1, FAC2 &amp; FAC3, and used them instead if these original variables to build our model. This was done in SPSS before importing the data and partitioning it in Enterprise Miner.</a:t>
            </a:r>
            <a:endParaRPr lang="en-US" dirty="0"/>
          </a:p>
          <a:p>
            <a:pPr marL="628650" lvl="1" indent="-171450">
              <a:buFont typeface="Arial" panose="020B0604020202020204" pitchFamily="34" charset="0"/>
              <a:buChar char="•"/>
            </a:pPr>
            <a:r>
              <a:rPr lang="en-US" u="sng" dirty="0"/>
              <a:t>Vehicle characteristics</a:t>
            </a:r>
            <a:r>
              <a:rPr lang="en-US" dirty="0"/>
              <a:t>: </a:t>
            </a:r>
            <a:r>
              <a:rPr lang="en-US" dirty="0" err="1"/>
              <a:t>VehicleYear</a:t>
            </a:r>
            <a:r>
              <a:rPr lang="en-US" dirty="0"/>
              <a:t>, </a:t>
            </a:r>
            <a:r>
              <a:rPr lang="en-US" dirty="0" err="1"/>
              <a:t>VehicleAge</a:t>
            </a:r>
            <a:r>
              <a:rPr lang="en-US" dirty="0"/>
              <a:t>, </a:t>
            </a:r>
            <a:r>
              <a:rPr lang="en-US" dirty="0" err="1"/>
              <a:t>VehOdometer</a:t>
            </a:r>
            <a:r>
              <a:rPr lang="en-US" dirty="0"/>
              <a:t> were pure numeric</a:t>
            </a:r>
            <a:r>
              <a:rPr lang="en-US" baseline="0" dirty="0"/>
              <a:t> variables with no obvious issue.</a:t>
            </a:r>
            <a:endParaRPr lang="en-US" dirty="0"/>
          </a:p>
          <a:p>
            <a:pPr marL="628650" lvl="1" indent="-171450">
              <a:buFont typeface="Arial" panose="020B0604020202020204" pitchFamily="34" charset="0"/>
              <a:buChar char="•"/>
            </a:pPr>
            <a:r>
              <a:rPr lang="en-US" u="sng" dirty="0"/>
              <a:t>Purchase characteristics</a:t>
            </a:r>
            <a:r>
              <a:rPr lang="en-US" dirty="0"/>
              <a:t>: Similarly, </a:t>
            </a:r>
            <a:r>
              <a:rPr lang="en-US" dirty="0" err="1"/>
              <a:t>WarrantyCost</a:t>
            </a:r>
            <a:r>
              <a:rPr lang="en-US" dirty="0"/>
              <a:t> (the purchase price of a 36 month, 30,000 mile warranty</a:t>
            </a:r>
            <a:r>
              <a:rPr lang="en-US" baseline="0" dirty="0"/>
              <a:t> offered by the auctioneer) </a:t>
            </a:r>
            <a:r>
              <a:rPr lang="en-US" dirty="0"/>
              <a:t>and </a:t>
            </a:r>
            <a:r>
              <a:rPr lang="en-US" dirty="0" err="1"/>
              <a:t>VehBCost</a:t>
            </a:r>
            <a:r>
              <a:rPr lang="en-US" dirty="0"/>
              <a:t> (the cost of acquisition) had</a:t>
            </a:r>
            <a:r>
              <a:rPr lang="en-US" baseline="0" dirty="0"/>
              <a:t> no apparent issues.</a:t>
            </a:r>
            <a:endParaRPr lang="en-US" dirty="0"/>
          </a:p>
          <a:p>
            <a:pPr marL="628650" lvl="1" indent="-171450">
              <a:buFont typeface="Arial" panose="020B0604020202020204" pitchFamily="34" charset="0"/>
              <a:buChar char="•"/>
            </a:pPr>
            <a:r>
              <a:rPr lang="en-US" u="sng" dirty="0"/>
              <a:t>Binary variable</a:t>
            </a:r>
            <a:r>
              <a:rPr lang="en-US" dirty="0"/>
              <a:t>: </a:t>
            </a:r>
            <a:r>
              <a:rPr lang="en-US" dirty="0" err="1"/>
              <a:t>IsOnlineSale</a:t>
            </a:r>
            <a:r>
              <a:rPr lang="en-US" dirty="0"/>
              <a:t> is a 0/1 variable indicating if sold</a:t>
            </a:r>
            <a:r>
              <a:rPr lang="en-US" baseline="0" dirty="0"/>
              <a:t> at an online auction (only 3% were offered online).</a:t>
            </a:r>
            <a:endParaRPr lang="en-US" dirty="0"/>
          </a:p>
          <a:p>
            <a:pPr marL="628650" lvl="1" indent="-171450">
              <a:buFont typeface="Arial" panose="020B0604020202020204" pitchFamily="34" charset="0"/>
              <a:buChar char="•"/>
            </a:pPr>
            <a:r>
              <a:rPr lang="en-US" u="sng" dirty="0"/>
              <a:t>Probability variables</a:t>
            </a:r>
            <a:r>
              <a:rPr lang="en-US" dirty="0"/>
              <a:t>: </a:t>
            </a:r>
            <a:r>
              <a:rPr lang="en-US" dirty="0" err="1"/>
              <a:t>perMake</a:t>
            </a:r>
            <a:r>
              <a:rPr lang="en-US" dirty="0"/>
              <a:t>, </a:t>
            </a:r>
            <a:r>
              <a:rPr lang="en-US" dirty="0" err="1"/>
              <a:t>perModel</a:t>
            </a:r>
            <a:r>
              <a:rPr lang="en-US" dirty="0"/>
              <a:t>, </a:t>
            </a:r>
            <a:r>
              <a:rPr lang="en-US" dirty="0" err="1"/>
              <a:t>perSubMT</a:t>
            </a:r>
            <a:r>
              <a:rPr lang="en-US" dirty="0"/>
              <a:t> are the numerical variables resulting from the conversion of the High Cardinality Categorical variables Make, Model, </a:t>
            </a:r>
            <a:r>
              <a:rPr lang="en-US" dirty="0" err="1"/>
              <a:t>SubModel</a:t>
            </a:r>
            <a:r>
              <a:rPr lang="en-US" dirty="0"/>
              <a:t> and Trim. They represent the probability of being kicked from the training data in each nested category with a little random</a:t>
            </a:r>
            <a:r>
              <a:rPr lang="en-US" baseline="0" dirty="0"/>
              <a:t> noise applied.</a:t>
            </a:r>
            <a:endParaRPr lang="en-US" dirty="0"/>
          </a:p>
          <a:p>
            <a:pPr marL="628650" lvl="1"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76816B2-3D4F-4EE3-BE48-314E1A5C92D5}" type="slidenum">
              <a:rPr lang="en-US" smtClean="0"/>
              <a:t>5</a:t>
            </a:fld>
            <a:endParaRPr lang="en-US"/>
          </a:p>
        </p:txBody>
      </p:sp>
    </p:spTree>
    <p:extLst>
      <p:ext uri="{BB962C8B-B14F-4D97-AF65-F5344CB8AC3E}">
        <p14:creationId xmlns:p14="http://schemas.microsoft.com/office/powerpoint/2010/main" val="377068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PERTURBING</a:t>
            </a:r>
            <a:r>
              <a:rPr lang="en-US" b="1" baseline="0" dirty="0"/>
              <a:t> VARIABLES WITH MANY DISCRETE VALUES</a:t>
            </a:r>
            <a:endParaRPr lang="en-US" b="1" dirty="0"/>
          </a:p>
          <a:p>
            <a:endParaRPr lang="en-US" dirty="0"/>
          </a:p>
          <a:p>
            <a:pPr marL="171450" indent="-171450">
              <a:buFont typeface="Arial" panose="020B0604020202020204" pitchFamily="34" charset="0"/>
              <a:buChar char="•"/>
            </a:pPr>
            <a:r>
              <a:rPr lang="en-US" dirty="0"/>
              <a:t>When</a:t>
            </a:r>
            <a:r>
              <a:rPr lang="en-US" baseline="0" dirty="0"/>
              <a:t> categorical variables are converted to continuous numeric variables using rate-by-level (aggregation), several discrete values are bound to wind up with many observations. In such cases, it’s best to smooth out the distribution by adding a little random noise to each observation. The histograms here show a remarkable smoothing in distribution of the probability being kicked for the 32 makes of cars by simply adding a small random number from the uniform distribution [-.03, +.03]. All converted variables were perturbed in this way after conversion, to smooth out their probability distributions, most often adding a random draw from Uniform [-.05, +.05].</a:t>
            </a:r>
            <a:endParaRPr lang="en-US" dirty="0"/>
          </a:p>
        </p:txBody>
      </p:sp>
      <p:sp>
        <p:nvSpPr>
          <p:cNvPr id="4" name="Slide Number Placeholder 3"/>
          <p:cNvSpPr>
            <a:spLocks noGrp="1"/>
          </p:cNvSpPr>
          <p:nvPr>
            <p:ph type="sldNum" sz="quarter" idx="10"/>
          </p:nvPr>
        </p:nvSpPr>
        <p:spPr/>
        <p:txBody>
          <a:bodyPr/>
          <a:lstStyle/>
          <a:p>
            <a:fld id="{676816B2-3D4F-4EE3-BE48-314E1A5C92D5}" type="slidenum">
              <a:rPr lang="en-US" smtClean="0"/>
              <a:t>6</a:t>
            </a:fld>
            <a:endParaRPr lang="en-US"/>
          </a:p>
        </p:txBody>
      </p:sp>
    </p:spTree>
    <p:extLst>
      <p:ext uri="{BB962C8B-B14F-4D97-AF65-F5344CB8AC3E}">
        <p14:creationId xmlns:p14="http://schemas.microsoft.com/office/powerpoint/2010/main" val="2545502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TRANSFORMATION</a:t>
            </a:r>
          </a:p>
          <a:p>
            <a:endParaRPr lang="en-US" dirty="0"/>
          </a:p>
          <a:p>
            <a:pPr marL="171450" indent="-171450">
              <a:buFont typeface="Arial" panose="020B0604020202020204" pitchFamily="34" charset="0"/>
              <a:buChar char="•"/>
            </a:pPr>
            <a:r>
              <a:rPr lang="en-US" dirty="0"/>
              <a:t>All data preparation</a:t>
            </a:r>
            <a:r>
              <a:rPr lang="en-US" baseline="0" dirty="0"/>
              <a:t> and t</a:t>
            </a:r>
            <a:r>
              <a:rPr lang="en-US" dirty="0"/>
              <a:t>ransformation</a:t>
            </a:r>
            <a:r>
              <a:rPr lang="en-US" baseline="0" dirty="0"/>
              <a:t> was performed in </a:t>
            </a:r>
            <a:r>
              <a:rPr lang="en-US" dirty="0"/>
              <a:t>SPSS.</a:t>
            </a:r>
          </a:p>
          <a:p>
            <a:pPr marL="0" indent="0">
              <a:buFont typeface="Arial" panose="020B0604020202020204" pitchFamily="34" charset="0"/>
              <a:buNone/>
            </a:pPr>
            <a:r>
              <a:rPr lang="en-US" u="sng" dirty="0"/>
              <a:t>Extraction</a:t>
            </a:r>
          </a:p>
          <a:p>
            <a:pPr marL="171450" indent="-171450">
              <a:buFont typeface="Arial" panose="020B0604020202020204" pitchFamily="34" charset="0"/>
              <a:buChar char="•"/>
            </a:pPr>
            <a:r>
              <a:rPr lang="en-US" dirty="0"/>
              <a:t>8 x MMR price</a:t>
            </a:r>
            <a:r>
              <a:rPr lang="en-US" baseline="0" dirty="0"/>
              <a:t> variables were highly collinear. 3 Principal Components—FAC1, FAC2 &amp; FAC3—were extracted. Nearly 200 missing values were imputed in EM.</a:t>
            </a:r>
            <a:endParaRPr lang="en-US" dirty="0"/>
          </a:p>
          <a:p>
            <a:pPr marL="171450" indent="-171450">
              <a:buFont typeface="Arial" panose="020B0604020202020204" pitchFamily="34" charset="0"/>
              <a:buChar char="•"/>
            </a:pPr>
            <a:r>
              <a:rPr lang="en-US" dirty="0"/>
              <a:t>Purchase Date was examined in SPSS. Day of Week and Year were extracted as</a:t>
            </a:r>
            <a:r>
              <a:rPr lang="en-US" baseline="0" dirty="0"/>
              <a:t> they</a:t>
            </a:r>
            <a:r>
              <a:rPr lang="en-US" dirty="0"/>
              <a:t> appeared</a:t>
            </a:r>
            <a:r>
              <a:rPr lang="en-US" baseline="0" dirty="0"/>
              <a:t> to be at least somewhat associated with </a:t>
            </a:r>
            <a:r>
              <a:rPr lang="en-US" baseline="0" dirty="0" err="1"/>
              <a:t>IsBadBuy</a:t>
            </a:r>
            <a:r>
              <a:rPr lang="en-US" baseline="0" dirty="0"/>
              <a:t>. In the modeling they were not at all important.</a:t>
            </a:r>
          </a:p>
          <a:p>
            <a:pPr marL="0" indent="0">
              <a:buFont typeface="Arial" panose="020B0604020202020204" pitchFamily="34" charset="0"/>
              <a:buNone/>
            </a:pPr>
            <a:r>
              <a:rPr lang="en-US" u="sng" baseline="0" dirty="0"/>
              <a:t>Conversion</a:t>
            </a:r>
          </a:p>
          <a:p>
            <a:pPr marL="171450" indent="-171450">
              <a:buFont typeface="Arial" panose="020B0604020202020204" pitchFamily="34" charset="0"/>
              <a:buChar char="•"/>
            </a:pPr>
            <a:r>
              <a:rPr lang="en-US" dirty="0"/>
              <a:t>Make Model &amp; </a:t>
            </a:r>
            <a:r>
              <a:rPr lang="en-US" dirty="0" err="1"/>
              <a:t>Submodel</a:t>
            </a:r>
            <a:r>
              <a:rPr lang="en-US" dirty="0"/>
              <a:t> were converted to Numeric </a:t>
            </a:r>
            <a:r>
              <a:rPr lang="en-US" baseline="0" dirty="0" err="1"/>
              <a:t>perMake</a:t>
            </a:r>
            <a:r>
              <a:rPr lang="en-US" baseline="0" dirty="0"/>
              <a:t>, </a:t>
            </a:r>
            <a:r>
              <a:rPr lang="en-US" baseline="0" dirty="0" err="1"/>
              <a:t>perModel</a:t>
            </a:r>
            <a:r>
              <a:rPr lang="en-US" baseline="0" dirty="0"/>
              <a:t> and </a:t>
            </a:r>
            <a:r>
              <a:rPr lang="en-US" baseline="0" dirty="0" err="1"/>
              <a:t>perSubM</a:t>
            </a:r>
            <a:r>
              <a:rPr lang="en-US" baseline="0" dirty="0"/>
              <a:t> (</a:t>
            </a:r>
            <a:r>
              <a:rPr lang="en-US" dirty="0"/>
              <a:t>perturbed</a:t>
            </a:r>
            <a:r>
              <a:rPr lang="en-US" baseline="0" dirty="0"/>
              <a:t> with random noise).</a:t>
            </a:r>
          </a:p>
          <a:p>
            <a:pPr marL="171450" indent="-171450">
              <a:buFont typeface="Arial" panose="020B0604020202020204" pitchFamily="34" charset="0"/>
              <a:buChar char="•"/>
            </a:pPr>
            <a:r>
              <a:rPr lang="en-US" baseline="0" dirty="0"/>
              <a:t>Trim was also included as a forth break variable in the rate-by-level conversion. However, the resulting variable had many levels with one or two members and so was clearly overfitting the data. Because of this Trim was rejected.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BuyerNumber</a:t>
            </a:r>
            <a:r>
              <a:rPr lang="en-US" baseline="0" dirty="0"/>
              <a:t> and VN Zip were also converted and perturbed (into </a:t>
            </a:r>
            <a:r>
              <a:rPr lang="en-US" baseline="0" dirty="0" err="1"/>
              <a:t>perBUYER</a:t>
            </a:r>
            <a:r>
              <a:rPr lang="en-US" baseline="0" dirty="0"/>
              <a:t>, </a:t>
            </a:r>
            <a:r>
              <a:rPr lang="en-US" baseline="0" dirty="0" err="1"/>
              <a:t>perZIP</a:t>
            </a:r>
            <a:r>
              <a:rPr lang="en-US" baseline="0" dirty="0"/>
              <a:t>). But neither was influential in the modeling. </a:t>
            </a:r>
          </a:p>
          <a:p>
            <a:pPr marL="171450" indent="-171450">
              <a:buFont typeface="Arial" panose="020B0604020202020204" pitchFamily="34" charset="0"/>
              <a:buChar char="•"/>
            </a:pPr>
            <a:r>
              <a:rPr lang="en-US" dirty="0"/>
              <a:t>In future modeling, we should consider Leave-One-Out event rate or Weight-of-Evidence to handle high-cardinality variables.</a:t>
            </a:r>
            <a:endParaRPr lang="en-US" baseline="0" dirty="0"/>
          </a:p>
          <a:p>
            <a:pPr marL="0" indent="0">
              <a:buFont typeface="Arial" panose="020B0604020202020204" pitchFamily="34" charset="0"/>
              <a:buNone/>
            </a:pPr>
            <a:r>
              <a:rPr lang="en-US" u="sng" dirty="0"/>
              <a:t>Missing Values</a:t>
            </a:r>
          </a:p>
          <a:p>
            <a:pPr marL="171450" indent="-171450">
              <a:buFont typeface="Arial" panose="020B0604020202020204" pitchFamily="34" charset="0"/>
              <a:buChar char="•"/>
            </a:pPr>
            <a:r>
              <a:rPr lang="en-US" baseline="0" dirty="0"/>
              <a:t>All cars without a reported color were assigned to the existing “Not Avail” category.</a:t>
            </a:r>
          </a:p>
          <a:p>
            <a:pPr marL="171450" indent="-171450">
              <a:buFont typeface="Arial" panose="020B0604020202020204" pitchFamily="34" charset="0"/>
              <a:buChar char="•"/>
            </a:pPr>
            <a:r>
              <a:rPr lang="en-US" baseline="0" dirty="0"/>
              <a:t>AUCGUART is a guarantee offered by the auctioneer and PRIMEUNIT is a distinction indicating a well above average car. However, this was a new classification and was missing for nearly all of the cases. Not wishing to </a:t>
            </a:r>
            <a:r>
              <a:rPr lang="en-US" baseline="0" dirty="0" err="1"/>
              <a:t>dicard</a:t>
            </a:r>
            <a:r>
              <a:rPr lang="en-US" baseline="0" dirty="0"/>
              <a:t> possibly valuable information, we simply left the missing values as a valid category. Neither variable turned out to have any explanatory power in modeling.</a:t>
            </a:r>
          </a:p>
          <a:p>
            <a:pPr marL="171450" indent="-171450">
              <a:buFont typeface="Arial" panose="020B0604020202020204" pitchFamily="34" charset="0"/>
              <a:buChar char="•"/>
            </a:pPr>
            <a:r>
              <a:rPr lang="en-US" baseline="0" dirty="0"/>
              <a:t>The principal Components from the MMR prices—FAC1, FAC2 &amp; FAC3—were </a:t>
            </a:r>
          </a:p>
          <a:p>
            <a:pPr marL="171450" indent="-171450">
              <a:buFont typeface="Arial" panose="020B0604020202020204" pitchFamily="34" charset="0"/>
              <a:buChar char="•"/>
            </a:pPr>
            <a:r>
              <a:rPr lang="en-US" baseline="0" dirty="0"/>
              <a:t>A few values were imputed using Decision Tree method in EM for Transmission, Nationality, Size and </a:t>
            </a:r>
            <a:r>
              <a:rPr lang="en-US" baseline="0" dirty="0" err="1"/>
              <a:t>TopThreeAmericanName</a:t>
            </a:r>
            <a:r>
              <a:rPr lang="en-US" baseline="0" dirty="0"/>
              <a:t>.</a:t>
            </a:r>
          </a:p>
          <a:p>
            <a:pPr marL="171450" indent="-171450">
              <a:buFont typeface="Arial" panose="020B0604020202020204" pitchFamily="34" charset="0"/>
              <a:buChar char="•"/>
            </a:pPr>
            <a:r>
              <a:rPr lang="en-US" baseline="0" dirty="0"/>
              <a:t>A substantial number of missing values for </a:t>
            </a:r>
            <a:r>
              <a:rPr lang="en-US" baseline="0" dirty="0" err="1"/>
              <a:t>WheelType</a:t>
            </a:r>
            <a:r>
              <a:rPr lang="en-US" baseline="0" dirty="0"/>
              <a:t> were imputed in the same way.</a:t>
            </a:r>
          </a:p>
          <a:p>
            <a:pPr marL="0" indent="0">
              <a:buFont typeface="Arial" panose="020B0604020202020204" pitchFamily="34" charset="0"/>
              <a:buNone/>
            </a:pPr>
            <a:r>
              <a:rPr lang="en-US" u="sng" baseline="0" dirty="0"/>
              <a:t>Bottom Line</a:t>
            </a:r>
          </a:p>
          <a:p>
            <a:pPr marL="171450" indent="-171450">
              <a:buFont typeface="Arial" panose="020B0604020202020204" pitchFamily="34" charset="0"/>
              <a:buChar char="•"/>
            </a:pPr>
            <a:r>
              <a:rPr lang="en-US" baseline="0" dirty="0"/>
              <a:t>All useful information was used—and with the rejection of Trim—no more information was used than was helpful.</a:t>
            </a:r>
            <a:endParaRPr lang="en-US"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676816B2-3D4F-4EE3-BE48-314E1A5C92D5}" type="slidenum">
              <a:rPr lang="en-US" smtClean="0"/>
              <a:t>7</a:t>
            </a:fld>
            <a:endParaRPr lang="en-US"/>
          </a:p>
        </p:txBody>
      </p:sp>
    </p:spTree>
    <p:extLst>
      <p:ext uri="{BB962C8B-B14F-4D97-AF65-F5344CB8AC3E}">
        <p14:creationId xmlns:p14="http://schemas.microsoft.com/office/powerpoint/2010/main" val="2571102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MODELING</a:t>
            </a:r>
            <a:r>
              <a:rPr lang="en-US" b="1" baseline="0" dirty="0"/>
              <a:t> &amp; EVALUATION</a:t>
            </a:r>
          </a:p>
          <a:p>
            <a:endParaRPr lang="en-US" baseline="0" dirty="0"/>
          </a:p>
          <a:p>
            <a:pPr marL="171450" indent="-171450">
              <a:buFont typeface="Arial" panose="020B0604020202020204" pitchFamily="34" charset="0"/>
              <a:buChar char="•"/>
            </a:pPr>
            <a:r>
              <a:rPr lang="en-US" baseline="0" dirty="0"/>
              <a:t>Our approach in Enterprise Miner was straightforward. We have the Test set, but it is not labeled. And it’s way too late to send our model in to </a:t>
            </a:r>
            <a:r>
              <a:rPr lang="en-US" baseline="0" dirty="0" err="1"/>
              <a:t>Kaggle</a:t>
            </a:r>
            <a:r>
              <a:rPr lang="en-US" baseline="0" dirty="0"/>
              <a:t> (the competition ended five years ago). So we split the </a:t>
            </a:r>
            <a:r>
              <a:rPr lang="en-US" baseline="0" dirty="0" err="1"/>
              <a:t>Kaggle</a:t>
            </a:r>
            <a:r>
              <a:rPr lang="en-US" baseline="0" dirty="0"/>
              <a:t> Training data into 60% Training and 40% Validation and we’ll this Validation set to assess the quality of our effort.</a:t>
            </a:r>
          </a:p>
          <a:p>
            <a:pPr marL="171450" indent="-171450">
              <a:buFont typeface="Arial" panose="020B0604020202020204" pitchFamily="34" charset="0"/>
              <a:buChar char="•"/>
            </a:pPr>
            <a:r>
              <a:rPr lang="en-US" u="sng" baseline="0" dirty="0"/>
              <a:t>Imputation</a:t>
            </a:r>
            <a:r>
              <a:rPr lang="en-US" baseline="0" dirty="0"/>
              <a:t> is done immediately after partition and then we feed a few Logistic Regression Nodes, an HP Forest, Gradient Bosting and several Neural Nets. </a:t>
            </a:r>
          </a:p>
          <a:p>
            <a:pPr marL="171450" indent="-171450">
              <a:buFont typeface="Arial" panose="020B0604020202020204" pitchFamily="34" charset="0"/>
              <a:buChar char="•"/>
            </a:pPr>
            <a:r>
              <a:rPr lang="en-US" u="sng" baseline="0" dirty="0"/>
              <a:t>Neural Networks</a:t>
            </a:r>
          </a:p>
          <a:p>
            <a:pPr marL="628650" lvl="1" indent="-171450">
              <a:buFont typeface="Arial" panose="020B0604020202020204" pitchFamily="34" charset="0"/>
              <a:buChar char="•"/>
            </a:pPr>
            <a:r>
              <a:rPr lang="en-US" baseline="0" dirty="0"/>
              <a:t>Our build features four multilayer </a:t>
            </a:r>
            <a:r>
              <a:rPr lang="en-US" baseline="0" dirty="0" err="1"/>
              <a:t>perceptrons</a:t>
            </a:r>
            <a:r>
              <a:rPr lang="en-US" baseline="0" dirty="0"/>
              <a:t> that have 3, 10, 30, and 50 hidden units.</a:t>
            </a:r>
          </a:p>
          <a:p>
            <a:pPr marL="171450" indent="-171450">
              <a:buFont typeface="Arial" panose="020B0604020202020204" pitchFamily="34" charset="0"/>
              <a:buChar char="•"/>
            </a:pPr>
            <a:r>
              <a:rPr lang="en-US" u="sng" baseline="0" dirty="0"/>
              <a:t>Ensembles</a:t>
            </a:r>
          </a:p>
          <a:p>
            <a:pPr marL="628650" lvl="1" indent="-171450">
              <a:buFont typeface="Arial" panose="020B0604020202020204" pitchFamily="34" charset="0"/>
              <a:buChar char="•"/>
            </a:pPr>
            <a:r>
              <a:rPr lang="en-US" u="none" baseline="0" dirty="0"/>
              <a:t>They are then combined in several Ensemble nodes. </a:t>
            </a:r>
            <a:r>
              <a:rPr lang="en-US" dirty="0"/>
              <a:t>The first Ensemble node combines the predicted probabilities of all neural network models, the second one combines the neural networks of 10 to 50 hidden units, and the last one combines the neural networks of 30 or more hidden units. </a:t>
            </a:r>
          </a:p>
          <a:p>
            <a:pPr marL="628650" lvl="1" indent="-171450">
              <a:buFont typeface="Arial" panose="020B0604020202020204" pitchFamily="34" charset="0"/>
              <a:buChar char="•"/>
            </a:pPr>
            <a:r>
              <a:rPr lang="en-US" dirty="0"/>
              <a:t>Ensemble (All) is our best performing model (See Variable Importance).</a:t>
            </a:r>
          </a:p>
          <a:p>
            <a:endParaRPr lang="en-US"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676816B2-3D4F-4EE3-BE48-314E1A5C92D5}" type="slidenum">
              <a:rPr lang="en-US" smtClean="0"/>
              <a:t>8</a:t>
            </a:fld>
            <a:endParaRPr lang="en-US"/>
          </a:p>
        </p:txBody>
      </p:sp>
    </p:spTree>
    <p:extLst>
      <p:ext uri="{BB962C8B-B14F-4D97-AF65-F5344CB8AC3E}">
        <p14:creationId xmlns:p14="http://schemas.microsoft.com/office/powerpoint/2010/main" val="2096247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 COMPARISON</a:t>
            </a:r>
          </a:p>
          <a:p>
            <a:endParaRPr lang="en-US" dirty="0"/>
          </a:p>
          <a:p>
            <a:pPr marL="171450" indent="-171450">
              <a:buFont typeface="Arial" panose="020B0604020202020204" pitchFamily="34" charset="0"/>
              <a:buChar char="•"/>
            </a:pPr>
            <a:r>
              <a:rPr lang="en-US" dirty="0"/>
              <a:t>Regression Models</a:t>
            </a:r>
          </a:p>
          <a:p>
            <a:pPr marL="628650" lvl="1" indent="-171450">
              <a:buFont typeface="Arial" panose="020B0604020202020204" pitchFamily="34" charset="0"/>
              <a:buChar char="•"/>
            </a:pPr>
            <a:r>
              <a:rPr lang="en-US" dirty="0"/>
              <a:t>Our Stepwise Logistic Regression did a fairly</a:t>
            </a:r>
            <a:r>
              <a:rPr lang="en-US" baseline="0" dirty="0"/>
              <a:t> good job, beating High Performance Forest and Gradient Boosting impressively.</a:t>
            </a:r>
            <a:endParaRPr lang="en-US" dirty="0"/>
          </a:p>
          <a:p>
            <a:pPr marL="171450" indent="-171450">
              <a:buFont typeface="Arial" panose="020B0604020202020204" pitchFamily="34" charset="0"/>
              <a:buChar char="•"/>
            </a:pPr>
            <a:r>
              <a:rPr lang="en-US" dirty="0"/>
              <a:t>Decision Tree Models</a:t>
            </a:r>
          </a:p>
          <a:p>
            <a:pPr marL="628650" lvl="1" indent="-171450">
              <a:buFont typeface="Arial" panose="020B0604020202020204" pitchFamily="34" charset="0"/>
              <a:buChar char="•"/>
            </a:pPr>
            <a:r>
              <a:rPr lang="en-US" dirty="0"/>
              <a:t>It’s surprising that</a:t>
            </a:r>
            <a:r>
              <a:rPr lang="en-US" baseline="0" dirty="0"/>
              <a:t> the ensemble Decision models (Forests and Boosting) did not do better in this classification task.</a:t>
            </a:r>
            <a:endParaRPr lang="en-US" dirty="0"/>
          </a:p>
          <a:p>
            <a:pPr marL="171450" indent="-171450">
              <a:buFont typeface="Arial" panose="020B0604020202020204" pitchFamily="34" charset="0"/>
              <a:buChar char="•"/>
            </a:pPr>
            <a:r>
              <a:rPr lang="en-US" dirty="0"/>
              <a:t>Neural Networks</a:t>
            </a:r>
          </a:p>
          <a:p>
            <a:pPr marL="628650" lvl="1" indent="-171450">
              <a:buFont typeface="Arial" panose="020B0604020202020204" pitchFamily="34" charset="0"/>
              <a:buChar char="•"/>
            </a:pPr>
            <a:r>
              <a:rPr lang="en-US" dirty="0"/>
              <a:t>The Neural Net models really shine in this particular application. We suspect the actual fits of these models are highly nonlinear with plenty of interactions.</a:t>
            </a:r>
            <a:r>
              <a:rPr lang="en-US" baseline="0" dirty="0"/>
              <a:t> This is so because using Trim as the fourth break variable delivered better performance (Gini 0.522 and ROC Index 0.761) that was clearly due to fitting noise. So we jettisoned the fourth dimension variable and present the model above: likely to be a more robust and stable model.</a:t>
            </a:r>
            <a:endParaRPr lang="en-US" dirty="0"/>
          </a:p>
          <a:p>
            <a:pPr marL="171450" indent="-171450">
              <a:buFont typeface="Arial" panose="020B0604020202020204" pitchFamily="34" charset="0"/>
              <a:buChar char="•"/>
            </a:pPr>
            <a:r>
              <a:rPr lang="en-US" dirty="0"/>
              <a:t>Ensemble Models</a:t>
            </a:r>
          </a:p>
          <a:p>
            <a:pPr marL="628650" lvl="1" indent="-171450">
              <a:buFont typeface="Arial" panose="020B0604020202020204" pitchFamily="34" charset="0"/>
              <a:buChar char="•"/>
            </a:pPr>
            <a:r>
              <a:rPr lang="en-US" dirty="0"/>
              <a:t>Produced the highest Gini scores (as anticipated).</a:t>
            </a:r>
          </a:p>
          <a:p>
            <a:pPr marL="628650" lvl="1" indent="-171450">
              <a:buFont typeface="Arial" panose="020B0604020202020204" pitchFamily="34" charset="0"/>
              <a:buChar char="•"/>
            </a:pPr>
            <a:r>
              <a:rPr lang="en-US" dirty="0"/>
              <a:t>Ensemble (All) was best, but by a small margin.</a:t>
            </a:r>
          </a:p>
          <a:p>
            <a:pPr marL="171450" lvl="0" indent="-171450">
              <a:buFont typeface="Arial" panose="020B0604020202020204" pitchFamily="34" charset="0"/>
              <a:buChar char="•"/>
            </a:pPr>
            <a:r>
              <a:rPr lang="en-US" dirty="0"/>
              <a:t>Winning Gini</a:t>
            </a:r>
          </a:p>
          <a:p>
            <a:pPr marL="628650" lvl="1" indent="-171450">
              <a:buFont typeface="Arial" panose="020B0604020202020204" pitchFamily="34" charset="0"/>
              <a:buChar char="•"/>
            </a:pPr>
            <a:r>
              <a:rPr lang="en-US" dirty="0"/>
              <a:t>As</a:t>
            </a:r>
            <a:r>
              <a:rPr lang="en-US" baseline="0" dirty="0"/>
              <a:t> the c</a:t>
            </a:r>
            <a:r>
              <a:rPr lang="en-US" dirty="0"/>
              <a:t>ompetition is long since closed, we are unable to submit to</a:t>
            </a:r>
            <a:r>
              <a:rPr lang="en-US" baseline="0" dirty="0"/>
              <a:t> </a:t>
            </a:r>
            <a:r>
              <a:rPr lang="en-US" baseline="0" dirty="0" err="1"/>
              <a:t>Kaggle</a:t>
            </a:r>
            <a:r>
              <a:rPr lang="en-US" baseline="0" dirty="0"/>
              <a:t>.</a:t>
            </a:r>
            <a:endParaRPr lang="en-US" dirty="0"/>
          </a:p>
          <a:p>
            <a:pPr marL="628650" lvl="1" indent="-171450">
              <a:buFont typeface="Arial" panose="020B0604020202020204" pitchFamily="34" charset="0"/>
              <a:buChar char="•"/>
            </a:pPr>
            <a:r>
              <a:rPr lang="en-US" dirty="0"/>
              <a:t>However we note that the winning </a:t>
            </a:r>
            <a:r>
              <a:rPr lang="en-US" b="1" dirty="0"/>
              <a:t>test Gini coefficient</a:t>
            </a:r>
            <a:r>
              <a:rPr lang="en-US" b="0" dirty="0"/>
              <a:t> (0.2672) was much lower than</a:t>
            </a:r>
            <a:r>
              <a:rPr lang="en-US" b="0" baseline="0" dirty="0"/>
              <a:t> our result. So either the </a:t>
            </a:r>
            <a:r>
              <a:rPr lang="en-US" b="0" dirty="0"/>
              <a:t>test data is wildly different from training data or the actual</a:t>
            </a:r>
            <a:r>
              <a:rPr lang="en-US" b="0" baseline="0" dirty="0"/>
              <a:t> test statistic used was Gini/2 (in which case our Gini score of 0.512 would be reasonably below 0.2672 x 2 = 0.5344. In any case, we’re good with our models!</a:t>
            </a: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76816B2-3D4F-4EE3-BE48-314E1A5C92D5}" type="slidenum">
              <a:rPr lang="en-US" smtClean="0"/>
              <a:t>9</a:t>
            </a:fld>
            <a:endParaRPr lang="en-US"/>
          </a:p>
        </p:txBody>
      </p:sp>
    </p:spTree>
    <p:extLst>
      <p:ext uri="{BB962C8B-B14F-4D97-AF65-F5344CB8AC3E}">
        <p14:creationId xmlns:p14="http://schemas.microsoft.com/office/powerpoint/2010/main" val="79967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3FDD2F-4876-4DFA-BD87-7C90F15C2EA8}"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340A4-3A38-4656-B87F-2503C956780D}" type="slidenum">
              <a:rPr lang="en-US" smtClean="0"/>
              <a:t>‹#›</a:t>
            </a:fld>
            <a:endParaRPr lang="en-US"/>
          </a:p>
        </p:txBody>
      </p:sp>
    </p:spTree>
    <p:extLst>
      <p:ext uri="{BB962C8B-B14F-4D97-AF65-F5344CB8AC3E}">
        <p14:creationId xmlns:p14="http://schemas.microsoft.com/office/powerpoint/2010/main" val="405858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3FDD2F-4876-4DFA-BD87-7C90F15C2EA8}"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340A4-3A38-4656-B87F-2503C956780D}" type="slidenum">
              <a:rPr lang="en-US" smtClean="0"/>
              <a:t>‹#›</a:t>
            </a:fld>
            <a:endParaRPr lang="en-US"/>
          </a:p>
        </p:txBody>
      </p:sp>
    </p:spTree>
    <p:extLst>
      <p:ext uri="{BB962C8B-B14F-4D97-AF65-F5344CB8AC3E}">
        <p14:creationId xmlns:p14="http://schemas.microsoft.com/office/powerpoint/2010/main" val="361198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3FDD2F-4876-4DFA-BD87-7C90F15C2EA8}"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340A4-3A38-4656-B87F-2503C956780D}" type="slidenum">
              <a:rPr lang="en-US" smtClean="0"/>
              <a:t>‹#›</a:t>
            </a:fld>
            <a:endParaRPr lang="en-US"/>
          </a:p>
        </p:txBody>
      </p:sp>
    </p:spTree>
    <p:extLst>
      <p:ext uri="{BB962C8B-B14F-4D97-AF65-F5344CB8AC3E}">
        <p14:creationId xmlns:p14="http://schemas.microsoft.com/office/powerpoint/2010/main" val="221722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3FDD2F-4876-4DFA-BD87-7C90F15C2EA8}"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340A4-3A38-4656-B87F-2503C956780D}" type="slidenum">
              <a:rPr lang="en-US" smtClean="0"/>
              <a:t>‹#›</a:t>
            </a:fld>
            <a:endParaRPr lang="en-US"/>
          </a:p>
        </p:txBody>
      </p:sp>
    </p:spTree>
    <p:extLst>
      <p:ext uri="{BB962C8B-B14F-4D97-AF65-F5344CB8AC3E}">
        <p14:creationId xmlns:p14="http://schemas.microsoft.com/office/powerpoint/2010/main" val="115838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3FDD2F-4876-4DFA-BD87-7C90F15C2EA8}" type="datetimeFigureOut">
              <a:rPr lang="en-US" smtClean="0"/>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340A4-3A38-4656-B87F-2503C956780D}" type="slidenum">
              <a:rPr lang="en-US" smtClean="0"/>
              <a:t>‹#›</a:t>
            </a:fld>
            <a:endParaRPr lang="en-US"/>
          </a:p>
        </p:txBody>
      </p:sp>
    </p:spTree>
    <p:extLst>
      <p:ext uri="{BB962C8B-B14F-4D97-AF65-F5344CB8AC3E}">
        <p14:creationId xmlns:p14="http://schemas.microsoft.com/office/powerpoint/2010/main" val="322177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3FDD2F-4876-4DFA-BD87-7C90F15C2EA8}"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340A4-3A38-4656-B87F-2503C956780D}" type="slidenum">
              <a:rPr lang="en-US" smtClean="0"/>
              <a:t>‹#›</a:t>
            </a:fld>
            <a:endParaRPr lang="en-US"/>
          </a:p>
        </p:txBody>
      </p:sp>
    </p:spTree>
    <p:extLst>
      <p:ext uri="{BB962C8B-B14F-4D97-AF65-F5344CB8AC3E}">
        <p14:creationId xmlns:p14="http://schemas.microsoft.com/office/powerpoint/2010/main" val="306593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3FDD2F-4876-4DFA-BD87-7C90F15C2EA8}" type="datetimeFigureOut">
              <a:rPr lang="en-US" smtClean="0"/>
              <a:t>5/5/2017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340A4-3A38-4656-B87F-2503C956780D}" type="slidenum">
              <a:rPr lang="en-US" smtClean="0"/>
              <a:t>‹#›</a:t>
            </a:fld>
            <a:endParaRPr lang="en-US"/>
          </a:p>
        </p:txBody>
      </p:sp>
    </p:spTree>
    <p:extLst>
      <p:ext uri="{BB962C8B-B14F-4D97-AF65-F5344CB8AC3E}">
        <p14:creationId xmlns:p14="http://schemas.microsoft.com/office/powerpoint/2010/main" val="216207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3FDD2F-4876-4DFA-BD87-7C90F15C2EA8}" type="datetimeFigureOut">
              <a:rPr lang="en-US" smtClean="0"/>
              <a:t>5/5/2017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340A4-3A38-4656-B87F-2503C956780D}" type="slidenum">
              <a:rPr lang="en-US" smtClean="0"/>
              <a:t>‹#›</a:t>
            </a:fld>
            <a:endParaRPr lang="en-US"/>
          </a:p>
        </p:txBody>
      </p:sp>
    </p:spTree>
    <p:extLst>
      <p:ext uri="{BB962C8B-B14F-4D97-AF65-F5344CB8AC3E}">
        <p14:creationId xmlns:p14="http://schemas.microsoft.com/office/powerpoint/2010/main" val="193150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FDD2F-4876-4DFA-BD87-7C90F15C2EA8}" type="datetimeFigureOut">
              <a:rPr lang="en-US" smtClean="0"/>
              <a:t>5/5/2017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340A4-3A38-4656-B87F-2503C956780D}" type="slidenum">
              <a:rPr lang="en-US" smtClean="0"/>
              <a:t>‹#›</a:t>
            </a:fld>
            <a:endParaRPr lang="en-US"/>
          </a:p>
        </p:txBody>
      </p:sp>
    </p:spTree>
    <p:extLst>
      <p:ext uri="{BB962C8B-B14F-4D97-AF65-F5344CB8AC3E}">
        <p14:creationId xmlns:p14="http://schemas.microsoft.com/office/powerpoint/2010/main" val="276741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3FDD2F-4876-4DFA-BD87-7C90F15C2EA8}"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340A4-3A38-4656-B87F-2503C956780D}" type="slidenum">
              <a:rPr lang="en-US" smtClean="0"/>
              <a:t>‹#›</a:t>
            </a:fld>
            <a:endParaRPr lang="en-US"/>
          </a:p>
        </p:txBody>
      </p:sp>
    </p:spTree>
    <p:extLst>
      <p:ext uri="{BB962C8B-B14F-4D97-AF65-F5344CB8AC3E}">
        <p14:creationId xmlns:p14="http://schemas.microsoft.com/office/powerpoint/2010/main" val="359087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3FDD2F-4876-4DFA-BD87-7C90F15C2EA8}" type="datetimeFigureOut">
              <a:rPr lang="en-US" smtClean="0"/>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340A4-3A38-4656-B87F-2503C956780D}" type="slidenum">
              <a:rPr lang="en-US" smtClean="0"/>
              <a:t>‹#›</a:t>
            </a:fld>
            <a:endParaRPr lang="en-US"/>
          </a:p>
        </p:txBody>
      </p:sp>
    </p:spTree>
    <p:extLst>
      <p:ext uri="{BB962C8B-B14F-4D97-AF65-F5344CB8AC3E}">
        <p14:creationId xmlns:p14="http://schemas.microsoft.com/office/powerpoint/2010/main" val="416038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FDD2F-4876-4DFA-BD87-7C90F15C2EA8}" type="datetimeFigureOut">
              <a:rPr lang="en-US" smtClean="0"/>
              <a:t>5/5/2017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340A4-3A38-4656-B87F-2503C956780D}" type="slidenum">
              <a:rPr lang="en-US" smtClean="0"/>
              <a:t>‹#›</a:t>
            </a:fld>
            <a:endParaRPr lang="en-US"/>
          </a:p>
        </p:txBody>
      </p:sp>
    </p:spTree>
    <p:extLst>
      <p:ext uri="{BB962C8B-B14F-4D97-AF65-F5344CB8AC3E}">
        <p14:creationId xmlns:p14="http://schemas.microsoft.com/office/powerpoint/2010/main" val="194444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gif"/><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35369" y="1990397"/>
            <a:ext cx="8502162" cy="1631216"/>
          </a:xfrm>
          <a:prstGeom prst="rect">
            <a:avLst/>
          </a:prstGeom>
          <a:noFill/>
        </p:spPr>
        <p:txBody>
          <a:bodyPr wrap="square" rtlCol="0">
            <a:spAutoFit/>
          </a:bodyPr>
          <a:lstStyle/>
          <a:p>
            <a:pPr algn="ctr"/>
            <a:r>
              <a:rPr lang="en-US" sz="7200" dirty="0">
                <a:solidFill>
                  <a:schemeClr val="tx1">
                    <a:lumMod val="85000"/>
                    <a:lumOff val="15000"/>
                  </a:schemeClr>
                </a:solidFill>
                <a:latin typeface="Calisto MT" panose="02040603050505030304" pitchFamily="18" charset="0"/>
              </a:rPr>
              <a:t>Don’t Get Kicked</a:t>
            </a:r>
          </a:p>
          <a:p>
            <a:pPr algn="ctr"/>
            <a:r>
              <a:rPr lang="en-US" sz="2800" dirty="0">
                <a:solidFill>
                  <a:schemeClr val="tx1">
                    <a:lumMod val="85000"/>
                    <a:lumOff val="15000"/>
                  </a:schemeClr>
                </a:solidFill>
                <a:latin typeface="Calisto MT" panose="02040603050505030304" pitchFamily="18" charset="0"/>
              </a:rPr>
              <a:t>DNSC 6279 Final Project</a:t>
            </a:r>
          </a:p>
        </p:txBody>
      </p:sp>
      <p:sp>
        <p:nvSpPr>
          <p:cNvPr id="3" name="TextBox 2"/>
          <p:cNvSpPr txBox="1"/>
          <p:nvPr/>
        </p:nvSpPr>
        <p:spPr>
          <a:xfrm>
            <a:off x="2595929" y="4158757"/>
            <a:ext cx="6581043" cy="369332"/>
          </a:xfrm>
          <a:prstGeom prst="rect">
            <a:avLst/>
          </a:prstGeom>
          <a:noFill/>
        </p:spPr>
        <p:txBody>
          <a:bodyPr wrap="square" rtlCol="0">
            <a:spAutoFit/>
          </a:bodyPr>
          <a:lstStyle/>
          <a:p>
            <a:r>
              <a:rPr lang="en-US" dirty="0">
                <a:latin typeface="Calisto MT" panose="02040603050505030304" pitchFamily="18" charset="0"/>
              </a:rPr>
              <a:t>Kelly </a:t>
            </a:r>
            <a:r>
              <a:rPr lang="en-US" dirty="0" err="1">
                <a:latin typeface="Calisto MT" panose="02040603050505030304" pitchFamily="18" charset="0"/>
              </a:rPr>
              <a:t>Berdelle</a:t>
            </a:r>
            <a:r>
              <a:rPr lang="en-US" dirty="0">
                <a:latin typeface="Calisto MT" panose="02040603050505030304" pitchFamily="18" charset="0"/>
              </a:rPr>
              <a:t>, Daniel Chen, Kevin Fitzgerald, </a:t>
            </a:r>
            <a:r>
              <a:rPr lang="en-US" dirty="0" err="1">
                <a:latin typeface="Calisto MT" panose="02040603050505030304" pitchFamily="18" charset="0"/>
              </a:rPr>
              <a:t>Tianweibao</a:t>
            </a:r>
            <a:r>
              <a:rPr lang="en-US" dirty="0">
                <a:latin typeface="Calisto MT" panose="02040603050505030304" pitchFamily="18" charset="0"/>
              </a:rPr>
              <a:t> Zheng</a:t>
            </a:r>
          </a:p>
        </p:txBody>
      </p:sp>
      <p:sp>
        <p:nvSpPr>
          <p:cNvPr id="5" name="Minus Sign 4"/>
          <p:cNvSpPr/>
          <p:nvPr/>
        </p:nvSpPr>
        <p:spPr>
          <a:xfrm>
            <a:off x="2511303" y="3621613"/>
            <a:ext cx="6750294" cy="405264"/>
          </a:xfrm>
          <a:prstGeom prst="mathMinus">
            <a:avLst/>
          </a:prstGeom>
          <a:solidFill>
            <a:schemeClr val="bg1">
              <a:lumMod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38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51518" y="351171"/>
            <a:ext cx="8696131" cy="6385531"/>
          </a:xfrm>
          <a:prstGeom prst="rect">
            <a:avLst/>
          </a:prstGeom>
          <a:solidFill>
            <a:schemeClr val="accent1">
              <a:lumMod val="40000"/>
              <a:lumOff val="6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44704" y="644368"/>
            <a:ext cx="3172530" cy="14550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srcRect l="33827" t="14966" r="49872" b="74422"/>
          <a:stretch/>
        </p:blipFill>
        <p:spPr>
          <a:xfrm>
            <a:off x="1918266" y="870247"/>
            <a:ext cx="2789761" cy="10216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360" y="5854395"/>
            <a:ext cx="7882446" cy="756714"/>
          </a:xfrm>
          <a:prstGeom prst="rect">
            <a:avLst/>
          </a:prstGeom>
        </p:spPr>
      </p:pic>
      <p:sp>
        <p:nvSpPr>
          <p:cNvPr id="9" name="Rectangle 8"/>
          <p:cNvSpPr/>
          <p:nvPr/>
        </p:nvSpPr>
        <p:spPr>
          <a:xfrm rot="16200000">
            <a:off x="4679191" y="1923681"/>
            <a:ext cx="1194378" cy="26125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4708744" y="1804332"/>
            <a:ext cx="1135273" cy="369332"/>
          </a:xfrm>
          <a:prstGeom prst="rect">
            <a:avLst/>
          </a:prstGeom>
          <a:noFill/>
        </p:spPr>
        <p:txBody>
          <a:bodyPr wrap="square" rtlCol="0">
            <a:spAutoFit/>
          </a:bodyPr>
          <a:lstStyle/>
          <a:p>
            <a:r>
              <a:rPr lang="en-US" dirty="0"/>
              <a:t>Sensitivity</a:t>
            </a:r>
          </a:p>
        </p:txBody>
      </p:sp>
      <p:sp>
        <p:nvSpPr>
          <p:cNvPr id="19" name="Rectangle 18"/>
          <p:cNvSpPr/>
          <p:nvPr/>
        </p:nvSpPr>
        <p:spPr>
          <a:xfrm>
            <a:off x="6488094" y="1063690"/>
            <a:ext cx="3747588" cy="4651602"/>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874895" y="5386144"/>
            <a:ext cx="1373365" cy="302808"/>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59135" y="5335936"/>
            <a:ext cx="1466450" cy="369332"/>
          </a:xfrm>
          <a:prstGeom prst="rect">
            <a:avLst/>
          </a:prstGeom>
          <a:noFill/>
        </p:spPr>
        <p:txBody>
          <a:bodyPr wrap="square" rtlCol="0">
            <a:spAutoFit/>
          </a:bodyPr>
          <a:lstStyle/>
          <a:p>
            <a:r>
              <a:rPr lang="en-US" dirty="0"/>
              <a:t>1 - Specificity</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8710" y="459001"/>
            <a:ext cx="4123439" cy="4819351"/>
          </a:xfrm>
          <a:prstGeom prst="rect">
            <a:avLst/>
          </a:prstGeom>
          <a:ln w="38100">
            <a:solidFill>
              <a:schemeClr val="accent6">
                <a:lumMod val="75000"/>
              </a:schemeClr>
            </a:solidFill>
          </a:ln>
        </p:spPr>
      </p:pic>
      <p:sp>
        <p:nvSpPr>
          <p:cNvPr id="20" name="Arrow: Right 19"/>
          <p:cNvSpPr/>
          <p:nvPr/>
        </p:nvSpPr>
        <p:spPr>
          <a:xfrm rot="20287920">
            <a:off x="1969180" y="2855615"/>
            <a:ext cx="4402489" cy="1769528"/>
          </a:xfrm>
          <a:prstGeom prst="rightArrow">
            <a:avLst>
              <a:gd name="adj1" fmla="val 50000"/>
              <a:gd name="adj2" fmla="val 101135"/>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sto MT" panose="02040603050505030304" pitchFamily="18" charset="0"/>
              </a:rPr>
              <a:t>Best Model: </a:t>
            </a:r>
          </a:p>
          <a:p>
            <a:pPr algn="ctr"/>
            <a:r>
              <a:rPr lang="en-US" dirty="0">
                <a:latin typeface="Calisto MT" panose="02040603050505030304" pitchFamily="18" charset="0"/>
              </a:rPr>
              <a:t>Ensemble (3, 10, 30, &amp; 50 HUs)</a:t>
            </a:r>
          </a:p>
          <a:p>
            <a:pPr algn="ctr"/>
            <a:r>
              <a:rPr lang="en-US" dirty="0">
                <a:latin typeface="Calisto MT" panose="02040603050505030304" pitchFamily="18" charset="0"/>
              </a:rPr>
              <a:t>AUC = 0.756</a:t>
            </a:r>
          </a:p>
        </p:txBody>
      </p:sp>
    </p:spTree>
    <p:extLst>
      <p:ext uri="{BB962C8B-B14F-4D97-AF65-F5344CB8AC3E}">
        <p14:creationId xmlns:p14="http://schemas.microsoft.com/office/powerpoint/2010/main" val="281298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16200000">
            <a:off x="-1295541" y="2731860"/>
            <a:ext cx="5047758" cy="1657078"/>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a:off x="8435199" y="2718483"/>
            <a:ext cx="5038966" cy="1675040"/>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77609" y="2752541"/>
            <a:ext cx="9636369" cy="16157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16200000">
            <a:off x="40316" y="3129574"/>
            <a:ext cx="1615712" cy="861646"/>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5400000">
            <a:off x="10535560" y="3129572"/>
            <a:ext cx="1615712" cy="861646"/>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4426" y="656496"/>
            <a:ext cx="8024773" cy="5891018"/>
          </a:xfrm>
          <a:prstGeom prst="rect">
            <a:avLst/>
          </a:prstGeom>
          <a:ln w="38100">
            <a:solidFill>
              <a:schemeClr val="accent6">
                <a:lumMod val="75000"/>
              </a:schemeClr>
            </a:solidFill>
          </a:ln>
        </p:spPr>
      </p:pic>
    </p:spTree>
    <p:extLst>
      <p:ext uri="{BB962C8B-B14F-4D97-AF65-F5344CB8AC3E}">
        <p14:creationId xmlns:p14="http://schemas.microsoft.com/office/powerpoint/2010/main" val="315275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28462" y="597160"/>
            <a:ext cx="7606004" cy="5784980"/>
          </a:xfrm>
          <a:prstGeom prst="rect">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srcRect l="13010" t="22585" r="43214" b="19320"/>
          <a:stretch/>
        </p:blipFill>
        <p:spPr>
          <a:xfrm>
            <a:off x="2535206" y="905461"/>
            <a:ext cx="6951306" cy="5189174"/>
          </a:xfrm>
          <a:prstGeom prst="rect">
            <a:avLst/>
          </a:prstGeom>
          <a:ln w="28575">
            <a:solidFill>
              <a:schemeClr val="tx1"/>
            </a:solidFill>
          </a:ln>
        </p:spPr>
      </p:pic>
      <p:sp>
        <p:nvSpPr>
          <p:cNvPr id="3" name="Rectangle 2"/>
          <p:cNvSpPr/>
          <p:nvPr/>
        </p:nvSpPr>
        <p:spPr>
          <a:xfrm>
            <a:off x="5617029" y="2024743"/>
            <a:ext cx="653142" cy="20527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133462" y="2789853"/>
            <a:ext cx="653142" cy="20527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138308" y="2789853"/>
            <a:ext cx="653142" cy="20527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921833" y="3620277"/>
            <a:ext cx="653142" cy="20527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70171" y="3620277"/>
            <a:ext cx="653142" cy="20527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779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264" y="905991"/>
            <a:ext cx="10058400" cy="4885203"/>
          </a:xfrm>
          <a:prstGeom prst="rect">
            <a:avLst/>
          </a:prstGeom>
        </p:spPr>
      </p:pic>
    </p:spTree>
    <p:extLst>
      <p:ext uri="{BB962C8B-B14F-4D97-AF65-F5344CB8AC3E}">
        <p14:creationId xmlns:p14="http://schemas.microsoft.com/office/powerpoint/2010/main" val="1633430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6173" y="1285811"/>
            <a:ext cx="9539654" cy="4648989"/>
          </a:xfrm>
          <a:prstGeom prst="rect">
            <a:avLst/>
          </a:prstGeom>
          <a:solidFill>
            <a:schemeClr val="accent6">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1765788" y="1670532"/>
            <a:ext cx="8695592" cy="3842238"/>
          </a:xfrm>
          <a:prstGeom prst="roundRect">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solidFill>
                <a:schemeClr val="bg1">
                  <a:lumMod val="50000"/>
                </a:schemeClr>
              </a:solidFill>
              <a:latin typeface="Calisto MT" panose="02040603050505030304" pitchFamily="18" charset="0"/>
            </a:endParaRPr>
          </a:p>
        </p:txBody>
      </p:sp>
      <p:pic>
        <p:nvPicPr>
          <p:cNvPr id="15" name="Picture 2" descr="Image result for carvana logo"/>
          <p:cNvPicPr>
            <a:picLocks noChangeAspect="1" noChangeArrowheads="1"/>
          </p:cNvPicPr>
          <p:nvPr/>
        </p:nvPicPr>
        <p:blipFill rotWithShape="1">
          <a:blip r:embed="rId3">
            <a:extLst>
              <a:ext uri="{28A0092B-C50C-407E-A947-70E740481C1C}">
                <a14:useLocalDpi xmlns:a14="http://schemas.microsoft.com/office/drawing/2010/main" val="0"/>
              </a:ext>
            </a:extLst>
          </a:blip>
          <a:srcRect r="72323"/>
          <a:stretch/>
        </p:blipFill>
        <p:spPr bwMode="auto">
          <a:xfrm>
            <a:off x="2249688" y="2599219"/>
            <a:ext cx="2154361" cy="19848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86873" y="2868375"/>
            <a:ext cx="5467739" cy="1446550"/>
          </a:xfrm>
          <a:prstGeom prst="rect">
            <a:avLst/>
          </a:prstGeom>
          <a:noFill/>
        </p:spPr>
        <p:txBody>
          <a:bodyPr wrap="square" rtlCol="0">
            <a:spAutoFit/>
          </a:bodyPr>
          <a:lstStyle/>
          <a:p>
            <a:r>
              <a:rPr lang="en-US" sz="8800" dirty="0">
                <a:solidFill>
                  <a:schemeClr val="bg1">
                    <a:lumMod val="50000"/>
                  </a:schemeClr>
                </a:solidFill>
                <a:latin typeface="Calisto MT" panose="02040603050505030304" pitchFamily="18" charset="0"/>
              </a:rPr>
              <a:t>Questions?</a:t>
            </a:r>
          </a:p>
        </p:txBody>
      </p:sp>
    </p:spTree>
    <p:extLst>
      <p:ext uri="{BB962C8B-B14F-4D97-AF65-F5344CB8AC3E}">
        <p14:creationId xmlns:p14="http://schemas.microsoft.com/office/powerpoint/2010/main" val="321281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326173" y="1285811"/>
            <a:ext cx="9539654" cy="4648989"/>
          </a:xfrm>
          <a:prstGeom prst="rect">
            <a:avLst/>
          </a:prstGeom>
          <a:solidFill>
            <a:schemeClr val="accent6">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p:nvSpPr>
        <p:spPr>
          <a:xfrm>
            <a:off x="1765788" y="1670532"/>
            <a:ext cx="8695592" cy="3842238"/>
          </a:xfrm>
          <a:prstGeom prst="roundRect">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carvan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696" y="2104830"/>
            <a:ext cx="7783776" cy="19848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398188" y="4358609"/>
            <a:ext cx="7430792" cy="769441"/>
          </a:xfrm>
          <a:prstGeom prst="rect">
            <a:avLst/>
          </a:prstGeom>
          <a:noFill/>
        </p:spPr>
        <p:txBody>
          <a:bodyPr wrap="square" rtlCol="0">
            <a:spAutoFit/>
          </a:bodyPr>
          <a:lstStyle/>
          <a:p>
            <a:r>
              <a:rPr lang="en-US" sz="4400" cap="small" dirty="0">
                <a:solidFill>
                  <a:schemeClr val="tx1">
                    <a:lumMod val="65000"/>
                    <a:lumOff val="35000"/>
                  </a:schemeClr>
                </a:solidFill>
                <a:latin typeface="Calisto MT" panose="02040603050505030304" pitchFamily="18" charset="0"/>
              </a:rPr>
              <a:t>the </a:t>
            </a:r>
            <a:r>
              <a:rPr lang="en-US" sz="4400" b="1" cap="small" dirty="0">
                <a:solidFill>
                  <a:schemeClr val="tx1">
                    <a:lumMod val="65000"/>
                    <a:lumOff val="35000"/>
                  </a:schemeClr>
                </a:solidFill>
                <a:latin typeface="Calisto MT" panose="02040603050505030304" pitchFamily="18" charset="0"/>
              </a:rPr>
              <a:t>NEW</a:t>
            </a:r>
            <a:r>
              <a:rPr lang="en-US" sz="4400" cap="small" dirty="0">
                <a:solidFill>
                  <a:schemeClr val="tx1">
                    <a:lumMod val="65000"/>
                    <a:lumOff val="35000"/>
                  </a:schemeClr>
                </a:solidFill>
                <a:latin typeface="Calisto MT" panose="02040603050505030304" pitchFamily="18" charset="0"/>
              </a:rPr>
              <a:t> way to buy a car</a:t>
            </a:r>
          </a:p>
        </p:txBody>
      </p:sp>
    </p:spTree>
    <p:extLst>
      <p:ext uri="{BB962C8B-B14F-4D97-AF65-F5344CB8AC3E}">
        <p14:creationId xmlns:p14="http://schemas.microsoft.com/office/powerpoint/2010/main" val="33233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2114995" y="1155865"/>
            <a:ext cx="7962011" cy="2510049"/>
            <a:chOff x="2262644" y="663621"/>
            <a:chExt cx="8384120" cy="2884223"/>
          </a:xfrm>
        </p:grpSpPr>
        <p:sp>
          <p:nvSpPr>
            <p:cNvPr id="14" name="Rectangle 13"/>
            <p:cNvSpPr/>
            <p:nvPr/>
          </p:nvSpPr>
          <p:spPr>
            <a:xfrm>
              <a:off x="2262644" y="663621"/>
              <a:ext cx="8384120" cy="2884223"/>
            </a:xfrm>
            <a:prstGeom prst="rect">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l="9238" t="19018" r="25530" b="47184"/>
            <a:stretch/>
          </p:blipFill>
          <p:spPr>
            <a:xfrm>
              <a:off x="2478124" y="976454"/>
              <a:ext cx="7953155" cy="2317898"/>
            </a:xfrm>
            <a:prstGeom prst="rect">
              <a:avLst/>
            </a:prstGeom>
          </p:spPr>
        </p:pic>
      </p:grpSp>
      <p:grpSp>
        <p:nvGrpSpPr>
          <p:cNvPr id="8" name="Group 7"/>
          <p:cNvGrpSpPr/>
          <p:nvPr/>
        </p:nvGrpSpPr>
        <p:grpSpPr>
          <a:xfrm>
            <a:off x="2114000" y="3760737"/>
            <a:ext cx="7964001" cy="2820172"/>
            <a:chOff x="2262641" y="3734879"/>
            <a:chExt cx="8384120" cy="3010022"/>
          </a:xfrm>
        </p:grpSpPr>
        <p:sp>
          <p:nvSpPr>
            <p:cNvPr id="21" name="Rectangle 20"/>
            <p:cNvSpPr/>
            <p:nvPr/>
          </p:nvSpPr>
          <p:spPr>
            <a:xfrm>
              <a:off x="2262641" y="3734879"/>
              <a:ext cx="8384120" cy="3010022"/>
            </a:xfrm>
            <a:prstGeom prst="rect">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l="13662" t="18088" r="22068" b="44083"/>
            <a:stretch/>
          </p:blipFill>
          <p:spPr>
            <a:xfrm>
              <a:off x="2485591" y="3924524"/>
              <a:ext cx="7945688" cy="2630731"/>
            </a:xfrm>
            <a:prstGeom prst="rect">
              <a:avLst/>
            </a:prstGeom>
          </p:spPr>
        </p:pic>
      </p:grpSp>
      <p:sp>
        <p:nvSpPr>
          <p:cNvPr id="22" name="TextBox 21"/>
          <p:cNvSpPr txBox="1"/>
          <p:nvPr/>
        </p:nvSpPr>
        <p:spPr>
          <a:xfrm>
            <a:off x="4214810" y="209337"/>
            <a:ext cx="3265816" cy="584775"/>
          </a:xfrm>
          <a:prstGeom prst="rect">
            <a:avLst/>
          </a:prstGeom>
          <a:noFill/>
        </p:spPr>
        <p:txBody>
          <a:bodyPr wrap="square" rtlCol="0">
            <a:spAutoFit/>
          </a:bodyPr>
          <a:lstStyle/>
          <a:p>
            <a:r>
              <a:rPr lang="en-US" sz="3200" b="1" cap="small" dirty="0">
                <a:latin typeface="Calisto MT" panose="02040603050505030304" pitchFamily="18" charset="0"/>
              </a:rPr>
              <a:t>Data Exploration</a:t>
            </a:r>
          </a:p>
        </p:txBody>
      </p:sp>
    </p:spTree>
    <p:extLst>
      <p:ext uri="{BB962C8B-B14F-4D97-AF65-F5344CB8AC3E}">
        <p14:creationId xmlns:p14="http://schemas.microsoft.com/office/powerpoint/2010/main" val="333135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1" name="Isosceles Triangle 10"/>
          <p:cNvSpPr/>
          <p:nvPr/>
        </p:nvSpPr>
        <p:spPr>
          <a:xfrm>
            <a:off x="559446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326783"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6715" y="873692"/>
            <a:ext cx="5791919" cy="5931552"/>
          </a:xfrm>
          <a:prstGeom prst="rect">
            <a:avLst/>
          </a:prstGeom>
          <a:solidFill>
            <a:schemeClr val="accent1">
              <a:lumMod val="40000"/>
              <a:lumOff val="6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rot="10800000">
            <a:off x="667555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p:cNvSpPr/>
          <p:nvPr/>
        </p:nvSpPr>
        <p:spPr>
          <a:xfrm>
            <a:off x="7800242"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98536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86855" y="873692"/>
            <a:ext cx="6110434" cy="5931552"/>
          </a:xfrm>
          <a:prstGeom prst="rect">
            <a:avLst/>
          </a:prstGeom>
          <a:solidFill>
            <a:schemeClr val="accent1">
              <a:lumMod val="40000"/>
              <a:lumOff val="6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Arrow: Bent-Up 135"/>
          <p:cNvSpPr/>
          <p:nvPr/>
        </p:nvSpPr>
        <p:spPr>
          <a:xfrm rot="10800000" flipH="1">
            <a:off x="5946688" y="480272"/>
            <a:ext cx="1299473" cy="586174"/>
          </a:xfrm>
          <a:prstGeom prst="bentUpArrow">
            <a:avLst>
              <a:gd name="adj1" fmla="val 25000"/>
              <a:gd name="adj2" fmla="val 25000"/>
              <a:gd name="adj3" fmla="val 50000"/>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rrow: Bent-Up 134"/>
          <p:cNvSpPr/>
          <p:nvPr/>
        </p:nvSpPr>
        <p:spPr>
          <a:xfrm rot="10800000">
            <a:off x="3638829" y="480272"/>
            <a:ext cx="1299473" cy="586174"/>
          </a:xfrm>
          <a:prstGeom prst="bentUpArrow">
            <a:avLst>
              <a:gd name="adj1" fmla="val 25000"/>
              <a:gd name="adj2" fmla="val 25000"/>
              <a:gd name="adj3" fmla="val 50000"/>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383" y="393613"/>
            <a:ext cx="3377487" cy="584775"/>
          </a:xfrm>
          <a:prstGeom prst="rect">
            <a:avLst/>
          </a:prstGeom>
          <a:noFill/>
        </p:spPr>
        <p:txBody>
          <a:bodyPr wrap="square" rtlCol="0">
            <a:spAutoFit/>
          </a:bodyPr>
          <a:lstStyle/>
          <a:p>
            <a:pPr algn="ctr"/>
            <a:r>
              <a:rPr lang="en-US" sz="3200" dirty="0">
                <a:solidFill>
                  <a:schemeClr val="tx1">
                    <a:lumMod val="85000"/>
                    <a:lumOff val="15000"/>
                  </a:schemeClr>
                </a:solidFill>
                <a:latin typeface="Calisto MT" panose="02040603050505030304" pitchFamily="18" charset="0"/>
              </a:rPr>
              <a:t>CATEGORICAL</a:t>
            </a:r>
            <a:endParaRPr lang="en-US" dirty="0">
              <a:solidFill>
                <a:schemeClr val="tx1">
                  <a:lumMod val="85000"/>
                  <a:lumOff val="15000"/>
                </a:schemeClr>
              </a:solidFill>
              <a:latin typeface="Calisto MT" panose="02040603050505030304" pitchFamily="18" charset="0"/>
            </a:endParaRPr>
          </a:p>
        </p:txBody>
      </p:sp>
      <p:sp>
        <p:nvSpPr>
          <p:cNvPr id="15" name="TextBox 14"/>
          <p:cNvSpPr txBox="1"/>
          <p:nvPr/>
        </p:nvSpPr>
        <p:spPr>
          <a:xfrm>
            <a:off x="9551695" y="384990"/>
            <a:ext cx="2859050" cy="584775"/>
          </a:xfrm>
          <a:prstGeom prst="rect">
            <a:avLst/>
          </a:prstGeom>
          <a:noFill/>
        </p:spPr>
        <p:txBody>
          <a:bodyPr wrap="square" rtlCol="0">
            <a:spAutoFit/>
          </a:bodyPr>
          <a:lstStyle/>
          <a:p>
            <a:pPr algn="ctr"/>
            <a:r>
              <a:rPr lang="en-US" sz="3200" dirty="0">
                <a:solidFill>
                  <a:schemeClr val="tx1">
                    <a:lumMod val="85000"/>
                    <a:lumOff val="15000"/>
                  </a:schemeClr>
                </a:solidFill>
                <a:latin typeface="Calisto MT" panose="02040603050505030304" pitchFamily="18" charset="0"/>
              </a:rPr>
              <a:t>NUMERIC</a:t>
            </a:r>
            <a:endParaRPr lang="en-US" dirty="0">
              <a:solidFill>
                <a:schemeClr val="tx1">
                  <a:lumMod val="85000"/>
                  <a:lumOff val="15000"/>
                </a:schemeClr>
              </a:solidFill>
              <a:latin typeface="Calisto MT" panose="02040603050505030304" pitchFamily="18" charset="0"/>
            </a:endParaRPr>
          </a:p>
        </p:txBody>
      </p:sp>
      <p:grpSp>
        <p:nvGrpSpPr>
          <p:cNvPr id="61" name="Group 60"/>
          <p:cNvGrpSpPr/>
          <p:nvPr/>
        </p:nvGrpSpPr>
        <p:grpSpPr>
          <a:xfrm>
            <a:off x="709458" y="2041243"/>
            <a:ext cx="1188720" cy="1188720"/>
            <a:chOff x="477719" y="1885261"/>
            <a:chExt cx="1188720" cy="1188720"/>
          </a:xfrm>
        </p:grpSpPr>
        <p:sp>
          <p:nvSpPr>
            <p:cNvPr id="17" name="Oval 16"/>
            <p:cNvSpPr/>
            <p:nvPr/>
          </p:nvSpPr>
          <p:spPr>
            <a:xfrm>
              <a:off x="477719" y="1885261"/>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TextBox 26"/>
            <p:cNvSpPr txBox="1"/>
            <p:nvPr/>
          </p:nvSpPr>
          <p:spPr>
            <a:xfrm>
              <a:off x="495514" y="2294955"/>
              <a:ext cx="1153130" cy="369332"/>
            </a:xfrm>
            <a:prstGeom prst="rect">
              <a:avLst/>
            </a:prstGeom>
            <a:noFill/>
          </p:spPr>
          <p:txBody>
            <a:bodyPr wrap="square" rtlCol="0">
              <a:spAutoFit/>
            </a:bodyPr>
            <a:lstStyle/>
            <a:p>
              <a:pPr algn="ctr"/>
              <a:r>
                <a:rPr lang="en-US" dirty="0">
                  <a:solidFill>
                    <a:schemeClr val="bg1"/>
                  </a:solidFill>
                </a:rPr>
                <a:t>Auction</a:t>
              </a:r>
            </a:p>
          </p:txBody>
        </p:sp>
      </p:grpSp>
      <p:grpSp>
        <p:nvGrpSpPr>
          <p:cNvPr id="71" name="Group 70"/>
          <p:cNvGrpSpPr/>
          <p:nvPr/>
        </p:nvGrpSpPr>
        <p:grpSpPr>
          <a:xfrm>
            <a:off x="1759443" y="2685725"/>
            <a:ext cx="1188720" cy="1188720"/>
            <a:chOff x="9517329" y="2053251"/>
            <a:chExt cx="1188720" cy="1188720"/>
          </a:xfrm>
        </p:grpSpPr>
        <p:sp>
          <p:nvSpPr>
            <p:cNvPr id="37" name="Oval 36"/>
            <p:cNvSpPr/>
            <p:nvPr/>
          </p:nvSpPr>
          <p:spPr>
            <a:xfrm>
              <a:off x="9517329" y="2053251"/>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TextBox 37"/>
            <p:cNvSpPr txBox="1"/>
            <p:nvPr/>
          </p:nvSpPr>
          <p:spPr>
            <a:xfrm>
              <a:off x="9535124" y="2476114"/>
              <a:ext cx="1153130" cy="307777"/>
            </a:xfrm>
            <a:prstGeom prst="rect">
              <a:avLst/>
            </a:prstGeom>
            <a:noFill/>
          </p:spPr>
          <p:txBody>
            <a:bodyPr wrap="square" rtlCol="0">
              <a:spAutoFit/>
            </a:bodyPr>
            <a:lstStyle/>
            <a:p>
              <a:pPr algn="ctr"/>
              <a:r>
                <a:rPr lang="en-US" sz="1400" dirty="0" err="1">
                  <a:solidFill>
                    <a:schemeClr val="bg1"/>
                  </a:solidFill>
                </a:rPr>
                <a:t>WheelTypeID</a:t>
              </a:r>
              <a:endParaRPr lang="en-US" sz="1400" dirty="0">
                <a:solidFill>
                  <a:schemeClr val="bg1"/>
                </a:solidFill>
              </a:endParaRPr>
            </a:p>
          </p:txBody>
        </p:sp>
      </p:grpSp>
      <p:grpSp>
        <p:nvGrpSpPr>
          <p:cNvPr id="72" name="Group 71"/>
          <p:cNvGrpSpPr/>
          <p:nvPr/>
        </p:nvGrpSpPr>
        <p:grpSpPr>
          <a:xfrm>
            <a:off x="281968" y="4339746"/>
            <a:ext cx="1188720" cy="1188720"/>
            <a:chOff x="9736430" y="3757628"/>
            <a:chExt cx="1188720" cy="1188720"/>
          </a:xfrm>
        </p:grpSpPr>
        <p:sp>
          <p:nvSpPr>
            <p:cNvPr id="39" name="Oval 38"/>
            <p:cNvSpPr/>
            <p:nvPr/>
          </p:nvSpPr>
          <p:spPr>
            <a:xfrm>
              <a:off x="9736430" y="3757628"/>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TextBox 39"/>
            <p:cNvSpPr txBox="1"/>
            <p:nvPr/>
          </p:nvSpPr>
          <p:spPr>
            <a:xfrm>
              <a:off x="9754225" y="4180491"/>
              <a:ext cx="1153130" cy="338554"/>
            </a:xfrm>
            <a:prstGeom prst="rect">
              <a:avLst/>
            </a:prstGeom>
            <a:noFill/>
          </p:spPr>
          <p:txBody>
            <a:bodyPr wrap="square" rtlCol="0">
              <a:spAutoFit/>
            </a:bodyPr>
            <a:lstStyle/>
            <a:p>
              <a:pPr algn="ctr"/>
              <a:r>
                <a:rPr lang="en-US" sz="1600" dirty="0" err="1">
                  <a:solidFill>
                    <a:schemeClr val="bg1"/>
                  </a:solidFill>
                </a:rPr>
                <a:t>WheelType</a:t>
              </a:r>
              <a:endParaRPr lang="en-US" dirty="0">
                <a:solidFill>
                  <a:schemeClr val="bg1"/>
                </a:solidFill>
              </a:endParaRPr>
            </a:p>
          </p:txBody>
        </p:sp>
      </p:grpSp>
      <p:grpSp>
        <p:nvGrpSpPr>
          <p:cNvPr id="70" name="Group 69"/>
          <p:cNvGrpSpPr/>
          <p:nvPr/>
        </p:nvGrpSpPr>
        <p:grpSpPr>
          <a:xfrm>
            <a:off x="3334682" y="2683348"/>
            <a:ext cx="1188721" cy="1188720"/>
            <a:chOff x="3035908" y="4821597"/>
            <a:chExt cx="1188721" cy="1188720"/>
          </a:xfrm>
        </p:grpSpPr>
        <p:sp>
          <p:nvSpPr>
            <p:cNvPr id="47" name="Oval 46"/>
            <p:cNvSpPr/>
            <p:nvPr/>
          </p:nvSpPr>
          <p:spPr>
            <a:xfrm>
              <a:off x="3035908" y="482159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8" name="TextBox 47"/>
            <p:cNvSpPr txBox="1"/>
            <p:nvPr/>
          </p:nvSpPr>
          <p:spPr>
            <a:xfrm>
              <a:off x="3071499" y="5262068"/>
              <a:ext cx="1153130" cy="307777"/>
            </a:xfrm>
            <a:prstGeom prst="rect">
              <a:avLst/>
            </a:prstGeom>
            <a:noFill/>
          </p:spPr>
          <p:txBody>
            <a:bodyPr wrap="square" rtlCol="0">
              <a:spAutoFit/>
            </a:bodyPr>
            <a:lstStyle/>
            <a:p>
              <a:pPr algn="ctr"/>
              <a:r>
                <a:rPr lang="en-US" sz="1400" dirty="0">
                  <a:solidFill>
                    <a:schemeClr val="bg1"/>
                  </a:solidFill>
                </a:rPr>
                <a:t>Transmission</a:t>
              </a:r>
              <a:endParaRPr lang="en-US" dirty="0">
                <a:solidFill>
                  <a:schemeClr val="bg1"/>
                </a:solidFill>
              </a:endParaRPr>
            </a:p>
          </p:txBody>
        </p:sp>
      </p:grpSp>
      <p:grpSp>
        <p:nvGrpSpPr>
          <p:cNvPr id="68" name="Group 67"/>
          <p:cNvGrpSpPr/>
          <p:nvPr/>
        </p:nvGrpSpPr>
        <p:grpSpPr>
          <a:xfrm>
            <a:off x="2510921" y="1675791"/>
            <a:ext cx="1188720" cy="1188720"/>
            <a:chOff x="4411204" y="3529643"/>
            <a:chExt cx="1188720" cy="1188720"/>
          </a:xfrm>
        </p:grpSpPr>
        <p:sp>
          <p:nvSpPr>
            <p:cNvPr id="51" name="Oval 50"/>
            <p:cNvSpPr/>
            <p:nvPr/>
          </p:nvSpPr>
          <p:spPr>
            <a:xfrm>
              <a:off x="4411204" y="3529643"/>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2" name="TextBox 51"/>
            <p:cNvSpPr txBox="1"/>
            <p:nvPr/>
          </p:nvSpPr>
          <p:spPr>
            <a:xfrm>
              <a:off x="4429366" y="3939337"/>
              <a:ext cx="1153130" cy="338554"/>
            </a:xfrm>
            <a:prstGeom prst="rect">
              <a:avLst/>
            </a:prstGeom>
            <a:noFill/>
          </p:spPr>
          <p:txBody>
            <a:bodyPr wrap="square" rtlCol="0">
              <a:spAutoFit/>
            </a:bodyPr>
            <a:lstStyle/>
            <a:p>
              <a:pPr algn="ctr"/>
              <a:r>
                <a:rPr lang="en-US" sz="1600" dirty="0">
                  <a:solidFill>
                    <a:schemeClr val="bg1"/>
                  </a:solidFill>
                </a:rPr>
                <a:t>Nationality</a:t>
              </a:r>
              <a:endParaRPr lang="en-US" dirty="0">
                <a:solidFill>
                  <a:schemeClr val="bg1"/>
                </a:solidFill>
              </a:endParaRPr>
            </a:p>
          </p:txBody>
        </p:sp>
      </p:grpSp>
      <p:grpSp>
        <p:nvGrpSpPr>
          <p:cNvPr id="69" name="Group 68"/>
          <p:cNvGrpSpPr/>
          <p:nvPr/>
        </p:nvGrpSpPr>
        <p:grpSpPr>
          <a:xfrm>
            <a:off x="143603" y="3117322"/>
            <a:ext cx="1188720" cy="1188720"/>
            <a:chOff x="4256073" y="5006263"/>
            <a:chExt cx="1188720" cy="1188720"/>
          </a:xfrm>
        </p:grpSpPr>
        <p:sp>
          <p:nvSpPr>
            <p:cNvPr id="53" name="Oval 52"/>
            <p:cNvSpPr/>
            <p:nvPr/>
          </p:nvSpPr>
          <p:spPr>
            <a:xfrm>
              <a:off x="4256073" y="5006263"/>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TextBox 53"/>
            <p:cNvSpPr txBox="1"/>
            <p:nvPr/>
          </p:nvSpPr>
          <p:spPr>
            <a:xfrm>
              <a:off x="4274235" y="5415957"/>
              <a:ext cx="1153130" cy="369332"/>
            </a:xfrm>
            <a:prstGeom prst="rect">
              <a:avLst/>
            </a:prstGeom>
            <a:noFill/>
          </p:spPr>
          <p:txBody>
            <a:bodyPr wrap="square" rtlCol="0">
              <a:spAutoFit/>
            </a:bodyPr>
            <a:lstStyle/>
            <a:p>
              <a:pPr algn="ctr"/>
              <a:r>
                <a:rPr lang="en-US" dirty="0">
                  <a:solidFill>
                    <a:schemeClr val="bg1"/>
                  </a:solidFill>
                </a:rPr>
                <a:t>Size</a:t>
              </a:r>
            </a:p>
          </p:txBody>
        </p:sp>
      </p:grpSp>
      <p:grpSp>
        <p:nvGrpSpPr>
          <p:cNvPr id="66" name="Group 65"/>
          <p:cNvGrpSpPr/>
          <p:nvPr/>
        </p:nvGrpSpPr>
        <p:grpSpPr>
          <a:xfrm>
            <a:off x="4560181" y="1499750"/>
            <a:ext cx="1346955" cy="1188720"/>
            <a:chOff x="1440219" y="3973857"/>
            <a:chExt cx="1346955" cy="1188720"/>
          </a:xfrm>
        </p:grpSpPr>
        <p:sp>
          <p:nvSpPr>
            <p:cNvPr id="55" name="Oval 54"/>
            <p:cNvSpPr/>
            <p:nvPr/>
          </p:nvSpPr>
          <p:spPr>
            <a:xfrm>
              <a:off x="1519337" y="397385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6" name="TextBox 55"/>
            <p:cNvSpPr txBox="1"/>
            <p:nvPr/>
          </p:nvSpPr>
          <p:spPr>
            <a:xfrm>
              <a:off x="1440219" y="4350077"/>
              <a:ext cx="1346955" cy="461665"/>
            </a:xfrm>
            <a:prstGeom prst="rect">
              <a:avLst/>
            </a:prstGeom>
            <a:noFill/>
          </p:spPr>
          <p:txBody>
            <a:bodyPr wrap="square" rtlCol="0">
              <a:spAutoFit/>
            </a:bodyPr>
            <a:lstStyle/>
            <a:p>
              <a:pPr algn="ctr"/>
              <a:r>
                <a:rPr lang="en-US" sz="1200" dirty="0" err="1">
                  <a:solidFill>
                    <a:schemeClr val="bg1"/>
                  </a:solidFill>
                </a:rPr>
                <a:t>TopThree</a:t>
              </a:r>
              <a:endParaRPr lang="en-US" sz="1200" dirty="0">
                <a:solidFill>
                  <a:schemeClr val="bg1"/>
                </a:solidFill>
              </a:endParaRPr>
            </a:p>
            <a:p>
              <a:pPr algn="ctr"/>
              <a:r>
                <a:rPr lang="en-US" sz="1200" dirty="0" err="1">
                  <a:solidFill>
                    <a:schemeClr val="bg1"/>
                  </a:solidFill>
                </a:rPr>
                <a:t>AmericanName</a:t>
              </a:r>
              <a:endParaRPr lang="en-US" sz="1600" dirty="0">
                <a:solidFill>
                  <a:schemeClr val="bg1"/>
                </a:solidFill>
              </a:endParaRPr>
            </a:p>
          </p:txBody>
        </p:sp>
      </p:grpSp>
      <p:grpSp>
        <p:nvGrpSpPr>
          <p:cNvPr id="63" name="Group 62"/>
          <p:cNvGrpSpPr/>
          <p:nvPr/>
        </p:nvGrpSpPr>
        <p:grpSpPr>
          <a:xfrm>
            <a:off x="1577215" y="941081"/>
            <a:ext cx="1188720" cy="1188720"/>
            <a:chOff x="3085515" y="1798377"/>
            <a:chExt cx="1188720" cy="1188720"/>
          </a:xfrm>
        </p:grpSpPr>
        <p:sp>
          <p:nvSpPr>
            <p:cNvPr id="57" name="Oval 56"/>
            <p:cNvSpPr/>
            <p:nvPr/>
          </p:nvSpPr>
          <p:spPr>
            <a:xfrm>
              <a:off x="3085515" y="179837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8" name="TextBox 57"/>
            <p:cNvSpPr txBox="1"/>
            <p:nvPr/>
          </p:nvSpPr>
          <p:spPr>
            <a:xfrm>
              <a:off x="3103677" y="2208071"/>
              <a:ext cx="1153130" cy="369332"/>
            </a:xfrm>
            <a:prstGeom prst="rect">
              <a:avLst/>
            </a:prstGeom>
            <a:noFill/>
          </p:spPr>
          <p:txBody>
            <a:bodyPr wrap="square" rtlCol="0">
              <a:spAutoFit/>
            </a:bodyPr>
            <a:lstStyle/>
            <a:p>
              <a:pPr algn="ctr"/>
              <a:r>
                <a:rPr lang="en-US" dirty="0">
                  <a:solidFill>
                    <a:schemeClr val="bg1"/>
                  </a:solidFill>
                </a:rPr>
                <a:t>Color</a:t>
              </a:r>
            </a:p>
          </p:txBody>
        </p:sp>
      </p:grpSp>
      <p:grpSp>
        <p:nvGrpSpPr>
          <p:cNvPr id="105" name="Group 104"/>
          <p:cNvGrpSpPr/>
          <p:nvPr/>
        </p:nvGrpSpPr>
        <p:grpSpPr>
          <a:xfrm>
            <a:off x="3580775" y="941081"/>
            <a:ext cx="1188720" cy="1188720"/>
            <a:chOff x="1695558" y="5451077"/>
            <a:chExt cx="1188720" cy="1188720"/>
          </a:xfrm>
        </p:grpSpPr>
        <p:sp>
          <p:nvSpPr>
            <p:cNvPr id="59" name="Oval 58"/>
            <p:cNvSpPr/>
            <p:nvPr/>
          </p:nvSpPr>
          <p:spPr>
            <a:xfrm>
              <a:off x="1695558" y="545107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0" name="TextBox 59"/>
            <p:cNvSpPr txBox="1"/>
            <p:nvPr/>
          </p:nvSpPr>
          <p:spPr>
            <a:xfrm>
              <a:off x="1713720" y="5860771"/>
              <a:ext cx="1153130" cy="369332"/>
            </a:xfrm>
            <a:prstGeom prst="rect">
              <a:avLst/>
            </a:prstGeom>
            <a:noFill/>
          </p:spPr>
          <p:txBody>
            <a:bodyPr wrap="square" rtlCol="0">
              <a:spAutoFit/>
            </a:bodyPr>
            <a:lstStyle/>
            <a:p>
              <a:pPr algn="ctr"/>
              <a:r>
                <a:rPr lang="en-US" dirty="0" err="1">
                  <a:solidFill>
                    <a:schemeClr val="bg1"/>
                  </a:solidFill>
                </a:rPr>
                <a:t>PrimeUnit</a:t>
              </a:r>
              <a:endParaRPr lang="en-US" dirty="0">
                <a:solidFill>
                  <a:schemeClr val="bg1"/>
                </a:solidFill>
              </a:endParaRPr>
            </a:p>
          </p:txBody>
        </p:sp>
      </p:grpSp>
      <p:grpSp>
        <p:nvGrpSpPr>
          <p:cNvPr id="110" name="Group 109"/>
          <p:cNvGrpSpPr/>
          <p:nvPr/>
        </p:nvGrpSpPr>
        <p:grpSpPr>
          <a:xfrm>
            <a:off x="164817" y="5572495"/>
            <a:ext cx="1188720" cy="1188720"/>
            <a:chOff x="2620885" y="4945896"/>
            <a:chExt cx="1188720" cy="1188720"/>
          </a:xfrm>
        </p:grpSpPr>
        <p:sp>
          <p:nvSpPr>
            <p:cNvPr id="106" name="Oval 105"/>
            <p:cNvSpPr/>
            <p:nvPr/>
          </p:nvSpPr>
          <p:spPr>
            <a:xfrm>
              <a:off x="2620885" y="4945896"/>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7" name="TextBox 106"/>
            <p:cNvSpPr txBox="1"/>
            <p:nvPr/>
          </p:nvSpPr>
          <p:spPr>
            <a:xfrm>
              <a:off x="2639047" y="5355590"/>
              <a:ext cx="1153130" cy="369332"/>
            </a:xfrm>
            <a:prstGeom prst="rect">
              <a:avLst/>
            </a:prstGeom>
            <a:noFill/>
          </p:spPr>
          <p:txBody>
            <a:bodyPr wrap="square" rtlCol="0">
              <a:spAutoFit/>
            </a:bodyPr>
            <a:lstStyle/>
            <a:p>
              <a:pPr algn="ctr"/>
              <a:r>
                <a:rPr lang="en-US" dirty="0" err="1">
                  <a:solidFill>
                    <a:schemeClr val="bg1"/>
                  </a:solidFill>
                </a:rPr>
                <a:t>AucGuart</a:t>
              </a:r>
              <a:endParaRPr lang="en-US" dirty="0">
                <a:solidFill>
                  <a:schemeClr val="bg1"/>
                </a:solidFill>
              </a:endParaRPr>
            </a:p>
          </p:txBody>
        </p:sp>
      </p:grpSp>
      <p:grpSp>
        <p:nvGrpSpPr>
          <p:cNvPr id="148" name="Group 147"/>
          <p:cNvGrpSpPr/>
          <p:nvPr/>
        </p:nvGrpSpPr>
        <p:grpSpPr>
          <a:xfrm>
            <a:off x="175345" y="943929"/>
            <a:ext cx="1188720" cy="1188720"/>
            <a:chOff x="3085515" y="1798377"/>
            <a:chExt cx="1188720" cy="1188720"/>
          </a:xfrm>
        </p:grpSpPr>
        <p:sp>
          <p:nvSpPr>
            <p:cNvPr id="149" name="Oval 148"/>
            <p:cNvSpPr/>
            <p:nvPr/>
          </p:nvSpPr>
          <p:spPr>
            <a:xfrm>
              <a:off x="3085515" y="179837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0" name="TextBox 149"/>
            <p:cNvSpPr txBox="1"/>
            <p:nvPr/>
          </p:nvSpPr>
          <p:spPr>
            <a:xfrm>
              <a:off x="3103677" y="2208071"/>
              <a:ext cx="1153130" cy="369332"/>
            </a:xfrm>
            <a:prstGeom prst="rect">
              <a:avLst/>
            </a:prstGeom>
            <a:noFill/>
          </p:spPr>
          <p:txBody>
            <a:bodyPr wrap="square" rtlCol="0">
              <a:spAutoFit/>
            </a:bodyPr>
            <a:lstStyle/>
            <a:p>
              <a:pPr algn="ctr"/>
              <a:r>
                <a:rPr lang="en-US" dirty="0" err="1">
                  <a:solidFill>
                    <a:schemeClr val="bg1"/>
                  </a:solidFill>
                </a:rPr>
                <a:t>PurchDate</a:t>
              </a:r>
              <a:endParaRPr lang="en-US" dirty="0">
                <a:solidFill>
                  <a:schemeClr val="bg1"/>
                </a:solidFill>
              </a:endParaRPr>
            </a:p>
          </p:txBody>
        </p:sp>
      </p:grpSp>
      <p:sp>
        <p:nvSpPr>
          <p:cNvPr id="147" name="Rectangle: Rounded Corners 146"/>
          <p:cNvSpPr/>
          <p:nvPr/>
        </p:nvSpPr>
        <p:spPr>
          <a:xfrm>
            <a:off x="1565399" y="3917899"/>
            <a:ext cx="3872435" cy="2834552"/>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2883377" y="5519322"/>
            <a:ext cx="1188720" cy="1188720"/>
            <a:chOff x="1984517" y="2318422"/>
            <a:chExt cx="1188720" cy="1188720"/>
          </a:xfrm>
        </p:grpSpPr>
        <p:sp>
          <p:nvSpPr>
            <p:cNvPr id="18" name="Oval 17"/>
            <p:cNvSpPr/>
            <p:nvPr/>
          </p:nvSpPr>
          <p:spPr>
            <a:xfrm>
              <a:off x="1984517" y="2318422"/>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8" name="TextBox 27"/>
            <p:cNvSpPr txBox="1"/>
            <p:nvPr/>
          </p:nvSpPr>
          <p:spPr>
            <a:xfrm>
              <a:off x="2002679" y="2728116"/>
              <a:ext cx="1153130" cy="369332"/>
            </a:xfrm>
            <a:prstGeom prst="rect">
              <a:avLst/>
            </a:prstGeom>
            <a:noFill/>
          </p:spPr>
          <p:txBody>
            <a:bodyPr wrap="square" rtlCol="0">
              <a:spAutoFit/>
            </a:bodyPr>
            <a:lstStyle/>
            <a:p>
              <a:pPr algn="ctr"/>
              <a:r>
                <a:rPr lang="en-US" dirty="0">
                  <a:solidFill>
                    <a:schemeClr val="bg1"/>
                  </a:solidFill>
                </a:rPr>
                <a:t>Make</a:t>
              </a:r>
            </a:p>
          </p:txBody>
        </p:sp>
      </p:grpSp>
      <p:grpSp>
        <p:nvGrpSpPr>
          <p:cNvPr id="64" name="Group 63"/>
          <p:cNvGrpSpPr/>
          <p:nvPr/>
        </p:nvGrpSpPr>
        <p:grpSpPr>
          <a:xfrm>
            <a:off x="1611060" y="5543748"/>
            <a:ext cx="1188720" cy="1188720"/>
            <a:chOff x="4322446" y="2053251"/>
            <a:chExt cx="1188720" cy="1188720"/>
          </a:xfrm>
        </p:grpSpPr>
        <p:sp>
          <p:nvSpPr>
            <p:cNvPr id="20" name="Oval 19"/>
            <p:cNvSpPr/>
            <p:nvPr/>
          </p:nvSpPr>
          <p:spPr>
            <a:xfrm>
              <a:off x="4322446" y="2053251"/>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9" name="TextBox 28"/>
            <p:cNvSpPr txBox="1"/>
            <p:nvPr/>
          </p:nvSpPr>
          <p:spPr>
            <a:xfrm>
              <a:off x="4358036" y="2462945"/>
              <a:ext cx="1153130" cy="369332"/>
            </a:xfrm>
            <a:prstGeom prst="rect">
              <a:avLst/>
            </a:prstGeom>
            <a:noFill/>
          </p:spPr>
          <p:txBody>
            <a:bodyPr wrap="square" rtlCol="0">
              <a:spAutoFit/>
            </a:bodyPr>
            <a:lstStyle/>
            <a:p>
              <a:pPr algn="ctr"/>
              <a:r>
                <a:rPr lang="en-US" dirty="0">
                  <a:solidFill>
                    <a:schemeClr val="bg1"/>
                  </a:solidFill>
                </a:rPr>
                <a:t>Model</a:t>
              </a:r>
            </a:p>
          </p:txBody>
        </p:sp>
      </p:grpSp>
      <p:grpSp>
        <p:nvGrpSpPr>
          <p:cNvPr id="65" name="Group 64"/>
          <p:cNvGrpSpPr/>
          <p:nvPr/>
        </p:nvGrpSpPr>
        <p:grpSpPr>
          <a:xfrm>
            <a:off x="1611060" y="4268838"/>
            <a:ext cx="1188720" cy="1188720"/>
            <a:chOff x="452389" y="3163268"/>
            <a:chExt cx="1188720" cy="1188720"/>
          </a:xfrm>
        </p:grpSpPr>
        <p:sp>
          <p:nvSpPr>
            <p:cNvPr id="43" name="Oval 42"/>
            <p:cNvSpPr/>
            <p:nvPr/>
          </p:nvSpPr>
          <p:spPr>
            <a:xfrm>
              <a:off x="452389" y="3163268"/>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TextBox 43"/>
            <p:cNvSpPr txBox="1"/>
            <p:nvPr/>
          </p:nvSpPr>
          <p:spPr>
            <a:xfrm>
              <a:off x="470551" y="3572962"/>
              <a:ext cx="1153130" cy="369332"/>
            </a:xfrm>
            <a:prstGeom prst="rect">
              <a:avLst/>
            </a:prstGeom>
            <a:noFill/>
          </p:spPr>
          <p:txBody>
            <a:bodyPr wrap="square" rtlCol="0">
              <a:spAutoFit/>
            </a:bodyPr>
            <a:lstStyle/>
            <a:p>
              <a:pPr algn="ctr"/>
              <a:r>
                <a:rPr lang="en-US" dirty="0">
                  <a:solidFill>
                    <a:schemeClr val="bg1"/>
                  </a:solidFill>
                </a:rPr>
                <a:t>Trim</a:t>
              </a:r>
            </a:p>
          </p:txBody>
        </p:sp>
      </p:grpSp>
      <p:grpSp>
        <p:nvGrpSpPr>
          <p:cNvPr id="67" name="Group 66"/>
          <p:cNvGrpSpPr/>
          <p:nvPr/>
        </p:nvGrpSpPr>
        <p:grpSpPr>
          <a:xfrm>
            <a:off x="2877779" y="4251044"/>
            <a:ext cx="1188720" cy="1188720"/>
            <a:chOff x="2741666" y="3644047"/>
            <a:chExt cx="1188720" cy="1188720"/>
          </a:xfrm>
        </p:grpSpPr>
        <p:sp>
          <p:nvSpPr>
            <p:cNvPr id="49" name="Oval 48"/>
            <p:cNvSpPr/>
            <p:nvPr/>
          </p:nvSpPr>
          <p:spPr>
            <a:xfrm>
              <a:off x="2741666" y="364404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TextBox 49"/>
            <p:cNvSpPr txBox="1"/>
            <p:nvPr/>
          </p:nvSpPr>
          <p:spPr>
            <a:xfrm>
              <a:off x="2759828" y="4053741"/>
              <a:ext cx="1153130" cy="369332"/>
            </a:xfrm>
            <a:prstGeom prst="rect">
              <a:avLst/>
            </a:prstGeom>
            <a:noFill/>
          </p:spPr>
          <p:txBody>
            <a:bodyPr wrap="square" rtlCol="0">
              <a:spAutoFit/>
            </a:bodyPr>
            <a:lstStyle/>
            <a:p>
              <a:pPr algn="ctr"/>
              <a:r>
                <a:rPr lang="en-US" dirty="0" err="1">
                  <a:solidFill>
                    <a:schemeClr val="bg1"/>
                  </a:solidFill>
                </a:rPr>
                <a:t>SubModel</a:t>
              </a:r>
              <a:endParaRPr lang="en-US" dirty="0">
                <a:solidFill>
                  <a:schemeClr val="bg1"/>
                </a:solidFill>
              </a:endParaRPr>
            </a:p>
          </p:txBody>
        </p:sp>
      </p:grpSp>
      <p:grpSp>
        <p:nvGrpSpPr>
          <p:cNvPr id="117" name="Group 116"/>
          <p:cNvGrpSpPr/>
          <p:nvPr/>
        </p:nvGrpSpPr>
        <p:grpSpPr>
          <a:xfrm>
            <a:off x="4142062" y="4260188"/>
            <a:ext cx="1188720" cy="1188720"/>
            <a:chOff x="124560" y="5577723"/>
            <a:chExt cx="1188720" cy="1188720"/>
          </a:xfrm>
        </p:grpSpPr>
        <p:sp>
          <p:nvSpPr>
            <p:cNvPr id="108" name="Oval 107"/>
            <p:cNvSpPr/>
            <p:nvPr/>
          </p:nvSpPr>
          <p:spPr>
            <a:xfrm>
              <a:off x="124560" y="5577723"/>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9" name="TextBox 108"/>
            <p:cNvSpPr txBox="1"/>
            <p:nvPr/>
          </p:nvSpPr>
          <p:spPr>
            <a:xfrm>
              <a:off x="142355" y="5987417"/>
              <a:ext cx="1153130" cy="369332"/>
            </a:xfrm>
            <a:prstGeom prst="rect">
              <a:avLst/>
            </a:prstGeom>
            <a:noFill/>
          </p:spPr>
          <p:txBody>
            <a:bodyPr wrap="square" rtlCol="0">
              <a:spAutoFit/>
            </a:bodyPr>
            <a:lstStyle/>
            <a:p>
              <a:pPr algn="ctr"/>
              <a:r>
                <a:rPr lang="en-US" dirty="0">
                  <a:solidFill>
                    <a:schemeClr val="bg1"/>
                  </a:solidFill>
                </a:rPr>
                <a:t>VNST</a:t>
              </a:r>
            </a:p>
          </p:txBody>
        </p:sp>
      </p:grpSp>
      <p:grpSp>
        <p:nvGrpSpPr>
          <p:cNvPr id="116" name="Group 115"/>
          <p:cNvGrpSpPr/>
          <p:nvPr/>
        </p:nvGrpSpPr>
        <p:grpSpPr>
          <a:xfrm>
            <a:off x="4160824" y="5535905"/>
            <a:ext cx="1188720" cy="1188720"/>
            <a:chOff x="6060354" y="5563905"/>
            <a:chExt cx="1188720" cy="1188720"/>
          </a:xfrm>
        </p:grpSpPr>
        <p:sp>
          <p:nvSpPr>
            <p:cNvPr id="114" name="Oval 113"/>
            <p:cNvSpPr/>
            <p:nvPr/>
          </p:nvSpPr>
          <p:spPr>
            <a:xfrm>
              <a:off x="6060354" y="5563905"/>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5" name="TextBox 114"/>
            <p:cNvSpPr txBox="1"/>
            <p:nvPr/>
          </p:nvSpPr>
          <p:spPr>
            <a:xfrm>
              <a:off x="6078516" y="5973599"/>
              <a:ext cx="1153130" cy="369332"/>
            </a:xfrm>
            <a:prstGeom prst="rect">
              <a:avLst/>
            </a:prstGeom>
            <a:noFill/>
          </p:spPr>
          <p:txBody>
            <a:bodyPr wrap="square" rtlCol="0">
              <a:spAutoFit/>
            </a:bodyPr>
            <a:lstStyle/>
            <a:p>
              <a:pPr algn="ctr"/>
              <a:r>
                <a:rPr lang="en-US" dirty="0">
                  <a:solidFill>
                    <a:schemeClr val="bg1"/>
                  </a:solidFill>
                </a:rPr>
                <a:t>VNZIP</a:t>
              </a:r>
            </a:p>
          </p:txBody>
        </p:sp>
      </p:grpSp>
      <p:sp>
        <p:nvSpPr>
          <p:cNvPr id="151" name="TextBox 150"/>
          <p:cNvSpPr txBox="1"/>
          <p:nvPr/>
        </p:nvSpPr>
        <p:spPr>
          <a:xfrm>
            <a:off x="2674806" y="3926443"/>
            <a:ext cx="1905695" cy="369332"/>
          </a:xfrm>
          <a:prstGeom prst="rect">
            <a:avLst/>
          </a:prstGeom>
          <a:noFill/>
        </p:spPr>
        <p:txBody>
          <a:bodyPr wrap="square" rtlCol="0">
            <a:spAutoFit/>
          </a:bodyPr>
          <a:lstStyle/>
          <a:p>
            <a:r>
              <a:rPr lang="en-US" dirty="0">
                <a:solidFill>
                  <a:schemeClr val="bg1"/>
                </a:solidFill>
                <a:latin typeface="Calisto MT" panose="02040603050505030304" pitchFamily="18" charset="0"/>
              </a:rPr>
              <a:t>High-Cardinality</a:t>
            </a:r>
          </a:p>
        </p:txBody>
      </p:sp>
      <p:sp>
        <p:nvSpPr>
          <p:cNvPr id="142" name="Rectangle 141"/>
          <p:cNvSpPr/>
          <p:nvPr/>
        </p:nvSpPr>
        <p:spPr>
          <a:xfrm>
            <a:off x="6025275" y="-8723"/>
            <a:ext cx="6170234" cy="685726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p:cNvGrpSpPr/>
          <p:nvPr/>
        </p:nvGrpSpPr>
        <p:grpSpPr>
          <a:xfrm>
            <a:off x="4845732" y="17039"/>
            <a:ext cx="1463040" cy="1463040"/>
            <a:chOff x="4696268" y="17039"/>
            <a:chExt cx="1463040" cy="1463040"/>
          </a:xfrm>
        </p:grpSpPr>
        <p:sp>
          <p:nvSpPr>
            <p:cNvPr id="143" name="Oval 142"/>
            <p:cNvSpPr/>
            <p:nvPr/>
          </p:nvSpPr>
          <p:spPr>
            <a:xfrm>
              <a:off x="4696268" y="17039"/>
              <a:ext cx="1463040" cy="1463040"/>
            </a:xfrm>
            <a:prstGeom prst="ellipse">
              <a:avLst/>
            </a:prstGeom>
            <a:solidFill>
              <a:schemeClr val="bg1">
                <a:lumMod val="50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28" name="Group 127"/>
            <p:cNvGrpSpPr/>
            <p:nvPr/>
          </p:nvGrpSpPr>
          <p:grpSpPr>
            <a:xfrm>
              <a:off x="4836903" y="146971"/>
              <a:ext cx="1188720" cy="1188720"/>
              <a:chOff x="5247858" y="174451"/>
              <a:chExt cx="1188720" cy="1188720"/>
            </a:xfrm>
          </p:grpSpPr>
          <p:sp>
            <p:nvSpPr>
              <p:cNvPr id="2" name="Oval 1"/>
              <p:cNvSpPr/>
              <p:nvPr/>
            </p:nvSpPr>
            <p:spPr>
              <a:xfrm>
                <a:off x="5247858" y="174451"/>
                <a:ext cx="1188720" cy="1188720"/>
              </a:xfrm>
              <a:prstGeom prst="ellipse">
                <a:avLst/>
              </a:prstGeom>
              <a:solidFill>
                <a:schemeClr val="bg2">
                  <a:lumMod val="25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 name="TextBox 2"/>
              <p:cNvSpPr txBox="1"/>
              <p:nvPr/>
            </p:nvSpPr>
            <p:spPr>
              <a:xfrm>
                <a:off x="5327450" y="584145"/>
                <a:ext cx="1038318" cy="369332"/>
              </a:xfrm>
              <a:prstGeom prst="rect">
                <a:avLst/>
              </a:prstGeom>
              <a:solidFill>
                <a:schemeClr val="bg2">
                  <a:lumMod val="25000"/>
                </a:schemeClr>
              </a:solidFill>
              <a:ln>
                <a:noFill/>
              </a:ln>
            </p:spPr>
            <p:txBody>
              <a:bodyPr wrap="square" rtlCol="0">
                <a:spAutoFit/>
              </a:bodyPr>
              <a:lstStyle/>
              <a:p>
                <a:r>
                  <a:rPr lang="en-US" dirty="0" err="1">
                    <a:solidFill>
                      <a:schemeClr val="bg1"/>
                    </a:solidFill>
                  </a:rPr>
                  <a:t>IsBadBuy</a:t>
                </a:r>
                <a:endParaRPr lang="en-US" dirty="0">
                  <a:solidFill>
                    <a:schemeClr val="bg1"/>
                  </a:solidFill>
                </a:endParaRPr>
              </a:p>
            </p:txBody>
          </p:sp>
        </p:grpSp>
      </p:grpSp>
      <p:grpSp>
        <p:nvGrpSpPr>
          <p:cNvPr id="74" name="Group 73"/>
          <p:cNvGrpSpPr/>
          <p:nvPr/>
        </p:nvGrpSpPr>
        <p:grpSpPr>
          <a:xfrm>
            <a:off x="4633617" y="2713762"/>
            <a:ext cx="1188720" cy="1188720"/>
            <a:chOff x="6094364" y="5557462"/>
            <a:chExt cx="1188720" cy="1188720"/>
          </a:xfrm>
        </p:grpSpPr>
        <p:sp>
          <p:nvSpPr>
            <p:cNvPr id="75" name="Oval 74"/>
            <p:cNvSpPr/>
            <p:nvPr/>
          </p:nvSpPr>
          <p:spPr>
            <a:xfrm>
              <a:off x="6094364" y="5557462"/>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6" name="TextBox 75"/>
            <p:cNvSpPr txBox="1"/>
            <p:nvPr/>
          </p:nvSpPr>
          <p:spPr>
            <a:xfrm>
              <a:off x="6112526" y="5967156"/>
              <a:ext cx="1153130" cy="369332"/>
            </a:xfrm>
            <a:prstGeom prst="rect">
              <a:avLst/>
            </a:prstGeom>
            <a:noFill/>
          </p:spPr>
          <p:txBody>
            <a:bodyPr wrap="square" rtlCol="0">
              <a:spAutoFit/>
            </a:bodyPr>
            <a:lstStyle/>
            <a:p>
              <a:pPr algn="ctr"/>
              <a:r>
                <a:rPr lang="en-US" dirty="0">
                  <a:solidFill>
                    <a:schemeClr val="bg1"/>
                  </a:solidFill>
                </a:rPr>
                <a:t>BYRNO</a:t>
              </a:r>
            </a:p>
          </p:txBody>
        </p:sp>
      </p:grpSp>
    </p:spTree>
    <p:extLst>
      <p:ext uri="{BB962C8B-B14F-4D97-AF65-F5344CB8AC3E}">
        <p14:creationId xmlns:p14="http://schemas.microsoft.com/office/powerpoint/2010/main" val="427714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1" name="Isosceles Triangle 10"/>
          <p:cNvSpPr/>
          <p:nvPr/>
        </p:nvSpPr>
        <p:spPr>
          <a:xfrm>
            <a:off x="559446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326783"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6715" y="873692"/>
            <a:ext cx="5836750" cy="5931552"/>
          </a:xfrm>
          <a:prstGeom prst="rect">
            <a:avLst/>
          </a:prstGeom>
          <a:solidFill>
            <a:schemeClr val="accent1">
              <a:lumMod val="40000"/>
              <a:lumOff val="6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rot="10800000">
            <a:off x="667555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p:cNvSpPr/>
          <p:nvPr/>
        </p:nvSpPr>
        <p:spPr>
          <a:xfrm>
            <a:off x="7800242"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98536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06048" y="873692"/>
            <a:ext cx="6091240" cy="5931552"/>
          </a:xfrm>
          <a:prstGeom prst="rect">
            <a:avLst/>
          </a:prstGeom>
          <a:solidFill>
            <a:schemeClr val="accent1">
              <a:lumMod val="40000"/>
              <a:lumOff val="6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Arrow: Bent-Up 135"/>
          <p:cNvSpPr/>
          <p:nvPr/>
        </p:nvSpPr>
        <p:spPr>
          <a:xfrm rot="10800000" flipH="1">
            <a:off x="5946688" y="480272"/>
            <a:ext cx="1299473" cy="586174"/>
          </a:xfrm>
          <a:prstGeom prst="bentUpArrow">
            <a:avLst>
              <a:gd name="adj1" fmla="val 25000"/>
              <a:gd name="adj2" fmla="val 25000"/>
              <a:gd name="adj3" fmla="val 50000"/>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rrow: Bent-Up 134"/>
          <p:cNvSpPr/>
          <p:nvPr/>
        </p:nvSpPr>
        <p:spPr>
          <a:xfrm rot="10800000">
            <a:off x="3638829" y="480272"/>
            <a:ext cx="1299473" cy="586174"/>
          </a:xfrm>
          <a:prstGeom prst="bentUpArrow">
            <a:avLst>
              <a:gd name="adj1" fmla="val 25000"/>
              <a:gd name="adj2" fmla="val 25000"/>
              <a:gd name="adj3" fmla="val 50000"/>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383" y="393613"/>
            <a:ext cx="3377487" cy="584775"/>
          </a:xfrm>
          <a:prstGeom prst="rect">
            <a:avLst/>
          </a:prstGeom>
          <a:noFill/>
        </p:spPr>
        <p:txBody>
          <a:bodyPr wrap="square" rtlCol="0">
            <a:spAutoFit/>
          </a:bodyPr>
          <a:lstStyle/>
          <a:p>
            <a:pPr algn="ctr"/>
            <a:r>
              <a:rPr lang="en-US" sz="3200" dirty="0">
                <a:solidFill>
                  <a:schemeClr val="tx1">
                    <a:lumMod val="85000"/>
                    <a:lumOff val="15000"/>
                  </a:schemeClr>
                </a:solidFill>
                <a:latin typeface="Calisto MT" panose="02040603050505030304" pitchFamily="18" charset="0"/>
              </a:rPr>
              <a:t>CATEGORICAL</a:t>
            </a:r>
            <a:endParaRPr lang="en-US" dirty="0">
              <a:solidFill>
                <a:schemeClr val="tx1">
                  <a:lumMod val="85000"/>
                  <a:lumOff val="15000"/>
                </a:schemeClr>
              </a:solidFill>
              <a:latin typeface="Calisto MT" panose="02040603050505030304" pitchFamily="18" charset="0"/>
            </a:endParaRPr>
          </a:p>
        </p:txBody>
      </p:sp>
      <p:sp>
        <p:nvSpPr>
          <p:cNvPr id="15" name="TextBox 14"/>
          <p:cNvSpPr txBox="1"/>
          <p:nvPr/>
        </p:nvSpPr>
        <p:spPr>
          <a:xfrm>
            <a:off x="9551695" y="384990"/>
            <a:ext cx="2859050" cy="584775"/>
          </a:xfrm>
          <a:prstGeom prst="rect">
            <a:avLst/>
          </a:prstGeom>
          <a:noFill/>
        </p:spPr>
        <p:txBody>
          <a:bodyPr wrap="square" rtlCol="0">
            <a:spAutoFit/>
          </a:bodyPr>
          <a:lstStyle/>
          <a:p>
            <a:pPr algn="ctr"/>
            <a:r>
              <a:rPr lang="en-US" sz="3200" dirty="0">
                <a:solidFill>
                  <a:schemeClr val="tx1">
                    <a:lumMod val="85000"/>
                    <a:lumOff val="15000"/>
                  </a:schemeClr>
                </a:solidFill>
                <a:latin typeface="Calisto MT" panose="02040603050505030304" pitchFamily="18" charset="0"/>
              </a:rPr>
              <a:t>NUMERIC</a:t>
            </a:r>
            <a:endParaRPr lang="en-US" dirty="0">
              <a:solidFill>
                <a:schemeClr val="tx1">
                  <a:lumMod val="85000"/>
                  <a:lumOff val="15000"/>
                </a:schemeClr>
              </a:solidFill>
              <a:latin typeface="Calisto MT" panose="02040603050505030304" pitchFamily="18" charset="0"/>
            </a:endParaRPr>
          </a:p>
        </p:txBody>
      </p:sp>
      <p:grpSp>
        <p:nvGrpSpPr>
          <p:cNvPr id="61" name="Group 60"/>
          <p:cNvGrpSpPr/>
          <p:nvPr/>
        </p:nvGrpSpPr>
        <p:grpSpPr>
          <a:xfrm>
            <a:off x="737963" y="2050155"/>
            <a:ext cx="1188720" cy="1188720"/>
            <a:chOff x="477719" y="1885261"/>
            <a:chExt cx="1188720" cy="1188720"/>
          </a:xfrm>
        </p:grpSpPr>
        <p:sp>
          <p:nvSpPr>
            <p:cNvPr id="17" name="Oval 16"/>
            <p:cNvSpPr/>
            <p:nvPr/>
          </p:nvSpPr>
          <p:spPr>
            <a:xfrm>
              <a:off x="477719" y="1885261"/>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TextBox 26"/>
            <p:cNvSpPr txBox="1"/>
            <p:nvPr/>
          </p:nvSpPr>
          <p:spPr>
            <a:xfrm>
              <a:off x="495514" y="2294955"/>
              <a:ext cx="1153130" cy="369332"/>
            </a:xfrm>
            <a:prstGeom prst="rect">
              <a:avLst/>
            </a:prstGeom>
            <a:noFill/>
          </p:spPr>
          <p:txBody>
            <a:bodyPr wrap="square" rtlCol="0">
              <a:spAutoFit/>
            </a:bodyPr>
            <a:lstStyle/>
            <a:p>
              <a:pPr algn="ctr"/>
              <a:r>
                <a:rPr lang="en-US" dirty="0">
                  <a:solidFill>
                    <a:schemeClr val="bg1"/>
                  </a:solidFill>
                </a:rPr>
                <a:t>Auction</a:t>
              </a:r>
            </a:p>
          </p:txBody>
        </p:sp>
      </p:grpSp>
      <p:grpSp>
        <p:nvGrpSpPr>
          <p:cNvPr id="71" name="Group 70"/>
          <p:cNvGrpSpPr/>
          <p:nvPr/>
        </p:nvGrpSpPr>
        <p:grpSpPr>
          <a:xfrm>
            <a:off x="1806389" y="2684192"/>
            <a:ext cx="1188720" cy="1188720"/>
            <a:chOff x="9517329" y="2053251"/>
            <a:chExt cx="1188720" cy="1188720"/>
          </a:xfrm>
        </p:grpSpPr>
        <p:sp>
          <p:nvSpPr>
            <p:cNvPr id="37" name="Oval 36"/>
            <p:cNvSpPr/>
            <p:nvPr/>
          </p:nvSpPr>
          <p:spPr>
            <a:xfrm>
              <a:off x="9517329" y="2053251"/>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TextBox 37"/>
            <p:cNvSpPr txBox="1"/>
            <p:nvPr/>
          </p:nvSpPr>
          <p:spPr>
            <a:xfrm>
              <a:off x="9535124" y="2476114"/>
              <a:ext cx="1153130" cy="307777"/>
            </a:xfrm>
            <a:prstGeom prst="rect">
              <a:avLst/>
            </a:prstGeom>
            <a:noFill/>
          </p:spPr>
          <p:txBody>
            <a:bodyPr wrap="square" rtlCol="0">
              <a:spAutoFit/>
            </a:bodyPr>
            <a:lstStyle/>
            <a:p>
              <a:pPr algn="ctr"/>
              <a:r>
                <a:rPr lang="en-US" sz="1400" dirty="0" err="1">
                  <a:solidFill>
                    <a:schemeClr val="bg1"/>
                  </a:solidFill>
                </a:rPr>
                <a:t>WheelTypeID</a:t>
              </a:r>
              <a:endParaRPr lang="en-US" sz="1400" dirty="0">
                <a:solidFill>
                  <a:schemeClr val="bg1"/>
                </a:solidFill>
              </a:endParaRPr>
            </a:p>
          </p:txBody>
        </p:sp>
      </p:grpSp>
      <p:grpSp>
        <p:nvGrpSpPr>
          <p:cNvPr id="72" name="Group 71"/>
          <p:cNvGrpSpPr/>
          <p:nvPr/>
        </p:nvGrpSpPr>
        <p:grpSpPr>
          <a:xfrm>
            <a:off x="281968" y="4339746"/>
            <a:ext cx="1188720" cy="1188720"/>
            <a:chOff x="9736430" y="3757628"/>
            <a:chExt cx="1188720" cy="1188720"/>
          </a:xfrm>
        </p:grpSpPr>
        <p:sp>
          <p:nvSpPr>
            <p:cNvPr id="39" name="Oval 38"/>
            <p:cNvSpPr/>
            <p:nvPr/>
          </p:nvSpPr>
          <p:spPr>
            <a:xfrm>
              <a:off x="9736430" y="3757628"/>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TextBox 39"/>
            <p:cNvSpPr txBox="1"/>
            <p:nvPr/>
          </p:nvSpPr>
          <p:spPr>
            <a:xfrm>
              <a:off x="9754225" y="4180491"/>
              <a:ext cx="1153130" cy="338554"/>
            </a:xfrm>
            <a:prstGeom prst="rect">
              <a:avLst/>
            </a:prstGeom>
            <a:noFill/>
          </p:spPr>
          <p:txBody>
            <a:bodyPr wrap="square" rtlCol="0">
              <a:spAutoFit/>
            </a:bodyPr>
            <a:lstStyle/>
            <a:p>
              <a:pPr algn="ctr"/>
              <a:r>
                <a:rPr lang="en-US" sz="1600" dirty="0" err="1">
                  <a:solidFill>
                    <a:schemeClr val="bg1"/>
                  </a:solidFill>
                </a:rPr>
                <a:t>WheelType</a:t>
              </a:r>
              <a:endParaRPr lang="en-US" dirty="0">
                <a:solidFill>
                  <a:schemeClr val="bg1"/>
                </a:solidFill>
              </a:endParaRPr>
            </a:p>
          </p:txBody>
        </p:sp>
      </p:grpSp>
      <p:grpSp>
        <p:nvGrpSpPr>
          <p:cNvPr id="70" name="Group 69"/>
          <p:cNvGrpSpPr/>
          <p:nvPr/>
        </p:nvGrpSpPr>
        <p:grpSpPr>
          <a:xfrm>
            <a:off x="3318173" y="2685177"/>
            <a:ext cx="1188721" cy="1188720"/>
            <a:chOff x="3035908" y="4821597"/>
            <a:chExt cx="1188721" cy="1188720"/>
          </a:xfrm>
        </p:grpSpPr>
        <p:sp>
          <p:nvSpPr>
            <p:cNvPr id="47" name="Oval 46"/>
            <p:cNvSpPr/>
            <p:nvPr/>
          </p:nvSpPr>
          <p:spPr>
            <a:xfrm>
              <a:off x="3035908" y="482159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8" name="TextBox 47"/>
            <p:cNvSpPr txBox="1"/>
            <p:nvPr/>
          </p:nvSpPr>
          <p:spPr>
            <a:xfrm>
              <a:off x="3071499" y="5262068"/>
              <a:ext cx="1153130" cy="307777"/>
            </a:xfrm>
            <a:prstGeom prst="rect">
              <a:avLst/>
            </a:prstGeom>
            <a:noFill/>
          </p:spPr>
          <p:txBody>
            <a:bodyPr wrap="square" rtlCol="0">
              <a:spAutoFit/>
            </a:bodyPr>
            <a:lstStyle/>
            <a:p>
              <a:pPr algn="ctr"/>
              <a:r>
                <a:rPr lang="en-US" sz="1400" dirty="0">
                  <a:solidFill>
                    <a:schemeClr val="bg1"/>
                  </a:solidFill>
                </a:rPr>
                <a:t>Transmission</a:t>
              </a:r>
              <a:endParaRPr lang="en-US" dirty="0">
                <a:solidFill>
                  <a:schemeClr val="bg1"/>
                </a:solidFill>
              </a:endParaRPr>
            </a:p>
          </p:txBody>
        </p:sp>
      </p:grpSp>
      <p:grpSp>
        <p:nvGrpSpPr>
          <p:cNvPr id="68" name="Group 67"/>
          <p:cNvGrpSpPr/>
          <p:nvPr/>
        </p:nvGrpSpPr>
        <p:grpSpPr>
          <a:xfrm>
            <a:off x="2501686" y="1674847"/>
            <a:ext cx="1188720" cy="1188720"/>
            <a:chOff x="4411204" y="3529643"/>
            <a:chExt cx="1188720" cy="1188720"/>
          </a:xfrm>
        </p:grpSpPr>
        <p:sp>
          <p:nvSpPr>
            <p:cNvPr id="51" name="Oval 50"/>
            <p:cNvSpPr/>
            <p:nvPr/>
          </p:nvSpPr>
          <p:spPr>
            <a:xfrm>
              <a:off x="4411204" y="3529643"/>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2" name="TextBox 51"/>
            <p:cNvSpPr txBox="1"/>
            <p:nvPr/>
          </p:nvSpPr>
          <p:spPr>
            <a:xfrm>
              <a:off x="4429366" y="3939337"/>
              <a:ext cx="1153130" cy="338554"/>
            </a:xfrm>
            <a:prstGeom prst="rect">
              <a:avLst/>
            </a:prstGeom>
            <a:noFill/>
          </p:spPr>
          <p:txBody>
            <a:bodyPr wrap="square" rtlCol="0">
              <a:spAutoFit/>
            </a:bodyPr>
            <a:lstStyle/>
            <a:p>
              <a:pPr algn="ctr"/>
              <a:r>
                <a:rPr lang="en-US" sz="1600" dirty="0">
                  <a:solidFill>
                    <a:schemeClr val="bg1"/>
                  </a:solidFill>
                </a:rPr>
                <a:t>Nationality</a:t>
              </a:r>
              <a:endParaRPr lang="en-US" dirty="0">
                <a:solidFill>
                  <a:schemeClr val="bg1"/>
                </a:solidFill>
              </a:endParaRPr>
            </a:p>
          </p:txBody>
        </p:sp>
      </p:grpSp>
      <p:grpSp>
        <p:nvGrpSpPr>
          <p:cNvPr id="69" name="Group 68"/>
          <p:cNvGrpSpPr/>
          <p:nvPr/>
        </p:nvGrpSpPr>
        <p:grpSpPr>
          <a:xfrm>
            <a:off x="143603" y="3117322"/>
            <a:ext cx="1188720" cy="1188720"/>
            <a:chOff x="4256073" y="5006263"/>
            <a:chExt cx="1188720" cy="1188720"/>
          </a:xfrm>
        </p:grpSpPr>
        <p:sp>
          <p:nvSpPr>
            <p:cNvPr id="53" name="Oval 52"/>
            <p:cNvSpPr/>
            <p:nvPr/>
          </p:nvSpPr>
          <p:spPr>
            <a:xfrm>
              <a:off x="4256073" y="5006263"/>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TextBox 53"/>
            <p:cNvSpPr txBox="1"/>
            <p:nvPr/>
          </p:nvSpPr>
          <p:spPr>
            <a:xfrm>
              <a:off x="4274235" y="5415957"/>
              <a:ext cx="1153130" cy="369332"/>
            </a:xfrm>
            <a:prstGeom prst="rect">
              <a:avLst/>
            </a:prstGeom>
            <a:noFill/>
          </p:spPr>
          <p:txBody>
            <a:bodyPr wrap="square" rtlCol="0">
              <a:spAutoFit/>
            </a:bodyPr>
            <a:lstStyle/>
            <a:p>
              <a:pPr algn="ctr"/>
              <a:r>
                <a:rPr lang="en-US" dirty="0">
                  <a:solidFill>
                    <a:schemeClr val="bg1"/>
                  </a:solidFill>
                </a:rPr>
                <a:t>Size</a:t>
              </a:r>
            </a:p>
          </p:txBody>
        </p:sp>
      </p:grpSp>
      <p:grpSp>
        <p:nvGrpSpPr>
          <p:cNvPr id="66" name="Group 65"/>
          <p:cNvGrpSpPr/>
          <p:nvPr/>
        </p:nvGrpSpPr>
        <p:grpSpPr>
          <a:xfrm>
            <a:off x="4629339" y="1496457"/>
            <a:ext cx="1346955" cy="1188720"/>
            <a:chOff x="1440219" y="3973857"/>
            <a:chExt cx="1346955" cy="1188720"/>
          </a:xfrm>
        </p:grpSpPr>
        <p:sp>
          <p:nvSpPr>
            <p:cNvPr id="55" name="Oval 54"/>
            <p:cNvSpPr/>
            <p:nvPr/>
          </p:nvSpPr>
          <p:spPr>
            <a:xfrm>
              <a:off x="1519337" y="397385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6" name="TextBox 55"/>
            <p:cNvSpPr txBox="1"/>
            <p:nvPr/>
          </p:nvSpPr>
          <p:spPr>
            <a:xfrm>
              <a:off x="1440219" y="4350077"/>
              <a:ext cx="1346955" cy="461665"/>
            </a:xfrm>
            <a:prstGeom prst="rect">
              <a:avLst/>
            </a:prstGeom>
            <a:noFill/>
          </p:spPr>
          <p:txBody>
            <a:bodyPr wrap="square" rtlCol="0">
              <a:spAutoFit/>
            </a:bodyPr>
            <a:lstStyle/>
            <a:p>
              <a:pPr algn="ctr"/>
              <a:r>
                <a:rPr lang="en-US" sz="1200" dirty="0" err="1">
                  <a:solidFill>
                    <a:schemeClr val="bg1"/>
                  </a:solidFill>
                </a:rPr>
                <a:t>TopThree</a:t>
              </a:r>
              <a:endParaRPr lang="en-US" sz="1200" dirty="0">
                <a:solidFill>
                  <a:schemeClr val="bg1"/>
                </a:solidFill>
              </a:endParaRPr>
            </a:p>
            <a:p>
              <a:pPr algn="ctr"/>
              <a:r>
                <a:rPr lang="en-US" sz="1200" dirty="0" err="1">
                  <a:solidFill>
                    <a:schemeClr val="bg1"/>
                  </a:solidFill>
                </a:rPr>
                <a:t>AmericanName</a:t>
              </a:r>
              <a:endParaRPr lang="en-US" sz="1600" dirty="0">
                <a:solidFill>
                  <a:schemeClr val="bg1"/>
                </a:solidFill>
              </a:endParaRPr>
            </a:p>
          </p:txBody>
        </p:sp>
      </p:grpSp>
      <p:grpSp>
        <p:nvGrpSpPr>
          <p:cNvPr id="63" name="Group 62"/>
          <p:cNvGrpSpPr/>
          <p:nvPr/>
        </p:nvGrpSpPr>
        <p:grpSpPr>
          <a:xfrm>
            <a:off x="1550763" y="941081"/>
            <a:ext cx="1188720" cy="1188720"/>
            <a:chOff x="3085515" y="1798377"/>
            <a:chExt cx="1188720" cy="1188720"/>
          </a:xfrm>
        </p:grpSpPr>
        <p:sp>
          <p:nvSpPr>
            <p:cNvPr id="57" name="Oval 56"/>
            <p:cNvSpPr/>
            <p:nvPr/>
          </p:nvSpPr>
          <p:spPr>
            <a:xfrm>
              <a:off x="3085515" y="179837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8" name="TextBox 57"/>
            <p:cNvSpPr txBox="1"/>
            <p:nvPr/>
          </p:nvSpPr>
          <p:spPr>
            <a:xfrm>
              <a:off x="3103677" y="2208071"/>
              <a:ext cx="1153130" cy="369332"/>
            </a:xfrm>
            <a:prstGeom prst="rect">
              <a:avLst/>
            </a:prstGeom>
            <a:noFill/>
          </p:spPr>
          <p:txBody>
            <a:bodyPr wrap="square" rtlCol="0">
              <a:spAutoFit/>
            </a:bodyPr>
            <a:lstStyle/>
            <a:p>
              <a:pPr algn="ctr"/>
              <a:r>
                <a:rPr lang="en-US" dirty="0">
                  <a:solidFill>
                    <a:schemeClr val="bg1"/>
                  </a:solidFill>
                </a:rPr>
                <a:t>Color</a:t>
              </a:r>
            </a:p>
          </p:txBody>
        </p:sp>
      </p:grpSp>
      <p:grpSp>
        <p:nvGrpSpPr>
          <p:cNvPr id="105" name="Group 104"/>
          <p:cNvGrpSpPr/>
          <p:nvPr/>
        </p:nvGrpSpPr>
        <p:grpSpPr>
          <a:xfrm>
            <a:off x="3571035" y="969502"/>
            <a:ext cx="1188720" cy="1188720"/>
            <a:chOff x="1695558" y="5451077"/>
            <a:chExt cx="1188720" cy="1188720"/>
          </a:xfrm>
        </p:grpSpPr>
        <p:sp>
          <p:nvSpPr>
            <p:cNvPr id="59" name="Oval 58"/>
            <p:cNvSpPr/>
            <p:nvPr/>
          </p:nvSpPr>
          <p:spPr>
            <a:xfrm>
              <a:off x="1695558" y="545107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0" name="TextBox 59"/>
            <p:cNvSpPr txBox="1"/>
            <p:nvPr/>
          </p:nvSpPr>
          <p:spPr>
            <a:xfrm>
              <a:off x="1713720" y="5860771"/>
              <a:ext cx="1153130" cy="369332"/>
            </a:xfrm>
            <a:prstGeom prst="rect">
              <a:avLst/>
            </a:prstGeom>
            <a:noFill/>
          </p:spPr>
          <p:txBody>
            <a:bodyPr wrap="square" rtlCol="0">
              <a:spAutoFit/>
            </a:bodyPr>
            <a:lstStyle/>
            <a:p>
              <a:pPr algn="ctr"/>
              <a:r>
                <a:rPr lang="en-US" dirty="0" err="1">
                  <a:solidFill>
                    <a:schemeClr val="bg1"/>
                  </a:solidFill>
                </a:rPr>
                <a:t>PrimeUnit</a:t>
              </a:r>
              <a:endParaRPr lang="en-US" dirty="0">
                <a:solidFill>
                  <a:schemeClr val="bg1"/>
                </a:solidFill>
              </a:endParaRPr>
            </a:p>
          </p:txBody>
        </p:sp>
      </p:grpSp>
      <p:grpSp>
        <p:nvGrpSpPr>
          <p:cNvPr id="110" name="Group 109"/>
          <p:cNvGrpSpPr/>
          <p:nvPr/>
        </p:nvGrpSpPr>
        <p:grpSpPr>
          <a:xfrm>
            <a:off x="164817" y="5572495"/>
            <a:ext cx="1188720" cy="1188720"/>
            <a:chOff x="2620885" y="4945896"/>
            <a:chExt cx="1188720" cy="1188720"/>
          </a:xfrm>
        </p:grpSpPr>
        <p:sp>
          <p:nvSpPr>
            <p:cNvPr id="106" name="Oval 105"/>
            <p:cNvSpPr/>
            <p:nvPr/>
          </p:nvSpPr>
          <p:spPr>
            <a:xfrm>
              <a:off x="2620885" y="4945896"/>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7" name="TextBox 106"/>
            <p:cNvSpPr txBox="1"/>
            <p:nvPr/>
          </p:nvSpPr>
          <p:spPr>
            <a:xfrm>
              <a:off x="2639047" y="5355590"/>
              <a:ext cx="1153130" cy="369332"/>
            </a:xfrm>
            <a:prstGeom prst="rect">
              <a:avLst/>
            </a:prstGeom>
            <a:noFill/>
          </p:spPr>
          <p:txBody>
            <a:bodyPr wrap="square" rtlCol="0">
              <a:spAutoFit/>
            </a:bodyPr>
            <a:lstStyle/>
            <a:p>
              <a:pPr algn="ctr"/>
              <a:r>
                <a:rPr lang="en-US" dirty="0" err="1">
                  <a:solidFill>
                    <a:schemeClr val="bg1"/>
                  </a:solidFill>
                </a:rPr>
                <a:t>AucGuart</a:t>
              </a:r>
              <a:endParaRPr lang="en-US" dirty="0">
                <a:solidFill>
                  <a:schemeClr val="bg1"/>
                </a:solidFill>
              </a:endParaRPr>
            </a:p>
          </p:txBody>
        </p:sp>
      </p:grpSp>
      <p:grpSp>
        <p:nvGrpSpPr>
          <p:cNvPr id="148" name="Group 147"/>
          <p:cNvGrpSpPr/>
          <p:nvPr/>
        </p:nvGrpSpPr>
        <p:grpSpPr>
          <a:xfrm>
            <a:off x="175345" y="943929"/>
            <a:ext cx="1188720" cy="1188720"/>
            <a:chOff x="3085515" y="1798377"/>
            <a:chExt cx="1188720" cy="1188720"/>
          </a:xfrm>
        </p:grpSpPr>
        <p:sp>
          <p:nvSpPr>
            <p:cNvPr id="149" name="Oval 148"/>
            <p:cNvSpPr/>
            <p:nvPr/>
          </p:nvSpPr>
          <p:spPr>
            <a:xfrm>
              <a:off x="3085515" y="179837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0" name="TextBox 149"/>
            <p:cNvSpPr txBox="1"/>
            <p:nvPr/>
          </p:nvSpPr>
          <p:spPr>
            <a:xfrm>
              <a:off x="3103677" y="2208071"/>
              <a:ext cx="1153130" cy="369332"/>
            </a:xfrm>
            <a:prstGeom prst="rect">
              <a:avLst/>
            </a:prstGeom>
            <a:noFill/>
          </p:spPr>
          <p:txBody>
            <a:bodyPr wrap="square" rtlCol="0">
              <a:spAutoFit/>
            </a:bodyPr>
            <a:lstStyle/>
            <a:p>
              <a:pPr algn="ctr"/>
              <a:r>
                <a:rPr lang="en-US" dirty="0" err="1">
                  <a:solidFill>
                    <a:schemeClr val="bg1"/>
                  </a:solidFill>
                </a:rPr>
                <a:t>PurchDate</a:t>
              </a:r>
              <a:endParaRPr lang="en-US" dirty="0">
                <a:solidFill>
                  <a:schemeClr val="bg1"/>
                </a:solidFill>
              </a:endParaRPr>
            </a:p>
          </p:txBody>
        </p:sp>
      </p:grpSp>
      <p:sp>
        <p:nvSpPr>
          <p:cNvPr id="147" name="Rectangle: Rounded Corners 146"/>
          <p:cNvSpPr/>
          <p:nvPr/>
        </p:nvSpPr>
        <p:spPr>
          <a:xfrm>
            <a:off x="1565399" y="3917899"/>
            <a:ext cx="3872435" cy="2834552"/>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2883377" y="5519322"/>
            <a:ext cx="1188720" cy="1188720"/>
            <a:chOff x="1984517" y="2318422"/>
            <a:chExt cx="1188720" cy="1188720"/>
          </a:xfrm>
        </p:grpSpPr>
        <p:sp>
          <p:nvSpPr>
            <p:cNvPr id="18" name="Oval 17"/>
            <p:cNvSpPr/>
            <p:nvPr/>
          </p:nvSpPr>
          <p:spPr>
            <a:xfrm>
              <a:off x="1984517" y="2318422"/>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8" name="TextBox 27"/>
            <p:cNvSpPr txBox="1"/>
            <p:nvPr/>
          </p:nvSpPr>
          <p:spPr>
            <a:xfrm>
              <a:off x="2002679" y="2728116"/>
              <a:ext cx="1153130" cy="369332"/>
            </a:xfrm>
            <a:prstGeom prst="rect">
              <a:avLst/>
            </a:prstGeom>
            <a:noFill/>
          </p:spPr>
          <p:txBody>
            <a:bodyPr wrap="square" rtlCol="0">
              <a:spAutoFit/>
            </a:bodyPr>
            <a:lstStyle/>
            <a:p>
              <a:pPr algn="ctr"/>
              <a:r>
                <a:rPr lang="en-US" dirty="0">
                  <a:solidFill>
                    <a:schemeClr val="bg1"/>
                  </a:solidFill>
                </a:rPr>
                <a:t>Make</a:t>
              </a:r>
            </a:p>
          </p:txBody>
        </p:sp>
      </p:grpSp>
      <p:grpSp>
        <p:nvGrpSpPr>
          <p:cNvPr id="64" name="Group 63"/>
          <p:cNvGrpSpPr/>
          <p:nvPr/>
        </p:nvGrpSpPr>
        <p:grpSpPr>
          <a:xfrm>
            <a:off x="1611060" y="5543748"/>
            <a:ext cx="1188720" cy="1188720"/>
            <a:chOff x="4322446" y="2053251"/>
            <a:chExt cx="1188720" cy="1188720"/>
          </a:xfrm>
        </p:grpSpPr>
        <p:sp>
          <p:nvSpPr>
            <p:cNvPr id="20" name="Oval 19"/>
            <p:cNvSpPr/>
            <p:nvPr/>
          </p:nvSpPr>
          <p:spPr>
            <a:xfrm>
              <a:off x="4322446" y="2053251"/>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9" name="TextBox 28"/>
            <p:cNvSpPr txBox="1"/>
            <p:nvPr/>
          </p:nvSpPr>
          <p:spPr>
            <a:xfrm>
              <a:off x="4358036" y="2462945"/>
              <a:ext cx="1153130" cy="369332"/>
            </a:xfrm>
            <a:prstGeom prst="rect">
              <a:avLst/>
            </a:prstGeom>
            <a:noFill/>
          </p:spPr>
          <p:txBody>
            <a:bodyPr wrap="square" rtlCol="0">
              <a:spAutoFit/>
            </a:bodyPr>
            <a:lstStyle/>
            <a:p>
              <a:pPr algn="ctr"/>
              <a:r>
                <a:rPr lang="en-US" dirty="0">
                  <a:solidFill>
                    <a:schemeClr val="bg1"/>
                  </a:solidFill>
                </a:rPr>
                <a:t>Model</a:t>
              </a:r>
            </a:p>
          </p:txBody>
        </p:sp>
      </p:grpSp>
      <p:grpSp>
        <p:nvGrpSpPr>
          <p:cNvPr id="65" name="Group 64"/>
          <p:cNvGrpSpPr/>
          <p:nvPr/>
        </p:nvGrpSpPr>
        <p:grpSpPr>
          <a:xfrm>
            <a:off x="1611060" y="4268838"/>
            <a:ext cx="1188720" cy="1188720"/>
            <a:chOff x="452389" y="3163268"/>
            <a:chExt cx="1188720" cy="1188720"/>
          </a:xfrm>
        </p:grpSpPr>
        <p:sp>
          <p:nvSpPr>
            <p:cNvPr id="43" name="Oval 42"/>
            <p:cNvSpPr/>
            <p:nvPr/>
          </p:nvSpPr>
          <p:spPr>
            <a:xfrm>
              <a:off x="452389" y="3163268"/>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TextBox 43"/>
            <p:cNvSpPr txBox="1"/>
            <p:nvPr/>
          </p:nvSpPr>
          <p:spPr>
            <a:xfrm>
              <a:off x="470551" y="3572962"/>
              <a:ext cx="1153130" cy="369332"/>
            </a:xfrm>
            <a:prstGeom prst="rect">
              <a:avLst/>
            </a:prstGeom>
            <a:noFill/>
          </p:spPr>
          <p:txBody>
            <a:bodyPr wrap="square" rtlCol="0">
              <a:spAutoFit/>
            </a:bodyPr>
            <a:lstStyle/>
            <a:p>
              <a:pPr algn="ctr"/>
              <a:r>
                <a:rPr lang="en-US" dirty="0">
                  <a:solidFill>
                    <a:schemeClr val="bg1"/>
                  </a:solidFill>
                </a:rPr>
                <a:t>Trim</a:t>
              </a:r>
            </a:p>
          </p:txBody>
        </p:sp>
      </p:grpSp>
      <p:grpSp>
        <p:nvGrpSpPr>
          <p:cNvPr id="67" name="Group 66"/>
          <p:cNvGrpSpPr/>
          <p:nvPr/>
        </p:nvGrpSpPr>
        <p:grpSpPr>
          <a:xfrm>
            <a:off x="2877779" y="4251044"/>
            <a:ext cx="1188720" cy="1188720"/>
            <a:chOff x="2741666" y="3644047"/>
            <a:chExt cx="1188720" cy="1188720"/>
          </a:xfrm>
        </p:grpSpPr>
        <p:sp>
          <p:nvSpPr>
            <p:cNvPr id="49" name="Oval 48"/>
            <p:cNvSpPr/>
            <p:nvPr/>
          </p:nvSpPr>
          <p:spPr>
            <a:xfrm>
              <a:off x="2741666" y="364404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TextBox 49"/>
            <p:cNvSpPr txBox="1"/>
            <p:nvPr/>
          </p:nvSpPr>
          <p:spPr>
            <a:xfrm>
              <a:off x="2759828" y="4053741"/>
              <a:ext cx="1153130" cy="369332"/>
            </a:xfrm>
            <a:prstGeom prst="rect">
              <a:avLst/>
            </a:prstGeom>
            <a:noFill/>
          </p:spPr>
          <p:txBody>
            <a:bodyPr wrap="square" rtlCol="0">
              <a:spAutoFit/>
            </a:bodyPr>
            <a:lstStyle/>
            <a:p>
              <a:pPr algn="ctr"/>
              <a:r>
                <a:rPr lang="en-US" dirty="0" err="1">
                  <a:solidFill>
                    <a:schemeClr val="bg1"/>
                  </a:solidFill>
                </a:rPr>
                <a:t>SubModel</a:t>
              </a:r>
              <a:endParaRPr lang="en-US" dirty="0">
                <a:solidFill>
                  <a:schemeClr val="bg1"/>
                </a:solidFill>
              </a:endParaRPr>
            </a:p>
          </p:txBody>
        </p:sp>
      </p:grpSp>
      <p:grpSp>
        <p:nvGrpSpPr>
          <p:cNvPr id="117" name="Group 116"/>
          <p:cNvGrpSpPr/>
          <p:nvPr/>
        </p:nvGrpSpPr>
        <p:grpSpPr>
          <a:xfrm>
            <a:off x="4142062" y="4260188"/>
            <a:ext cx="1188720" cy="1188720"/>
            <a:chOff x="124560" y="5577723"/>
            <a:chExt cx="1188720" cy="1188720"/>
          </a:xfrm>
        </p:grpSpPr>
        <p:sp>
          <p:nvSpPr>
            <p:cNvPr id="108" name="Oval 107"/>
            <p:cNvSpPr/>
            <p:nvPr/>
          </p:nvSpPr>
          <p:spPr>
            <a:xfrm>
              <a:off x="124560" y="5577723"/>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9" name="TextBox 108"/>
            <p:cNvSpPr txBox="1"/>
            <p:nvPr/>
          </p:nvSpPr>
          <p:spPr>
            <a:xfrm>
              <a:off x="142355" y="5987417"/>
              <a:ext cx="1153130" cy="369332"/>
            </a:xfrm>
            <a:prstGeom prst="rect">
              <a:avLst/>
            </a:prstGeom>
            <a:noFill/>
          </p:spPr>
          <p:txBody>
            <a:bodyPr wrap="square" rtlCol="0">
              <a:spAutoFit/>
            </a:bodyPr>
            <a:lstStyle/>
            <a:p>
              <a:pPr algn="ctr"/>
              <a:r>
                <a:rPr lang="en-US" dirty="0">
                  <a:solidFill>
                    <a:schemeClr val="bg1"/>
                  </a:solidFill>
                </a:rPr>
                <a:t>VNST</a:t>
              </a:r>
            </a:p>
          </p:txBody>
        </p:sp>
      </p:grpSp>
      <p:grpSp>
        <p:nvGrpSpPr>
          <p:cNvPr id="116" name="Group 115"/>
          <p:cNvGrpSpPr/>
          <p:nvPr/>
        </p:nvGrpSpPr>
        <p:grpSpPr>
          <a:xfrm>
            <a:off x="4160824" y="5535905"/>
            <a:ext cx="1188720" cy="1188720"/>
            <a:chOff x="6060354" y="5563905"/>
            <a:chExt cx="1188720" cy="1188720"/>
          </a:xfrm>
        </p:grpSpPr>
        <p:sp>
          <p:nvSpPr>
            <p:cNvPr id="114" name="Oval 113"/>
            <p:cNvSpPr/>
            <p:nvPr/>
          </p:nvSpPr>
          <p:spPr>
            <a:xfrm>
              <a:off x="6060354" y="5563905"/>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5" name="TextBox 114"/>
            <p:cNvSpPr txBox="1"/>
            <p:nvPr/>
          </p:nvSpPr>
          <p:spPr>
            <a:xfrm>
              <a:off x="6078516" y="5973599"/>
              <a:ext cx="1153130" cy="369332"/>
            </a:xfrm>
            <a:prstGeom prst="rect">
              <a:avLst/>
            </a:prstGeom>
            <a:noFill/>
          </p:spPr>
          <p:txBody>
            <a:bodyPr wrap="square" rtlCol="0">
              <a:spAutoFit/>
            </a:bodyPr>
            <a:lstStyle/>
            <a:p>
              <a:pPr algn="ctr"/>
              <a:r>
                <a:rPr lang="en-US" dirty="0">
                  <a:solidFill>
                    <a:schemeClr val="bg1"/>
                  </a:solidFill>
                </a:rPr>
                <a:t>VNZIP</a:t>
              </a:r>
            </a:p>
          </p:txBody>
        </p:sp>
      </p:grpSp>
      <p:sp>
        <p:nvSpPr>
          <p:cNvPr id="151" name="TextBox 150"/>
          <p:cNvSpPr txBox="1"/>
          <p:nvPr/>
        </p:nvSpPr>
        <p:spPr>
          <a:xfrm>
            <a:off x="2674806" y="3926443"/>
            <a:ext cx="1905695" cy="369332"/>
          </a:xfrm>
          <a:prstGeom prst="rect">
            <a:avLst/>
          </a:prstGeom>
          <a:noFill/>
        </p:spPr>
        <p:txBody>
          <a:bodyPr wrap="square" rtlCol="0">
            <a:spAutoFit/>
          </a:bodyPr>
          <a:lstStyle/>
          <a:p>
            <a:r>
              <a:rPr lang="en-US" dirty="0">
                <a:solidFill>
                  <a:schemeClr val="bg1"/>
                </a:solidFill>
                <a:latin typeface="Calisto MT" panose="02040603050505030304" pitchFamily="18" charset="0"/>
              </a:rPr>
              <a:t>High-Cardinality</a:t>
            </a:r>
          </a:p>
        </p:txBody>
      </p:sp>
      <p:grpSp>
        <p:nvGrpSpPr>
          <p:cNvPr id="134" name="Group 133"/>
          <p:cNvGrpSpPr/>
          <p:nvPr/>
        </p:nvGrpSpPr>
        <p:grpSpPr>
          <a:xfrm>
            <a:off x="9660703" y="1271653"/>
            <a:ext cx="1188720" cy="1188720"/>
            <a:chOff x="6583258" y="3757628"/>
            <a:chExt cx="1188720" cy="1188720"/>
          </a:xfrm>
        </p:grpSpPr>
        <p:sp>
          <p:nvSpPr>
            <p:cNvPr id="137" name="Oval 136"/>
            <p:cNvSpPr/>
            <p:nvPr/>
          </p:nvSpPr>
          <p:spPr>
            <a:xfrm>
              <a:off x="6583258" y="3757628"/>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8" name="TextBox 137"/>
            <p:cNvSpPr txBox="1"/>
            <p:nvPr/>
          </p:nvSpPr>
          <p:spPr>
            <a:xfrm>
              <a:off x="6601053" y="4180491"/>
              <a:ext cx="1153130" cy="369332"/>
            </a:xfrm>
            <a:prstGeom prst="rect">
              <a:avLst/>
            </a:prstGeom>
            <a:noFill/>
          </p:spPr>
          <p:txBody>
            <a:bodyPr wrap="square" rtlCol="0">
              <a:spAutoFit/>
            </a:bodyPr>
            <a:lstStyle/>
            <a:p>
              <a:pPr algn="ctr"/>
              <a:r>
                <a:rPr lang="en-US" dirty="0" err="1">
                  <a:solidFill>
                    <a:schemeClr val="bg1"/>
                  </a:solidFill>
                </a:rPr>
                <a:t>VehYear</a:t>
              </a:r>
              <a:endParaRPr lang="en-US" dirty="0">
                <a:solidFill>
                  <a:schemeClr val="bg1"/>
                </a:solidFill>
              </a:endParaRPr>
            </a:p>
          </p:txBody>
        </p:sp>
      </p:grpSp>
      <p:grpSp>
        <p:nvGrpSpPr>
          <p:cNvPr id="139" name="Group 138"/>
          <p:cNvGrpSpPr/>
          <p:nvPr/>
        </p:nvGrpSpPr>
        <p:grpSpPr>
          <a:xfrm>
            <a:off x="10806897" y="941081"/>
            <a:ext cx="1274011" cy="1188720"/>
            <a:chOff x="8090201" y="3788361"/>
            <a:chExt cx="1274011" cy="1188720"/>
          </a:xfrm>
        </p:grpSpPr>
        <p:sp>
          <p:nvSpPr>
            <p:cNvPr id="140" name="Oval 139"/>
            <p:cNvSpPr/>
            <p:nvPr/>
          </p:nvSpPr>
          <p:spPr>
            <a:xfrm>
              <a:off x="8133548" y="3788361"/>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1" name="TextBox 140"/>
            <p:cNvSpPr txBox="1"/>
            <p:nvPr/>
          </p:nvSpPr>
          <p:spPr>
            <a:xfrm>
              <a:off x="8090201" y="4211578"/>
              <a:ext cx="1274011" cy="369332"/>
            </a:xfrm>
            <a:prstGeom prst="rect">
              <a:avLst/>
            </a:prstGeom>
            <a:noFill/>
          </p:spPr>
          <p:txBody>
            <a:bodyPr wrap="square" rtlCol="0">
              <a:spAutoFit/>
            </a:bodyPr>
            <a:lstStyle/>
            <a:p>
              <a:pPr algn="ctr"/>
              <a:r>
                <a:rPr lang="en-US" dirty="0" err="1">
                  <a:solidFill>
                    <a:schemeClr val="bg1"/>
                  </a:solidFill>
                </a:rPr>
                <a:t>VehicleAge</a:t>
              </a:r>
              <a:endParaRPr lang="en-US" dirty="0">
                <a:solidFill>
                  <a:schemeClr val="bg1"/>
                </a:solidFill>
              </a:endParaRPr>
            </a:p>
          </p:txBody>
        </p:sp>
      </p:grpSp>
      <p:grpSp>
        <p:nvGrpSpPr>
          <p:cNvPr id="142" name="Group 141"/>
          <p:cNvGrpSpPr/>
          <p:nvPr/>
        </p:nvGrpSpPr>
        <p:grpSpPr>
          <a:xfrm>
            <a:off x="10714680" y="2501147"/>
            <a:ext cx="1188720" cy="1188720"/>
            <a:chOff x="8565505" y="5051849"/>
            <a:chExt cx="1188720" cy="1188720"/>
          </a:xfrm>
        </p:grpSpPr>
        <p:sp>
          <p:nvSpPr>
            <p:cNvPr id="144" name="Oval 143"/>
            <p:cNvSpPr/>
            <p:nvPr/>
          </p:nvSpPr>
          <p:spPr>
            <a:xfrm>
              <a:off x="8565505" y="5051849"/>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6" name="TextBox 145"/>
            <p:cNvSpPr txBox="1"/>
            <p:nvPr/>
          </p:nvSpPr>
          <p:spPr>
            <a:xfrm>
              <a:off x="8583300" y="5474712"/>
              <a:ext cx="1153130" cy="369332"/>
            </a:xfrm>
            <a:prstGeom prst="rect">
              <a:avLst/>
            </a:prstGeom>
            <a:noFill/>
          </p:spPr>
          <p:txBody>
            <a:bodyPr wrap="square" rtlCol="0">
              <a:spAutoFit/>
            </a:bodyPr>
            <a:lstStyle/>
            <a:p>
              <a:pPr algn="ctr"/>
              <a:r>
                <a:rPr lang="en-US" dirty="0" err="1">
                  <a:solidFill>
                    <a:schemeClr val="bg1"/>
                  </a:solidFill>
                </a:rPr>
                <a:t>VehOdo</a:t>
              </a:r>
              <a:endParaRPr lang="en-US" dirty="0">
                <a:solidFill>
                  <a:schemeClr val="bg1"/>
                </a:solidFill>
              </a:endParaRPr>
            </a:p>
          </p:txBody>
        </p:sp>
      </p:grpSp>
      <p:grpSp>
        <p:nvGrpSpPr>
          <p:cNvPr id="152" name="Group 151"/>
          <p:cNvGrpSpPr/>
          <p:nvPr/>
        </p:nvGrpSpPr>
        <p:grpSpPr>
          <a:xfrm>
            <a:off x="7074147" y="1056105"/>
            <a:ext cx="1188720" cy="1188720"/>
            <a:chOff x="7447494" y="4418723"/>
            <a:chExt cx="1188720" cy="1188720"/>
          </a:xfrm>
        </p:grpSpPr>
        <p:sp>
          <p:nvSpPr>
            <p:cNvPr id="153" name="Oval 152"/>
            <p:cNvSpPr/>
            <p:nvPr/>
          </p:nvSpPr>
          <p:spPr>
            <a:xfrm>
              <a:off x="7447494" y="4418723"/>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4" name="TextBox 153"/>
            <p:cNvSpPr txBox="1"/>
            <p:nvPr/>
          </p:nvSpPr>
          <p:spPr>
            <a:xfrm>
              <a:off x="7465289" y="4713001"/>
              <a:ext cx="1153130" cy="600164"/>
            </a:xfrm>
            <a:prstGeom prst="rect">
              <a:avLst/>
            </a:prstGeom>
            <a:noFill/>
          </p:spPr>
          <p:txBody>
            <a:bodyPr wrap="square" rtlCol="0">
              <a:spAutoFit/>
            </a:bodyPr>
            <a:lstStyle/>
            <a:p>
              <a:pPr algn="ctr"/>
              <a:r>
                <a:rPr lang="en-US" sz="1100" dirty="0" err="1">
                  <a:solidFill>
                    <a:schemeClr val="bg1"/>
                  </a:solidFill>
                </a:rPr>
                <a:t>MMRAcquisitionAuctionAveragePrice</a:t>
              </a:r>
              <a:endParaRPr lang="en-US" dirty="0">
                <a:solidFill>
                  <a:schemeClr val="bg1"/>
                </a:solidFill>
              </a:endParaRPr>
            </a:p>
          </p:txBody>
        </p:sp>
      </p:grpSp>
      <p:grpSp>
        <p:nvGrpSpPr>
          <p:cNvPr id="155" name="Group 154"/>
          <p:cNvGrpSpPr/>
          <p:nvPr/>
        </p:nvGrpSpPr>
        <p:grpSpPr>
          <a:xfrm>
            <a:off x="10765703" y="3911491"/>
            <a:ext cx="1188720" cy="1188720"/>
            <a:chOff x="6093696" y="5455640"/>
            <a:chExt cx="1188720" cy="1188720"/>
          </a:xfrm>
        </p:grpSpPr>
        <p:sp>
          <p:nvSpPr>
            <p:cNvPr id="156" name="Oval 155"/>
            <p:cNvSpPr/>
            <p:nvPr/>
          </p:nvSpPr>
          <p:spPr>
            <a:xfrm>
              <a:off x="6093696" y="5455640"/>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7" name="TextBox 156"/>
            <p:cNvSpPr txBox="1"/>
            <p:nvPr/>
          </p:nvSpPr>
          <p:spPr>
            <a:xfrm>
              <a:off x="6111858" y="5865334"/>
              <a:ext cx="1153130" cy="369332"/>
            </a:xfrm>
            <a:prstGeom prst="rect">
              <a:avLst/>
            </a:prstGeom>
            <a:noFill/>
          </p:spPr>
          <p:txBody>
            <a:bodyPr wrap="square" rtlCol="0">
              <a:spAutoFit/>
            </a:bodyPr>
            <a:lstStyle/>
            <a:p>
              <a:pPr algn="ctr"/>
              <a:r>
                <a:rPr lang="en-US" dirty="0" err="1">
                  <a:solidFill>
                    <a:schemeClr val="bg1"/>
                  </a:solidFill>
                </a:rPr>
                <a:t>VehBCost</a:t>
              </a:r>
              <a:endParaRPr lang="en-US" dirty="0">
                <a:solidFill>
                  <a:schemeClr val="bg1"/>
                </a:solidFill>
              </a:endParaRPr>
            </a:p>
          </p:txBody>
        </p:sp>
      </p:grpSp>
      <p:grpSp>
        <p:nvGrpSpPr>
          <p:cNvPr id="158" name="Group 157"/>
          <p:cNvGrpSpPr/>
          <p:nvPr/>
        </p:nvGrpSpPr>
        <p:grpSpPr>
          <a:xfrm>
            <a:off x="8345143" y="932352"/>
            <a:ext cx="1188720" cy="1188720"/>
            <a:chOff x="8337458" y="5030836"/>
            <a:chExt cx="1188720" cy="1188720"/>
          </a:xfrm>
        </p:grpSpPr>
        <p:sp>
          <p:nvSpPr>
            <p:cNvPr id="159" name="Oval 158"/>
            <p:cNvSpPr/>
            <p:nvPr/>
          </p:nvSpPr>
          <p:spPr>
            <a:xfrm>
              <a:off x="8337458" y="5030836"/>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0" name="TextBox 159"/>
            <p:cNvSpPr txBox="1"/>
            <p:nvPr/>
          </p:nvSpPr>
          <p:spPr>
            <a:xfrm>
              <a:off x="8355253" y="5325114"/>
              <a:ext cx="1153130" cy="600164"/>
            </a:xfrm>
            <a:prstGeom prst="rect">
              <a:avLst/>
            </a:prstGeom>
            <a:noFill/>
          </p:spPr>
          <p:txBody>
            <a:bodyPr wrap="square" rtlCol="0">
              <a:spAutoFit/>
            </a:bodyPr>
            <a:lstStyle/>
            <a:p>
              <a:pPr algn="ctr"/>
              <a:r>
                <a:rPr lang="en-US" sz="1100" dirty="0" err="1">
                  <a:solidFill>
                    <a:schemeClr val="bg1"/>
                  </a:solidFill>
                </a:rPr>
                <a:t>MMRCurrent</a:t>
              </a:r>
              <a:endParaRPr lang="en-US" sz="1100" dirty="0">
                <a:solidFill>
                  <a:schemeClr val="bg1"/>
                </a:solidFill>
              </a:endParaRPr>
            </a:p>
            <a:p>
              <a:pPr algn="ctr"/>
              <a:r>
                <a:rPr lang="en-US" sz="1100" dirty="0" err="1">
                  <a:solidFill>
                    <a:schemeClr val="bg1"/>
                  </a:solidFill>
                </a:rPr>
                <a:t>RetailAverage</a:t>
              </a:r>
              <a:endParaRPr lang="en-US" sz="1100" dirty="0">
                <a:solidFill>
                  <a:schemeClr val="bg1"/>
                </a:solidFill>
              </a:endParaRPr>
            </a:p>
            <a:p>
              <a:pPr algn="ctr"/>
              <a:r>
                <a:rPr lang="en-US" sz="1100" dirty="0">
                  <a:solidFill>
                    <a:schemeClr val="bg1"/>
                  </a:solidFill>
                </a:rPr>
                <a:t>Price</a:t>
              </a:r>
              <a:endParaRPr lang="en-US" dirty="0">
                <a:solidFill>
                  <a:schemeClr val="bg1"/>
                </a:solidFill>
              </a:endParaRPr>
            </a:p>
          </p:txBody>
        </p:sp>
      </p:grpSp>
      <p:grpSp>
        <p:nvGrpSpPr>
          <p:cNvPr id="161" name="Group 160"/>
          <p:cNvGrpSpPr/>
          <p:nvPr/>
        </p:nvGrpSpPr>
        <p:grpSpPr>
          <a:xfrm>
            <a:off x="7243960" y="3981509"/>
            <a:ext cx="1188720" cy="1188720"/>
            <a:chOff x="10043093" y="4738760"/>
            <a:chExt cx="1188720" cy="1188720"/>
          </a:xfrm>
        </p:grpSpPr>
        <p:sp>
          <p:nvSpPr>
            <p:cNvPr id="162" name="Oval 161"/>
            <p:cNvSpPr/>
            <p:nvPr/>
          </p:nvSpPr>
          <p:spPr>
            <a:xfrm>
              <a:off x="10043093" y="4738760"/>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3" name="TextBox 162"/>
            <p:cNvSpPr txBox="1"/>
            <p:nvPr/>
          </p:nvSpPr>
          <p:spPr>
            <a:xfrm>
              <a:off x="10060888" y="5033038"/>
              <a:ext cx="1153130" cy="600164"/>
            </a:xfrm>
            <a:prstGeom prst="rect">
              <a:avLst/>
            </a:prstGeom>
            <a:noFill/>
          </p:spPr>
          <p:txBody>
            <a:bodyPr wrap="square" rtlCol="0">
              <a:spAutoFit/>
            </a:bodyPr>
            <a:lstStyle/>
            <a:p>
              <a:pPr algn="ctr"/>
              <a:r>
                <a:rPr lang="en-US" sz="1100" dirty="0" err="1">
                  <a:solidFill>
                    <a:schemeClr val="bg1"/>
                  </a:solidFill>
                </a:rPr>
                <a:t>MMRAcquisitionAuctionClean</a:t>
              </a:r>
              <a:endParaRPr lang="en-US" sz="1100" dirty="0">
                <a:solidFill>
                  <a:schemeClr val="bg1"/>
                </a:solidFill>
              </a:endParaRPr>
            </a:p>
            <a:p>
              <a:pPr algn="ctr"/>
              <a:r>
                <a:rPr lang="en-US" sz="1100" dirty="0">
                  <a:solidFill>
                    <a:schemeClr val="bg1"/>
                  </a:solidFill>
                </a:rPr>
                <a:t>Price</a:t>
              </a:r>
              <a:endParaRPr lang="en-US" dirty="0">
                <a:solidFill>
                  <a:schemeClr val="bg1"/>
                </a:solidFill>
              </a:endParaRPr>
            </a:p>
          </p:txBody>
        </p:sp>
      </p:grpSp>
      <p:grpSp>
        <p:nvGrpSpPr>
          <p:cNvPr id="164" name="Group 163"/>
          <p:cNvGrpSpPr/>
          <p:nvPr/>
        </p:nvGrpSpPr>
        <p:grpSpPr>
          <a:xfrm>
            <a:off x="7469711" y="2312175"/>
            <a:ext cx="1188720" cy="1188720"/>
            <a:chOff x="9953624" y="4817968"/>
            <a:chExt cx="1188720" cy="1188720"/>
          </a:xfrm>
        </p:grpSpPr>
        <p:sp>
          <p:nvSpPr>
            <p:cNvPr id="165" name="Oval 164"/>
            <p:cNvSpPr/>
            <p:nvPr/>
          </p:nvSpPr>
          <p:spPr>
            <a:xfrm>
              <a:off x="9953624" y="4817968"/>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6" name="TextBox 165"/>
            <p:cNvSpPr txBox="1"/>
            <p:nvPr/>
          </p:nvSpPr>
          <p:spPr>
            <a:xfrm>
              <a:off x="9971419" y="5112246"/>
              <a:ext cx="1153130" cy="600164"/>
            </a:xfrm>
            <a:prstGeom prst="rect">
              <a:avLst/>
            </a:prstGeom>
            <a:noFill/>
          </p:spPr>
          <p:txBody>
            <a:bodyPr wrap="square" rtlCol="0">
              <a:spAutoFit/>
            </a:bodyPr>
            <a:lstStyle/>
            <a:p>
              <a:pPr algn="ctr"/>
              <a:r>
                <a:rPr lang="en-US" sz="1100" dirty="0" err="1">
                  <a:solidFill>
                    <a:schemeClr val="bg1"/>
                  </a:solidFill>
                </a:rPr>
                <a:t>MMRAcquisitionRetailAverage</a:t>
              </a:r>
              <a:endParaRPr lang="en-US" sz="1100" dirty="0">
                <a:solidFill>
                  <a:schemeClr val="bg1"/>
                </a:solidFill>
              </a:endParaRPr>
            </a:p>
            <a:p>
              <a:pPr algn="ctr"/>
              <a:r>
                <a:rPr lang="en-US" sz="1100" dirty="0">
                  <a:solidFill>
                    <a:schemeClr val="bg1"/>
                  </a:solidFill>
                </a:rPr>
                <a:t>Price</a:t>
              </a:r>
              <a:endParaRPr lang="en-US" dirty="0">
                <a:solidFill>
                  <a:schemeClr val="bg1"/>
                </a:solidFill>
              </a:endParaRPr>
            </a:p>
          </p:txBody>
        </p:sp>
      </p:grpSp>
      <p:grpSp>
        <p:nvGrpSpPr>
          <p:cNvPr id="167" name="Group 166"/>
          <p:cNvGrpSpPr/>
          <p:nvPr/>
        </p:nvGrpSpPr>
        <p:grpSpPr>
          <a:xfrm>
            <a:off x="9347578" y="2606453"/>
            <a:ext cx="1188720" cy="1188720"/>
            <a:chOff x="9035502" y="3991560"/>
            <a:chExt cx="1188720" cy="1188720"/>
          </a:xfrm>
        </p:grpSpPr>
        <p:sp>
          <p:nvSpPr>
            <p:cNvPr id="168" name="Oval 167"/>
            <p:cNvSpPr/>
            <p:nvPr/>
          </p:nvSpPr>
          <p:spPr>
            <a:xfrm>
              <a:off x="9035502" y="3991560"/>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9" name="TextBox 168"/>
            <p:cNvSpPr txBox="1"/>
            <p:nvPr/>
          </p:nvSpPr>
          <p:spPr>
            <a:xfrm>
              <a:off x="9053297" y="4285838"/>
              <a:ext cx="1153130" cy="600164"/>
            </a:xfrm>
            <a:prstGeom prst="rect">
              <a:avLst/>
            </a:prstGeom>
            <a:noFill/>
          </p:spPr>
          <p:txBody>
            <a:bodyPr wrap="square" rtlCol="0">
              <a:spAutoFit/>
            </a:bodyPr>
            <a:lstStyle/>
            <a:p>
              <a:pPr algn="ctr"/>
              <a:r>
                <a:rPr lang="en-US" sz="1100" dirty="0" err="1">
                  <a:solidFill>
                    <a:schemeClr val="bg1"/>
                  </a:solidFill>
                </a:rPr>
                <a:t>MMRAcquisitionRetailClean</a:t>
              </a:r>
              <a:endParaRPr lang="en-US" sz="1100" dirty="0">
                <a:solidFill>
                  <a:schemeClr val="bg1"/>
                </a:solidFill>
              </a:endParaRPr>
            </a:p>
            <a:p>
              <a:pPr algn="ctr"/>
              <a:r>
                <a:rPr lang="en-US" sz="1100" dirty="0">
                  <a:solidFill>
                    <a:schemeClr val="bg1"/>
                  </a:solidFill>
                </a:rPr>
                <a:t>Price</a:t>
              </a:r>
              <a:endParaRPr lang="en-US" dirty="0">
                <a:solidFill>
                  <a:schemeClr val="bg1"/>
                </a:solidFill>
              </a:endParaRPr>
            </a:p>
          </p:txBody>
        </p:sp>
      </p:grpSp>
      <p:grpSp>
        <p:nvGrpSpPr>
          <p:cNvPr id="170" name="Group 169"/>
          <p:cNvGrpSpPr/>
          <p:nvPr/>
        </p:nvGrpSpPr>
        <p:grpSpPr>
          <a:xfrm>
            <a:off x="8295278" y="3323539"/>
            <a:ext cx="1188720" cy="1188720"/>
            <a:chOff x="7617580" y="4001227"/>
            <a:chExt cx="1188720" cy="1188720"/>
          </a:xfrm>
        </p:grpSpPr>
        <p:sp>
          <p:nvSpPr>
            <p:cNvPr id="171" name="Oval 170"/>
            <p:cNvSpPr/>
            <p:nvPr/>
          </p:nvSpPr>
          <p:spPr>
            <a:xfrm>
              <a:off x="7617580" y="400122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2" name="TextBox 171"/>
            <p:cNvSpPr txBox="1"/>
            <p:nvPr/>
          </p:nvSpPr>
          <p:spPr>
            <a:xfrm>
              <a:off x="7635375" y="4295505"/>
              <a:ext cx="1153130" cy="600164"/>
            </a:xfrm>
            <a:prstGeom prst="rect">
              <a:avLst/>
            </a:prstGeom>
            <a:noFill/>
          </p:spPr>
          <p:txBody>
            <a:bodyPr wrap="square" rtlCol="0">
              <a:spAutoFit/>
            </a:bodyPr>
            <a:lstStyle/>
            <a:p>
              <a:pPr algn="ctr"/>
              <a:r>
                <a:rPr lang="en-US" sz="1100" dirty="0" err="1">
                  <a:solidFill>
                    <a:schemeClr val="bg1"/>
                  </a:solidFill>
                </a:rPr>
                <a:t>MMRCurrent</a:t>
              </a:r>
              <a:endParaRPr lang="en-US" sz="1100" dirty="0">
                <a:solidFill>
                  <a:schemeClr val="bg1"/>
                </a:solidFill>
              </a:endParaRPr>
            </a:p>
            <a:p>
              <a:pPr algn="ctr"/>
              <a:r>
                <a:rPr lang="en-US" sz="1100" dirty="0" err="1">
                  <a:solidFill>
                    <a:schemeClr val="bg1"/>
                  </a:solidFill>
                </a:rPr>
                <a:t>AuctionAverage</a:t>
              </a:r>
              <a:endParaRPr lang="en-US" sz="1100" dirty="0">
                <a:solidFill>
                  <a:schemeClr val="bg1"/>
                </a:solidFill>
              </a:endParaRPr>
            </a:p>
            <a:p>
              <a:pPr algn="ctr"/>
              <a:r>
                <a:rPr lang="en-US" sz="1100" dirty="0">
                  <a:solidFill>
                    <a:schemeClr val="bg1"/>
                  </a:solidFill>
                </a:rPr>
                <a:t>Price</a:t>
              </a:r>
              <a:endParaRPr lang="en-US" dirty="0">
                <a:solidFill>
                  <a:schemeClr val="bg1"/>
                </a:solidFill>
              </a:endParaRPr>
            </a:p>
          </p:txBody>
        </p:sp>
      </p:grpSp>
      <p:grpSp>
        <p:nvGrpSpPr>
          <p:cNvPr id="173" name="Group 172"/>
          <p:cNvGrpSpPr/>
          <p:nvPr/>
        </p:nvGrpSpPr>
        <p:grpSpPr>
          <a:xfrm>
            <a:off x="6112780" y="3316940"/>
            <a:ext cx="1188720" cy="1188720"/>
            <a:chOff x="6098563" y="3884508"/>
            <a:chExt cx="1188720" cy="1188720"/>
          </a:xfrm>
        </p:grpSpPr>
        <p:sp>
          <p:nvSpPr>
            <p:cNvPr id="174" name="Oval 173"/>
            <p:cNvSpPr/>
            <p:nvPr/>
          </p:nvSpPr>
          <p:spPr>
            <a:xfrm>
              <a:off x="6098563" y="3884508"/>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5" name="TextBox 174"/>
            <p:cNvSpPr txBox="1"/>
            <p:nvPr/>
          </p:nvSpPr>
          <p:spPr>
            <a:xfrm>
              <a:off x="6116358" y="4178786"/>
              <a:ext cx="1153130" cy="600164"/>
            </a:xfrm>
            <a:prstGeom prst="rect">
              <a:avLst/>
            </a:prstGeom>
            <a:noFill/>
          </p:spPr>
          <p:txBody>
            <a:bodyPr wrap="square" rtlCol="0">
              <a:spAutoFit/>
            </a:bodyPr>
            <a:lstStyle/>
            <a:p>
              <a:pPr algn="ctr"/>
              <a:r>
                <a:rPr lang="en-US" sz="1100" dirty="0" err="1">
                  <a:solidFill>
                    <a:schemeClr val="bg1"/>
                  </a:solidFill>
                </a:rPr>
                <a:t>MMRCurrent</a:t>
              </a:r>
              <a:endParaRPr lang="en-US" sz="1100" dirty="0">
                <a:solidFill>
                  <a:schemeClr val="bg1"/>
                </a:solidFill>
              </a:endParaRPr>
            </a:p>
            <a:p>
              <a:pPr algn="ctr"/>
              <a:r>
                <a:rPr lang="en-US" sz="1100" dirty="0" err="1">
                  <a:solidFill>
                    <a:schemeClr val="bg1"/>
                  </a:solidFill>
                </a:rPr>
                <a:t>AuctionClean</a:t>
              </a:r>
              <a:endParaRPr lang="en-US" sz="1100" dirty="0">
                <a:solidFill>
                  <a:schemeClr val="bg1"/>
                </a:solidFill>
              </a:endParaRPr>
            </a:p>
            <a:p>
              <a:pPr algn="ctr"/>
              <a:r>
                <a:rPr lang="en-US" sz="1100" dirty="0">
                  <a:solidFill>
                    <a:schemeClr val="bg1"/>
                  </a:solidFill>
                </a:rPr>
                <a:t>Price</a:t>
              </a:r>
              <a:endParaRPr lang="en-US" dirty="0">
                <a:solidFill>
                  <a:schemeClr val="bg1"/>
                </a:solidFill>
              </a:endParaRPr>
            </a:p>
          </p:txBody>
        </p:sp>
      </p:grpSp>
      <p:grpSp>
        <p:nvGrpSpPr>
          <p:cNvPr id="176" name="Group 175"/>
          <p:cNvGrpSpPr/>
          <p:nvPr/>
        </p:nvGrpSpPr>
        <p:grpSpPr>
          <a:xfrm>
            <a:off x="6135214" y="1892263"/>
            <a:ext cx="1188720" cy="1188720"/>
            <a:chOff x="6793384" y="4963102"/>
            <a:chExt cx="1188720" cy="1188720"/>
          </a:xfrm>
        </p:grpSpPr>
        <p:sp>
          <p:nvSpPr>
            <p:cNvPr id="177" name="Oval 176"/>
            <p:cNvSpPr/>
            <p:nvPr/>
          </p:nvSpPr>
          <p:spPr>
            <a:xfrm>
              <a:off x="6793384" y="4963102"/>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8" name="TextBox 177"/>
            <p:cNvSpPr txBox="1"/>
            <p:nvPr/>
          </p:nvSpPr>
          <p:spPr>
            <a:xfrm>
              <a:off x="6811179" y="5257380"/>
              <a:ext cx="1153130" cy="600164"/>
            </a:xfrm>
            <a:prstGeom prst="rect">
              <a:avLst/>
            </a:prstGeom>
            <a:noFill/>
          </p:spPr>
          <p:txBody>
            <a:bodyPr wrap="square" rtlCol="0">
              <a:spAutoFit/>
            </a:bodyPr>
            <a:lstStyle/>
            <a:p>
              <a:pPr algn="ctr"/>
              <a:r>
                <a:rPr lang="en-US" sz="1100" dirty="0" err="1">
                  <a:solidFill>
                    <a:schemeClr val="bg1"/>
                  </a:solidFill>
                </a:rPr>
                <a:t>MMRCurrent</a:t>
              </a:r>
              <a:endParaRPr lang="en-US" sz="1100" dirty="0">
                <a:solidFill>
                  <a:schemeClr val="bg1"/>
                </a:solidFill>
              </a:endParaRPr>
            </a:p>
            <a:p>
              <a:pPr algn="ctr"/>
              <a:r>
                <a:rPr lang="en-US" sz="1100" dirty="0" err="1">
                  <a:solidFill>
                    <a:schemeClr val="bg1"/>
                  </a:solidFill>
                </a:rPr>
                <a:t>RetailClean</a:t>
              </a:r>
              <a:endParaRPr lang="en-US" sz="1100" dirty="0">
                <a:solidFill>
                  <a:schemeClr val="bg1"/>
                </a:solidFill>
              </a:endParaRPr>
            </a:p>
            <a:p>
              <a:pPr algn="ctr"/>
              <a:r>
                <a:rPr lang="en-US" sz="1100" dirty="0">
                  <a:solidFill>
                    <a:schemeClr val="bg1"/>
                  </a:solidFill>
                </a:rPr>
                <a:t>Price</a:t>
              </a:r>
              <a:endParaRPr lang="en-US" dirty="0">
                <a:solidFill>
                  <a:schemeClr val="bg1"/>
                </a:solidFill>
              </a:endParaRPr>
            </a:p>
          </p:txBody>
        </p:sp>
      </p:grpSp>
      <p:grpSp>
        <p:nvGrpSpPr>
          <p:cNvPr id="182" name="Group 181"/>
          <p:cNvGrpSpPr/>
          <p:nvPr/>
        </p:nvGrpSpPr>
        <p:grpSpPr>
          <a:xfrm>
            <a:off x="9540404" y="3989597"/>
            <a:ext cx="1188720" cy="1188720"/>
            <a:chOff x="8882435" y="5539397"/>
            <a:chExt cx="1188720" cy="1188720"/>
          </a:xfrm>
        </p:grpSpPr>
        <p:sp>
          <p:nvSpPr>
            <p:cNvPr id="183" name="Oval 182"/>
            <p:cNvSpPr/>
            <p:nvPr/>
          </p:nvSpPr>
          <p:spPr>
            <a:xfrm>
              <a:off x="8882435" y="553939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4" name="TextBox 183"/>
            <p:cNvSpPr txBox="1"/>
            <p:nvPr/>
          </p:nvSpPr>
          <p:spPr>
            <a:xfrm>
              <a:off x="8900230" y="5992710"/>
              <a:ext cx="1153130" cy="276999"/>
            </a:xfrm>
            <a:prstGeom prst="rect">
              <a:avLst/>
            </a:prstGeom>
            <a:noFill/>
          </p:spPr>
          <p:txBody>
            <a:bodyPr wrap="square" rtlCol="0">
              <a:spAutoFit/>
            </a:bodyPr>
            <a:lstStyle/>
            <a:p>
              <a:pPr algn="ctr"/>
              <a:r>
                <a:rPr lang="en-US" sz="1200" dirty="0" err="1">
                  <a:solidFill>
                    <a:schemeClr val="bg1"/>
                  </a:solidFill>
                </a:rPr>
                <a:t>WarrantyCost</a:t>
              </a:r>
              <a:endParaRPr lang="en-US" dirty="0">
                <a:solidFill>
                  <a:schemeClr val="bg1"/>
                </a:solidFill>
              </a:endParaRPr>
            </a:p>
          </p:txBody>
        </p:sp>
      </p:grpSp>
      <p:grpSp>
        <p:nvGrpSpPr>
          <p:cNvPr id="185" name="Group 184"/>
          <p:cNvGrpSpPr/>
          <p:nvPr/>
        </p:nvGrpSpPr>
        <p:grpSpPr>
          <a:xfrm>
            <a:off x="7939663" y="5183257"/>
            <a:ext cx="4070843" cy="1551778"/>
            <a:chOff x="7939663" y="5183257"/>
            <a:chExt cx="4070843" cy="1551778"/>
          </a:xfrm>
        </p:grpSpPr>
        <p:sp>
          <p:nvSpPr>
            <p:cNvPr id="186" name="Rectangle: Rounded Corners 185"/>
            <p:cNvSpPr/>
            <p:nvPr/>
          </p:nvSpPr>
          <p:spPr>
            <a:xfrm>
              <a:off x="7939663" y="5222957"/>
              <a:ext cx="4070843" cy="151207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7" name="Group 186"/>
            <p:cNvGrpSpPr/>
            <p:nvPr/>
          </p:nvGrpSpPr>
          <p:grpSpPr>
            <a:xfrm>
              <a:off x="9439107" y="5505213"/>
              <a:ext cx="1188720" cy="1188720"/>
              <a:chOff x="10191042" y="5520667"/>
              <a:chExt cx="1188720" cy="1188720"/>
            </a:xfrm>
          </p:grpSpPr>
          <p:sp>
            <p:nvSpPr>
              <p:cNvPr id="195" name="Oval 194"/>
              <p:cNvSpPr/>
              <p:nvPr/>
            </p:nvSpPr>
            <p:spPr>
              <a:xfrm>
                <a:off x="10191042" y="5520667"/>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6" name="TextBox 195"/>
              <p:cNvSpPr txBox="1"/>
              <p:nvPr/>
            </p:nvSpPr>
            <p:spPr>
              <a:xfrm>
                <a:off x="10208718" y="5949280"/>
                <a:ext cx="1153130" cy="338554"/>
              </a:xfrm>
              <a:prstGeom prst="rect">
                <a:avLst/>
              </a:prstGeom>
              <a:noFill/>
            </p:spPr>
            <p:txBody>
              <a:bodyPr wrap="square" rtlCol="0">
                <a:spAutoFit/>
              </a:bodyPr>
              <a:lstStyle/>
              <a:p>
                <a:pPr algn="ctr"/>
                <a:r>
                  <a:rPr lang="en-US" sz="1600" dirty="0" err="1">
                    <a:solidFill>
                      <a:schemeClr val="bg1"/>
                    </a:solidFill>
                  </a:rPr>
                  <a:t>perModel</a:t>
                </a:r>
                <a:endParaRPr lang="en-US" sz="1600" dirty="0">
                  <a:solidFill>
                    <a:schemeClr val="bg1"/>
                  </a:solidFill>
                </a:endParaRPr>
              </a:p>
            </p:txBody>
          </p:sp>
        </p:grpSp>
        <p:grpSp>
          <p:nvGrpSpPr>
            <p:cNvPr id="188" name="Group 187"/>
            <p:cNvGrpSpPr/>
            <p:nvPr/>
          </p:nvGrpSpPr>
          <p:grpSpPr>
            <a:xfrm>
              <a:off x="10692633" y="5505436"/>
              <a:ext cx="1222521" cy="1188720"/>
              <a:chOff x="10015568" y="4499993"/>
              <a:chExt cx="1222521" cy="1188720"/>
            </a:xfrm>
          </p:grpSpPr>
          <p:sp>
            <p:nvSpPr>
              <p:cNvPr id="193" name="Oval 192"/>
              <p:cNvSpPr/>
              <p:nvPr/>
            </p:nvSpPr>
            <p:spPr>
              <a:xfrm>
                <a:off x="10032469" y="4499993"/>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4" name="TextBox 193"/>
              <p:cNvSpPr txBox="1"/>
              <p:nvPr/>
            </p:nvSpPr>
            <p:spPr>
              <a:xfrm>
                <a:off x="10015568" y="4948661"/>
                <a:ext cx="1222521" cy="307777"/>
              </a:xfrm>
              <a:prstGeom prst="rect">
                <a:avLst/>
              </a:prstGeom>
              <a:noFill/>
            </p:spPr>
            <p:txBody>
              <a:bodyPr wrap="square" rtlCol="0">
                <a:spAutoFit/>
              </a:bodyPr>
              <a:lstStyle/>
              <a:p>
                <a:pPr algn="ctr"/>
                <a:r>
                  <a:rPr lang="en-US" sz="1400" dirty="0" err="1">
                    <a:solidFill>
                      <a:schemeClr val="bg1"/>
                    </a:solidFill>
                  </a:rPr>
                  <a:t>perSubMT</a:t>
                </a:r>
                <a:endParaRPr lang="en-US" sz="1600" dirty="0">
                  <a:solidFill>
                    <a:schemeClr val="bg1"/>
                  </a:solidFill>
                </a:endParaRPr>
              </a:p>
            </p:txBody>
          </p:sp>
        </p:grpSp>
        <p:grpSp>
          <p:nvGrpSpPr>
            <p:cNvPr id="189" name="Group 188"/>
            <p:cNvGrpSpPr/>
            <p:nvPr/>
          </p:nvGrpSpPr>
          <p:grpSpPr>
            <a:xfrm>
              <a:off x="8090599" y="5505213"/>
              <a:ext cx="1188720" cy="1188720"/>
              <a:chOff x="9011036" y="5370101"/>
              <a:chExt cx="1188720" cy="1188720"/>
            </a:xfrm>
          </p:grpSpPr>
          <p:sp>
            <p:nvSpPr>
              <p:cNvPr id="191" name="Oval 190"/>
              <p:cNvSpPr/>
              <p:nvPr/>
            </p:nvSpPr>
            <p:spPr>
              <a:xfrm>
                <a:off x="9011036" y="5370101"/>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2" name="TextBox 191"/>
              <p:cNvSpPr txBox="1"/>
              <p:nvPr/>
            </p:nvSpPr>
            <p:spPr>
              <a:xfrm>
                <a:off x="9028712" y="5798714"/>
                <a:ext cx="1153130" cy="338554"/>
              </a:xfrm>
              <a:prstGeom prst="rect">
                <a:avLst/>
              </a:prstGeom>
              <a:noFill/>
            </p:spPr>
            <p:txBody>
              <a:bodyPr wrap="square" rtlCol="0">
                <a:spAutoFit/>
              </a:bodyPr>
              <a:lstStyle/>
              <a:p>
                <a:pPr algn="ctr"/>
                <a:r>
                  <a:rPr lang="en-US" sz="1600" dirty="0" err="1">
                    <a:solidFill>
                      <a:schemeClr val="bg1"/>
                    </a:solidFill>
                  </a:rPr>
                  <a:t>perMake</a:t>
                </a:r>
                <a:endParaRPr lang="en-US" sz="1600" dirty="0">
                  <a:solidFill>
                    <a:schemeClr val="bg1"/>
                  </a:solidFill>
                </a:endParaRPr>
              </a:p>
            </p:txBody>
          </p:sp>
        </p:grpSp>
        <p:sp>
          <p:nvSpPr>
            <p:cNvPr id="190" name="TextBox 189"/>
            <p:cNvSpPr txBox="1"/>
            <p:nvPr/>
          </p:nvSpPr>
          <p:spPr>
            <a:xfrm>
              <a:off x="9257347" y="5183257"/>
              <a:ext cx="1508355" cy="369332"/>
            </a:xfrm>
            <a:prstGeom prst="rect">
              <a:avLst/>
            </a:prstGeom>
            <a:noFill/>
          </p:spPr>
          <p:txBody>
            <a:bodyPr wrap="square" rtlCol="0">
              <a:spAutoFit/>
            </a:bodyPr>
            <a:lstStyle/>
            <a:p>
              <a:r>
                <a:rPr lang="en-US" dirty="0">
                  <a:solidFill>
                    <a:schemeClr val="bg1"/>
                  </a:solidFill>
                  <a:latin typeface="Calisto MT" panose="02040603050505030304" pitchFamily="18" charset="0"/>
                </a:rPr>
                <a:t>Probabilities</a:t>
              </a:r>
            </a:p>
          </p:txBody>
        </p:sp>
      </p:grpSp>
      <p:grpSp>
        <p:nvGrpSpPr>
          <p:cNvPr id="197" name="Group 196"/>
          <p:cNvGrpSpPr/>
          <p:nvPr/>
        </p:nvGrpSpPr>
        <p:grpSpPr>
          <a:xfrm>
            <a:off x="6165794" y="5182348"/>
            <a:ext cx="1578221" cy="1552687"/>
            <a:chOff x="5570102" y="5183086"/>
            <a:chExt cx="1578221" cy="1552687"/>
          </a:xfrm>
        </p:grpSpPr>
        <p:sp>
          <p:nvSpPr>
            <p:cNvPr id="198" name="Rectangle: Rounded Corners 197"/>
            <p:cNvSpPr/>
            <p:nvPr/>
          </p:nvSpPr>
          <p:spPr>
            <a:xfrm>
              <a:off x="5570102" y="5223695"/>
              <a:ext cx="1578221" cy="151207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p:cNvGrpSpPr/>
            <p:nvPr/>
          </p:nvGrpSpPr>
          <p:grpSpPr>
            <a:xfrm>
              <a:off x="5768776" y="5505213"/>
              <a:ext cx="1188720" cy="1188720"/>
              <a:chOff x="8956020" y="5509799"/>
              <a:chExt cx="1188720" cy="1188720"/>
            </a:xfrm>
          </p:grpSpPr>
          <p:sp>
            <p:nvSpPr>
              <p:cNvPr id="201" name="Oval 200"/>
              <p:cNvSpPr/>
              <p:nvPr/>
            </p:nvSpPr>
            <p:spPr>
              <a:xfrm>
                <a:off x="8956020" y="5509799"/>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2" name="TextBox 201"/>
              <p:cNvSpPr txBox="1"/>
              <p:nvPr/>
            </p:nvSpPr>
            <p:spPr>
              <a:xfrm>
                <a:off x="8985916" y="5916246"/>
                <a:ext cx="1153130" cy="307777"/>
              </a:xfrm>
              <a:prstGeom prst="rect">
                <a:avLst/>
              </a:prstGeom>
              <a:noFill/>
            </p:spPr>
            <p:txBody>
              <a:bodyPr wrap="square" rtlCol="0">
                <a:spAutoFit/>
              </a:bodyPr>
              <a:lstStyle/>
              <a:p>
                <a:pPr algn="ctr"/>
                <a:r>
                  <a:rPr lang="en-US" sz="1400" dirty="0" err="1">
                    <a:solidFill>
                      <a:schemeClr val="bg1"/>
                    </a:solidFill>
                  </a:rPr>
                  <a:t>IsOnlineSale</a:t>
                </a:r>
                <a:endParaRPr lang="en-US" sz="1400" dirty="0">
                  <a:solidFill>
                    <a:schemeClr val="bg1"/>
                  </a:solidFill>
                </a:endParaRPr>
              </a:p>
            </p:txBody>
          </p:sp>
        </p:grpSp>
        <p:sp>
          <p:nvSpPr>
            <p:cNvPr id="200" name="TextBox 199"/>
            <p:cNvSpPr txBox="1"/>
            <p:nvPr/>
          </p:nvSpPr>
          <p:spPr>
            <a:xfrm>
              <a:off x="5950499" y="5183086"/>
              <a:ext cx="846225" cy="369332"/>
            </a:xfrm>
            <a:prstGeom prst="rect">
              <a:avLst/>
            </a:prstGeom>
            <a:noFill/>
          </p:spPr>
          <p:txBody>
            <a:bodyPr wrap="square" rtlCol="0">
              <a:spAutoFit/>
            </a:bodyPr>
            <a:lstStyle/>
            <a:p>
              <a:r>
                <a:rPr lang="en-US" dirty="0">
                  <a:solidFill>
                    <a:schemeClr val="bg1"/>
                  </a:solidFill>
                  <a:latin typeface="Calisto MT" panose="02040603050505030304" pitchFamily="18" charset="0"/>
                </a:rPr>
                <a:t>Binary</a:t>
              </a:r>
            </a:p>
          </p:txBody>
        </p:sp>
      </p:grpSp>
      <p:grpSp>
        <p:nvGrpSpPr>
          <p:cNvPr id="204" name="Group 203"/>
          <p:cNvGrpSpPr/>
          <p:nvPr/>
        </p:nvGrpSpPr>
        <p:grpSpPr>
          <a:xfrm>
            <a:off x="4634509" y="2732706"/>
            <a:ext cx="1188720" cy="1188720"/>
            <a:chOff x="6094364" y="5557462"/>
            <a:chExt cx="1188720" cy="1188720"/>
          </a:xfrm>
        </p:grpSpPr>
        <p:sp>
          <p:nvSpPr>
            <p:cNvPr id="205" name="Oval 204"/>
            <p:cNvSpPr/>
            <p:nvPr/>
          </p:nvSpPr>
          <p:spPr>
            <a:xfrm>
              <a:off x="6094364" y="5557462"/>
              <a:ext cx="1188720" cy="1188720"/>
            </a:xfrm>
            <a:prstGeom prst="ellipse">
              <a:avLst/>
            </a:prstGeom>
            <a:solidFill>
              <a:schemeClr val="bg2">
                <a:lumMod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6" name="TextBox 205"/>
            <p:cNvSpPr txBox="1"/>
            <p:nvPr/>
          </p:nvSpPr>
          <p:spPr>
            <a:xfrm>
              <a:off x="6112526" y="5967156"/>
              <a:ext cx="1153130" cy="369332"/>
            </a:xfrm>
            <a:prstGeom prst="rect">
              <a:avLst/>
            </a:prstGeom>
            <a:noFill/>
          </p:spPr>
          <p:txBody>
            <a:bodyPr wrap="square" rtlCol="0">
              <a:spAutoFit/>
            </a:bodyPr>
            <a:lstStyle/>
            <a:p>
              <a:pPr algn="ctr"/>
              <a:r>
                <a:rPr lang="en-US" dirty="0">
                  <a:solidFill>
                    <a:schemeClr val="bg1"/>
                  </a:solidFill>
                </a:rPr>
                <a:t>BYRNO</a:t>
              </a:r>
            </a:p>
          </p:txBody>
        </p:sp>
      </p:grpSp>
      <p:sp>
        <p:nvSpPr>
          <p:cNvPr id="207" name="Rectangle 206"/>
          <p:cNvSpPr/>
          <p:nvPr/>
        </p:nvSpPr>
        <p:spPr>
          <a:xfrm>
            <a:off x="-21420" y="-23906"/>
            <a:ext cx="5963499" cy="687747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p:cNvGrpSpPr/>
          <p:nvPr/>
        </p:nvGrpSpPr>
        <p:grpSpPr>
          <a:xfrm>
            <a:off x="4845732" y="17039"/>
            <a:ext cx="1463040" cy="1463040"/>
            <a:chOff x="4696268" y="17039"/>
            <a:chExt cx="1463040" cy="1463040"/>
          </a:xfrm>
        </p:grpSpPr>
        <p:sp>
          <p:nvSpPr>
            <p:cNvPr id="143" name="Oval 142"/>
            <p:cNvSpPr/>
            <p:nvPr/>
          </p:nvSpPr>
          <p:spPr>
            <a:xfrm>
              <a:off x="4696268" y="17039"/>
              <a:ext cx="1463040" cy="1463040"/>
            </a:xfrm>
            <a:prstGeom prst="ellipse">
              <a:avLst/>
            </a:prstGeom>
            <a:solidFill>
              <a:schemeClr val="bg1">
                <a:lumMod val="50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28" name="Group 127"/>
            <p:cNvGrpSpPr/>
            <p:nvPr/>
          </p:nvGrpSpPr>
          <p:grpSpPr>
            <a:xfrm>
              <a:off x="4836903" y="146971"/>
              <a:ext cx="1188720" cy="1188720"/>
              <a:chOff x="5247858" y="174451"/>
              <a:chExt cx="1188720" cy="1188720"/>
            </a:xfrm>
          </p:grpSpPr>
          <p:sp>
            <p:nvSpPr>
              <p:cNvPr id="2" name="Oval 1"/>
              <p:cNvSpPr/>
              <p:nvPr/>
            </p:nvSpPr>
            <p:spPr>
              <a:xfrm>
                <a:off x="5247858" y="174451"/>
                <a:ext cx="1188720" cy="1188720"/>
              </a:xfrm>
              <a:prstGeom prst="ellipse">
                <a:avLst/>
              </a:prstGeom>
              <a:solidFill>
                <a:schemeClr val="bg2">
                  <a:lumMod val="25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 name="TextBox 2"/>
              <p:cNvSpPr txBox="1"/>
              <p:nvPr/>
            </p:nvSpPr>
            <p:spPr>
              <a:xfrm>
                <a:off x="5327450" y="584145"/>
                <a:ext cx="1038318" cy="369332"/>
              </a:xfrm>
              <a:prstGeom prst="rect">
                <a:avLst/>
              </a:prstGeom>
              <a:solidFill>
                <a:schemeClr val="bg2">
                  <a:lumMod val="25000"/>
                </a:schemeClr>
              </a:solidFill>
              <a:ln>
                <a:noFill/>
              </a:ln>
            </p:spPr>
            <p:txBody>
              <a:bodyPr wrap="square" rtlCol="0">
                <a:spAutoFit/>
              </a:bodyPr>
              <a:lstStyle/>
              <a:p>
                <a:r>
                  <a:rPr lang="en-US" dirty="0" err="1">
                    <a:solidFill>
                      <a:schemeClr val="bg1"/>
                    </a:solidFill>
                  </a:rPr>
                  <a:t>IsBadBuy</a:t>
                </a:r>
                <a:endParaRPr lang="en-US" dirty="0">
                  <a:solidFill>
                    <a:schemeClr val="bg1"/>
                  </a:solidFill>
                </a:endParaRPr>
              </a:p>
            </p:txBody>
          </p:sp>
        </p:grpSp>
      </p:grpSp>
    </p:spTree>
    <p:extLst>
      <p:ext uri="{BB962C8B-B14F-4D97-AF65-F5344CB8AC3E}">
        <p14:creationId xmlns:p14="http://schemas.microsoft.com/office/powerpoint/2010/main" val="392693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721223" y="237007"/>
            <a:ext cx="9238129" cy="584775"/>
          </a:xfrm>
          <a:prstGeom prst="rect">
            <a:avLst/>
          </a:prstGeom>
          <a:noFill/>
        </p:spPr>
        <p:txBody>
          <a:bodyPr wrap="square" rtlCol="0">
            <a:spAutoFit/>
          </a:bodyPr>
          <a:lstStyle/>
          <a:p>
            <a:r>
              <a:rPr lang="en-US" sz="3200" b="1" cap="small" dirty="0">
                <a:latin typeface="Calisto MT" panose="02040603050505030304" pitchFamily="18" charset="0"/>
              </a:rPr>
              <a:t>Adding Noise to Converted Categorical Variables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58" y="1023081"/>
            <a:ext cx="5953125" cy="47625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823" y="1023081"/>
            <a:ext cx="5953125" cy="4762500"/>
          </a:xfrm>
          <a:prstGeom prst="rect">
            <a:avLst/>
          </a:prstGeom>
        </p:spPr>
      </p:pic>
      <p:sp>
        <p:nvSpPr>
          <p:cNvPr id="9" name="Right Arrow 8"/>
          <p:cNvSpPr/>
          <p:nvPr/>
        </p:nvSpPr>
        <p:spPr>
          <a:xfrm>
            <a:off x="3765176" y="2931459"/>
            <a:ext cx="1532965" cy="549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6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6200000">
            <a:off x="-687818" y="2712648"/>
            <a:ext cx="5047760" cy="1713083"/>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a:off x="7710115" y="2697343"/>
            <a:ext cx="5037993" cy="1713083"/>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859098" y="2752541"/>
            <a:ext cx="8364907" cy="16157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16200000">
            <a:off x="620418" y="3129574"/>
            <a:ext cx="1615712" cy="861646"/>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5400000">
            <a:off x="9846974" y="3129572"/>
            <a:ext cx="1615712" cy="861646"/>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14810" y="198978"/>
            <a:ext cx="3951824" cy="584775"/>
          </a:xfrm>
          <a:prstGeom prst="rect">
            <a:avLst/>
          </a:prstGeom>
          <a:noFill/>
        </p:spPr>
        <p:txBody>
          <a:bodyPr wrap="square" rtlCol="0">
            <a:spAutoFit/>
          </a:bodyPr>
          <a:lstStyle/>
          <a:p>
            <a:r>
              <a:rPr lang="en-US" sz="3200" b="1" cap="small" dirty="0">
                <a:latin typeface="Calisto MT" panose="02040603050505030304" pitchFamily="18" charset="0"/>
              </a:rPr>
              <a:t>Data Transformation</a:t>
            </a:r>
          </a:p>
        </p:txBody>
      </p:sp>
      <p:graphicFrame>
        <p:nvGraphicFramePr>
          <p:cNvPr id="18" name="Table 17"/>
          <p:cNvGraphicFramePr>
            <a:graphicFrameLocks noGrp="1"/>
          </p:cNvGraphicFramePr>
          <p:nvPr>
            <p:extLst>
              <p:ext uri="{D42A27DB-BD31-4B8C-83A1-F6EECF244321}">
                <p14:modId xmlns:p14="http://schemas.microsoft.com/office/powerpoint/2010/main" val="696392453"/>
              </p:ext>
            </p:extLst>
          </p:nvPr>
        </p:nvGraphicFramePr>
        <p:xfrm>
          <a:off x="2692604" y="783753"/>
          <a:ext cx="6664259" cy="5665886"/>
        </p:xfrm>
        <a:graphic>
          <a:graphicData uri="http://schemas.openxmlformats.org/drawingml/2006/table">
            <a:tbl>
              <a:tblPr firstRow="1" firstCol="1" bandRow="1"/>
              <a:tblGrid>
                <a:gridCol w="2153930">
                  <a:extLst>
                    <a:ext uri="{9D8B030D-6E8A-4147-A177-3AD203B41FA5}">
                      <a16:colId xmlns:a16="http://schemas.microsoft.com/office/drawing/2014/main" val="3206776887"/>
                    </a:ext>
                  </a:extLst>
                </a:gridCol>
                <a:gridCol w="766483">
                  <a:extLst>
                    <a:ext uri="{9D8B030D-6E8A-4147-A177-3AD203B41FA5}">
                      <a16:colId xmlns:a16="http://schemas.microsoft.com/office/drawing/2014/main" val="4164284405"/>
                    </a:ext>
                  </a:extLst>
                </a:gridCol>
                <a:gridCol w="874058">
                  <a:extLst>
                    <a:ext uri="{9D8B030D-6E8A-4147-A177-3AD203B41FA5}">
                      <a16:colId xmlns:a16="http://schemas.microsoft.com/office/drawing/2014/main" val="1263120129"/>
                    </a:ext>
                  </a:extLst>
                </a:gridCol>
                <a:gridCol w="927847">
                  <a:extLst>
                    <a:ext uri="{9D8B030D-6E8A-4147-A177-3AD203B41FA5}">
                      <a16:colId xmlns:a16="http://schemas.microsoft.com/office/drawing/2014/main" val="1958659487"/>
                    </a:ext>
                  </a:extLst>
                </a:gridCol>
                <a:gridCol w="1038012">
                  <a:extLst>
                    <a:ext uri="{9D8B030D-6E8A-4147-A177-3AD203B41FA5}">
                      <a16:colId xmlns:a16="http://schemas.microsoft.com/office/drawing/2014/main" val="2539090991"/>
                    </a:ext>
                  </a:extLst>
                </a:gridCol>
                <a:gridCol w="903929">
                  <a:extLst>
                    <a:ext uri="{9D8B030D-6E8A-4147-A177-3AD203B41FA5}">
                      <a16:colId xmlns:a16="http://schemas.microsoft.com/office/drawing/2014/main" val="20005"/>
                    </a:ext>
                  </a:extLst>
                </a:gridCol>
              </a:tblGrid>
              <a:tr h="502547">
                <a:tc>
                  <a:txBody>
                    <a:bodyPr/>
                    <a:lstStyle/>
                    <a:p>
                      <a:pPr marL="0" marR="0">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Variable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Convert</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Missing is Valid</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Missing is Imputed</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Rejected</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44709428"/>
                  </a:ext>
                </a:extLst>
              </a:tr>
              <a:tr h="257944">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RefID</a:t>
                      </a:r>
                      <a:r>
                        <a:rPr lang="en-US" sz="1100" b="1" baseline="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(Unique reference ID)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7944">
                <a:tc>
                  <a:txBody>
                    <a:bodyPr/>
                    <a:lstStyle/>
                    <a:p>
                      <a:pPr marL="0" marR="0">
                        <a:lnSpc>
                          <a:spcPct val="107000"/>
                        </a:lnSpc>
                        <a:spcBef>
                          <a:spcPts val="0"/>
                        </a:spcBef>
                        <a:spcAft>
                          <a:spcPts val="0"/>
                        </a:spcAft>
                      </a:pPr>
                      <a:r>
                        <a:rPr lang="en-US" sz="1100" b="1" dirty="0" err="1">
                          <a:effectLst/>
                          <a:latin typeface="Calibri" panose="020F0502020204030204" pitchFamily="34" charset="0"/>
                          <a:ea typeface="Calibri" panose="020F0502020204030204" pitchFamily="34" charset="0"/>
                          <a:cs typeface="Times New Roman" panose="02020603050405020304" pitchFamily="18" charset="0"/>
                        </a:rPr>
                        <a:t>IsBadBuy</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(Binary</a:t>
                      </a:r>
                      <a:r>
                        <a:rPr lang="en-US" sz="1100" b="1" baseline="0" dirty="0">
                          <a:effectLst/>
                          <a:latin typeface="Calibri" panose="020F0502020204030204" pitchFamily="34" charset="0"/>
                          <a:ea typeface="Calibri" panose="020F0502020204030204" pitchFamily="34" charset="0"/>
                          <a:cs typeface="Times New Roman" panose="02020603050405020304" pitchFamily="18" charset="0"/>
                        </a:rPr>
                        <a:t>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Target)</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7944">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MMR Price Variables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62449984"/>
                  </a:ext>
                </a:extLst>
              </a:tr>
              <a:tr h="257944">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Purchase Date</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7944">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Make, Model,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SubModel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52443776"/>
                  </a:ext>
                </a:extLst>
              </a:tr>
              <a:tr h="227511">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Trim (leads to overfitting)</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27511">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Buyer</a:t>
                      </a:r>
                      <a:r>
                        <a:rPr lang="en-US" sz="1100" b="1" baseline="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Number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baseline="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63243586"/>
                  </a:ext>
                </a:extLst>
              </a:tr>
              <a:tr h="257944">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VN Zip Code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27025551"/>
                  </a:ext>
                </a:extLst>
              </a:tr>
              <a:tr h="257944">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Color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5671395"/>
                  </a:ext>
                </a:extLst>
              </a:tr>
              <a:tr h="257944">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AUCGUART</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b="1">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42003620"/>
                  </a:ext>
                </a:extLst>
              </a:tr>
              <a:tr h="257944">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PRIMEUNIT</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b="1">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54519090"/>
                  </a:ext>
                </a:extLst>
              </a:tr>
              <a:tr h="257944">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Transmission</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57944">
                <a:tc>
                  <a:txBody>
                    <a:bodyPr/>
                    <a:lstStyle/>
                    <a:p>
                      <a:pPr marL="0" marR="0">
                        <a:lnSpc>
                          <a:spcPct val="107000"/>
                        </a:lnSpc>
                        <a:spcBef>
                          <a:spcPts val="0"/>
                        </a:spcBef>
                        <a:spcAft>
                          <a:spcPts val="0"/>
                        </a:spcAft>
                      </a:pP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WheelType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85869481"/>
                  </a:ext>
                </a:extLst>
              </a:tr>
              <a:tr h="257944">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Nationality</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46973924"/>
                  </a:ext>
                </a:extLst>
              </a:tr>
              <a:tr h="257944">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Size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84398497"/>
                  </a:ext>
                </a:extLst>
              </a:tr>
              <a:tr h="257944">
                <a:tc>
                  <a:txBody>
                    <a:bodyPr/>
                    <a:lstStyle/>
                    <a:p>
                      <a:pPr marL="0" marR="0">
                        <a:lnSpc>
                          <a:spcPct val="107000"/>
                        </a:lnSpc>
                        <a:spcBef>
                          <a:spcPts val="0"/>
                        </a:spcBef>
                        <a:spcAft>
                          <a:spcPts val="0"/>
                        </a:spcAft>
                      </a:pP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TopThreeAmericanName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76065503"/>
                  </a:ext>
                </a:extLst>
              </a:tr>
              <a:tr h="260513">
                <a:tc>
                  <a:txBody>
                    <a:bodyPr/>
                    <a:lstStyle/>
                    <a:p>
                      <a:pPr marL="0" marR="0">
                        <a:lnSpc>
                          <a:spcPct val="107000"/>
                        </a:lnSpc>
                        <a:spcBef>
                          <a:spcPts val="0"/>
                        </a:spcBef>
                        <a:spcAft>
                          <a:spcPts val="0"/>
                        </a:spcAft>
                      </a:pP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WheelTypeID</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(redundant)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b="1" dirty="0">
                          <a:solidFill>
                            <a:srgbClr val="000000"/>
                          </a:solidFill>
                          <a:effectLst/>
                          <a:latin typeface="Wingdings" panose="05000000000000000000" pitchFamily="2" charset="2"/>
                          <a:ea typeface="Times New Roman" panose="02020603050405020304" pitchFamily="18" charset="0"/>
                          <a:cs typeface="Calibri" panose="020F0502020204030204" pitchFamily="34" charset="0"/>
                        </a:rPr>
                        <a:t>ü</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20753558"/>
                  </a:ext>
                </a:extLst>
              </a:tr>
              <a:tr h="301404">
                <a:tc>
                  <a:txBody>
                    <a:bodyPr/>
                    <a:lstStyle/>
                    <a:p>
                      <a:pPr marL="0" marR="0">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Auction, VNST</a:t>
                      </a:r>
                      <a:r>
                        <a:rPr lang="en-US" sz="1100" b="1" baseline="0" dirty="0">
                          <a:effectLst/>
                          <a:latin typeface="Calibri" panose="020F0502020204030204" pitchFamily="34" charset="0"/>
                          <a:ea typeface="Calibri" panose="020F0502020204030204" pitchFamily="34" charset="0"/>
                          <a:cs typeface="Times New Roman" panose="02020603050405020304" pitchFamily="18" charset="0"/>
                        </a:rPr>
                        <a:t>(State), </a:t>
                      </a:r>
                      <a:r>
                        <a:rPr lang="en-US" sz="1100" b="1" baseline="0" dirty="0" err="1">
                          <a:effectLst/>
                          <a:latin typeface="Calibri" panose="020F0502020204030204" pitchFamily="34" charset="0"/>
                          <a:ea typeface="Calibri" panose="020F0502020204030204" pitchFamily="34" charset="0"/>
                          <a:cs typeface="Times New Roman" panose="02020603050405020304" pitchFamily="18" charset="0"/>
                        </a:rPr>
                        <a:t>IsOnlineSale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31873004"/>
                  </a:ext>
                </a:extLst>
              </a:tr>
              <a:tr h="257944">
                <a:tc>
                  <a:txBody>
                    <a:bodyPr/>
                    <a:lstStyle/>
                    <a:p>
                      <a:pPr marL="0" marR="0">
                        <a:lnSpc>
                          <a:spcPct val="107000"/>
                        </a:lnSpc>
                        <a:spcBef>
                          <a:spcPts val="0"/>
                        </a:spcBef>
                        <a:spcAft>
                          <a:spcPts val="0"/>
                        </a:spcAft>
                      </a:pPr>
                      <a:r>
                        <a:rPr lang="en-US" sz="1100" b="1" dirty="0" err="1">
                          <a:effectLst/>
                          <a:latin typeface="Calibri" panose="020F0502020204030204" pitchFamily="34" charset="0"/>
                          <a:ea typeface="Calibri" panose="020F0502020204030204" pitchFamily="34" charset="0"/>
                          <a:cs typeface="Times New Roman" panose="02020603050405020304" pitchFamily="18" charset="0"/>
                        </a:rPr>
                        <a:t>VehBCost</a:t>
                      </a: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r>
                        <a:rPr lang="en-US" sz="1100" b="1" dirty="0" err="1">
                          <a:effectLst/>
                          <a:latin typeface="Calibri" panose="020F0502020204030204" pitchFamily="34" charset="0"/>
                          <a:ea typeface="Calibri" panose="020F0502020204030204" pitchFamily="34" charset="0"/>
                          <a:cs typeface="Times New Roman" panose="02020603050405020304" pitchFamily="18" charset="0"/>
                        </a:rPr>
                        <a:t>WarrantyCost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44129819"/>
                  </a:ext>
                </a:extLst>
              </a:tr>
              <a:tr h="257944">
                <a:tc>
                  <a:txBody>
                    <a:bodyPr/>
                    <a:lstStyle/>
                    <a:p>
                      <a:pPr marL="0" marR="0">
                        <a:lnSpc>
                          <a:spcPct val="107000"/>
                        </a:lnSpc>
                        <a:spcBef>
                          <a:spcPts val="0"/>
                        </a:spcBef>
                        <a:spcAft>
                          <a:spcPts val="0"/>
                        </a:spcAft>
                      </a:pPr>
                      <a:r>
                        <a:rPr lang="en-US" sz="11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VehYear</a:t>
                      </a: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VehicleAge</a:t>
                      </a: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b="1" baseline="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b="1" baseline="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VehOdo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10055179"/>
                  </a:ext>
                </a:extLst>
              </a:tr>
            </a:tbl>
          </a:graphicData>
        </a:graphic>
      </p:graphicFrame>
    </p:spTree>
    <p:extLst>
      <p:ext uri="{BB962C8B-B14F-4D97-AF65-F5344CB8AC3E}">
        <p14:creationId xmlns:p14="http://schemas.microsoft.com/office/powerpoint/2010/main" val="197897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6200000">
            <a:off x="-1653690" y="2695063"/>
            <a:ext cx="5047760" cy="1713083"/>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a:off x="8756663" y="2690179"/>
            <a:ext cx="5037993" cy="1713083"/>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7919" y="2752541"/>
            <a:ext cx="10332037" cy="1615712"/>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16200000">
            <a:off x="-342072" y="3120781"/>
            <a:ext cx="1615712" cy="861646"/>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5400000">
            <a:off x="10872923" y="3115897"/>
            <a:ext cx="1615712" cy="861646"/>
          </a:xfrm>
          <a:prstGeom prst="triangl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145" y="1328875"/>
            <a:ext cx="8755710" cy="4509690"/>
          </a:xfrm>
          <a:prstGeom prst="rect">
            <a:avLst/>
          </a:prstGeom>
          <a:ln w="38100">
            <a:solidFill>
              <a:schemeClr val="accent6">
                <a:lumMod val="75000"/>
              </a:schemeClr>
            </a:solidFill>
          </a:ln>
        </p:spPr>
      </p:pic>
      <p:sp>
        <p:nvSpPr>
          <p:cNvPr id="16" name="TextBox 15"/>
          <p:cNvSpPr txBox="1"/>
          <p:nvPr/>
        </p:nvSpPr>
        <p:spPr>
          <a:xfrm>
            <a:off x="3632317" y="317689"/>
            <a:ext cx="4926951" cy="584775"/>
          </a:xfrm>
          <a:prstGeom prst="rect">
            <a:avLst/>
          </a:prstGeom>
          <a:noFill/>
        </p:spPr>
        <p:txBody>
          <a:bodyPr wrap="square" rtlCol="0">
            <a:spAutoFit/>
          </a:bodyPr>
          <a:lstStyle/>
          <a:p>
            <a:r>
              <a:rPr lang="en-US" sz="3200" b="1" cap="small" dirty="0">
                <a:latin typeface="Calisto MT" panose="02040603050505030304" pitchFamily="18" charset="0"/>
              </a:rPr>
              <a:t>Process Flow Diagram</a:t>
            </a:r>
          </a:p>
        </p:txBody>
      </p:sp>
    </p:spTree>
    <p:extLst>
      <p:ext uri="{BB962C8B-B14F-4D97-AF65-F5344CB8AC3E}">
        <p14:creationId xmlns:p14="http://schemas.microsoft.com/office/powerpoint/2010/main" val="60612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rapezoid 3"/>
          <p:cNvSpPr/>
          <p:nvPr/>
        </p:nvSpPr>
        <p:spPr>
          <a:xfrm>
            <a:off x="7791450" y="5791200"/>
            <a:ext cx="4400550" cy="1047750"/>
          </a:xfrm>
          <a:prstGeom prst="trapezoid">
            <a:avLst>
              <a:gd name="adj" fmla="val 101364"/>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9467850" y="4114800"/>
            <a:ext cx="4400550" cy="1047750"/>
          </a:xfrm>
          <a:prstGeom prst="trapezoid">
            <a:avLst>
              <a:gd name="adj" fmla="val 99546"/>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6543675" y="5791200"/>
            <a:ext cx="2328862" cy="1047750"/>
          </a:xfrm>
          <a:prstGeom prst="triangle">
            <a:avLst>
              <a:gd name="adj" fmla="val 45802"/>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6200000">
            <a:off x="8853486" y="3500436"/>
            <a:ext cx="2309811" cy="2271712"/>
          </a:xfrm>
          <a:prstGeom prst="r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462588" y="5791200"/>
            <a:ext cx="2328862" cy="1047750"/>
          </a:xfrm>
          <a:prstGeom prst="triangle">
            <a:avLst>
              <a:gd name="adj" fmla="val 45802"/>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162300" y="5791198"/>
            <a:ext cx="2328862" cy="1047750"/>
          </a:xfrm>
          <a:prstGeom prst="triangle">
            <a:avLst>
              <a:gd name="adj" fmla="val 458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0800000">
            <a:off x="4214811" y="5791196"/>
            <a:ext cx="2328862" cy="1047750"/>
          </a:xfrm>
          <a:prstGeom prst="triangle">
            <a:avLst>
              <a:gd name="adj" fmla="val 45802"/>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261" y="940589"/>
            <a:ext cx="7915275" cy="4329113"/>
          </a:xfrm>
          <a:prstGeom prst="rect">
            <a:avLst/>
          </a:prstGeom>
        </p:spPr>
      </p:pic>
    </p:spTree>
    <p:extLst>
      <p:ext uri="{BB962C8B-B14F-4D97-AF65-F5344CB8AC3E}">
        <p14:creationId xmlns:p14="http://schemas.microsoft.com/office/powerpoint/2010/main" val="432417424"/>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TotalTime>
  <Words>2770</Words>
  <Application>Microsoft Office PowerPoint</Application>
  <PresentationFormat>Widescreen</PresentationFormat>
  <Paragraphs>304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Calisto MT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dc:creator>
  <cp:lastModifiedBy>Daniel Chen</cp:lastModifiedBy>
  <cp:revision>105</cp:revision>
  <dcterms:created xsi:type="dcterms:W3CDTF">2017-04-13T19:15:45Z</dcterms:created>
  <dcterms:modified xsi:type="dcterms:W3CDTF">2017-05-06T03:35:34Z</dcterms:modified>
</cp:coreProperties>
</file>