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305" r:id="rId4"/>
    <p:sldId id="310" r:id="rId5"/>
    <p:sldId id="312" r:id="rId6"/>
    <p:sldId id="314" r:id="rId7"/>
    <p:sldId id="315" r:id="rId8"/>
    <p:sldId id="316" r:id="rId9"/>
    <p:sldId id="307" r:id="rId10"/>
    <p:sldId id="308" r:id="rId11"/>
    <p:sldId id="321" r:id="rId12"/>
    <p:sldId id="322" r:id="rId13"/>
    <p:sldId id="331" r:id="rId14"/>
    <p:sldId id="332" r:id="rId15"/>
    <p:sldId id="333" r:id="rId16"/>
    <p:sldId id="326" r:id="rId17"/>
    <p:sldId id="327" r:id="rId18"/>
    <p:sldId id="328" r:id="rId19"/>
    <p:sldId id="329" r:id="rId20"/>
    <p:sldId id="330" r:id="rId21"/>
    <p:sldId id="334" r:id="rId22"/>
    <p:sldId id="335" r:id="rId23"/>
    <p:sldId id="336" r:id="rId24"/>
    <p:sldId id="324" r:id="rId25"/>
    <p:sldId id="323" r:id="rId26"/>
    <p:sldId id="325" r:id="rId27"/>
    <p:sldId id="320" r:id="rId28"/>
    <p:sldId id="317" r:id="rId29"/>
    <p:sldId id="309" r:id="rId30"/>
    <p:sldId id="319" r:id="rId31"/>
    <p:sldId id="31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https://github.com/choeunyoung0208/LatteIsPanda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oeunyoung0208/LatteIsPand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eunyoung0208/LatteIsPanda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youtu.be/pFo_uwulCvQ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daykorea.co.kr/news/articleView.html?idxno=275733" TargetMode="External"/><Relationship Id="rId4" Type="http://schemas.openxmlformats.org/officeDocument/2006/relationships/hyperlink" Target="http://www.todaykorea.co.kr/news/articleView.html?idxno=275856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na.co.kr/view/AKR20200819135000004?input=1195m" TargetMode="External"/><Relationship Id="rId4" Type="http://schemas.openxmlformats.org/officeDocument/2006/relationships/hyperlink" Target="https://www.seoul.co.kr/news/newsView.php?id=20201219500033&amp;wlog_tag3=nav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9D%BC%EB%96%BC%ED%8C%90%EB%8B%A4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8607" y="1635934"/>
            <a:ext cx="1197864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b="1" kern="0" dirty="0" err="1">
                <a:solidFill>
                  <a:schemeClr val="bg1"/>
                </a:solidFill>
                <a:latin typeface="+mj-lt"/>
              </a:rPr>
              <a:t>Keras</a:t>
            </a:r>
            <a:r>
              <a:rPr lang="ko-KR" altLang="en-US" sz="3000" b="1" kern="0" dirty="0">
                <a:solidFill>
                  <a:schemeClr val="bg1"/>
                </a:solidFill>
                <a:latin typeface="+mj-lt"/>
              </a:rPr>
              <a:t>를 이용한 마스크 착용 권장 시스템</a:t>
            </a:r>
            <a:endParaRPr lang="en-US" altLang="ko-KR" sz="3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4E8A2-B306-4092-B170-E15791B2EA33}"/>
              </a:ext>
            </a:extLst>
          </p:cNvPr>
          <p:cNvSpPr txBox="1"/>
          <p:nvPr/>
        </p:nvSpPr>
        <p:spPr>
          <a:xfrm>
            <a:off x="6792966" y="3165678"/>
            <a:ext cx="53042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팀 이름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		 </a:t>
            </a:r>
            <a:r>
              <a:rPr lang="ko-KR" altLang="en-US" sz="2200" b="1" dirty="0" err="1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라떼는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판다야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컴퓨터공학과   </a:t>
            </a:r>
            <a:r>
              <a:rPr lang="en-US" altLang="ko-KR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21812161 </a:t>
            </a:r>
            <a:r>
              <a:rPr lang="ko-KR" altLang="en-US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이진주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전자공학과     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21611620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박재환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21712175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이현정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</a:t>
            </a:r>
            <a:r>
              <a:rPr lang="en-US" altLang="ko-KR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21812009 </a:t>
            </a:r>
            <a:r>
              <a:rPr lang="ko-KR" altLang="en-US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조은영</a:t>
            </a:r>
            <a:endParaRPr lang="en-US" altLang="ko-KR" sz="2200" b="1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지도교수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lang="ko-KR" altLang="en-US" sz="2200" b="1" dirty="0" err="1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권남규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  <a:endParaRPr lang="en-US" altLang="ko-KR" sz="2200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통신 구조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3B6D8F-7540-439F-BC4C-6ED601F54EA4}"/>
              </a:ext>
            </a:extLst>
          </p:cNvPr>
          <p:cNvGrpSpPr/>
          <p:nvPr/>
        </p:nvGrpSpPr>
        <p:grpSpPr>
          <a:xfrm>
            <a:off x="2667699" y="1451295"/>
            <a:ext cx="7111841" cy="4664279"/>
            <a:chOff x="1856635" y="166688"/>
            <a:chExt cx="9327704" cy="591026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957761-0DE9-4988-A371-E8C2BA8EE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670" y="166688"/>
              <a:ext cx="3756659" cy="2347912"/>
            </a:xfrm>
            <a:prstGeom prst="rect">
              <a:avLst/>
            </a:prstGeom>
          </p:spPr>
        </p:pic>
        <p:pic>
          <p:nvPicPr>
            <p:cNvPr id="11" name="Picture 2" descr="LattePanda Delta 432">
              <a:extLst>
                <a:ext uri="{FF2B5EF4-FFF2-40B4-BE49-F238E27FC236}">
                  <a16:creationId xmlns:a16="http://schemas.microsoft.com/office/drawing/2014/main" id="{18CFD7F6-A207-4EF3-9B47-E1117723DC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24" r="16248"/>
            <a:stretch/>
          </p:blipFill>
          <p:spPr bwMode="auto">
            <a:xfrm>
              <a:off x="8080111" y="4076700"/>
              <a:ext cx="2426747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1EB5D50-A49A-4E10-89C4-9DCF5BF26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635" y="4403616"/>
              <a:ext cx="2105025" cy="1346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Wifi Symbol transparent PNG - StickPNG">
              <a:extLst>
                <a:ext uri="{FF2B5EF4-FFF2-40B4-BE49-F238E27FC236}">
                  <a16:creationId xmlns:a16="http://schemas.microsoft.com/office/drawing/2014/main" id="{32D03D9B-F330-42D2-A8FA-DEE9B4127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1" y="4273659"/>
              <a:ext cx="1476375" cy="147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D900776-966B-40C3-91D0-C8ED0310FC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7355" y="2511139"/>
              <a:ext cx="1091954" cy="1505747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FA8E99-F71A-4287-A2F2-91CA92BE1D93}"/>
                </a:ext>
              </a:extLst>
            </p:cNvPr>
            <p:cNvSpPr txBox="1"/>
            <p:nvPr/>
          </p:nvSpPr>
          <p:spPr>
            <a:xfrm>
              <a:off x="5009835" y="5707618"/>
              <a:ext cx="2351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TCP/IP Socket </a:t>
              </a:r>
              <a:r>
                <a:rPr lang="ko-KR" altLang="en-US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통신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48A70FA-71C5-4D43-8B13-4898699DD4C7}"/>
                </a:ext>
              </a:extLst>
            </p:cNvPr>
            <p:cNvSpPr/>
            <p:nvPr/>
          </p:nvSpPr>
          <p:spPr>
            <a:xfrm>
              <a:off x="3981027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DC8D251-6925-4AFE-910A-932B04D787B0}"/>
                </a:ext>
              </a:extLst>
            </p:cNvPr>
            <p:cNvSpPr/>
            <p:nvPr/>
          </p:nvSpPr>
          <p:spPr>
            <a:xfrm>
              <a:off x="4234682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1361C96-1125-4A70-ABD7-D341332E7110}"/>
                </a:ext>
              </a:extLst>
            </p:cNvPr>
            <p:cNvSpPr/>
            <p:nvPr/>
          </p:nvSpPr>
          <p:spPr>
            <a:xfrm>
              <a:off x="4487560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BD8AD56-031E-485E-883E-618505624D2D}"/>
                </a:ext>
              </a:extLst>
            </p:cNvPr>
            <p:cNvSpPr/>
            <p:nvPr/>
          </p:nvSpPr>
          <p:spPr>
            <a:xfrm>
              <a:off x="4739066" y="49784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9BEB96-73F0-4CC4-99C7-C3C46443E22B}"/>
                </a:ext>
              </a:extLst>
            </p:cNvPr>
            <p:cNvSpPr/>
            <p:nvPr/>
          </p:nvSpPr>
          <p:spPr>
            <a:xfrm>
              <a:off x="4991944" y="49784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6B1DF7B-2D36-406B-9741-4BB45CAC4172}"/>
                </a:ext>
              </a:extLst>
            </p:cNvPr>
            <p:cNvSpPr/>
            <p:nvPr/>
          </p:nvSpPr>
          <p:spPr>
            <a:xfrm>
              <a:off x="6963412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95F7207-BB7D-41B0-94E8-747CC2C4DD84}"/>
                </a:ext>
              </a:extLst>
            </p:cNvPr>
            <p:cNvSpPr/>
            <p:nvPr/>
          </p:nvSpPr>
          <p:spPr>
            <a:xfrm>
              <a:off x="7216290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50F527C-118E-4853-B165-5A3A06A818B5}"/>
                </a:ext>
              </a:extLst>
            </p:cNvPr>
            <p:cNvSpPr/>
            <p:nvPr/>
          </p:nvSpPr>
          <p:spPr>
            <a:xfrm>
              <a:off x="7469945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94E6C9D-C0E0-4DEC-959D-C997CDCDF9F9}"/>
                </a:ext>
              </a:extLst>
            </p:cNvPr>
            <p:cNvSpPr/>
            <p:nvPr/>
          </p:nvSpPr>
          <p:spPr>
            <a:xfrm>
              <a:off x="7722823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40F7E79-E354-4F48-B000-5C189533F103}"/>
                </a:ext>
              </a:extLst>
            </p:cNvPr>
            <p:cNvSpPr/>
            <p:nvPr/>
          </p:nvSpPr>
          <p:spPr>
            <a:xfrm>
              <a:off x="7974329" y="49784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10" descr="Flat laptop icon laptop - Transparent PNG &amp; SVG vector file">
              <a:extLst>
                <a:ext uri="{FF2B5EF4-FFF2-40B4-BE49-F238E27FC236}">
                  <a16:creationId xmlns:a16="http://schemas.microsoft.com/office/drawing/2014/main" id="{1B8B9313-EA05-4DF1-898E-5B542941A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2645" y="554300"/>
              <a:ext cx="1397493" cy="1397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94E1F18-1729-4BE9-B2F9-FAF59CD5804E}"/>
                </a:ext>
              </a:extLst>
            </p:cNvPr>
            <p:cNvSpPr/>
            <p:nvPr/>
          </p:nvSpPr>
          <p:spPr>
            <a:xfrm>
              <a:off x="7982457" y="12530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F93AE03-AA5C-4B48-A866-68EFA1BCA430}"/>
                </a:ext>
              </a:extLst>
            </p:cNvPr>
            <p:cNvSpPr/>
            <p:nvPr/>
          </p:nvSpPr>
          <p:spPr>
            <a:xfrm>
              <a:off x="8235335" y="12530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5C7DA34-11EC-4831-84BA-71DA696A3E64}"/>
                </a:ext>
              </a:extLst>
            </p:cNvPr>
            <p:cNvSpPr/>
            <p:nvPr/>
          </p:nvSpPr>
          <p:spPr>
            <a:xfrm>
              <a:off x="8488990" y="12530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3C864DE-3A8F-472C-B433-A36F76346438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2416804" y="4403616"/>
              <a:ext cx="0" cy="42466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AutoShape 16" descr="Led strip free icon">
              <a:extLst>
                <a:ext uri="{FF2B5EF4-FFF2-40B4-BE49-F238E27FC236}">
                  <a16:creationId xmlns:a16="http://schemas.microsoft.com/office/drawing/2014/main" id="{FEE42C13-D11A-4EC8-8BF0-DB000E96BF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5999" y="3428999"/>
              <a:ext cx="738179" cy="73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CC10A65-96B2-4B55-9D75-CED8480B8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0827" y="3264013"/>
              <a:ext cx="1091954" cy="11396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740D4C-B32E-4141-B317-5A5A428A9208}"/>
                </a:ext>
              </a:extLst>
            </p:cNvPr>
            <p:cNvSpPr txBox="1"/>
            <p:nvPr/>
          </p:nvSpPr>
          <p:spPr>
            <a:xfrm>
              <a:off x="2114662" y="2894681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LED</a:t>
              </a:r>
              <a:endParaRPr lang="ko-KR" altLang="en-US" b="1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311EEE-0AA8-4A8A-B004-ED64FC2B93D5}"/>
                </a:ext>
              </a:extLst>
            </p:cNvPr>
            <p:cNvSpPr txBox="1"/>
            <p:nvPr/>
          </p:nvSpPr>
          <p:spPr>
            <a:xfrm>
              <a:off x="8742645" y="2952566"/>
              <a:ext cx="244169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Google Drive Upload</a:t>
              </a:r>
              <a:endParaRPr lang="ko-KR" altLang="en-US" b="1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3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전반적인 알고리즘</a:t>
              </a:r>
            </a:p>
          </p:txBody>
        </p: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A9864B0D-5758-416D-9DAF-0D3091FA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03" y="1828799"/>
            <a:ext cx="2856991" cy="4206997"/>
          </a:xfrm>
          <a:prstGeom prst="rect">
            <a:avLst/>
          </a:prstGeom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24B2A6A-08A4-429F-BBAD-0AC25667540D}"/>
              </a:ext>
            </a:extLst>
          </p:cNvPr>
          <p:cNvGrpSpPr/>
          <p:nvPr/>
        </p:nvGrpSpPr>
        <p:grpSpPr>
          <a:xfrm>
            <a:off x="4651795" y="990191"/>
            <a:ext cx="5830286" cy="5780015"/>
            <a:chOff x="5377343" y="998290"/>
            <a:chExt cx="5830286" cy="578001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89C42CB-13F1-4694-9159-0B930D232BFD}"/>
                </a:ext>
              </a:extLst>
            </p:cNvPr>
            <p:cNvGrpSpPr/>
            <p:nvPr/>
          </p:nvGrpSpPr>
          <p:grpSpPr>
            <a:xfrm>
              <a:off x="5574143" y="1073967"/>
              <a:ext cx="5486947" cy="5628837"/>
              <a:chOff x="4563004" y="95906"/>
              <a:chExt cx="5233763" cy="6535285"/>
            </a:xfrm>
          </p:grpSpPr>
          <p:sp>
            <p:nvSpPr>
              <p:cNvPr id="88" name="모서리가 둥근 직사각형 5">
                <a:extLst>
                  <a:ext uri="{FF2B5EF4-FFF2-40B4-BE49-F238E27FC236}">
                    <a16:creationId xmlns:a16="http://schemas.microsoft.com/office/drawing/2014/main" id="{6FC21D3D-44C4-4BF8-B9B1-DBB4679F7125}"/>
                  </a:ext>
                </a:extLst>
              </p:cNvPr>
              <p:cNvSpPr/>
              <p:nvPr/>
            </p:nvSpPr>
            <p:spPr>
              <a:xfrm>
                <a:off x="5403801" y="164792"/>
                <a:ext cx="1188720" cy="36245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97963C40-6EBA-4BF0-B439-B8A6F3E83483}"/>
                  </a:ext>
                </a:extLst>
              </p:cNvPr>
              <p:cNvSpPr/>
              <p:nvPr/>
            </p:nvSpPr>
            <p:spPr>
              <a:xfrm>
                <a:off x="5075102" y="733256"/>
                <a:ext cx="1862051" cy="4323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latin typeface="바탕" panose="02030600000101010101" pitchFamily="18" charset="-127"/>
                    <a:ea typeface="바탕" panose="02030600000101010101" pitchFamily="18" charset="-127"/>
                  </a:rPr>
                  <a:t>Lattepanda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와 연결된 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camera 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구동</a:t>
                </a:r>
              </a:p>
            </p:txBody>
          </p: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FA2E0241-00B2-4C2D-8D9C-194E1B1A277D}"/>
                  </a:ext>
                </a:extLst>
              </p:cNvPr>
              <p:cNvCxnSpPr>
                <a:stCxn id="88" idx="2"/>
                <a:endCxn id="89" idx="0"/>
              </p:cNvCxnSpPr>
              <p:nvPr/>
            </p:nvCxnSpPr>
            <p:spPr>
              <a:xfrm>
                <a:off x="5998161" y="527246"/>
                <a:ext cx="7967" cy="206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C74DB530-361A-418C-A5FA-2A68BE77184E}"/>
                  </a:ext>
                </a:extLst>
              </p:cNvPr>
              <p:cNvCxnSpPr/>
              <p:nvPr/>
            </p:nvCxnSpPr>
            <p:spPr>
              <a:xfrm flipH="1">
                <a:off x="5988577" y="1153582"/>
                <a:ext cx="4167" cy="280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다이아몬드 91">
                <a:extLst>
                  <a:ext uri="{FF2B5EF4-FFF2-40B4-BE49-F238E27FC236}">
                    <a16:creationId xmlns:a16="http://schemas.microsoft.com/office/drawing/2014/main" id="{5AEB440B-C4DE-4CD9-959B-0D719969FA1B}"/>
                  </a:ext>
                </a:extLst>
              </p:cNvPr>
              <p:cNvSpPr/>
              <p:nvPr/>
            </p:nvSpPr>
            <p:spPr>
              <a:xfrm>
                <a:off x="5062756" y="1441893"/>
                <a:ext cx="1862051" cy="67313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얼굴이 인식되는가</a:t>
                </a:r>
                <a:r>
                  <a:rPr lang="en-US" altLang="ko-KR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?</a:t>
                </a:r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endPara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cxnSp>
            <p:nvCxnSpPr>
              <p:cNvPr id="93" name="꺾인 연결선 30">
                <a:extLst>
                  <a:ext uri="{FF2B5EF4-FFF2-40B4-BE49-F238E27FC236}">
                    <a16:creationId xmlns:a16="http://schemas.microsoft.com/office/drawing/2014/main" id="{800FC714-37DD-48AD-9E76-076E0E349672}"/>
                  </a:ext>
                </a:extLst>
              </p:cNvPr>
              <p:cNvCxnSpPr/>
              <p:nvPr/>
            </p:nvCxnSpPr>
            <p:spPr>
              <a:xfrm flipH="1" flipV="1">
                <a:off x="5993427" y="1247117"/>
                <a:ext cx="931025" cy="531342"/>
              </a:xfrm>
              <a:prstGeom prst="bentConnector3">
                <a:avLst>
                  <a:gd name="adj1" fmla="val -2455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C5CBC-9D47-4F0E-8E5A-BE5906479A29}"/>
                  </a:ext>
                </a:extLst>
              </p:cNvPr>
              <p:cNvSpPr txBox="1"/>
              <p:nvPr/>
            </p:nvSpPr>
            <p:spPr>
              <a:xfrm>
                <a:off x="7156997" y="1361224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no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3F3A7BDB-41C2-46F3-B374-C52F8F028615}"/>
                  </a:ext>
                </a:extLst>
              </p:cNvPr>
              <p:cNvCxnSpPr>
                <a:endCxn id="97" idx="0"/>
              </p:cNvCxnSpPr>
              <p:nvPr/>
            </p:nvCxnSpPr>
            <p:spPr>
              <a:xfrm flipH="1">
                <a:off x="5993427" y="2013063"/>
                <a:ext cx="4168" cy="277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C10D5A-7121-4EDC-B91F-3B9E71FF85AB}"/>
                  </a:ext>
                </a:extLst>
              </p:cNvPr>
              <p:cNvSpPr txBox="1"/>
              <p:nvPr/>
            </p:nvSpPr>
            <p:spPr>
              <a:xfrm>
                <a:off x="6115810" y="2036686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yes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97" name="다이아몬드 96">
                <a:extLst>
                  <a:ext uri="{FF2B5EF4-FFF2-40B4-BE49-F238E27FC236}">
                    <a16:creationId xmlns:a16="http://schemas.microsoft.com/office/drawing/2014/main" id="{88E498A5-CDD8-4F65-8D42-0A039F38437F}"/>
                  </a:ext>
                </a:extLst>
              </p:cNvPr>
              <p:cNvSpPr/>
              <p:nvPr/>
            </p:nvSpPr>
            <p:spPr>
              <a:xfrm>
                <a:off x="5062401" y="2290930"/>
                <a:ext cx="1862051" cy="67313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마스크를 착용하였는가</a:t>
                </a:r>
                <a:r>
                  <a:rPr lang="en-US" altLang="ko-KR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?</a:t>
                </a:r>
                <a:endPara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88137D8D-F4FF-45CA-B38E-8AA1D5717F66}"/>
                  </a:ext>
                </a:extLst>
              </p:cNvPr>
              <p:cNvCxnSpPr>
                <a:stCxn id="97" idx="2"/>
                <a:endCxn id="100" idx="0"/>
              </p:cNvCxnSpPr>
              <p:nvPr/>
            </p:nvCxnSpPr>
            <p:spPr>
              <a:xfrm>
                <a:off x="5993427" y="2964061"/>
                <a:ext cx="2084" cy="193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558CE7-7FDF-4593-9CCE-92C4B69C2F00}"/>
                  </a:ext>
                </a:extLst>
              </p:cNvPr>
              <p:cNvSpPr txBox="1"/>
              <p:nvPr/>
            </p:nvSpPr>
            <p:spPr>
              <a:xfrm>
                <a:off x="6115810" y="2863358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yes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D93A227C-3EB6-42B0-96A6-09A400ED7289}"/>
                  </a:ext>
                </a:extLst>
              </p:cNvPr>
              <p:cNvSpPr/>
              <p:nvPr/>
            </p:nvSpPr>
            <p:spPr>
              <a:xfrm>
                <a:off x="5064485" y="3157801"/>
                <a:ext cx="1862051" cy="586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얼굴 부분이 초록색 </a:t>
                </a:r>
                <a:endPara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ROI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로 표시됨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7B119C6-977F-4984-A091-79895D19524D}"/>
                  </a:ext>
                </a:extLst>
              </p:cNvPr>
              <p:cNvSpPr txBox="1"/>
              <p:nvPr/>
            </p:nvSpPr>
            <p:spPr>
              <a:xfrm>
                <a:off x="7024204" y="2315456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no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AE546014-F031-49CF-826A-40A3EA2AEB30}"/>
                  </a:ext>
                </a:extLst>
              </p:cNvPr>
              <p:cNvSpPr/>
              <p:nvPr/>
            </p:nvSpPr>
            <p:spPr>
              <a:xfrm>
                <a:off x="7539381" y="2333402"/>
                <a:ext cx="1862051" cy="586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얼굴 부분이 빨간색 </a:t>
                </a:r>
                <a:endPara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ROI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로 표시됨</a:t>
                </a:r>
              </a:p>
            </p:txBody>
          </p: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3CDF1A77-8902-4DBF-9504-0E0804959F86}"/>
                  </a:ext>
                </a:extLst>
              </p:cNvPr>
              <p:cNvCxnSpPr>
                <a:stCxn id="100" idx="2"/>
                <a:endCxn id="110" idx="0"/>
              </p:cNvCxnSpPr>
              <p:nvPr/>
            </p:nvCxnSpPr>
            <p:spPr>
              <a:xfrm>
                <a:off x="5995511" y="3744632"/>
                <a:ext cx="2197" cy="233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CFF7257-1DAC-4BE9-BA23-D5CF9A4E1FFF}"/>
                  </a:ext>
                </a:extLst>
              </p:cNvPr>
              <p:cNvSpPr/>
              <p:nvPr/>
            </p:nvSpPr>
            <p:spPr>
              <a:xfrm>
                <a:off x="5064484" y="4545917"/>
                <a:ext cx="1862051" cy="4028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그냥 통과</a:t>
                </a:r>
                <a:endPara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8E0EF08-6F1E-4D18-A0D0-5A249A71991C}"/>
                  </a:ext>
                </a:extLst>
              </p:cNvPr>
              <p:cNvSpPr/>
              <p:nvPr/>
            </p:nvSpPr>
            <p:spPr>
              <a:xfrm>
                <a:off x="7539379" y="4527616"/>
                <a:ext cx="1862051" cy="4070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초 간격으로 캡쳐</a:t>
                </a:r>
              </a:p>
            </p:txBody>
          </p:sp>
          <p:sp>
            <p:nvSpPr>
              <p:cNvPr id="106" name="모서리가 둥근 직사각형 70">
                <a:extLst>
                  <a:ext uri="{FF2B5EF4-FFF2-40B4-BE49-F238E27FC236}">
                    <a16:creationId xmlns:a16="http://schemas.microsoft.com/office/drawing/2014/main" id="{F0ECCBB1-6B7F-4DEE-B714-FC6CA56A2E9A}"/>
                  </a:ext>
                </a:extLst>
              </p:cNvPr>
              <p:cNvSpPr/>
              <p:nvPr/>
            </p:nvSpPr>
            <p:spPr>
              <a:xfrm>
                <a:off x="5403801" y="6268737"/>
                <a:ext cx="1188720" cy="36245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종료</a:t>
                </a: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E83960DB-6C68-47D5-A1DC-5B2216768D5B}"/>
                  </a:ext>
                </a:extLst>
              </p:cNvPr>
              <p:cNvCxnSpPr>
                <a:stCxn id="104" idx="2"/>
                <a:endCxn id="118" idx="0"/>
              </p:cNvCxnSpPr>
              <p:nvPr/>
            </p:nvCxnSpPr>
            <p:spPr>
              <a:xfrm>
                <a:off x="5995510" y="4948793"/>
                <a:ext cx="1380" cy="432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꺾인 연결선 88">
                <a:extLst>
                  <a:ext uri="{FF2B5EF4-FFF2-40B4-BE49-F238E27FC236}">
                    <a16:creationId xmlns:a16="http://schemas.microsoft.com/office/drawing/2014/main" id="{0CE88F96-9669-4618-81B1-7251B2D1872A}"/>
                  </a:ext>
                </a:extLst>
              </p:cNvPr>
              <p:cNvCxnSpPr>
                <a:stCxn id="105" idx="2"/>
              </p:cNvCxnSpPr>
              <p:nvPr/>
            </p:nvCxnSpPr>
            <p:spPr>
              <a:xfrm rot="5400000">
                <a:off x="7093168" y="3830111"/>
                <a:ext cx="272649" cy="248182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2428E1B-268A-4E60-8B4C-10FF034FF7EC}"/>
                  </a:ext>
                </a:extLst>
              </p:cNvPr>
              <p:cNvSpPr txBox="1"/>
              <p:nvPr/>
            </p:nvSpPr>
            <p:spPr>
              <a:xfrm>
                <a:off x="7269675" y="95906"/>
                <a:ext cx="2527092" cy="814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>
                    <a:solidFill>
                      <a:schemeClr val="accent6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학습된 데이터를 바탕으로 시스템을 구동하는 과정</a:t>
                </a:r>
                <a:endParaRPr lang="en-US" altLang="ko-KR" sz="1500" dirty="0">
                  <a:solidFill>
                    <a:schemeClr val="accent6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en-US" altLang="ko-KR" sz="1500" dirty="0">
                    <a:solidFill>
                      <a:schemeClr val="accent6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(</a:t>
                </a:r>
                <a:r>
                  <a:rPr lang="ko-KR" altLang="en-US" sz="1500" dirty="0">
                    <a:solidFill>
                      <a:schemeClr val="accent6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한 번 수행 기준</a:t>
                </a:r>
                <a:r>
                  <a:rPr lang="en-US" altLang="ko-KR" sz="1500" dirty="0">
                    <a:solidFill>
                      <a:schemeClr val="accent6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)</a:t>
                </a:r>
                <a:endParaRPr lang="ko-KR" altLang="en-US" sz="1500" dirty="0">
                  <a:solidFill>
                    <a:schemeClr val="accent6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3535ED6E-13D4-4056-9A8E-485F01E8CABB}"/>
                  </a:ext>
                </a:extLst>
              </p:cNvPr>
              <p:cNvSpPr/>
              <p:nvPr/>
            </p:nvSpPr>
            <p:spPr>
              <a:xfrm>
                <a:off x="5066682" y="3978088"/>
                <a:ext cx="1862051" cy="35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LED 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초록색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88079BD2-F693-43BA-8570-8D9C18EE6D52}"/>
                  </a:ext>
                </a:extLst>
              </p:cNvPr>
              <p:cNvSpPr/>
              <p:nvPr/>
            </p:nvSpPr>
            <p:spPr>
              <a:xfrm>
                <a:off x="7539378" y="3324877"/>
                <a:ext cx="1862051" cy="3867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LED 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빨간색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</a:p>
            </p:txBody>
          </p: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DA498D51-5AD7-4676-993B-173EF3D1D677}"/>
                  </a:ext>
                </a:extLst>
              </p:cNvPr>
              <p:cNvCxnSpPr>
                <a:stCxn id="110" idx="2"/>
                <a:endCxn id="104" idx="0"/>
              </p:cNvCxnSpPr>
              <p:nvPr/>
            </p:nvCxnSpPr>
            <p:spPr>
              <a:xfrm flipH="1">
                <a:off x="5995510" y="4336688"/>
                <a:ext cx="2198" cy="20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6E7EF003-E5AD-4DD8-9A6D-5AA58D62914D}"/>
                  </a:ext>
                </a:extLst>
              </p:cNvPr>
              <p:cNvSpPr/>
              <p:nvPr/>
            </p:nvSpPr>
            <p:spPr>
              <a:xfrm>
                <a:off x="7539379" y="3955994"/>
                <a:ext cx="1862051" cy="3627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경고음 울림</a:t>
                </a:r>
              </a:p>
            </p:txBody>
          </p: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193F0A21-9009-41E3-9C54-22986C783494}"/>
                  </a:ext>
                </a:extLst>
              </p:cNvPr>
              <p:cNvCxnSpPr>
                <a:stCxn id="97" idx="3"/>
                <a:endCxn id="102" idx="1"/>
              </p:cNvCxnSpPr>
              <p:nvPr/>
            </p:nvCxnSpPr>
            <p:spPr>
              <a:xfrm flipV="1">
                <a:off x="6924452" y="2626818"/>
                <a:ext cx="614929" cy="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>
                <a:extLst>
                  <a:ext uri="{FF2B5EF4-FFF2-40B4-BE49-F238E27FC236}">
                    <a16:creationId xmlns:a16="http://schemas.microsoft.com/office/drawing/2014/main" id="{BE3625C2-3B1B-4D3A-A1F9-FF8576530700}"/>
                  </a:ext>
                </a:extLst>
              </p:cNvPr>
              <p:cNvCxnSpPr>
                <a:stCxn id="111" idx="2"/>
                <a:endCxn id="113" idx="0"/>
              </p:cNvCxnSpPr>
              <p:nvPr/>
            </p:nvCxnSpPr>
            <p:spPr>
              <a:xfrm>
                <a:off x="8470404" y="3711610"/>
                <a:ext cx="1" cy="244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15D1C6C6-F697-4DA0-A13A-E9EFE91F80E8}"/>
                  </a:ext>
                </a:extLst>
              </p:cNvPr>
              <p:cNvCxnSpPr>
                <a:stCxn id="113" idx="2"/>
                <a:endCxn id="105" idx="0"/>
              </p:cNvCxnSpPr>
              <p:nvPr/>
            </p:nvCxnSpPr>
            <p:spPr>
              <a:xfrm>
                <a:off x="8470405" y="4318710"/>
                <a:ext cx="0" cy="208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DF35747F-E459-4F58-8158-DF73C667C7E3}"/>
                  </a:ext>
                </a:extLst>
              </p:cNvPr>
              <p:cNvCxnSpPr>
                <a:stCxn id="102" idx="2"/>
                <a:endCxn id="111" idx="0"/>
              </p:cNvCxnSpPr>
              <p:nvPr/>
            </p:nvCxnSpPr>
            <p:spPr>
              <a:xfrm flipH="1">
                <a:off x="8470404" y="2920233"/>
                <a:ext cx="3" cy="4046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다이아몬드 117">
                <a:extLst>
                  <a:ext uri="{FF2B5EF4-FFF2-40B4-BE49-F238E27FC236}">
                    <a16:creationId xmlns:a16="http://schemas.microsoft.com/office/drawing/2014/main" id="{6E31620C-0C1B-4598-839F-B2855D2ACE68}"/>
                  </a:ext>
                </a:extLst>
              </p:cNvPr>
              <p:cNvSpPr/>
              <p:nvPr/>
            </p:nvSpPr>
            <p:spPr>
              <a:xfrm>
                <a:off x="5065864" y="5381580"/>
                <a:ext cx="1862051" cy="67313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q</a:t>
                </a:r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를 </a:t>
                </a:r>
                <a:endPara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눌렀는가</a:t>
                </a:r>
                <a:r>
                  <a:rPr lang="en-US" altLang="ko-KR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?</a:t>
                </a:r>
                <a:endPara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64B0EFA1-2110-48F8-818B-775631660E67}"/>
                  </a:ext>
                </a:extLst>
              </p:cNvPr>
              <p:cNvCxnSpPr>
                <a:stCxn id="118" idx="2"/>
                <a:endCxn id="106" idx="0"/>
              </p:cNvCxnSpPr>
              <p:nvPr/>
            </p:nvCxnSpPr>
            <p:spPr>
              <a:xfrm>
                <a:off x="5996890" y="6054711"/>
                <a:ext cx="1271" cy="2140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372A2F4C-982B-44A5-B135-FACEC159096E}"/>
                  </a:ext>
                </a:extLst>
              </p:cNvPr>
              <p:cNvCxnSpPr>
                <a:stCxn id="118" idx="1"/>
              </p:cNvCxnSpPr>
              <p:nvPr/>
            </p:nvCxnSpPr>
            <p:spPr>
              <a:xfrm flipH="1" flipV="1">
                <a:off x="4563687" y="5718145"/>
                <a:ext cx="50217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8FEFB634-6DEE-4EA5-83B7-83DE5A3F8306}"/>
                  </a:ext>
                </a:extLst>
              </p:cNvPr>
              <p:cNvCxnSpPr/>
              <p:nvPr/>
            </p:nvCxnSpPr>
            <p:spPr>
              <a:xfrm flipV="1">
                <a:off x="4563004" y="1247117"/>
                <a:ext cx="17300" cy="4471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FF000C92-A774-456C-9EB0-0630FE47566E}"/>
                  </a:ext>
                </a:extLst>
              </p:cNvPr>
              <p:cNvCxnSpPr/>
              <p:nvPr/>
            </p:nvCxnSpPr>
            <p:spPr>
              <a:xfrm>
                <a:off x="4580304" y="1237906"/>
                <a:ext cx="1425823" cy="92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6824302-90C0-4E03-B88A-E923639DE42B}"/>
                  </a:ext>
                </a:extLst>
              </p:cNvPr>
              <p:cNvSpPr txBox="1"/>
              <p:nvPr/>
            </p:nvSpPr>
            <p:spPr>
              <a:xfrm>
                <a:off x="4814775" y="5410145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no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DBA9E76-1C02-4BEE-8BC5-8D17EA69F1B2}"/>
                  </a:ext>
                </a:extLst>
              </p:cNvPr>
              <p:cNvSpPr txBox="1"/>
              <p:nvPr/>
            </p:nvSpPr>
            <p:spPr>
              <a:xfrm>
                <a:off x="6084701" y="5981170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yes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7C9EE92-1646-4403-997E-00C09ABD5DB6}"/>
                </a:ext>
              </a:extLst>
            </p:cNvPr>
            <p:cNvSpPr/>
            <p:nvPr/>
          </p:nvSpPr>
          <p:spPr>
            <a:xfrm>
              <a:off x="5377343" y="998290"/>
              <a:ext cx="5830286" cy="57800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5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10"/>
            <a:chOff x="483341" y="1345415"/>
            <a:chExt cx="9074283" cy="40011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코드 설명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데이터 학습 코드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6657379-DBC3-4F08-ABCD-1250F96758D7}"/>
              </a:ext>
            </a:extLst>
          </p:cNvPr>
          <p:cNvGrpSpPr/>
          <p:nvPr/>
        </p:nvGrpSpPr>
        <p:grpSpPr>
          <a:xfrm>
            <a:off x="529418" y="1715973"/>
            <a:ext cx="4170342" cy="4347619"/>
            <a:chOff x="460945" y="1915619"/>
            <a:chExt cx="4170342" cy="43476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418" y="2512468"/>
              <a:ext cx="4101869" cy="37507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460945" y="1915619"/>
              <a:ext cx="3980641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사용되는 라이브러리들을 불러옴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978B2E-8693-40DF-B2F1-9D318A0F58D5}"/>
              </a:ext>
            </a:extLst>
          </p:cNvPr>
          <p:cNvGrpSpPr/>
          <p:nvPr/>
        </p:nvGrpSpPr>
        <p:grpSpPr>
          <a:xfrm>
            <a:off x="6626298" y="1715973"/>
            <a:ext cx="3980641" cy="4464006"/>
            <a:chOff x="6196481" y="1915619"/>
            <a:chExt cx="3980641" cy="44640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6196481" y="1915619"/>
              <a:ext cx="3980641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학습에 필요한 </a:t>
              </a:r>
              <a:r>
                <a:rPr lang="ko-KR" altLang="en-US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파라미터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초기화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6481" y="2512468"/>
              <a:ext cx="3279349" cy="3867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8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6F1CF6-BCCD-43EF-AC2E-550EB34501E7}"/>
              </a:ext>
            </a:extLst>
          </p:cNvPr>
          <p:cNvGrpSpPr/>
          <p:nvPr/>
        </p:nvGrpSpPr>
        <p:grpSpPr>
          <a:xfrm>
            <a:off x="397642" y="1327270"/>
            <a:ext cx="5444555" cy="4355114"/>
            <a:chOff x="397642" y="1327270"/>
            <a:chExt cx="5444555" cy="43551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42" y="1897706"/>
              <a:ext cx="3401096" cy="378467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397642" y="1327270"/>
              <a:ext cx="5444555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3. image, data, labels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설정 및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One-hot encoding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B4D0C5-496A-4231-84FB-BDD0F17E24DA}"/>
              </a:ext>
            </a:extLst>
          </p:cNvPr>
          <p:cNvGrpSpPr/>
          <p:nvPr/>
        </p:nvGrpSpPr>
        <p:grpSpPr>
          <a:xfrm>
            <a:off x="6237502" y="1327270"/>
            <a:ext cx="5407143" cy="3065986"/>
            <a:chOff x="6237502" y="1327270"/>
            <a:chExt cx="5407143" cy="30659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6237502" y="1327270"/>
              <a:ext cx="5407143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4. train, test set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설정 및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Image Data Generator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7502" y="1897706"/>
              <a:ext cx="3990975" cy="2495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688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99A285-58DB-4738-AD1D-E7BE7C7C8B3C}"/>
              </a:ext>
            </a:extLst>
          </p:cNvPr>
          <p:cNvGrpSpPr/>
          <p:nvPr/>
        </p:nvGrpSpPr>
        <p:grpSpPr>
          <a:xfrm>
            <a:off x="399985" y="1327270"/>
            <a:ext cx="11192228" cy="4445621"/>
            <a:chOff x="399985" y="1327270"/>
            <a:chExt cx="11192228" cy="44456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399985" y="1327270"/>
              <a:ext cx="5444555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5.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데이터 학습 네트워크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en-US" altLang="ko-KR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BaseModel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HeadModel)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6185070" y="1912178"/>
              <a:ext cx="5407143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MobileNetV2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를 </a:t>
              </a:r>
              <a:r>
                <a:rPr lang="en-US" altLang="ko-KR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BaseModel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458" y="1939169"/>
              <a:ext cx="4705350" cy="2886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6185071" y="3355173"/>
              <a:ext cx="2871844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HeadModel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5323840" y="2135801"/>
              <a:ext cx="720725" cy="45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5374862" y="3571449"/>
              <a:ext cx="720725" cy="45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2825836" y="5392018"/>
              <a:ext cx="6418405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Input Image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→ </a:t>
              </a:r>
              <a:r>
                <a:rPr lang="en-US" altLang="ko-KR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BaseModel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→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HeadModel 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→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Softmax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2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B75187-9B40-4759-8792-3FFB38C14D34}"/>
              </a:ext>
            </a:extLst>
          </p:cNvPr>
          <p:cNvGrpSpPr/>
          <p:nvPr/>
        </p:nvGrpSpPr>
        <p:grpSpPr>
          <a:xfrm>
            <a:off x="384743" y="1342993"/>
            <a:ext cx="4840400" cy="5096962"/>
            <a:chOff x="384743" y="1342993"/>
            <a:chExt cx="4840400" cy="50969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384743" y="1342993"/>
              <a:ext cx="4840400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6.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모델 학습 방법 설정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 모델 저장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743" y="5858930"/>
              <a:ext cx="2914650" cy="5810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743" y="1910729"/>
              <a:ext cx="4419600" cy="382905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51CDE4-9354-41B4-9C7E-73164BEF8C26}"/>
              </a:ext>
            </a:extLst>
          </p:cNvPr>
          <p:cNvGrpSpPr/>
          <p:nvPr/>
        </p:nvGrpSpPr>
        <p:grpSpPr>
          <a:xfrm>
            <a:off x="6095999" y="1342993"/>
            <a:ext cx="5959473" cy="4956070"/>
            <a:chOff x="6095999" y="1342993"/>
            <a:chExt cx="5959473" cy="495607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5999" y="1915918"/>
              <a:ext cx="4840400" cy="204146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6095999" y="1342993"/>
              <a:ext cx="4840400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7.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 모델 평가 및 학습 결과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Plot</a:t>
              </a: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5999" y="4060688"/>
              <a:ext cx="4391025" cy="22383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9741657" y="5549491"/>
              <a:ext cx="2313815" cy="6093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Train_loss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sz="1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acc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b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</a:br>
              <a:r>
                <a:rPr lang="en-US" altLang="ko-KR" sz="1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Val_loss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en-US" altLang="ko-KR" sz="1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acc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plot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8943219" y="5858930"/>
              <a:ext cx="720725" cy="45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0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10"/>
            <a:chOff x="483341" y="1345415"/>
            <a:chExt cx="9074283" cy="40011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코드 설명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Mask detection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DC8687-2DD8-4412-9874-F2AC2C84B31D}"/>
              </a:ext>
            </a:extLst>
          </p:cNvPr>
          <p:cNvGrpSpPr/>
          <p:nvPr/>
        </p:nvGrpSpPr>
        <p:grpSpPr>
          <a:xfrm>
            <a:off x="529418" y="1889279"/>
            <a:ext cx="5159229" cy="3640253"/>
            <a:chOff x="529418" y="1889279"/>
            <a:chExt cx="5159229" cy="36402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AB33ED-E6E5-4D08-96EC-E7E0A5295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682" y="2434697"/>
              <a:ext cx="4637491" cy="30948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FE9662-2FCB-4C9A-A889-2BB4980AA2D4}"/>
                </a:ext>
              </a:extLst>
            </p:cNvPr>
            <p:cNvSpPr txBox="1"/>
            <p:nvPr/>
          </p:nvSpPr>
          <p:spPr>
            <a:xfrm>
              <a:off x="529418" y="1889279"/>
              <a:ext cx="5159229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사용되는 라이브러리들을 불러옴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6831A0-464F-467D-8BFD-D09892DB94CF}"/>
              </a:ext>
            </a:extLst>
          </p:cNvPr>
          <p:cNvGrpSpPr/>
          <p:nvPr/>
        </p:nvGrpSpPr>
        <p:grpSpPr>
          <a:xfrm>
            <a:off x="6095999" y="1889279"/>
            <a:ext cx="5160440" cy="2193705"/>
            <a:chOff x="6095999" y="1889279"/>
            <a:chExt cx="5160440" cy="21937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CD473C-DE6F-4561-980A-A2DDDD44275D}"/>
                </a:ext>
              </a:extLst>
            </p:cNvPr>
            <p:cNvSpPr txBox="1"/>
            <p:nvPr/>
          </p:nvSpPr>
          <p:spPr>
            <a:xfrm>
              <a:off x="6097210" y="1889279"/>
              <a:ext cx="5159229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사용되는 변수들을 초기화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154C088-EC94-42D4-8287-4CA29679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99" y="2434697"/>
              <a:ext cx="3712235" cy="106790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0D836C1-680E-4454-90AB-4077920C8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8450" y="3490293"/>
              <a:ext cx="5126777" cy="592691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F90DC9-4305-425E-9426-E562AE3859EA}"/>
              </a:ext>
            </a:extLst>
          </p:cNvPr>
          <p:cNvGrpSpPr/>
          <p:nvPr/>
        </p:nvGrpSpPr>
        <p:grpSpPr>
          <a:xfrm>
            <a:off x="6095999" y="4258363"/>
            <a:ext cx="3994555" cy="1968877"/>
            <a:chOff x="6095999" y="4258363"/>
            <a:chExt cx="3994555" cy="19688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084E2-D197-4C08-AAE8-F8D1992D87D3}"/>
                </a:ext>
              </a:extLst>
            </p:cNvPr>
            <p:cNvSpPr txBox="1"/>
            <p:nvPr/>
          </p:nvSpPr>
          <p:spPr>
            <a:xfrm>
              <a:off x="6095999" y="4258363"/>
              <a:ext cx="3994555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3. LED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와 통신하기 위한 기본 설정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17AAD97-61CF-452D-BCC7-26E798933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5999" y="4722741"/>
              <a:ext cx="3470695" cy="1504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06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B5D91A-6C6D-428D-8830-7D1E7E44F0F6}"/>
              </a:ext>
            </a:extLst>
          </p:cNvPr>
          <p:cNvGrpSpPr/>
          <p:nvPr/>
        </p:nvGrpSpPr>
        <p:grpSpPr>
          <a:xfrm>
            <a:off x="451781" y="1059986"/>
            <a:ext cx="7620000" cy="873280"/>
            <a:chOff x="451781" y="1059986"/>
            <a:chExt cx="7620000" cy="8732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FE9662-2FCB-4C9A-A889-2BB4980AA2D4}"/>
                </a:ext>
              </a:extLst>
            </p:cNvPr>
            <p:cNvSpPr txBox="1"/>
            <p:nvPr/>
          </p:nvSpPr>
          <p:spPr>
            <a:xfrm>
              <a:off x="451781" y="1059986"/>
              <a:ext cx="5159229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얼굴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검출을 하기 위해 모델을 불러옴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BD3E150-964F-452B-9D00-16AF6C1C0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781" y="1580841"/>
              <a:ext cx="7620000" cy="35242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F3665F-CA72-4077-A1EF-0DDA35D0B5A6}"/>
              </a:ext>
            </a:extLst>
          </p:cNvPr>
          <p:cNvGrpSpPr/>
          <p:nvPr/>
        </p:nvGrpSpPr>
        <p:grpSpPr>
          <a:xfrm>
            <a:off x="451780" y="2177977"/>
            <a:ext cx="5159229" cy="864192"/>
            <a:chOff x="451780" y="2177977"/>
            <a:chExt cx="5159229" cy="86419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E55C476-8BA7-4F6A-9F53-56B68E1C5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781" y="2623069"/>
              <a:ext cx="3771900" cy="4191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FDD133-90B8-4B77-BB42-BB75C4B00601}"/>
                </a:ext>
              </a:extLst>
            </p:cNvPr>
            <p:cNvSpPr txBox="1"/>
            <p:nvPr/>
          </p:nvSpPr>
          <p:spPr>
            <a:xfrm>
              <a:off x="451780" y="2177977"/>
              <a:ext cx="5159229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5. </a:t>
              </a:r>
              <a:r>
                <a:rPr lang="ko-KR" altLang="en-US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라떼판다와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연결된 </a:t>
              </a:r>
              <a:r>
                <a:rPr lang="ko-KR" altLang="en-US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웹캠을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불러옴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D068637-0A21-4297-B6F7-C245108F331D}"/>
              </a:ext>
            </a:extLst>
          </p:cNvPr>
          <p:cNvGrpSpPr/>
          <p:nvPr/>
        </p:nvGrpSpPr>
        <p:grpSpPr>
          <a:xfrm>
            <a:off x="451780" y="3238563"/>
            <a:ext cx="11461300" cy="3488883"/>
            <a:chOff x="451780" y="3238563"/>
            <a:chExt cx="11461300" cy="348888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D976326-AFBA-407C-ACB0-8B1ABF077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418" y="3762561"/>
              <a:ext cx="4229100" cy="77152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8AE839-85BF-4CBC-B5F1-E7E90C30A55C}"/>
                </a:ext>
              </a:extLst>
            </p:cNvPr>
            <p:cNvSpPr txBox="1"/>
            <p:nvPr/>
          </p:nvSpPr>
          <p:spPr>
            <a:xfrm>
              <a:off x="451780" y="3238563"/>
              <a:ext cx="11461300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6. </a:t>
              </a:r>
              <a:r>
                <a:rPr lang="ko-KR" altLang="en-US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웹캠이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정상적으로 동작하는 경우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검출하기 전 필요한 영상처리 수행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BB2F54F-327B-4529-97DB-073D8C4D8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037" y="5164292"/>
              <a:ext cx="3049589" cy="156315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7DA1B76-56F4-4A78-8B09-E2C241279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418" y="4639639"/>
              <a:ext cx="2562225" cy="419100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D8D431-541D-465B-A6CF-4209EE7A6E02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90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DB7169-DE5F-4AC0-AFAB-CD1681E3FCA1}"/>
              </a:ext>
            </a:extLst>
          </p:cNvPr>
          <p:cNvGrpSpPr/>
          <p:nvPr/>
        </p:nvGrpSpPr>
        <p:grpSpPr>
          <a:xfrm>
            <a:off x="451781" y="1059986"/>
            <a:ext cx="5923140" cy="2936628"/>
            <a:chOff x="451781" y="1059986"/>
            <a:chExt cx="5923140" cy="29366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FE9662-2FCB-4C9A-A889-2BB4980AA2D4}"/>
                </a:ext>
              </a:extLst>
            </p:cNvPr>
            <p:cNvSpPr txBox="1"/>
            <p:nvPr/>
          </p:nvSpPr>
          <p:spPr>
            <a:xfrm>
              <a:off x="451781" y="1059986"/>
              <a:ext cx="5923140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7.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착용 유무를 판단하기 위해 얼굴 영역을 추출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59F259A-A7A5-4C86-850B-2A68A8AD7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781" y="1501064"/>
              <a:ext cx="3810000" cy="249555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BB2A0E-9447-4E19-89F1-843CDAEAE0D7}"/>
              </a:ext>
            </a:extLst>
          </p:cNvPr>
          <p:cNvGrpSpPr/>
          <p:nvPr/>
        </p:nvGrpSpPr>
        <p:grpSpPr>
          <a:xfrm>
            <a:off x="451781" y="4154577"/>
            <a:ext cx="10318458" cy="2365128"/>
            <a:chOff x="451781" y="4154577"/>
            <a:chExt cx="10318458" cy="23651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FCB26-9618-442C-9762-74A48EB75845}"/>
                </a:ext>
              </a:extLst>
            </p:cNvPr>
            <p:cNvSpPr txBox="1"/>
            <p:nvPr/>
          </p:nvSpPr>
          <p:spPr>
            <a:xfrm>
              <a:off x="451781" y="4154577"/>
              <a:ext cx="5159229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8.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추출한 얼굴 영역을 이용하여 예측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C35548C-2A26-4F4B-9179-2DFE32EA0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370" y="4595655"/>
              <a:ext cx="4210050" cy="1924050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E8EE31B-BB4F-438E-A5A7-78EE7738097C}"/>
                </a:ext>
              </a:extLst>
            </p:cNvPr>
            <p:cNvCxnSpPr/>
            <p:nvPr/>
          </p:nvCxnSpPr>
          <p:spPr>
            <a:xfrm>
              <a:off x="4761781" y="5667555"/>
              <a:ext cx="724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FB5FC8-9B30-47B4-A669-AE4231702B0D}"/>
                </a:ext>
              </a:extLst>
            </p:cNvPr>
            <p:cNvSpPr txBox="1"/>
            <p:nvPr/>
          </p:nvSpPr>
          <p:spPr>
            <a:xfrm>
              <a:off x="5611010" y="5144720"/>
              <a:ext cx="5159229" cy="10456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model.predict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함수를 이용하여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mask, </a:t>
              </a:r>
              <a:r>
                <a:rPr lang="en-US" altLang="ko-KR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nomask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변수에 값을 할당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값 범위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[0,1]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CAFEE7-13F7-4919-8B1E-4A0FD0C79316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2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6489B93-0099-4CA6-BD0E-14363744DAD0}"/>
              </a:ext>
            </a:extLst>
          </p:cNvPr>
          <p:cNvGrpSpPr/>
          <p:nvPr/>
        </p:nvGrpSpPr>
        <p:grpSpPr>
          <a:xfrm>
            <a:off x="451780" y="1059986"/>
            <a:ext cx="11487177" cy="5340814"/>
            <a:chOff x="451780" y="1059986"/>
            <a:chExt cx="11487177" cy="53408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E76DBF2-7488-4195-9194-4FA7490AC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781" y="1630392"/>
              <a:ext cx="7573023" cy="47704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0135E0-6244-45A7-AFCB-D44CCD250B87}"/>
                </a:ext>
              </a:extLst>
            </p:cNvPr>
            <p:cNvSpPr txBox="1"/>
            <p:nvPr/>
          </p:nvSpPr>
          <p:spPr>
            <a:xfrm>
              <a:off x="451780" y="1059986"/>
              <a:ext cx="11487177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9.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착용 유무에 따라 </a:t>
              </a:r>
              <a:r>
                <a:rPr lang="ko-KR" altLang="en-US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라벨링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및 출력기능 수행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1EF1F1-C0E4-4408-8072-1A69C9E5EB02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06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FAA6D-EFAA-4174-B231-29DAF0E3699F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D877C26-CAFD-40FC-8342-5BEF0BAF42C5}"/>
              </a:ext>
            </a:extLst>
          </p:cNvPr>
          <p:cNvSpPr/>
          <p:nvPr/>
        </p:nvSpPr>
        <p:spPr>
          <a:xfrm>
            <a:off x="4311277" y="1371600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BEFEEB6-B42A-4286-92AA-0C0149C1049A}"/>
              </a:ext>
            </a:extLst>
          </p:cNvPr>
          <p:cNvSpPr/>
          <p:nvPr/>
        </p:nvSpPr>
        <p:spPr>
          <a:xfrm>
            <a:off x="4311276" y="2444312"/>
            <a:ext cx="631437" cy="631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EE6BC52-B3F6-49CB-83E4-8F88E8DE2F2A}"/>
              </a:ext>
            </a:extLst>
          </p:cNvPr>
          <p:cNvSpPr/>
          <p:nvPr/>
        </p:nvSpPr>
        <p:spPr>
          <a:xfrm>
            <a:off x="4311276" y="3517024"/>
            <a:ext cx="631437" cy="6314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98C703-8245-47FB-956F-4A7178872FBF}"/>
              </a:ext>
            </a:extLst>
          </p:cNvPr>
          <p:cNvSpPr txBox="1"/>
          <p:nvPr/>
        </p:nvSpPr>
        <p:spPr>
          <a:xfrm>
            <a:off x="5383893" y="1480883"/>
            <a:ext cx="1367426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1C2825-02DD-42B0-ABAA-905EF9237881}"/>
              </a:ext>
            </a:extLst>
          </p:cNvPr>
          <p:cNvSpPr txBox="1"/>
          <p:nvPr/>
        </p:nvSpPr>
        <p:spPr>
          <a:xfrm>
            <a:off x="5383891" y="2553595"/>
            <a:ext cx="2015197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E7BE88-5ED3-4705-95D3-C3E54AD20F8A}"/>
              </a:ext>
            </a:extLst>
          </p:cNvPr>
          <p:cNvSpPr txBox="1"/>
          <p:nvPr/>
        </p:nvSpPr>
        <p:spPr>
          <a:xfrm>
            <a:off x="5383891" y="3621995"/>
            <a:ext cx="1715250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시연 동영상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273D955-32AC-4BE9-B577-E36BA92C0591}"/>
              </a:ext>
            </a:extLst>
          </p:cNvPr>
          <p:cNvSpPr/>
          <p:nvPr/>
        </p:nvSpPr>
        <p:spPr>
          <a:xfrm>
            <a:off x="4311276" y="4589736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12DDFD-4BC4-47F7-B235-348A8478BC7B}"/>
              </a:ext>
            </a:extLst>
          </p:cNvPr>
          <p:cNvSpPr txBox="1"/>
          <p:nvPr/>
        </p:nvSpPr>
        <p:spPr>
          <a:xfrm>
            <a:off x="5383891" y="4694707"/>
            <a:ext cx="2414603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향후 계획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2627B-E0C1-46FA-B21D-E2B2F11FA545}"/>
              </a:ext>
            </a:extLst>
          </p:cNvPr>
          <p:cNvSpPr txBox="1"/>
          <p:nvPr/>
        </p:nvSpPr>
        <p:spPr>
          <a:xfrm>
            <a:off x="5705295" y="457200"/>
            <a:ext cx="78141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목차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0C24563-0790-4299-946A-1F87837B0EEC}"/>
              </a:ext>
            </a:extLst>
          </p:cNvPr>
          <p:cNvSpPr/>
          <p:nvPr/>
        </p:nvSpPr>
        <p:spPr>
          <a:xfrm>
            <a:off x="4311277" y="5662448"/>
            <a:ext cx="631437" cy="631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2132C1-CD1D-497D-B6D4-645958C20AF1}"/>
              </a:ext>
            </a:extLst>
          </p:cNvPr>
          <p:cNvSpPr txBox="1"/>
          <p:nvPr/>
        </p:nvSpPr>
        <p:spPr>
          <a:xfrm>
            <a:off x="5383891" y="5771731"/>
            <a:ext cx="2015197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예산 집행 내역</a:t>
            </a:r>
          </a:p>
        </p:txBody>
      </p:sp>
    </p:spTree>
    <p:extLst>
      <p:ext uri="{BB962C8B-B14F-4D97-AF65-F5344CB8AC3E}">
        <p14:creationId xmlns:p14="http://schemas.microsoft.com/office/powerpoint/2010/main" val="3834131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1EF1F1-C0E4-4408-8072-1A69C9E5EB02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23C8D9-CB46-4D74-BF90-81A85A8316D3}"/>
              </a:ext>
            </a:extLst>
          </p:cNvPr>
          <p:cNvGrpSpPr/>
          <p:nvPr/>
        </p:nvGrpSpPr>
        <p:grpSpPr>
          <a:xfrm>
            <a:off x="451780" y="1658453"/>
            <a:ext cx="11487177" cy="2356074"/>
            <a:chOff x="451780" y="1658453"/>
            <a:chExt cx="11487177" cy="23560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0135E0-6244-45A7-AFCB-D44CCD250B87}"/>
                </a:ext>
              </a:extLst>
            </p:cNvPr>
            <p:cNvSpPr txBox="1"/>
            <p:nvPr/>
          </p:nvSpPr>
          <p:spPr>
            <a:xfrm>
              <a:off x="451780" y="1658453"/>
              <a:ext cx="11487177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10. Bounding box, Label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설정 후 결과 출력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0828F30-5707-49FC-9F85-12141398B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780" y="2252402"/>
              <a:ext cx="7058025" cy="176212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AB0487-1144-4F1F-9639-7F6B74867D50}"/>
              </a:ext>
            </a:extLst>
          </p:cNvPr>
          <p:cNvGrpSpPr/>
          <p:nvPr/>
        </p:nvGrpSpPr>
        <p:grpSpPr>
          <a:xfrm>
            <a:off x="451780" y="4490427"/>
            <a:ext cx="11487177" cy="1128746"/>
            <a:chOff x="451780" y="4490427"/>
            <a:chExt cx="11487177" cy="11287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9B1FABC-B180-44DF-99AE-079CCFEA1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781" y="5019098"/>
              <a:ext cx="2495550" cy="6000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B7990-BDDD-4C77-BF8A-260622DC73CA}"/>
                </a:ext>
              </a:extLst>
            </p:cNvPr>
            <p:cNvSpPr txBox="1"/>
            <p:nvPr/>
          </p:nvSpPr>
          <p:spPr>
            <a:xfrm>
              <a:off x="451780" y="4490427"/>
              <a:ext cx="11487177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11.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특정 입력을 주면 프로그램을 종료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3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10"/>
            <a:chOff x="483341" y="1345415"/>
            <a:chExt cx="9074283" cy="40011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코드 설명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 LED(</a:t>
              </a:r>
              <a:r>
                <a:rPr lang="en-US" altLang="ko-KR" sz="2000" b="1" dirty="0" err="1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NodeMCU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1F5089C-FF8F-4C39-A14A-858F3DB4CB53}"/>
              </a:ext>
            </a:extLst>
          </p:cNvPr>
          <p:cNvGrpSpPr/>
          <p:nvPr/>
        </p:nvGrpSpPr>
        <p:grpSpPr>
          <a:xfrm>
            <a:off x="460945" y="1915619"/>
            <a:ext cx="3980641" cy="1058703"/>
            <a:chOff x="460945" y="1915619"/>
            <a:chExt cx="3980641" cy="10587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460945" y="1915619"/>
              <a:ext cx="3980641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사용되는 라이브러리들을 불러옴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945" y="2383772"/>
              <a:ext cx="2409825" cy="59055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F44C94-3F69-4623-B1EA-70CCE09C41F9}"/>
              </a:ext>
            </a:extLst>
          </p:cNvPr>
          <p:cNvGrpSpPr/>
          <p:nvPr/>
        </p:nvGrpSpPr>
        <p:grpSpPr>
          <a:xfrm>
            <a:off x="443388" y="3335492"/>
            <a:ext cx="7839450" cy="2661633"/>
            <a:chOff x="443388" y="3335492"/>
            <a:chExt cx="7839450" cy="26616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460945" y="3335492"/>
              <a:ext cx="3980641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2. Wi-Fi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서버 및 변수 선언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945" y="3837570"/>
              <a:ext cx="5267325" cy="176212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388" y="5720900"/>
              <a:ext cx="2867025" cy="2762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3938220" y="3976400"/>
              <a:ext cx="3574398" cy="3488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접속할 </a:t>
              </a: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Wi-Fi </a:t>
              </a: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이름</a:t>
              </a: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비밀번호</a:t>
              </a:r>
              <a:endPara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3217495" y="4132873"/>
              <a:ext cx="720725" cy="45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6229849" y="5092255"/>
              <a:ext cx="2052989" cy="387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Led Strip </a:t>
              </a: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인스턴스</a:t>
              </a:r>
              <a:endPara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812520" y="5281743"/>
              <a:ext cx="40155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25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2DE727-5B6F-46DA-ABAB-1D0A5AA39082}"/>
              </a:ext>
            </a:extLst>
          </p:cNvPr>
          <p:cNvGrpSpPr/>
          <p:nvPr/>
        </p:nvGrpSpPr>
        <p:grpSpPr>
          <a:xfrm>
            <a:off x="402888" y="1354891"/>
            <a:ext cx="10448809" cy="4970174"/>
            <a:chOff x="402888" y="1354891"/>
            <a:chExt cx="10448809" cy="49701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928E316-F0C7-4E5F-9DF5-1DE6D604D0A0}"/>
                </a:ext>
              </a:extLst>
            </p:cNvPr>
            <p:cNvGrpSpPr/>
            <p:nvPr/>
          </p:nvGrpSpPr>
          <p:grpSpPr>
            <a:xfrm>
              <a:off x="402888" y="1354891"/>
              <a:ext cx="6331741" cy="4970174"/>
              <a:chOff x="402888" y="1354891"/>
              <a:chExt cx="6331741" cy="497017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336F74-FF34-4261-A698-1F956DDF7749}"/>
                  </a:ext>
                </a:extLst>
              </p:cNvPr>
              <p:cNvSpPr txBox="1"/>
              <p:nvPr/>
            </p:nvSpPr>
            <p:spPr>
              <a:xfrm>
                <a:off x="402888" y="1354891"/>
                <a:ext cx="6331741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3. Led </a:t>
                </a:r>
                <a:r>
                  <a:rPr lang="ko-KR" altLang="en-US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설정</a:t>
                </a:r>
                <a:r>
                  <a:rPr lang="en-US" altLang="ko-KR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, </a:t>
                </a:r>
                <a:r>
                  <a:rPr lang="ko-KR" altLang="en-US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시리얼 통신 설정</a:t>
                </a:r>
                <a:r>
                  <a:rPr lang="en-US" altLang="ko-KR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, Wi-Fi </a:t>
                </a:r>
                <a:r>
                  <a:rPr lang="ko-KR" altLang="en-US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연결</a:t>
                </a:r>
                <a:endPara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888" y="1862114"/>
                <a:ext cx="4029075" cy="326707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368" y="5267790"/>
                <a:ext cx="2647950" cy="1057275"/>
              </a:xfrm>
              <a:prstGeom prst="rect">
                <a:avLst/>
              </a:prstGeom>
            </p:spPr>
          </p:pic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5847" y="1553040"/>
              <a:ext cx="4895850" cy="4772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32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07207DC-CBF5-423D-936E-7BDF37A632BE}"/>
              </a:ext>
            </a:extLst>
          </p:cNvPr>
          <p:cNvGrpSpPr/>
          <p:nvPr/>
        </p:nvGrpSpPr>
        <p:grpSpPr>
          <a:xfrm>
            <a:off x="388375" y="1354891"/>
            <a:ext cx="9057586" cy="5267235"/>
            <a:chOff x="388375" y="1354891"/>
            <a:chExt cx="9057586" cy="526723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75" y="1850101"/>
              <a:ext cx="4895850" cy="47720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402888" y="1354891"/>
              <a:ext cx="6331741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4. Wi-Fi</a:t>
              </a:r>
              <a:r>
                <a:rPr lang="ko-KR" altLang="en-US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를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통해 받은 값으로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LED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빨간색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초록색 출력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5686" y="4562555"/>
              <a:ext cx="2200275" cy="13811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4622301" y="5059220"/>
              <a:ext cx="2623385" cy="387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LED </a:t>
              </a: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설정 함수 </a:t>
              </a: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void </a:t>
              </a:r>
              <a:r>
                <a:rPr lang="en-US" altLang="ko-KR" sz="16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rgb</a:t>
              </a:r>
              <a:endPara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3901576" y="5235185"/>
              <a:ext cx="720725" cy="45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5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학습하는데 사용된 데이터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일부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029EBAB-B810-49E9-9B9C-AFF05587C356}"/>
              </a:ext>
            </a:extLst>
          </p:cNvPr>
          <p:cNvGrpSpPr/>
          <p:nvPr/>
        </p:nvGrpSpPr>
        <p:grpSpPr>
          <a:xfrm>
            <a:off x="627373" y="1672322"/>
            <a:ext cx="10134675" cy="5106106"/>
            <a:chOff x="568650" y="1571654"/>
            <a:chExt cx="10134675" cy="5106106"/>
          </a:xfrm>
        </p:grpSpPr>
        <p:pic>
          <p:nvPicPr>
            <p:cNvPr id="2050" name="Picture 2" descr="55mask.JPG">
              <a:extLst>
                <a:ext uri="{FF2B5EF4-FFF2-40B4-BE49-F238E27FC236}">
                  <a16:creationId xmlns:a16="http://schemas.microsoft.com/office/drawing/2014/main" id="{5BD991B2-37D8-4401-904D-1B06FE3B5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820" y="1798827"/>
              <a:ext cx="3912626" cy="422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55nomask.JPG">
              <a:extLst>
                <a:ext uri="{FF2B5EF4-FFF2-40B4-BE49-F238E27FC236}">
                  <a16:creationId xmlns:a16="http://schemas.microsoft.com/office/drawing/2014/main" id="{8A04A9F6-D619-4D0D-A2B8-F737C5667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6298" y="1571654"/>
              <a:ext cx="4077027" cy="4448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EE5614-2DB9-46FC-9900-6235BE99B868}"/>
                </a:ext>
              </a:extLst>
            </p:cNvPr>
            <p:cNvSpPr txBox="1"/>
            <p:nvPr/>
          </p:nvSpPr>
          <p:spPr>
            <a:xfrm>
              <a:off x="568650" y="6020506"/>
              <a:ext cx="5562966" cy="60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착용 데이터셋</a:t>
              </a:r>
              <a:endParaRPr lang="en-US" altLang="ko-KR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흰색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파란색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검은색 마스크 포함하여 총 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230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장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0724D4-030D-4BEE-9BAB-D175BE3C1DFA}"/>
                </a:ext>
              </a:extLst>
            </p:cNvPr>
            <p:cNvSpPr txBox="1"/>
            <p:nvPr/>
          </p:nvSpPr>
          <p:spPr>
            <a:xfrm>
              <a:off x="7382470" y="6067978"/>
              <a:ext cx="2692709" cy="60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미착용 데이터셋</a:t>
              </a:r>
              <a:endParaRPr lang="en-US" altLang="ko-KR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(240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장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56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구현 결과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마스크를 착용했을 경우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D355A01-CD4B-4B2C-94FC-46FC73F85B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8" y="1828799"/>
            <a:ext cx="5988490" cy="4491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CAE00A-90DD-4287-8EDE-CB10B23D6BF5}"/>
              </a:ext>
            </a:extLst>
          </p:cNvPr>
          <p:cNvSpPr txBox="1"/>
          <p:nvPr/>
        </p:nvSpPr>
        <p:spPr>
          <a:xfrm>
            <a:off x="6828639" y="2676421"/>
            <a:ext cx="5159229" cy="2707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관심 영역인 얼굴 부분이 초록색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Bounding box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표시되는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Bounding box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위에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‘Mask’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라는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label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출력되고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바로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오른쪽에 해당하는 확률이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‘99%‘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출력 되는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LED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 초록색 불이 들어오는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449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구현 결과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마스크를 착용하지 않았을 경우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EA75A31-4E22-4BB6-8B10-BCEE5CADD0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7" y="1828799"/>
            <a:ext cx="5988491" cy="4491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C9B6BC-D8D0-4EBB-8D47-4A1423DBFF61}"/>
              </a:ext>
            </a:extLst>
          </p:cNvPr>
          <p:cNvSpPr txBox="1"/>
          <p:nvPr/>
        </p:nvSpPr>
        <p:spPr>
          <a:xfrm>
            <a:off x="6853806" y="1889654"/>
            <a:ext cx="5217931" cy="4369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관심 영역인 얼굴 부분이 빨간색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Bounding box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표시되는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Bounding box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위에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‘No mask’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라는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label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출력되고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바로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오른쪽에 해당하는 확률이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‘99%‘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출력 되는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LED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 빨간색 불이 들어오는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블루투스 스피커에서 경고음이 재생됨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왼쪽의 영상이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캡처되어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구글 드라이브에 업로드됨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851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4CB04-29F9-4C42-9E57-A0AF88C6657F}"/>
              </a:ext>
            </a:extLst>
          </p:cNvPr>
          <p:cNvSpPr txBox="1"/>
          <p:nvPr/>
        </p:nvSpPr>
        <p:spPr>
          <a:xfrm>
            <a:off x="5072149" y="457200"/>
            <a:ext cx="204770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2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시연 동영상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99AF40-76BA-4890-B866-EB3D329AD203}"/>
              </a:ext>
            </a:extLst>
          </p:cNvPr>
          <p:cNvGrpSpPr/>
          <p:nvPr/>
        </p:nvGrpSpPr>
        <p:grpSpPr>
          <a:xfrm>
            <a:off x="501564" y="1364492"/>
            <a:ext cx="6182910" cy="400109"/>
            <a:chOff x="483341" y="1345415"/>
            <a:chExt cx="9074283" cy="40010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E44F3A4-7E95-4C45-BA87-46706B888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BC515-EE4D-4964-B11E-D63F4B6BCBA6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시연 동영상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305102" y="3695455"/>
            <a:ext cx="3397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바탕" panose="02030600000101010101" pitchFamily="18" charset="-127"/>
                <a:ea typeface="바탕" panose="02030600000101010101" pitchFamily="18" charset="-127"/>
                <a:hlinkClick r:id="rId2"/>
              </a:rPr>
              <a:t>https://youtu.be/pFo_uwulCvQ</a:t>
            </a: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동영상 업로드가 되지 않아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 링크에서 재생해주세요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!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64A978F0-F6CF-4ECB-A5A4-3F535D08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69" y="2061381"/>
            <a:ext cx="7170694" cy="43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9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4CB04-29F9-4C42-9E57-A0AF88C6657F}"/>
              </a:ext>
            </a:extLst>
          </p:cNvPr>
          <p:cNvSpPr txBox="1"/>
          <p:nvPr/>
        </p:nvSpPr>
        <p:spPr>
          <a:xfrm>
            <a:off x="5072149" y="457200"/>
            <a:ext cx="204770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2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시연 동영상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4BD20F-1D77-42DD-8971-9E02D1F4B929}"/>
              </a:ext>
            </a:extLst>
          </p:cNvPr>
          <p:cNvGrpSpPr/>
          <p:nvPr/>
        </p:nvGrpSpPr>
        <p:grpSpPr>
          <a:xfrm>
            <a:off x="501564" y="1364492"/>
            <a:ext cx="6182910" cy="400109"/>
            <a:chOff x="483341" y="1345415"/>
            <a:chExt cx="9074283" cy="400109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85ADD40-3D13-43F9-A721-6E0A883F2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B614A-7E82-435C-8793-EB5E75125BFB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목표 달성 현황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9C21BE5-92AB-4383-A5CE-67C81E3A9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4122"/>
              </p:ext>
            </p:extLst>
          </p:nvPr>
        </p:nvGraphicFramePr>
        <p:xfrm>
          <a:off x="967180" y="2684523"/>
          <a:ext cx="6431588" cy="280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479">
                  <a:extLst>
                    <a:ext uri="{9D8B030D-6E8A-4147-A177-3AD203B41FA5}">
                      <a16:colId xmlns:a16="http://schemas.microsoft.com/office/drawing/2014/main" val="2690131720"/>
                    </a:ext>
                  </a:extLst>
                </a:gridCol>
                <a:gridCol w="1477109">
                  <a:extLst>
                    <a:ext uri="{9D8B030D-6E8A-4147-A177-3AD203B41FA5}">
                      <a16:colId xmlns:a16="http://schemas.microsoft.com/office/drawing/2014/main" val="2221354740"/>
                    </a:ext>
                  </a:extLst>
                </a:gridCol>
              </a:tblGrid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 목표</a:t>
                      </a:r>
                      <a:r>
                        <a:rPr lang="ko-KR" altLang="en-US" b="0" baseline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및 성능 목표</a:t>
                      </a:r>
                      <a:endParaRPr lang="ko-KR" altLang="en-US" b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</a:t>
                      </a:r>
                      <a:r>
                        <a:rPr lang="ko-KR" altLang="en-US" b="0" baseline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정도</a:t>
                      </a:r>
                      <a:endParaRPr lang="ko-KR" altLang="en-US" b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47087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착용 유무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85%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518816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미 착용시</a:t>
                      </a:r>
                      <a:r>
                        <a:rPr lang="ko-KR" altLang="en-US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이미지 저장 및 업로드 기능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900981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미 착용시 경고음 재생 기능</a:t>
                      </a:r>
                      <a:endPara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558814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미 착용시 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LED</a:t>
                      </a:r>
                      <a:r>
                        <a:rPr lang="en-US" altLang="ko-KR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작동 기능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8320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C3A3F26-8AD5-42E2-9AFC-F03EBD46D3EE}"/>
              </a:ext>
            </a:extLst>
          </p:cNvPr>
          <p:cNvSpPr txBox="1"/>
          <p:nvPr/>
        </p:nvSpPr>
        <p:spPr>
          <a:xfrm>
            <a:off x="7562323" y="3067581"/>
            <a:ext cx="4433934" cy="20428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착용 유무 인식 기능은 구현이 </a:t>
            </a:r>
            <a:b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되었으나 옆모습이나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때때로 인식이 불안정한 모습을 보여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개선이 필요하다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또한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영상 프레임이 낮아 느려 보이는 </a:t>
            </a:r>
            <a:b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현상을 개선할 필요가 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73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B3B86E-9E3C-43B7-BD3F-43464E6E8D4B}"/>
              </a:ext>
            </a:extLst>
          </p:cNvPr>
          <p:cNvSpPr txBox="1"/>
          <p:nvPr/>
        </p:nvSpPr>
        <p:spPr>
          <a:xfrm>
            <a:off x="870680" y="2288967"/>
            <a:ext cx="11132542" cy="3372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현재의 미흡한 점을 보완해 졸업 작품으로 연계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　　앱을 개발하여 질병관리본부 등 중앙 센터에 실시간으로 알림을 줄 수 있는 기능 구현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　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MobileNetV2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 아닌 다른 망을 사용하여 성능을 더 좋게 개발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　　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웹캠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성능 개발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사용되는 시제품을 벤치마킹해 현재 작품을 보완하고 실제 현장에서 원활한 작동이 가능하게 제작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인공지능 관련 공부를 추가적으로 하여 관련 프로젝트를 진행하거나 인공지능 및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회사 입사를 목표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80D4F-7B89-4FAE-8571-7395C4CC87D7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향후 계획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19857A-04BD-484C-A15C-77B88E80F44C}"/>
              </a:ext>
            </a:extLst>
          </p:cNvPr>
          <p:cNvGrpSpPr/>
          <p:nvPr/>
        </p:nvGrpSpPr>
        <p:grpSpPr>
          <a:xfrm>
            <a:off x="501564" y="1364492"/>
            <a:ext cx="6182910" cy="400109"/>
            <a:chOff x="483341" y="1345415"/>
            <a:chExt cx="9074283" cy="400109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4D3B186-1ECD-4C10-AFED-74A5B9596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4B30C8-F609-4DC9-B5D3-3A65015BEA53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향후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32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3084C2-96D5-4EAD-9637-9ADD1699641D}"/>
              </a:ext>
            </a:extLst>
          </p:cNvPr>
          <p:cNvGrpSpPr/>
          <p:nvPr/>
        </p:nvGrpSpPr>
        <p:grpSpPr>
          <a:xfrm>
            <a:off x="755523" y="1645209"/>
            <a:ext cx="9074283" cy="400109"/>
            <a:chOff x="9015319" y="4351213"/>
            <a:chExt cx="2374573" cy="6589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E28159D-34FB-47FB-83B7-2E0FD6EAD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A729FC-DE2D-4F8C-AA8D-B38AF77990A7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필요성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4153717-6B1C-47AC-8CBA-610C36DDB86C}"/>
              </a:ext>
            </a:extLst>
          </p:cNvPr>
          <p:cNvSpPr txBox="1"/>
          <p:nvPr/>
        </p:nvSpPr>
        <p:spPr>
          <a:xfrm>
            <a:off x="6328795" y="2672539"/>
            <a:ext cx="5271083" cy="2707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최근 코로나 바이러스가 전세계적으로 유행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코로나 바이러스 집단 감염을 막기 위해 마스크 착용이 아주 중요함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그럼에도 불구하고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마스크가 불편하다며 마스크를 착용하지 않고 대중시설 등을 이용하면서 집단감염이 늘어남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17E014-597C-49FE-B705-4931894C0656}"/>
              </a:ext>
            </a:extLst>
          </p:cNvPr>
          <p:cNvGrpSpPr/>
          <p:nvPr/>
        </p:nvGrpSpPr>
        <p:grpSpPr>
          <a:xfrm>
            <a:off x="881783" y="2629456"/>
            <a:ext cx="5001601" cy="2789486"/>
            <a:chOff x="770024" y="2118188"/>
            <a:chExt cx="4794665" cy="25470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7E96F6-9D5F-4F1C-992C-11A227D51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24" y="2118188"/>
              <a:ext cx="4794665" cy="172608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4CFDC1-D8B0-40F1-84D2-6B90C0641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024" y="3844268"/>
              <a:ext cx="4749932" cy="820976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5E5700-F1AC-4D7D-B516-31FEE4E6407A}"/>
              </a:ext>
            </a:extLst>
          </p:cNvPr>
          <p:cNvGrpSpPr/>
          <p:nvPr/>
        </p:nvGrpSpPr>
        <p:grpSpPr>
          <a:xfrm>
            <a:off x="4598276" y="6277689"/>
            <a:ext cx="7907758" cy="525997"/>
            <a:chOff x="4598276" y="6277689"/>
            <a:chExt cx="7907758" cy="525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72E5C2-E7CB-452A-BDE2-E0BEDD25431D}"/>
                </a:ext>
              </a:extLst>
            </p:cNvPr>
            <p:cNvSpPr/>
            <p:nvPr/>
          </p:nvSpPr>
          <p:spPr>
            <a:xfrm>
              <a:off x="4598276" y="6277689"/>
              <a:ext cx="75937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출처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: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속보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코로나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19]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신규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확진자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371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명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,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국내 전 지역 발생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일반뉴스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사회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기사본문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투데이코리아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(todaykorea.co.kr)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381DF4-0C1A-463C-95F8-39968190AE02}"/>
                </a:ext>
              </a:extLst>
            </p:cNvPr>
            <p:cNvSpPr/>
            <p:nvPr/>
          </p:nvSpPr>
          <p:spPr>
            <a:xfrm>
              <a:off x="6410034" y="6425966"/>
              <a:ext cx="6096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코로나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19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로 대학로도 집단 감염 비상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문화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·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연예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기사본문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투데이코리아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(todaykorea.co.kr)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8802D1-F63C-4E69-80E3-6CD619DC9CF7}"/>
                </a:ext>
              </a:extLst>
            </p:cNvPr>
            <p:cNvSpPr/>
            <p:nvPr/>
          </p:nvSpPr>
          <p:spPr>
            <a:xfrm>
              <a:off x="9524282" y="6557465"/>
              <a:ext cx="26677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https://news.joins.com/article/23948896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109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4968145" y="457200"/>
            <a:ext cx="225571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예산 집행 내역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0242F0-5982-4A5B-9FD4-CB853F1CD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06254"/>
              </p:ext>
            </p:extLst>
          </p:nvPr>
        </p:nvGraphicFramePr>
        <p:xfrm>
          <a:off x="938680" y="2066546"/>
          <a:ext cx="10314640" cy="417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93">
                  <a:extLst>
                    <a:ext uri="{9D8B030D-6E8A-4147-A177-3AD203B41FA5}">
                      <a16:colId xmlns:a16="http://schemas.microsoft.com/office/drawing/2014/main" val="2807845083"/>
                    </a:ext>
                  </a:extLst>
                </a:gridCol>
                <a:gridCol w="1495954">
                  <a:extLst>
                    <a:ext uri="{9D8B030D-6E8A-4147-A177-3AD203B41FA5}">
                      <a16:colId xmlns:a16="http://schemas.microsoft.com/office/drawing/2014/main" val="1310303072"/>
                    </a:ext>
                  </a:extLst>
                </a:gridCol>
                <a:gridCol w="3288393">
                  <a:extLst>
                    <a:ext uri="{9D8B030D-6E8A-4147-A177-3AD203B41FA5}">
                      <a16:colId xmlns:a16="http://schemas.microsoft.com/office/drawing/2014/main" val="2277901217"/>
                    </a:ext>
                  </a:extLst>
                </a:gridCol>
              </a:tblGrid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항 목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금 액 </a:t>
                      </a:r>
                      <a:r>
                        <a:rPr lang="en-US" altLang="ko-KR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원</a:t>
                      </a:r>
                      <a:r>
                        <a:rPr lang="en-US" altLang="ko-KR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b="0" i="0" kern="0" spc="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산 출 내 역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985512991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ABKO APC930 QHD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웹캠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67,300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및 얼굴인식 용 카메라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603689046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altLang="ko-KR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DFRobot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]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델타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432 DFR0543 (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라이센스 미포함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319,000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및 얼굴인식 용</a:t>
                      </a:r>
                      <a:r>
                        <a:rPr lang="ko-KR" altLang="en-US" sz="1200" i="0" kern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싱글 보드 컴퓨터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3285438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샤오미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미니 블루투스 스피커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세대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MDZ-28-DI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14,500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경보음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출력 용도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21855137"/>
                  </a:ext>
                </a:extLst>
              </a:tr>
              <a:tr h="38837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[SMG]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아두이노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Uno(R3)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5V WS2812 Flexible LED IP67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방수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우레탄쉴드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5M/1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롤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[SY-LD038]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41,495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경고등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출력 용도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966617453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980 PRO series 250GB M.2 </a:t>
                      </a:r>
                      <a:r>
                        <a:rPr 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NVMe</a:t>
                      </a: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250GB MZ-V8P250BW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용량 추가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668031870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삼성 마이크로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핀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To USB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고속충전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케이블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블루투스 스피커 충전용 케이블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6074619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TAMUZ Ultra high speed HDMI 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케이블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Ver2.1] 2M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모니터 출력용 케이블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993922520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altLang="ko-KR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DFRobot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]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나무 케이스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[FIT0475]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12,400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보호용 케이스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955473678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컴퓨존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주문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배송비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2,500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컴퓨존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주문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배송비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845410286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계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602,195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i="0" kern="0" spc="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56951751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9FC440C-862B-48F8-9AE3-9980ECC7960C}"/>
              </a:ext>
            </a:extLst>
          </p:cNvPr>
          <p:cNvGrpSpPr/>
          <p:nvPr/>
        </p:nvGrpSpPr>
        <p:grpSpPr>
          <a:xfrm>
            <a:off x="501564" y="1364492"/>
            <a:ext cx="6182910" cy="400109"/>
            <a:chOff x="483341" y="1345415"/>
            <a:chExt cx="9074283" cy="400109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2B04E5-A251-48B8-8E70-695288F9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EAA266-0524-4165-9993-C60790AB5DD4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예산 집행 내역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379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6680" y="3081212"/>
            <a:ext cx="1197864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schemeClr val="bg1"/>
                </a:solidFill>
                <a:latin typeface="+mj-lt"/>
              </a:rPr>
              <a:t>감사합니다</a:t>
            </a:r>
            <a:endParaRPr lang="en-US" altLang="ko-KR" sz="3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153717-6B1C-47AC-8CBA-610C36DDB86C}"/>
              </a:ext>
            </a:extLst>
          </p:cNvPr>
          <p:cNvSpPr txBox="1"/>
          <p:nvPr/>
        </p:nvSpPr>
        <p:spPr>
          <a:xfrm>
            <a:off x="6513353" y="2523956"/>
            <a:ext cx="5271083" cy="1045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미착용자에게 마스크를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써달라는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말을 하면 말싸움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몸싸움이 일어나 인력 동원 없이 해결하기 어려움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BAB82-45B1-4BCF-B3E8-E63383B907B3}"/>
              </a:ext>
            </a:extLst>
          </p:cNvPr>
          <p:cNvSpPr txBox="1"/>
          <p:nvPr/>
        </p:nvSpPr>
        <p:spPr>
          <a:xfrm>
            <a:off x="6513353" y="4470753"/>
            <a:ext cx="5214443" cy="7132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그러나 인력이 부족하기에 마스크 미착용자에 대한 조치가 제대로 이뤄지지 못함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B1F37F-6DA0-4176-9BF1-38D90073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7" y="4304553"/>
            <a:ext cx="5415793" cy="9092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66ED1F-B362-4CDD-86D6-032EF3D0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00" y="2571210"/>
            <a:ext cx="5413600" cy="97578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8216A8D-7CB8-4C18-9AAA-639D1C69A594}"/>
              </a:ext>
            </a:extLst>
          </p:cNvPr>
          <p:cNvGrpSpPr/>
          <p:nvPr/>
        </p:nvGrpSpPr>
        <p:grpSpPr>
          <a:xfrm>
            <a:off x="7074715" y="6399441"/>
            <a:ext cx="5969467" cy="400110"/>
            <a:chOff x="7074715" y="6399441"/>
            <a:chExt cx="5969467" cy="4001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2EE32DA-4DEA-4DEA-9C5B-5C68D29EE290}"/>
                </a:ext>
              </a:extLst>
            </p:cNvPr>
            <p:cNvSpPr/>
            <p:nvPr/>
          </p:nvSpPr>
          <p:spPr>
            <a:xfrm>
              <a:off x="7486565" y="6399441"/>
              <a:ext cx="55576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출처 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: [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서울신문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 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마스크 </a:t>
              </a:r>
              <a:r>
                <a:rPr lang="ko-KR" altLang="en-US" sz="1000" u="sng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써달라는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말이 그렇게도 기분 </a:t>
              </a:r>
              <a:r>
                <a:rPr lang="ko-KR" altLang="en-US" sz="1000" u="sng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나쁜가요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(seoul.co.kr)</a:t>
              </a:r>
              <a:endParaRPr lang="en-US" altLang="ko-KR" sz="1000" u="sng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endParaRPr lang="ko-KR" altLang="en-US" sz="1000" u="sng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6E241A-C26B-4679-AC8E-2F7621CDFD6A}"/>
                </a:ext>
              </a:extLst>
            </p:cNvPr>
            <p:cNvSpPr/>
            <p:nvPr/>
          </p:nvSpPr>
          <p:spPr>
            <a:xfrm>
              <a:off x="7074715" y="6553330"/>
              <a:ext cx="511728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지하철 마스크 미착용 신고해도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안내방송뿐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…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문제는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'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인력부족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' |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연합뉴스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(yna.co.kr)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8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36F74-FF34-4261-A698-1F956DDF7749}"/>
              </a:ext>
            </a:extLst>
          </p:cNvPr>
          <p:cNvSpPr txBox="1"/>
          <p:nvPr/>
        </p:nvSpPr>
        <p:spPr>
          <a:xfrm>
            <a:off x="965673" y="3211272"/>
            <a:ext cx="11036171" cy="17104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미착용자가 있을 경우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인력 동원 없이 실시간으로 조치를 취할 수 있도록 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미착용으로 인해 발생하는 집단 감염을 막을 수 있도록 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D06178-F68C-4E5A-BBE2-FA78D15DC7A9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15D8FAD-6730-4E00-8139-BB7F4074F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0ACB90-14B9-4361-A4D6-4CA5B084BEC6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해결하려는 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36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2B284B-059C-490E-AA9B-345AD817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64" y="2482603"/>
            <a:ext cx="4688152" cy="29115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336F74-FF34-4261-A698-1F956DDF7749}"/>
              </a:ext>
            </a:extLst>
          </p:cNvPr>
          <p:cNvSpPr txBox="1"/>
          <p:nvPr/>
        </p:nvSpPr>
        <p:spPr>
          <a:xfrm>
            <a:off x="5850744" y="3289340"/>
            <a:ext cx="6014750" cy="1045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인공지능을 이용해 마스크 착용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 여부를 판단하고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미착용자가 확인될 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LED/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경고음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미착용자의 얼굴을 캡처하는 프로그램을 개발하였음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2A7933-D030-4B2E-9527-06A622DC008E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5B6F233-881C-4D3F-81D1-65105FF49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6A7DD-0777-4D2B-BB4E-E9EC0D94123C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문제 해결을 위해 개발한 프로그램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8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CC940-A29A-49D0-9501-D92D4994CC64}"/>
              </a:ext>
            </a:extLst>
          </p:cNvPr>
          <p:cNvSpPr txBox="1"/>
          <p:nvPr/>
        </p:nvSpPr>
        <p:spPr>
          <a:xfrm>
            <a:off x="537049" y="2666082"/>
            <a:ext cx="7826742" cy="30400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Platform :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라떼판다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델타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OS : windows10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INPUT : Webcam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OUTPUT : LED, Bluetooth speaker, Google Drive</a:t>
            </a: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Deep learning Library :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Keras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7E419E-EC33-462A-8C44-5803620578EE}"/>
              </a:ext>
            </a:extLst>
          </p:cNvPr>
          <p:cNvGrpSpPr/>
          <p:nvPr/>
        </p:nvGrpSpPr>
        <p:grpSpPr>
          <a:xfrm>
            <a:off x="646466" y="1772653"/>
            <a:ext cx="9074283" cy="400109"/>
            <a:chOff x="9015319" y="4351213"/>
            <a:chExt cx="2374573" cy="6589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3EC9FD-2969-4B8B-B642-30F64CDBC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BDF846-C9F9-4155-85AA-6C492F581262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작품 개발 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67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7E419E-EC33-462A-8C44-5803620578EE}"/>
              </a:ext>
            </a:extLst>
          </p:cNvPr>
          <p:cNvGrpSpPr/>
          <p:nvPr/>
        </p:nvGrpSpPr>
        <p:grpSpPr>
          <a:xfrm>
            <a:off x="646466" y="1772653"/>
            <a:ext cx="9074283" cy="400109"/>
            <a:chOff x="9015319" y="4351213"/>
            <a:chExt cx="2374573" cy="6589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3EC9FD-2969-4B8B-B642-30F64CDBC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BDF846-C9F9-4155-85AA-6C492F581262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라떼판다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델타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소개</a:t>
              </a:r>
            </a:p>
          </p:txBody>
        </p:sp>
      </p:grpSp>
      <p:pic>
        <p:nvPicPr>
          <p:cNvPr id="1026" name="Picture 2" descr="LattePanda Delta...">
            <a:extLst>
              <a:ext uri="{FF2B5EF4-FFF2-40B4-BE49-F238E27FC236}">
                <a16:creationId xmlns:a16="http://schemas.microsoft.com/office/drawing/2014/main" id="{A7E71AEB-73A5-4D63-A496-441A08D89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31" y="2382475"/>
            <a:ext cx="3707934" cy="37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B39D943-65D7-461E-8387-FD0046D0FDC1}"/>
              </a:ext>
            </a:extLst>
          </p:cNvPr>
          <p:cNvSpPr/>
          <p:nvPr/>
        </p:nvSpPr>
        <p:spPr>
          <a:xfrm>
            <a:off x="9720749" y="6611779"/>
            <a:ext cx="2515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라떼판다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나무위키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namu.wiki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82486-FF37-4B14-8C88-21D21393A9B3}"/>
              </a:ext>
            </a:extLst>
          </p:cNvPr>
          <p:cNvSpPr txBox="1"/>
          <p:nvPr/>
        </p:nvSpPr>
        <p:spPr>
          <a:xfrm>
            <a:off x="6096000" y="3031015"/>
            <a:ext cx="5268132" cy="23752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Windows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기본으로 내장되어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Wi-fi, Bluetooth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 가능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칩셋이 내장되어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USB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연결 포트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IO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핀 지원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18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8ADF22C-9BA2-45E1-92F0-40C57895A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16519"/>
              </p:ext>
            </p:extLst>
          </p:nvPr>
        </p:nvGraphicFramePr>
        <p:xfrm>
          <a:off x="943064" y="2535478"/>
          <a:ext cx="10465963" cy="335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70">
                  <a:extLst>
                    <a:ext uri="{9D8B030D-6E8A-4147-A177-3AD203B41FA5}">
                      <a16:colId xmlns:a16="http://schemas.microsoft.com/office/drawing/2014/main" val="595960697"/>
                    </a:ext>
                  </a:extLst>
                </a:gridCol>
                <a:gridCol w="9529893">
                  <a:extLst>
                    <a:ext uri="{9D8B030D-6E8A-4147-A177-3AD203B41FA5}">
                      <a16:colId xmlns:a16="http://schemas.microsoft.com/office/drawing/2014/main" val="1620464205"/>
                    </a:ext>
                  </a:extLst>
                </a:gridCol>
              </a:tblGrid>
              <a:tr h="4510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팀원 별 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82669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박재환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데이터 학습 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하드웨어 구성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885658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이진주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데이터 학습 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통신 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96959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이현정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detection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하드웨어 구성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567094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조은영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detection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실시간 업로드 제어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9550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10572C-83B0-49B5-A6C6-5D5D21D9B614}"/>
              </a:ext>
            </a:extLst>
          </p:cNvPr>
          <p:cNvGrpSpPr/>
          <p:nvPr/>
        </p:nvGrpSpPr>
        <p:grpSpPr>
          <a:xfrm>
            <a:off x="646466" y="1772653"/>
            <a:ext cx="9074283" cy="400109"/>
            <a:chOff x="9015319" y="4351213"/>
            <a:chExt cx="2374573" cy="6589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7ACC6C9-C0A4-4AFE-80D4-C1B8E34EA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134393-C945-4E44-980B-89F7120005AF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팀원 별 역할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61877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1765</Words>
  <Application>Microsoft Office PowerPoint</Application>
  <PresentationFormat>와이드스크린</PresentationFormat>
  <Paragraphs>272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바탕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eunyoung cho</cp:lastModifiedBy>
  <cp:revision>122</cp:revision>
  <dcterms:created xsi:type="dcterms:W3CDTF">2020-06-11T03:04:01Z</dcterms:created>
  <dcterms:modified xsi:type="dcterms:W3CDTF">2020-12-20T14:46:18Z</dcterms:modified>
</cp:coreProperties>
</file>