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1" r:id="rId3"/>
    <p:sldId id="305" r:id="rId4"/>
    <p:sldId id="310" r:id="rId5"/>
    <p:sldId id="312" r:id="rId6"/>
    <p:sldId id="314" r:id="rId7"/>
    <p:sldId id="315" r:id="rId8"/>
    <p:sldId id="316" r:id="rId9"/>
    <p:sldId id="307" r:id="rId10"/>
    <p:sldId id="308" r:id="rId11"/>
    <p:sldId id="321" r:id="rId12"/>
    <p:sldId id="322" r:id="rId13"/>
    <p:sldId id="331" r:id="rId14"/>
    <p:sldId id="332" r:id="rId15"/>
    <p:sldId id="333" r:id="rId16"/>
    <p:sldId id="326" r:id="rId17"/>
    <p:sldId id="327" r:id="rId18"/>
    <p:sldId id="328" r:id="rId19"/>
    <p:sldId id="329" r:id="rId20"/>
    <p:sldId id="330" r:id="rId21"/>
    <p:sldId id="334" r:id="rId22"/>
    <p:sldId id="335" r:id="rId23"/>
    <p:sldId id="336" r:id="rId24"/>
    <p:sldId id="324" r:id="rId25"/>
    <p:sldId id="323" r:id="rId26"/>
    <p:sldId id="325" r:id="rId27"/>
    <p:sldId id="320" r:id="rId28"/>
    <p:sldId id="317" r:id="rId29"/>
    <p:sldId id="309" r:id="rId30"/>
    <p:sldId id="319" r:id="rId31"/>
    <p:sldId id="318" r:id="rId3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94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6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6469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0641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3367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9988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2774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8852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4781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2183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1815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6679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4542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7274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github.com/choeunyoung0208/LatteIsPanda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github.com/choeunyoung0208/LatteIsPanda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github.com/choeunyoung0208/LatteIsPanda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github.com/choeunyoung0208/LatteIsPanda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github.com/choeunyoung0208/LatteIsPanda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hyperlink" Target="https://github.com/choeunyoung0208/LatteIsPanda" TargetMode="Externa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choeunyoung0208/LatteIsPanda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hoeunyoung0208/LatteIsPanda" TargetMode="External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hyperlink" Target="https://github.com/choeunyoung0208/LatteIsPanda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hyperlink" Target="https://github.com/choeunyoung0208/LatteIsPanda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hyperlink" Target="https://github.com/choeunyoung0208/LatteIsPanda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hyperlink" Target="https://github.com/choeunyoung0208/LatteIsPanda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hyperlink" Target="https://youtu.be/pFo_uwulCvQ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todaykorea.co.kr/news/articleView.html?idxno=275733" TargetMode="External"/><Relationship Id="rId4" Type="http://schemas.openxmlformats.org/officeDocument/2006/relationships/hyperlink" Target="http://www.todaykorea.co.kr/news/articleView.html?idxno=275856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na.co.kr/view/AKR20200819135000004?input=1195m" TargetMode="External"/><Relationship Id="rId4" Type="http://schemas.openxmlformats.org/officeDocument/2006/relationships/hyperlink" Target="https://www.seoul.co.kr/news/newsView.php?id=20201219500033&amp;wlog_tag3=naver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namu.wiki/w/%EB%9D%BC%EB%96%BC%ED%8C%90%EB%8B%A4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27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자유형 36"/>
          <p:cNvSpPr/>
          <p:nvPr/>
        </p:nvSpPr>
        <p:spPr>
          <a:xfrm>
            <a:off x="3376521" y="5477022"/>
            <a:ext cx="5462812" cy="1380979"/>
          </a:xfrm>
          <a:custGeom>
            <a:avLst/>
            <a:gdLst>
              <a:gd name="connsiteX0" fmla="*/ 2731406 w 5462812"/>
              <a:gd name="connsiteY0" fmla="*/ 0 h 1380979"/>
              <a:gd name="connsiteX1" fmla="*/ 5355549 w 5462812"/>
              <a:gd name="connsiteY1" fmla="*/ 1237538 h 1380979"/>
              <a:gd name="connsiteX2" fmla="*/ 5462812 w 5462812"/>
              <a:gd name="connsiteY2" fmla="*/ 1380979 h 1380979"/>
              <a:gd name="connsiteX3" fmla="*/ 0 w 5462812"/>
              <a:gd name="connsiteY3" fmla="*/ 1380979 h 1380979"/>
              <a:gd name="connsiteX4" fmla="*/ 107264 w 5462812"/>
              <a:gd name="connsiteY4" fmla="*/ 1237538 h 1380979"/>
              <a:gd name="connsiteX5" fmla="*/ 2731406 w 5462812"/>
              <a:gd name="connsiteY5" fmla="*/ 0 h 1380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62812" h="1380979">
                <a:moveTo>
                  <a:pt x="2731406" y="0"/>
                </a:moveTo>
                <a:cubicBezTo>
                  <a:pt x="3787867" y="0"/>
                  <a:pt x="4731811" y="481742"/>
                  <a:pt x="5355549" y="1237538"/>
                </a:cubicBezTo>
                <a:lnTo>
                  <a:pt x="5462812" y="1380979"/>
                </a:lnTo>
                <a:lnTo>
                  <a:pt x="0" y="1380979"/>
                </a:lnTo>
                <a:lnTo>
                  <a:pt x="107264" y="1237538"/>
                </a:lnTo>
                <a:cubicBezTo>
                  <a:pt x="731001" y="481742"/>
                  <a:pt x="1674945" y="0"/>
                  <a:pt x="2731406" y="0"/>
                </a:cubicBezTo>
                <a:close/>
              </a:path>
            </a:pathLst>
          </a:custGeom>
          <a:solidFill>
            <a:schemeClr val="tx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5" name="자유형 34"/>
          <p:cNvSpPr/>
          <p:nvPr/>
        </p:nvSpPr>
        <p:spPr>
          <a:xfrm>
            <a:off x="11016770" y="1"/>
            <a:ext cx="1175231" cy="976983"/>
          </a:xfrm>
          <a:custGeom>
            <a:avLst/>
            <a:gdLst>
              <a:gd name="connsiteX0" fmla="*/ 0 w 1175231"/>
              <a:gd name="connsiteY0" fmla="*/ 0 h 976983"/>
              <a:gd name="connsiteX1" fmla="*/ 1175231 w 1175231"/>
              <a:gd name="connsiteY1" fmla="*/ 0 h 976983"/>
              <a:gd name="connsiteX2" fmla="*/ 1175231 w 1175231"/>
              <a:gd name="connsiteY2" fmla="*/ 976983 h 976983"/>
              <a:gd name="connsiteX3" fmla="*/ 1060221 w 1175231"/>
              <a:gd name="connsiteY3" fmla="*/ 917638 h 976983"/>
              <a:gd name="connsiteX4" fmla="*/ 75089 w 1175231"/>
              <a:gd name="connsiteY4" fmla="*/ 100415 h 976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5231" h="976983">
                <a:moveTo>
                  <a:pt x="0" y="0"/>
                </a:moveTo>
                <a:lnTo>
                  <a:pt x="1175231" y="0"/>
                </a:lnTo>
                <a:lnTo>
                  <a:pt x="1175231" y="976983"/>
                </a:lnTo>
                <a:lnTo>
                  <a:pt x="1060221" y="917638"/>
                </a:lnTo>
                <a:cubicBezTo>
                  <a:pt x="682149" y="709280"/>
                  <a:pt x="347974" y="431075"/>
                  <a:pt x="75089" y="100415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18607" y="1635934"/>
            <a:ext cx="11978640" cy="6955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000" b="1" kern="0" dirty="0" err="1">
                <a:solidFill>
                  <a:schemeClr val="bg1"/>
                </a:solidFill>
                <a:latin typeface="+mj-lt"/>
              </a:rPr>
              <a:t>Keras</a:t>
            </a:r>
            <a:r>
              <a:rPr lang="ko-KR" altLang="en-US" sz="3000" b="1" kern="0" dirty="0">
                <a:solidFill>
                  <a:schemeClr val="bg1"/>
                </a:solidFill>
                <a:latin typeface="+mj-lt"/>
              </a:rPr>
              <a:t>를 이용한 마스크 착용 권장 시스템</a:t>
            </a:r>
            <a:endParaRPr lang="en-US" altLang="ko-KR" sz="3000" b="1" kern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7784312" y="2337736"/>
            <a:ext cx="452573" cy="452573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8537069" y="1827509"/>
            <a:ext cx="221117" cy="221117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8638102" y="2425036"/>
            <a:ext cx="144000" cy="144000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14E8A2-B306-4092-B170-E15791B2EA33}"/>
              </a:ext>
            </a:extLst>
          </p:cNvPr>
          <p:cNvSpPr txBox="1"/>
          <p:nvPr/>
        </p:nvSpPr>
        <p:spPr>
          <a:xfrm>
            <a:off x="6792966" y="3165678"/>
            <a:ext cx="5304281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b="1" dirty="0">
                <a:solidFill>
                  <a:schemeClr val="bg1"/>
                </a:solidFill>
                <a:latin typeface="+mj-lt"/>
                <a:ea typeface="함초롬돋움" panose="020B0604000101010101" pitchFamily="50" charset="-127"/>
                <a:cs typeface="함초롬돋움" panose="020B0604000101010101" pitchFamily="50" charset="-127"/>
              </a:rPr>
              <a:t>팀 이름</a:t>
            </a:r>
            <a:r>
              <a:rPr lang="en-US" altLang="ko-KR" sz="2200" b="1" dirty="0">
                <a:solidFill>
                  <a:schemeClr val="bg1"/>
                </a:solidFill>
                <a:latin typeface="+mj-lt"/>
                <a:ea typeface="함초롬돋움" panose="020B0604000101010101" pitchFamily="50" charset="-127"/>
                <a:cs typeface="함초롬돋움" panose="020B0604000101010101" pitchFamily="50" charset="-127"/>
              </a:rPr>
              <a:t>		 </a:t>
            </a:r>
            <a:r>
              <a:rPr lang="ko-KR" altLang="en-US" sz="2200" b="1" dirty="0" err="1">
                <a:solidFill>
                  <a:schemeClr val="bg1"/>
                </a:solidFill>
                <a:latin typeface="+mj-lt"/>
                <a:ea typeface="함초롬돋움" panose="020B0604000101010101" pitchFamily="50" charset="-127"/>
                <a:cs typeface="함초롬돋움" panose="020B0604000101010101" pitchFamily="50" charset="-127"/>
              </a:rPr>
              <a:t>라떼는</a:t>
            </a:r>
            <a:r>
              <a:rPr lang="ko-KR" altLang="en-US" sz="2200" b="1" dirty="0">
                <a:solidFill>
                  <a:schemeClr val="bg1"/>
                </a:solidFill>
                <a:latin typeface="+mj-lt"/>
                <a:ea typeface="함초롬돋움" panose="020B0604000101010101" pitchFamily="50" charset="-127"/>
                <a:cs typeface="함초롬돋움" panose="020B0604000101010101" pitchFamily="50" charset="-127"/>
              </a:rPr>
              <a:t> 판다야</a:t>
            </a:r>
            <a:endParaRPr lang="en-US" altLang="ko-KR" sz="2200" b="1" dirty="0">
              <a:solidFill>
                <a:schemeClr val="bg1"/>
              </a:solidFill>
              <a:latin typeface="+mj-lt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2200" b="1" dirty="0">
              <a:solidFill>
                <a:schemeClr val="bg1"/>
              </a:solidFill>
              <a:latin typeface="+mj-lt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2200" b="1" dirty="0">
                <a:solidFill>
                  <a:schemeClr val="bg1"/>
                </a:solidFill>
                <a:latin typeface="+mj-lt"/>
                <a:ea typeface="함초롬돋움" panose="020B0604000101010101" pitchFamily="50" charset="-127"/>
                <a:cs typeface="함초롬돋움" panose="020B0604000101010101" pitchFamily="50" charset="-127"/>
              </a:rPr>
              <a:t>컴퓨터공학과   </a:t>
            </a:r>
            <a:r>
              <a:rPr lang="en-US" altLang="ko-KR" sz="2200" b="1" dirty="0">
                <a:solidFill>
                  <a:schemeClr val="bg1"/>
                </a:solidFill>
                <a:ea typeface="함초롬돋움" panose="020B0604000101010101" pitchFamily="50" charset="-127"/>
                <a:cs typeface="함초롬돋움" panose="020B0604000101010101" pitchFamily="50" charset="-127"/>
              </a:rPr>
              <a:t>21812161 </a:t>
            </a:r>
            <a:r>
              <a:rPr lang="ko-KR" altLang="en-US" sz="2200" b="1" dirty="0">
                <a:solidFill>
                  <a:schemeClr val="bg1"/>
                </a:solidFill>
                <a:ea typeface="함초롬돋움" panose="020B0604000101010101" pitchFamily="50" charset="-127"/>
                <a:cs typeface="함초롬돋움" panose="020B0604000101010101" pitchFamily="50" charset="-127"/>
              </a:rPr>
              <a:t>이진주</a:t>
            </a:r>
            <a:endParaRPr lang="en-US" altLang="ko-KR" sz="2200" b="1" dirty="0">
              <a:solidFill>
                <a:schemeClr val="bg1"/>
              </a:solidFill>
              <a:latin typeface="+mj-lt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2200" b="1" dirty="0">
                <a:solidFill>
                  <a:schemeClr val="bg1"/>
                </a:solidFill>
                <a:latin typeface="+mj-lt"/>
                <a:ea typeface="함초롬돋움" panose="020B0604000101010101" pitchFamily="50" charset="-127"/>
                <a:cs typeface="함초롬돋움" panose="020B0604000101010101" pitchFamily="50" charset="-127"/>
              </a:rPr>
              <a:t>전자공학과      </a:t>
            </a:r>
            <a:r>
              <a:rPr lang="en-US" altLang="ko-KR" sz="2200" b="1" dirty="0">
                <a:solidFill>
                  <a:schemeClr val="bg1"/>
                </a:solidFill>
                <a:latin typeface="+mj-lt"/>
                <a:ea typeface="함초롬돋움" panose="020B0604000101010101" pitchFamily="50" charset="-127"/>
                <a:cs typeface="함초롬돋움" panose="020B0604000101010101" pitchFamily="50" charset="-127"/>
              </a:rPr>
              <a:t>21611620 </a:t>
            </a:r>
            <a:r>
              <a:rPr lang="ko-KR" altLang="en-US" sz="2200" b="1" dirty="0">
                <a:solidFill>
                  <a:schemeClr val="bg1"/>
                </a:solidFill>
                <a:latin typeface="+mj-lt"/>
                <a:ea typeface="함초롬돋움" panose="020B0604000101010101" pitchFamily="50" charset="-127"/>
                <a:cs typeface="함초롬돋움" panose="020B0604000101010101" pitchFamily="50" charset="-127"/>
              </a:rPr>
              <a:t>박재환</a:t>
            </a:r>
            <a:endParaRPr lang="en-US" altLang="ko-KR" sz="2200" b="1" dirty="0">
              <a:solidFill>
                <a:schemeClr val="bg1"/>
              </a:solidFill>
              <a:latin typeface="+mj-lt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2200" b="1" dirty="0">
                <a:solidFill>
                  <a:schemeClr val="bg1"/>
                </a:solidFill>
                <a:latin typeface="+mj-lt"/>
                <a:ea typeface="함초롬돋움" panose="020B0604000101010101" pitchFamily="50" charset="-127"/>
                <a:cs typeface="함초롬돋움" panose="020B0604000101010101" pitchFamily="50" charset="-127"/>
              </a:rPr>
              <a:t>                    21712175 </a:t>
            </a:r>
            <a:r>
              <a:rPr lang="ko-KR" altLang="en-US" sz="2200" b="1" dirty="0">
                <a:solidFill>
                  <a:schemeClr val="bg1"/>
                </a:solidFill>
                <a:latin typeface="+mj-lt"/>
                <a:ea typeface="함초롬돋움" panose="020B0604000101010101" pitchFamily="50" charset="-127"/>
                <a:cs typeface="함초롬돋움" panose="020B0604000101010101" pitchFamily="50" charset="-127"/>
              </a:rPr>
              <a:t>이현정</a:t>
            </a:r>
            <a:endParaRPr lang="en-US" altLang="ko-KR" sz="2200" b="1" dirty="0">
              <a:solidFill>
                <a:schemeClr val="bg1"/>
              </a:solidFill>
              <a:latin typeface="+mj-lt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2200" b="1" dirty="0">
                <a:solidFill>
                  <a:schemeClr val="bg1"/>
                </a:solidFill>
                <a:latin typeface="+mj-lt"/>
                <a:ea typeface="함초롬돋움" panose="020B0604000101010101" pitchFamily="50" charset="-127"/>
                <a:cs typeface="함초롬돋움" panose="020B0604000101010101" pitchFamily="50" charset="-127"/>
              </a:rPr>
              <a:t>                    </a:t>
            </a:r>
            <a:r>
              <a:rPr lang="en-US" altLang="ko-KR" sz="2200" b="1" dirty="0">
                <a:solidFill>
                  <a:schemeClr val="bg1"/>
                </a:solidFill>
                <a:ea typeface="함초롬돋움" panose="020B0604000101010101" pitchFamily="50" charset="-127"/>
                <a:cs typeface="함초롬돋움" panose="020B0604000101010101" pitchFamily="50" charset="-127"/>
              </a:rPr>
              <a:t>21812009 </a:t>
            </a:r>
            <a:r>
              <a:rPr lang="ko-KR" altLang="en-US" sz="2200" b="1" dirty="0">
                <a:solidFill>
                  <a:schemeClr val="bg1"/>
                </a:solidFill>
                <a:ea typeface="함초롬돋움" panose="020B0604000101010101" pitchFamily="50" charset="-127"/>
                <a:cs typeface="함초롬돋움" panose="020B0604000101010101" pitchFamily="50" charset="-127"/>
              </a:rPr>
              <a:t>조은영</a:t>
            </a:r>
            <a:endParaRPr lang="en-US" altLang="ko-KR" sz="2200" b="1" dirty="0">
              <a:solidFill>
                <a:schemeClr val="bg1"/>
              </a:solidFill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2200" b="1" dirty="0">
              <a:solidFill>
                <a:schemeClr val="bg1"/>
              </a:solidFill>
              <a:latin typeface="+mj-lt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2200" b="1" dirty="0">
                <a:solidFill>
                  <a:schemeClr val="bg1"/>
                </a:solidFill>
                <a:latin typeface="+mj-lt"/>
                <a:ea typeface="함초롬돋움" panose="020B0604000101010101" pitchFamily="50" charset="-127"/>
                <a:cs typeface="함초롬돋움" panose="020B0604000101010101" pitchFamily="50" charset="-127"/>
              </a:rPr>
              <a:t>지도교수</a:t>
            </a:r>
            <a:r>
              <a:rPr lang="en-US" altLang="ko-KR" sz="2200" b="1" dirty="0">
                <a:solidFill>
                  <a:schemeClr val="bg1"/>
                </a:solidFill>
                <a:latin typeface="+mj-lt"/>
                <a:ea typeface="함초롬돋움" panose="020B0604000101010101" pitchFamily="50" charset="-127"/>
                <a:cs typeface="함초롬돋움" panose="020B0604000101010101" pitchFamily="50" charset="-127"/>
              </a:rPr>
              <a:t>	 </a:t>
            </a:r>
            <a:r>
              <a:rPr lang="ko-KR" altLang="en-US" sz="2200" b="1" dirty="0" err="1">
                <a:solidFill>
                  <a:schemeClr val="bg1"/>
                </a:solidFill>
                <a:latin typeface="+mj-lt"/>
                <a:ea typeface="함초롬돋움" panose="020B0604000101010101" pitchFamily="50" charset="-127"/>
                <a:cs typeface="함초롬돋움" panose="020B0604000101010101" pitchFamily="50" charset="-127"/>
              </a:rPr>
              <a:t>권남규</a:t>
            </a:r>
            <a:r>
              <a:rPr lang="ko-KR" altLang="en-US" sz="2200" b="1" dirty="0">
                <a:solidFill>
                  <a:schemeClr val="bg1"/>
                </a:solidFill>
                <a:latin typeface="+mj-lt"/>
                <a:ea typeface="함초롬돋움" panose="020B0604000101010101" pitchFamily="50" charset="-127"/>
                <a:cs typeface="함초롬돋움" panose="020B0604000101010101" pitchFamily="50" charset="-127"/>
              </a:rPr>
              <a:t> 교수님</a:t>
            </a:r>
            <a:endParaRPr lang="en-US" altLang="ko-KR" sz="2200" dirty="0">
              <a:solidFill>
                <a:schemeClr val="bg1"/>
              </a:solidFill>
              <a:latin typeface="+mj-lt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23339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4" name="직사각형 4913">
            <a:extLst>
              <a:ext uri="{FF2B5EF4-FFF2-40B4-BE49-F238E27FC236}">
                <a16:creationId xmlns:a16="http://schemas.microsoft.com/office/drawing/2014/main" id="{826E2952-C5F6-4FDD-8B04-B87AD9C31151}"/>
              </a:ext>
            </a:extLst>
          </p:cNvPr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gradFill flip="none" rotWithShape="1">
            <a:gsLst>
              <a:gs pos="43000">
                <a:srgbClr val="EA637C"/>
              </a:gs>
              <a:gs pos="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A95F9B-0760-40B9-B553-3373A654C575}"/>
              </a:ext>
            </a:extLst>
          </p:cNvPr>
          <p:cNvSpPr txBox="1"/>
          <p:nvPr/>
        </p:nvSpPr>
        <p:spPr>
          <a:xfrm>
            <a:off x="4946314" y="457200"/>
            <a:ext cx="2299372" cy="41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20000"/>
              </a:lnSpc>
            </a:pPr>
            <a:r>
              <a:rPr lang="en-US" altLang="ko-KR" sz="20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2. </a:t>
            </a:r>
            <a:r>
              <a:rPr lang="ko-KR" altLang="en-US" sz="20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작품 상세 설명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8D1821DE-D83A-4C2B-9BE6-81EE1310FA2D}"/>
              </a:ext>
            </a:extLst>
          </p:cNvPr>
          <p:cNvGrpSpPr/>
          <p:nvPr/>
        </p:nvGrpSpPr>
        <p:grpSpPr>
          <a:xfrm>
            <a:off x="443388" y="1171545"/>
            <a:ext cx="6182910" cy="400109"/>
            <a:chOff x="483341" y="1345415"/>
            <a:chExt cx="9074283" cy="400109"/>
          </a:xfrm>
        </p:grpSpPr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B7128E9C-F91E-408F-8D1C-F5F836A75A8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3341" y="1370603"/>
              <a:ext cx="4" cy="374921"/>
            </a:xfrm>
            <a:prstGeom prst="line">
              <a:avLst/>
            </a:prstGeom>
            <a:ln w="444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E1A144A-9567-4C70-AB95-76A5F4336911}"/>
                </a:ext>
              </a:extLst>
            </p:cNvPr>
            <p:cNvSpPr txBox="1"/>
            <p:nvPr/>
          </p:nvSpPr>
          <p:spPr>
            <a:xfrm>
              <a:off x="609602" y="1345415"/>
              <a:ext cx="8948022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chemeClr val="accent3">
                        <a:alpha val="30000"/>
                      </a:schemeClr>
                    </a:solidFill>
                  </a:ln>
                  <a:solidFill>
                    <a:schemeClr val="accent1"/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통신 구조</a:t>
              </a: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DE3B6D8F-7540-439F-BC4C-6ED601F54EA4}"/>
              </a:ext>
            </a:extLst>
          </p:cNvPr>
          <p:cNvGrpSpPr/>
          <p:nvPr/>
        </p:nvGrpSpPr>
        <p:grpSpPr>
          <a:xfrm>
            <a:off x="2667699" y="1451295"/>
            <a:ext cx="7111841" cy="4664279"/>
            <a:chOff x="1856635" y="166688"/>
            <a:chExt cx="9327704" cy="5910262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26957761-0DE9-4988-A371-E8C2BA8EEA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17670" y="166688"/>
              <a:ext cx="3756659" cy="2347912"/>
            </a:xfrm>
            <a:prstGeom prst="rect">
              <a:avLst/>
            </a:prstGeom>
          </p:spPr>
        </p:pic>
        <p:pic>
          <p:nvPicPr>
            <p:cNvPr id="11" name="Picture 2" descr="LattePanda Delta 432">
              <a:extLst>
                <a:ext uri="{FF2B5EF4-FFF2-40B4-BE49-F238E27FC236}">
                  <a16:creationId xmlns:a16="http://schemas.microsoft.com/office/drawing/2014/main" id="{18CFD7F6-A207-4EF3-9B47-E1117723DC0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424" r="16248"/>
            <a:stretch/>
          </p:blipFill>
          <p:spPr bwMode="auto">
            <a:xfrm>
              <a:off x="8080111" y="4076700"/>
              <a:ext cx="2426747" cy="2000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4">
              <a:extLst>
                <a:ext uri="{FF2B5EF4-FFF2-40B4-BE49-F238E27FC236}">
                  <a16:creationId xmlns:a16="http://schemas.microsoft.com/office/drawing/2014/main" id="{F1EB5D50-A49A-4E10-89C4-9DCF5BF266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56635" y="4403616"/>
              <a:ext cx="2105025" cy="13464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8" descr="Wifi Symbol transparent PNG - StickPNG">
              <a:extLst>
                <a:ext uri="{FF2B5EF4-FFF2-40B4-BE49-F238E27FC236}">
                  <a16:creationId xmlns:a16="http://schemas.microsoft.com/office/drawing/2014/main" id="{32D03D9B-F330-42D2-A8FA-DEE9B4127B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57811" y="4273659"/>
              <a:ext cx="1476375" cy="14763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DD900776-966B-40C3-91D0-C8ED0310FC9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697355" y="2511139"/>
              <a:ext cx="1091954" cy="1505747"/>
            </a:xfrm>
            <a:prstGeom prst="straightConnector1">
              <a:avLst/>
            </a:prstGeom>
            <a:ln w="5715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1FA8E99-F71A-4287-A2F2-91CA92BE1D93}"/>
                </a:ext>
              </a:extLst>
            </p:cNvPr>
            <p:cNvSpPr txBox="1"/>
            <p:nvPr/>
          </p:nvSpPr>
          <p:spPr>
            <a:xfrm>
              <a:off x="5009835" y="5707618"/>
              <a:ext cx="2351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latin typeface="바탕" panose="02030600000101010101" pitchFamily="18" charset="-127"/>
                  <a:ea typeface="바탕" panose="02030600000101010101" pitchFamily="18" charset="-127"/>
                </a:rPr>
                <a:t>TCP/IP Socket </a:t>
              </a:r>
              <a:r>
                <a:rPr lang="ko-KR" altLang="en-US" b="1" dirty="0">
                  <a:latin typeface="바탕" panose="02030600000101010101" pitchFamily="18" charset="-127"/>
                  <a:ea typeface="바탕" panose="02030600000101010101" pitchFamily="18" charset="-127"/>
                </a:rPr>
                <a:t>통신</a:t>
              </a: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448A70FA-71C5-4D43-8B13-4898699DD4C7}"/>
                </a:ext>
              </a:extLst>
            </p:cNvPr>
            <p:cNvSpPr/>
            <p:nvPr/>
          </p:nvSpPr>
          <p:spPr>
            <a:xfrm>
              <a:off x="3981027" y="4979171"/>
              <a:ext cx="97654" cy="976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6DC8D251-6925-4AFE-910A-932B04D787B0}"/>
                </a:ext>
              </a:extLst>
            </p:cNvPr>
            <p:cNvSpPr/>
            <p:nvPr/>
          </p:nvSpPr>
          <p:spPr>
            <a:xfrm>
              <a:off x="4234682" y="4979171"/>
              <a:ext cx="97654" cy="976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E1361C96-1125-4A70-ABD7-D341332E7110}"/>
                </a:ext>
              </a:extLst>
            </p:cNvPr>
            <p:cNvSpPr/>
            <p:nvPr/>
          </p:nvSpPr>
          <p:spPr>
            <a:xfrm>
              <a:off x="4487560" y="4979171"/>
              <a:ext cx="97654" cy="976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9BD8AD56-031E-485E-883E-618505624D2D}"/>
                </a:ext>
              </a:extLst>
            </p:cNvPr>
            <p:cNvSpPr/>
            <p:nvPr/>
          </p:nvSpPr>
          <p:spPr>
            <a:xfrm>
              <a:off x="4739066" y="4978447"/>
              <a:ext cx="97654" cy="976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AD9BEB96-73F0-4CC4-99C7-C3C46443E22B}"/>
                </a:ext>
              </a:extLst>
            </p:cNvPr>
            <p:cNvSpPr/>
            <p:nvPr/>
          </p:nvSpPr>
          <p:spPr>
            <a:xfrm>
              <a:off x="4991944" y="4978447"/>
              <a:ext cx="97654" cy="976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26B1DF7B-2D36-406B-9741-4BB45CAC4172}"/>
                </a:ext>
              </a:extLst>
            </p:cNvPr>
            <p:cNvSpPr/>
            <p:nvPr/>
          </p:nvSpPr>
          <p:spPr>
            <a:xfrm>
              <a:off x="6963412" y="4979171"/>
              <a:ext cx="97654" cy="976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C95F7207-BB7D-41B0-94E8-747CC2C4DD84}"/>
                </a:ext>
              </a:extLst>
            </p:cNvPr>
            <p:cNvSpPr/>
            <p:nvPr/>
          </p:nvSpPr>
          <p:spPr>
            <a:xfrm>
              <a:off x="7216290" y="4979171"/>
              <a:ext cx="97654" cy="976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D50F527C-118E-4853-B165-5A3A06A818B5}"/>
                </a:ext>
              </a:extLst>
            </p:cNvPr>
            <p:cNvSpPr/>
            <p:nvPr/>
          </p:nvSpPr>
          <p:spPr>
            <a:xfrm>
              <a:off x="7469945" y="4979171"/>
              <a:ext cx="97654" cy="976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E94E6C9D-C0E0-4DEC-959D-C997CDCDF9F9}"/>
                </a:ext>
              </a:extLst>
            </p:cNvPr>
            <p:cNvSpPr/>
            <p:nvPr/>
          </p:nvSpPr>
          <p:spPr>
            <a:xfrm>
              <a:off x="7722823" y="4979171"/>
              <a:ext cx="97654" cy="976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140F7E79-E354-4F48-B000-5C189533F103}"/>
                </a:ext>
              </a:extLst>
            </p:cNvPr>
            <p:cNvSpPr/>
            <p:nvPr/>
          </p:nvSpPr>
          <p:spPr>
            <a:xfrm>
              <a:off x="7974329" y="4978447"/>
              <a:ext cx="97654" cy="976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6" name="Picture 10" descr="Flat laptop icon laptop - Transparent PNG &amp; SVG vector file">
              <a:extLst>
                <a:ext uri="{FF2B5EF4-FFF2-40B4-BE49-F238E27FC236}">
                  <a16:creationId xmlns:a16="http://schemas.microsoft.com/office/drawing/2014/main" id="{1B8B9313-EA05-4DF1-898E-5B542941A2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42645" y="554300"/>
              <a:ext cx="1397493" cy="13974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694E1F18-1729-4BE9-B2F9-FAF59CD5804E}"/>
                </a:ext>
              </a:extLst>
            </p:cNvPr>
            <p:cNvSpPr/>
            <p:nvPr/>
          </p:nvSpPr>
          <p:spPr>
            <a:xfrm>
              <a:off x="7982457" y="1253047"/>
              <a:ext cx="97654" cy="976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5F93AE03-AA5C-4B48-A866-68EFA1BCA430}"/>
                </a:ext>
              </a:extLst>
            </p:cNvPr>
            <p:cNvSpPr/>
            <p:nvPr/>
          </p:nvSpPr>
          <p:spPr>
            <a:xfrm>
              <a:off x="8235335" y="1253047"/>
              <a:ext cx="97654" cy="976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A5C7DA34-11EC-4831-84BA-71DA696A3E64}"/>
                </a:ext>
              </a:extLst>
            </p:cNvPr>
            <p:cNvSpPr/>
            <p:nvPr/>
          </p:nvSpPr>
          <p:spPr>
            <a:xfrm>
              <a:off x="8488990" y="1253047"/>
              <a:ext cx="97654" cy="976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13C864DE-3A8F-472C-B433-A36F76346438}"/>
                </a:ext>
              </a:extLst>
            </p:cNvPr>
            <p:cNvCxnSpPr>
              <a:cxnSpLocks/>
              <a:endCxn id="32" idx="2"/>
            </p:cNvCxnSpPr>
            <p:nvPr/>
          </p:nvCxnSpPr>
          <p:spPr>
            <a:xfrm flipV="1">
              <a:off x="2416804" y="4403616"/>
              <a:ext cx="0" cy="424664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AutoShape 16" descr="Led strip free icon">
              <a:extLst>
                <a:ext uri="{FF2B5EF4-FFF2-40B4-BE49-F238E27FC236}">
                  <a16:creationId xmlns:a16="http://schemas.microsoft.com/office/drawing/2014/main" id="{FEE42C13-D11A-4EC8-8BF0-DB000E96BF8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095999" y="3428999"/>
              <a:ext cx="738179" cy="7381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id="{6CC10A65-96B2-4B55-9D75-CED8480B879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870827" y="3264013"/>
              <a:ext cx="1091954" cy="1139603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8740D4C-B32E-4141-B317-5A5A428A9208}"/>
                </a:ext>
              </a:extLst>
            </p:cNvPr>
            <p:cNvSpPr txBox="1"/>
            <p:nvPr/>
          </p:nvSpPr>
          <p:spPr>
            <a:xfrm>
              <a:off x="2114662" y="2894681"/>
              <a:ext cx="6575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latin typeface="바탕" panose="02030600000101010101" pitchFamily="18" charset="-127"/>
                  <a:ea typeface="바탕" panose="02030600000101010101" pitchFamily="18" charset="-127"/>
                </a:rPr>
                <a:t>LED</a:t>
              </a:r>
              <a:endParaRPr lang="ko-KR" altLang="en-US" b="1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E311EEE-0AA8-4A8A-B004-ED64FC2B93D5}"/>
                </a:ext>
              </a:extLst>
            </p:cNvPr>
            <p:cNvSpPr txBox="1"/>
            <p:nvPr/>
          </p:nvSpPr>
          <p:spPr>
            <a:xfrm>
              <a:off x="8742645" y="2952566"/>
              <a:ext cx="2441694" cy="3693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latin typeface="바탕" panose="02030600000101010101" pitchFamily="18" charset="-127"/>
                  <a:ea typeface="바탕" panose="02030600000101010101" pitchFamily="18" charset="-127"/>
                </a:rPr>
                <a:t>Google Drive Upload</a:t>
              </a:r>
              <a:endParaRPr lang="ko-KR" altLang="en-US" b="1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093457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4" name="직사각형 4913">
            <a:extLst>
              <a:ext uri="{FF2B5EF4-FFF2-40B4-BE49-F238E27FC236}">
                <a16:creationId xmlns:a16="http://schemas.microsoft.com/office/drawing/2014/main" id="{826E2952-C5F6-4FDD-8B04-B87AD9C31151}"/>
              </a:ext>
            </a:extLst>
          </p:cNvPr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gradFill flip="none" rotWithShape="1">
            <a:gsLst>
              <a:gs pos="43000">
                <a:srgbClr val="EA637C"/>
              </a:gs>
              <a:gs pos="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A95F9B-0760-40B9-B553-3373A654C575}"/>
              </a:ext>
            </a:extLst>
          </p:cNvPr>
          <p:cNvSpPr txBox="1"/>
          <p:nvPr/>
        </p:nvSpPr>
        <p:spPr>
          <a:xfrm>
            <a:off x="4946314" y="457200"/>
            <a:ext cx="2299372" cy="41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20000"/>
              </a:lnSpc>
            </a:pPr>
            <a:r>
              <a:rPr lang="en-US" altLang="ko-KR" sz="20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2. </a:t>
            </a:r>
            <a:r>
              <a:rPr lang="ko-KR" altLang="en-US" sz="20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작품 상세 설명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8D1821DE-D83A-4C2B-9BE6-81EE1310FA2D}"/>
              </a:ext>
            </a:extLst>
          </p:cNvPr>
          <p:cNvGrpSpPr/>
          <p:nvPr/>
        </p:nvGrpSpPr>
        <p:grpSpPr>
          <a:xfrm>
            <a:off x="443388" y="1171545"/>
            <a:ext cx="6182910" cy="400109"/>
            <a:chOff x="483341" y="1345415"/>
            <a:chExt cx="9074283" cy="400109"/>
          </a:xfrm>
        </p:grpSpPr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B7128E9C-F91E-408F-8D1C-F5F836A75A8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3341" y="1370603"/>
              <a:ext cx="4" cy="374921"/>
            </a:xfrm>
            <a:prstGeom prst="line">
              <a:avLst/>
            </a:prstGeom>
            <a:ln w="444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E1A144A-9567-4C70-AB95-76A5F4336911}"/>
                </a:ext>
              </a:extLst>
            </p:cNvPr>
            <p:cNvSpPr txBox="1"/>
            <p:nvPr/>
          </p:nvSpPr>
          <p:spPr>
            <a:xfrm>
              <a:off x="609602" y="1345415"/>
              <a:ext cx="8948022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chemeClr val="accent3">
                        <a:alpha val="30000"/>
                      </a:schemeClr>
                    </a:solidFill>
                  </a:ln>
                  <a:solidFill>
                    <a:schemeClr val="accent1"/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전반적인 알고리즘</a:t>
              </a:r>
            </a:p>
          </p:txBody>
        </p:sp>
      </p:grpSp>
      <p:pic>
        <p:nvPicPr>
          <p:cNvPr id="83" name="그림 82">
            <a:extLst>
              <a:ext uri="{FF2B5EF4-FFF2-40B4-BE49-F238E27FC236}">
                <a16:creationId xmlns:a16="http://schemas.microsoft.com/office/drawing/2014/main" id="{A9864B0D-5758-416D-9DAF-0D3091FA04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4603" y="1828799"/>
            <a:ext cx="2856991" cy="4206997"/>
          </a:xfrm>
          <a:prstGeom prst="rect">
            <a:avLst/>
          </a:prstGeom>
        </p:spPr>
      </p:pic>
      <p:grpSp>
        <p:nvGrpSpPr>
          <p:cNvPr id="125" name="그룹 124">
            <a:extLst>
              <a:ext uri="{FF2B5EF4-FFF2-40B4-BE49-F238E27FC236}">
                <a16:creationId xmlns:a16="http://schemas.microsoft.com/office/drawing/2014/main" id="{524B2A6A-08A4-429F-BBAD-0AC25667540D}"/>
              </a:ext>
            </a:extLst>
          </p:cNvPr>
          <p:cNvGrpSpPr/>
          <p:nvPr/>
        </p:nvGrpSpPr>
        <p:grpSpPr>
          <a:xfrm>
            <a:off x="4651795" y="990191"/>
            <a:ext cx="5830286" cy="5780015"/>
            <a:chOff x="5377343" y="998290"/>
            <a:chExt cx="5830286" cy="5780015"/>
          </a:xfrm>
        </p:grpSpPr>
        <p:grpSp>
          <p:nvGrpSpPr>
            <p:cNvPr id="87" name="그룹 86">
              <a:extLst>
                <a:ext uri="{FF2B5EF4-FFF2-40B4-BE49-F238E27FC236}">
                  <a16:creationId xmlns:a16="http://schemas.microsoft.com/office/drawing/2014/main" id="{689C42CB-13F1-4694-9159-0B930D232BFD}"/>
                </a:ext>
              </a:extLst>
            </p:cNvPr>
            <p:cNvGrpSpPr/>
            <p:nvPr/>
          </p:nvGrpSpPr>
          <p:grpSpPr>
            <a:xfrm>
              <a:off x="5574143" y="1073967"/>
              <a:ext cx="5486947" cy="5628837"/>
              <a:chOff x="4563004" y="95906"/>
              <a:chExt cx="5233763" cy="6535285"/>
            </a:xfrm>
          </p:grpSpPr>
          <p:sp>
            <p:nvSpPr>
              <p:cNvPr id="88" name="모서리가 둥근 직사각형 5">
                <a:extLst>
                  <a:ext uri="{FF2B5EF4-FFF2-40B4-BE49-F238E27FC236}">
                    <a16:creationId xmlns:a16="http://schemas.microsoft.com/office/drawing/2014/main" id="{6FC21D3D-44C4-4BF8-B9B1-DBB4679F7125}"/>
                  </a:ext>
                </a:extLst>
              </p:cNvPr>
              <p:cNvSpPr/>
              <p:nvPr/>
            </p:nvSpPr>
            <p:spPr>
              <a:xfrm>
                <a:off x="5403801" y="164792"/>
                <a:ext cx="1188720" cy="362454"/>
              </a:xfrm>
              <a:prstGeom prst="roundRect">
                <a:avLst>
                  <a:gd name="adj" fmla="val 50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latin typeface="바탕" panose="02030600000101010101" pitchFamily="18" charset="-127"/>
                    <a:ea typeface="바탕" panose="02030600000101010101" pitchFamily="18" charset="-127"/>
                  </a:rPr>
                  <a:t>시작</a:t>
                </a:r>
              </a:p>
            </p:txBody>
          </p:sp>
          <p:sp>
            <p:nvSpPr>
              <p:cNvPr id="89" name="직사각형 88">
                <a:extLst>
                  <a:ext uri="{FF2B5EF4-FFF2-40B4-BE49-F238E27FC236}">
                    <a16:creationId xmlns:a16="http://schemas.microsoft.com/office/drawing/2014/main" id="{97963C40-6EBA-4BF0-B439-B8A6F3E83483}"/>
                  </a:ext>
                </a:extLst>
              </p:cNvPr>
              <p:cNvSpPr/>
              <p:nvPr/>
            </p:nvSpPr>
            <p:spPr>
              <a:xfrm>
                <a:off x="5075102" y="733256"/>
                <a:ext cx="1862051" cy="43232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err="1">
                    <a:latin typeface="바탕" panose="02030600000101010101" pitchFamily="18" charset="-127"/>
                    <a:ea typeface="바탕" panose="02030600000101010101" pitchFamily="18" charset="-127"/>
                  </a:rPr>
                  <a:t>Lattepanda</a:t>
                </a:r>
                <a:r>
                  <a:rPr lang="en-US" altLang="ko-KR" sz="1200" dirty="0">
                    <a:latin typeface="바탕" panose="02030600000101010101" pitchFamily="18" charset="-127"/>
                    <a:ea typeface="바탕" panose="02030600000101010101" pitchFamily="18" charset="-127"/>
                  </a:rPr>
                  <a:t> </a:t>
                </a:r>
                <a:r>
                  <a:rPr lang="ko-KR" altLang="en-US" sz="1200" dirty="0">
                    <a:latin typeface="바탕" panose="02030600000101010101" pitchFamily="18" charset="-127"/>
                    <a:ea typeface="바탕" panose="02030600000101010101" pitchFamily="18" charset="-127"/>
                  </a:rPr>
                  <a:t>와 연결된 </a:t>
                </a:r>
                <a:r>
                  <a:rPr lang="en-US" altLang="ko-KR" sz="1200" dirty="0">
                    <a:latin typeface="바탕" panose="02030600000101010101" pitchFamily="18" charset="-127"/>
                    <a:ea typeface="바탕" panose="02030600000101010101" pitchFamily="18" charset="-127"/>
                  </a:rPr>
                  <a:t>camera </a:t>
                </a:r>
                <a:r>
                  <a:rPr lang="ko-KR" altLang="en-US" sz="1200" dirty="0">
                    <a:latin typeface="바탕" panose="02030600000101010101" pitchFamily="18" charset="-127"/>
                    <a:ea typeface="바탕" panose="02030600000101010101" pitchFamily="18" charset="-127"/>
                  </a:rPr>
                  <a:t>구동</a:t>
                </a:r>
              </a:p>
            </p:txBody>
          </p:sp>
          <p:cxnSp>
            <p:nvCxnSpPr>
              <p:cNvPr id="90" name="직선 화살표 연결선 89">
                <a:extLst>
                  <a:ext uri="{FF2B5EF4-FFF2-40B4-BE49-F238E27FC236}">
                    <a16:creationId xmlns:a16="http://schemas.microsoft.com/office/drawing/2014/main" id="{FA2E0241-00B2-4C2D-8D9C-194E1B1A277D}"/>
                  </a:ext>
                </a:extLst>
              </p:cNvPr>
              <p:cNvCxnSpPr>
                <a:stCxn id="88" idx="2"/>
                <a:endCxn id="89" idx="0"/>
              </p:cNvCxnSpPr>
              <p:nvPr/>
            </p:nvCxnSpPr>
            <p:spPr>
              <a:xfrm>
                <a:off x="5998161" y="527246"/>
                <a:ext cx="7967" cy="20601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직선 화살표 연결선 90">
                <a:extLst>
                  <a:ext uri="{FF2B5EF4-FFF2-40B4-BE49-F238E27FC236}">
                    <a16:creationId xmlns:a16="http://schemas.microsoft.com/office/drawing/2014/main" id="{C74DB530-361A-418C-A5FA-2A68BE77184E}"/>
                  </a:ext>
                </a:extLst>
              </p:cNvPr>
              <p:cNvCxnSpPr/>
              <p:nvPr/>
            </p:nvCxnSpPr>
            <p:spPr>
              <a:xfrm flipH="1">
                <a:off x="5988577" y="1153582"/>
                <a:ext cx="4167" cy="28093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2" name="다이아몬드 91">
                <a:extLst>
                  <a:ext uri="{FF2B5EF4-FFF2-40B4-BE49-F238E27FC236}">
                    <a16:creationId xmlns:a16="http://schemas.microsoft.com/office/drawing/2014/main" id="{5AEB440B-C4DE-4CD9-959B-0D719969FA1B}"/>
                  </a:ext>
                </a:extLst>
              </p:cNvPr>
              <p:cNvSpPr/>
              <p:nvPr/>
            </p:nvSpPr>
            <p:spPr>
              <a:xfrm>
                <a:off x="5062756" y="1441893"/>
                <a:ext cx="1862051" cy="673131"/>
              </a:xfrm>
              <a:prstGeom prst="diamond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>
                    <a:latin typeface="바탕" panose="02030600000101010101" pitchFamily="18" charset="-127"/>
                    <a:ea typeface="바탕" panose="02030600000101010101" pitchFamily="18" charset="-127"/>
                  </a:rPr>
                  <a:t>얼굴이 인식되는가</a:t>
                </a:r>
                <a:r>
                  <a:rPr lang="en-US" altLang="ko-KR" sz="1000" dirty="0">
                    <a:latin typeface="바탕" panose="02030600000101010101" pitchFamily="18" charset="-127"/>
                    <a:ea typeface="바탕" panose="02030600000101010101" pitchFamily="18" charset="-127"/>
                  </a:rPr>
                  <a:t>?</a:t>
                </a:r>
                <a:r>
                  <a:rPr lang="ko-KR" altLang="en-US" sz="1000" dirty="0">
                    <a:latin typeface="바탕" panose="02030600000101010101" pitchFamily="18" charset="-127"/>
                    <a:ea typeface="바탕" panose="02030600000101010101" pitchFamily="18" charset="-127"/>
                  </a:rPr>
                  <a:t> </a:t>
                </a:r>
                <a:endParaRPr lang="en-US" altLang="ko-KR" sz="1000" dirty="0"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  <p:cxnSp>
            <p:nvCxnSpPr>
              <p:cNvPr id="93" name="꺾인 연결선 30">
                <a:extLst>
                  <a:ext uri="{FF2B5EF4-FFF2-40B4-BE49-F238E27FC236}">
                    <a16:creationId xmlns:a16="http://schemas.microsoft.com/office/drawing/2014/main" id="{800FC714-37DD-48AD-9E76-076E0E349672}"/>
                  </a:ext>
                </a:extLst>
              </p:cNvPr>
              <p:cNvCxnSpPr/>
              <p:nvPr/>
            </p:nvCxnSpPr>
            <p:spPr>
              <a:xfrm flipH="1" flipV="1">
                <a:off x="5993427" y="1247117"/>
                <a:ext cx="931025" cy="531342"/>
              </a:xfrm>
              <a:prstGeom prst="bentConnector3">
                <a:avLst>
                  <a:gd name="adj1" fmla="val -24554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A77C5CBC-9D47-4F0E-8E5A-BE5906479A29}"/>
                  </a:ext>
                </a:extLst>
              </p:cNvPr>
              <p:cNvSpPr txBox="1"/>
              <p:nvPr/>
            </p:nvSpPr>
            <p:spPr>
              <a:xfrm>
                <a:off x="7156997" y="1361224"/>
                <a:ext cx="831273" cy="2875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latin typeface="바탕" panose="02030600000101010101" pitchFamily="18" charset="-127"/>
                    <a:ea typeface="바탕" panose="02030600000101010101" pitchFamily="18" charset="-127"/>
                  </a:rPr>
                  <a:t>no</a:t>
                </a:r>
                <a:endParaRPr lang="ko-KR" altLang="en-US" sz="1200" dirty="0"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  <p:cxnSp>
            <p:nvCxnSpPr>
              <p:cNvPr id="95" name="직선 화살표 연결선 94">
                <a:extLst>
                  <a:ext uri="{FF2B5EF4-FFF2-40B4-BE49-F238E27FC236}">
                    <a16:creationId xmlns:a16="http://schemas.microsoft.com/office/drawing/2014/main" id="{3F3A7BDB-41C2-46F3-B374-C52F8F028615}"/>
                  </a:ext>
                </a:extLst>
              </p:cNvPr>
              <p:cNvCxnSpPr>
                <a:endCxn id="97" idx="0"/>
              </p:cNvCxnSpPr>
              <p:nvPr/>
            </p:nvCxnSpPr>
            <p:spPr>
              <a:xfrm flipH="1">
                <a:off x="5993427" y="2013063"/>
                <a:ext cx="4168" cy="27786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4DC10D5A-7121-4EDC-B91F-3B9E71FF85AB}"/>
                  </a:ext>
                </a:extLst>
              </p:cNvPr>
              <p:cNvSpPr txBox="1"/>
              <p:nvPr/>
            </p:nvSpPr>
            <p:spPr>
              <a:xfrm>
                <a:off x="6115810" y="2036686"/>
                <a:ext cx="831273" cy="2875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latin typeface="바탕" panose="02030600000101010101" pitchFamily="18" charset="-127"/>
                    <a:ea typeface="바탕" panose="02030600000101010101" pitchFamily="18" charset="-127"/>
                  </a:rPr>
                  <a:t>yes</a:t>
                </a:r>
                <a:endParaRPr lang="ko-KR" altLang="en-US" sz="1200" dirty="0"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  <p:sp>
            <p:nvSpPr>
              <p:cNvPr id="97" name="다이아몬드 96">
                <a:extLst>
                  <a:ext uri="{FF2B5EF4-FFF2-40B4-BE49-F238E27FC236}">
                    <a16:creationId xmlns:a16="http://schemas.microsoft.com/office/drawing/2014/main" id="{88E498A5-CDD8-4F65-8D42-0A039F38437F}"/>
                  </a:ext>
                </a:extLst>
              </p:cNvPr>
              <p:cNvSpPr/>
              <p:nvPr/>
            </p:nvSpPr>
            <p:spPr>
              <a:xfrm>
                <a:off x="5062401" y="2290930"/>
                <a:ext cx="1862051" cy="673131"/>
              </a:xfrm>
              <a:prstGeom prst="diamond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>
                    <a:latin typeface="바탕" panose="02030600000101010101" pitchFamily="18" charset="-127"/>
                    <a:ea typeface="바탕" panose="02030600000101010101" pitchFamily="18" charset="-127"/>
                  </a:rPr>
                  <a:t>마스크를 착용하였는가</a:t>
                </a:r>
                <a:r>
                  <a:rPr lang="en-US" altLang="ko-KR" sz="1000" dirty="0">
                    <a:latin typeface="바탕" panose="02030600000101010101" pitchFamily="18" charset="-127"/>
                    <a:ea typeface="바탕" panose="02030600000101010101" pitchFamily="18" charset="-127"/>
                  </a:rPr>
                  <a:t>?</a:t>
                </a:r>
                <a:endParaRPr lang="ko-KR" altLang="en-US" sz="1000" dirty="0"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  <p:cxnSp>
            <p:nvCxnSpPr>
              <p:cNvPr id="98" name="직선 화살표 연결선 97">
                <a:extLst>
                  <a:ext uri="{FF2B5EF4-FFF2-40B4-BE49-F238E27FC236}">
                    <a16:creationId xmlns:a16="http://schemas.microsoft.com/office/drawing/2014/main" id="{88137D8D-F4FF-45CA-B38E-8AA1D5717F66}"/>
                  </a:ext>
                </a:extLst>
              </p:cNvPr>
              <p:cNvCxnSpPr>
                <a:stCxn id="97" idx="2"/>
                <a:endCxn id="100" idx="0"/>
              </p:cNvCxnSpPr>
              <p:nvPr/>
            </p:nvCxnSpPr>
            <p:spPr>
              <a:xfrm>
                <a:off x="5993427" y="2964061"/>
                <a:ext cx="2084" cy="19374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54558CE7-7FDF-4593-9CCE-92C4B69C2F00}"/>
                  </a:ext>
                </a:extLst>
              </p:cNvPr>
              <p:cNvSpPr txBox="1"/>
              <p:nvPr/>
            </p:nvSpPr>
            <p:spPr>
              <a:xfrm>
                <a:off x="6115810" y="2863358"/>
                <a:ext cx="831273" cy="2875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latin typeface="바탕" panose="02030600000101010101" pitchFamily="18" charset="-127"/>
                    <a:ea typeface="바탕" panose="02030600000101010101" pitchFamily="18" charset="-127"/>
                  </a:rPr>
                  <a:t>yes</a:t>
                </a:r>
                <a:endParaRPr lang="ko-KR" altLang="en-US" sz="1200" dirty="0"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  <p:sp>
            <p:nvSpPr>
              <p:cNvPr id="100" name="직사각형 99">
                <a:extLst>
                  <a:ext uri="{FF2B5EF4-FFF2-40B4-BE49-F238E27FC236}">
                    <a16:creationId xmlns:a16="http://schemas.microsoft.com/office/drawing/2014/main" id="{D93A227C-3EB6-42B0-96A6-09A400ED7289}"/>
                  </a:ext>
                </a:extLst>
              </p:cNvPr>
              <p:cNvSpPr/>
              <p:nvPr/>
            </p:nvSpPr>
            <p:spPr>
              <a:xfrm>
                <a:off x="5064485" y="3157801"/>
                <a:ext cx="1862051" cy="58683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latin typeface="바탕" panose="02030600000101010101" pitchFamily="18" charset="-127"/>
                    <a:ea typeface="바탕" panose="02030600000101010101" pitchFamily="18" charset="-127"/>
                  </a:rPr>
                  <a:t>얼굴 부분이 초록색 </a:t>
                </a:r>
                <a:endParaRPr lang="en-US" altLang="ko-KR" sz="1200" dirty="0"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  <a:p>
                <a:pPr algn="ctr"/>
                <a:r>
                  <a:rPr lang="en-US" altLang="ko-KR" sz="1200" dirty="0">
                    <a:latin typeface="바탕" panose="02030600000101010101" pitchFamily="18" charset="-127"/>
                    <a:ea typeface="바탕" panose="02030600000101010101" pitchFamily="18" charset="-127"/>
                  </a:rPr>
                  <a:t>ROI</a:t>
                </a:r>
                <a:r>
                  <a:rPr lang="ko-KR" altLang="en-US" sz="1200" dirty="0">
                    <a:latin typeface="바탕" panose="02030600000101010101" pitchFamily="18" charset="-127"/>
                    <a:ea typeface="바탕" panose="02030600000101010101" pitchFamily="18" charset="-127"/>
                  </a:rPr>
                  <a:t>로 표시됨</a:t>
                </a:r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47B119C6-977F-4984-A091-79895D19524D}"/>
                  </a:ext>
                </a:extLst>
              </p:cNvPr>
              <p:cNvSpPr txBox="1"/>
              <p:nvPr/>
            </p:nvSpPr>
            <p:spPr>
              <a:xfrm>
                <a:off x="7024204" y="2315456"/>
                <a:ext cx="831273" cy="2875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latin typeface="바탕" panose="02030600000101010101" pitchFamily="18" charset="-127"/>
                    <a:ea typeface="바탕" panose="02030600000101010101" pitchFamily="18" charset="-127"/>
                  </a:rPr>
                  <a:t>no</a:t>
                </a:r>
                <a:endParaRPr lang="ko-KR" altLang="en-US" sz="1200" dirty="0"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  <p:sp>
            <p:nvSpPr>
              <p:cNvPr id="102" name="직사각형 101">
                <a:extLst>
                  <a:ext uri="{FF2B5EF4-FFF2-40B4-BE49-F238E27FC236}">
                    <a16:creationId xmlns:a16="http://schemas.microsoft.com/office/drawing/2014/main" id="{AE546014-F031-49CF-826A-40A3EA2AEB30}"/>
                  </a:ext>
                </a:extLst>
              </p:cNvPr>
              <p:cNvSpPr/>
              <p:nvPr/>
            </p:nvSpPr>
            <p:spPr>
              <a:xfrm>
                <a:off x="7539381" y="2333402"/>
                <a:ext cx="1862051" cy="58683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latin typeface="바탕" panose="02030600000101010101" pitchFamily="18" charset="-127"/>
                    <a:ea typeface="바탕" panose="02030600000101010101" pitchFamily="18" charset="-127"/>
                  </a:rPr>
                  <a:t>얼굴 부분이 빨간색 </a:t>
                </a:r>
                <a:endParaRPr lang="en-US" altLang="ko-KR" sz="1200" dirty="0"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  <a:p>
                <a:pPr algn="ctr"/>
                <a:r>
                  <a:rPr lang="en-US" altLang="ko-KR" sz="1200" dirty="0">
                    <a:latin typeface="바탕" panose="02030600000101010101" pitchFamily="18" charset="-127"/>
                    <a:ea typeface="바탕" panose="02030600000101010101" pitchFamily="18" charset="-127"/>
                  </a:rPr>
                  <a:t>ROI</a:t>
                </a:r>
                <a:r>
                  <a:rPr lang="ko-KR" altLang="en-US" sz="1200" dirty="0">
                    <a:latin typeface="바탕" panose="02030600000101010101" pitchFamily="18" charset="-127"/>
                    <a:ea typeface="바탕" panose="02030600000101010101" pitchFamily="18" charset="-127"/>
                  </a:rPr>
                  <a:t>로 표시됨</a:t>
                </a:r>
              </a:p>
            </p:txBody>
          </p:sp>
          <p:cxnSp>
            <p:nvCxnSpPr>
              <p:cNvPr id="103" name="직선 화살표 연결선 102">
                <a:extLst>
                  <a:ext uri="{FF2B5EF4-FFF2-40B4-BE49-F238E27FC236}">
                    <a16:creationId xmlns:a16="http://schemas.microsoft.com/office/drawing/2014/main" id="{3CDF1A77-8902-4DBF-9504-0E0804959F86}"/>
                  </a:ext>
                </a:extLst>
              </p:cNvPr>
              <p:cNvCxnSpPr>
                <a:stCxn id="100" idx="2"/>
                <a:endCxn id="110" idx="0"/>
              </p:cNvCxnSpPr>
              <p:nvPr/>
            </p:nvCxnSpPr>
            <p:spPr>
              <a:xfrm>
                <a:off x="5995511" y="3744632"/>
                <a:ext cx="2197" cy="23345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" name="직사각형 103">
                <a:extLst>
                  <a:ext uri="{FF2B5EF4-FFF2-40B4-BE49-F238E27FC236}">
                    <a16:creationId xmlns:a16="http://schemas.microsoft.com/office/drawing/2014/main" id="{6CFF7257-1DAC-4BE9-BA23-D5CF9A4E1FFF}"/>
                  </a:ext>
                </a:extLst>
              </p:cNvPr>
              <p:cNvSpPr/>
              <p:nvPr/>
            </p:nvSpPr>
            <p:spPr>
              <a:xfrm>
                <a:off x="5064484" y="4545917"/>
                <a:ext cx="1862051" cy="40287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latin typeface="바탕" panose="02030600000101010101" pitchFamily="18" charset="-127"/>
                    <a:ea typeface="바탕" panose="02030600000101010101" pitchFamily="18" charset="-127"/>
                  </a:rPr>
                  <a:t>그냥 통과</a:t>
                </a:r>
                <a:endParaRPr lang="en-US" altLang="ko-KR" sz="1200" dirty="0"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  <p:sp>
            <p:nvSpPr>
              <p:cNvPr id="105" name="직사각형 104">
                <a:extLst>
                  <a:ext uri="{FF2B5EF4-FFF2-40B4-BE49-F238E27FC236}">
                    <a16:creationId xmlns:a16="http://schemas.microsoft.com/office/drawing/2014/main" id="{A8E0EF08-6F1E-4D18-A0D0-5A249A71991C}"/>
                  </a:ext>
                </a:extLst>
              </p:cNvPr>
              <p:cNvSpPr/>
              <p:nvPr/>
            </p:nvSpPr>
            <p:spPr>
              <a:xfrm>
                <a:off x="7539379" y="4527616"/>
                <a:ext cx="1862051" cy="40708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latin typeface="바탕" panose="02030600000101010101" pitchFamily="18" charset="-127"/>
                    <a:ea typeface="바탕" panose="02030600000101010101" pitchFamily="18" charset="-127"/>
                  </a:rPr>
                  <a:t>5</a:t>
                </a:r>
                <a:r>
                  <a:rPr lang="ko-KR" altLang="en-US" sz="1200" dirty="0">
                    <a:latin typeface="바탕" panose="02030600000101010101" pitchFamily="18" charset="-127"/>
                    <a:ea typeface="바탕" panose="02030600000101010101" pitchFamily="18" charset="-127"/>
                  </a:rPr>
                  <a:t>초 간격으로 캡쳐</a:t>
                </a:r>
              </a:p>
            </p:txBody>
          </p:sp>
          <p:sp>
            <p:nvSpPr>
              <p:cNvPr id="106" name="모서리가 둥근 직사각형 70">
                <a:extLst>
                  <a:ext uri="{FF2B5EF4-FFF2-40B4-BE49-F238E27FC236}">
                    <a16:creationId xmlns:a16="http://schemas.microsoft.com/office/drawing/2014/main" id="{F0ECCBB1-6B7F-4DEE-B714-FC6CA56A2E9A}"/>
                  </a:ext>
                </a:extLst>
              </p:cNvPr>
              <p:cNvSpPr/>
              <p:nvPr/>
            </p:nvSpPr>
            <p:spPr>
              <a:xfrm>
                <a:off x="5403801" y="6268737"/>
                <a:ext cx="1188720" cy="362454"/>
              </a:xfrm>
              <a:prstGeom prst="roundRect">
                <a:avLst>
                  <a:gd name="adj" fmla="val 50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latin typeface="바탕" panose="02030600000101010101" pitchFamily="18" charset="-127"/>
                    <a:ea typeface="바탕" panose="02030600000101010101" pitchFamily="18" charset="-127"/>
                  </a:rPr>
                  <a:t>종료</a:t>
                </a:r>
              </a:p>
            </p:txBody>
          </p:sp>
          <p:cxnSp>
            <p:nvCxnSpPr>
              <p:cNvPr id="107" name="직선 화살표 연결선 106">
                <a:extLst>
                  <a:ext uri="{FF2B5EF4-FFF2-40B4-BE49-F238E27FC236}">
                    <a16:creationId xmlns:a16="http://schemas.microsoft.com/office/drawing/2014/main" id="{E83960DB-6C68-47D5-A1DC-5B2216768D5B}"/>
                  </a:ext>
                </a:extLst>
              </p:cNvPr>
              <p:cNvCxnSpPr>
                <a:stCxn id="104" idx="2"/>
                <a:endCxn id="118" idx="0"/>
              </p:cNvCxnSpPr>
              <p:nvPr/>
            </p:nvCxnSpPr>
            <p:spPr>
              <a:xfrm>
                <a:off x="5995510" y="4948793"/>
                <a:ext cx="1380" cy="43278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꺾인 연결선 88">
                <a:extLst>
                  <a:ext uri="{FF2B5EF4-FFF2-40B4-BE49-F238E27FC236}">
                    <a16:creationId xmlns:a16="http://schemas.microsoft.com/office/drawing/2014/main" id="{0CE88F96-9669-4618-81B1-7251B2D1872A}"/>
                  </a:ext>
                </a:extLst>
              </p:cNvPr>
              <p:cNvCxnSpPr>
                <a:stCxn id="105" idx="2"/>
              </p:cNvCxnSpPr>
              <p:nvPr/>
            </p:nvCxnSpPr>
            <p:spPr>
              <a:xfrm rot="5400000">
                <a:off x="7093168" y="3830111"/>
                <a:ext cx="272649" cy="2481826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42428E1B-268A-4E60-8B4C-10FF034FF7EC}"/>
                  </a:ext>
                </a:extLst>
              </p:cNvPr>
              <p:cNvSpPr txBox="1"/>
              <p:nvPr/>
            </p:nvSpPr>
            <p:spPr>
              <a:xfrm>
                <a:off x="7269675" y="95906"/>
                <a:ext cx="2527092" cy="8147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500" dirty="0">
                    <a:solidFill>
                      <a:schemeClr val="accent6"/>
                    </a:solidFill>
                    <a:latin typeface="바탕" panose="02030600000101010101" pitchFamily="18" charset="-127"/>
                    <a:ea typeface="바탕" panose="02030600000101010101" pitchFamily="18" charset="-127"/>
                  </a:rPr>
                  <a:t>학습된 데이터를 바탕으로 시스템을 구동하는 과정</a:t>
                </a:r>
                <a:endParaRPr lang="en-US" altLang="ko-KR" sz="1500" dirty="0">
                  <a:solidFill>
                    <a:schemeClr val="accent6"/>
                  </a:solidFill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  <a:p>
                <a:pPr algn="ctr"/>
                <a:r>
                  <a:rPr lang="en-US" altLang="ko-KR" sz="1500" dirty="0">
                    <a:solidFill>
                      <a:schemeClr val="accent6"/>
                    </a:solidFill>
                    <a:latin typeface="바탕" panose="02030600000101010101" pitchFamily="18" charset="-127"/>
                    <a:ea typeface="바탕" panose="02030600000101010101" pitchFamily="18" charset="-127"/>
                  </a:rPr>
                  <a:t>(</a:t>
                </a:r>
                <a:r>
                  <a:rPr lang="ko-KR" altLang="en-US" sz="1500" dirty="0">
                    <a:solidFill>
                      <a:schemeClr val="accent6"/>
                    </a:solidFill>
                    <a:latin typeface="바탕" panose="02030600000101010101" pitchFamily="18" charset="-127"/>
                    <a:ea typeface="바탕" panose="02030600000101010101" pitchFamily="18" charset="-127"/>
                  </a:rPr>
                  <a:t>한 번 수행 기준</a:t>
                </a:r>
                <a:r>
                  <a:rPr lang="en-US" altLang="ko-KR" sz="1500" dirty="0">
                    <a:solidFill>
                      <a:schemeClr val="accent6"/>
                    </a:solidFill>
                    <a:latin typeface="바탕" panose="02030600000101010101" pitchFamily="18" charset="-127"/>
                    <a:ea typeface="바탕" panose="02030600000101010101" pitchFamily="18" charset="-127"/>
                  </a:rPr>
                  <a:t>)</a:t>
                </a:r>
                <a:endParaRPr lang="ko-KR" altLang="en-US" sz="1500" dirty="0">
                  <a:solidFill>
                    <a:schemeClr val="accent6"/>
                  </a:solidFill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  <p:sp>
            <p:nvSpPr>
              <p:cNvPr id="110" name="직사각형 109">
                <a:extLst>
                  <a:ext uri="{FF2B5EF4-FFF2-40B4-BE49-F238E27FC236}">
                    <a16:creationId xmlns:a16="http://schemas.microsoft.com/office/drawing/2014/main" id="{3535ED6E-13D4-4056-9A8E-485F01E8CABB}"/>
                  </a:ext>
                </a:extLst>
              </p:cNvPr>
              <p:cNvSpPr/>
              <p:nvPr/>
            </p:nvSpPr>
            <p:spPr>
              <a:xfrm>
                <a:off x="5066682" y="3978088"/>
                <a:ext cx="1862051" cy="3586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latin typeface="바탕" panose="02030600000101010101" pitchFamily="18" charset="-127"/>
                    <a:ea typeface="바탕" panose="02030600000101010101" pitchFamily="18" charset="-127"/>
                  </a:rPr>
                  <a:t>LED </a:t>
                </a:r>
                <a:r>
                  <a:rPr lang="ko-KR" altLang="en-US" sz="1200" dirty="0">
                    <a:latin typeface="바탕" panose="02030600000101010101" pitchFamily="18" charset="-127"/>
                    <a:ea typeface="바탕" panose="02030600000101010101" pitchFamily="18" charset="-127"/>
                  </a:rPr>
                  <a:t>초록색</a:t>
                </a:r>
                <a:r>
                  <a:rPr lang="en-US" altLang="ko-KR" sz="1200" dirty="0">
                    <a:latin typeface="바탕" panose="02030600000101010101" pitchFamily="18" charset="-127"/>
                    <a:ea typeface="바탕" panose="02030600000101010101" pitchFamily="18" charset="-127"/>
                  </a:rPr>
                  <a:t> </a:t>
                </a:r>
              </a:p>
            </p:txBody>
          </p:sp>
          <p:sp>
            <p:nvSpPr>
              <p:cNvPr id="111" name="직사각형 110">
                <a:extLst>
                  <a:ext uri="{FF2B5EF4-FFF2-40B4-BE49-F238E27FC236}">
                    <a16:creationId xmlns:a16="http://schemas.microsoft.com/office/drawing/2014/main" id="{88079BD2-F693-43BA-8570-8D9C18EE6D52}"/>
                  </a:ext>
                </a:extLst>
              </p:cNvPr>
              <p:cNvSpPr/>
              <p:nvPr/>
            </p:nvSpPr>
            <p:spPr>
              <a:xfrm>
                <a:off x="7539378" y="3324877"/>
                <a:ext cx="1862051" cy="38673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latin typeface="바탕" panose="02030600000101010101" pitchFamily="18" charset="-127"/>
                    <a:ea typeface="바탕" panose="02030600000101010101" pitchFamily="18" charset="-127"/>
                  </a:rPr>
                  <a:t>LED </a:t>
                </a:r>
                <a:r>
                  <a:rPr lang="ko-KR" altLang="en-US" sz="1200" dirty="0">
                    <a:latin typeface="바탕" panose="02030600000101010101" pitchFamily="18" charset="-127"/>
                    <a:ea typeface="바탕" panose="02030600000101010101" pitchFamily="18" charset="-127"/>
                  </a:rPr>
                  <a:t>빨간색</a:t>
                </a:r>
                <a:r>
                  <a:rPr lang="en-US" altLang="ko-KR" sz="1200" dirty="0">
                    <a:latin typeface="바탕" panose="02030600000101010101" pitchFamily="18" charset="-127"/>
                    <a:ea typeface="바탕" panose="02030600000101010101" pitchFamily="18" charset="-127"/>
                  </a:rPr>
                  <a:t> </a:t>
                </a:r>
              </a:p>
            </p:txBody>
          </p:sp>
          <p:cxnSp>
            <p:nvCxnSpPr>
              <p:cNvPr id="112" name="직선 화살표 연결선 111">
                <a:extLst>
                  <a:ext uri="{FF2B5EF4-FFF2-40B4-BE49-F238E27FC236}">
                    <a16:creationId xmlns:a16="http://schemas.microsoft.com/office/drawing/2014/main" id="{DA498D51-5AD7-4676-993B-173EF3D1D677}"/>
                  </a:ext>
                </a:extLst>
              </p:cNvPr>
              <p:cNvCxnSpPr>
                <a:stCxn id="110" idx="2"/>
                <a:endCxn id="104" idx="0"/>
              </p:cNvCxnSpPr>
              <p:nvPr/>
            </p:nvCxnSpPr>
            <p:spPr>
              <a:xfrm flipH="1">
                <a:off x="5995510" y="4336688"/>
                <a:ext cx="2198" cy="20922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3" name="직사각형 112">
                <a:extLst>
                  <a:ext uri="{FF2B5EF4-FFF2-40B4-BE49-F238E27FC236}">
                    <a16:creationId xmlns:a16="http://schemas.microsoft.com/office/drawing/2014/main" id="{6E7EF003-E5AD-4DD8-9A6D-5AA58D62914D}"/>
                  </a:ext>
                </a:extLst>
              </p:cNvPr>
              <p:cNvSpPr/>
              <p:nvPr/>
            </p:nvSpPr>
            <p:spPr>
              <a:xfrm>
                <a:off x="7539379" y="3955994"/>
                <a:ext cx="1862051" cy="36271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latin typeface="바탕" panose="02030600000101010101" pitchFamily="18" charset="-127"/>
                    <a:ea typeface="바탕" panose="02030600000101010101" pitchFamily="18" charset="-127"/>
                  </a:rPr>
                  <a:t>경고음 울림</a:t>
                </a:r>
              </a:p>
            </p:txBody>
          </p:sp>
          <p:cxnSp>
            <p:nvCxnSpPr>
              <p:cNvPr id="114" name="직선 화살표 연결선 113">
                <a:extLst>
                  <a:ext uri="{FF2B5EF4-FFF2-40B4-BE49-F238E27FC236}">
                    <a16:creationId xmlns:a16="http://schemas.microsoft.com/office/drawing/2014/main" id="{193F0A21-9009-41E3-9C54-22986C783494}"/>
                  </a:ext>
                </a:extLst>
              </p:cNvPr>
              <p:cNvCxnSpPr>
                <a:stCxn id="97" idx="3"/>
                <a:endCxn id="102" idx="1"/>
              </p:cNvCxnSpPr>
              <p:nvPr/>
            </p:nvCxnSpPr>
            <p:spPr>
              <a:xfrm flipV="1">
                <a:off x="6924452" y="2626818"/>
                <a:ext cx="614929" cy="67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직선 화살표 연결선 114">
                <a:extLst>
                  <a:ext uri="{FF2B5EF4-FFF2-40B4-BE49-F238E27FC236}">
                    <a16:creationId xmlns:a16="http://schemas.microsoft.com/office/drawing/2014/main" id="{BE3625C2-3B1B-4D3A-A1F9-FF8576530700}"/>
                  </a:ext>
                </a:extLst>
              </p:cNvPr>
              <p:cNvCxnSpPr>
                <a:stCxn id="111" idx="2"/>
                <a:endCxn id="113" idx="0"/>
              </p:cNvCxnSpPr>
              <p:nvPr/>
            </p:nvCxnSpPr>
            <p:spPr>
              <a:xfrm>
                <a:off x="8470404" y="3711610"/>
                <a:ext cx="1" cy="24438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직선 화살표 연결선 115">
                <a:extLst>
                  <a:ext uri="{FF2B5EF4-FFF2-40B4-BE49-F238E27FC236}">
                    <a16:creationId xmlns:a16="http://schemas.microsoft.com/office/drawing/2014/main" id="{15D1C6C6-F697-4DA0-A13A-E9EFE91F80E8}"/>
                  </a:ext>
                </a:extLst>
              </p:cNvPr>
              <p:cNvCxnSpPr>
                <a:stCxn id="113" idx="2"/>
                <a:endCxn id="105" idx="0"/>
              </p:cNvCxnSpPr>
              <p:nvPr/>
            </p:nvCxnSpPr>
            <p:spPr>
              <a:xfrm>
                <a:off x="8470405" y="4318710"/>
                <a:ext cx="0" cy="20890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직선 화살표 연결선 116">
                <a:extLst>
                  <a:ext uri="{FF2B5EF4-FFF2-40B4-BE49-F238E27FC236}">
                    <a16:creationId xmlns:a16="http://schemas.microsoft.com/office/drawing/2014/main" id="{DF35747F-E459-4F58-8158-DF73C667C7E3}"/>
                  </a:ext>
                </a:extLst>
              </p:cNvPr>
              <p:cNvCxnSpPr>
                <a:stCxn id="102" idx="2"/>
                <a:endCxn id="111" idx="0"/>
              </p:cNvCxnSpPr>
              <p:nvPr/>
            </p:nvCxnSpPr>
            <p:spPr>
              <a:xfrm flipH="1">
                <a:off x="8470404" y="2920233"/>
                <a:ext cx="3" cy="40464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8" name="다이아몬드 117">
                <a:extLst>
                  <a:ext uri="{FF2B5EF4-FFF2-40B4-BE49-F238E27FC236}">
                    <a16:creationId xmlns:a16="http://schemas.microsoft.com/office/drawing/2014/main" id="{6E31620C-0C1B-4598-839F-B2855D2ACE68}"/>
                  </a:ext>
                </a:extLst>
              </p:cNvPr>
              <p:cNvSpPr/>
              <p:nvPr/>
            </p:nvSpPr>
            <p:spPr>
              <a:xfrm>
                <a:off x="5065864" y="5381580"/>
                <a:ext cx="1862051" cy="673131"/>
              </a:xfrm>
              <a:prstGeom prst="diamond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>
                    <a:latin typeface="바탕" panose="02030600000101010101" pitchFamily="18" charset="-127"/>
                    <a:ea typeface="바탕" panose="02030600000101010101" pitchFamily="18" charset="-127"/>
                  </a:rPr>
                  <a:t>q</a:t>
                </a:r>
                <a:r>
                  <a:rPr lang="ko-KR" altLang="en-US" sz="1000" dirty="0">
                    <a:latin typeface="바탕" panose="02030600000101010101" pitchFamily="18" charset="-127"/>
                    <a:ea typeface="바탕" panose="02030600000101010101" pitchFamily="18" charset="-127"/>
                  </a:rPr>
                  <a:t>를 </a:t>
                </a:r>
                <a:endParaRPr lang="en-US" altLang="ko-KR" sz="1000" dirty="0"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  <a:p>
                <a:pPr algn="ctr"/>
                <a:r>
                  <a:rPr lang="ko-KR" altLang="en-US" sz="1000" dirty="0">
                    <a:latin typeface="바탕" panose="02030600000101010101" pitchFamily="18" charset="-127"/>
                    <a:ea typeface="바탕" panose="02030600000101010101" pitchFamily="18" charset="-127"/>
                  </a:rPr>
                  <a:t>눌렀는가</a:t>
                </a:r>
                <a:r>
                  <a:rPr lang="en-US" altLang="ko-KR" sz="1000" dirty="0">
                    <a:latin typeface="바탕" panose="02030600000101010101" pitchFamily="18" charset="-127"/>
                    <a:ea typeface="바탕" panose="02030600000101010101" pitchFamily="18" charset="-127"/>
                  </a:rPr>
                  <a:t>?</a:t>
                </a:r>
                <a:endParaRPr lang="ko-KR" altLang="en-US" sz="1000" dirty="0"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  <p:cxnSp>
            <p:nvCxnSpPr>
              <p:cNvPr id="119" name="직선 화살표 연결선 118">
                <a:extLst>
                  <a:ext uri="{FF2B5EF4-FFF2-40B4-BE49-F238E27FC236}">
                    <a16:creationId xmlns:a16="http://schemas.microsoft.com/office/drawing/2014/main" id="{64B0EFA1-2110-48F8-818B-775631660E67}"/>
                  </a:ext>
                </a:extLst>
              </p:cNvPr>
              <p:cNvCxnSpPr>
                <a:stCxn id="118" idx="2"/>
                <a:endCxn id="106" idx="0"/>
              </p:cNvCxnSpPr>
              <p:nvPr/>
            </p:nvCxnSpPr>
            <p:spPr>
              <a:xfrm>
                <a:off x="5996890" y="6054711"/>
                <a:ext cx="1271" cy="21402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직선 연결선 119">
                <a:extLst>
                  <a:ext uri="{FF2B5EF4-FFF2-40B4-BE49-F238E27FC236}">
                    <a16:creationId xmlns:a16="http://schemas.microsoft.com/office/drawing/2014/main" id="{372A2F4C-982B-44A5-B135-FACEC159096E}"/>
                  </a:ext>
                </a:extLst>
              </p:cNvPr>
              <p:cNvCxnSpPr>
                <a:stCxn id="118" idx="1"/>
              </p:cNvCxnSpPr>
              <p:nvPr/>
            </p:nvCxnSpPr>
            <p:spPr>
              <a:xfrm flipH="1" flipV="1">
                <a:off x="4563687" y="5718145"/>
                <a:ext cx="502177" cy="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직선 연결선 120">
                <a:extLst>
                  <a:ext uri="{FF2B5EF4-FFF2-40B4-BE49-F238E27FC236}">
                    <a16:creationId xmlns:a16="http://schemas.microsoft.com/office/drawing/2014/main" id="{8FEFB634-6DEE-4EA5-83B7-83DE5A3F8306}"/>
                  </a:ext>
                </a:extLst>
              </p:cNvPr>
              <p:cNvCxnSpPr/>
              <p:nvPr/>
            </p:nvCxnSpPr>
            <p:spPr>
              <a:xfrm flipV="1">
                <a:off x="4563004" y="1247117"/>
                <a:ext cx="17300" cy="447102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화살표 연결선 121">
                <a:extLst>
                  <a:ext uri="{FF2B5EF4-FFF2-40B4-BE49-F238E27FC236}">
                    <a16:creationId xmlns:a16="http://schemas.microsoft.com/office/drawing/2014/main" id="{FF000C92-A774-456C-9EB0-0630FE47566E}"/>
                  </a:ext>
                </a:extLst>
              </p:cNvPr>
              <p:cNvCxnSpPr/>
              <p:nvPr/>
            </p:nvCxnSpPr>
            <p:spPr>
              <a:xfrm>
                <a:off x="4580304" y="1237906"/>
                <a:ext cx="1425823" cy="921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16824302-90C0-4E03-B88A-E923639DE42B}"/>
                  </a:ext>
                </a:extLst>
              </p:cNvPr>
              <p:cNvSpPr txBox="1"/>
              <p:nvPr/>
            </p:nvSpPr>
            <p:spPr>
              <a:xfrm>
                <a:off x="4814775" y="5410145"/>
                <a:ext cx="831273" cy="2875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latin typeface="바탕" panose="02030600000101010101" pitchFamily="18" charset="-127"/>
                    <a:ea typeface="바탕" panose="02030600000101010101" pitchFamily="18" charset="-127"/>
                  </a:rPr>
                  <a:t>no</a:t>
                </a:r>
                <a:endParaRPr lang="ko-KR" altLang="en-US" sz="1200" dirty="0"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8DBA9E76-1C02-4BEE-8BC5-8D17EA69F1B2}"/>
                  </a:ext>
                </a:extLst>
              </p:cNvPr>
              <p:cNvSpPr txBox="1"/>
              <p:nvPr/>
            </p:nvSpPr>
            <p:spPr>
              <a:xfrm>
                <a:off x="6084701" y="5981170"/>
                <a:ext cx="831273" cy="2875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latin typeface="바탕" panose="02030600000101010101" pitchFamily="18" charset="-127"/>
                    <a:ea typeface="바탕" panose="02030600000101010101" pitchFamily="18" charset="-127"/>
                  </a:rPr>
                  <a:t>yes</a:t>
                </a:r>
                <a:endParaRPr lang="ko-KR" altLang="en-US" sz="1200" dirty="0"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</p:grp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57C9EE92-1646-4403-997E-00C09ABD5DB6}"/>
                </a:ext>
              </a:extLst>
            </p:cNvPr>
            <p:cNvSpPr/>
            <p:nvPr/>
          </p:nvSpPr>
          <p:spPr>
            <a:xfrm>
              <a:off x="5377343" y="998290"/>
              <a:ext cx="5830286" cy="5780015"/>
            </a:xfrm>
            <a:prstGeom prst="rect">
              <a:avLst/>
            </a:pr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68584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4" name="직사각형 4913">
            <a:extLst>
              <a:ext uri="{FF2B5EF4-FFF2-40B4-BE49-F238E27FC236}">
                <a16:creationId xmlns:a16="http://schemas.microsoft.com/office/drawing/2014/main" id="{826E2952-C5F6-4FDD-8B04-B87AD9C31151}"/>
              </a:ext>
            </a:extLst>
          </p:cNvPr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gradFill flip="none" rotWithShape="1">
            <a:gsLst>
              <a:gs pos="43000">
                <a:srgbClr val="EA637C"/>
              </a:gs>
              <a:gs pos="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A95F9B-0760-40B9-B553-3373A654C575}"/>
              </a:ext>
            </a:extLst>
          </p:cNvPr>
          <p:cNvSpPr txBox="1"/>
          <p:nvPr/>
        </p:nvSpPr>
        <p:spPr>
          <a:xfrm>
            <a:off x="4946314" y="457200"/>
            <a:ext cx="2299372" cy="41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20000"/>
              </a:lnSpc>
            </a:pPr>
            <a:r>
              <a:rPr lang="en-US" altLang="ko-KR" sz="20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2. </a:t>
            </a:r>
            <a:r>
              <a:rPr lang="ko-KR" altLang="en-US" sz="20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작품 상세 설명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8D1821DE-D83A-4C2B-9BE6-81EE1310FA2D}"/>
              </a:ext>
            </a:extLst>
          </p:cNvPr>
          <p:cNvGrpSpPr/>
          <p:nvPr/>
        </p:nvGrpSpPr>
        <p:grpSpPr>
          <a:xfrm>
            <a:off x="443388" y="1171545"/>
            <a:ext cx="6182910" cy="400110"/>
            <a:chOff x="483341" y="1345415"/>
            <a:chExt cx="9074283" cy="400110"/>
          </a:xfrm>
        </p:grpSpPr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B7128E9C-F91E-408F-8D1C-F5F836A75A8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3341" y="1370603"/>
              <a:ext cx="4" cy="374921"/>
            </a:xfrm>
            <a:prstGeom prst="line">
              <a:avLst/>
            </a:prstGeom>
            <a:ln w="444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E1A144A-9567-4C70-AB95-76A5F4336911}"/>
                </a:ext>
              </a:extLst>
            </p:cNvPr>
            <p:cNvSpPr txBox="1"/>
            <p:nvPr/>
          </p:nvSpPr>
          <p:spPr>
            <a:xfrm>
              <a:off x="609602" y="1345415"/>
              <a:ext cx="894802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chemeClr val="accent3">
                        <a:alpha val="30000"/>
                      </a:schemeClr>
                    </a:solidFill>
                  </a:ln>
                  <a:solidFill>
                    <a:schemeClr val="accent1"/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코드 설명 </a:t>
              </a:r>
              <a:r>
                <a:rPr lang="en-US" altLang="ko-KR" sz="2000" b="1" dirty="0">
                  <a:ln>
                    <a:solidFill>
                      <a:schemeClr val="accent3">
                        <a:alpha val="30000"/>
                      </a:schemeClr>
                    </a:solidFill>
                  </a:ln>
                  <a:solidFill>
                    <a:schemeClr val="accent1"/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: </a:t>
              </a:r>
              <a:r>
                <a:rPr lang="ko-KR" altLang="en-US" sz="2000" b="1" dirty="0">
                  <a:ln>
                    <a:solidFill>
                      <a:schemeClr val="accent3">
                        <a:alpha val="30000"/>
                      </a:schemeClr>
                    </a:solidFill>
                  </a:ln>
                  <a:solidFill>
                    <a:schemeClr val="accent1"/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데이터 학습 코드</a:t>
              </a:r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0E89D001-F75C-4FC8-8370-B5CDFB0C4E90}"/>
              </a:ext>
            </a:extLst>
          </p:cNvPr>
          <p:cNvSpPr/>
          <p:nvPr/>
        </p:nvSpPr>
        <p:spPr>
          <a:xfrm>
            <a:off x="2166663" y="6407556"/>
            <a:ext cx="785867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학습 데이터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, 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구현 코드는 </a:t>
            </a:r>
            <a:r>
              <a:rPr lang="en-US" altLang="ko-KR" sz="1000" dirty="0" err="1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에서 더욱 자세하게 보실 수 있습니다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 </a:t>
            </a:r>
          </a:p>
          <a:p>
            <a:pPr algn="ctr"/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 choeunyoung0208/</a:t>
            </a:r>
            <a:r>
              <a:rPr lang="en-US" altLang="ko-KR" sz="1000" dirty="0" err="1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LatteIsPanda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 A program that uses latte pandas to tell people if they wear masks. (github.com)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76657379-DBC3-4F08-ABCD-1250F96758D7}"/>
              </a:ext>
            </a:extLst>
          </p:cNvPr>
          <p:cNvGrpSpPr/>
          <p:nvPr/>
        </p:nvGrpSpPr>
        <p:grpSpPr>
          <a:xfrm>
            <a:off x="529418" y="1715973"/>
            <a:ext cx="4170342" cy="4347619"/>
            <a:chOff x="460945" y="1915619"/>
            <a:chExt cx="4170342" cy="4347619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9418" y="2512468"/>
              <a:ext cx="4101869" cy="375077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B336F74-FF34-4261-A698-1F956DDF7749}"/>
                </a:ext>
              </a:extLst>
            </p:cNvPr>
            <p:cNvSpPr txBox="1"/>
            <p:nvPr/>
          </p:nvSpPr>
          <p:spPr>
            <a:xfrm>
              <a:off x="460945" y="1915619"/>
              <a:ext cx="3980641" cy="4247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ko-KR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1. </a:t>
              </a:r>
              <a:r>
                <a:rPr lang="ko-KR" altLang="en-US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사용되는 라이브러리들을 불러옴</a:t>
              </a:r>
              <a:endParaRPr lang="en-US" altLang="ko-KR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C3978B2E-8693-40DF-B2F1-9D318A0F58D5}"/>
              </a:ext>
            </a:extLst>
          </p:cNvPr>
          <p:cNvGrpSpPr/>
          <p:nvPr/>
        </p:nvGrpSpPr>
        <p:grpSpPr>
          <a:xfrm>
            <a:off x="6626298" y="1715973"/>
            <a:ext cx="3980641" cy="4464006"/>
            <a:chOff x="6196481" y="1915619"/>
            <a:chExt cx="3980641" cy="4464006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B336F74-FF34-4261-A698-1F956DDF7749}"/>
                </a:ext>
              </a:extLst>
            </p:cNvPr>
            <p:cNvSpPr txBox="1"/>
            <p:nvPr/>
          </p:nvSpPr>
          <p:spPr>
            <a:xfrm>
              <a:off x="6196481" y="1915619"/>
              <a:ext cx="3980641" cy="4247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ko-KR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2. </a:t>
              </a:r>
              <a:r>
                <a:rPr lang="ko-KR" altLang="en-US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학습에 필요한 </a:t>
              </a:r>
              <a:r>
                <a:rPr lang="ko-KR" altLang="en-US" dirty="0" err="1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파라미터</a:t>
              </a:r>
              <a:r>
                <a:rPr lang="ko-KR" altLang="en-US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 초기화</a:t>
              </a:r>
              <a:endParaRPr lang="en-US" altLang="ko-KR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96481" y="2512468"/>
              <a:ext cx="3279349" cy="386715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47859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4" name="직사각형 4913">
            <a:extLst>
              <a:ext uri="{FF2B5EF4-FFF2-40B4-BE49-F238E27FC236}">
                <a16:creationId xmlns:a16="http://schemas.microsoft.com/office/drawing/2014/main" id="{826E2952-C5F6-4FDD-8B04-B87AD9C31151}"/>
              </a:ext>
            </a:extLst>
          </p:cNvPr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gradFill flip="none" rotWithShape="1">
            <a:gsLst>
              <a:gs pos="43000">
                <a:srgbClr val="EA637C"/>
              </a:gs>
              <a:gs pos="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A95F9B-0760-40B9-B553-3373A654C575}"/>
              </a:ext>
            </a:extLst>
          </p:cNvPr>
          <p:cNvSpPr txBox="1"/>
          <p:nvPr/>
        </p:nvSpPr>
        <p:spPr>
          <a:xfrm>
            <a:off x="4946314" y="457200"/>
            <a:ext cx="2299372" cy="41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20000"/>
              </a:lnSpc>
            </a:pPr>
            <a:r>
              <a:rPr lang="en-US" altLang="ko-KR" sz="20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2. </a:t>
            </a:r>
            <a:r>
              <a:rPr lang="ko-KR" altLang="en-US" sz="20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작품 상세 설명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E89D001-F75C-4FC8-8370-B5CDFB0C4E90}"/>
              </a:ext>
            </a:extLst>
          </p:cNvPr>
          <p:cNvSpPr/>
          <p:nvPr/>
        </p:nvSpPr>
        <p:spPr>
          <a:xfrm>
            <a:off x="2166663" y="6407556"/>
            <a:ext cx="785867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학습 데이터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, 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구현 코드는 </a:t>
            </a:r>
            <a:r>
              <a:rPr lang="en-US" altLang="ko-KR" sz="1000" dirty="0" err="1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에서 더욱 자세하게 보실 수 있습니다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 </a:t>
            </a:r>
          </a:p>
          <a:p>
            <a:pPr algn="ctr"/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 choeunyoung0208/</a:t>
            </a:r>
            <a:r>
              <a:rPr lang="en-US" altLang="ko-KR" sz="1000" dirty="0" err="1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LatteIsPanda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 A program that uses latte pandas to tell people if they wear masks. (github.com)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5D6F1CF6-BCCD-43EF-AC2E-550EB34501E7}"/>
              </a:ext>
            </a:extLst>
          </p:cNvPr>
          <p:cNvGrpSpPr/>
          <p:nvPr/>
        </p:nvGrpSpPr>
        <p:grpSpPr>
          <a:xfrm>
            <a:off x="397642" y="1327270"/>
            <a:ext cx="5444555" cy="4355114"/>
            <a:chOff x="397642" y="1327270"/>
            <a:chExt cx="5444555" cy="4355114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7642" y="1897706"/>
              <a:ext cx="3401096" cy="3784678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B336F74-FF34-4261-A698-1F956DDF7749}"/>
                </a:ext>
              </a:extLst>
            </p:cNvPr>
            <p:cNvSpPr txBox="1"/>
            <p:nvPr/>
          </p:nvSpPr>
          <p:spPr>
            <a:xfrm>
              <a:off x="397642" y="1327270"/>
              <a:ext cx="5444555" cy="4247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ko-KR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3. image, data, labels </a:t>
              </a:r>
              <a:r>
                <a:rPr lang="ko-KR" altLang="en-US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설정 및 </a:t>
              </a:r>
              <a:r>
                <a:rPr lang="en-US" altLang="ko-KR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One-hot encoding</a:t>
              </a: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D1B4D0C5-496A-4231-84FB-BDD0F17E24DA}"/>
              </a:ext>
            </a:extLst>
          </p:cNvPr>
          <p:cNvGrpSpPr/>
          <p:nvPr/>
        </p:nvGrpSpPr>
        <p:grpSpPr>
          <a:xfrm>
            <a:off x="6237502" y="1327270"/>
            <a:ext cx="5407143" cy="3065986"/>
            <a:chOff x="6237502" y="1327270"/>
            <a:chExt cx="5407143" cy="3065986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B336F74-FF34-4261-A698-1F956DDF7749}"/>
                </a:ext>
              </a:extLst>
            </p:cNvPr>
            <p:cNvSpPr txBox="1"/>
            <p:nvPr/>
          </p:nvSpPr>
          <p:spPr>
            <a:xfrm>
              <a:off x="6237502" y="1327270"/>
              <a:ext cx="5407143" cy="4247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ko-KR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4. train, test set </a:t>
              </a:r>
              <a:r>
                <a:rPr lang="ko-KR" altLang="en-US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설정 및 </a:t>
              </a:r>
              <a:r>
                <a:rPr lang="en-US" altLang="ko-KR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Image Data Generator</a:t>
              </a:r>
            </a:p>
          </p:txBody>
        </p:sp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37502" y="1897706"/>
              <a:ext cx="3990975" cy="24955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06887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4" name="직사각형 4913">
            <a:extLst>
              <a:ext uri="{FF2B5EF4-FFF2-40B4-BE49-F238E27FC236}">
                <a16:creationId xmlns:a16="http://schemas.microsoft.com/office/drawing/2014/main" id="{826E2952-C5F6-4FDD-8B04-B87AD9C31151}"/>
              </a:ext>
            </a:extLst>
          </p:cNvPr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gradFill flip="none" rotWithShape="1">
            <a:gsLst>
              <a:gs pos="43000">
                <a:srgbClr val="EA637C"/>
              </a:gs>
              <a:gs pos="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A95F9B-0760-40B9-B553-3373A654C575}"/>
              </a:ext>
            </a:extLst>
          </p:cNvPr>
          <p:cNvSpPr txBox="1"/>
          <p:nvPr/>
        </p:nvSpPr>
        <p:spPr>
          <a:xfrm>
            <a:off x="4946314" y="457200"/>
            <a:ext cx="2299372" cy="41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20000"/>
              </a:lnSpc>
            </a:pPr>
            <a:r>
              <a:rPr lang="en-US" altLang="ko-KR" sz="20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2. </a:t>
            </a:r>
            <a:r>
              <a:rPr lang="ko-KR" altLang="en-US" sz="20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작품 상세 설명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E89D001-F75C-4FC8-8370-B5CDFB0C4E90}"/>
              </a:ext>
            </a:extLst>
          </p:cNvPr>
          <p:cNvSpPr/>
          <p:nvPr/>
        </p:nvSpPr>
        <p:spPr>
          <a:xfrm>
            <a:off x="2166663" y="6407556"/>
            <a:ext cx="785867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학습 데이터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, 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구현 코드는 </a:t>
            </a:r>
            <a:r>
              <a:rPr lang="en-US" altLang="ko-KR" sz="1000" dirty="0" err="1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에서 더욱 자세하게 보실 수 있습니다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 </a:t>
            </a:r>
          </a:p>
          <a:p>
            <a:pPr algn="ctr"/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 choeunyoung0208/</a:t>
            </a:r>
            <a:r>
              <a:rPr lang="en-US" altLang="ko-KR" sz="1000" dirty="0" err="1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LatteIsPanda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 A program that uses latte pandas to tell people if they wear masks. (github.com)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C899A285-58DB-4738-AD1D-E7BE7C7C8B3C}"/>
              </a:ext>
            </a:extLst>
          </p:cNvPr>
          <p:cNvGrpSpPr/>
          <p:nvPr/>
        </p:nvGrpSpPr>
        <p:grpSpPr>
          <a:xfrm>
            <a:off x="399985" y="1327270"/>
            <a:ext cx="11192228" cy="4445621"/>
            <a:chOff x="399985" y="1327270"/>
            <a:chExt cx="11192228" cy="4445621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B336F74-FF34-4261-A698-1F956DDF7749}"/>
                </a:ext>
              </a:extLst>
            </p:cNvPr>
            <p:cNvSpPr txBox="1"/>
            <p:nvPr/>
          </p:nvSpPr>
          <p:spPr>
            <a:xfrm>
              <a:off x="399985" y="1327270"/>
              <a:ext cx="5444555" cy="4247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ko-KR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5. </a:t>
              </a:r>
              <a:r>
                <a:rPr lang="ko-KR" altLang="en-US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데이터 학습 네트워크</a:t>
              </a:r>
              <a:r>
                <a:rPr lang="en-US" altLang="ko-KR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(</a:t>
              </a:r>
              <a:r>
                <a:rPr lang="en-US" altLang="ko-KR" dirty="0" err="1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BaseModel</a:t>
              </a:r>
              <a:r>
                <a:rPr lang="en-US" altLang="ko-KR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, HeadModel)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B336F74-FF34-4261-A698-1F956DDF7749}"/>
                </a:ext>
              </a:extLst>
            </p:cNvPr>
            <p:cNvSpPr txBox="1"/>
            <p:nvPr/>
          </p:nvSpPr>
          <p:spPr>
            <a:xfrm>
              <a:off x="6185070" y="1912178"/>
              <a:ext cx="5407143" cy="38087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ko-KR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MobileNetV2</a:t>
              </a:r>
              <a:r>
                <a:rPr lang="ko-KR" altLang="en-US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를 </a:t>
              </a:r>
              <a:r>
                <a:rPr lang="en-US" altLang="ko-KR" dirty="0" err="1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BaseModel</a:t>
              </a:r>
              <a:endParaRPr lang="en-US" altLang="ko-KR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8458" y="1939169"/>
              <a:ext cx="4705350" cy="2886075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B336F74-FF34-4261-A698-1F956DDF7749}"/>
                </a:ext>
              </a:extLst>
            </p:cNvPr>
            <p:cNvSpPr txBox="1"/>
            <p:nvPr/>
          </p:nvSpPr>
          <p:spPr>
            <a:xfrm>
              <a:off x="6185071" y="3355173"/>
              <a:ext cx="2871844" cy="4247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ko-KR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HeadModel</a:t>
              </a:r>
            </a:p>
          </p:txBody>
        </p:sp>
        <p:cxnSp>
          <p:nvCxnSpPr>
            <p:cNvPr id="14" name="직선 화살표 연결선 13"/>
            <p:cNvCxnSpPr/>
            <p:nvPr/>
          </p:nvCxnSpPr>
          <p:spPr>
            <a:xfrm flipV="1">
              <a:off x="5323840" y="2135801"/>
              <a:ext cx="720725" cy="4536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/>
            <p:cNvCxnSpPr/>
            <p:nvPr/>
          </p:nvCxnSpPr>
          <p:spPr>
            <a:xfrm flipV="1">
              <a:off x="5374862" y="3571449"/>
              <a:ext cx="720725" cy="4536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B336F74-FF34-4261-A698-1F956DDF7749}"/>
                </a:ext>
              </a:extLst>
            </p:cNvPr>
            <p:cNvSpPr txBox="1"/>
            <p:nvPr/>
          </p:nvSpPr>
          <p:spPr>
            <a:xfrm>
              <a:off x="2825836" y="5392018"/>
              <a:ext cx="6418405" cy="38087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ko-KR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Input Image </a:t>
              </a:r>
              <a:r>
                <a:rPr lang="ko-KR" altLang="en-US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→ </a:t>
              </a:r>
              <a:r>
                <a:rPr lang="en-US" altLang="ko-KR" dirty="0" err="1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BaseModel</a:t>
              </a:r>
              <a:r>
                <a:rPr lang="en-US" altLang="ko-KR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 </a:t>
              </a:r>
              <a:r>
                <a:rPr lang="ko-KR" altLang="en-US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→ </a:t>
              </a:r>
              <a:r>
                <a:rPr lang="en-US" altLang="ko-KR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HeadModel  </a:t>
              </a:r>
              <a:r>
                <a:rPr lang="ko-KR" altLang="en-US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→ </a:t>
              </a:r>
              <a:r>
                <a:rPr lang="en-US" altLang="ko-KR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 </a:t>
              </a:r>
              <a:r>
                <a:rPr lang="en-US" altLang="ko-KR" dirty="0" err="1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Softmax</a:t>
              </a:r>
              <a:endParaRPr lang="en-US" altLang="ko-KR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59222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4" name="직사각형 4913">
            <a:extLst>
              <a:ext uri="{FF2B5EF4-FFF2-40B4-BE49-F238E27FC236}">
                <a16:creationId xmlns:a16="http://schemas.microsoft.com/office/drawing/2014/main" id="{826E2952-C5F6-4FDD-8B04-B87AD9C31151}"/>
              </a:ext>
            </a:extLst>
          </p:cNvPr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gradFill flip="none" rotWithShape="1">
            <a:gsLst>
              <a:gs pos="43000">
                <a:srgbClr val="EA637C"/>
              </a:gs>
              <a:gs pos="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A95F9B-0760-40B9-B553-3373A654C575}"/>
              </a:ext>
            </a:extLst>
          </p:cNvPr>
          <p:cNvSpPr txBox="1"/>
          <p:nvPr/>
        </p:nvSpPr>
        <p:spPr>
          <a:xfrm>
            <a:off x="4946314" y="457200"/>
            <a:ext cx="2299372" cy="41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20000"/>
              </a:lnSpc>
            </a:pPr>
            <a:r>
              <a:rPr lang="en-US" altLang="ko-KR" sz="20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2. </a:t>
            </a:r>
            <a:r>
              <a:rPr lang="ko-KR" altLang="en-US" sz="20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작품 상세 설명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E89D001-F75C-4FC8-8370-B5CDFB0C4E90}"/>
              </a:ext>
            </a:extLst>
          </p:cNvPr>
          <p:cNvSpPr/>
          <p:nvPr/>
        </p:nvSpPr>
        <p:spPr>
          <a:xfrm>
            <a:off x="2166663" y="6407556"/>
            <a:ext cx="785867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학습 데이터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, 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구현 코드는 </a:t>
            </a:r>
            <a:r>
              <a:rPr lang="en-US" altLang="ko-KR" sz="1000" dirty="0" err="1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에서 더욱 자세하게 보실 수 있습니다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 </a:t>
            </a:r>
          </a:p>
          <a:p>
            <a:pPr algn="ctr"/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 choeunyoung0208/</a:t>
            </a:r>
            <a:r>
              <a:rPr lang="en-US" altLang="ko-KR" sz="1000" dirty="0" err="1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LatteIsPanda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 A program that uses latte pandas to tell people if they wear masks. (github.com)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58B75187-9B40-4759-8792-3FFB38C14D34}"/>
              </a:ext>
            </a:extLst>
          </p:cNvPr>
          <p:cNvGrpSpPr/>
          <p:nvPr/>
        </p:nvGrpSpPr>
        <p:grpSpPr>
          <a:xfrm>
            <a:off x="384743" y="1342993"/>
            <a:ext cx="4840400" cy="5096962"/>
            <a:chOff x="384743" y="1342993"/>
            <a:chExt cx="4840400" cy="509696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B336F74-FF34-4261-A698-1F956DDF7749}"/>
                </a:ext>
              </a:extLst>
            </p:cNvPr>
            <p:cNvSpPr txBox="1"/>
            <p:nvPr/>
          </p:nvSpPr>
          <p:spPr>
            <a:xfrm>
              <a:off x="384743" y="1342993"/>
              <a:ext cx="4840400" cy="4247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ko-KR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6. </a:t>
              </a:r>
              <a:r>
                <a:rPr lang="ko-KR" altLang="en-US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모델 학습 방법 설정</a:t>
              </a:r>
              <a:r>
                <a:rPr lang="en-US" altLang="ko-KR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, </a:t>
              </a:r>
              <a:r>
                <a:rPr lang="ko-KR" altLang="en-US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학습</a:t>
              </a:r>
              <a:r>
                <a:rPr lang="en-US" altLang="ko-KR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, </a:t>
              </a:r>
              <a:r>
                <a:rPr lang="ko-KR" altLang="en-US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학습 모델 저장</a:t>
              </a:r>
              <a:endParaRPr lang="en-US" altLang="ko-KR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4743" y="5858930"/>
              <a:ext cx="2914650" cy="581025"/>
            </a:xfrm>
            <a:prstGeom prst="rect">
              <a:avLst/>
            </a:prstGeom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4743" y="1910729"/>
              <a:ext cx="4419600" cy="3829050"/>
            </a:xfrm>
            <a:prstGeom prst="rect">
              <a:avLst/>
            </a:prstGeom>
          </p:spPr>
        </p:pic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2351CDE4-9354-41B4-9C7E-73164BEF8C26}"/>
              </a:ext>
            </a:extLst>
          </p:cNvPr>
          <p:cNvGrpSpPr/>
          <p:nvPr/>
        </p:nvGrpSpPr>
        <p:grpSpPr>
          <a:xfrm>
            <a:off x="6095999" y="1342993"/>
            <a:ext cx="5959473" cy="4956070"/>
            <a:chOff x="6095999" y="1342993"/>
            <a:chExt cx="5959473" cy="4956070"/>
          </a:xfrm>
        </p:grpSpPr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095999" y="1915918"/>
              <a:ext cx="4840400" cy="2041466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B336F74-FF34-4261-A698-1F956DDF7749}"/>
                </a:ext>
              </a:extLst>
            </p:cNvPr>
            <p:cNvSpPr txBox="1"/>
            <p:nvPr/>
          </p:nvSpPr>
          <p:spPr>
            <a:xfrm>
              <a:off x="6095999" y="1342993"/>
              <a:ext cx="4840400" cy="4247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ko-KR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7. </a:t>
              </a:r>
              <a:r>
                <a:rPr lang="ko-KR" altLang="en-US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학습 모델 평가 및 학습 결과 </a:t>
              </a:r>
              <a:r>
                <a:rPr lang="en-US" altLang="ko-KR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Plot</a:t>
              </a:r>
            </a:p>
          </p:txBody>
        </p:sp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095999" y="4060688"/>
              <a:ext cx="4391025" cy="2238375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B336F74-FF34-4261-A698-1F956DDF7749}"/>
                </a:ext>
              </a:extLst>
            </p:cNvPr>
            <p:cNvSpPr txBox="1"/>
            <p:nvPr/>
          </p:nvSpPr>
          <p:spPr>
            <a:xfrm>
              <a:off x="9741657" y="5549491"/>
              <a:ext cx="2313815" cy="60939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ko-KR" sz="1400" dirty="0" err="1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Train_loss</a:t>
              </a:r>
              <a:r>
                <a:rPr lang="en-US" altLang="ko-KR" sz="14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 </a:t>
              </a:r>
              <a:r>
                <a:rPr lang="en-US" altLang="ko-KR" sz="1400" dirty="0" err="1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acc</a:t>
              </a:r>
              <a:r>
                <a:rPr lang="en-US" altLang="ko-KR" sz="14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 </a:t>
              </a:r>
              <a:br>
                <a:rPr lang="en-US" altLang="ko-KR" sz="14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</a:br>
              <a:r>
                <a:rPr lang="en-US" altLang="ko-KR" sz="1400" dirty="0" err="1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Val_loss</a:t>
              </a:r>
              <a:r>
                <a:rPr lang="en-US" altLang="ko-KR" sz="14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, </a:t>
              </a:r>
              <a:r>
                <a:rPr lang="en-US" altLang="ko-KR" sz="1400" dirty="0" err="1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acc</a:t>
              </a:r>
              <a:r>
                <a:rPr lang="en-US" altLang="ko-KR" sz="14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 plot</a:t>
              </a:r>
            </a:p>
          </p:txBody>
        </p:sp>
        <p:cxnSp>
          <p:nvCxnSpPr>
            <p:cNvPr id="23" name="직선 화살표 연결선 22"/>
            <p:cNvCxnSpPr/>
            <p:nvPr/>
          </p:nvCxnSpPr>
          <p:spPr>
            <a:xfrm flipV="1">
              <a:off x="8943219" y="5858930"/>
              <a:ext cx="720725" cy="4536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07003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4" name="직사각형 4913">
            <a:extLst>
              <a:ext uri="{FF2B5EF4-FFF2-40B4-BE49-F238E27FC236}">
                <a16:creationId xmlns:a16="http://schemas.microsoft.com/office/drawing/2014/main" id="{826E2952-C5F6-4FDD-8B04-B87AD9C31151}"/>
              </a:ext>
            </a:extLst>
          </p:cNvPr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gradFill flip="none" rotWithShape="1">
            <a:gsLst>
              <a:gs pos="43000">
                <a:srgbClr val="EA637C"/>
              </a:gs>
              <a:gs pos="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A95F9B-0760-40B9-B553-3373A654C575}"/>
              </a:ext>
            </a:extLst>
          </p:cNvPr>
          <p:cNvSpPr txBox="1"/>
          <p:nvPr/>
        </p:nvSpPr>
        <p:spPr>
          <a:xfrm>
            <a:off x="4946314" y="457200"/>
            <a:ext cx="2299372" cy="41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20000"/>
              </a:lnSpc>
            </a:pPr>
            <a:r>
              <a:rPr lang="en-US" altLang="ko-KR" sz="20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2. </a:t>
            </a:r>
            <a:r>
              <a:rPr lang="ko-KR" altLang="en-US" sz="20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작품 상세 설명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8D1821DE-D83A-4C2B-9BE6-81EE1310FA2D}"/>
              </a:ext>
            </a:extLst>
          </p:cNvPr>
          <p:cNvGrpSpPr/>
          <p:nvPr/>
        </p:nvGrpSpPr>
        <p:grpSpPr>
          <a:xfrm>
            <a:off x="443388" y="1171545"/>
            <a:ext cx="6182910" cy="400110"/>
            <a:chOff x="483341" y="1345415"/>
            <a:chExt cx="9074283" cy="400110"/>
          </a:xfrm>
        </p:grpSpPr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B7128E9C-F91E-408F-8D1C-F5F836A75A8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3341" y="1370603"/>
              <a:ext cx="4" cy="374921"/>
            </a:xfrm>
            <a:prstGeom prst="line">
              <a:avLst/>
            </a:prstGeom>
            <a:ln w="444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E1A144A-9567-4C70-AB95-76A5F4336911}"/>
                </a:ext>
              </a:extLst>
            </p:cNvPr>
            <p:cNvSpPr txBox="1"/>
            <p:nvPr/>
          </p:nvSpPr>
          <p:spPr>
            <a:xfrm>
              <a:off x="609602" y="1345415"/>
              <a:ext cx="894802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chemeClr val="accent3">
                        <a:alpha val="30000"/>
                      </a:schemeClr>
                    </a:solidFill>
                  </a:ln>
                  <a:solidFill>
                    <a:schemeClr val="accent1"/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코드 설명 </a:t>
              </a:r>
              <a:r>
                <a:rPr lang="en-US" altLang="ko-KR" sz="2000" b="1" dirty="0">
                  <a:ln>
                    <a:solidFill>
                      <a:schemeClr val="accent3">
                        <a:alpha val="30000"/>
                      </a:schemeClr>
                    </a:solidFill>
                  </a:ln>
                  <a:solidFill>
                    <a:schemeClr val="accent1"/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: Mask detection</a:t>
              </a:r>
              <a:endParaRPr lang="ko-KR" altLang="en-US" sz="2000" b="1" dirty="0">
                <a:ln>
                  <a:solidFill>
                    <a:schemeClr val="accent3">
                      <a:alpha val="30000"/>
                    </a:schemeClr>
                  </a:solidFill>
                </a:ln>
                <a:solidFill>
                  <a:schemeClr val="accent1"/>
                </a:solidFill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0E89D001-F75C-4FC8-8370-B5CDFB0C4E90}"/>
              </a:ext>
            </a:extLst>
          </p:cNvPr>
          <p:cNvSpPr/>
          <p:nvPr/>
        </p:nvSpPr>
        <p:spPr>
          <a:xfrm>
            <a:off x="2166663" y="6407556"/>
            <a:ext cx="785867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학습 데이터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, 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구현 코드는 </a:t>
            </a:r>
            <a:r>
              <a:rPr lang="en-US" altLang="ko-KR" sz="1000" dirty="0" err="1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에서 더욱 자세하게 보실 수 있습니다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 </a:t>
            </a:r>
          </a:p>
          <a:p>
            <a:pPr algn="ctr"/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 choeunyoung0208/</a:t>
            </a:r>
            <a:r>
              <a:rPr lang="en-US" altLang="ko-KR" sz="1000" dirty="0" err="1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LatteIsPanda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 A program that uses latte pandas to tell people if they wear masks. (github.com)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3EDC8687-2DD8-4412-9874-F2AC2C84B31D}"/>
              </a:ext>
            </a:extLst>
          </p:cNvPr>
          <p:cNvGrpSpPr/>
          <p:nvPr/>
        </p:nvGrpSpPr>
        <p:grpSpPr>
          <a:xfrm>
            <a:off x="529418" y="1889279"/>
            <a:ext cx="5159229" cy="3640253"/>
            <a:chOff x="529418" y="1889279"/>
            <a:chExt cx="5159229" cy="3640253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1CAB33ED-E6E5-4D08-96EC-E7E0A5295A2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5682" y="2434697"/>
              <a:ext cx="4637491" cy="3094835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2FE9662-2FCB-4C9A-A889-2BB4980AA2D4}"/>
                </a:ext>
              </a:extLst>
            </p:cNvPr>
            <p:cNvSpPr txBox="1"/>
            <p:nvPr/>
          </p:nvSpPr>
          <p:spPr>
            <a:xfrm>
              <a:off x="529418" y="1889279"/>
              <a:ext cx="5159229" cy="38087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ko-KR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1. </a:t>
              </a:r>
              <a:r>
                <a:rPr lang="ko-KR" altLang="en-US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사용되는 라이브러리들을 불러옴</a:t>
              </a:r>
              <a:endParaRPr lang="en-US" altLang="ko-KR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BB6831A0-464F-467D-8BFD-D09892DB94CF}"/>
              </a:ext>
            </a:extLst>
          </p:cNvPr>
          <p:cNvGrpSpPr/>
          <p:nvPr/>
        </p:nvGrpSpPr>
        <p:grpSpPr>
          <a:xfrm>
            <a:off x="6095999" y="1889279"/>
            <a:ext cx="5160440" cy="2193705"/>
            <a:chOff x="6095999" y="1889279"/>
            <a:chExt cx="5160440" cy="2193705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CCD473C-DE6F-4561-980A-A2DDDD44275D}"/>
                </a:ext>
              </a:extLst>
            </p:cNvPr>
            <p:cNvSpPr txBox="1"/>
            <p:nvPr/>
          </p:nvSpPr>
          <p:spPr>
            <a:xfrm>
              <a:off x="6097210" y="1889279"/>
              <a:ext cx="5159229" cy="38087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ko-KR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2. </a:t>
              </a:r>
              <a:r>
                <a:rPr lang="ko-KR" altLang="en-US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사용되는 변수들을 초기화</a:t>
              </a:r>
              <a:endParaRPr lang="en-US" altLang="ko-KR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D154C088-EC94-42D4-8287-4CA29679516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95999" y="2434697"/>
              <a:ext cx="3712235" cy="1067903"/>
            </a:xfrm>
            <a:prstGeom prst="rect">
              <a:avLst/>
            </a:prstGeom>
          </p:spPr>
        </p:pic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B0D836C1-680E-4454-90AB-4077920C8B9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128450" y="3490293"/>
              <a:ext cx="5126777" cy="592691"/>
            </a:xfrm>
            <a:prstGeom prst="rect">
              <a:avLst/>
            </a:prstGeom>
          </p:spPr>
        </p:pic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AFF90DC9-4305-425E-9426-E562AE3859EA}"/>
              </a:ext>
            </a:extLst>
          </p:cNvPr>
          <p:cNvGrpSpPr/>
          <p:nvPr/>
        </p:nvGrpSpPr>
        <p:grpSpPr>
          <a:xfrm>
            <a:off x="6095999" y="4258363"/>
            <a:ext cx="3994555" cy="1968877"/>
            <a:chOff x="6095999" y="4258363"/>
            <a:chExt cx="3994555" cy="1968877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37084E2-D197-4C08-AAE8-F8D1992D87D3}"/>
                </a:ext>
              </a:extLst>
            </p:cNvPr>
            <p:cNvSpPr txBox="1"/>
            <p:nvPr/>
          </p:nvSpPr>
          <p:spPr>
            <a:xfrm>
              <a:off x="6095999" y="4258363"/>
              <a:ext cx="3994555" cy="38087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ko-KR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3. LED</a:t>
              </a:r>
              <a:r>
                <a:rPr lang="ko-KR" altLang="en-US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와 통신하기 위한 기본 설정</a:t>
              </a:r>
              <a:endParaRPr lang="en-US" altLang="ko-KR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517AAD97-61CF-452D-BCC7-26E798933F3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095999" y="4722741"/>
              <a:ext cx="3470695" cy="15044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37065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4" name="직사각형 4913">
            <a:extLst>
              <a:ext uri="{FF2B5EF4-FFF2-40B4-BE49-F238E27FC236}">
                <a16:creationId xmlns:a16="http://schemas.microsoft.com/office/drawing/2014/main" id="{826E2952-C5F6-4FDD-8B04-B87AD9C31151}"/>
              </a:ext>
            </a:extLst>
          </p:cNvPr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gradFill flip="none" rotWithShape="1">
            <a:gsLst>
              <a:gs pos="43000">
                <a:srgbClr val="EA637C"/>
              </a:gs>
              <a:gs pos="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A95F9B-0760-40B9-B553-3373A654C575}"/>
              </a:ext>
            </a:extLst>
          </p:cNvPr>
          <p:cNvSpPr txBox="1"/>
          <p:nvPr/>
        </p:nvSpPr>
        <p:spPr>
          <a:xfrm>
            <a:off x="4946314" y="457200"/>
            <a:ext cx="2299372" cy="41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20000"/>
              </a:lnSpc>
            </a:pPr>
            <a:r>
              <a:rPr lang="en-US" altLang="ko-KR" sz="20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2. </a:t>
            </a:r>
            <a:r>
              <a:rPr lang="ko-KR" altLang="en-US" sz="20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작품 상세 설명</a:t>
            </a: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53B5D91A-6C6D-428D-8830-7D1E7E44F0F6}"/>
              </a:ext>
            </a:extLst>
          </p:cNvPr>
          <p:cNvGrpSpPr/>
          <p:nvPr/>
        </p:nvGrpSpPr>
        <p:grpSpPr>
          <a:xfrm>
            <a:off x="451781" y="1059986"/>
            <a:ext cx="7620000" cy="873280"/>
            <a:chOff x="451781" y="1059986"/>
            <a:chExt cx="7620000" cy="87328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2FE9662-2FCB-4C9A-A889-2BB4980AA2D4}"/>
                </a:ext>
              </a:extLst>
            </p:cNvPr>
            <p:cNvSpPr txBox="1"/>
            <p:nvPr/>
          </p:nvSpPr>
          <p:spPr>
            <a:xfrm>
              <a:off x="451781" y="1059986"/>
              <a:ext cx="5159229" cy="38087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ko-KR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4. </a:t>
              </a:r>
              <a:r>
                <a:rPr lang="ko-KR" altLang="en-US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얼굴</a:t>
              </a:r>
              <a:r>
                <a:rPr lang="en-US" altLang="ko-KR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, </a:t>
              </a:r>
              <a:r>
                <a:rPr lang="ko-KR" altLang="en-US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마스크 검출을 하기 위해 모델을 불러옴</a:t>
              </a:r>
              <a:endParaRPr lang="en-US" altLang="ko-KR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9BD3E150-964F-452B-9D00-16AF6C1C0E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1781" y="1580841"/>
              <a:ext cx="7620000" cy="352425"/>
            </a:xfrm>
            <a:prstGeom prst="rect">
              <a:avLst/>
            </a:prstGeom>
          </p:spPr>
        </p:pic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CFF3665F-CA72-4077-A1EF-0DDA35D0B5A6}"/>
              </a:ext>
            </a:extLst>
          </p:cNvPr>
          <p:cNvGrpSpPr/>
          <p:nvPr/>
        </p:nvGrpSpPr>
        <p:grpSpPr>
          <a:xfrm>
            <a:off x="451780" y="2177977"/>
            <a:ext cx="5159229" cy="864192"/>
            <a:chOff x="451780" y="2177977"/>
            <a:chExt cx="5159229" cy="864192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5E55C476-8BA7-4F6A-9F53-56B68E1C53E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1781" y="2623069"/>
              <a:ext cx="3771900" cy="419100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7FDD133-90B8-4B77-BB42-BB75C4B00601}"/>
                </a:ext>
              </a:extLst>
            </p:cNvPr>
            <p:cNvSpPr txBox="1"/>
            <p:nvPr/>
          </p:nvSpPr>
          <p:spPr>
            <a:xfrm>
              <a:off x="451780" y="2177977"/>
              <a:ext cx="5159229" cy="38087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ko-KR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5. </a:t>
              </a:r>
              <a:r>
                <a:rPr lang="ko-KR" altLang="en-US" dirty="0" err="1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라떼판다와</a:t>
              </a:r>
              <a:r>
                <a:rPr lang="ko-KR" altLang="en-US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 연결된 </a:t>
              </a:r>
              <a:r>
                <a:rPr lang="ko-KR" altLang="en-US" dirty="0" err="1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웹캠을</a:t>
              </a:r>
              <a:r>
                <a:rPr lang="ko-KR" altLang="en-US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 불러옴</a:t>
              </a:r>
              <a:endParaRPr lang="en-US" altLang="ko-KR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BD068637-0A21-4297-B6F7-C245108F331D}"/>
              </a:ext>
            </a:extLst>
          </p:cNvPr>
          <p:cNvGrpSpPr/>
          <p:nvPr/>
        </p:nvGrpSpPr>
        <p:grpSpPr>
          <a:xfrm>
            <a:off x="451780" y="3238563"/>
            <a:ext cx="11461300" cy="3488883"/>
            <a:chOff x="451780" y="3238563"/>
            <a:chExt cx="11461300" cy="3488883"/>
          </a:xfrm>
        </p:grpSpPr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DD976326-AFBA-407C-ACB0-8B1ABF077E0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9418" y="3762561"/>
              <a:ext cx="4229100" cy="771525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B8AE839-85BF-4CBC-B5F1-E7E90C30A55C}"/>
                </a:ext>
              </a:extLst>
            </p:cNvPr>
            <p:cNvSpPr txBox="1"/>
            <p:nvPr/>
          </p:nvSpPr>
          <p:spPr>
            <a:xfrm>
              <a:off x="451780" y="3238563"/>
              <a:ext cx="11461300" cy="38087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ko-KR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6. </a:t>
              </a:r>
              <a:r>
                <a:rPr lang="ko-KR" altLang="en-US" dirty="0" err="1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웹캠이</a:t>
              </a:r>
              <a:r>
                <a:rPr lang="ko-KR" altLang="en-US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 정상적으로 동작하는 경우</a:t>
              </a:r>
              <a:r>
                <a:rPr lang="en-US" altLang="ko-KR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, </a:t>
              </a:r>
              <a:r>
                <a:rPr lang="ko-KR" altLang="en-US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마스크 검출하기 전 필요한 영상처리 수행</a:t>
              </a:r>
              <a:endParaRPr lang="en-US" altLang="ko-KR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EBB2F54F-327B-4529-97DB-073D8C4D80C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96037" y="5164292"/>
              <a:ext cx="3049589" cy="1563154"/>
            </a:xfrm>
            <a:prstGeom prst="rect">
              <a:avLst/>
            </a:prstGeom>
          </p:spPr>
        </p:pic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B7DA1B76-56F4-4A78-8B09-E2C2412798E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29418" y="4639639"/>
              <a:ext cx="2562225" cy="419100"/>
            </a:xfrm>
            <a:prstGeom prst="rect">
              <a:avLst/>
            </a:prstGeom>
          </p:spPr>
        </p:pic>
      </p:grp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5D8D431-541D-465B-A6CF-4209EE7A6E02}"/>
              </a:ext>
            </a:extLst>
          </p:cNvPr>
          <p:cNvSpPr/>
          <p:nvPr/>
        </p:nvSpPr>
        <p:spPr>
          <a:xfrm>
            <a:off x="2166663" y="6407556"/>
            <a:ext cx="785867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학습 데이터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, 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구현 코드는 </a:t>
            </a:r>
            <a:r>
              <a:rPr lang="en-US" altLang="ko-KR" sz="1000" dirty="0" err="1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에서 더욱 자세하게 보실 수 있습니다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 </a:t>
            </a:r>
          </a:p>
          <a:p>
            <a:pPr algn="ctr"/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 choeunyoung0208/</a:t>
            </a:r>
            <a:r>
              <a:rPr lang="en-US" altLang="ko-KR" sz="1000" dirty="0" err="1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LatteIsPanda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 A program that uses latte pandas to tell people if they wear masks. (github.com)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19902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4" name="직사각형 4913">
            <a:extLst>
              <a:ext uri="{FF2B5EF4-FFF2-40B4-BE49-F238E27FC236}">
                <a16:creationId xmlns:a16="http://schemas.microsoft.com/office/drawing/2014/main" id="{826E2952-C5F6-4FDD-8B04-B87AD9C31151}"/>
              </a:ext>
            </a:extLst>
          </p:cNvPr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gradFill flip="none" rotWithShape="1">
            <a:gsLst>
              <a:gs pos="43000">
                <a:srgbClr val="EA637C"/>
              </a:gs>
              <a:gs pos="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A95F9B-0760-40B9-B553-3373A654C575}"/>
              </a:ext>
            </a:extLst>
          </p:cNvPr>
          <p:cNvSpPr txBox="1"/>
          <p:nvPr/>
        </p:nvSpPr>
        <p:spPr>
          <a:xfrm>
            <a:off x="4946314" y="457200"/>
            <a:ext cx="2299372" cy="41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20000"/>
              </a:lnSpc>
            </a:pPr>
            <a:r>
              <a:rPr lang="en-US" altLang="ko-KR" sz="20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2. </a:t>
            </a:r>
            <a:r>
              <a:rPr lang="ko-KR" altLang="en-US" sz="20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작품 상세 설명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0DDB7169-DE5F-4AC0-AFAB-CD1681E3FCA1}"/>
              </a:ext>
            </a:extLst>
          </p:cNvPr>
          <p:cNvGrpSpPr/>
          <p:nvPr/>
        </p:nvGrpSpPr>
        <p:grpSpPr>
          <a:xfrm>
            <a:off x="451781" y="1059986"/>
            <a:ext cx="5923140" cy="2936628"/>
            <a:chOff x="451781" y="1059986"/>
            <a:chExt cx="5923140" cy="293662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2FE9662-2FCB-4C9A-A889-2BB4980AA2D4}"/>
                </a:ext>
              </a:extLst>
            </p:cNvPr>
            <p:cNvSpPr txBox="1"/>
            <p:nvPr/>
          </p:nvSpPr>
          <p:spPr>
            <a:xfrm>
              <a:off x="451781" y="1059986"/>
              <a:ext cx="5923140" cy="38087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ko-KR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7. </a:t>
              </a:r>
              <a:r>
                <a:rPr lang="ko-KR" altLang="en-US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마스크 착용 유무를 판단하기 위해 얼굴 영역을 추출</a:t>
              </a:r>
              <a:endParaRPr lang="en-US" altLang="ko-KR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259F259A-A7A5-4C86-850B-2A68A8AD78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1781" y="1501064"/>
              <a:ext cx="3810000" cy="2495550"/>
            </a:xfrm>
            <a:prstGeom prst="rect">
              <a:avLst/>
            </a:prstGeom>
          </p:spPr>
        </p:pic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20BB2A0E-9447-4E19-89F1-843CDAEAE0D7}"/>
              </a:ext>
            </a:extLst>
          </p:cNvPr>
          <p:cNvGrpSpPr/>
          <p:nvPr/>
        </p:nvGrpSpPr>
        <p:grpSpPr>
          <a:xfrm>
            <a:off x="451781" y="4154577"/>
            <a:ext cx="10318458" cy="2365128"/>
            <a:chOff x="451781" y="4154577"/>
            <a:chExt cx="10318458" cy="236512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62FCB26-9618-442C-9762-74A48EB75845}"/>
                </a:ext>
              </a:extLst>
            </p:cNvPr>
            <p:cNvSpPr txBox="1"/>
            <p:nvPr/>
          </p:nvSpPr>
          <p:spPr>
            <a:xfrm>
              <a:off x="451781" y="4154577"/>
              <a:ext cx="5159229" cy="38087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ko-KR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8. </a:t>
              </a:r>
              <a:r>
                <a:rPr lang="ko-KR" altLang="en-US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추출한 얼굴 영역을 이용하여 예측</a:t>
              </a:r>
              <a:endParaRPr lang="en-US" altLang="ko-KR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BC35548C-2A26-4F4B-9179-2DFE32EA0C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6370" y="4595655"/>
              <a:ext cx="4210050" cy="1924050"/>
            </a:xfrm>
            <a:prstGeom prst="rect">
              <a:avLst/>
            </a:prstGeom>
          </p:spPr>
        </p:pic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FE8EE31B-BB4F-438E-A5A7-78EE7738097C}"/>
                </a:ext>
              </a:extLst>
            </p:cNvPr>
            <p:cNvCxnSpPr/>
            <p:nvPr/>
          </p:nvCxnSpPr>
          <p:spPr>
            <a:xfrm>
              <a:off x="4761781" y="5667555"/>
              <a:ext cx="72461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4FB5FC8-9B30-47B4-A669-AE4231702B0D}"/>
                </a:ext>
              </a:extLst>
            </p:cNvPr>
            <p:cNvSpPr txBox="1"/>
            <p:nvPr/>
          </p:nvSpPr>
          <p:spPr>
            <a:xfrm>
              <a:off x="5611010" y="5144720"/>
              <a:ext cx="5159229" cy="104567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ko-KR" dirty="0" err="1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model.predict</a:t>
              </a:r>
              <a:r>
                <a:rPr lang="ko-KR" altLang="en-US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함수를 이용하여 </a:t>
              </a:r>
              <a:r>
                <a:rPr lang="en-US" altLang="ko-KR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mask, </a:t>
              </a:r>
              <a:r>
                <a:rPr lang="en-US" altLang="ko-KR" dirty="0" err="1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nomask</a:t>
              </a:r>
              <a:r>
                <a:rPr lang="en-US" altLang="ko-KR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 </a:t>
              </a:r>
              <a:r>
                <a:rPr lang="ko-KR" altLang="en-US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변수에 값을 할당</a:t>
              </a:r>
              <a:r>
                <a:rPr lang="en-US" altLang="ko-KR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 </a:t>
              </a:r>
            </a:p>
            <a:p>
              <a:pPr>
                <a:lnSpc>
                  <a:spcPct val="120000"/>
                </a:lnSpc>
              </a:pPr>
              <a:r>
                <a:rPr lang="ko-KR" altLang="en-US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값 범위 </a:t>
              </a:r>
              <a:r>
                <a:rPr lang="en-US" altLang="ko-KR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: [0,1]</a:t>
              </a:r>
            </a:p>
          </p:txBody>
        </p:sp>
      </p:grp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4CAFEE7-13F7-4919-8B1E-4A0FD0C79316}"/>
              </a:ext>
            </a:extLst>
          </p:cNvPr>
          <p:cNvSpPr/>
          <p:nvPr/>
        </p:nvSpPr>
        <p:spPr>
          <a:xfrm>
            <a:off x="2166663" y="6407556"/>
            <a:ext cx="785867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학습 데이터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, 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구현 코드는 </a:t>
            </a:r>
            <a:r>
              <a:rPr lang="en-US" altLang="ko-KR" sz="1000" dirty="0" err="1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에서 더욱 자세하게 보실 수 있습니다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 </a:t>
            </a:r>
          </a:p>
          <a:p>
            <a:pPr algn="ctr"/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 choeunyoung0208/</a:t>
            </a:r>
            <a:r>
              <a:rPr lang="en-US" altLang="ko-KR" sz="1000" dirty="0" err="1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LatteIsPanda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 A program that uses latte pandas to tell people if they wear masks. (github.com)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22258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4" name="직사각형 4913">
            <a:extLst>
              <a:ext uri="{FF2B5EF4-FFF2-40B4-BE49-F238E27FC236}">
                <a16:creationId xmlns:a16="http://schemas.microsoft.com/office/drawing/2014/main" id="{826E2952-C5F6-4FDD-8B04-B87AD9C31151}"/>
              </a:ext>
            </a:extLst>
          </p:cNvPr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gradFill flip="none" rotWithShape="1">
            <a:gsLst>
              <a:gs pos="43000">
                <a:srgbClr val="EA637C"/>
              </a:gs>
              <a:gs pos="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A95F9B-0760-40B9-B553-3373A654C575}"/>
              </a:ext>
            </a:extLst>
          </p:cNvPr>
          <p:cNvSpPr txBox="1"/>
          <p:nvPr/>
        </p:nvSpPr>
        <p:spPr>
          <a:xfrm>
            <a:off x="4946314" y="457200"/>
            <a:ext cx="2299372" cy="41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20000"/>
              </a:lnSpc>
            </a:pPr>
            <a:r>
              <a:rPr lang="en-US" altLang="ko-KR" sz="20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2. </a:t>
            </a:r>
            <a:r>
              <a:rPr lang="ko-KR" altLang="en-US" sz="20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작품 상세 설명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16489B93-0099-4CA6-BD0E-14363744DAD0}"/>
              </a:ext>
            </a:extLst>
          </p:cNvPr>
          <p:cNvGrpSpPr/>
          <p:nvPr/>
        </p:nvGrpSpPr>
        <p:grpSpPr>
          <a:xfrm>
            <a:off x="451780" y="1059986"/>
            <a:ext cx="11487177" cy="5340814"/>
            <a:chOff x="451780" y="1059986"/>
            <a:chExt cx="11487177" cy="5340814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4E76DBF2-7488-4195-9194-4FA7490AC0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1781" y="1630392"/>
              <a:ext cx="7573023" cy="4770408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D0135E0-6244-45A7-AFCB-D44CCD250B87}"/>
                </a:ext>
              </a:extLst>
            </p:cNvPr>
            <p:cNvSpPr txBox="1"/>
            <p:nvPr/>
          </p:nvSpPr>
          <p:spPr>
            <a:xfrm>
              <a:off x="451780" y="1059986"/>
              <a:ext cx="11487177" cy="38087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ko-KR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9. </a:t>
              </a:r>
              <a:r>
                <a:rPr lang="ko-KR" altLang="en-US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마스크 착용 유무에 따라 </a:t>
              </a:r>
              <a:r>
                <a:rPr lang="ko-KR" altLang="en-US" dirty="0" err="1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라벨링</a:t>
              </a:r>
              <a:r>
                <a:rPr lang="ko-KR" altLang="en-US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 및 출력기능 수행</a:t>
              </a:r>
              <a:endParaRPr lang="en-US" altLang="ko-KR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91EF1F1-C0E4-4408-8072-1A69C9E5EB02}"/>
              </a:ext>
            </a:extLst>
          </p:cNvPr>
          <p:cNvSpPr/>
          <p:nvPr/>
        </p:nvSpPr>
        <p:spPr>
          <a:xfrm>
            <a:off x="2166663" y="6407556"/>
            <a:ext cx="785867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학습 데이터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, 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구현 코드는 </a:t>
            </a:r>
            <a:r>
              <a:rPr lang="en-US" altLang="ko-KR" sz="1000" dirty="0" err="1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에서 더욱 자세하게 보실 수 있습니다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 </a:t>
            </a:r>
          </a:p>
          <a:p>
            <a:pPr algn="ctr"/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 choeunyoung0208/</a:t>
            </a:r>
            <a:r>
              <a:rPr lang="en-US" altLang="ko-KR" sz="1000" dirty="0" err="1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LatteIsPanda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 A program that uses latte pandas to tell people if they wear masks. (github.com)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0061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C10FAA6D-EFAA-4174-B231-29DAF0E3699F}"/>
              </a:ext>
            </a:extLst>
          </p:cNvPr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gradFill flip="none" rotWithShape="1">
            <a:gsLst>
              <a:gs pos="43000">
                <a:srgbClr val="EA637C"/>
              </a:gs>
              <a:gs pos="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7D877C26-CAFD-40FC-8342-5BEF0BAF42C5}"/>
              </a:ext>
            </a:extLst>
          </p:cNvPr>
          <p:cNvSpPr/>
          <p:nvPr/>
        </p:nvSpPr>
        <p:spPr>
          <a:xfrm>
            <a:off x="4311277" y="1371600"/>
            <a:ext cx="631437" cy="63143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바탕" panose="02030600000101010101" pitchFamily="18" charset="-127"/>
                <a:ea typeface="바탕" panose="02030600000101010101" pitchFamily="18" charset="-127"/>
              </a:rPr>
              <a:t>01</a:t>
            </a:r>
            <a:endParaRPr lang="ko-KR" altLang="en-US" sz="1400" b="1" dirty="0">
              <a:ln>
                <a:solidFill>
                  <a:schemeClr val="bg1">
                    <a:alpha val="30000"/>
                  </a:schemeClr>
                </a:solidFill>
              </a:ln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2BEFEEB6-B42A-4286-92AA-0C0149C1049A}"/>
              </a:ext>
            </a:extLst>
          </p:cNvPr>
          <p:cNvSpPr/>
          <p:nvPr/>
        </p:nvSpPr>
        <p:spPr>
          <a:xfrm>
            <a:off x="4311276" y="2444312"/>
            <a:ext cx="631437" cy="63143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바탕" panose="02030600000101010101" pitchFamily="18" charset="-127"/>
                <a:ea typeface="바탕" panose="02030600000101010101" pitchFamily="18" charset="-127"/>
              </a:rPr>
              <a:t>02</a:t>
            </a:r>
            <a:endParaRPr lang="ko-KR" altLang="en-US" sz="1400" b="1" dirty="0">
              <a:ln>
                <a:solidFill>
                  <a:schemeClr val="bg1">
                    <a:alpha val="30000"/>
                  </a:schemeClr>
                </a:solidFill>
              </a:ln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EEE6BC52-B3F6-49CB-83E4-8F88E8DE2F2A}"/>
              </a:ext>
            </a:extLst>
          </p:cNvPr>
          <p:cNvSpPr/>
          <p:nvPr/>
        </p:nvSpPr>
        <p:spPr>
          <a:xfrm>
            <a:off x="4311276" y="3517024"/>
            <a:ext cx="631437" cy="63143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바탕" panose="02030600000101010101" pitchFamily="18" charset="-127"/>
                <a:ea typeface="바탕" panose="02030600000101010101" pitchFamily="18" charset="-127"/>
              </a:rPr>
              <a:t>03</a:t>
            </a:r>
            <a:endParaRPr lang="ko-KR" altLang="en-US" sz="1400" b="1" dirty="0">
              <a:ln>
                <a:solidFill>
                  <a:schemeClr val="bg1">
                    <a:alpha val="30000"/>
                  </a:schemeClr>
                </a:solidFill>
              </a:ln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A98C703-8245-47FB-956F-4A7178872FBF}"/>
              </a:ext>
            </a:extLst>
          </p:cNvPr>
          <p:cNvSpPr txBox="1"/>
          <p:nvPr/>
        </p:nvSpPr>
        <p:spPr>
          <a:xfrm>
            <a:off x="5383893" y="1480883"/>
            <a:ext cx="1367426" cy="41287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작품 개요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21C2825-02DD-42B0-ABAA-905EF9237881}"/>
              </a:ext>
            </a:extLst>
          </p:cNvPr>
          <p:cNvSpPr txBox="1"/>
          <p:nvPr/>
        </p:nvSpPr>
        <p:spPr>
          <a:xfrm>
            <a:off x="5383891" y="2553595"/>
            <a:ext cx="2015197" cy="41287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작품 상세 설명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5E7BE88-5ED3-4705-95D3-C3E54AD20F8A}"/>
              </a:ext>
            </a:extLst>
          </p:cNvPr>
          <p:cNvSpPr txBox="1"/>
          <p:nvPr/>
        </p:nvSpPr>
        <p:spPr>
          <a:xfrm>
            <a:off x="5383891" y="3621995"/>
            <a:ext cx="1715250" cy="41287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00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시연 동영상</a:t>
            </a:r>
            <a:endParaRPr lang="ko-KR" altLang="en-US" sz="20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4273D955-32AC-4BE9-B577-E36BA92C0591}"/>
              </a:ext>
            </a:extLst>
          </p:cNvPr>
          <p:cNvSpPr/>
          <p:nvPr/>
        </p:nvSpPr>
        <p:spPr>
          <a:xfrm>
            <a:off x="4311276" y="4589736"/>
            <a:ext cx="631437" cy="63143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바탕" panose="02030600000101010101" pitchFamily="18" charset="-127"/>
                <a:ea typeface="바탕" panose="02030600000101010101" pitchFamily="18" charset="-127"/>
              </a:rPr>
              <a:t>04</a:t>
            </a:r>
            <a:endParaRPr lang="ko-KR" altLang="en-US" sz="1400" b="1" dirty="0">
              <a:ln>
                <a:solidFill>
                  <a:schemeClr val="bg1">
                    <a:alpha val="30000"/>
                  </a:schemeClr>
                </a:solidFill>
              </a:ln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D12DDFD-4BC4-47F7-B235-348A8478BC7B}"/>
              </a:ext>
            </a:extLst>
          </p:cNvPr>
          <p:cNvSpPr txBox="1"/>
          <p:nvPr/>
        </p:nvSpPr>
        <p:spPr>
          <a:xfrm>
            <a:off x="5383891" y="4694707"/>
            <a:ext cx="2414603" cy="41287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향후 계획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252627B-E0C1-46FA-B21D-E2B2F11FA545}"/>
              </a:ext>
            </a:extLst>
          </p:cNvPr>
          <p:cNvSpPr txBox="1"/>
          <p:nvPr/>
        </p:nvSpPr>
        <p:spPr>
          <a:xfrm>
            <a:off x="5705295" y="457200"/>
            <a:ext cx="781410" cy="41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20000"/>
              </a:lnSpc>
            </a:pPr>
            <a:r>
              <a:rPr lang="ko-KR" altLang="en-US" sz="20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목차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80C24563-0790-4299-946A-1F87837B0EEC}"/>
              </a:ext>
            </a:extLst>
          </p:cNvPr>
          <p:cNvSpPr/>
          <p:nvPr/>
        </p:nvSpPr>
        <p:spPr>
          <a:xfrm>
            <a:off x="4311277" y="5662448"/>
            <a:ext cx="631437" cy="63143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바탕" panose="02030600000101010101" pitchFamily="18" charset="-127"/>
                <a:ea typeface="바탕" panose="02030600000101010101" pitchFamily="18" charset="-127"/>
              </a:rPr>
              <a:t>05</a:t>
            </a:r>
            <a:endParaRPr lang="ko-KR" altLang="en-US" sz="1400" b="1" dirty="0">
              <a:ln>
                <a:solidFill>
                  <a:schemeClr val="bg1">
                    <a:alpha val="30000"/>
                  </a:schemeClr>
                </a:solidFill>
              </a:ln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2132C1-CD1D-497D-B6D4-645958C20AF1}"/>
              </a:ext>
            </a:extLst>
          </p:cNvPr>
          <p:cNvSpPr txBox="1"/>
          <p:nvPr/>
        </p:nvSpPr>
        <p:spPr>
          <a:xfrm>
            <a:off x="5383891" y="5771731"/>
            <a:ext cx="2015197" cy="41287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예산 집행 내역</a:t>
            </a:r>
          </a:p>
        </p:txBody>
      </p:sp>
    </p:spTree>
    <p:extLst>
      <p:ext uri="{BB962C8B-B14F-4D97-AF65-F5344CB8AC3E}">
        <p14:creationId xmlns:p14="http://schemas.microsoft.com/office/powerpoint/2010/main" val="38341315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4" name="직사각형 4913">
            <a:extLst>
              <a:ext uri="{FF2B5EF4-FFF2-40B4-BE49-F238E27FC236}">
                <a16:creationId xmlns:a16="http://schemas.microsoft.com/office/drawing/2014/main" id="{826E2952-C5F6-4FDD-8B04-B87AD9C31151}"/>
              </a:ext>
            </a:extLst>
          </p:cNvPr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gradFill flip="none" rotWithShape="1">
            <a:gsLst>
              <a:gs pos="43000">
                <a:srgbClr val="EA637C"/>
              </a:gs>
              <a:gs pos="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A95F9B-0760-40B9-B553-3373A654C575}"/>
              </a:ext>
            </a:extLst>
          </p:cNvPr>
          <p:cNvSpPr txBox="1"/>
          <p:nvPr/>
        </p:nvSpPr>
        <p:spPr>
          <a:xfrm>
            <a:off x="4946314" y="457200"/>
            <a:ext cx="2299372" cy="41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20000"/>
              </a:lnSpc>
            </a:pPr>
            <a:r>
              <a:rPr lang="en-US" altLang="ko-KR" sz="20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2. </a:t>
            </a:r>
            <a:r>
              <a:rPr lang="ko-KR" altLang="en-US" sz="20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작품 상세 설명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91EF1F1-C0E4-4408-8072-1A69C9E5EB02}"/>
              </a:ext>
            </a:extLst>
          </p:cNvPr>
          <p:cNvSpPr/>
          <p:nvPr/>
        </p:nvSpPr>
        <p:spPr>
          <a:xfrm>
            <a:off x="2166663" y="6407556"/>
            <a:ext cx="785867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학습 데이터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, 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구현 코드는 </a:t>
            </a:r>
            <a:r>
              <a:rPr lang="en-US" altLang="ko-KR" sz="1000" dirty="0" err="1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에서 더욱 자세하게 보실 수 있습니다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 </a:t>
            </a:r>
          </a:p>
          <a:p>
            <a:pPr algn="ctr"/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 choeunyoung0208/</a:t>
            </a:r>
            <a:r>
              <a:rPr lang="en-US" altLang="ko-KR" sz="1000" dirty="0" err="1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LatteIsPanda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 A program that uses latte pandas to tell people if they wear masks. (github.com)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BA23C8D9-CB46-4D74-BF90-81A85A8316D3}"/>
              </a:ext>
            </a:extLst>
          </p:cNvPr>
          <p:cNvGrpSpPr/>
          <p:nvPr/>
        </p:nvGrpSpPr>
        <p:grpSpPr>
          <a:xfrm>
            <a:off x="451780" y="1658453"/>
            <a:ext cx="11487177" cy="2356074"/>
            <a:chOff x="451780" y="1658453"/>
            <a:chExt cx="11487177" cy="2356074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D0135E0-6244-45A7-AFCB-D44CCD250B87}"/>
                </a:ext>
              </a:extLst>
            </p:cNvPr>
            <p:cNvSpPr txBox="1"/>
            <p:nvPr/>
          </p:nvSpPr>
          <p:spPr>
            <a:xfrm>
              <a:off x="451780" y="1658453"/>
              <a:ext cx="11487177" cy="38087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ko-KR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10. Bounding box, Label </a:t>
              </a:r>
              <a:r>
                <a:rPr lang="ko-KR" altLang="en-US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설정 후 결과 출력</a:t>
              </a:r>
              <a:endParaRPr lang="en-US" altLang="ko-KR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A0828F30-5707-49FC-9F85-12141398B6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1780" y="2252402"/>
              <a:ext cx="7058025" cy="1762125"/>
            </a:xfrm>
            <a:prstGeom prst="rect">
              <a:avLst/>
            </a:prstGeom>
          </p:spPr>
        </p:pic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9DAB0487-1144-4F1F-9639-7F6B74867D50}"/>
              </a:ext>
            </a:extLst>
          </p:cNvPr>
          <p:cNvGrpSpPr/>
          <p:nvPr/>
        </p:nvGrpSpPr>
        <p:grpSpPr>
          <a:xfrm>
            <a:off x="451780" y="4490427"/>
            <a:ext cx="11487177" cy="1128746"/>
            <a:chOff x="451780" y="4490427"/>
            <a:chExt cx="11487177" cy="1128746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59B1FABC-B180-44DF-99AE-079CCFEA1E6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1781" y="5019098"/>
              <a:ext cx="2495550" cy="600075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5DB7990-BDDD-4C77-BF8A-260622DC73CA}"/>
                </a:ext>
              </a:extLst>
            </p:cNvPr>
            <p:cNvSpPr txBox="1"/>
            <p:nvPr/>
          </p:nvSpPr>
          <p:spPr>
            <a:xfrm>
              <a:off x="451780" y="4490427"/>
              <a:ext cx="11487177" cy="38087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ko-KR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11. </a:t>
              </a:r>
              <a:r>
                <a:rPr lang="ko-KR" altLang="en-US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특정 입력을 주면 프로그램을 종료</a:t>
              </a:r>
              <a:endParaRPr lang="en-US" altLang="ko-KR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72331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4" name="직사각형 4913">
            <a:extLst>
              <a:ext uri="{FF2B5EF4-FFF2-40B4-BE49-F238E27FC236}">
                <a16:creationId xmlns:a16="http://schemas.microsoft.com/office/drawing/2014/main" id="{826E2952-C5F6-4FDD-8B04-B87AD9C31151}"/>
              </a:ext>
            </a:extLst>
          </p:cNvPr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gradFill flip="none" rotWithShape="1">
            <a:gsLst>
              <a:gs pos="43000">
                <a:srgbClr val="EA637C"/>
              </a:gs>
              <a:gs pos="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A95F9B-0760-40B9-B553-3373A654C575}"/>
              </a:ext>
            </a:extLst>
          </p:cNvPr>
          <p:cNvSpPr txBox="1"/>
          <p:nvPr/>
        </p:nvSpPr>
        <p:spPr>
          <a:xfrm>
            <a:off x="4946314" y="457200"/>
            <a:ext cx="2299372" cy="41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20000"/>
              </a:lnSpc>
            </a:pPr>
            <a:r>
              <a:rPr lang="en-US" altLang="ko-KR" sz="20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2. </a:t>
            </a:r>
            <a:r>
              <a:rPr lang="ko-KR" altLang="en-US" sz="20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작품 상세 설명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8D1821DE-D83A-4C2B-9BE6-81EE1310FA2D}"/>
              </a:ext>
            </a:extLst>
          </p:cNvPr>
          <p:cNvGrpSpPr/>
          <p:nvPr/>
        </p:nvGrpSpPr>
        <p:grpSpPr>
          <a:xfrm>
            <a:off x="443388" y="1171545"/>
            <a:ext cx="6182910" cy="400110"/>
            <a:chOff x="483341" y="1345415"/>
            <a:chExt cx="9074283" cy="400110"/>
          </a:xfrm>
        </p:grpSpPr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B7128E9C-F91E-408F-8D1C-F5F836A75A8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3341" y="1370603"/>
              <a:ext cx="4" cy="374921"/>
            </a:xfrm>
            <a:prstGeom prst="line">
              <a:avLst/>
            </a:prstGeom>
            <a:ln w="444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E1A144A-9567-4C70-AB95-76A5F4336911}"/>
                </a:ext>
              </a:extLst>
            </p:cNvPr>
            <p:cNvSpPr txBox="1"/>
            <p:nvPr/>
          </p:nvSpPr>
          <p:spPr>
            <a:xfrm>
              <a:off x="609602" y="1345415"/>
              <a:ext cx="894802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chemeClr val="accent3">
                        <a:alpha val="30000"/>
                      </a:schemeClr>
                    </a:solidFill>
                  </a:ln>
                  <a:solidFill>
                    <a:schemeClr val="accent1"/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코드 설명 </a:t>
              </a:r>
              <a:r>
                <a:rPr lang="en-US" altLang="ko-KR" sz="2000" b="1" dirty="0">
                  <a:ln>
                    <a:solidFill>
                      <a:schemeClr val="accent3">
                        <a:alpha val="30000"/>
                      </a:schemeClr>
                    </a:solidFill>
                  </a:ln>
                  <a:solidFill>
                    <a:schemeClr val="accent1"/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:  LED(</a:t>
              </a:r>
              <a:r>
                <a:rPr lang="en-US" altLang="ko-KR" sz="2000" b="1" dirty="0" err="1">
                  <a:ln>
                    <a:solidFill>
                      <a:schemeClr val="accent3">
                        <a:alpha val="30000"/>
                      </a:schemeClr>
                    </a:solidFill>
                  </a:ln>
                  <a:solidFill>
                    <a:schemeClr val="accent1"/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NodeMCU</a:t>
              </a:r>
              <a:r>
                <a:rPr lang="en-US" altLang="ko-KR" sz="2000" b="1" dirty="0">
                  <a:ln>
                    <a:solidFill>
                      <a:schemeClr val="accent3">
                        <a:alpha val="30000"/>
                      </a:schemeClr>
                    </a:solidFill>
                  </a:ln>
                  <a:solidFill>
                    <a:schemeClr val="accent1"/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)</a:t>
              </a:r>
              <a:endParaRPr lang="ko-KR" altLang="en-US" sz="2000" b="1" dirty="0">
                <a:ln>
                  <a:solidFill>
                    <a:schemeClr val="accent3">
                      <a:alpha val="30000"/>
                    </a:schemeClr>
                  </a:solidFill>
                </a:ln>
                <a:solidFill>
                  <a:schemeClr val="accent1"/>
                </a:solidFill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0E89D001-F75C-4FC8-8370-B5CDFB0C4E90}"/>
              </a:ext>
            </a:extLst>
          </p:cNvPr>
          <p:cNvSpPr/>
          <p:nvPr/>
        </p:nvSpPr>
        <p:spPr>
          <a:xfrm>
            <a:off x="2166663" y="6407556"/>
            <a:ext cx="785867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학습 데이터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, 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구현 코드는 </a:t>
            </a:r>
            <a:r>
              <a:rPr lang="en-US" altLang="ko-KR" sz="1000" dirty="0" err="1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에서 더욱 자세하게 보실 수 있습니다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 </a:t>
            </a:r>
          </a:p>
          <a:p>
            <a:pPr algn="ctr"/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 choeunyoung0208/</a:t>
            </a:r>
            <a:r>
              <a:rPr lang="en-US" altLang="ko-KR" sz="1000" dirty="0" err="1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LatteIsPanda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 A program that uses latte pandas to tell people if they wear masks. (github.com)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91F5089C-FF8F-4C39-A14A-858F3DB4CB53}"/>
              </a:ext>
            </a:extLst>
          </p:cNvPr>
          <p:cNvGrpSpPr/>
          <p:nvPr/>
        </p:nvGrpSpPr>
        <p:grpSpPr>
          <a:xfrm>
            <a:off x="460945" y="1915619"/>
            <a:ext cx="3980641" cy="1058703"/>
            <a:chOff x="460945" y="1915619"/>
            <a:chExt cx="3980641" cy="1058703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B336F74-FF34-4261-A698-1F956DDF7749}"/>
                </a:ext>
              </a:extLst>
            </p:cNvPr>
            <p:cNvSpPr txBox="1"/>
            <p:nvPr/>
          </p:nvSpPr>
          <p:spPr>
            <a:xfrm>
              <a:off x="460945" y="1915619"/>
              <a:ext cx="3980641" cy="4247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ko-KR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1. </a:t>
              </a:r>
              <a:r>
                <a:rPr lang="ko-KR" altLang="en-US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사용되는 라이브러리들을 불러옴</a:t>
              </a:r>
              <a:endParaRPr lang="en-US" altLang="ko-KR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0945" y="2383772"/>
              <a:ext cx="2409825" cy="590550"/>
            </a:xfrm>
            <a:prstGeom prst="rect">
              <a:avLst/>
            </a:prstGeom>
          </p:spPr>
        </p:pic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93F44C94-3F69-4623-B1EA-70CCE09C41F9}"/>
              </a:ext>
            </a:extLst>
          </p:cNvPr>
          <p:cNvGrpSpPr/>
          <p:nvPr/>
        </p:nvGrpSpPr>
        <p:grpSpPr>
          <a:xfrm>
            <a:off x="443388" y="3335492"/>
            <a:ext cx="7839450" cy="2661633"/>
            <a:chOff x="443388" y="3335492"/>
            <a:chExt cx="7839450" cy="2661633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B336F74-FF34-4261-A698-1F956DDF7749}"/>
                </a:ext>
              </a:extLst>
            </p:cNvPr>
            <p:cNvSpPr txBox="1"/>
            <p:nvPr/>
          </p:nvSpPr>
          <p:spPr>
            <a:xfrm>
              <a:off x="460945" y="3335492"/>
              <a:ext cx="3980641" cy="38087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ko-KR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2. Wi-Fi </a:t>
              </a:r>
              <a:r>
                <a:rPr lang="ko-KR" altLang="en-US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서버 및 변수 선언</a:t>
              </a:r>
              <a:endParaRPr lang="en-US" altLang="ko-KR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0945" y="3837570"/>
              <a:ext cx="5267325" cy="1762125"/>
            </a:xfrm>
            <a:prstGeom prst="rect">
              <a:avLst/>
            </a:prstGeom>
          </p:spPr>
        </p:pic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43388" y="5720900"/>
              <a:ext cx="2867025" cy="276225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B336F74-FF34-4261-A698-1F956DDF7749}"/>
                </a:ext>
              </a:extLst>
            </p:cNvPr>
            <p:cNvSpPr txBox="1"/>
            <p:nvPr/>
          </p:nvSpPr>
          <p:spPr>
            <a:xfrm>
              <a:off x="3938220" y="3976400"/>
              <a:ext cx="3574398" cy="34881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ko-KR" altLang="en-US" sz="16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접속할 </a:t>
              </a:r>
              <a:r>
                <a:rPr lang="en-US" altLang="ko-KR" sz="16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Wi-Fi </a:t>
              </a:r>
              <a:r>
                <a:rPr lang="ko-KR" altLang="en-US" sz="16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이름</a:t>
              </a:r>
              <a:r>
                <a:rPr lang="en-US" altLang="ko-KR" sz="16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, </a:t>
              </a:r>
              <a:r>
                <a:rPr lang="ko-KR" altLang="en-US" sz="16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비밀번호</a:t>
              </a:r>
              <a:endParaRPr lang="en-US" altLang="ko-KR" sz="16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cxnSp>
          <p:nvCxnSpPr>
            <p:cNvPr id="16" name="직선 화살표 연결선 15"/>
            <p:cNvCxnSpPr/>
            <p:nvPr/>
          </p:nvCxnSpPr>
          <p:spPr>
            <a:xfrm flipV="1">
              <a:off x="3217495" y="4132873"/>
              <a:ext cx="720725" cy="4536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B336F74-FF34-4261-A698-1F956DDF7749}"/>
                </a:ext>
              </a:extLst>
            </p:cNvPr>
            <p:cNvSpPr txBox="1"/>
            <p:nvPr/>
          </p:nvSpPr>
          <p:spPr>
            <a:xfrm>
              <a:off x="6229849" y="5092255"/>
              <a:ext cx="2052989" cy="38779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ko-KR" sz="16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Led Strip </a:t>
              </a:r>
              <a:r>
                <a:rPr lang="ko-KR" altLang="en-US" sz="16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인스턴스</a:t>
              </a:r>
              <a:endParaRPr lang="en-US" altLang="ko-KR" sz="16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cxnSp>
          <p:nvCxnSpPr>
            <p:cNvPr id="18" name="직선 화살표 연결선 17"/>
            <p:cNvCxnSpPr/>
            <p:nvPr/>
          </p:nvCxnSpPr>
          <p:spPr>
            <a:xfrm>
              <a:off x="5812520" y="5281743"/>
              <a:ext cx="401552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57250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4" name="직사각형 4913">
            <a:extLst>
              <a:ext uri="{FF2B5EF4-FFF2-40B4-BE49-F238E27FC236}">
                <a16:creationId xmlns:a16="http://schemas.microsoft.com/office/drawing/2014/main" id="{826E2952-C5F6-4FDD-8B04-B87AD9C31151}"/>
              </a:ext>
            </a:extLst>
          </p:cNvPr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gradFill flip="none" rotWithShape="1">
            <a:gsLst>
              <a:gs pos="43000">
                <a:srgbClr val="EA637C"/>
              </a:gs>
              <a:gs pos="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A95F9B-0760-40B9-B553-3373A654C575}"/>
              </a:ext>
            </a:extLst>
          </p:cNvPr>
          <p:cNvSpPr txBox="1"/>
          <p:nvPr/>
        </p:nvSpPr>
        <p:spPr>
          <a:xfrm>
            <a:off x="4946314" y="457200"/>
            <a:ext cx="2299372" cy="41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20000"/>
              </a:lnSpc>
            </a:pPr>
            <a:r>
              <a:rPr lang="en-US" altLang="ko-KR" sz="20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2. </a:t>
            </a:r>
            <a:r>
              <a:rPr lang="ko-KR" altLang="en-US" sz="20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작품 상세 설명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E89D001-F75C-4FC8-8370-B5CDFB0C4E90}"/>
              </a:ext>
            </a:extLst>
          </p:cNvPr>
          <p:cNvSpPr/>
          <p:nvPr/>
        </p:nvSpPr>
        <p:spPr>
          <a:xfrm>
            <a:off x="2166663" y="6407556"/>
            <a:ext cx="785867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학습 데이터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, 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구현 코드는 </a:t>
            </a:r>
            <a:r>
              <a:rPr lang="en-US" altLang="ko-KR" sz="1000" dirty="0" err="1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에서 더욱 자세하게 보실 수 있습니다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 </a:t>
            </a:r>
          </a:p>
          <a:p>
            <a:pPr algn="ctr"/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 choeunyoung0208/</a:t>
            </a:r>
            <a:r>
              <a:rPr lang="en-US" altLang="ko-KR" sz="1000" dirty="0" err="1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LatteIsPanda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 A program that uses latte pandas to tell people if they wear masks. (github.com)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4D2DE727-5B6F-46DA-ABAB-1D0A5AA39082}"/>
              </a:ext>
            </a:extLst>
          </p:cNvPr>
          <p:cNvGrpSpPr/>
          <p:nvPr/>
        </p:nvGrpSpPr>
        <p:grpSpPr>
          <a:xfrm>
            <a:off x="402888" y="1354891"/>
            <a:ext cx="10448809" cy="4970174"/>
            <a:chOff x="402888" y="1354891"/>
            <a:chExt cx="10448809" cy="4970174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2928E316-F0C7-4E5F-9DF5-1DE6D604D0A0}"/>
                </a:ext>
              </a:extLst>
            </p:cNvPr>
            <p:cNvGrpSpPr/>
            <p:nvPr/>
          </p:nvGrpSpPr>
          <p:grpSpPr>
            <a:xfrm>
              <a:off x="402888" y="1354891"/>
              <a:ext cx="6331741" cy="4970174"/>
              <a:chOff x="402888" y="1354891"/>
              <a:chExt cx="6331741" cy="4970174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B336F74-FF34-4261-A698-1F956DDF7749}"/>
                  </a:ext>
                </a:extLst>
              </p:cNvPr>
              <p:cNvSpPr txBox="1"/>
              <p:nvPr/>
            </p:nvSpPr>
            <p:spPr>
              <a:xfrm>
                <a:off x="402888" y="1354891"/>
                <a:ext cx="6331741" cy="4247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ko-KR" dirty="0">
                    <a:ln>
                      <a:solidFill>
                        <a:schemeClr val="tx1">
                          <a:lumMod val="75000"/>
                          <a:lumOff val="25000"/>
                          <a:alpha val="30000"/>
                        </a:schemeClr>
                      </a:solidFill>
                    </a:ln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바탕" panose="02030600000101010101" pitchFamily="18" charset="-127"/>
                    <a:ea typeface="바탕" panose="02030600000101010101" pitchFamily="18" charset="-127"/>
                  </a:rPr>
                  <a:t>3. Led </a:t>
                </a:r>
                <a:r>
                  <a:rPr lang="ko-KR" altLang="en-US" dirty="0">
                    <a:ln>
                      <a:solidFill>
                        <a:schemeClr val="tx1">
                          <a:lumMod val="75000"/>
                          <a:lumOff val="25000"/>
                          <a:alpha val="30000"/>
                        </a:schemeClr>
                      </a:solidFill>
                    </a:ln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바탕" panose="02030600000101010101" pitchFamily="18" charset="-127"/>
                    <a:ea typeface="바탕" panose="02030600000101010101" pitchFamily="18" charset="-127"/>
                  </a:rPr>
                  <a:t>설정</a:t>
                </a:r>
                <a:r>
                  <a:rPr lang="en-US" altLang="ko-KR" dirty="0">
                    <a:ln>
                      <a:solidFill>
                        <a:schemeClr val="tx1">
                          <a:lumMod val="75000"/>
                          <a:lumOff val="25000"/>
                          <a:alpha val="30000"/>
                        </a:schemeClr>
                      </a:solidFill>
                    </a:ln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바탕" panose="02030600000101010101" pitchFamily="18" charset="-127"/>
                    <a:ea typeface="바탕" panose="02030600000101010101" pitchFamily="18" charset="-127"/>
                  </a:rPr>
                  <a:t>, </a:t>
                </a:r>
                <a:r>
                  <a:rPr lang="ko-KR" altLang="en-US" dirty="0">
                    <a:ln>
                      <a:solidFill>
                        <a:schemeClr val="tx1">
                          <a:lumMod val="75000"/>
                          <a:lumOff val="25000"/>
                          <a:alpha val="30000"/>
                        </a:schemeClr>
                      </a:solidFill>
                    </a:ln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바탕" panose="02030600000101010101" pitchFamily="18" charset="-127"/>
                    <a:ea typeface="바탕" panose="02030600000101010101" pitchFamily="18" charset="-127"/>
                  </a:rPr>
                  <a:t>시리얼 통신 설정</a:t>
                </a:r>
                <a:r>
                  <a:rPr lang="en-US" altLang="ko-KR" dirty="0">
                    <a:ln>
                      <a:solidFill>
                        <a:schemeClr val="tx1">
                          <a:lumMod val="75000"/>
                          <a:lumOff val="25000"/>
                          <a:alpha val="30000"/>
                        </a:schemeClr>
                      </a:solidFill>
                    </a:ln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바탕" panose="02030600000101010101" pitchFamily="18" charset="-127"/>
                    <a:ea typeface="바탕" panose="02030600000101010101" pitchFamily="18" charset="-127"/>
                  </a:rPr>
                  <a:t>, Wi-Fi </a:t>
                </a:r>
                <a:r>
                  <a:rPr lang="ko-KR" altLang="en-US" dirty="0">
                    <a:ln>
                      <a:solidFill>
                        <a:schemeClr val="tx1">
                          <a:lumMod val="75000"/>
                          <a:lumOff val="25000"/>
                          <a:alpha val="30000"/>
                        </a:schemeClr>
                      </a:solidFill>
                    </a:ln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바탕" panose="02030600000101010101" pitchFamily="18" charset="-127"/>
                    <a:ea typeface="바탕" panose="02030600000101010101" pitchFamily="18" charset="-127"/>
                  </a:rPr>
                  <a:t>연결</a:t>
                </a:r>
                <a:endParaRPr lang="en-US" altLang="ko-KR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  <p:pic>
            <p:nvPicPr>
              <p:cNvPr id="8" name="그림 7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2888" y="1862114"/>
                <a:ext cx="4029075" cy="3267075"/>
              </a:xfrm>
              <a:prstGeom prst="rect">
                <a:avLst/>
              </a:prstGeom>
            </p:spPr>
          </p:pic>
          <p:pic>
            <p:nvPicPr>
              <p:cNvPr id="11" name="그림 10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48368" y="5267790"/>
                <a:ext cx="2647950" cy="1057275"/>
              </a:xfrm>
              <a:prstGeom prst="rect">
                <a:avLst/>
              </a:prstGeom>
            </p:spPr>
          </p:pic>
        </p:grpSp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55847" y="1553040"/>
              <a:ext cx="4895850" cy="47720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13246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4" name="직사각형 4913">
            <a:extLst>
              <a:ext uri="{FF2B5EF4-FFF2-40B4-BE49-F238E27FC236}">
                <a16:creationId xmlns:a16="http://schemas.microsoft.com/office/drawing/2014/main" id="{826E2952-C5F6-4FDD-8B04-B87AD9C31151}"/>
              </a:ext>
            </a:extLst>
          </p:cNvPr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gradFill flip="none" rotWithShape="1">
            <a:gsLst>
              <a:gs pos="43000">
                <a:srgbClr val="EA637C"/>
              </a:gs>
              <a:gs pos="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A95F9B-0760-40B9-B553-3373A654C575}"/>
              </a:ext>
            </a:extLst>
          </p:cNvPr>
          <p:cNvSpPr txBox="1"/>
          <p:nvPr/>
        </p:nvSpPr>
        <p:spPr>
          <a:xfrm>
            <a:off x="4946314" y="457200"/>
            <a:ext cx="2299372" cy="41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20000"/>
              </a:lnSpc>
            </a:pPr>
            <a:r>
              <a:rPr lang="en-US" altLang="ko-KR" sz="20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2. </a:t>
            </a:r>
            <a:r>
              <a:rPr lang="ko-KR" altLang="en-US" sz="20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작품 상세 설명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E89D001-F75C-4FC8-8370-B5CDFB0C4E90}"/>
              </a:ext>
            </a:extLst>
          </p:cNvPr>
          <p:cNvSpPr/>
          <p:nvPr/>
        </p:nvSpPr>
        <p:spPr>
          <a:xfrm>
            <a:off x="2166663" y="6407556"/>
            <a:ext cx="785867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학습 데이터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, 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구현 코드는 </a:t>
            </a:r>
            <a:r>
              <a:rPr lang="en-US" altLang="ko-KR" sz="1000" dirty="0" err="1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에서 더욱 자세하게 보실 수 있습니다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 </a:t>
            </a:r>
          </a:p>
          <a:p>
            <a:pPr algn="ctr"/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 choeunyoung0208/</a:t>
            </a:r>
            <a:r>
              <a:rPr lang="en-US" altLang="ko-KR" sz="1000" dirty="0" err="1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LatteIsPanda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 A program that uses latte pandas to tell people if they wear masks. (github.com)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F07207DC-CBF5-423D-936E-7BDF37A632BE}"/>
              </a:ext>
            </a:extLst>
          </p:cNvPr>
          <p:cNvGrpSpPr/>
          <p:nvPr/>
        </p:nvGrpSpPr>
        <p:grpSpPr>
          <a:xfrm>
            <a:off x="388375" y="1354891"/>
            <a:ext cx="9057586" cy="5267235"/>
            <a:chOff x="388375" y="1354891"/>
            <a:chExt cx="9057586" cy="5267235"/>
          </a:xfrm>
        </p:grpSpPr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8375" y="1850101"/>
              <a:ext cx="4895850" cy="4772025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B336F74-FF34-4261-A698-1F956DDF7749}"/>
                </a:ext>
              </a:extLst>
            </p:cNvPr>
            <p:cNvSpPr txBox="1"/>
            <p:nvPr/>
          </p:nvSpPr>
          <p:spPr>
            <a:xfrm>
              <a:off x="402888" y="1354891"/>
              <a:ext cx="6331741" cy="4247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ko-KR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4. Wi-Fi</a:t>
              </a:r>
              <a:r>
                <a:rPr lang="ko-KR" altLang="en-US" dirty="0" err="1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를</a:t>
              </a:r>
              <a:r>
                <a:rPr lang="ko-KR" altLang="en-US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 통해 받은 값으로 </a:t>
              </a:r>
              <a:r>
                <a:rPr lang="en-US" altLang="ko-KR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LED </a:t>
              </a:r>
              <a:r>
                <a:rPr lang="ko-KR" altLang="en-US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빨간색</a:t>
              </a:r>
              <a:r>
                <a:rPr lang="en-US" altLang="ko-KR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, </a:t>
              </a:r>
              <a:r>
                <a:rPr lang="ko-KR" altLang="en-US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초록색 출력</a:t>
              </a:r>
              <a:endParaRPr lang="en-US" altLang="ko-KR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245686" y="4562555"/>
              <a:ext cx="2200275" cy="1381125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B336F74-FF34-4261-A698-1F956DDF7749}"/>
                </a:ext>
              </a:extLst>
            </p:cNvPr>
            <p:cNvSpPr txBox="1"/>
            <p:nvPr/>
          </p:nvSpPr>
          <p:spPr>
            <a:xfrm>
              <a:off x="4622301" y="5059220"/>
              <a:ext cx="2623385" cy="38779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ko-KR" sz="16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LED </a:t>
              </a:r>
              <a:r>
                <a:rPr lang="ko-KR" altLang="en-US" sz="16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설정 함수 </a:t>
              </a:r>
              <a:r>
                <a:rPr lang="en-US" altLang="ko-KR" sz="16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void </a:t>
              </a:r>
              <a:r>
                <a:rPr lang="en-US" altLang="ko-KR" sz="1600" dirty="0" err="1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rgb</a:t>
              </a:r>
              <a:endParaRPr lang="en-US" altLang="ko-KR" sz="16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cxnSp>
          <p:nvCxnSpPr>
            <p:cNvPr id="12" name="직선 화살표 연결선 11"/>
            <p:cNvCxnSpPr/>
            <p:nvPr/>
          </p:nvCxnSpPr>
          <p:spPr>
            <a:xfrm flipV="1">
              <a:off x="3901576" y="5235185"/>
              <a:ext cx="720725" cy="4536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97535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4" name="직사각형 4913">
            <a:extLst>
              <a:ext uri="{FF2B5EF4-FFF2-40B4-BE49-F238E27FC236}">
                <a16:creationId xmlns:a16="http://schemas.microsoft.com/office/drawing/2014/main" id="{826E2952-C5F6-4FDD-8B04-B87AD9C31151}"/>
              </a:ext>
            </a:extLst>
          </p:cNvPr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gradFill flip="none" rotWithShape="1">
            <a:gsLst>
              <a:gs pos="43000">
                <a:srgbClr val="EA637C"/>
              </a:gs>
              <a:gs pos="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A95F9B-0760-40B9-B553-3373A654C575}"/>
              </a:ext>
            </a:extLst>
          </p:cNvPr>
          <p:cNvSpPr txBox="1"/>
          <p:nvPr/>
        </p:nvSpPr>
        <p:spPr>
          <a:xfrm>
            <a:off x="4946314" y="457200"/>
            <a:ext cx="2299372" cy="41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20000"/>
              </a:lnSpc>
            </a:pPr>
            <a:r>
              <a:rPr lang="en-US" altLang="ko-KR" sz="20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2. </a:t>
            </a:r>
            <a:r>
              <a:rPr lang="ko-KR" altLang="en-US" sz="20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작품 상세 설명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8D1821DE-D83A-4C2B-9BE6-81EE1310FA2D}"/>
              </a:ext>
            </a:extLst>
          </p:cNvPr>
          <p:cNvGrpSpPr/>
          <p:nvPr/>
        </p:nvGrpSpPr>
        <p:grpSpPr>
          <a:xfrm>
            <a:off x="443388" y="1171545"/>
            <a:ext cx="6182910" cy="400109"/>
            <a:chOff x="483341" y="1345415"/>
            <a:chExt cx="9074283" cy="400109"/>
          </a:xfrm>
        </p:grpSpPr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B7128E9C-F91E-408F-8D1C-F5F836A75A8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3341" y="1370603"/>
              <a:ext cx="4" cy="374921"/>
            </a:xfrm>
            <a:prstGeom prst="line">
              <a:avLst/>
            </a:prstGeom>
            <a:ln w="444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E1A144A-9567-4C70-AB95-76A5F4336911}"/>
                </a:ext>
              </a:extLst>
            </p:cNvPr>
            <p:cNvSpPr txBox="1"/>
            <p:nvPr/>
          </p:nvSpPr>
          <p:spPr>
            <a:xfrm>
              <a:off x="609602" y="1345415"/>
              <a:ext cx="8948022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chemeClr val="accent3">
                        <a:alpha val="30000"/>
                      </a:schemeClr>
                    </a:solidFill>
                  </a:ln>
                  <a:solidFill>
                    <a:schemeClr val="accent1"/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학습하는데 사용된 데이터</a:t>
              </a:r>
              <a:r>
                <a:rPr lang="en-US" altLang="ko-KR" sz="2000" b="1" dirty="0">
                  <a:ln>
                    <a:solidFill>
                      <a:schemeClr val="accent3">
                        <a:alpha val="30000"/>
                      </a:schemeClr>
                    </a:solidFill>
                  </a:ln>
                  <a:solidFill>
                    <a:schemeClr val="accent1"/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(</a:t>
              </a:r>
              <a:r>
                <a:rPr lang="ko-KR" altLang="en-US" sz="2000" b="1" dirty="0">
                  <a:ln>
                    <a:solidFill>
                      <a:schemeClr val="accent3">
                        <a:alpha val="30000"/>
                      </a:schemeClr>
                    </a:solidFill>
                  </a:ln>
                  <a:solidFill>
                    <a:schemeClr val="accent1"/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일부</a:t>
              </a:r>
              <a:r>
                <a:rPr lang="en-US" altLang="ko-KR" sz="2000" b="1" dirty="0">
                  <a:ln>
                    <a:solidFill>
                      <a:schemeClr val="accent3">
                        <a:alpha val="30000"/>
                      </a:schemeClr>
                    </a:solidFill>
                  </a:ln>
                  <a:solidFill>
                    <a:schemeClr val="accent1"/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)</a:t>
              </a:r>
              <a:endParaRPr lang="ko-KR" altLang="en-US" sz="2000" b="1" dirty="0">
                <a:ln>
                  <a:solidFill>
                    <a:schemeClr val="accent3">
                      <a:alpha val="30000"/>
                    </a:schemeClr>
                  </a:solidFill>
                </a:ln>
                <a:solidFill>
                  <a:schemeClr val="accent1"/>
                </a:solidFill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4029EBAB-B810-49E9-9B9C-AFF05587C356}"/>
              </a:ext>
            </a:extLst>
          </p:cNvPr>
          <p:cNvGrpSpPr/>
          <p:nvPr/>
        </p:nvGrpSpPr>
        <p:grpSpPr>
          <a:xfrm>
            <a:off x="627373" y="1672322"/>
            <a:ext cx="10134675" cy="5106106"/>
            <a:chOff x="568650" y="1571654"/>
            <a:chExt cx="10134675" cy="5106106"/>
          </a:xfrm>
        </p:grpSpPr>
        <p:pic>
          <p:nvPicPr>
            <p:cNvPr id="2050" name="Picture 2" descr="55mask.JPG">
              <a:extLst>
                <a:ext uri="{FF2B5EF4-FFF2-40B4-BE49-F238E27FC236}">
                  <a16:creationId xmlns:a16="http://schemas.microsoft.com/office/drawing/2014/main" id="{5BD991B2-37D8-4401-904D-1B06FE3B5E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93820" y="1798827"/>
              <a:ext cx="3912626" cy="42216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 descr="55nomask.JPG">
              <a:extLst>
                <a:ext uri="{FF2B5EF4-FFF2-40B4-BE49-F238E27FC236}">
                  <a16:creationId xmlns:a16="http://schemas.microsoft.com/office/drawing/2014/main" id="{8A04A9F6-D619-4D0D-A2B8-F737C5667A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26298" y="1571654"/>
              <a:ext cx="4077027" cy="44488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9EE5614-2DB9-46FC-9900-6235BE99B868}"/>
                </a:ext>
              </a:extLst>
            </p:cNvPr>
            <p:cNvSpPr txBox="1"/>
            <p:nvPr/>
          </p:nvSpPr>
          <p:spPr>
            <a:xfrm>
              <a:off x="568650" y="6020506"/>
              <a:ext cx="5562966" cy="60978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ko-KR" altLang="en-US" sz="15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마스크 착용 데이터셋</a:t>
              </a:r>
              <a:endParaRPr lang="en-US" altLang="ko-KR" sz="15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endParaRPr>
            </a:p>
            <a:p>
              <a:pPr algn="ctr">
                <a:lnSpc>
                  <a:spcPct val="120000"/>
                </a:lnSpc>
              </a:pPr>
              <a:r>
                <a:rPr lang="en-US" altLang="ko-KR" sz="15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(</a:t>
              </a:r>
              <a:r>
                <a:rPr lang="ko-KR" altLang="en-US" sz="15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흰색</a:t>
              </a:r>
              <a:r>
                <a:rPr lang="en-US" altLang="ko-KR" sz="15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, </a:t>
              </a:r>
              <a:r>
                <a:rPr lang="ko-KR" altLang="en-US" sz="15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파란색</a:t>
              </a:r>
              <a:r>
                <a:rPr lang="en-US" altLang="ko-KR" sz="15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, </a:t>
              </a:r>
              <a:r>
                <a:rPr lang="ko-KR" altLang="en-US" sz="15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검은색 마스크 포함하여 총 </a:t>
              </a:r>
              <a:r>
                <a:rPr lang="en-US" altLang="ko-KR" sz="15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230</a:t>
              </a:r>
              <a:r>
                <a:rPr lang="ko-KR" altLang="en-US" sz="15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장</a:t>
              </a:r>
              <a:r>
                <a:rPr lang="en-US" altLang="ko-KR" sz="15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)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50724D4-030D-4BEE-9BAB-D175BE3C1DFA}"/>
                </a:ext>
              </a:extLst>
            </p:cNvPr>
            <p:cNvSpPr txBox="1"/>
            <p:nvPr/>
          </p:nvSpPr>
          <p:spPr>
            <a:xfrm>
              <a:off x="7382470" y="6067978"/>
              <a:ext cx="2692709" cy="60978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ko-KR" altLang="en-US" sz="15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마스크 미착용 데이터셋</a:t>
              </a:r>
              <a:endParaRPr lang="en-US" altLang="ko-KR" sz="15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endParaRPr>
            </a:p>
            <a:p>
              <a:pPr algn="ctr">
                <a:lnSpc>
                  <a:spcPct val="120000"/>
                </a:lnSpc>
              </a:pPr>
              <a:r>
                <a:rPr lang="en-US" altLang="ko-KR" sz="15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(240</a:t>
              </a:r>
              <a:r>
                <a:rPr lang="ko-KR" altLang="en-US" sz="15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장</a:t>
              </a:r>
              <a:r>
                <a:rPr lang="en-US" altLang="ko-KR" sz="15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135688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4" name="직사각형 4913">
            <a:extLst>
              <a:ext uri="{FF2B5EF4-FFF2-40B4-BE49-F238E27FC236}">
                <a16:creationId xmlns:a16="http://schemas.microsoft.com/office/drawing/2014/main" id="{826E2952-C5F6-4FDD-8B04-B87AD9C31151}"/>
              </a:ext>
            </a:extLst>
          </p:cNvPr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gradFill flip="none" rotWithShape="1">
            <a:gsLst>
              <a:gs pos="43000">
                <a:srgbClr val="EA637C"/>
              </a:gs>
              <a:gs pos="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A95F9B-0760-40B9-B553-3373A654C575}"/>
              </a:ext>
            </a:extLst>
          </p:cNvPr>
          <p:cNvSpPr txBox="1"/>
          <p:nvPr/>
        </p:nvSpPr>
        <p:spPr>
          <a:xfrm>
            <a:off x="4946314" y="457200"/>
            <a:ext cx="2299372" cy="41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20000"/>
              </a:lnSpc>
            </a:pPr>
            <a:r>
              <a:rPr lang="en-US" altLang="ko-KR" sz="20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2. </a:t>
            </a:r>
            <a:r>
              <a:rPr lang="ko-KR" altLang="en-US" sz="20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작품 상세 설명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8D1821DE-D83A-4C2B-9BE6-81EE1310FA2D}"/>
              </a:ext>
            </a:extLst>
          </p:cNvPr>
          <p:cNvGrpSpPr/>
          <p:nvPr/>
        </p:nvGrpSpPr>
        <p:grpSpPr>
          <a:xfrm>
            <a:off x="443388" y="1171545"/>
            <a:ext cx="6182910" cy="400109"/>
            <a:chOff x="483341" y="1345415"/>
            <a:chExt cx="9074283" cy="400109"/>
          </a:xfrm>
        </p:grpSpPr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B7128E9C-F91E-408F-8D1C-F5F836A75A8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3341" y="1370603"/>
              <a:ext cx="4" cy="374921"/>
            </a:xfrm>
            <a:prstGeom prst="line">
              <a:avLst/>
            </a:prstGeom>
            <a:ln w="444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E1A144A-9567-4C70-AB95-76A5F4336911}"/>
                </a:ext>
              </a:extLst>
            </p:cNvPr>
            <p:cNvSpPr txBox="1"/>
            <p:nvPr/>
          </p:nvSpPr>
          <p:spPr>
            <a:xfrm>
              <a:off x="609602" y="1345415"/>
              <a:ext cx="8948022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chemeClr val="accent3">
                        <a:alpha val="30000"/>
                      </a:schemeClr>
                    </a:solidFill>
                  </a:ln>
                  <a:solidFill>
                    <a:schemeClr val="accent1"/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구현 결과 </a:t>
              </a:r>
              <a:r>
                <a:rPr lang="en-US" altLang="ko-KR" sz="2000" b="1" dirty="0">
                  <a:ln>
                    <a:solidFill>
                      <a:schemeClr val="accent3">
                        <a:alpha val="30000"/>
                      </a:schemeClr>
                    </a:solidFill>
                  </a:ln>
                  <a:solidFill>
                    <a:schemeClr val="accent1"/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: </a:t>
              </a:r>
              <a:r>
                <a:rPr lang="ko-KR" altLang="en-US" sz="2000" b="1" dirty="0">
                  <a:ln>
                    <a:solidFill>
                      <a:schemeClr val="accent3">
                        <a:alpha val="30000"/>
                      </a:schemeClr>
                    </a:solidFill>
                  </a:ln>
                  <a:solidFill>
                    <a:schemeClr val="accent1"/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마스크를 착용했을 경우</a:t>
              </a:r>
            </a:p>
          </p:txBody>
        </p:sp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5D355A01-CD4B-4B2C-94FC-46FC73F85B9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808" y="1828799"/>
            <a:ext cx="5988490" cy="449136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FCAE00A-90DD-4287-8EDE-CB10B23D6BF5}"/>
              </a:ext>
            </a:extLst>
          </p:cNvPr>
          <p:cNvSpPr txBox="1"/>
          <p:nvPr/>
        </p:nvSpPr>
        <p:spPr>
          <a:xfrm>
            <a:off x="6828639" y="2676421"/>
            <a:ext cx="5159229" cy="2707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관심 영역인 얼굴 부분이 초록색 </a:t>
            </a:r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Bounding box</a:t>
            </a:r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로 표시되는 것을 볼 수 있음</a:t>
            </a:r>
            <a:endParaRPr lang="en-US" altLang="ko-KR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Bounding box </a:t>
            </a:r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위에 </a:t>
            </a:r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‘Mask’</a:t>
            </a:r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라는 </a:t>
            </a:r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label</a:t>
            </a:r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이 출력되고</a:t>
            </a:r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, </a:t>
            </a:r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바로</a:t>
            </a:r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오른쪽에 해당하는 확률이 </a:t>
            </a:r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‘99%‘</a:t>
            </a:r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로 출력 되는 것을 볼 수 있음</a:t>
            </a:r>
            <a:endParaRPr lang="en-US" altLang="ko-KR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LED</a:t>
            </a:r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에 초록색 불이 들어오는 것을 볼 수 있음</a:t>
            </a:r>
            <a:endParaRPr lang="en-US" altLang="ko-KR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514490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4" name="직사각형 4913">
            <a:extLst>
              <a:ext uri="{FF2B5EF4-FFF2-40B4-BE49-F238E27FC236}">
                <a16:creationId xmlns:a16="http://schemas.microsoft.com/office/drawing/2014/main" id="{826E2952-C5F6-4FDD-8B04-B87AD9C31151}"/>
              </a:ext>
            </a:extLst>
          </p:cNvPr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gradFill flip="none" rotWithShape="1">
            <a:gsLst>
              <a:gs pos="43000">
                <a:srgbClr val="EA637C"/>
              </a:gs>
              <a:gs pos="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A95F9B-0760-40B9-B553-3373A654C575}"/>
              </a:ext>
            </a:extLst>
          </p:cNvPr>
          <p:cNvSpPr txBox="1"/>
          <p:nvPr/>
        </p:nvSpPr>
        <p:spPr>
          <a:xfrm>
            <a:off x="4946314" y="457200"/>
            <a:ext cx="2299372" cy="41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20000"/>
              </a:lnSpc>
            </a:pPr>
            <a:r>
              <a:rPr lang="en-US" altLang="ko-KR" sz="20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2. </a:t>
            </a:r>
            <a:r>
              <a:rPr lang="ko-KR" altLang="en-US" sz="20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작품 상세 설명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8D1821DE-D83A-4C2B-9BE6-81EE1310FA2D}"/>
              </a:ext>
            </a:extLst>
          </p:cNvPr>
          <p:cNvGrpSpPr/>
          <p:nvPr/>
        </p:nvGrpSpPr>
        <p:grpSpPr>
          <a:xfrm>
            <a:off x="443388" y="1171545"/>
            <a:ext cx="6182910" cy="400109"/>
            <a:chOff x="483341" y="1345415"/>
            <a:chExt cx="9074283" cy="400109"/>
          </a:xfrm>
        </p:grpSpPr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B7128E9C-F91E-408F-8D1C-F5F836A75A8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3341" y="1370603"/>
              <a:ext cx="4" cy="374921"/>
            </a:xfrm>
            <a:prstGeom prst="line">
              <a:avLst/>
            </a:prstGeom>
            <a:ln w="444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E1A144A-9567-4C70-AB95-76A5F4336911}"/>
                </a:ext>
              </a:extLst>
            </p:cNvPr>
            <p:cNvSpPr txBox="1"/>
            <p:nvPr/>
          </p:nvSpPr>
          <p:spPr>
            <a:xfrm>
              <a:off x="609602" y="1345415"/>
              <a:ext cx="8948022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chemeClr val="accent3">
                        <a:alpha val="30000"/>
                      </a:schemeClr>
                    </a:solidFill>
                  </a:ln>
                  <a:solidFill>
                    <a:schemeClr val="accent1"/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구현 결과 </a:t>
              </a:r>
              <a:r>
                <a:rPr lang="en-US" altLang="ko-KR" sz="2000" b="1" dirty="0">
                  <a:ln>
                    <a:solidFill>
                      <a:schemeClr val="accent3">
                        <a:alpha val="30000"/>
                      </a:schemeClr>
                    </a:solidFill>
                  </a:ln>
                  <a:solidFill>
                    <a:schemeClr val="accent1"/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: </a:t>
              </a:r>
              <a:r>
                <a:rPr lang="ko-KR" altLang="en-US" sz="2000" b="1" dirty="0">
                  <a:ln>
                    <a:solidFill>
                      <a:schemeClr val="accent3">
                        <a:alpha val="30000"/>
                      </a:schemeClr>
                    </a:solidFill>
                  </a:ln>
                  <a:solidFill>
                    <a:schemeClr val="accent1"/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마스크를 착용하지 않았을 경우</a:t>
              </a:r>
            </a:p>
          </p:txBody>
        </p:sp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id="{6EA75A31-4E22-4BB6-8B10-BCEE5CADD0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807" y="1828799"/>
            <a:ext cx="5988491" cy="449136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4C9B6BC-D8D0-4EBB-8D47-4A1423DBFF61}"/>
              </a:ext>
            </a:extLst>
          </p:cNvPr>
          <p:cNvSpPr txBox="1"/>
          <p:nvPr/>
        </p:nvSpPr>
        <p:spPr>
          <a:xfrm>
            <a:off x="6853806" y="1889654"/>
            <a:ext cx="5217931" cy="436965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관심 영역인 얼굴 부분이 빨간색 </a:t>
            </a:r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Bounding box</a:t>
            </a:r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로 표시되는 것을 볼 수 있음</a:t>
            </a:r>
            <a:endParaRPr lang="en-US" altLang="ko-KR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Bounding box </a:t>
            </a:r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위에 </a:t>
            </a:r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‘No mask’</a:t>
            </a:r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라는 </a:t>
            </a:r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label</a:t>
            </a:r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이 출력되고</a:t>
            </a:r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, </a:t>
            </a:r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바로</a:t>
            </a:r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오른쪽에 해당하는 확률이 </a:t>
            </a:r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‘99%‘</a:t>
            </a:r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로 출력 되는 것을 볼 수 있음</a:t>
            </a:r>
            <a:endParaRPr lang="en-US" altLang="ko-KR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LED</a:t>
            </a:r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에 빨간색 불이 들어오는 것을 볼 수 있음</a:t>
            </a:r>
            <a:endParaRPr lang="en-US" altLang="ko-KR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285750" indent="-285750">
              <a:lnSpc>
                <a:spcPct val="120000"/>
              </a:lnSpc>
              <a:buFontTx/>
              <a:buChar char="-"/>
            </a:pPr>
            <a:endParaRPr lang="en-US" altLang="ko-KR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블루투스 스피커에서 경고음이 재생됨</a:t>
            </a:r>
            <a:endParaRPr lang="en-US" altLang="ko-KR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285750" indent="-285750">
              <a:lnSpc>
                <a:spcPct val="120000"/>
              </a:lnSpc>
              <a:buFontTx/>
              <a:buChar char="-"/>
            </a:pPr>
            <a:endParaRPr lang="en-US" altLang="ko-KR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왼쪽의 영상이 </a:t>
            </a:r>
            <a:r>
              <a:rPr lang="ko-KR" altLang="en-US" dirty="0" err="1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캡처되어</a:t>
            </a:r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 구글 드라이브에 업로드됨</a:t>
            </a:r>
            <a:endParaRPr lang="en-US" altLang="ko-KR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288516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4" name="직사각형 4913">
            <a:extLst>
              <a:ext uri="{FF2B5EF4-FFF2-40B4-BE49-F238E27FC236}">
                <a16:creationId xmlns:a16="http://schemas.microsoft.com/office/drawing/2014/main" id="{826E2952-C5F6-4FDD-8B04-B87AD9C31151}"/>
              </a:ext>
            </a:extLst>
          </p:cNvPr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gradFill flip="none" rotWithShape="1">
            <a:gsLst>
              <a:gs pos="43000">
                <a:srgbClr val="EA637C"/>
              </a:gs>
              <a:gs pos="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24CB04-29F9-4C42-9E57-A0AF88C6657F}"/>
              </a:ext>
            </a:extLst>
          </p:cNvPr>
          <p:cNvSpPr txBox="1"/>
          <p:nvPr/>
        </p:nvSpPr>
        <p:spPr>
          <a:xfrm>
            <a:off x="5072149" y="457200"/>
            <a:ext cx="2047702" cy="41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20000"/>
              </a:lnSpc>
            </a:pPr>
            <a:r>
              <a:rPr lang="en-US" altLang="ko-KR" sz="20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3</a:t>
            </a:r>
            <a:r>
              <a:rPr lang="en-US" altLang="ko-KR" sz="200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. </a:t>
            </a:r>
            <a:r>
              <a:rPr lang="ko-KR" altLang="en-US" sz="20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시연 동영상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C999AF40-76BA-4890-B866-EB3D329AD203}"/>
              </a:ext>
            </a:extLst>
          </p:cNvPr>
          <p:cNvGrpSpPr/>
          <p:nvPr/>
        </p:nvGrpSpPr>
        <p:grpSpPr>
          <a:xfrm>
            <a:off x="501564" y="1364492"/>
            <a:ext cx="6182910" cy="400109"/>
            <a:chOff x="483341" y="1345415"/>
            <a:chExt cx="9074283" cy="400109"/>
          </a:xfrm>
        </p:grpSpPr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9E44F3A4-7E95-4C45-BA87-46706B8883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3341" y="1370603"/>
              <a:ext cx="4" cy="374921"/>
            </a:xfrm>
            <a:prstGeom prst="line">
              <a:avLst/>
            </a:prstGeom>
            <a:ln w="444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6DBC515-EE4D-4964-B11E-D63F4B6BCBA6}"/>
                </a:ext>
              </a:extLst>
            </p:cNvPr>
            <p:cNvSpPr txBox="1"/>
            <p:nvPr/>
          </p:nvSpPr>
          <p:spPr>
            <a:xfrm>
              <a:off x="609602" y="1345415"/>
              <a:ext cx="8948022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chemeClr val="accent3">
                        <a:alpha val="30000"/>
                      </a:schemeClr>
                    </a:solidFill>
                  </a:ln>
                  <a:solidFill>
                    <a:schemeClr val="accent1"/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시연 동영상</a:t>
              </a:r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305102" y="3695455"/>
            <a:ext cx="339754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바탕" panose="02030600000101010101" pitchFamily="18" charset="-127"/>
                <a:ea typeface="바탕" panose="02030600000101010101" pitchFamily="18" charset="-127"/>
                <a:hlinkClick r:id="rId2"/>
              </a:rPr>
              <a:t>https://youtu.be/pFo_uwulCvQ</a:t>
            </a:r>
            <a:endParaRPr lang="en-US" altLang="ko-KR" sz="1400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동영상 업로드가 되지 않아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,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위 링크에서 재생해주세요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!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pic>
        <p:nvPicPr>
          <p:cNvPr id="5" name="그림 4">
            <a:hlinkClick r:id="rId2"/>
            <a:extLst>
              <a:ext uri="{FF2B5EF4-FFF2-40B4-BE49-F238E27FC236}">
                <a16:creationId xmlns:a16="http://schemas.microsoft.com/office/drawing/2014/main" id="{64A978F0-F6CF-4ECB-A5A4-3F535D0884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069" y="2061381"/>
            <a:ext cx="7170694" cy="4339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2911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4" name="직사각형 4913">
            <a:extLst>
              <a:ext uri="{FF2B5EF4-FFF2-40B4-BE49-F238E27FC236}">
                <a16:creationId xmlns:a16="http://schemas.microsoft.com/office/drawing/2014/main" id="{826E2952-C5F6-4FDD-8B04-B87AD9C31151}"/>
              </a:ext>
            </a:extLst>
          </p:cNvPr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gradFill flip="none" rotWithShape="1">
            <a:gsLst>
              <a:gs pos="43000">
                <a:srgbClr val="EA637C"/>
              </a:gs>
              <a:gs pos="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24CB04-29F9-4C42-9E57-A0AF88C6657F}"/>
              </a:ext>
            </a:extLst>
          </p:cNvPr>
          <p:cNvSpPr txBox="1"/>
          <p:nvPr/>
        </p:nvSpPr>
        <p:spPr>
          <a:xfrm>
            <a:off x="5072149" y="457200"/>
            <a:ext cx="2047702" cy="41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20000"/>
              </a:lnSpc>
            </a:pPr>
            <a:r>
              <a:rPr lang="en-US" altLang="ko-KR" sz="20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3</a:t>
            </a:r>
            <a:r>
              <a:rPr lang="en-US" altLang="ko-KR" sz="200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. </a:t>
            </a:r>
            <a:r>
              <a:rPr lang="ko-KR" altLang="en-US" sz="20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시연 동영상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A74BD20F-1D77-42DD-8971-9E02D1F4B929}"/>
              </a:ext>
            </a:extLst>
          </p:cNvPr>
          <p:cNvGrpSpPr/>
          <p:nvPr/>
        </p:nvGrpSpPr>
        <p:grpSpPr>
          <a:xfrm>
            <a:off x="501564" y="1364492"/>
            <a:ext cx="6182910" cy="400109"/>
            <a:chOff x="483341" y="1345415"/>
            <a:chExt cx="9074283" cy="400109"/>
          </a:xfrm>
        </p:grpSpPr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285ADD40-3D13-43F9-A721-6E0A883F2A2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3341" y="1370603"/>
              <a:ext cx="4" cy="374921"/>
            </a:xfrm>
            <a:prstGeom prst="line">
              <a:avLst/>
            </a:prstGeom>
            <a:ln w="444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6CB614A-7E82-435C-8793-EB5E75125BFB}"/>
                </a:ext>
              </a:extLst>
            </p:cNvPr>
            <p:cNvSpPr txBox="1"/>
            <p:nvPr/>
          </p:nvSpPr>
          <p:spPr>
            <a:xfrm>
              <a:off x="609602" y="1345415"/>
              <a:ext cx="8948022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chemeClr val="accent3">
                        <a:alpha val="30000"/>
                      </a:schemeClr>
                    </a:solidFill>
                  </a:ln>
                  <a:solidFill>
                    <a:schemeClr val="accent1"/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목표 달성 현황</a:t>
              </a:r>
            </a:p>
          </p:txBody>
        </p:sp>
      </p:grp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39C21BE5-92AB-4383-A5CE-67C81E3A91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6874122"/>
              </p:ext>
            </p:extLst>
          </p:nvPr>
        </p:nvGraphicFramePr>
        <p:xfrm>
          <a:off x="967180" y="2684523"/>
          <a:ext cx="6431588" cy="28089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4479">
                  <a:extLst>
                    <a:ext uri="{9D8B030D-6E8A-4147-A177-3AD203B41FA5}">
                      <a16:colId xmlns:a16="http://schemas.microsoft.com/office/drawing/2014/main" val="2690131720"/>
                    </a:ext>
                  </a:extLst>
                </a:gridCol>
                <a:gridCol w="1477109">
                  <a:extLst>
                    <a:ext uri="{9D8B030D-6E8A-4147-A177-3AD203B41FA5}">
                      <a16:colId xmlns:a16="http://schemas.microsoft.com/office/drawing/2014/main" val="2221354740"/>
                    </a:ext>
                  </a:extLst>
                </a:gridCol>
              </a:tblGrid>
              <a:tr h="5617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구현 목표</a:t>
                      </a:r>
                      <a:r>
                        <a:rPr lang="ko-KR" altLang="en-US" b="0" baseline="0" dirty="0"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 및 성능 목표</a:t>
                      </a:r>
                      <a:endParaRPr lang="ko-KR" altLang="en-US" b="0" dirty="0"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구현</a:t>
                      </a:r>
                      <a:r>
                        <a:rPr lang="ko-KR" altLang="en-US" b="0" baseline="0" dirty="0"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 정도</a:t>
                      </a:r>
                      <a:endParaRPr lang="ko-KR" altLang="en-US" b="0" dirty="0"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247087"/>
                  </a:ext>
                </a:extLst>
              </a:tr>
              <a:tr h="5617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마스크 착용 유무 인식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85%</a:t>
                      </a:r>
                      <a:endParaRPr lang="ko-KR" altLang="en-US" dirty="0">
                        <a:solidFill>
                          <a:schemeClr val="bg1">
                            <a:lumMod val="50000"/>
                          </a:schemeClr>
                        </a:solidFill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9518816"/>
                  </a:ext>
                </a:extLst>
              </a:tr>
              <a:tr h="5617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마스크 미 착용시</a:t>
                      </a:r>
                      <a:r>
                        <a:rPr lang="ko-KR" altLang="en-US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 이미지 저장 및 업로드 기능</a:t>
                      </a:r>
                      <a:endParaRPr lang="ko-KR" altLang="en-US" dirty="0">
                        <a:solidFill>
                          <a:schemeClr val="bg1">
                            <a:lumMod val="50000"/>
                          </a:schemeClr>
                        </a:solidFill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100%</a:t>
                      </a:r>
                      <a:endParaRPr lang="ko-KR" altLang="en-US" dirty="0">
                        <a:solidFill>
                          <a:schemeClr val="bg1">
                            <a:lumMod val="50000"/>
                          </a:schemeClr>
                        </a:solidFill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5900981"/>
                  </a:ext>
                </a:extLst>
              </a:tr>
              <a:tr h="5617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마스크 미 착용시 경고음 재생 기능</a:t>
                      </a:r>
                      <a:endParaRPr lang="en-US" altLang="ko-KR" dirty="0">
                        <a:solidFill>
                          <a:schemeClr val="bg1">
                            <a:lumMod val="50000"/>
                          </a:schemeClr>
                        </a:solidFill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100%</a:t>
                      </a:r>
                      <a:endParaRPr lang="ko-KR" altLang="en-US" dirty="0">
                        <a:solidFill>
                          <a:schemeClr val="bg1">
                            <a:lumMod val="50000"/>
                          </a:schemeClr>
                        </a:solidFill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34558814"/>
                  </a:ext>
                </a:extLst>
              </a:tr>
              <a:tr h="5617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마스크 미 착용시 </a:t>
                      </a:r>
                      <a:r>
                        <a:rPr lang="en-US" altLang="ko-KR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LED</a:t>
                      </a:r>
                      <a:r>
                        <a:rPr lang="en-US" altLang="ko-KR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 </a:t>
                      </a:r>
                      <a:r>
                        <a:rPr lang="ko-KR" altLang="en-US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작동 기능</a:t>
                      </a:r>
                      <a:endParaRPr lang="ko-KR" altLang="en-US" dirty="0">
                        <a:solidFill>
                          <a:schemeClr val="bg1">
                            <a:lumMod val="50000"/>
                          </a:schemeClr>
                        </a:solidFill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100%</a:t>
                      </a:r>
                      <a:endParaRPr lang="ko-KR" altLang="en-US" dirty="0">
                        <a:solidFill>
                          <a:schemeClr val="bg1">
                            <a:lumMod val="50000"/>
                          </a:schemeClr>
                        </a:solidFill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4832065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3C3A3F26-8AD5-42E2-9AFC-F03EBD46D3EE}"/>
              </a:ext>
            </a:extLst>
          </p:cNvPr>
          <p:cNvSpPr txBox="1"/>
          <p:nvPr/>
        </p:nvSpPr>
        <p:spPr>
          <a:xfrm>
            <a:off x="7562323" y="3067581"/>
            <a:ext cx="4433934" cy="204286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마스크 착용 유무 인식 기능은 구현이 </a:t>
            </a:r>
            <a:b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</a:br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되었으나 옆모습이나</a:t>
            </a:r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때때로 인식이 불안정한 모습을 보여</a:t>
            </a:r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개선이 필요하다</a:t>
            </a:r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.</a:t>
            </a:r>
          </a:p>
          <a:p>
            <a:pPr marL="285750" indent="-285750">
              <a:lnSpc>
                <a:spcPct val="120000"/>
              </a:lnSpc>
              <a:buFontTx/>
              <a:buChar char="-"/>
            </a:pPr>
            <a:endParaRPr lang="en-US" altLang="ko-KR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또한</a:t>
            </a:r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, </a:t>
            </a:r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영상 프레임이 낮아 느려 보이는 </a:t>
            </a:r>
            <a:b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</a:br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현상을 개선할 필요가 있다</a:t>
            </a:r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627340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4" name="직사각형 4913">
            <a:extLst>
              <a:ext uri="{FF2B5EF4-FFF2-40B4-BE49-F238E27FC236}">
                <a16:creationId xmlns:a16="http://schemas.microsoft.com/office/drawing/2014/main" id="{826E2952-C5F6-4FDD-8B04-B87AD9C31151}"/>
              </a:ext>
            </a:extLst>
          </p:cNvPr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gradFill flip="none" rotWithShape="1">
            <a:gsLst>
              <a:gs pos="43000">
                <a:srgbClr val="EA637C"/>
              </a:gs>
              <a:gs pos="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9B3B86E-9E3C-43B7-BD3F-43464E6E8D4B}"/>
              </a:ext>
            </a:extLst>
          </p:cNvPr>
          <p:cNvSpPr txBox="1"/>
          <p:nvPr/>
        </p:nvSpPr>
        <p:spPr>
          <a:xfrm>
            <a:off x="870680" y="2288967"/>
            <a:ext cx="11132542" cy="337246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현재의 미흡한 점을 보완해 졸업 작품으로 연계</a:t>
            </a:r>
            <a:endParaRPr lang="en-US" altLang="ko-KR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>
              <a:lnSpc>
                <a:spcPct val="120000"/>
              </a:lnSpc>
            </a:pPr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　　앱을 개발하여 질병관리본부 등 중앙 센터에 실시간으로 알림을 줄 수 있는 기능 구현</a:t>
            </a:r>
            <a:endParaRPr lang="en-US" altLang="ko-KR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>
              <a:lnSpc>
                <a:spcPct val="120000"/>
              </a:lnSpc>
            </a:pPr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　　</a:t>
            </a:r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MobileNetV2</a:t>
            </a:r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가 아닌 다른 망을 사용하여 성능을 더 좋게 개발</a:t>
            </a:r>
            <a:endParaRPr lang="en-US" altLang="ko-KR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>
              <a:lnSpc>
                <a:spcPct val="120000"/>
              </a:lnSpc>
            </a:pPr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　　</a:t>
            </a:r>
            <a:r>
              <a:rPr lang="ko-KR" altLang="en-US" dirty="0" err="1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웹캠</a:t>
            </a:r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 성능 개발</a:t>
            </a:r>
            <a:endParaRPr lang="en-US" altLang="ko-KR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285750" indent="-285750">
              <a:lnSpc>
                <a:spcPct val="120000"/>
              </a:lnSpc>
              <a:buFontTx/>
              <a:buChar char="-"/>
            </a:pPr>
            <a:endParaRPr lang="en-US" altLang="ko-KR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285750" indent="-285750">
              <a:lnSpc>
                <a:spcPct val="120000"/>
              </a:lnSpc>
              <a:buFontTx/>
              <a:buChar char="-"/>
            </a:pPr>
            <a:endParaRPr lang="en-US" altLang="ko-KR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사용되는 시제품을 벤치마킹해 현재 작품을 보완하고 실제 현장에서 원활한 작동이 가능하게 제작</a:t>
            </a:r>
            <a:endParaRPr lang="en-US" altLang="ko-KR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285750" indent="-285750">
              <a:lnSpc>
                <a:spcPct val="120000"/>
              </a:lnSpc>
              <a:buFontTx/>
              <a:buChar char="-"/>
            </a:pPr>
            <a:endParaRPr lang="en-US" altLang="ko-KR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285750" indent="-285750">
              <a:lnSpc>
                <a:spcPct val="120000"/>
              </a:lnSpc>
              <a:buFontTx/>
              <a:buChar char="-"/>
            </a:pPr>
            <a:endParaRPr lang="en-US" altLang="ko-KR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인공지능 관련 공부를 추가적으로 하여 관련 프로젝트를 진행하거나 인공지능 및 </a:t>
            </a:r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SW</a:t>
            </a:r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회사 입사를 목표</a:t>
            </a:r>
            <a:endParaRPr lang="en-US" altLang="ko-KR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CE80D4F-7B89-4FAE-8571-7395C4CC87D7}"/>
              </a:ext>
            </a:extLst>
          </p:cNvPr>
          <p:cNvSpPr txBox="1"/>
          <p:nvPr/>
        </p:nvSpPr>
        <p:spPr>
          <a:xfrm>
            <a:off x="5292665" y="457200"/>
            <a:ext cx="1606670" cy="427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20000"/>
              </a:lnSpc>
            </a:pPr>
            <a:r>
              <a:rPr lang="en-US" altLang="ko-KR" sz="20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4. </a:t>
            </a:r>
            <a:r>
              <a:rPr lang="ko-KR" altLang="en-US" sz="20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향후 계획</a:t>
            </a: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A119857A-04BD-484C-A15C-77B88E80F44C}"/>
              </a:ext>
            </a:extLst>
          </p:cNvPr>
          <p:cNvGrpSpPr/>
          <p:nvPr/>
        </p:nvGrpSpPr>
        <p:grpSpPr>
          <a:xfrm>
            <a:off x="501564" y="1364492"/>
            <a:ext cx="6182910" cy="400109"/>
            <a:chOff x="483341" y="1345415"/>
            <a:chExt cx="9074283" cy="400109"/>
          </a:xfrm>
        </p:grpSpPr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F4D3B186-1ECD-4C10-AFED-74A5B959665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3341" y="1370603"/>
              <a:ext cx="4" cy="374921"/>
            </a:xfrm>
            <a:prstGeom prst="line">
              <a:avLst/>
            </a:prstGeom>
            <a:ln w="444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84B30C8-F609-4DC9-B5D3-3A65015BEA53}"/>
                </a:ext>
              </a:extLst>
            </p:cNvPr>
            <p:cNvSpPr txBox="1"/>
            <p:nvPr/>
          </p:nvSpPr>
          <p:spPr>
            <a:xfrm>
              <a:off x="609602" y="1345415"/>
              <a:ext cx="8948022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chemeClr val="accent3">
                        <a:alpha val="30000"/>
                      </a:schemeClr>
                    </a:solidFill>
                  </a:ln>
                  <a:solidFill>
                    <a:schemeClr val="accent1"/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향후 계획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87323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4" name="직사각형 4913">
            <a:extLst>
              <a:ext uri="{FF2B5EF4-FFF2-40B4-BE49-F238E27FC236}">
                <a16:creationId xmlns:a16="http://schemas.microsoft.com/office/drawing/2014/main" id="{826E2952-C5F6-4FDD-8B04-B87AD9C31151}"/>
              </a:ext>
            </a:extLst>
          </p:cNvPr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gradFill flip="none" rotWithShape="1">
            <a:gsLst>
              <a:gs pos="43000">
                <a:srgbClr val="EA637C"/>
              </a:gs>
              <a:gs pos="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13" name="TextBox 4912">
            <a:extLst>
              <a:ext uri="{FF2B5EF4-FFF2-40B4-BE49-F238E27FC236}">
                <a16:creationId xmlns:a16="http://schemas.microsoft.com/office/drawing/2014/main" id="{0C374517-F175-4AE6-B683-56F14EEC3864}"/>
              </a:ext>
            </a:extLst>
          </p:cNvPr>
          <p:cNvSpPr txBox="1"/>
          <p:nvPr/>
        </p:nvSpPr>
        <p:spPr>
          <a:xfrm>
            <a:off x="5292665" y="457200"/>
            <a:ext cx="1606670" cy="427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20000"/>
              </a:lnSpc>
            </a:pPr>
            <a:r>
              <a:rPr lang="en-US" altLang="ko-KR" sz="20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1. </a:t>
            </a:r>
            <a:r>
              <a:rPr lang="ko-KR" altLang="en-US" sz="20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작품 개요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33084C2-96D5-4EAD-9637-9ADD1699641D}"/>
              </a:ext>
            </a:extLst>
          </p:cNvPr>
          <p:cNvGrpSpPr/>
          <p:nvPr/>
        </p:nvGrpSpPr>
        <p:grpSpPr>
          <a:xfrm>
            <a:off x="755523" y="1645209"/>
            <a:ext cx="9074283" cy="400109"/>
            <a:chOff x="9015319" y="4351213"/>
            <a:chExt cx="2374573" cy="65890"/>
          </a:xfrm>
        </p:grpSpPr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8E28159D-34FB-47FB-83B7-2E0FD6EAD96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15319" y="4355361"/>
              <a:ext cx="1" cy="61742"/>
            </a:xfrm>
            <a:prstGeom prst="line">
              <a:avLst/>
            </a:prstGeom>
            <a:ln w="444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4A729FC-DE2D-4F8C-AA8D-B38AF77990A7}"/>
                </a:ext>
              </a:extLst>
            </p:cNvPr>
            <p:cNvSpPr txBox="1"/>
            <p:nvPr/>
          </p:nvSpPr>
          <p:spPr>
            <a:xfrm>
              <a:off x="9048359" y="4351213"/>
              <a:ext cx="2341533" cy="658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chemeClr val="accent3">
                        <a:alpha val="30000"/>
                      </a:schemeClr>
                    </a:solidFill>
                  </a:ln>
                  <a:solidFill>
                    <a:schemeClr val="accent1"/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필요성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74153717-6B1C-47AC-8CBA-610C36DDB86C}"/>
              </a:ext>
            </a:extLst>
          </p:cNvPr>
          <p:cNvSpPr txBox="1"/>
          <p:nvPr/>
        </p:nvSpPr>
        <p:spPr>
          <a:xfrm>
            <a:off x="6328795" y="2672539"/>
            <a:ext cx="5271083" cy="2707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최근 코로나 바이러스가 전세계적으로 유행</a:t>
            </a:r>
            <a:endParaRPr lang="en-US" altLang="ko-KR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코로나 바이러스 집단 감염을 막기 위해 마스크 착용이 아주 중요함</a:t>
            </a:r>
            <a:endParaRPr lang="en-US" altLang="ko-KR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그럼에도 불구하고</a:t>
            </a:r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, </a:t>
            </a:r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마스크가 불편하다며 마스크를 착용하지 않고 대중시설 등을 이용하면서 집단감염이 늘어남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F817E014-597C-49FE-B705-4931894C0656}"/>
              </a:ext>
            </a:extLst>
          </p:cNvPr>
          <p:cNvGrpSpPr/>
          <p:nvPr/>
        </p:nvGrpSpPr>
        <p:grpSpPr>
          <a:xfrm>
            <a:off x="881783" y="2629456"/>
            <a:ext cx="5001601" cy="2789486"/>
            <a:chOff x="770024" y="2118188"/>
            <a:chExt cx="4794665" cy="2547056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8C7E96F6-9D5F-4F1C-992C-11A227D514A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70024" y="2118188"/>
              <a:ext cx="4794665" cy="1726080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3C4CFDC1-D8B0-40F1-84D2-6B90C06419B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0024" y="3844268"/>
              <a:ext cx="4749932" cy="820976"/>
            </a:xfrm>
            <a:prstGeom prst="rect">
              <a:avLst/>
            </a:prstGeom>
          </p:spPr>
        </p:pic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435E5700-F1AC-4D7D-B516-31FEE4E6407A}"/>
              </a:ext>
            </a:extLst>
          </p:cNvPr>
          <p:cNvGrpSpPr/>
          <p:nvPr/>
        </p:nvGrpSpPr>
        <p:grpSpPr>
          <a:xfrm>
            <a:off x="4598276" y="6277689"/>
            <a:ext cx="7907758" cy="525997"/>
            <a:chOff x="4598276" y="6277689"/>
            <a:chExt cx="7907758" cy="525997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3772E5C2-E7CB-452A-BDE2-E0BEDD25431D}"/>
                </a:ext>
              </a:extLst>
            </p:cNvPr>
            <p:cNvSpPr/>
            <p:nvPr/>
          </p:nvSpPr>
          <p:spPr>
            <a:xfrm>
              <a:off x="4598276" y="6277689"/>
              <a:ext cx="7593724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000" dirty="0">
                  <a:solidFill>
                    <a:schemeClr val="bg1">
                      <a:lumMod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출처 </a:t>
              </a:r>
              <a:r>
                <a:rPr lang="en-US" altLang="ko-KR" sz="1000" dirty="0">
                  <a:solidFill>
                    <a:schemeClr val="bg1">
                      <a:lumMod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: </a:t>
              </a:r>
              <a:r>
                <a:rPr lang="ko-KR" altLang="en-US" sz="1000" dirty="0">
                  <a:solidFill>
                    <a:schemeClr val="bg1">
                      <a:lumMod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속보 </a:t>
              </a:r>
              <a:r>
                <a:rPr lang="en-US" altLang="ko-KR" sz="1000" dirty="0">
                  <a:solidFill>
                    <a:schemeClr val="bg1">
                      <a:lumMod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[</a:t>
              </a:r>
              <a:r>
                <a:rPr lang="ko-KR" altLang="en-US" sz="1000" dirty="0">
                  <a:solidFill>
                    <a:schemeClr val="bg1">
                      <a:lumMod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코로나</a:t>
              </a:r>
              <a:r>
                <a:rPr lang="en-US" altLang="ko-KR" sz="1000" dirty="0">
                  <a:solidFill>
                    <a:schemeClr val="bg1">
                      <a:lumMod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19] </a:t>
              </a:r>
              <a:r>
                <a:rPr lang="ko-KR" altLang="en-US" sz="1000" dirty="0">
                  <a:solidFill>
                    <a:schemeClr val="bg1">
                      <a:lumMod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신규 </a:t>
              </a:r>
              <a:r>
                <a:rPr lang="ko-KR" altLang="en-US" sz="1000" dirty="0" err="1">
                  <a:solidFill>
                    <a:schemeClr val="bg1">
                      <a:lumMod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확진자</a:t>
              </a:r>
              <a:r>
                <a:rPr lang="ko-KR" altLang="en-US" sz="1000" dirty="0">
                  <a:solidFill>
                    <a:schemeClr val="bg1">
                      <a:lumMod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 </a:t>
              </a:r>
              <a:r>
                <a:rPr lang="en-US" altLang="ko-KR" sz="1000" dirty="0">
                  <a:solidFill>
                    <a:schemeClr val="bg1">
                      <a:lumMod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371</a:t>
              </a:r>
              <a:r>
                <a:rPr lang="ko-KR" altLang="en-US" sz="1000" dirty="0">
                  <a:solidFill>
                    <a:schemeClr val="bg1">
                      <a:lumMod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명</a:t>
              </a:r>
              <a:r>
                <a:rPr lang="en-US" altLang="ko-KR" sz="1000" dirty="0">
                  <a:solidFill>
                    <a:schemeClr val="bg1">
                      <a:lumMod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, </a:t>
              </a:r>
              <a:r>
                <a:rPr lang="ko-KR" altLang="en-US" sz="1000" dirty="0">
                  <a:solidFill>
                    <a:schemeClr val="bg1">
                      <a:lumMod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국내 전 지역 발생 </a:t>
              </a:r>
              <a:r>
                <a:rPr lang="en-US" altLang="ko-KR" sz="1000" dirty="0">
                  <a:solidFill>
                    <a:schemeClr val="bg1">
                      <a:lumMod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&lt; </a:t>
              </a:r>
              <a:r>
                <a:rPr lang="ko-KR" altLang="en-US" sz="1000" dirty="0">
                  <a:solidFill>
                    <a:schemeClr val="bg1">
                      <a:lumMod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일반뉴스 </a:t>
              </a:r>
              <a:r>
                <a:rPr lang="en-US" altLang="ko-KR" sz="1000" dirty="0">
                  <a:solidFill>
                    <a:schemeClr val="bg1">
                      <a:lumMod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&lt; </a:t>
              </a:r>
              <a:r>
                <a:rPr lang="ko-KR" altLang="en-US" sz="1000" dirty="0">
                  <a:solidFill>
                    <a:schemeClr val="bg1">
                      <a:lumMod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사회 </a:t>
              </a:r>
              <a:r>
                <a:rPr lang="en-US" altLang="ko-KR" sz="1000" dirty="0">
                  <a:solidFill>
                    <a:schemeClr val="bg1">
                      <a:lumMod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&lt; </a:t>
              </a:r>
              <a:r>
                <a:rPr lang="ko-KR" altLang="en-US" sz="1000" dirty="0">
                  <a:solidFill>
                    <a:schemeClr val="bg1">
                      <a:lumMod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기사본문 </a:t>
              </a:r>
              <a:r>
                <a:rPr lang="en-US" altLang="ko-KR" sz="1000" dirty="0">
                  <a:solidFill>
                    <a:schemeClr val="bg1">
                      <a:lumMod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- </a:t>
              </a:r>
              <a:r>
                <a:rPr lang="ko-KR" altLang="en-US" sz="1000" dirty="0" err="1">
                  <a:solidFill>
                    <a:schemeClr val="bg1">
                      <a:lumMod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투데이코리아</a:t>
              </a:r>
              <a:r>
                <a:rPr lang="ko-KR" altLang="en-US" sz="1000" dirty="0">
                  <a:solidFill>
                    <a:schemeClr val="bg1">
                      <a:lumMod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 </a:t>
              </a:r>
              <a:r>
                <a:rPr lang="en-US" altLang="ko-KR" sz="1000" dirty="0">
                  <a:solidFill>
                    <a:schemeClr val="bg1">
                      <a:lumMod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(todaykorea.co.kr)</a:t>
              </a:r>
              <a:endParaRPr lang="ko-KR" altLang="en-US" sz="10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8B381DF4-0C1A-463C-95F8-39968190AE02}"/>
                </a:ext>
              </a:extLst>
            </p:cNvPr>
            <p:cNvSpPr/>
            <p:nvPr/>
          </p:nvSpPr>
          <p:spPr>
            <a:xfrm>
              <a:off x="6410034" y="6425966"/>
              <a:ext cx="6096000" cy="246221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ko-KR" altLang="en-US" sz="1000" dirty="0">
                  <a:solidFill>
                    <a:schemeClr val="bg1">
                      <a:lumMod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  <a:hlinkClick r:id="rId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코로나</a:t>
              </a:r>
              <a:r>
                <a:rPr lang="en-US" altLang="ko-KR" sz="1000" dirty="0">
                  <a:solidFill>
                    <a:schemeClr val="bg1">
                      <a:lumMod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  <a:hlinkClick r:id="rId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19</a:t>
              </a:r>
              <a:r>
                <a:rPr lang="ko-KR" altLang="en-US" sz="1000" dirty="0">
                  <a:solidFill>
                    <a:schemeClr val="bg1">
                      <a:lumMod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  <a:hlinkClick r:id="rId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로 대학로도 집단 감염 비상 </a:t>
              </a:r>
              <a:r>
                <a:rPr lang="en-US" altLang="ko-KR" sz="1000" dirty="0">
                  <a:solidFill>
                    <a:schemeClr val="bg1">
                      <a:lumMod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  <a:hlinkClick r:id="rId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&lt; </a:t>
              </a:r>
              <a:r>
                <a:rPr lang="ko-KR" altLang="en-US" sz="1000" dirty="0">
                  <a:solidFill>
                    <a:schemeClr val="bg1">
                      <a:lumMod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  <a:hlinkClick r:id="rId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문화</a:t>
              </a:r>
              <a:r>
                <a:rPr lang="en-US" altLang="ko-KR" sz="1000" dirty="0">
                  <a:solidFill>
                    <a:schemeClr val="bg1">
                      <a:lumMod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  <a:hlinkClick r:id="rId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·</a:t>
              </a:r>
              <a:r>
                <a:rPr lang="ko-KR" altLang="en-US" sz="1000" dirty="0">
                  <a:solidFill>
                    <a:schemeClr val="bg1">
                      <a:lumMod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  <a:hlinkClick r:id="rId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연예 </a:t>
              </a:r>
              <a:r>
                <a:rPr lang="en-US" altLang="ko-KR" sz="1000" dirty="0">
                  <a:solidFill>
                    <a:schemeClr val="bg1">
                      <a:lumMod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  <a:hlinkClick r:id="rId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&lt; </a:t>
              </a:r>
              <a:r>
                <a:rPr lang="ko-KR" altLang="en-US" sz="1000" dirty="0">
                  <a:solidFill>
                    <a:schemeClr val="bg1">
                      <a:lumMod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  <a:hlinkClick r:id="rId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기사본문 </a:t>
              </a:r>
              <a:r>
                <a:rPr lang="en-US" altLang="ko-KR" sz="1000" dirty="0">
                  <a:solidFill>
                    <a:schemeClr val="bg1">
                      <a:lumMod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  <a:hlinkClick r:id="rId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- </a:t>
              </a:r>
              <a:r>
                <a:rPr lang="ko-KR" altLang="en-US" sz="1000" dirty="0" err="1">
                  <a:solidFill>
                    <a:schemeClr val="bg1">
                      <a:lumMod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  <a:hlinkClick r:id="rId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투데이코리아</a:t>
              </a:r>
              <a:r>
                <a:rPr lang="ko-KR" altLang="en-US" sz="1000" dirty="0">
                  <a:solidFill>
                    <a:schemeClr val="bg1">
                      <a:lumMod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  <a:hlinkClick r:id="rId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 </a:t>
              </a:r>
              <a:r>
                <a:rPr lang="en-US" altLang="ko-KR" sz="1000" dirty="0">
                  <a:solidFill>
                    <a:schemeClr val="bg1">
                      <a:lumMod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  <a:hlinkClick r:id="rId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(todaykorea.co.kr)</a:t>
              </a:r>
              <a:endParaRPr lang="ko-KR" altLang="en-US" sz="10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648802D1-F63C-4E69-80E3-6CD619DC9CF7}"/>
                </a:ext>
              </a:extLst>
            </p:cNvPr>
            <p:cNvSpPr/>
            <p:nvPr/>
          </p:nvSpPr>
          <p:spPr>
            <a:xfrm>
              <a:off x="9524282" y="6557465"/>
              <a:ext cx="2667718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000" u="sng" dirty="0">
                  <a:solidFill>
                    <a:schemeClr val="bg1">
                      <a:lumMod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https://news.joins.com/article/23948896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401091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4" name="직사각형 4913">
            <a:extLst>
              <a:ext uri="{FF2B5EF4-FFF2-40B4-BE49-F238E27FC236}">
                <a16:creationId xmlns:a16="http://schemas.microsoft.com/office/drawing/2014/main" id="{826E2952-C5F6-4FDD-8B04-B87AD9C31151}"/>
              </a:ext>
            </a:extLst>
          </p:cNvPr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gradFill flip="none" rotWithShape="1">
            <a:gsLst>
              <a:gs pos="43000">
                <a:srgbClr val="EA637C"/>
              </a:gs>
              <a:gs pos="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13" name="TextBox 4912">
            <a:extLst>
              <a:ext uri="{FF2B5EF4-FFF2-40B4-BE49-F238E27FC236}">
                <a16:creationId xmlns:a16="http://schemas.microsoft.com/office/drawing/2014/main" id="{0C374517-F175-4AE6-B683-56F14EEC3864}"/>
              </a:ext>
            </a:extLst>
          </p:cNvPr>
          <p:cNvSpPr txBox="1"/>
          <p:nvPr/>
        </p:nvSpPr>
        <p:spPr>
          <a:xfrm>
            <a:off x="4968145" y="457200"/>
            <a:ext cx="2255710" cy="41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20000"/>
              </a:lnSpc>
            </a:pPr>
            <a:r>
              <a:rPr lang="en-US" altLang="ko-KR" sz="20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5. </a:t>
            </a:r>
            <a:r>
              <a:rPr lang="ko-KR" altLang="en-US" sz="20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예산 집행 내역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080242F0-5982-4A5B-9FD4-CB853F1CDE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5006254"/>
              </p:ext>
            </p:extLst>
          </p:nvPr>
        </p:nvGraphicFramePr>
        <p:xfrm>
          <a:off x="938680" y="2066546"/>
          <a:ext cx="10314640" cy="41795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0293">
                  <a:extLst>
                    <a:ext uri="{9D8B030D-6E8A-4147-A177-3AD203B41FA5}">
                      <a16:colId xmlns:a16="http://schemas.microsoft.com/office/drawing/2014/main" val="2807845083"/>
                    </a:ext>
                  </a:extLst>
                </a:gridCol>
                <a:gridCol w="1495954">
                  <a:extLst>
                    <a:ext uri="{9D8B030D-6E8A-4147-A177-3AD203B41FA5}">
                      <a16:colId xmlns:a16="http://schemas.microsoft.com/office/drawing/2014/main" val="1310303072"/>
                    </a:ext>
                  </a:extLst>
                </a:gridCol>
                <a:gridCol w="3288393">
                  <a:extLst>
                    <a:ext uri="{9D8B030D-6E8A-4147-A177-3AD203B41FA5}">
                      <a16:colId xmlns:a16="http://schemas.microsoft.com/office/drawing/2014/main" val="2277901217"/>
                    </a:ext>
                  </a:extLst>
                </a:gridCol>
              </a:tblGrid>
              <a:tr h="37779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kern="0" spc="0" dirty="0">
                          <a:solidFill>
                            <a:schemeClr val="bg1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항 목</a:t>
                      </a:r>
                    </a:p>
                  </a:txBody>
                  <a:tcPr marL="17907" marR="17907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kern="0" spc="0" dirty="0">
                          <a:solidFill>
                            <a:schemeClr val="bg1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금 액 </a:t>
                      </a:r>
                      <a:r>
                        <a:rPr lang="en-US" altLang="ko-KR" sz="1200" b="0" i="0" kern="0" spc="0" dirty="0">
                          <a:solidFill>
                            <a:schemeClr val="bg1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(</a:t>
                      </a:r>
                      <a:r>
                        <a:rPr lang="ko-KR" altLang="en-US" sz="1200" b="0" i="0" kern="0" spc="0" dirty="0">
                          <a:solidFill>
                            <a:schemeClr val="bg1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원</a:t>
                      </a:r>
                      <a:r>
                        <a:rPr lang="en-US" altLang="ko-KR" sz="1200" b="0" i="0" kern="0" spc="0" dirty="0">
                          <a:solidFill>
                            <a:schemeClr val="bg1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)</a:t>
                      </a:r>
                      <a:endParaRPr lang="ko-KR" altLang="en-US" sz="1200" b="0" i="0" kern="0" spc="0" dirty="0">
                        <a:solidFill>
                          <a:schemeClr val="bg1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17907" marR="17907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kern="0" spc="0" dirty="0">
                          <a:solidFill>
                            <a:schemeClr val="bg1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산 출 내 역</a:t>
                      </a:r>
                    </a:p>
                  </a:txBody>
                  <a:tcPr marL="17907" marR="17907" marT="17907" marB="17907" anchor="ctr"/>
                </a:tc>
                <a:extLst>
                  <a:ext uri="{0D108BD9-81ED-4DB2-BD59-A6C34878D82A}">
                    <a16:rowId xmlns:a16="http://schemas.microsoft.com/office/drawing/2014/main" val="3985512991"/>
                  </a:ext>
                </a:extLst>
              </a:tr>
              <a:tr h="37779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i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ABKO APC930 QHD </a:t>
                      </a:r>
                      <a:r>
                        <a:rPr lang="ko-KR" altLang="en-US" sz="1200" i="0" kern="0" spc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웹캠</a:t>
                      </a:r>
                      <a:endParaRPr lang="ko-KR" altLang="en-US" sz="1200" i="0" kern="0" spc="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17907" marR="17907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i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67,300</a:t>
                      </a:r>
                    </a:p>
                  </a:txBody>
                  <a:tcPr marL="17907" marR="17907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i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마스크 및 얼굴인식 용 카메라</a:t>
                      </a:r>
                    </a:p>
                  </a:txBody>
                  <a:tcPr marL="17907" marR="17907" marT="17907" marB="17907" anchor="ctr"/>
                </a:tc>
                <a:extLst>
                  <a:ext uri="{0D108BD9-81ED-4DB2-BD59-A6C34878D82A}">
                    <a16:rowId xmlns:a16="http://schemas.microsoft.com/office/drawing/2014/main" val="603689046"/>
                  </a:ext>
                </a:extLst>
              </a:tr>
              <a:tr h="377799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i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[</a:t>
                      </a:r>
                      <a:r>
                        <a:rPr lang="en-US" altLang="ko-KR" sz="1200" i="0" kern="0" spc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DFRobot</a:t>
                      </a:r>
                      <a:r>
                        <a:rPr lang="en-US" altLang="ko-KR" sz="1200" i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] </a:t>
                      </a:r>
                      <a:r>
                        <a:rPr lang="ko-KR" altLang="en-US" sz="1200" i="0" kern="0" spc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라떼판다</a:t>
                      </a:r>
                      <a:r>
                        <a:rPr lang="ko-KR" altLang="en-US" sz="1200" i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 델타 </a:t>
                      </a:r>
                      <a:r>
                        <a:rPr lang="en-US" altLang="ko-KR" sz="1200" i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432 DFR0543 (</a:t>
                      </a:r>
                      <a:r>
                        <a:rPr lang="ko-KR" altLang="en-US" sz="1200" i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라이센스 미포함</a:t>
                      </a:r>
                      <a:r>
                        <a:rPr lang="en-US" altLang="ko-KR" sz="1200" i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)</a:t>
                      </a:r>
                      <a:endParaRPr lang="ko-KR" altLang="en-US" sz="1200" i="0" kern="0" spc="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17907" marR="17907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i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319,000</a:t>
                      </a:r>
                    </a:p>
                  </a:txBody>
                  <a:tcPr marL="17907" marR="17907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i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마스크 및 얼굴인식 용</a:t>
                      </a:r>
                      <a:r>
                        <a:rPr lang="ko-KR" altLang="en-US" sz="1200" i="0" kern="0" spc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 </a:t>
                      </a:r>
                      <a:r>
                        <a:rPr lang="ko-KR" altLang="en-US" sz="1200" i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싱글 보드 컴퓨터</a:t>
                      </a:r>
                    </a:p>
                  </a:txBody>
                  <a:tcPr marL="17907" marR="17907" marT="17907" marB="17907" anchor="ctr"/>
                </a:tc>
                <a:extLst>
                  <a:ext uri="{0D108BD9-81ED-4DB2-BD59-A6C34878D82A}">
                    <a16:rowId xmlns:a16="http://schemas.microsoft.com/office/drawing/2014/main" val="223285438"/>
                  </a:ext>
                </a:extLst>
              </a:tr>
              <a:tr h="377799">
                <a:tc>
                  <a:txBody>
                    <a:bodyPr/>
                    <a:lstStyle/>
                    <a:p>
                      <a:pPr marL="0" marR="0" indent="0" algn="ctr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i="0" kern="0" spc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샤오미</a:t>
                      </a:r>
                      <a:r>
                        <a:rPr lang="ko-KR" altLang="en-US" sz="1200" i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 미니 블루투스 스피커 </a:t>
                      </a:r>
                      <a:r>
                        <a:rPr lang="en-US" altLang="ko-KR" sz="1200" i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2</a:t>
                      </a:r>
                      <a:r>
                        <a:rPr lang="ko-KR" altLang="en-US" sz="1200" i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세대 </a:t>
                      </a:r>
                      <a:r>
                        <a:rPr lang="en-US" altLang="ko-KR" sz="1200" i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MDZ-28-DI</a:t>
                      </a:r>
                      <a:endParaRPr lang="ko-KR" altLang="en-US" sz="1200" i="0" kern="0" spc="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17907" marR="17907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i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14,500</a:t>
                      </a:r>
                    </a:p>
                  </a:txBody>
                  <a:tcPr marL="17907" marR="17907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i="0" kern="0" spc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경보음</a:t>
                      </a:r>
                      <a:r>
                        <a:rPr lang="ko-KR" altLang="en-US" sz="1200" i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 출력 용도</a:t>
                      </a:r>
                    </a:p>
                  </a:txBody>
                  <a:tcPr marL="17907" marR="17907" marT="17907" marB="17907" anchor="ctr"/>
                </a:tc>
                <a:extLst>
                  <a:ext uri="{0D108BD9-81ED-4DB2-BD59-A6C34878D82A}">
                    <a16:rowId xmlns:a16="http://schemas.microsoft.com/office/drawing/2014/main" val="2221855137"/>
                  </a:ext>
                </a:extLst>
              </a:tr>
              <a:tr h="388374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i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[SMG] </a:t>
                      </a:r>
                      <a:r>
                        <a:rPr lang="ko-KR" altLang="en-US" sz="1200" i="0" kern="0" spc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아두이노</a:t>
                      </a:r>
                      <a:r>
                        <a:rPr lang="ko-KR" altLang="en-US" sz="1200" i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 </a:t>
                      </a:r>
                      <a:r>
                        <a:rPr lang="en-US" altLang="ko-KR" sz="1200" i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Uno(R3)</a:t>
                      </a:r>
                      <a:r>
                        <a:rPr lang="ko-KR" altLang="en-US" sz="1200" i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용 </a:t>
                      </a:r>
                      <a:r>
                        <a:rPr lang="en-US" altLang="ko-KR" sz="1200" i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5V WS2812 Flexible LED IP67</a:t>
                      </a:r>
                      <a:r>
                        <a:rPr lang="ko-KR" altLang="en-US" sz="1200" i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방수 </a:t>
                      </a:r>
                      <a:r>
                        <a:rPr lang="ko-KR" altLang="en-US" sz="1200" i="0" kern="0" spc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우레탄쉴드</a:t>
                      </a:r>
                      <a:r>
                        <a:rPr lang="ko-KR" altLang="en-US" sz="1200" i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 </a:t>
                      </a:r>
                      <a:r>
                        <a:rPr lang="en-US" altLang="ko-KR" sz="1200" i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5M/1</a:t>
                      </a:r>
                      <a:r>
                        <a:rPr lang="ko-KR" altLang="en-US" sz="1200" i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롤 </a:t>
                      </a:r>
                      <a:r>
                        <a:rPr lang="en-US" altLang="ko-KR" sz="1200" i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[SY-LD038]</a:t>
                      </a:r>
                      <a:endParaRPr lang="ko-KR" altLang="en-US" sz="1200" i="0" kern="0" spc="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17907" marR="17907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i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41,495</a:t>
                      </a:r>
                    </a:p>
                  </a:txBody>
                  <a:tcPr marL="17907" marR="17907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i="0" kern="0" spc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경고등</a:t>
                      </a:r>
                      <a:r>
                        <a:rPr lang="ko-KR" altLang="en-US" sz="1200" i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 출력 용도</a:t>
                      </a:r>
                    </a:p>
                  </a:txBody>
                  <a:tcPr marL="17907" marR="17907" marT="17907" marB="17907" anchor="ctr"/>
                </a:tc>
                <a:extLst>
                  <a:ext uri="{0D108BD9-81ED-4DB2-BD59-A6C34878D82A}">
                    <a16:rowId xmlns:a16="http://schemas.microsoft.com/office/drawing/2014/main" val="3966617453"/>
                  </a:ext>
                </a:extLst>
              </a:tr>
              <a:tr h="377799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i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980 PRO series 250GB M.2 </a:t>
                      </a:r>
                      <a:r>
                        <a:rPr lang="en-US" sz="1200" i="0" kern="0" spc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NVMe</a:t>
                      </a:r>
                      <a:r>
                        <a:rPr lang="en-US" sz="1200" i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 250GB MZ-V8P250BW</a:t>
                      </a:r>
                    </a:p>
                  </a:txBody>
                  <a:tcPr marL="17907" marR="17907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i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119,000</a:t>
                      </a:r>
                    </a:p>
                  </a:txBody>
                  <a:tcPr marL="17907" marR="17907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i="0" kern="0" spc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라떼판다보드</a:t>
                      </a:r>
                      <a:r>
                        <a:rPr lang="ko-KR" altLang="en-US" sz="1200" i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 용량 추가</a:t>
                      </a:r>
                    </a:p>
                  </a:txBody>
                  <a:tcPr marL="17907" marR="17907" marT="17907" marB="17907" anchor="ctr"/>
                </a:tc>
                <a:extLst>
                  <a:ext uri="{0D108BD9-81ED-4DB2-BD59-A6C34878D82A}">
                    <a16:rowId xmlns:a16="http://schemas.microsoft.com/office/drawing/2014/main" val="1668031870"/>
                  </a:ext>
                </a:extLst>
              </a:tr>
              <a:tr h="377799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i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 삼성 마이크로</a:t>
                      </a:r>
                      <a:r>
                        <a:rPr lang="en-US" altLang="ko-KR" sz="1200" i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5</a:t>
                      </a:r>
                      <a:r>
                        <a:rPr lang="ko-KR" altLang="en-US" sz="1200" i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핀 </a:t>
                      </a:r>
                      <a:r>
                        <a:rPr lang="en-US" altLang="ko-KR" sz="1200" i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To USB </a:t>
                      </a:r>
                      <a:r>
                        <a:rPr lang="ko-KR" altLang="en-US" sz="1200" i="0" kern="0" spc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고속충전</a:t>
                      </a:r>
                      <a:r>
                        <a:rPr lang="ko-KR" altLang="en-US" sz="1200" i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 케이블</a:t>
                      </a:r>
                    </a:p>
                  </a:txBody>
                  <a:tcPr marL="17907" marR="17907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i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9,000</a:t>
                      </a:r>
                    </a:p>
                  </a:txBody>
                  <a:tcPr marL="17907" marR="17907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i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블루투스 스피커 충전용 케이블</a:t>
                      </a:r>
                    </a:p>
                  </a:txBody>
                  <a:tcPr marL="17907" marR="17907" marT="17907" marB="17907" anchor="ctr"/>
                </a:tc>
                <a:extLst>
                  <a:ext uri="{0D108BD9-81ED-4DB2-BD59-A6C34878D82A}">
                    <a16:rowId xmlns:a16="http://schemas.microsoft.com/office/drawing/2014/main" val="36074619"/>
                  </a:ext>
                </a:extLst>
              </a:tr>
              <a:tr h="377799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i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TAMUZ Ultra high speed HDMI </a:t>
                      </a:r>
                      <a:r>
                        <a:rPr lang="ko-KR" altLang="en-US" sz="1200" i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케이블 </a:t>
                      </a:r>
                      <a:r>
                        <a:rPr lang="en-US" altLang="ko-KR" sz="1200" i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[</a:t>
                      </a:r>
                      <a:r>
                        <a:rPr lang="en-US" sz="1200" i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Ver2.1] 2M</a:t>
                      </a:r>
                    </a:p>
                  </a:txBody>
                  <a:tcPr marL="17907" marR="17907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i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17,000</a:t>
                      </a:r>
                    </a:p>
                  </a:txBody>
                  <a:tcPr marL="17907" marR="17907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i="0" kern="0" spc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라떼판다보드</a:t>
                      </a:r>
                      <a:r>
                        <a:rPr lang="ko-KR" altLang="en-US" sz="1200" i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 모니터 출력용 케이블</a:t>
                      </a:r>
                    </a:p>
                  </a:txBody>
                  <a:tcPr marL="17907" marR="17907" marT="17907" marB="17907" anchor="ctr"/>
                </a:tc>
                <a:extLst>
                  <a:ext uri="{0D108BD9-81ED-4DB2-BD59-A6C34878D82A}">
                    <a16:rowId xmlns:a16="http://schemas.microsoft.com/office/drawing/2014/main" val="993922520"/>
                  </a:ext>
                </a:extLst>
              </a:tr>
              <a:tr h="377799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i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[</a:t>
                      </a:r>
                      <a:r>
                        <a:rPr lang="en-US" altLang="ko-KR" sz="1200" i="0" kern="0" spc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DFRobot</a:t>
                      </a:r>
                      <a:r>
                        <a:rPr lang="en-US" altLang="ko-KR" sz="1200" i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] </a:t>
                      </a:r>
                      <a:r>
                        <a:rPr lang="ko-KR" altLang="en-US" sz="1200" i="0" kern="0" spc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라떼판다</a:t>
                      </a:r>
                      <a:r>
                        <a:rPr lang="ko-KR" altLang="en-US" sz="1200" i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 나무 케이스 </a:t>
                      </a:r>
                      <a:r>
                        <a:rPr lang="en-US" altLang="ko-KR" sz="1200" i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[FIT0475]</a:t>
                      </a:r>
                      <a:endParaRPr lang="ko-KR" altLang="en-US" sz="1200" i="0" kern="0" spc="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17907" marR="17907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i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12,400</a:t>
                      </a:r>
                    </a:p>
                  </a:txBody>
                  <a:tcPr marL="17907" marR="17907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i="0" kern="0" spc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라떼판다보드</a:t>
                      </a:r>
                      <a:r>
                        <a:rPr lang="ko-KR" altLang="en-US" sz="1200" i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 보호용 케이스</a:t>
                      </a:r>
                    </a:p>
                  </a:txBody>
                  <a:tcPr marL="17907" marR="17907" marT="17907" marB="17907" anchor="ctr"/>
                </a:tc>
                <a:extLst>
                  <a:ext uri="{0D108BD9-81ED-4DB2-BD59-A6C34878D82A}">
                    <a16:rowId xmlns:a16="http://schemas.microsoft.com/office/drawing/2014/main" val="2955473678"/>
                  </a:ext>
                </a:extLst>
              </a:tr>
              <a:tr h="377799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i="0" kern="0" spc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컴퓨존</a:t>
                      </a:r>
                      <a:r>
                        <a:rPr lang="ko-KR" altLang="en-US" sz="1200" i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 주문 </a:t>
                      </a:r>
                      <a:r>
                        <a:rPr lang="ko-KR" altLang="en-US" sz="1200" i="0" kern="0" spc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배송비</a:t>
                      </a:r>
                      <a:endParaRPr lang="ko-KR" altLang="en-US" sz="1200" i="0" kern="0" spc="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17907" marR="17907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i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2,500</a:t>
                      </a:r>
                    </a:p>
                  </a:txBody>
                  <a:tcPr marL="17907" marR="17907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i="0" kern="0" spc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컴퓨존</a:t>
                      </a:r>
                      <a:r>
                        <a:rPr lang="ko-KR" altLang="en-US" sz="1200" i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 주문 </a:t>
                      </a:r>
                      <a:r>
                        <a:rPr lang="ko-KR" altLang="en-US" sz="1200" i="0" kern="0" spc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배송비</a:t>
                      </a:r>
                      <a:endParaRPr lang="ko-KR" altLang="en-US" sz="1200" i="0" kern="0" spc="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17907" marR="17907" marT="17907" marB="17907" anchor="ctr"/>
                </a:tc>
                <a:extLst>
                  <a:ext uri="{0D108BD9-81ED-4DB2-BD59-A6C34878D82A}">
                    <a16:rowId xmlns:a16="http://schemas.microsoft.com/office/drawing/2014/main" val="2845410286"/>
                  </a:ext>
                </a:extLst>
              </a:tr>
              <a:tr h="37779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kern="0" spc="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계</a:t>
                      </a:r>
                    </a:p>
                  </a:txBody>
                  <a:tcPr marL="17907" marR="17907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kern="0" spc="0" dirty="0">
                          <a:solidFill>
                            <a:schemeClr val="tx1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602,195</a:t>
                      </a:r>
                    </a:p>
                  </a:txBody>
                  <a:tcPr marL="17907" marR="17907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i="0" kern="0" spc="0" dirty="0">
                        <a:solidFill>
                          <a:schemeClr val="tx1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17907" marR="17907" marT="17907" marB="17907" anchor="ctr"/>
                </a:tc>
                <a:extLst>
                  <a:ext uri="{0D108BD9-81ED-4DB2-BD59-A6C34878D82A}">
                    <a16:rowId xmlns:a16="http://schemas.microsoft.com/office/drawing/2014/main" val="3569517517"/>
                  </a:ext>
                </a:extLst>
              </a:tr>
            </a:tbl>
          </a:graphicData>
        </a:graphic>
      </p:graphicFrame>
      <p:grpSp>
        <p:nvGrpSpPr>
          <p:cNvPr id="8" name="그룹 7">
            <a:extLst>
              <a:ext uri="{FF2B5EF4-FFF2-40B4-BE49-F238E27FC236}">
                <a16:creationId xmlns:a16="http://schemas.microsoft.com/office/drawing/2014/main" id="{29FC440C-862B-48F8-9AE3-9980ECC7960C}"/>
              </a:ext>
            </a:extLst>
          </p:cNvPr>
          <p:cNvGrpSpPr/>
          <p:nvPr/>
        </p:nvGrpSpPr>
        <p:grpSpPr>
          <a:xfrm>
            <a:off x="501564" y="1364492"/>
            <a:ext cx="6182910" cy="400109"/>
            <a:chOff x="483341" y="1345415"/>
            <a:chExt cx="9074283" cy="400109"/>
          </a:xfrm>
        </p:grpSpPr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F42B04E5-A251-48B8-8E70-695288F9095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3341" y="1370603"/>
              <a:ext cx="4" cy="374921"/>
            </a:xfrm>
            <a:prstGeom prst="line">
              <a:avLst/>
            </a:prstGeom>
            <a:ln w="444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2EAA266-0524-4165-9993-C60790AB5DD4}"/>
                </a:ext>
              </a:extLst>
            </p:cNvPr>
            <p:cNvSpPr txBox="1"/>
            <p:nvPr/>
          </p:nvSpPr>
          <p:spPr>
            <a:xfrm>
              <a:off x="609602" y="1345415"/>
              <a:ext cx="8948022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chemeClr val="accent3">
                        <a:alpha val="30000"/>
                      </a:schemeClr>
                    </a:solidFill>
                  </a:ln>
                  <a:solidFill>
                    <a:schemeClr val="accent1"/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예산 집행 내역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353791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27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자유형 36"/>
          <p:cNvSpPr/>
          <p:nvPr/>
        </p:nvSpPr>
        <p:spPr>
          <a:xfrm>
            <a:off x="3376521" y="5477022"/>
            <a:ext cx="5462812" cy="1380979"/>
          </a:xfrm>
          <a:custGeom>
            <a:avLst/>
            <a:gdLst>
              <a:gd name="connsiteX0" fmla="*/ 2731406 w 5462812"/>
              <a:gd name="connsiteY0" fmla="*/ 0 h 1380979"/>
              <a:gd name="connsiteX1" fmla="*/ 5355549 w 5462812"/>
              <a:gd name="connsiteY1" fmla="*/ 1237538 h 1380979"/>
              <a:gd name="connsiteX2" fmla="*/ 5462812 w 5462812"/>
              <a:gd name="connsiteY2" fmla="*/ 1380979 h 1380979"/>
              <a:gd name="connsiteX3" fmla="*/ 0 w 5462812"/>
              <a:gd name="connsiteY3" fmla="*/ 1380979 h 1380979"/>
              <a:gd name="connsiteX4" fmla="*/ 107264 w 5462812"/>
              <a:gd name="connsiteY4" fmla="*/ 1237538 h 1380979"/>
              <a:gd name="connsiteX5" fmla="*/ 2731406 w 5462812"/>
              <a:gd name="connsiteY5" fmla="*/ 0 h 1380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62812" h="1380979">
                <a:moveTo>
                  <a:pt x="2731406" y="0"/>
                </a:moveTo>
                <a:cubicBezTo>
                  <a:pt x="3787867" y="0"/>
                  <a:pt x="4731811" y="481742"/>
                  <a:pt x="5355549" y="1237538"/>
                </a:cubicBezTo>
                <a:lnTo>
                  <a:pt x="5462812" y="1380979"/>
                </a:lnTo>
                <a:lnTo>
                  <a:pt x="0" y="1380979"/>
                </a:lnTo>
                <a:lnTo>
                  <a:pt x="107264" y="1237538"/>
                </a:lnTo>
                <a:cubicBezTo>
                  <a:pt x="731001" y="481742"/>
                  <a:pt x="1674945" y="0"/>
                  <a:pt x="2731406" y="0"/>
                </a:cubicBezTo>
                <a:close/>
              </a:path>
            </a:pathLst>
          </a:custGeom>
          <a:solidFill>
            <a:schemeClr val="tx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5" name="자유형 34"/>
          <p:cNvSpPr/>
          <p:nvPr/>
        </p:nvSpPr>
        <p:spPr>
          <a:xfrm>
            <a:off x="11016770" y="1"/>
            <a:ext cx="1175231" cy="976983"/>
          </a:xfrm>
          <a:custGeom>
            <a:avLst/>
            <a:gdLst>
              <a:gd name="connsiteX0" fmla="*/ 0 w 1175231"/>
              <a:gd name="connsiteY0" fmla="*/ 0 h 976983"/>
              <a:gd name="connsiteX1" fmla="*/ 1175231 w 1175231"/>
              <a:gd name="connsiteY1" fmla="*/ 0 h 976983"/>
              <a:gd name="connsiteX2" fmla="*/ 1175231 w 1175231"/>
              <a:gd name="connsiteY2" fmla="*/ 976983 h 976983"/>
              <a:gd name="connsiteX3" fmla="*/ 1060221 w 1175231"/>
              <a:gd name="connsiteY3" fmla="*/ 917638 h 976983"/>
              <a:gd name="connsiteX4" fmla="*/ 75089 w 1175231"/>
              <a:gd name="connsiteY4" fmla="*/ 100415 h 976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5231" h="976983">
                <a:moveTo>
                  <a:pt x="0" y="0"/>
                </a:moveTo>
                <a:lnTo>
                  <a:pt x="1175231" y="0"/>
                </a:lnTo>
                <a:lnTo>
                  <a:pt x="1175231" y="976983"/>
                </a:lnTo>
                <a:lnTo>
                  <a:pt x="1060221" y="917638"/>
                </a:lnTo>
                <a:cubicBezTo>
                  <a:pt x="682149" y="709280"/>
                  <a:pt x="347974" y="431075"/>
                  <a:pt x="75089" y="100415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06680" y="3081212"/>
            <a:ext cx="11978640" cy="6955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000" b="1" kern="0" dirty="0">
                <a:solidFill>
                  <a:schemeClr val="bg1"/>
                </a:solidFill>
                <a:latin typeface="+mj-lt"/>
              </a:rPr>
              <a:t>감사합니다</a:t>
            </a:r>
            <a:endParaRPr lang="en-US" altLang="ko-KR" sz="3000" b="1" kern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7784312" y="2337736"/>
            <a:ext cx="452573" cy="452573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8537069" y="1827509"/>
            <a:ext cx="221117" cy="221117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8638102" y="2425036"/>
            <a:ext cx="144000" cy="144000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742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4" name="직사각형 4913">
            <a:extLst>
              <a:ext uri="{FF2B5EF4-FFF2-40B4-BE49-F238E27FC236}">
                <a16:creationId xmlns:a16="http://schemas.microsoft.com/office/drawing/2014/main" id="{826E2952-C5F6-4FDD-8B04-B87AD9C31151}"/>
              </a:ext>
            </a:extLst>
          </p:cNvPr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gradFill flip="none" rotWithShape="1">
            <a:gsLst>
              <a:gs pos="43000">
                <a:srgbClr val="EA637C"/>
              </a:gs>
              <a:gs pos="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13" name="TextBox 4912">
            <a:extLst>
              <a:ext uri="{FF2B5EF4-FFF2-40B4-BE49-F238E27FC236}">
                <a16:creationId xmlns:a16="http://schemas.microsoft.com/office/drawing/2014/main" id="{0C374517-F175-4AE6-B683-56F14EEC3864}"/>
              </a:ext>
            </a:extLst>
          </p:cNvPr>
          <p:cNvSpPr txBox="1"/>
          <p:nvPr/>
        </p:nvSpPr>
        <p:spPr>
          <a:xfrm>
            <a:off x="5292665" y="457200"/>
            <a:ext cx="1606670" cy="427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20000"/>
              </a:lnSpc>
            </a:pPr>
            <a:r>
              <a:rPr lang="en-US" altLang="ko-KR" sz="20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1. </a:t>
            </a:r>
            <a:r>
              <a:rPr lang="ko-KR" altLang="en-US" sz="20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작품 개요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4153717-6B1C-47AC-8CBA-610C36DDB86C}"/>
              </a:ext>
            </a:extLst>
          </p:cNvPr>
          <p:cNvSpPr txBox="1"/>
          <p:nvPr/>
        </p:nvSpPr>
        <p:spPr>
          <a:xfrm>
            <a:off x="6513353" y="2523956"/>
            <a:ext cx="5271083" cy="104567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마스크 미착용자에게 마스크를 </a:t>
            </a:r>
            <a:r>
              <a:rPr lang="ko-KR" altLang="en-US" dirty="0" err="1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써달라는</a:t>
            </a:r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 말을 하면 말싸움</a:t>
            </a:r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, </a:t>
            </a:r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몸싸움이 일어나 인력 동원 없이 해결하기 어려움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1EBAB82-45B1-4BCF-B3E8-E63383B907B3}"/>
              </a:ext>
            </a:extLst>
          </p:cNvPr>
          <p:cNvSpPr txBox="1"/>
          <p:nvPr/>
        </p:nvSpPr>
        <p:spPr>
          <a:xfrm>
            <a:off x="6513353" y="4470753"/>
            <a:ext cx="5214443" cy="71327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그러나 인력이 부족하기에 마스크 미착용자에 대한 조치가 제대로 이뤄지지 못함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C4B1F37F-6DA0-4176-9BF1-38D9007354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207" y="4304553"/>
            <a:ext cx="5415793" cy="909269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2566ED1F-B362-4CDD-86D6-032EF3D0AE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400" y="2571210"/>
            <a:ext cx="5413600" cy="975784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E8216A8D-7CB8-4C18-9AAA-639D1C69A594}"/>
              </a:ext>
            </a:extLst>
          </p:cNvPr>
          <p:cNvGrpSpPr/>
          <p:nvPr/>
        </p:nvGrpSpPr>
        <p:grpSpPr>
          <a:xfrm>
            <a:off x="7074715" y="6399441"/>
            <a:ext cx="5969467" cy="400110"/>
            <a:chOff x="7074715" y="6399441"/>
            <a:chExt cx="5969467" cy="400110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42EE32DA-4DEA-4DEA-9C5B-5C68D29EE290}"/>
                </a:ext>
              </a:extLst>
            </p:cNvPr>
            <p:cNvSpPr/>
            <p:nvPr/>
          </p:nvSpPr>
          <p:spPr>
            <a:xfrm>
              <a:off x="7486565" y="6399441"/>
              <a:ext cx="5557617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000" u="sng" dirty="0">
                  <a:solidFill>
                    <a:schemeClr val="bg1">
                      <a:lumMod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출처 </a:t>
              </a:r>
              <a:r>
                <a:rPr lang="en-US" altLang="ko-KR" sz="1000" u="sng" dirty="0">
                  <a:solidFill>
                    <a:schemeClr val="bg1">
                      <a:lumMod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: [</a:t>
              </a:r>
              <a:r>
                <a:rPr lang="ko-KR" altLang="en-US" sz="1000" u="sng" dirty="0">
                  <a:solidFill>
                    <a:schemeClr val="bg1">
                      <a:lumMod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서울신문</a:t>
              </a:r>
              <a:r>
                <a:rPr lang="en-US" altLang="ko-KR" sz="1000" u="sng" dirty="0">
                  <a:solidFill>
                    <a:schemeClr val="bg1">
                      <a:lumMod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] </a:t>
              </a:r>
              <a:r>
                <a:rPr lang="ko-KR" altLang="en-US" sz="1000" u="sng" dirty="0">
                  <a:solidFill>
                    <a:schemeClr val="bg1">
                      <a:lumMod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마스크 </a:t>
              </a:r>
              <a:r>
                <a:rPr lang="ko-KR" altLang="en-US" sz="1000" u="sng" dirty="0" err="1">
                  <a:solidFill>
                    <a:schemeClr val="bg1">
                      <a:lumMod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써달라는</a:t>
              </a:r>
              <a:r>
                <a:rPr lang="ko-KR" altLang="en-US" sz="1000" u="sng" dirty="0">
                  <a:solidFill>
                    <a:schemeClr val="bg1">
                      <a:lumMod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 말이 그렇게도 기분 </a:t>
              </a:r>
              <a:r>
                <a:rPr lang="ko-KR" altLang="en-US" sz="1000" u="sng" dirty="0" err="1">
                  <a:solidFill>
                    <a:schemeClr val="bg1">
                      <a:lumMod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나쁜가요</a:t>
              </a:r>
              <a:r>
                <a:rPr lang="ko-KR" altLang="en-US" sz="1000" u="sng" dirty="0">
                  <a:solidFill>
                    <a:schemeClr val="bg1">
                      <a:lumMod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 </a:t>
              </a:r>
              <a:r>
                <a:rPr lang="en-US" altLang="ko-KR" sz="1000" u="sng" dirty="0">
                  <a:solidFill>
                    <a:schemeClr val="bg1">
                      <a:lumMod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(seoul.co.kr)</a:t>
              </a:r>
              <a:endParaRPr lang="en-US" altLang="ko-KR" sz="1000" u="sng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endParaRPr>
            </a:p>
            <a:p>
              <a:endParaRPr lang="ko-KR" altLang="en-US" sz="1000" u="sng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B96E241A-C26B-4679-AC8E-2F7621CDFD6A}"/>
                </a:ext>
              </a:extLst>
            </p:cNvPr>
            <p:cNvSpPr/>
            <p:nvPr/>
          </p:nvSpPr>
          <p:spPr>
            <a:xfrm>
              <a:off x="7074715" y="6553330"/>
              <a:ext cx="5117285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000" dirty="0">
                  <a:solidFill>
                    <a:schemeClr val="bg1">
                      <a:lumMod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  <a:hlinkClick r:id="rId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지하철 마스크 미착용 신고해도 </a:t>
              </a:r>
              <a:r>
                <a:rPr lang="ko-KR" altLang="en-US" sz="1000" dirty="0" err="1">
                  <a:solidFill>
                    <a:schemeClr val="bg1">
                      <a:lumMod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  <a:hlinkClick r:id="rId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안내방송뿐</a:t>
              </a:r>
              <a:r>
                <a:rPr lang="en-US" altLang="ko-KR" sz="1000" dirty="0">
                  <a:solidFill>
                    <a:schemeClr val="bg1">
                      <a:lumMod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  <a:hlinkClick r:id="rId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…</a:t>
              </a:r>
              <a:r>
                <a:rPr lang="ko-KR" altLang="en-US" sz="1000" dirty="0">
                  <a:solidFill>
                    <a:schemeClr val="bg1">
                      <a:lumMod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  <a:hlinkClick r:id="rId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문제는 </a:t>
              </a:r>
              <a:r>
                <a:rPr lang="en-US" altLang="ko-KR" sz="1000" dirty="0">
                  <a:solidFill>
                    <a:schemeClr val="bg1">
                      <a:lumMod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  <a:hlinkClick r:id="rId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'</a:t>
              </a:r>
              <a:r>
                <a:rPr lang="ko-KR" altLang="en-US" sz="1000" dirty="0">
                  <a:solidFill>
                    <a:schemeClr val="bg1">
                      <a:lumMod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  <a:hlinkClick r:id="rId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인력부족</a:t>
              </a:r>
              <a:r>
                <a:rPr lang="en-US" altLang="ko-KR" sz="1000" dirty="0">
                  <a:solidFill>
                    <a:schemeClr val="bg1">
                      <a:lumMod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  <a:hlinkClick r:id="rId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' | </a:t>
              </a:r>
              <a:r>
                <a:rPr lang="ko-KR" altLang="en-US" sz="1000" dirty="0">
                  <a:solidFill>
                    <a:schemeClr val="bg1">
                      <a:lumMod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  <a:hlinkClick r:id="rId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연합뉴스 </a:t>
              </a:r>
              <a:r>
                <a:rPr lang="en-US" altLang="ko-KR" sz="1000" dirty="0">
                  <a:solidFill>
                    <a:schemeClr val="bg1">
                      <a:lumMod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  <a:hlinkClick r:id="rId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(yna.co.kr)</a:t>
              </a:r>
              <a:endParaRPr lang="ko-KR" altLang="en-US" sz="10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95805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4" name="직사각형 4913">
            <a:extLst>
              <a:ext uri="{FF2B5EF4-FFF2-40B4-BE49-F238E27FC236}">
                <a16:creationId xmlns:a16="http://schemas.microsoft.com/office/drawing/2014/main" id="{826E2952-C5F6-4FDD-8B04-B87AD9C31151}"/>
              </a:ext>
            </a:extLst>
          </p:cNvPr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gradFill flip="none" rotWithShape="1">
            <a:gsLst>
              <a:gs pos="43000">
                <a:srgbClr val="EA637C"/>
              </a:gs>
              <a:gs pos="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13" name="TextBox 4912">
            <a:extLst>
              <a:ext uri="{FF2B5EF4-FFF2-40B4-BE49-F238E27FC236}">
                <a16:creationId xmlns:a16="http://schemas.microsoft.com/office/drawing/2014/main" id="{0C374517-F175-4AE6-B683-56F14EEC3864}"/>
              </a:ext>
            </a:extLst>
          </p:cNvPr>
          <p:cNvSpPr txBox="1"/>
          <p:nvPr/>
        </p:nvSpPr>
        <p:spPr>
          <a:xfrm>
            <a:off x="5292665" y="457200"/>
            <a:ext cx="1606670" cy="427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20000"/>
              </a:lnSpc>
            </a:pPr>
            <a:r>
              <a:rPr lang="en-US" altLang="ko-KR" sz="20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1. </a:t>
            </a:r>
            <a:r>
              <a:rPr lang="ko-KR" altLang="en-US" sz="20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작품 개요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B336F74-FF34-4261-A698-1F956DDF7749}"/>
              </a:ext>
            </a:extLst>
          </p:cNvPr>
          <p:cNvSpPr txBox="1"/>
          <p:nvPr/>
        </p:nvSpPr>
        <p:spPr>
          <a:xfrm>
            <a:off x="965673" y="3211272"/>
            <a:ext cx="11036171" cy="171046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마스크 미착용자가 있을 경우</a:t>
            </a:r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, </a:t>
            </a:r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인력 동원 없이 실시간으로 조치를 취할 수 있도록 함</a:t>
            </a:r>
            <a:endParaRPr lang="en-US" altLang="ko-KR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285750" indent="-285750">
              <a:lnSpc>
                <a:spcPct val="120000"/>
              </a:lnSpc>
              <a:buFontTx/>
              <a:buChar char="-"/>
            </a:pPr>
            <a:endParaRPr lang="en-US" altLang="ko-KR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285750" indent="-285750">
              <a:lnSpc>
                <a:spcPct val="120000"/>
              </a:lnSpc>
              <a:buFontTx/>
              <a:buChar char="-"/>
            </a:pPr>
            <a:endParaRPr lang="en-US" altLang="ko-KR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285750" indent="-285750">
              <a:lnSpc>
                <a:spcPct val="120000"/>
              </a:lnSpc>
              <a:buFontTx/>
              <a:buChar char="-"/>
            </a:pPr>
            <a:endParaRPr lang="en-US" altLang="ko-KR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마스크 미착용으로 인해 발생하는 집단 감염을 막을 수 있도록 함</a:t>
            </a:r>
            <a:endParaRPr lang="en-US" altLang="ko-KR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6BD06178-F68C-4E5A-BBE2-FA78D15DC7A9}"/>
              </a:ext>
            </a:extLst>
          </p:cNvPr>
          <p:cNvGrpSpPr/>
          <p:nvPr/>
        </p:nvGrpSpPr>
        <p:grpSpPr>
          <a:xfrm>
            <a:off x="646466" y="1754266"/>
            <a:ext cx="9074283" cy="400109"/>
            <a:chOff x="9015319" y="4351213"/>
            <a:chExt cx="2374573" cy="65890"/>
          </a:xfrm>
        </p:grpSpPr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A15D8FAD-6730-4E00-8139-BB7F4074F34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15319" y="4355361"/>
              <a:ext cx="1" cy="61742"/>
            </a:xfrm>
            <a:prstGeom prst="line">
              <a:avLst/>
            </a:prstGeom>
            <a:ln w="444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F0ACB90-14B9-4361-A4D6-4CA5B084BEC6}"/>
                </a:ext>
              </a:extLst>
            </p:cNvPr>
            <p:cNvSpPr txBox="1"/>
            <p:nvPr/>
          </p:nvSpPr>
          <p:spPr>
            <a:xfrm>
              <a:off x="9048359" y="4351213"/>
              <a:ext cx="2341533" cy="658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chemeClr val="accent3">
                        <a:alpha val="30000"/>
                      </a:schemeClr>
                    </a:solidFill>
                  </a:ln>
                  <a:solidFill>
                    <a:schemeClr val="accent1"/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해결하려는 문제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41360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4" name="직사각형 4913">
            <a:extLst>
              <a:ext uri="{FF2B5EF4-FFF2-40B4-BE49-F238E27FC236}">
                <a16:creationId xmlns:a16="http://schemas.microsoft.com/office/drawing/2014/main" id="{826E2952-C5F6-4FDD-8B04-B87AD9C31151}"/>
              </a:ext>
            </a:extLst>
          </p:cNvPr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gradFill flip="none" rotWithShape="1">
            <a:gsLst>
              <a:gs pos="43000">
                <a:srgbClr val="EA637C"/>
              </a:gs>
              <a:gs pos="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13" name="TextBox 4912">
            <a:extLst>
              <a:ext uri="{FF2B5EF4-FFF2-40B4-BE49-F238E27FC236}">
                <a16:creationId xmlns:a16="http://schemas.microsoft.com/office/drawing/2014/main" id="{0C374517-F175-4AE6-B683-56F14EEC3864}"/>
              </a:ext>
            </a:extLst>
          </p:cNvPr>
          <p:cNvSpPr txBox="1"/>
          <p:nvPr/>
        </p:nvSpPr>
        <p:spPr>
          <a:xfrm>
            <a:off x="5292665" y="457200"/>
            <a:ext cx="1606670" cy="427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20000"/>
              </a:lnSpc>
            </a:pPr>
            <a:r>
              <a:rPr lang="en-US" altLang="ko-KR" sz="20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1. </a:t>
            </a:r>
            <a:r>
              <a:rPr lang="ko-KR" altLang="en-US" sz="20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작품 개요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EC2B284B-059C-490E-AA9B-345AD8177B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664" y="2482603"/>
            <a:ext cx="4688152" cy="291151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B336F74-FF34-4261-A698-1F956DDF7749}"/>
              </a:ext>
            </a:extLst>
          </p:cNvPr>
          <p:cNvSpPr txBox="1"/>
          <p:nvPr/>
        </p:nvSpPr>
        <p:spPr>
          <a:xfrm>
            <a:off x="5850744" y="3289340"/>
            <a:ext cx="6014750" cy="104567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- </a:t>
            </a:r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인공지능을 이용해 마스크 착용</a:t>
            </a:r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/</a:t>
            </a:r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미착용 여부를 판단하고</a:t>
            </a:r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, </a:t>
            </a:r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미착용자가 확인될 시 </a:t>
            </a:r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LED/</a:t>
            </a:r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경고음</a:t>
            </a:r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/</a:t>
            </a:r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미착용자의 얼굴을 캡처하는 프로그램을 개발하였음</a:t>
            </a:r>
            <a:endParaRPr lang="en-US" altLang="ko-KR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EA2A7933-D030-4B2E-9527-06A622DC008E}"/>
              </a:ext>
            </a:extLst>
          </p:cNvPr>
          <p:cNvGrpSpPr/>
          <p:nvPr/>
        </p:nvGrpSpPr>
        <p:grpSpPr>
          <a:xfrm>
            <a:off x="646466" y="1754266"/>
            <a:ext cx="9074283" cy="400109"/>
            <a:chOff x="9015319" y="4351213"/>
            <a:chExt cx="2374573" cy="65890"/>
          </a:xfrm>
        </p:grpSpPr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75B6F233-881C-4D3F-81D1-65105FF4968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15319" y="4355361"/>
              <a:ext cx="1" cy="61742"/>
            </a:xfrm>
            <a:prstGeom prst="line">
              <a:avLst/>
            </a:prstGeom>
            <a:ln w="444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426A7DD-0777-4D2B-BB4E-E9EC0D94123C}"/>
                </a:ext>
              </a:extLst>
            </p:cNvPr>
            <p:cNvSpPr txBox="1"/>
            <p:nvPr/>
          </p:nvSpPr>
          <p:spPr>
            <a:xfrm>
              <a:off x="9048359" y="4351213"/>
              <a:ext cx="2341533" cy="658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chemeClr val="accent3">
                        <a:alpha val="30000"/>
                      </a:schemeClr>
                    </a:solidFill>
                  </a:ln>
                  <a:solidFill>
                    <a:schemeClr val="accent1"/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문제 해결을 위해 개발한 프로그램 소개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052810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4" name="직사각형 4913">
            <a:extLst>
              <a:ext uri="{FF2B5EF4-FFF2-40B4-BE49-F238E27FC236}">
                <a16:creationId xmlns:a16="http://schemas.microsoft.com/office/drawing/2014/main" id="{826E2952-C5F6-4FDD-8B04-B87AD9C31151}"/>
              </a:ext>
            </a:extLst>
          </p:cNvPr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gradFill flip="none" rotWithShape="1">
            <a:gsLst>
              <a:gs pos="43000">
                <a:srgbClr val="EA637C"/>
              </a:gs>
              <a:gs pos="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98CC940-A29A-49D0-9501-D92D4994CC64}"/>
              </a:ext>
            </a:extLst>
          </p:cNvPr>
          <p:cNvSpPr txBox="1"/>
          <p:nvPr/>
        </p:nvSpPr>
        <p:spPr>
          <a:xfrm>
            <a:off x="537049" y="2666082"/>
            <a:ext cx="7826742" cy="30400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Platform : </a:t>
            </a:r>
            <a:r>
              <a:rPr lang="ko-KR" altLang="en-US" dirty="0" err="1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라떼판다</a:t>
            </a:r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 델타</a:t>
            </a:r>
            <a:endParaRPr lang="en-US" altLang="ko-KR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285750" indent="-285750">
              <a:lnSpc>
                <a:spcPct val="120000"/>
              </a:lnSpc>
              <a:buFontTx/>
              <a:buChar char="-"/>
            </a:pPr>
            <a:endParaRPr lang="en-US" altLang="ko-KR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OS : windows10</a:t>
            </a:r>
          </a:p>
          <a:p>
            <a:pPr marL="285750" indent="-285750">
              <a:lnSpc>
                <a:spcPct val="120000"/>
              </a:lnSpc>
              <a:buFontTx/>
              <a:buChar char="-"/>
            </a:pPr>
            <a:endParaRPr lang="en-US" altLang="ko-KR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INPUT : Webcam</a:t>
            </a:r>
          </a:p>
          <a:p>
            <a:pPr marL="285750" indent="-285750">
              <a:lnSpc>
                <a:spcPct val="120000"/>
              </a:lnSpc>
              <a:buFontTx/>
              <a:buChar char="-"/>
            </a:pPr>
            <a:endParaRPr lang="en-US" altLang="ko-KR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OUTPUT : LED, Bluetooth speaker, Google Drive</a:t>
            </a:r>
          </a:p>
          <a:p>
            <a:pPr>
              <a:lnSpc>
                <a:spcPct val="120000"/>
              </a:lnSpc>
            </a:pPr>
            <a:endParaRPr lang="en-US" altLang="ko-KR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Deep learning Library : </a:t>
            </a:r>
            <a:r>
              <a:rPr lang="en-US" altLang="ko-KR" dirty="0" err="1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Keras</a:t>
            </a:r>
            <a:endParaRPr lang="en-US" altLang="ko-KR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7E0F48E-3904-45C1-90F2-44B80C2A604F}"/>
              </a:ext>
            </a:extLst>
          </p:cNvPr>
          <p:cNvSpPr txBox="1"/>
          <p:nvPr/>
        </p:nvSpPr>
        <p:spPr>
          <a:xfrm>
            <a:off x="5292665" y="457200"/>
            <a:ext cx="1606670" cy="427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20000"/>
              </a:lnSpc>
            </a:pPr>
            <a:r>
              <a:rPr lang="en-US" altLang="ko-KR" sz="20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1. </a:t>
            </a:r>
            <a:r>
              <a:rPr lang="ko-KR" altLang="en-US" sz="20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작품 개요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5B7E419E-EC33-462A-8C44-5803620578EE}"/>
              </a:ext>
            </a:extLst>
          </p:cNvPr>
          <p:cNvGrpSpPr/>
          <p:nvPr/>
        </p:nvGrpSpPr>
        <p:grpSpPr>
          <a:xfrm>
            <a:off x="646466" y="1772653"/>
            <a:ext cx="9074283" cy="400109"/>
            <a:chOff x="9015319" y="4351213"/>
            <a:chExt cx="2374573" cy="65890"/>
          </a:xfrm>
        </p:grpSpPr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F03EC9FD-2969-4B8B-B642-30F64CDBC0B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15319" y="4355361"/>
              <a:ext cx="1" cy="61742"/>
            </a:xfrm>
            <a:prstGeom prst="line">
              <a:avLst/>
            </a:prstGeom>
            <a:ln w="444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1BDF846-C9F9-4155-85AA-6C492F581262}"/>
                </a:ext>
              </a:extLst>
            </p:cNvPr>
            <p:cNvSpPr txBox="1"/>
            <p:nvPr/>
          </p:nvSpPr>
          <p:spPr>
            <a:xfrm>
              <a:off x="9048359" y="4351213"/>
              <a:ext cx="2341533" cy="658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chemeClr val="accent3">
                        <a:alpha val="30000"/>
                      </a:schemeClr>
                    </a:solidFill>
                  </a:ln>
                  <a:solidFill>
                    <a:schemeClr val="accent1"/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작품 개발 환경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01676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4" name="직사각형 4913">
            <a:extLst>
              <a:ext uri="{FF2B5EF4-FFF2-40B4-BE49-F238E27FC236}">
                <a16:creationId xmlns:a16="http://schemas.microsoft.com/office/drawing/2014/main" id="{826E2952-C5F6-4FDD-8B04-B87AD9C31151}"/>
              </a:ext>
            </a:extLst>
          </p:cNvPr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gradFill flip="none" rotWithShape="1">
            <a:gsLst>
              <a:gs pos="43000">
                <a:srgbClr val="EA637C"/>
              </a:gs>
              <a:gs pos="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7E0F48E-3904-45C1-90F2-44B80C2A604F}"/>
              </a:ext>
            </a:extLst>
          </p:cNvPr>
          <p:cNvSpPr txBox="1"/>
          <p:nvPr/>
        </p:nvSpPr>
        <p:spPr>
          <a:xfrm>
            <a:off x="5292665" y="457200"/>
            <a:ext cx="1606670" cy="427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20000"/>
              </a:lnSpc>
            </a:pPr>
            <a:r>
              <a:rPr lang="en-US" altLang="ko-KR" sz="20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1. </a:t>
            </a:r>
            <a:r>
              <a:rPr lang="ko-KR" altLang="en-US" sz="20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작품 개요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5B7E419E-EC33-462A-8C44-5803620578EE}"/>
              </a:ext>
            </a:extLst>
          </p:cNvPr>
          <p:cNvGrpSpPr/>
          <p:nvPr/>
        </p:nvGrpSpPr>
        <p:grpSpPr>
          <a:xfrm>
            <a:off x="646466" y="1772653"/>
            <a:ext cx="9074283" cy="400109"/>
            <a:chOff x="9015319" y="4351213"/>
            <a:chExt cx="2374573" cy="65890"/>
          </a:xfrm>
        </p:grpSpPr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F03EC9FD-2969-4B8B-B642-30F64CDBC0B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15319" y="4355361"/>
              <a:ext cx="1" cy="61742"/>
            </a:xfrm>
            <a:prstGeom prst="line">
              <a:avLst/>
            </a:prstGeom>
            <a:ln w="444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1BDF846-C9F9-4155-85AA-6C492F581262}"/>
                </a:ext>
              </a:extLst>
            </p:cNvPr>
            <p:cNvSpPr txBox="1"/>
            <p:nvPr/>
          </p:nvSpPr>
          <p:spPr>
            <a:xfrm>
              <a:off x="9048359" y="4351213"/>
              <a:ext cx="2341533" cy="658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 err="1">
                  <a:ln>
                    <a:solidFill>
                      <a:schemeClr val="accent3">
                        <a:alpha val="30000"/>
                      </a:schemeClr>
                    </a:solidFill>
                  </a:ln>
                  <a:solidFill>
                    <a:schemeClr val="accent1"/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라떼판다</a:t>
              </a:r>
              <a:r>
                <a:rPr lang="ko-KR" altLang="en-US" sz="2000" b="1" dirty="0">
                  <a:ln>
                    <a:solidFill>
                      <a:schemeClr val="accent3">
                        <a:alpha val="30000"/>
                      </a:schemeClr>
                    </a:solidFill>
                  </a:ln>
                  <a:solidFill>
                    <a:schemeClr val="accent1"/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 델타</a:t>
              </a:r>
              <a:r>
                <a:rPr lang="en-US" altLang="ko-KR" sz="2000" b="1" dirty="0">
                  <a:ln>
                    <a:solidFill>
                      <a:schemeClr val="accent3">
                        <a:alpha val="30000"/>
                      </a:schemeClr>
                    </a:solidFill>
                  </a:ln>
                  <a:solidFill>
                    <a:schemeClr val="accent1"/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 </a:t>
              </a:r>
              <a:r>
                <a:rPr lang="ko-KR" altLang="en-US" sz="2000" b="1" dirty="0">
                  <a:ln>
                    <a:solidFill>
                      <a:schemeClr val="accent3">
                        <a:alpha val="30000"/>
                      </a:schemeClr>
                    </a:solidFill>
                  </a:ln>
                  <a:solidFill>
                    <a:schemeClr val="accent1"/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소개</a:t>
              </a:r>
            </a:p>
          </p:txBody>
        </p:sp>
      </p:grpSp>
      <p:pic>
        <p:nvPicPr>
          <p:cNvPr id="1026" name="Picture 2" descr="LattePanda Delta...">
            <a:extLst>
              <a:ext uri="{FF2B5EF4-FFF2-40B4-BE49-F238E27FC236}">
                <a16:creationId xmlns:a16="http://schemas.microsoft.com/office/drawing/2014/main" id="{A7E71AEB-73A5-4D63-A496-441A08D892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4731" y="2382475"/>
            <a:ext cx="3707934" cy="3707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4B39D943-65D7-461E-8387-FD0046D0FDC1}"/>
              </a:ext>
            </a:extLst>
          </p:cNvPr>
          <p:cNvSpPr/>
          <p:nvPr/>
        </p:nvSpPr>
        <p:spPr>
          <a:xfrm>
            <a:off x="9720749" y="6611779"/>
            <a:ext cx="251543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출처 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 </a:t>
            </a:r>
            <a:r>
              <a:rPr lang="ko-KR" altLang="en-US" sz="1000" dirty="0" err="1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라떼판다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 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나무위키 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</a:t>
            </a:r>
            <a:r>
              <a:rPr lang="en-US" altLang="ko-KR" sz="1000" dirty="0" err="1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namu.wiki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)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882486-FF37-4B14-8C88-21D21393A9B3}"/>
              </a:ext>
            </a:extLst>
          </p:cNvPr>
          <p:cNvSpPr txBox="1"/>
          <p:nvPr/>
        </p:nvSpPr>
        <p:spPr>
          <a:xfrm>
            <a:off x="6096000" y="3031015"/>
            <a:ext cx="5268132" cy="237526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Windows</a:t>
            </a:r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10</a:t>
            </a:r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이 기본으로 내장되어 있음</a:t>
            </a:r>
            <a:endParaRPr lang="en-US" altLang="ko-KR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285750" indent="-285750">
              <a:lnSpc>
                <a:spcPct val="120000"/>
              </a:lnSpc>
              <a:buFontTx/>
              <a:buChar char="-"/>
            </a:pPr>
            <a:endParaRPr lang="en-US" altLang="ko-KR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Wi-fi, Bluetooth </a:t>
            </a:r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사용 가능</a:t>
            </a:r>
            <a:endParaRPr lang="en-US" altLang="ko-KR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285750" indent="-285750">
              <a:lnSpc>
                <a:spcPct val="120000"/>
              </a:lnSpc>
              <a:buFontTx/>
              <a:buChar char="-"/>
            </a:pPr>
            <a:endParaRPr lang="en-US" altLang="ko-KR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ko-KR" altLang="en-US" dirty="0" err="1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아두이노</a:t>
            </a:r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 칩셋이 내장되어 있음</a:t>
            </a:r>
            <a:endParaRPr lang="en-US" altLang="ko-KR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285750" indent="-285750">
              <a:lnSpc>
                <a:spcPct val="120000"/>
              </a:lnSpc>
              <a:buFontTx/>
              <a:buChar char="-"/>
            </a:pPr>
            <a:endParaRPr lang="en-US" altLang="ko-KR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USB</a:t>
            </a:r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 연결 포트</a:t>
            </a:r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, IO</a:t>
            </a:r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핀 지원</a:t>
            </a:r>
            <a:endParaRPr lang="en-US" altLang="ko-KR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91830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4" name="직사각형 4913">
            <a:extLst>
              <a:ext uri="{FF2B5EF4-FFF2-40B4-BE49-F238E27FC236}">
                <a16:creationId xmlns:a16="http://schemas.microsoft.com/office/drawing/2014/main" id="{826E2952-C5F6-4FDD-8B04-B87AD9C31151}"/>
              </a:ext>
            </a:extLst>
          </p:cNvPr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gradFill flip="none" rotWithShape="1">
            <a:gsLst>
              <a:gs pos="43000">
                <a:srgbClr val="EA637C"/>
              </a:gs>
              <a:gs pos="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표 4">
            <a:extLst>
              <a:ext uri="{FF2B5EF4-FFF2-40B4-BE49-F238E27FC236}">
                <a16:creationId xmlns:a16="http://schemas.microsoft.com/office/drawing/2014/main" id="{D8ADF22C-9BA2-45E1-92F0-40C57895AA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0216519"/>
              </p:ext>
            </p:extLst>
          </p:nvPr>
        </p:nvGraphicFramePr>
        <p:xfrm>
          <a:off x="943064" y="2535478"/>
          <a:ext cx="10465963" cy="33553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070">
                  <a:extLst>
                    <a:ext uri="{9D8B030D-6E8A-4147-A177-3AD203B41FA5}">
                      <a16:colId xmlns:a16="http://schemas.microsoft.com/office/drawing/2014/main" val="595960697"/>
                    </a:ext>
                  </a:extLst>
                </a:gridCol>
                <a:gridCol w="9529893">
                  <a:extLst>
                    <a:ext uri="{9D8B030D-6E8A-4147-A177-3AD203B41FA5}">
                      <a16:colId xmlns:a16="http://schemas.microsoft.com/office/drawing/2014/main" val="1620464205"/>
                    </a:ext>
                  </a:extLst>
                </a:gridCol>
              </a:tblGrid>
              <a:tr h="451003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bg1"/>
                          </a:solidFill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팀원 별 역할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1482669"/>
                  </a:ext>
                </a:extLst>
              </a:tr>
              <a:tr h="7260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박재환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자료 조사</a:t>
                      </a:r>
                      <a:r>
                        <a:rPr lang="en-US" altLang="ko-KR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, </a:t>
                      </a:r>
                      <a:r>
                        <a:rPr lang="ko-KR" alt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학습 데이터 생성</a:t>
                      </a:r>
                      <a:r>
                        <a:rPr lang="en-US" altLang="ko-KR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, </a:t>
                      </a:r>
                      <a:r>
                        <a:rPr lang="ko-KR" alt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데이터 학습 코드 구현</a:t>
                      </a:r>
                      <a:r>
                        <a:rPr lang="en-US" altLang="ko-KR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, </a:t>
                      </a:r>
                    </a:p>
                    <a:p>
                      <a:pPr algn="ctr" latinLnBrk="1"/>
                      <a:r>
                        <a:rPr lang="ko-KR" alt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하드웨어 구성</a:t>
                      </a:r>
                      <a:r>
                        <a:rPr lang="en-US" altLang="ko-KR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, </a:t>
                      </a:r>
                      <a:r>
                        <a:rPr lang="ko-KR" alt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디버깅</a:t>
                      </a:r>
                      <a:r>
                        <a:rPr lang="en-US" altLang="ko-KR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, </a:t>
                      </a:r>
                      <a:r>
                        <a:rPr lang="ko-KR" alt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보고서 작성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6885658"/>
                  </a:ext>
                </a:extLst>
              </a:tr>
              <a:tr h="7260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이진주</a:t>
                      </a:r>
                      <a:endParaRPr lang="ko-KR" alt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자료 조사</a:t>
                      </a:r>
                      <a:r>
                        <a:rPr lang="en-US" altLang="ko-KR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, </a:t>
                      </a:r>
                      <a:r>
                        <a:rPr lang="ko-KR" alt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학습 데이터 생성</a:t>
                      </a:r>
                      <a:r>
                        <a:rPr lang="en-US" altLang="ko-KR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, </a:t>
                      </a:r>
                      <a:r>
                        <a:rPr lang="ko-KR" alt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데이터 학습 코드 구현</a:t>
                      </a:r>
                      <a:r>
                        <a:rPr lang="en-US" altLang="ko-KR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, </a:t>
                      </a:r>
                    </a:p>
                    <a:p>
                      <a:pPr algn="ctr" latinLnBrk="1"/>
                      <a:r>
                        <a:rPr lang="ko-KR" alt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통신 코드 구현</a:t>
                      </a:r>
                      <a:r>
                        <a:rPr lang="en-US" altLang="ko-KR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, </a:t>
                      </a:r>
                      <a:r>
                        <a:rPr lang="ko-KR" alt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디버깅</a:t>
                      </a:r>
                      <a:r>
                        <a:rPr lang="en-US" altLang="ko-KR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, </a:t>
                      </a:r>
                      <a:r>
                        <a:rPr lang="ko-KR" alt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보고서 작성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1196959"/>
                  </a:ext>
                </a:extLst>
              </a:tr>
              <a:tr h="7260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이현정</a:t>
                      </a:r>
                      <a:endParaRPr lang="ko-KR" alt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자료 조사</a:t>
                      </a:r>
                      <a:r>
                        <a:rPr lang="en-US" altLang="ko-KR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, </a:t>
                      </a:r>
                      <a:r>
                        <a:rPr lang="ko-KR" alt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학습 데이터 생성</a:t>
                      </a:r>
                      <a:r>
                        <a:rPr lang="en-US" altLang="ko-KR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, detection </a:t>
                      </a:r>
                      <a:r>
                        <a:rPr lang="ko-KR" alt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코드 구현</a:t>
                      </a:r>
                      <a:r>
                        <a:rPr lang="en-US" altLang="ko-KR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, </a:t>
                      </a:r>
                    </a:p>
                    <a:p>
                      <a:pPr algn="ctr" latinLnBrk="1"/>
                      <a:r>
                        <a:rPr lang="ko-KR" alt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하드웨어 구성</a:t>
                      </a:r>
                      <a:r>
                        <a:rPr lang="en-US" altLang="ko-KR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, </a:t>
                      </a:r>
                      <a:r>
                        <a:rPr lang="ko-KR" alt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디버깅</a:t>
                      </a:r>
                      <a:r>
                        <a:rPr lang="en-US" altLang="ko-KR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, </a:t>
                      </a:r>
                      <a:r>
                        <a:rPr lang="ko-KR" alt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보고서 작성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35567094"/>
                  </a:ext>
                </a:extLst>
              </a:tr>
              <a:tr h="7260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조은영</a:t>
                      </a:r>
                      <a:endParaRPr lang="ko-KR" alt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자료 조사</a:t>
                      </a:r>
                      <a:r>
                        <a:rPr lang="en-US" altLang="ko-KR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, </a:t>
                      </a:r>
                      <a:r>
                        <a:rPr lang="ko-KR" alt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학습 데이터 생성</a:t>
                      </a:r>
                      <a:r>
                        <a:rPr lang="en-US" altLang="ko-KR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, detection </a:t>
                      </a:r>
                      <a:r>
                        <a:rPr lang="ko-KR" alt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코드 구현</a:t>
                      </a:r>
                      <a:r>
                        <a:rPr lang="en-US" altLang="ko-KR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, </a:t>
                      </a:r>
                    </a:p>
                    <a:p>
                      <a:pPr algn="ctr" latinLnBrk="1"/>
                      <a:r>
                        <a:rPr lang="ko-KR" alt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실시간 업로드 제어</a:t>
                      </a:r>
                      <a:r>
                        <a:rPr lang="en-US" altLang="ko-KR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, </a:t>
                      </a:r>
                      <a:r>
                        <a:rPr lang="ko-KR" alt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디버깅</a:t>
                      </a:r>
                      <a:r>
                        <a:rPr lang="en-US" altLang="ko-KR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, </a:t>
                      </a:r>
                      <a:r>
                        <a:rPr lang="ko-KR" alt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보고서 작성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1955095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B7E0F48E-3904-45C1-90F2-44B80C2A604F}"/>
              </a:ext>
            </a:extLst>
          </p:cNvPr>
          <p:cNvSpPr txBox="1"/>
          <p:nvPr/>
        </p:nvSpPr>
        <p:spPr>
          <a:xfrm>
            <a:off x="5292665" y="457200"/>
            <a:ext cx="1606670" cy="427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20000"/>
              </a:lnSpc>
            </a:pPr>
            <a:r>
              <a:rPr lang="en-US" altLang="ko-KR" sz="20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1. </a:t>
            </a:r>
            <a:r>
              <a:rPr lang="ko-KR" altLang="en-US" sz="20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작품 개요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A310572C-83B0-49B5-A6C6-5D5D21D9B614}"/>
              </a:ext>
            </a:extLst>
          </p:cNvPr>
          <p:cNvGrpSpPr/>
          <p:nvPr/>
        </p:nvGrpSpPr>
        <p:grpSpPr>
          <a:xfrm>
            <a:off x="646466" y="1772653"/>
            <a:ext cx="9074283" cy="400109"/>
            <a:chOff x="9015319" y="4351213"/>
            <a:chExt cx="2374573" cy="65890"/>
          </a:xfrm>
        </p:grpSpPr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57ACC6C9-C0A4-4AFE-80D4-C1B8E34EAA1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15319" y="4355361"/>
              <a:ext cx="1" cy="61742"/>
            </a:xfrm>
            <a:prstGeom prst="line">
              <a:avLst/>
            </a:prstGeom>
            <a:ln w="444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D134393-C945-4E44-980B-89F7120005AF}"/>
                </a:ext>
              </a:extLst>
            </p:cNvPr>
            <p:cNvSpPr txBox="1"/>
            <p:nvPr/>
          </p:nvSpPr>
          <p:spPr>
            <a:xfrm>
              <a:off x="9048359" y="4351213"/>
              <a:ext cx="2341533" cy="658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chemeClr val="accent3">
                        <a:alpha val="30000"/>
                      </a:schemeClr>
                    </a:solidFill>
                  </a:ln>
                  <a:solidFill>
                    <a:schemeClr val="accent1"/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팀원 별 역할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45618773"/>
      </p:ext>
    </p:extLst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3374</TotalTime>
  <Words>1765</Words>
  <Application>Microsoft Office PowerPoint</Application>
  <PresentationFormat>와이드스크린</PresentationFormat>
  <Paragraphs>272</Paragraphs>
  <Slides>31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5" baseType="lpstr">
      <vt:lpstr>맑은 고딕</vt:lpstr>
      <vt:lpstr>바탕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eunyoung cho</cp:lastModifiedBy>
  <cp:revision>123</cp:revision>
  <dcterms:created xsi:type="dcterms:W3CDTF">2020-06-11T03:04:01Z</dcterms:created>
  <dcterms:modified xsi:type="dcterms:W3CDTF">2020-12-20T14:50:09Z</dcterms:modified>
</cp:coreProperties>
</file>