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presProps" Target="presProps.xml"  /><Relationship Id="rId4" Type="http://schemas.openxmlformats.org/officeDocument/2006/relationships/slide" Target="slides/slide1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2020-01-08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acklog.com/git-tutorial/kr/stepup/stepup1_1.html" TargetMode="External" /><Relationship Id="rId3" Type="http://schemas.openxmlformats.org/officeDocument/2006/relationships/image" Target="../media/image4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acklog.com/git-tutorial/kr/stepup/stepup1_1.html" TargetMode="External" /><Relationship Id="rId3" Type="http://schemas.openxmlformats.org/officeDocument/2006/relationships/image" Target="../media/image4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50723" y="2104252"/>
            <a:ext cx="7035340" cy="2310828"/>
            <a:chOff x="330740" y="361948"/>
            <a:chExt cx="7035340" cy="2310828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6573361" cy="2289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GitHub</a:t>
              </a:r>
              <a:endParaRPr lang="en-US" altLang="ko-KR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사용법 기초 소개</a:t>
              </a:r>
              <a:endParaRPr lang="ko-KR" altLang="en-US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0" y="361948"/>
              <a:ext cx="6779224" cy="22869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GitHub</a:t>
              </a:r>
              <a:endParaRPr lang="en-US" altLang="ko-KR" sz="7200" b="1" spc="-300">
                <a:solidFill>
                  <a:schemeClr val="accent1">
                    <a:alpha val="7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사용법 기초 소개</a:t>
              </a:r>
              <a:endParaRPr lang="ko-KR" altLang="en-US" sz="7200" b="1" spc="-30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322034" cy="646401"/>
            <a:chOff x="1188881" y="351819"/>
            <a:chExt cx="23220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22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  <a:r>
                <a:rPr lang="ko-KR" altLang="en-US" sz="2200"/>
                <a:t> </a:t>
              </a:r>
              <a:r>
                <a:rPr lang="en-US" altLang="ko-KR" sz="2200"/>
                <a:t>-</a:t>
              </a:r>
              <a:r>
                <a:rPr lang="ko-KR" altLang="en-US" sz="2200"/>
                <a:t> 생성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8117" y="930787"/>
            <a:ext cx="6995766" cy="5927212"/>
          </a:xfrm>
          <a:prstGeom prst="rect">
            <a:avLst/>
          </a:prstGeom>
        </p:spPr>
      </p:pic>
      <p:sp>
        <p:nvSpPr>
          <p:cNvPr id="40" name="TextBox 5"/>
          <p:cNvSpPr txBox="1"/>
          <p:nvPr/>
        </p:nvSpPr>
        <p:spPr>
          <a:xfrm>
            <a:off x="1873248" y="1026467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79" y="351819"/>
            <a:ext cx="3912711" cy="646401"/>
            <a:chOff x="1188879" y="351819"/>
            <a:chExt cx="3912711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79" y="581361"/>
              <a:ext cx="3912711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 - </a:t>
              </a:r>
              <a:r>
                <a:rPr lang="ko-KR" altLang="en-US" sz="2200"/>
                <a:t>이름 변경 및 삭제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10765"/>
            <a:ext cx="7649251" cy="3290073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8028" y="2155008"/>
            <a:ext cx="7513971" cy="4198983"/>
          </a:xfrm>
          <a:prstGeom prst="rect">
            <a:avLst/>
          </a:prstGeom>
        </p:spPr>
      </p:pic>
      <p:sp>
        <p:nvSpPr>
          <p:cNvPr id="43" name="TextBox 8"/>
          <p:cNvSpPr txBox="1"/>
          <p:nvPr/>
        </p:nvSpPr>
        <p:spPr>
          <a:xfrm>
            <a:off x="208263" y="4444989"/>
            <a:ext cx="3640003" cy="57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이름 변경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6845597" y="1749091"/>
            <a:ext cx="3640004" cy="57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삭제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5" name="직선 연결선 30"/>
          <p:cNvCxnSpPr/>
          <p:nvPr/>
        </p:nvCxnSpPr>
        <p:spPr>
          <a:xfrm>
            <a:off x="9629450" y="2034051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30"/>
          <p:cNvCxnSpPr/>
          <p:nvPr/>
        </p:nvCxnSpPr>
        <p:spPr>
          <a:xfrm flipV="1">
            <a:off x="3720101" y="4249757"/>
            <a:ext cx="694389" cy="517023"/>
          </a:xfrm>
          <a:prstGeom prst="bentConnector3">
            <a:avLst>
              <a:gd name="adj1" fmla="val 97102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322034" cy="646401"/>
            <a:chOff x="1188881" y="351819"/>
            <a:chExt cx="23220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22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  <a:r>
                <a:rPr lang="ko-KR" altLang="en-US" sz="2200"/>
                <a:t> </a:t>
              </a:r>
              <a:r>
                <a:rPr lang="en-US" altLang="ko-KR" sz="2200"/>
                <a:t>-</a:t>
              </a:r>
              <a:r>
                <a:rPr lang="ko-KR" altLang="en-US" sz="2200"/>
                <a:t> 초대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2170" y="1110145"/>
            <a:ext cx="8767660" cy="5295994"/>
          </a:xfrm>
          <a:prstGeom prst="rect">
            <a:avLst/>
          </a:prstGeom>
        </p:spPr>
      </p:pic>
      <p:sp>
        <p:nvSpPr>
          <p:cNvPr id="44" name="TextBox 8"/>
          <p:cNvSpPr txBox="1"/>
          <p:nvPr/>
        </p:nvSpPr>
        <p:spPr>
          <a:xfrm>
            <a:off x="8198822" y="5247658"/>
            <a:ext cx="4292841" cy="570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나의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 초대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5" name="직선 연결선 30"/>
          <p:cNvCxnSpPr/>
          <p:nvPr/>
        </p:nvCxnSpPr>
        <p:spPr>
          <a:xfrm>
            <a:off x="9543829" y="4741720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"/>
          <p:cNvSpPr txBox="1"/>
          <p:nvPr/>
        </p:nvSpPr>
        <p:spPr>
          <a:xfrm>
            <a:off x="7514165" y="4921134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322034" cy="646401"/>
            <a:chOff x="1188881" y="351819"/>
            <a:chExt cx="23220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22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  <a:r>
                <a:rPr lang="ko-KR" altLang="en-US" sz="2200"/>
                <a:t> </a:t>
              </a:r>
              <a:r>
                <a:rPr lang="en-US" altLang="ko-KR" sz="2200"/>
                <a:t>-</a:t>
              </a:r>
              <a:r>
                <a:rPr lang="ko-KR" altLang="en-US" sz="2200"/>
                <a:t> 초대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840" y="1127560"/>
            <a:ext cx="6462319" cy="4602879"/>
          </a:xfrm>
          <a:prstGeom prst="rect">
            <a:avLst/>
          </a:prstGeom>
        </p:spPr>
      </p:pic>
      <p:sp>
        <p:nvSpPr>
          <p:cNvPr id="40" name="TextBox 8"/>
          <p:cNvSpPr txBox="1"/>
          <p:nvPr/>
        </p:nvSpPr>
        <p:spPr>
          <a:xfrm>
            <a:off x="4453034" y="5889793"/>
            <a:ext cx="4292844" cy="57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메일로 초대 수락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1" name="TextBox 5"/>
          <p:cNvSpPr txBox="1"/>
          <p:nvPr/>
        </p:nvSpPr>
        <p:spPr>
          <a:xfrm>
            <a:off x="3757081" y="5534756"/>
            <a:ext cx="696809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550509" cy="646401"/>
            <a:chOff x="1188881" y="351819"/>
            <a:chExt cx="155050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5505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파일업로드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3552" y="1873718"/>
            <a:ext cx="9624894" cy="2682472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3596" y="1250399"/>
            <a:ext cx="7484808" cy="4612289"/>
          </a:xfrm>
          <a:prstGeom prst="rect">
            <a:avLst/>
          </a:prstGeom>
        </p:spPr>
      </p:pic>
      <p:sp>
        <p:nvSpPr>
          <p:cNvPr id="47" name="TextBox 8"/>
          <p:cNvSpPr txBox="1"/>
          <p:nvPr/>
        </p:nvSpPr>
        <p:spPr>
          <a:xfrm>
            <a:off x="4046351" y="1004709"/>
            <a:ext cx="7032618" cy="57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파일 업로드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여러개 동시에 업로드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8" name="TextBox 8"/>
          <p:cNvSpPr txBox="1"/>
          <p:nvPr/>
        </p:nvSpPr>
        <p:spPr>
          <a:xfrm>
            <a:off x="2579691" y="3429000"/>
            <a:ext cx="7032618" cy="57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3560284" cy="646401"/>
            <a:chOff x="1188881" y="351819"/>
            <a:chExt cx="35602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5602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수정 및 수정 내역 확인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450" y="1583096"/>
            <a:ext cx="9701101" cy="3924640"/>
          </a:xfrm>
          <a:prstGeom prst="rect">
            <a:avLst/>
          </a:prstGeom>
        </p:spPr>
      </p:pic>
      <p:sp>
        <p:nvSpPr>
          <p:cNvPr id="50" name="TextBox 8"/>
          <p:cNvSpPr txBox="1"/>
          <p:nvPr/>
        </p:nvSpPr>
        <p:spPr>
          <a:xfrm>
            <a:off x="7694084" y="3429000"/>
            <a:ext cx="4390304" cy="1064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편집 버튼 누른 후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코드 자유롭게 편집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3560284" cy="646401"/>
            <a:chOff x="1188881" y="351819"/>
            <a:chExt cx="35602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5602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수정 및 수정 내역 확인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3470" y="1432747"/>
            <a:ext cx="6565059" cy="1247188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034" y="2975280"/>
            <a:ext cx="11631932" cy="3083371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4931831" y="656052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5" name="TextBox 5"/>
          <p:cNvSpPr txBox="1"/>
          <p:nvPr/>
        </p:nvSpPr>
        <p:spPr>
          <a:xfrm>
            <a:off x="2860251" y="3107812"/>
            <a:ext cx="695750" cy="11860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5475101" y="962374"/>
            <a:ext cx="2873367" cy="576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History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 접속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" name="TextBox 8"/>
          <p:cNvSpPr txBox="1"/>
          <p:nvPr/>
        </p:nvSpPr>
        <p:spPr>
          <a:xfrm>
            <a:off x="3556000" y="3429000"/>
            <a:ext cx="4831285" cy="56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확인 하고싶은 코드 확인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3560284" cy="646401"/>
            <a:chOff x="1188881" y="351819"/>
            <a:chExt cx="35602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5602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파일 수정 및 수정 내역 확인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450" y="1141921"/>
            <a:ext cx="9701101" cy="5357324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5905498" y="1215699"/>
            <a:ext cx="695751" cy="118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5" name="TextBox 8"/>
          <p:cNvSpPr txBox="1"/>
          <p:nvPr/>
        </p:nvSpPr>
        <p:spPr>
          <a:xfrm>
            <a:off x="6575768" y="1279874"/>
            <a:ext cx="2873367" cy="1070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파일의 수정된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부분 확인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6" name="직선 연결선 30"/>
          <p:cNvCxnSpPr>
            <a:endCxn id="54" idx="1"/>
          </p:cNvCxnSpPr>
          <p:nvPr/>
        </p:nvCxnSpPr>
        <p:spPr>
          <a:xfrm flipV="1">
            <a:off x="3937000" y="1811337"/>
            <a:ext cx="1968499" cy="665162"/>
          </a:xfrm>
          <a:prstGeom prst="bentConnector3">
            <a:avLst>
              <a:gd name="adj1" fmla="val -68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931634" cy="646401"/>
            <a:chOff x="1188881" y="351819"/>
            <a:chExt cx="29316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316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comment</a:t>
              </a:r>
              <a:r>
                <a:rPr lang="ko-KR" altLang="en-US" sz="2200"/>
                <a:t> 확인 및 작성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578" y="1089054"/>
            <a:ext cx="7811176" cy="4214225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0611" y="4342903"/>
            <a:ext cx="6789695" cy="2051654"/>
          </a:xfrm>
          <a:prstGeom prst="rect">
            <a:avLst/>
          </a:prstGeom>
        </p:spPr>
      </p:pic>
      <p:sp>
        <p:nvSpPr>
          <p:cNvPr id="56" name="TextBox 8"/>
          <p:cNvSpPr txBox="1"/>
          <p:nvPr/>
        </p:nvSpPr>
        <p:spPr>
          <a:xfrm>
            <a:off x="4078101" y="1639708"/>
            <a:ext cx="7477118" cy="570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특정 코드에 직접적인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comment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작성 가능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" name="TextBox 8"/>
          <p:cNvSpPr txBox="1"/>
          <p:nvPr/>
        </p:nvSpPr>
        <p:spPr>
          <a:xfrm>
            <a:off x="550333" y="5252859"/>
            <a:ext cx="7477118" cy="576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전체 코드에 대한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comment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작성도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8" name="직선 연결선 30"/>
          <p:cNvCxnSpPr/>
          <p:nvPr/>
        </p:nvCxnSpPr>
        <p:spPr>
          <a:xfrm>
            <a:off x="7735032" y="1197968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30"/>
          <p:cNvCxnSpPr/>
          <p:nvPr/>
        </p:nvCxnSpPr>
        <p:spPr>
          <a:xfrm rot="10800000" flipV="1">
            <a:off x="4201590" y="4804834"/>
            <a:ext cx="1259411" cy="558550"/>
          </a:xfrm>
          <a:prstGeom prst="bentConnector3">
            <a:avLst>
              <a:gd name="adj1" fmla="val 10171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9663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931634" cy="646401"/>
            <a:chOff x="1188881" y="351819"/>
            <a:chExt cx="29316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316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comment</a:t>
              </a:r>
              <a:r>
                <a:rPr lang="ko-KR" altLang="en-US" sz="2200"/>
                <a:t> 확인 및 작성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5661" y="1224135"/>
            <a:ext cx="5167926" cy="5029808"/>
          </a:xfrm>
          <a:prstGeom prst="rect">
            <a:avLst/>
          </a:prstGeom>
        </p:spPr>
      </p:pic>
      <p:sp>
        <p:nvSpPr>
          <p:cNvPr id="58" name="TextBox 8"/>
          <p:cNvSpPr txBox="1"/>
          <p:nvPr/>
        </p:nvSpPr>
        <p:spPr>
          <a:xfrm>
            <a:off x="4714882" y="3069764"/>
            <a:ext cx="7477118" cy="107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특정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의 모든 대화의 알람을 받고 싶은 경우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watching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으로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설정하기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9" name="직선 연결선 30"/>
          <p:cNvCxnSpPr/>
          <p:nvPr/>
        </p:nvCxnSpPr>
        <p:spPr>
          <a:xfrm>
            <a:off x="5703032" y="2616135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2184" cy="35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7"/>
          <p:cNvGrpSpPr/>
          <p:nvPr/>
        </p:nvGrpSpPr>
        <p:grpSpPr>
          <a:xfrm rot="0">
            <a:off x="789225" y="2647312"/>
            <a:ext cx="10423066" cy="2141858"/>
            <a:chOff x="212647" y="3206555"/>
            <a:chExt cx="10423066" cy="2141858"/>
          </a:xfrm>
        </p:grpSpPr>
        <p:sp>
          <p:nvSpPr>
            <p:cNvPr id="30" name="TextBox 8"/>
            <p:cNvSpPr txBox="1"/>
            <p:nvPr/>
          </p:nvSpPr>
          <p:spPr>
            <a:xfrm>
              <a:off x="490930" y="3575889"/>
              <a:ext cx="3541394" cy="642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GitHub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란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?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사용 매체 종류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sp>
          <p:nvSpPr>
            <p:cNvPr id="31" name="TextBox 9"/>
            <p:cNvSpPr txBox="1"/>
            <p:nvPr/>
          </p:nvSpPr>
          <p:spPr>
            <a:xfrm>
              <a:off x="4799510" y="3599351"/>
              <a:ext cx="3541395" cy="1205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설치 방법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PC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와 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Desktop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연결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Commit &amp; Push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Fetch &amp; Pull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grpSp>
          <p:nvGrpSpPr>
            <p:cNvPr id="32" name="그룹 10"/>
            <p:cNvGrpSpPr/>
            <p:nvPr/>
          </p:nvGrpSpPr>
          <p:grpSpPr>
            <a:xfrm rot="0">
              <a:off x="212647" y="3206555"/>
              <a:ext cx="1784851" cy="362800"/>
              <a:chOff x="212648" y="3255884"/>
              <a:chExt cx="1784851" cy="362800"/>
            </a:xfrm>
          </p:grpSpPr>
          <p:sp>
            <p:nvSpPr>
              <p:cNvPr id="33" name="TextBox 22"/>
              <p:cNvSpPr txBox="1"/>
              <p:nvPr/>
            </p:nvSpPr>
            <p:spPr>
              <a:xfrm>
                <a:off x="212648" y="3255884"/>
                <a:ext cx="569040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001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23"/>
              <p:cNvSpPr txBox="1"/>
              <p:nvPr/>
            </p:nvSpPr>
            <p:spPr>
              <a:xfrm>
                <a:off x="757993" y="3255887"/>
                <a:ext cx="1239506" cy="362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GitHub 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소개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11"/>
            <p:cNvGrpSpPr/>
            <p:nvPr/>
          </p:nvGrpSpPr>
          <p:grpSpPr>
            <a:xfrm rot="0">
              <a:off x="2356877" y="3206557"/>
              <a:ext cx="1793272" cy="362798"/>
              <a:chOff x="2356877" y="3206557"/>
              <a:chExt cx="1793272" cy="362798"/>
            </a:xfrm>
          </p:grpSpPr>
          <p:sp>
            <p:nvSpPr>
              <p:cNvPr id="36" name="TextBox 20"/>
              <p:cNvSpPr txBox="1"/>
              <p:nvPr/>
            </p:nvSpPr>
            <p:spPr>
              <a:xfrm>
                <a:off x="2356877" y="3206557"/>
                <a:ext cx="573013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002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21"/>
              <p:cNvSpPr txBox="1"/>
              <p:nvPr/>
            </p:nvSpPr>
            <p:spPr>
              <a:xfrm>
                <a:off x="2902219" y="3206557"/>
                <a:ext cx="1247930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인터넷 이용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그룹 12"/>
            <p:cNvGrpSpPr/>
            <p:nvPr/>
          </p:nvGrpSpPr>
          <p:grpSpPr>
            <a:xfrm rot="0">
              <a:off x="4510531" y="3206557"/>
              <a:ext cx="1887517" cy="362798"/>
              <a:chOff x="4952427" y="3207822"/>
              <a:chExt cx="1887517" cy="362798"/>
            </a:xfrm>
          </p:grpSpPr>
          <p:sp>
            <p:nvSpPr>
              <p:cNvPr id="39" name="TextBox 18"/>
              <p:cNvSpPr txBox="1"/>
              <p:nvPr/>
            </p:nvSpPr>
            <p:spPr>
              <a:xfrm>
                <a:off x="4952427" y="3207822"/>
                <a:ext cx="573068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003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19"/>
              <p:cNvSpPr txBox="1"/>
              <p:nvPr/>
            </p:nvSpPr>
            <p:spPr>
              <a:xfrm>
                <a:off x="5497769" y="3207822"/>
                <a:ext cx="1342175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Desktop 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이용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그룹 13"/>
            <p:cNvGrpSpPr/>
            <p:nvPr/>
          </p:nvGrpSpPr>
          <p:grpSpPr>
            <a:xfrm rot="0">
              <a:off x="6787282" y="3206557"/>
              <a:ext cx="1344317" cy="362798"/>
              <a:chOff x="6956206" y="3236652"/>
              <a:chExt cx="1344317" cy="362798"/>
            </a:xfrm>
          </p:grpSpPr>
          <p:sp>
            <p:nvSpPr>
              <p:cNvPr id="42" name="TextBox 16"/>
              <p:cNvSpPr txBox="1"/>
              <p:nvPr/>
            </p:nvSpPr>
            <p:spPr>
              <a:xfrm>
                <a:off x="6956206" y="3236652"/>
                <a:ext cx="572792" cy="3627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004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17"/>
              <p:cNvSpPr txBox="1"/>
              <p:nvPr/>
            </p:nvSpPr>
            <p:spPr>
              <a:xfrm>
                <a:off x="7501548" y="3236652"/>
                <a:ext cx="798975" cy="362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Branch</a:t>
                </a:r>
                <a:endParaRPr lang="en-US" altLang="ko-KR" spc="-1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14"/>
            <p:cNvSpPr txBox="1"/>
            <p:nvPr/>
          </p:nvSpPr>
          <p:spPr>
            <a:xfrm>
              <a:off x="2454180" y="3590882"/>
              <a:ext cx="3541394" cy="1757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가입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Repository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파일 업로드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파일 수정 및 수정 내역 확인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Comment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 확인 및 작성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중요한 부분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sp>
          <p:nvSpPr>
            <p:cNvPr id="45" name="TextBox 15"/>
            <p:cNvSpPr txBox="1"/>
            <p:nvPr/>
          </p:nvSpPr>
          <p:spPr>
            <a:xfrm>
              <a:off x="7094319" y="3622817"/>
              <a:ext cx="3541394" cy="3666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Branch 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란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?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931634" cy="646401"/>
            <a:chOff x="1188881" y="351819"/>
            <a:chExt cx="29316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316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comment</a:t>
              </a:r>
              <a:r>
                <a:rPr lang="ko-KR" altLang="en-US" sz="2200"/>
                <a:t> 확인 및 작성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746" y="1180905"/>
            <a:ext cx="6210838" cy="2248094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8070" y="3429000"/>
            <a:ext cx="8222692" cy="2842506"/>
          </a:xfrm>
          <a:prstGeom prst="rect">
            <a:avLst/>
          </a:prstGeom>
        </p:spPr>
      </p:pic>
      <p:sp>
        <p:nvSpPr>
          <p:cNvPr id="58" name="TextBox 8"/>
          <p:cNvSpPr txBox="1"/>
          <p:nvPr/>
        </p:nvSpPr>
        <p:spPr>
          <a:xfrm>
            <a:off x="4111631" y="2159597"/>
            <a:ext cx="7477118" cy="57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메일로 통해서 바로 사이트 접속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1" name=""/>
          <p:cNvSpPr/>
          <p:nvPr/>
        </p:nvSpPr>
        <p:spPr>
          <a:xfrm>
            <a:off x="2190750" y="3037416"/>
            <a:ext cx="1037166" cy="2222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883884" cy="646401"/>
            <a:chOff x="1188881" y="351819"/>
            <a:chExt cx="18838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8838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중요한 부분</a:t>
              </a:r>
              <a:r>
                <a:rPr lang="en-US" altLang="ko-KR" sz="2200"/>
                <a:t>^^</a:t>
              </a:r>
              <a:endParaRPr lang="en-US" altLang="ko-KR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7717" y="1684738"/>
            <a:ext cx="8936566" cy="4750821"/>
          </a:xfrm>
          <a:prstGeom prst="rect">
            <a:avLst/>
          </a:prstGeom>
        </p:spPr>
      </p:pic>
      <p:sp>
        <p:nvSpPr>
          <p:cNvPr id="64" name="TextBox 8"/>
          <p:cNvSpPr txBox="1"/>
          <p:nvPr/>
        </p:nvSpPr>
        <p:spPr>
          <a:xfrm>
            <a:off x="7318381" y="3057221"/>
            <a:ext cx="3571868" cy="57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최대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2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명까지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65" name="직선 연결선 30"/>
          <p:cNvCxnSpPr/>
          <p:nvPr/>
        </p:nvCxnSpPr>
        <p:spPr>
          <a:xfrm flipV="1">
            <a:off x="6096000" y="3279807"/>
            <a:ext cx="1100666" cy="298384"/>
          </a:xfrm>
          <a:prstGeom prst="bentConnector3">
            <a:avLst>
              <a:gd name="adj1" fmla="val 846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8"/>
          <p:cNvSpPr txBox="1"/>
          <p:nvPr/>
        </p:nvSpPr>
        <p:spPr>
          <a:xfrm>
            <a:off x="2867030" y="554229"/>
            <a:ext cx="7646452" cy="1063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특정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에서 모든 활동에 대해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메일을 받고싶을 경우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8" name="TextBox 8"/>
          <p:cNvSpPr txBox="1"/>
          <p:nvPr/>
        </p:nvSpPr>
        <p:spPr>
          <a:xfrm>
            <a:off x="5762633" y="5733712"/>
            <a:ext cx="5561534" cy="569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해당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주인만 설정 가능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883884" cy="646401"/>
            <a:chOff x="1188881" y="351819"/>
            <a:chExt cx="188388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8838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중요한 부분</a:t>
              </a:r>
              <a:r>
                <a:rPr lang="en-US" altLang="ko-KR" sz="2200"/>
                <a:t>^^</a:t>
              </a:r>
              <a:endParaRPr lang="en-US" altLang="ko-KR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898" y="1196146"/>
            <a:ext cx="9960204" cy="4465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003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39645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Desktop</a:t>
            </a: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 이용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379059" cy="646401"/>
            <a:chOff x="1188881" y="351819"/>
            <a:chExt cx="137905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504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설치 방법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6973"/>
            <a:ext cx="12192000" cy="4967592"/>
          </a:xfrm>
          <a:prstGeom prst="rect">
            <a:avLst/>
          </a:prstGeom>
        </p:spPr>
      </p:pic>
      <p:sp>
        <p:nvSpPr>
          <p:cNvPr id="39" name="TextBox 8"/>
          <p:cNvSpPr txBox="1"/>
          <p:nvPr/>
        </p:nvSpPr>
        <p:spPr>
          <a:xfrm>
            <a:off x="3884751" y="994746"/>
            <a:ext cx="8307249" cy="5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desktop.github.com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접속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주소창 검색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5821166" y="5638551"/>
            <a:ext cx="6074168" cy="57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다운로드 버튼 클릭 및 다운로드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2" name="직선 연결선 30"/>
          <p:cNvCxnSpPr>
            <a:endCxn id="40" idx="0"/>
          </p:cNvCxnSpPr>
          <p:nvPr/>
        </p:nvCxnSpPr>
        <p:spPr>
          <a:xfrm>
            <a:off x="7555116" y="5113802"/>
            <a:ext cx="1303134" cy="524749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0"/>
          <p:cNvCxnSpPr>
            <a:endCxn id="39" idx="1"/>
          </p:cNvCxnSpPr>
          <p:nvPr/>
        </p:nvCxnSpPr>
        <p:spPr>
          <a:xfrm flipV="1">
            <a:off x="2145568" y="1282233"/>
            <a:ext cx="1739183" cy="575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34936" y="6486948"/>
            <a:ext cx="3423709" cy="240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sz="1000"/>
              <a:t>https://m.blog.naver.com/yingbbang/221487342730</a:t>
            </a:r>
            <a:endParaRPr lang="en-US" sz="1000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652" y="1142819"/>
            <a:ext cx="6096528" cy="4191363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4055" y="1724900"/>
            <a:ext cx="6096528" cy="4191363"/>
          </a:xfrm>
          <a:prstGeom prst="rect">
            <a:avLst/>
          </a:prstGeom>
        </p:spPr>
      </p:pic>
      <p:sp>
        <p:nvSpPr>
          <p:cNvPr id="30" name="TextBox 5"/>
          <p:cNvSpPr txBox="1"/>
          <p:nvPr/>
        </p:nvSpPr>
        <p:spPr>
          <a:xfrm>
            <a:off x="137581" y="1079383"/>
            <a:ext cx="696809" cy="1185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7835898" y="1644531"/>
            <a:ext cx="695750" cy="1186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cxnSp>
        <p:nvCxnSpPr>
          <p:cNvPr id="3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42" name="그룹 21"/>
          <p:cNvGrpSpPr/>
          <p:nvPr/>
        </p:nvGrpSpPr>
        <p:grpSpPr>
          <a:xfrm rot="0">
            <a:off x="1188881" y="351819"/>
            <a:ext cx="2569684" cy="646401"/>
            <a:chOff x="1188881" y="351819"/>
            <a:chExt cx="2569684" cy="646401"/>
          </a:xfrm>
        </p:grpSpPr>
        <p:sp>
          <p:nvSpPr>
            <p:cNvPr id="43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44" name="TextBox 23"/>
            <p:cNvSpPr txBox="1"/>
            <p:nvPr/>
          </p:nvSpPr>
          <p:spPr>
            <a:xfrm>
              <a:off x="1188881" y="581361"/>
              <a:ext cx="25696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PC</a:t>
              </a:r>
              <a:r>
                <a:rPr lang="ko-KR" altLang="en-US" sz="2200"/>
                <a:t>와 </a:t>
              </a:r>
              <a:r>
                <a:rPr lang="en-US" altLang="ko-KR" sz="2200"/>
                <a:t>Desktop </a:t>
              </a:r>
              <a:r>
                <a:rPr lang="ko-KR" altLang="en-US" sz="2200"/>
                <a:t>연결</a:t>
              </a:r>
              <a:endParaRPr lang="ko-KR" altLang="en-US" sz="2200"/>
            </a:p>
          </p:txBody>
        </p:sp>
      </p:grpSp>
      <p:sp>
        <p:nvSpPr>
          <p:cNvPr id="45" name="TextBox 8"/>
          <p:cNvSpPr txBox="1"/>
          <p:nvPr/>
        </p:nvSpPr>
        <p:spPr>
          <a:xfrm>
            <a:off x="769941" y="1395637"/>
            <a:ext cx="1465786" cy="57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로그인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8542342" y="1696202"/>
            <a:ext cx="2767538" cy="107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를 내 컴퓨터에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복사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49661" y="984013"/>
            <a:ext cx="7892677" cy="5460342"/>
          </a:xfrm>
          <a:prstGeom prst="rect">
            <a:avLst/>
          </a:prstGeom>
        </p:spPr>
      </p:pic>
      <p:sp>
        <p:nvSpPr>
          <p:cNvPr id="48" name="TextBox 5"/>
          <p:cNvSpPr txBox="1"/>
          <p:nvPr/>
        </p:nvSpPr>
        <p:spPr>
          <a:xfrm>
            <a:off x="3242733" y="4630090"/>
            <a:ext cx="695750" cy="118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49" name="TextBox 8"/>
          <p:cNvSpPr txBox="1"/>
          <p:nvPr/>
        </p:nvSpPr>
        <p:spPr>
          <a:xfrm>
            <a:off x="3151191" y="4919887"/>
            <a:ext cx="5889618" cy="57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표시된 경로에 파일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 clone!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0" name="직선 연결선 30"/>
          <p:cNvCxnSpPr/>
          <p:nvPr/>
        </p:nvCxnSpPr>
        <p:spPr>
          <a:xfrm rot="16200000" flipH="1">
            <a:off x="5752724" y="4576609"/>
            <a:ext cx="6865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1" animBg="1"/>
      <p:bldP spid="48" grpId="2" animBg="1"/>
      <p:bldP spid="49" grpId="3" animBg="1"/>
      <p:bldP spid="50" grpId="4" animBg="1"/>
    </p:bld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6763801" y="2611226"/>
            <a:ext cx="2955299" cy="576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/>
                </a:solidFill>
              </a:rPr>
              <a:t>Commit</a:t>
            </a:r>
            <a:r>
              <a:rPr lang="ko-KR" altLang="en-US" sz="3200" b="1">
                <a:solidFill>
                  <a:schemeClr val="tx2"/>
                </a:solidFill>
              </a:rPr>
              <a:t> 이란 </a:t>
            </a:r>
            <a:r>
              <a:rPr lang="en-US" altLang="ko-KR" sz="3200" b="1">
                <a:solidFill>
                  <a:schemeClr val="tx2"/>
                </a:solidFill>
              </a:rPr>
              <a:t>?</a:t>
            </a:r>
            <a:endParaRPr lang="en-US" altLang="ko-KR" sz="3200" b="1">
              <a:solidFill>
                <a:schemeClr val="tx2"/>
              </a:solidFill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6668557" y="3303223"/>
            <a:ext cx="4178536" cy="251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>
                <a:solidFill>
                  <a:schemeClr val="tx2"/>
                </a:solidFill>
              </a:rPr>
              <a:t>이 파일의 수정이 끝났다는 의미로 로컬저장소에 저장하는 것</a:t>
            </a:r>
            <a:endParaRPr lang="en-US" altLang="ko-KR" sz="1050">
              <a:solidFill>
                <a:schemeClr val="tx2"/>
              </a:solidFill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6763800" y="3554776"/>
            <a:ext cx="2040900" cy="577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/>
                </a:solidFill>
              </a:rPr>
              <a:t>Push</a:t>
            </a:r>
            <a:r>
              <a:rPr lang="ko-KR" altLang="en-US" sz="3200" b="1">
                <a:solidFill>
                  <a:schemeClr val="tx2"/>
                </a:solidFill>
              </a:rPr>
              <a:t> 란 </a:t>
            </a:r>
            <a:r>
              <a:rPr lang="en-US" altLang="ko-KR" sz="3200" b="1">
                <a:solidFill>
                  <a:schemeClr val="tx2"/>
                </a:solidFill>
              </a:rPr>
              <a:t>?</a:t>
            </a:r>
            <a:endParaRPr lang="en-US" altLang="ko-KR" sz="3200" b="1">
              <a:solidFill>
                <a:schemeClr val="tx2"/>
              </a:solidFill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6668557" y="4246773"/>
            <a:ext cx="4178536" cy="41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>
                <a:solidFill>
                  <a:schemeClr val="tx2"/>
                </a:solidFill>
              </a:rPr>
              <a:t>로컬 Staged에 저장된 파일을 원격 저장소(깃허브 사이트)에 저장하는 것입니다.</a:t>
            </a:r>
            <a:endParaRPr lang="en-US" altLang="ko-KR" sz="1050">
              <a:solidFill>
                <a:schemeClr val="tx2"/>
              </a:solidFill>
            </a:endParaRPr>
          </a:p>
        </p:txBody>
      </p:sp>
      <p:cxnSp>
        <p:nvCxnSpPr>
          <p:cNvPr id="29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2261" y="2253024"/>
            <a:ext cx="5046728" cy="2838784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134936" y="6486948"/>
            <a:ext cx="6746876" cy="23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https://velog.io/@devzunky/wecode-TIL-6%EC%9D%BC%EC%B0%A8-Git-Basic-2-5xk1dcgfob</a:t>
            </a:r>
            <a:endParaRPr lang="en-US" altLang="ko-KR" sz="1000"/>
          </a:p>
        </p:txBody>
      </p:sp>
      <p:cxnSp>
        <p:nvCxnSpPr>
          <p:cNvPr id="32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35" name="그룹 21"/>
          <p:cNvGrpSpPr/>
          <p:nvPr/>
        </p:nvGrpSpPr>
        <p:grpSpPr>
          <a:xfrm rot="0">
            <a:off x="1188881" y="351819"/>
            <a:ext cx="2131534" cy="646401"/>
            <a:chOff x="1188881" y="351819"/>
            <a:chExt cx="2131534" cy="646401"/>
          </a:xfrm>
        </p:grpSpPr>
        <p:sp>
          <p:nvSpPr>
            <p:cNvPr id="36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1188881" y="581361"/>
              <a:ext cx="21315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Commit &amp; Push</a:t>
              </a:r>
              <a:endParaRPr lang="en-US" altLang="ko-KR" sz="2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2238" y="1288047"/>
            <a:ext cx="10247522" cy="5096822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7985133" y="1321554"/>
            <a:ext cx="3571868" cy="57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경로 확인 후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9301699" y="4543119"/>
            <a:ext cx="2672284" cy="106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업로드 할 파일 폴더에 옮기기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2" name="직선 연결선 30"/>
          <p:cNvCxnSpPr/>
          <p:nvPr/>
        </p:nvCxnSpPr>
        <p:spPr>
          <a:xfrm flipV="1">
            <a:off x="8159750" y="5407056"/>
            <a:ext cx="1100666" cy="298384"/>
          </a:xfrm>
          <a:prstGeom prst="bentConnector3">
            <a:avLst>
              <a:gd name="adj1" fmla="val 846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0"/>
          <p:cNvCxnSpPr/>
          <p:nvPr/>
        </p:nvCxnSpPr>
        <p:spPr>
          <a:xfrm flipV="1">
            <a:off x="6311900" y="1707123"/>
            <a:ext cx="1100666" cy="298384"/>
          </a:xfrm>
          <a:prstGeom prst="bentConnector3">
            <a:avLst>
              <a:gd name="adj1" fmla="val 846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37" name="그룹 21"/>
          <p:cNvGrpSpPr/>
          <p:nvPr/>
        </p:nvGrpSpPr>
        <p:grpSpPr>
          <a:xfrm rot="0">
            <a:off x="1188881" y="351819"/>
            <a:ext cx="2131534" cy="646401"/>
            <a:chOff x="1188881" y="351819"/>
            <a:chExt cx="2131534" cy="646401"/>
          </a:xfrm>
        </p:grpSpPr>
        <p:sp>
          <p:nvSpPr>
            <p:cNvPr id="38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39" name="TextBox 23"/>
            <p:cNvSpPr txBox="1"/>
            <p:nvPr/>
          </p:nvSpPr>
          <p:spPr>
            <a:xfrm>
              <a:off x="1188881" y="581361"/>
              <a:ext cx="21315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Commit &amp; Push</a:t>
              </a:r>
              <a:endParaRPr lang="en-US" altLang="ko-KR" sz="2200"/>
            </a:p>
          </p:txBody>
        </p:sp>
      </p:grpSp>
      <p:sp>
        <p:nvSpPr>
          <p:cNvPr id="40" name="TextBox 5"/>
          <p:cNvSpPr txBox="1"/>
          <p:nvPr/>
        </p:nvSpPr>
        <p:spPr>
          <a:xfrm>
            <a:off x="7429497" y="973549"/>
            <a:ext cx="696809" cy="118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41" name="TextBox 5"/>
          <p:cNvSpPr txBox="1"/>
          <p:nvPr/>
        </p:nvSpPr>
        <p:spPr>
          <a:xfrm>
            <a:off x="8604248" y="4212050"/>
            <a:ext cx="695750" cy="118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510" y="1219897"/>
            <a:ext cx="8396545" cy="4418206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75834" y="3429000"/>
            <a:ext cx="3726404" cy="3209763"/>
          </a:xfrm>
          <a:prstGeom prst="rect">
            <a:avLst/>
          </a:prstGeom>
        </p:spPr>
      </p:pic>
      <p:sp>
        <p:nvSpPr>
          <p:cNvPr id="38" name="TextBox 8"/>
          <p:cNvSpPr txBox="1"/>
          <p:nvPr/>
        </p:nvSpPr>
        <p:spPr>
          <a:xfrm>
            <a:off x="6133046" y="326720"/>
            <a:ext cx="6058952" cy="5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변동된 내용이 화면에 표시됨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9" name="직선 연결선 30"/>
          <p:cNvCxnSpPr/>
          <p:nvPr/>
        </p:nvCxnSpPr>
        <p:spPr>
          <a:xfrm rot="5400000" flipH="1" flipV="1">
            <a:off x="4056058" y="849269"/>
            <a:ext cx="1813995" cy="1345147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8"/>
          <p:cNvSpPr txBox="1"/>
          <p:nvPr/>
        </p:nvSpPr>
        <p:spPr>
          <a:xfrm>
            <a:off x="6720418" y="4030885"/>
            <a:ext cx="3571868" cy="155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업로드 될 파일에 대해 추가적인 설명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필요시 사용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2" name="직선 연결선 30"/>
          <p:cNvCxnSpPr>
            <a:endCxn id="50" idx="1"/>
          </p:cNvCxnSpPr>
          <p:nvPr/>
        </p:nvCxnSpPr>
        <p:spPr>
          <a:xfrm>
            <a:off x="4678892" y="4367269"/>
            <a:ext cx="1417108" cy="142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46" name="그룹 21"/>
          <p:cNvGrpSpPr/>
          <p:nvPr/>
        </p:nvGrpSpPr>
        <p:grpSpPr>
          <a:xfrm rot="0">
            <a:off x="1188881" y="351819"/>
            <a:ext cx="2131534" cy="646401"/>
            <a:chOff x="1188881" y="351819"/>
            <a:chExt cx="2131534" cy="646401"/>
          </a:xfrm>
        </p:grpSpPr>
        <p:sp>
          <p:nvSpPr>
            <p:cNvPr id="47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48" name="TextBox 23"/>
            <p:cNvSpPr txBox="1"/>
            <p:nvPr/>
          </p:nvSpPr>
          <p:spPr>
            <a:xfrm>
              <a:off x="1188881" y="581361"/>
              <a:ext cx="21315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Commit &amp; Push</a:t>
              </a:r>
              <a:endParaRPr lang="en-US" altLang="ko-KR" sz="2200"/>
            </a:p>
          </p:txBody>
        </p:sp>
      </p:grpSp>
      <p:sp>
        <p:nvSpPr>
          <p:cNvPr id="49" name="TextBox 5"/>
          <p:cNvSpPr txBox="1"/>
          <p:nvPr/>
        </p:nvSpPr>
        <p:spPr>
          <a:xfrm>
            <a:off x="5631708" y="0"/>
            <a:ext cx="695750" cy="118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0" name="TextBox 5"/>
          <p:cNvSpPr txBox="1"/>
          <p:nvPr/>
        </p:nvSpPr>
        <p:spPr>
          <a:xfrm>
            <a:off x="6096000" y="3788717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4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413" y="1288417"/>
            <a:ext cx="5091319" cy="3508583"/>
          </a:xfrm>
          <a:prstGeom prst="rect">
            <a:avLst/>
          </a:prstGeom>
        </p:spPr>
      </p:pic>
      <p:sp>
        <p:nvSpPr>
          <p:cNvPr id="33" name="TextBox 8"/>
          <p:cNvSpPr txBox="1"/>
          <p:nvPr/>
        </p:nvSpPr>
        <p:spPr>
          <a:xfrm>
            <a:off x="7059084" y="548969"/>
            <a:ext cx="4101036" cy="57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commit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 한 파일을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Push!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6" name="직선 연결선 30"/>
          <p:cNvCxnSpPr/>
          <p:nvPr/>
        </p:nvCxnSpPr>
        <p:spPr>
          <a:xfrm rot="5400000" flipH="1" flipV="1">
            <a:off x="4757569" y="1330176"/>
            <a:ext cx="2134447" cy="1129750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4234" y="2363459"/>
            <a:ext cx="7674581" cy="3945688"/>
          </a:xfrm>
          <a:prstGeom prst="rect">
            <a:avLst/>
          </a:prstGeom>
        </p:spPr>
      </p:pic>
      <p:sp>
        <p:nvSpPr>
          <p:cNvPr id="40" name="TextBox 8"/>
          <p:cNvSpPr txBox="1"/>
          <p:nvPr/>
        </p:nvSpPr>
        <p:spPr>
          <a:xfrm>
            <a:off x="5704416" y="3593841"/>
            <a:ext cx="6291790" cy="57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인터넷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GitHub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 온라인으로 업로드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1" name="직선 연결선 30"/>
          <p:cNvCxnSpPr>
            <a:endCxn id="51" idx="1"/>
          </p:cNvCxnSpPr>
          <p:nvPr/>
        </p:nvCxnSpPr>
        <p:spPr>
          <a:xfrm rot="5400000" flipH="1" flipV="1">
            <a:off x="3682787" y="4617766"/>
            <a:ext cx="2165348" cy="676911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47" name="그룹 21"/>
          <p:cNvGrpSpPr/>
          <p:nvPr/>
        </p:nvGrpSpPr>
        <p:grpSpPr>
          <a:xfrm rot="0">
            <a:off x="1188881" y="351819"/>
            <a:ext cx="2131534" cy="646401"/>
            <a:chOff x="1188881" y="351819"/>
            <a:chExt cx="2131534" cy="646401"/>
          </a:xfrm>
        </p:grpSpPr>
        <p:sp>
          <p:nvSpPr>
            <p:cNvPr id="48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49" name="TextBox 23"/>
            <p:cNvSpPr txBox="1"/>
            <p:nvPr/>
          </p:nvSpPr>
          <p:spPr>
            <a:xfrm>
              <a:off x="1188881" y="581361"/>
              <a:ext cx="21315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Commit &amp; Push</a:t>
              </a:r>
              <a:endParaRPr lang="en-US" altLang="ko-KR" sz="2200"/>
            </a:p>
          </p:txBody>
        </p:sp>
      </p:grpSp>
      <p:sp>
        <p:nvSpPr>
          <p:cNvPr id="50" name="TextBox 5"/>
          <p:cNvSpPr txBox="1"/>
          <p:nvPr/>
        </p:nvSpPr>
        <p:spPr>
          <a:xfrm>
            <a:off x="6381748" y="211549"/>
            <a:ext cx="695750" cy="118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5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51" name="TextBox 5"/>
          <p:cNvSpPr txBox="1"/>
          <p:nvPr/>
        </p:nvSpPr>
        <p:spPr>
          <a:xfrm>
            <a:off x="5103917" y="3280717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6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1" animBg="1"/>
      <p:bldP spid="51" grpId="2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8690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GitHub </a:t>
            </a: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소개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549" y="1371940"/>
            <a:ext cx="9099068" cy="191278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8257" y="3429000"/>
            <a:ext cx="6904318" cy="3071126"/>
          </a:xfrm>
          <a:prstGeom prst="rect">
            <a:avLst/>
          </a:prstGeom>
        </p:spPr>
      </p:pic>
      <p:cxnSp>
        <p:nvCxnSpPr>
          <p:cNvPr id="31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34" name="그룹 21"/>
          <p:cNvGrpSpPr/>
          <p:nvPr/>
        </p:nvGrpSpPr>
        <p:grpSpPr>
          <a:xfrm rot="0">
            <a:off x="1188881" y="351819"/>
            <a:ext cx="1693384" cy="646401"/>
            <a:chOff x="1188881" y="351819"/>
            <a:chExt cx="1693384" cy="646401"/>
          </a:xfrm>
        </p:grpSpPr>
        <p:sp>
          <p:nvSpPr>
            <p:cNvPr id="35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36" name="TextBox 23"/>
            <p:cNvSpPr txBox="1"/>
            <p:nvPr/>
          </p:nvSpPr>
          <p:spPr>
            <a:xfrm>
              <a:off x="1188881" y="581361"/>
              <a:ext cx="16933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Fetch &amp; Pull</a:t>
              </a:r>
              <a:endParaRPr lang="en-US" altLang="ko-KR" sz="2200"/>
            </a:p>
          </p:txBody>
        </p:sp>
      </p:grpSp>
      <p:sp>
        <p:nvSpPr>
          <p:cNvPr id="37" name="TextBox 8"/>
          <p:cNvSpPr txBox="1"/>
          <p:nvPr/>
        </p:nvSpPr>
        <p:spPr>
          <a:xfrm>
            <a:off x="7016748" y="358470"/>
            <a:ext cx="4101036" cy="107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Fetch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를 통해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의 변동을 확인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8" name="직선 연결선 30"/>
          <p:cNvCxnSpPr/>
          <p:nvPr/>
        </p:nvCxnSpPr>
        <p:spPr>
          <a:xfrm flipV="1">
            <a:off x="3714749" y="838410"/>
            <a:ext cx="2674917" cy="579755"/>
          </a:xfrm>
          <a:prstGeom prst="bentConnector3">
            <a:avLst>
              <a:gd name="adj1" fmla="val -17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/>
          <p:nvPr/>
        </p:nvSpPr>
        <p:spPr>
          <a:xfrm>
            <a:off x="8090962" y="3618135"/>
            <a:ext cx="4101038" cy="155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만약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collaborator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들이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Push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를 했을 경우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Pull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 화면이 나타남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40" name="직선 연결선 30"/>
          <p:cNvCxnSpPr>
            <a:endCxn id="42" idx="1"/>
          </p:cNvCxnSpPr>
          <p:nvPr/>
        </p:nvCxnSpPr>
        <p:spPr>
          <a:xfrm>
            <a:off x="2878667" y="3630083"/>
            <a:ext cx="4529665" cy="6879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"/>
          <p:cNvSpPr txBox="1"/>
          <p:nvPr/>
        </p:nvSpPr>
        <p:spPr>
          <a:xfrm>
            <a:off x="6455832" y="285633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7408332" y="3725216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88881" y="351819"/>
            <a:ext cx="1693384" cy="646401"/>
            <a:chOff x="1188881" y="351819"/>
            <a:chExt cx="1693384" cy="646401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3790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r>
                <a:rPr lang="ko-KR" altLang="en-US" sz="1200"/>
                <a:t> </a:t>
              </a:r>
              <a:r>
                <a:rPr lang="en-US" altLang="ko-KR" sz="1200"/>
                <a:t>Desktop </a:t>
              </a:r>
              <a:r>
                <a:rPr lang="ko-KR" altLang="en-US" sz="1200"/>
                <a:t>이용</a:t>
              </a:r>
              <a:endParaRPr lang="ko-KR" altLang="en-US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933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Fetch &amp; Pull</a:t>
              </a:r>
              <a:endParaRPr lang="en-US" altLang="ko-KR" sz="2200"/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4122214" y="908802"/>
            <a:ext cx="8069786" cy="576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History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에서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collaborator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의 업로드 체크</a:t>
            </a:r>
            <a:endParaRPr lang="ko-KR" altLang="en-US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3" name="직선 연결선 30"/>
          <p:cNvCxnSpPr>
            <a:endCxn id="36" idx="1"/>
          </p:cNvCxnSpPr>
          <p:nvPr/>
        </p:nvCxnSpPr>
        <p:spPr>
          <a:xfrm flipV="1">
            <a:off x="1248833" y="1217130"/>
            <a:ext cx="2254249" cy="1661536"/>
          </a:xfrm>
          <a:prstGeom prst="bentConnector3">
            <a:avLst>
              <a:gd name="adj1" fmla="val -94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"/>
          <p:cNvSpPr txBox="1"/>
          <p:nvPr/>
        </p:nvSpPr>
        <p:spPr>
          <a:xfrm>
            <a:off x="1115481" y="5840128"/>
            <a:ext cx="10006538" cy="56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해당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repository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에 파일이 생긴 것을 확인할 수 있음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5" name="직선 연결선 30"/>
          <p:cNvCxnSpPr/>
          <p:nvPr/>
        </p:nvCxnSpPr>
        <p:spPr>
          <a:xfrm rot="10800000" flipV="1">
            <a:off x="3735916" y="4603752"/>
            <a:ext cx="1471089" cy="1217081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"/>
          <p:cNvSpPr txBox="1"/>
          <p:nvPr/>
        </p:nvSpPr>
        <p:spPr>
          <a:xfrm>
            <a:off x="3503082" y="624299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3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37" name="TextBox 5"/>
          <p:cNvSpPr txBox="1"/>
          <p:nvPr/>
        </p:nvSpPr>
        <p:spPr>
          <a:xfrm>
            <a:off x="455080" y="5524384"/>
            <a:ext cx="695751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4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grpSp>
        <p:nvGrpSpPr>
          <p:cNvPr id="45" name=""/>
          <p:cNvGrpSpPr/>
          <p:nvPr/>
        </p:nvGrpSpPr>
        <p:grpSpPr>
          <a:xfrm rot="0">
            <a:off x="174625" y="1796921"/>
            <a:ext cx="11842748" cy="3264157"/>
            <a:chOff x="174625" y="1796921"/>
            <a:chExt cx="11842748" cy="32641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4625" y="1796921"/>
              <a:ext cx="11842749" cy="3264157"/>
            </a:xfrm>
            <a:prstGeom prst="rect">
              <a:avLst/>
            </a:prstGeom>
          </p:spPr>
        </p:pic>
        <p:sp>
          <p:nvSpPr>
            <p:cNvPr id="39" name=""/>
            <p:cNvSpPr/>
            <p:nvPr/>
          </p:nvSpPr>
          <p:spPr>
            <a:xfrm>
              <a:off x="6900333" y="3915833"/>
              <a:ext cx="349250" cy="15875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algn="ctr">
                <a:defRPr/>
              </a:pPr>
              <a:endParaRPr/>
            </a:p>
          </p:txBody>
        </p:sp>
        <p:sp>
          <p:nvSpPr>
            <p:cNvPr id="40" name=""/>
            <p:cNvSpPr/>
            <p:nvPr/>
          </p:nvSpPr>
          <p:spPr>
            <a:xfrm>
              <a:off x="6887307" y="3927230"/>
              <a:ext cx="366346" cy="146538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algn="ctr">
                <a:defRPr/>
              </a:pPr>
              <a:endParaRPr/>
            </a:p>
          </p:txBody>
        </p:sp>
        <p:sp>
          <p:nvSpPr>
            <p:cNvPr id="43" name=""/>
            <p:cNvSpPr/>
            <p:nvPr/>
          </p:nvSpPr>
          <p:spPr>
            <a:xfrm>
              <a:off x="6880957" y="3910297"/>
              <a:ext cx="366346" cy="146538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44" name=""/>
            <p:cNvSpPr/>
            <p:nvPr/>
          </p:nvSpPr>
          <p:spPr>
            <a:xfrm>
              <a:off x="6880957" y="3952630"/>
              <a:ext cx="366346" cy="146538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58231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Branch</a:t>
            </a:r>
            <a:endParaRPr lang="en-US" altLang="ko-KR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88881" y="351819"/>
            <a:ext cx="1550509" cy="646401"/>
            <a:chOff x="1188881" y="351819"/>
            <a:chExt cx="1550509" cy="646401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9504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004</a:t>
              </a:r>
              <a:r>
                <a:rPr lang="ko-KR" altLang="en-US" sz="1200"/>
                <a:t> </a:t>
              </a:r>
              <a:r>
                <a:rPr lang="en-US" altLang="ko-KR" sz="1200"/>
                <a:t>branch</a:t>
              </a:r>
              <a:endParaRPr lang="en-US" altLang="ko-KR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5505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branch </a:t>
              </a:r>
              <a:r>
                <a:rPr lang="ko-KR" altLang="en-US" sz="2200"/>
                <a:t>란</a:t>
              </a:r>
              <a:r>
                <a:rPr lang="en-US" altLang="ko-KR" sz="2200"/>
                <a:t>?</a:t>
              </a:r>
              <a:endParaRPr lang="en-US" altLang="ko-KR" sz="2200"/>
            </a:p>
          </p:txBody>
        </p:sp>
      </p:grpSp>
      <p:sp>
        <p:nvSpPr>
          <p:cNvPr id="32" name=""/>
          <p:cNvSpPr txBox="1"/>
          <p:nvPr/>
        </p:nvSpPr>
        <p:spPr>
          <a:xfrm>
            <a:off x="134936" y="6486948"/>
            <a:ext cx="6746876" cy="23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sz="1000">
                <a:hlinkClick r:id="rId2"/>
              </a:rPr>
              <a:t>https://backlog.com/git-tutorial/kr/stepup/stepup1_1.html</a:t>
            </a:r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누구나 쉽게 이해할 수 있는 </a:t>
            </a:r>
            <a:r>
              <a:rPr lang="en-US" altLang="ko-KR" sz="1000"/>
              <a:t>Git </a:t>
            </a:r>
            <a:r>
              <a:rPr lang="ko-KR" altLang="en-US" sz="1000"/>
              <a:t>입문 발전편</a:t>
            </a:r>
            <a:r>
              <a:rPr lang="en-US" altLang="ko-KR" sz="1000"/>
              <a:t>)</a:t>
            </a:r>
            <a:endParaRPr lang="en-US" altLang="ko-KR" sz="100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631" y="1168382"/>
            <a:ext cx="7343738" cy="4521234"/>
          </a:xfrm>
          <a:prstGeom prst="rect">
            <a:avLst/>
          </a:prstGeom>
        </p:spPr>
      </p:pic>
      <p:sp>
        <p:nvSpPr>
          <p:cNvPr id="40" name="TextBox 24"/>
          <p:cNvSpPr txBox="1"/>
          <p:nvPr/>
        </p:nvSpPr>
        <p:spPr>
          <a:xfrm>
            <a:off x="8407401" y="3476623"/>
            <a:ext cx="3839870" cy="407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여러 작업을 병행할 때 사용되는 것</a:t>
            </a:r>
            <a:endParaRPr lang="ko-KR" altLang="en-US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050">
              <a:solidFill>
                <a:schemeClr val="tx2"/>
              </a:solidFill>
            </a:endParaRPr>
          </a:p>
        </p:txBody>
      </p:sp>
      <p:cxnSp>
        <p:nvCxnSpPr>
          <p:cNvPr id="43" name="직선 연결선 22"/>
          <p:cNvCxnSpPr/>
          <p:nvPr/>
        </p:nvCxnSpPr>
        <p:spPr>
          <a:xfrm>
            <a:off x="8075084" y="1419446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3"/>
          <p:cNvSpPr txBox="1"/>
          <p:nvPr/>
        </p:nvSpPr>
        <p:spPr>
          <a:xfrm>
            <a:off x="8389400" y="2870517"/>
            <a:ext cx="2955300" cy="576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/>
                </a:solidFill>
              </a:rPr>
              <a:t>Branch </a:t>
            </a:r>
            <a:r>
              <a:rPr lang="ko-KR" altLang="en-US" sz="3200" b="1">
                <a:solidFill>
                  <a:schemeClr val="tx2"/>
                </a:solidFill>
              </a:rPr>
              <a:t>란 </a:t>
            </a:r>
            <a:r>
              <a:rPr lang="en-US" altLang="ko-KR" sz="3200" b="1">
                <a:solidFill>
                  <a:schemeClr val="tx2"/>
                </a:solidFill>
              </a:rPr>
              <a:t>?</a:t>
            </a:r>
            <a:endParaRPr lang="en-US" altLang="ko-KR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88881" y="351819"/>
            <a:ext cx="1550509" cy="646401"/>
            <a:chOff x="1188881" y="351819"/>
            <a:chExt cx="1550509" cy="646401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9504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004</a:t>
              </a:r>
              <a:r>
                <a:rPr lang="ko-KR" altLang="en-US" sz="1200"/>
                <a:t> </a:t>
              </a:r>
              <a:r>
                <a:rPr lang="en-US" altLang="ko-KR" sz="1200"/>
                <a:t>branch</a:t>
              </a:r>
              <a:endParaRPr lang="en-US" altLang="ko-KR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5505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branch </a:t>
              </a:r>
              <a:r>
                <a:rPr lang="ko-KR" altLang="en-US" sz="2200"/>
                <a:t>란</a:t>
              </a:r>
              <a:r>
                <a:rPr lang="en-US" altLang="ko-KR" sz="2200"/>
                <a:t>?</a:t>
              </a:r>
              <a:endParaRPr lang="en-US" altLang="ko-KR" sz="2200"/>
            </a:p>
          </p:txBody>
        </p:sp>
      </p:grpSp>
      <p:sp>
        <p:nvSpPr>
          <p:cNvPr id="32" name=""/>
          <p:cNvSpPr txBox="1"/>
          <p:nvPr/>
        </p:nvSpPr>
        <p:spPr>
          <a:xfrm>
            <a:off x="134936" y="6486948"/>
            <a:ext cx="6746876" cy="23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sz="1000">
                <a:hlinkClick r:id="rId2"/>
              </a:rPr>
              <a:t>https://backlog.com/git-tutorial/kr/stepup/stepup1_1.html</a:t>
            </a:r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누구나 쉽게 이해할 수 있는 </a:t>
            </a:r>
            <a:r>
              <a:rPr lang="en-US" altLang="ko-KR" sz="1000"/>
              <a:t>Git </a:t>
            </a:r>
            <a:r>
              <a:rPr lang="ko-KR" altLang="en-US" sz="1000"/>
              <a:t>입문 발전편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0" name="TextBox 24"/>
          <p:cNvSpPr txBox="1"/>
          <p:nvPr/>
        </p:nvSpPr>
        <p:spPr>
          <a:xfrm>
            <a:off x="7748057" y="3301999"/>
            <a:ext cx="3839870" cy="888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>
                <a:solidFill>
                  <a:schemeClr val="tx2"/>
                </a:solidFill>
              </a:rPr>
              <a:t>repository</a:t>
            </a:r>
            <a:r>
              <a:rPr lang="ko-KR" altLang="en-US" sz="1050">
                <a:solidFill>
                  <a:schemeClr val="tx2"/>
                </a:solidFill>
              </a:rPr>
              <a:t>를 생성하면 기본적으로 </a:t>
            </a:r>
            <a:r>
              <a:rPr lang="en-US" altLang="ko-KR" sz="1050">
                <a:solidFill>
                  <a:schemeClr val="tx2"/>
                </a:solidFill>
              </a:rPr>
              <a:t>master branch</a:t>
            </a:r>
            <a:r>
              <a:rPr lang="ko-KR" altLang="en-US" sz="1050">
                <a:solidFill>
                  <a:schemeClr val="tx2"/>
                </a:solidFill>
              </a:rPr>
              <a:t>가 생성됨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이에 대해 한번에 여러 가지</a:t>
            </a:r>
            <a:r>
              <a:rPr lang="en-US" altLang="ko-KR" sz="1050">
                <a:solidFill>
                  <a:schemeClr val="tx2"/>
                </a:solidFill>
              </a:rPr>
              <a:t> </a:t>
            </a:r>
            <a:r>
              <a:rPr lang="ko-KR" altLang="en-US" sz="1050">
                <a:solidFill>
                  <a:schemeClr val="tx2"/>
                </a:solidFill>
              </a:rPr>
              <a:t>작업을 수행할 때</a:t>
            </a:r>
            <a:r>
              <a:rPr lang="en-US" altLang="ko-KR" sz="1050">
                <a:solidFill>
                  <a:schemeClr val="tx2"/>
                </a:solidFill>
              </a:rPr>
              <a:t>,</a:t>
            </a:r>
            <a:r>
              <a:rPr lang="ko-KR" altLang="en-US" sz="1050">
                <a:solidFill>
                  <a:schemeClr val="tx2"/>
                </a:solidFill>
              </a:rPr>
              <a:t> 각각의 작업에 따라서 </a:t>
            </a:r>
            <a:r>
              <a:rPr lang="en-US" altLang="ko-KR" sz="1050">
                <a:solidFill>
                  <a:schemeClr val="tx2"/>
                </a:solidFill>
              </a:rPr>
              <a:t>branch</a:t>
            </a:r>
            <a:r>
              <a:rPr lang="ko-KR" altLang="en-US" sz="1050">
                <a:solidFill>
                  <a:schemeClr val="tx2"/>
                </a:solidFill>
              </a:rPr>
              <a:t>를 나눠줌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예</a:t>
            </a:r>
            <a:r>
              <a:rPr lang="en-US" altLang="ko-KR" sz="1050">
                <a:solidFill>
                  <a:schemeClr val="tx2"/>
                </a:solidFill>
              </a:rPr>
              <a:t>) </a:t>
            </a:r>
            <a:r>
              <a:rPr lang="ko-KR" altLang="en-US" sz="1050">
                <a:solidFill>
                  <a:schemeClr val="tx2"/>
                </a:solidFill>
              </a:rPr>
              <a:t>기능을 추가하는 작업을 만드는 </a:t>
            </a:r>
            <a:r>
              <a:rPr lang="en-US" altLang="ko-KR" sz="1050">
                <a:solidFill>
                  <a:schemeClr val="tx2"/>
                </a:solidFill>
              </a:rPr>
              <a:t>branch, </a:t>
            </a:r>
            <a:r>
              <a:rPr lang="ko-KR" altLang="en-US" sz="1050">
                <a:solidFill>
                  <a:schemeClr val="tx2"/>
                </a:solidFill>
              </a:rPr>
              <a:t>버그를 수정하는 작업을 하는 </a:t>
            </a:r>
            <a:r>
              <a:rPr lang="en-US" altLang="ko-KR" sz="1050">
                <a:solidFill>
                  <a:schemeClr val="tx2"/>
                </a:solidFill>
              </a:rPr>
              <a:t>branch </a:t>
            </a:r>
            <a:r>
              <a:rPr lang="ko-KR" altLang="en-US" sz="1050">
                <a:solidFill>
                  <a:schemeClr val="tx2"/>
                </a:solidFill>
              </a:rPr>
              <a:t>등을 생성</a:t>
            </a:r>
            <a:endParaRPr lang="ko-KR" altLang="en-US" sz="1050">
              <a:solidFill>
                <a:schemeClr val="tx2"/>
              </a:solidFill>
            </a:endParaRPr>
          </a:p>
        </p:txBody>
      </p:sp>
      <p:cxnSp>
        <p:nvCxnSpPr>
          <p:cNvPr id="43" name="직선 연결선 22"/>
          <p:cNvCxnSpPr/>
          <p:nvPr/>
        </p:nvCxnSpPr>
        <p:spPr>
          <a:xfrm>
            <a:off x="7514167" y="1724670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4984" y="1125257"/>
            <a:ext cx="6269818" cy="514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2578329" y="2691907"/>
            <a:ext cx="7035341" cy="1207204"/>
            <a:chOff x="330739" y="361948"/>
            <a:chExt cx="7035341" cy="1207204"/>
          </a:xfrm>
        </p:grpSpPr>
        <p:sp>
          <p:nvSpPr>
            <p:cNvPr id="7" name="TextBox 6"/>
            <p:cNvSpPr txBox="1"/>
            <p:nvPr/>
          </p:nvSpPr>
          <p:spPr>
            <a:xfrm>
              <a:off x="792719" y="383616"/>
              <a:ext cx="6573362" cy="118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감사합니다</a:t>
              </a:r>
              <a:endParaRPr lang="ko-KR" altLang="en-US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39" y="361948"/>
              <a:ext cx="4647336" cy="1186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감사합니다</a:t>
              </a:r>
              <a:endParaRPr lang="en-US" altLang="ko-KR" sz="7200" b="1" spc="-30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036" y="5637346"/>
            <a:ext cx="1466427" cy="1104237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672694" y="6486948"/>
            <a:ext cx="1518709" cy="23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oO(</a:t>
            </a:r>
            <a:r>
              <a:rPr lang="ko-KR" altLang="en-US" sz="1000"/>
              <a:t>드디어 끝났따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12" name=""/>
          <p:cNvSpPr txBox="1"/>
          <p:nvPr/>
        </p:nvSpPr>
        <p:spPr>
          <a:xfrm>
            <a:off x="3010426" y="2522431"/>
            <a:ext cx="7328958" cy="237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횡설수설해서 무슨 말인지 이해 못하셨겠지만 들어주셔서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6357" y="3140770"/>
            <a:ext cx="1543057" cy="576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/>
                </a:solidFill>
              </a:rPr>
              <a:t>GitHub</a:t>
            </a:r>
            <a:endParaRPr lang="en-US" altLang="ko-KR" sz="3200" b="1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1560034" cy="646401"/>
            <a:chOff x="1188881" y="351819"/>
            <a:chExt cx="1560034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933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001 GitHub </a:t>
              </a:r>
              <a:r>
                <a:rPr lang="ko-KR" altLang="en-US" sz="1200"/>
                <a:t>소개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60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GitHub </a:t>
              </a:r>
              <a:r>
                <a:rPr lang="ko-KR" altLang="en-US" sz="2200"/>
                <a:t>란</a:t>
              </a:r>
              <a:r>
                <a:rPr lang="en-US" altLang="ko-KR" sz="2200"/>
                <a:t>?</a:t>
              </a:r>
              <a:endParaRPr lang="en-US" altLang="ko-KR" sz="2200"/>
            </a:p>
          </p:txBody>
        </p:sp>
      </p:grp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244" y="2172969"/>
            <a:ext cx="3290994" cy="3290994"/>
          </a:xfrm>
          <a:prstGeom prst="rect">
            <a:avLst/>
          </a:prstGeom>
        </p:spPr>
      </p:pic>
      <p:sp>
        <p:nvSpPr>
          <p:cNvPr id="33" name="TextBox 24"/>
          <p:cNvSpPr txBox="1"/>
          <p:nvPr/>
        </p:nvSpPr>
        <p:spPr>
          <a:xfrm>
            <a:off x="6381113" y="3832767"/>
            <a:ext cx="4178536" cy="413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>
                <a:solidFill>
                  <a:schemeClr val="tx2"/>
                </a:solidFill>
              </a:rPr>
              <a:t>GitHub</a:t>
            </a:r>
            <a:r>
              <a:rPr lang="ko-KR" altLang="en-US" sz="1050">
                <a:solidFill>
                  <a:schemeClr val="tx2"/>
                </a:solidFill>
              </a:rPr>
              <a:t>란 친구</a:t>
            </a:r>
            <a:r>
              <a:rPr lang="en-US" altLang="ko-KR" sz="1050">
                <a:solidFill>
                  <a:schemeClr val="tx2"/>
                </a:solidFill>
              </a:rPr>
              <a:t>,</a:t>
            </a:r>
            <a:r>
              <a:rPr lang="ko-KR" altLang="en-US" sz="1050">
                <a:solidFill>
                  <a:schemeClr val="tx2"/>
                </a:solidFill>
              </a:rPr>
              <a:t> 동료는 물론 낯선 사람과 함께 코드를 공유하고자 만든 </a:t>
            </a:r>
            <a:r>
              <a:rPr lang="en-US" altLang="ko-KR" sz="1050">
                <a:solidFill>
                  <a:schemeClr val="tx2"/>
                </a:solidFill>
              </a:rPr>
              <a:t>Git repository</a:t>
            </a:r>
            <a:r>
              <a:rPr lang="ko-KR" altLang="en-US" sz="1050">
                <a:solidFill>
                  <a:schemeClr val="tx2"/>
                </a:solidFill>
              </a:rPr>
              <a:t>의 호스팅 서비스입니다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  <a:endParaRPr lang="en-US" altLang="ko-KR" sz="105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9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13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42" name="그룹 14"/>
          <p:cNvGrpSpPr/>
          <p:nvPr/>
        </p:nvGrpSpPr>
        <p:grpSpPr>
          <a:xfrm rot="0">
            <a:off x="1188881" y="351819"/>
            <a:ext cx="1969609" cy="646401"/>
            <a:chOff x="1188881" y="351819"/>
            <a:chExt cx="1969609" cy="646401"/>
          </a:xfrm>
        </p:grpSpPr>
        <p:sp>
          <p:nvSpPr>
            <p:cNvPr id="43" name="TextBox 17"/>
            <p:cNvSpPr txBox="1"/>
            <p:nvPr/>
          </p:nvSpPr>
          <p:spPr>
            <a:xfrm>
              <a:off x="1188881" y="351819"/>
              <a:ext cx="129333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001 GitHub </a:t>
              </a:r>
              <a:r>
                <a:rPr lang="ko-KR" altLang="en-US" sz="1200"/>
                <a:t>소개</a:t>
              </a:r>
              <a:endParaRPr lang="ko-KR" altLang="en-US" sz="1200"/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188881" y="581361"/>
              <a:ext cx="19696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사용 매체 종류</a:t>
              </a:r>
              <a:endParaRPr lang="ko-KR" altLang="en-US" sz="2200"/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6355" y="1114273"/>
            <a:ext cx="4699289" cy="2467127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5371" y="4103742"/>
            <a:ext cx="4520629" cy="1506876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73016" y="3764836"/>
            <a:ext cx="2517288" cy="2517288"/>
          </a:xfrm>
          <a:prstGeom prst="rect">
            <a:avLst/>
          </a:prstGeom>
        </p:spPr>
      </p:pic>
      <p:grpSp>
        <p:nvGrpSpPr>
          <p:cNvPr id="73" name="그룹 12"/>
          <p:cNvGrpSpPr/>
          <p:nvPr/>
        </p:nvGrpSpPr>
        <p:grpSpPr>
          <a:xfrm rot="0">
            <a:off x="9562990" y="4265346"/>
            <a:ext cx="2362992" cy="714324"/>
            <a:chOff x="102323" y="3738357"/>
            <a:chExt cx="2362992" cy="714324"/>
          </a:xfrm>
        </p:grpSpPr>
        <p:sp>
          <p:nvSpPr>
            <p:cNvPr id="74" name="TextBox 13"/>
            <p:cNvSpPr txBox="1"/>
            <p:nvPr/>
          </p:nvSpPr>
          <p:spPr>
            <a:xfrm>
              <a:off x="102323" y="3738357"/>
              <a:ext cx="1834625" cy="4508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2"/>
                  </a:solidFill>
                </a:rPr>
                <a:t>아 그렇구나</a:t>
              </a:r>
              <a:r>
                <a:rPr lang="en-US" altLang="ko-KR" sz="2400">
                  <a:solidFill>
                    <a:schemeClr val="tx2"/>
                  </a:solidFill>
                </a:rPr>
                <a:t>;</a:t>
              </a:r>
              <a:endParaRPr lang="en-US" altLang="ko-KR" sz="2400">
                <a:solidFill>
                  <a:schemeClr val="tx2"/>
                </a:solidFill>
              </a:endParaRPr>
            </a:p>
          </p:txBody>
        </p:sp>
        <p:sp>
          <p:nvSpPr>
            <p:cNvPr id="75" name="TextBox 14"/>
            <p:cNvSpPr txBox="1"/>
            <p:nvPr/>
          </p:nvSpPr>
          <p:spPr>
            <a:xfrm>
              <a:off x="102323" y="4231726"/>
              <a:ext cx="2362992" cy="220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900">
                  <a:solidFill>
                    <a:schemeClr val="tx2"/>
                  </a:solidFill>
                </a:rPr>
                <a:t>(Git bash </a:t>
              </a:r>
              <a:r>
                <a:rPr lang="ko-KR" altLang="en-US" sz="900">
                  <a:solidFill>
                    <a:schemeClr val="tx2"/>
                  </a:solidFill>
                </a:rPr>
                <a:t>입니다</a:t>
              </a:r>
              <a:r>
                <a:rPr lang="en-US" altLang="ko-KR" sz="900">
                  <a:solidFill>
                    <a:schemeClr val="tx2"/>
                  </a:solidFill>
                </a:rPr>
                <a:t>)</a:t>
              </a:r>
              <a:endParaRPr lang="en-US" altLang="ko-KR" sz="900">
                <a:solidFill>
                  <a:schemeClr val="tx2"/>
                </a:solidFill>
              </a:endParaRPr>
            </a:p>
          </p:txBody>
        </p:sp>
      </p:grpSp>
      <p:cxnSp>
        <p:nvCxnSpPr>
          <p:cNvPr id="76" name="직선 연결선 30"/>
          <p:cNvCxnSpPr/>
          <p:nvPr/>
        </p:nvCxnSpPr>
        <p:spPr>
          <a:xfrm>
            <a:off x="8287809" y="448368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49402" y="3312645"/>
            <a:ext cx="3492168" cy="746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1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002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58331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인터넷 이용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264759" cy="646401"/>
            <a:chOff x="1188881" y="351819"/>
            <a:chExt cx="126475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7313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가입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21703"/>
            <a:ext cx="12192000" cy="5166009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3503751" y="1026496"/>
            <a:ext cx="8307249" cy="5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github.com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접속 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주소창 검색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)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5" name="직선 연결선 30"/>
          <p:cNvCxnSpPr/>
          <p:nvPr/>
        </p:nvCxnSpPr>
        <p:spPr>
          <a:xfrm flipV="1">
            <a:off x="1764568" y="1313983"/>
            <a:ext cx="1739183" cy="575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8"/>
          <p:cNvSpPr txBox="1"/>
          <p:nvPr/>
        </p:nvSpPr>
        <p:spPr>
          <a:xfrm>
            <a:off x="1604400" y="5702051"/>
            <a:ext cx="6074168" cy="57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sign up for GitHub </a:t>
            </a: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버튼 클릭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7" name="직선 연결선 30"/>
          <p:cNvCxnSpPr/>
          <p:nvPr/>
        </p:nvCxnSpPr>
        <p:spPr>
          <a:xfrm rot="10800000" flipV="1">
            <a:off x="5953826" y="5312834"/>
            <a:ext cx="1570924" cy="452729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1264759" cy="646401"/>
            <a:chOff x="1188881" y="351819"/>
            <a:chExt cx="1264759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7313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가입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3049390" y="5947585"/>
            <a:ext cx="6709168" cy="57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accent2"/>
                </a:solidFill>
                <a:latin typeface="+mn-ea"/>
              </a:rPr>
              <a:t>가입 정보 입력 후 완료하면 가입 끝</a:t>
            </a:r>
            <a:r>
              <a:rPr lang="en-US" altLang="ko-KR" sz="3200" spc="-150">
                <a:solidFill>
                  <a:schemeClr val="accent2"/>
                </a:solidFill>
                <a:latin typeface="+mn-ea"/>
              </a:rPr>
              <a:t>~!</a:t>
            </a:r>
            <a:endParaRPr lang="en-US" altLang="ko-KR" sz="3200" spc="-15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7" name="직선 연결선 30"/>
          <p:cNvCxnSpPr/>
          <p:nvPr/>
        </p:nvCxnSpPr>
        <p:spPr>
          <a:xfrm rot="10800000" flipV="1">
            <a:off x="5953826" y="5312834"/>
            <a:ext cx="1570924" cy="452729"/>
          </a:xfrm>
          <a:prstGeom prst="bentConnector3">
            <a:avLst>
              <a:gd name="adj1" fmla="val 10017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5278" y="841796"/>
            <a:ext cx="6321444" cy="5174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188881" y="351819"/>
            <a:ext cx="2322034" cy="646401"/>
            <a:chOff x="1188881" y="351819"/>
            <a:chExt cx="2322034" cy="646401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2647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r>
                <a:rPr lang="ko-KR" altLang="en-US" sz="1200"/>
                <a:t> 인터넷 이용</a:t>
              </a:r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220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Repository</a:t>
              </a:r>
              <a:r>
                <a:rPr lang="ko-KR" altLang="en-US" sz="2200"/>
                <a:t> </a:t>
              </a:r>
              <a:r>
                <a:rPr lang="en-US" altLang="ko-KR" sz="2200"/>
                <a:t>-</a:t>
              </a:r>
              <a:r>
                <a:rPr lang="ko-KR" altLang="en-US" sz="2200"/>
                <a:t> 생성</a:t>
              </a:r>
              <a:endParaRPr lang="ko-KR" altLang="en-US" sz="22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677" y="1194022"/>
            <a:ext cx="2684562" cy="521424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1011" y="2335254"/>
            <a:ext cx="8163302" cy="2489052"/>
          </a:xfrm>
          <a:prstGeom prst="rect">
            <a:avLst/>
          </a:prstGeom>
        </p:spPr>
      </p:pic>
      <p:sp>
        <p:nvSpPr>
          <p:cNvPr id="44" name="TextBox 5"/>
          <p:cNvSpPr txBox="1"/>
          <p:nvPr/>
        </p:nvSpPr>
        <p:spPr>
          <a:xfrm>
            <a:off x="148165" y="888884"/>
            <a:ext cx="695750" cy="11856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1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  <p:sp>
        <p:nvSpPr>
          <p:cNvPr id="45" name="TextBox 5"/>
          <p:cNvSpPr txBox="1"/>
          <p:nvPr/>
        </p:nvSpPr>
        <p:spPr>
          <a:xfrm>
            <a:off x="3835398" y="1517533"/>
            <a:ext cx="695751" cy="118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accent2"/>
                </a:solidFill>
              </a:rPr>
              <a:t>2</a:t>
            </a:r>
            <a:endParaRPr lang="en-US" altLang="ko-KR" sz="7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2731</ep:Words>
  <ep:PresentationFormat>와이드스크린</ep:PresentationFormat>
  <ep:Paragraphs>420</ep:Paragraphs>
  <ep:Slides>35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현석환</cp:lastModifiedBy>
  <dcterms:modified xsi:type="dcterms:W3CDTF">2020-01-08T11:15:50.125</dcterms:modified>
  <cp:revision>272</cp:revision>
  <dc:title>PowerPoint 프레젠테이션</dc:title>
  <cp:version>1000.0000.01</cp:version>
</cp:coreProperties>
</file>