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8"/>
  </p:notesMasterIdLst>
  <p:handoutMasterIdLst>
    <p:handoutMasterId r:id="rId9"/>
  </p:handoutMasterIdLst>
  <p:sldIdLst>
    <p:sldId id="3426" r:id="rId3"/>
    <p:sldId id="3469" r:id="rId4"/>
    <p:sldId id="3518" r:id="rId5"/>
    <p:sldId id="3520" r:id="rId6"/>
    <p:sldId id="3519" r:id="rId7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469"/>
            <p14:sldId id="3518"/>
            <p14:sldId id="3520"/>
            <p14:sldId id="35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6BFA32"/>
    <a:srgbClr val="024A05"/>
    <a:srgbClr val="DDDDDD"/>
    <a:srgbClr val="3333CC"/>
    <a:srgbClr val="6666FF"/>
    <a:srgbClr val="FF99FF"/>
    <a:srgbClr val="B03C76"/>
    <a:srgbClr val="FF99CC"/>
    <a:srgbClr val="B7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5" autoAdjust="0"/>
    <p:restoredTop sz="93228" autoAdjust="0"/>
  </p:normalViewPr>
  <p:slideViewPr>
    <p:cSldViewPr showGuides="1">
      <p:cViewPr>
        <p:scale>
          <a:sx n="100" d="100"/>
          <a:sy n="100" d="100"/>
        </p:scale>
        <p:origin x="18" y="174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smtClean="0"/>
              <a:t>Bogdan/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tx1"/>
                </a:solidFill>
                <a:latin typeface="+mj-ea"/>
                <a:ea typeface="굴림" pitchFamily="50" charset="-127"/>
                <a:cs typeface="+mn-cs"/>
              </a:rPr>
              <a:t>BEAM : </a:t>
            </a:r>
            <a:r>
              <a:rPr lang="en-US" altLang="ko-KR" sz="1200" dirty="0" err="1" smtClean="0"/>
              <a:t>Bogdan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Björn's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Erlang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Abstract Machine</a:t>
            </a:r>
            <a:endParaRPr kumimoji="1" lang="en-US" altLang="ko-KR" sz="1200" b="1" kern="0" dirty="0" smtClean="0">
              <a:solidFill>
                <a:schemeClr val="tx1"/>
              </a:solidFill>
              <a:latin typeface="+mj-ea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nie.github.io/oni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ompute.org/network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opencompute.org/oc/public.php?service=files&amp;t=dfd16eecc73d3fb4255163cd1d6ae079" TargetMode="External"/><Relationship Id="rId3" Type="http://schemas.openxmlformats.org/officeDocument/2006/relationships/hyperlink" Target="http://files.opencompute.org/oc/public.php?service=files&amp;t=5068f13c055b7329988695cc63b24030" TargetMode="External"/><Relationship Id="rId7" Type="http://schemas.openxmlformats.org/officeDocument/2006/relationships/hyperlink" Target="http://files.opencompute.org/oc/public.php?service=files&amp;t=4c0089bf3d1afd3e073b43b6469d8355" TargetMode="External"/><Relationship Id="rId12" Type="http://schemas.openxmlformats.org/officeDocument/2006/relationships/hyperlink" Target="http://files.opencompute.org/oc/public.php?service=files&amp;t=c283fd61853d5cd533ea6f42c7130fd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les.opencompute.org/oc/public.php?service=files&amp;t=906b60aacdc5174bfaffa86d19a73b7e" TargetMode="External"/><Relationship Id="rId11" Type="http://schemas.openxmlformats.org/officeDocument/2006/relationships/hyperlink" Target="http://files.opencompute.org/oc/public.php?service=files&amp;t=c82f1cc28d04088295c4b2a858235e03" TargetMode="External"/><Relationship Id="rId5" Type="http://schemas.openxmlformats.org/officeDocument/2006/relationships/hyperlink" Target="http://files.opencompute.org/oc/public.php?service=files&amp;t=b33dd44464b17928e3421ea08b065560" TargetMode="External"/><Relationship Id="rId10" Type="http://schemas.openxmlformats.org/officeDocument/2006/relationships/hyperlink" Target="http://files.opencompute.org/oc/public.php?service=files&amp;t=2d24b5bab15d06f1ca2d03e035103265" TargetMode="External"/><Relationship Id="rId4" Type="http://schemas.openxmlformats.org/officeDocument/2006/relationships/hyperlink" Target="http://files.opencompute.org/oc/public.php?service=files&amp;t=73bfcb911353d4156ec841ea2621d155" TargetMode="External"/><Relationship Id="rId9" Type="http://schemas.openxmlformats.org/officeDocument/2006/relationships/hyperlink" Target="http://files.opencompute.org/oc/public.php?service=files&amp;t=08d5322076b0db4836b8d0d85e5f1c5c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oadcom.com/products/Switching/Software/FASTPATH" TargetMode="External"/><Relationship Id="rId13" Type="http://schemas.openxmlformats.org/officeDocument/2006/relationships/hyperlink" Target="http://cumulusnetworks.com/product/overview/" TargetMode="External"/><Relationship Id="rId18" Type="http://schemas.openxmlformats.org/officeDocument/2006/relationships/hyperlink" Target="http://openswitch.net/" TargetMode="External"/><Relationship Id="rId26" Type="http://schemas.openxmlformats.org/officeDocument/2006/relationships/hyperlink" Target="http://pluribusnetworks.com/products/netvisor-os/" TargetMode="External"/><Relationship Id="rId3" Type="http://schemas.openxmlformats.org/officeDocument/2006/relationships/hyperlink" Target="http://www.alcatel-lucent.com/" TargetMode="External"/><Relationship Id="rId21" Type="http://schemas.openxmlformats.org/officeDocument/2006/relationships/hyperlink" Target="https://en.wikipedia.org/wiki/Junos#Architecture" TargetMode="External"/><Relationship Id="rId7" Type="http://schemas.openxmlformats.org/officeDocument/2006/relationships/hyperlink" Target="http://www.bigswitch.com/products/switch-light" TargetMode="External"/><Relationship Id="rId12" Type="http://schemas.openxmlformats.org/officeDocument/2006/relationships/hyperlink" Target="http://www.cumulusnetworks.com/" TargetMode="External"/><Relationship Id="rId17" Type="http://schemas.openxmlformats.org/officeDocument/2006/relationships/hyperlink" Target="https://code.facebook.com/posts/681382905244727/introducing-wedge-and-fboss-the-next-steps-toward-a-disaggregated-network/" TargetMode="External"/><Relationship Id="rId25" Type="http://schemas.openxmlformats.org/officeDocument/2006/relationships/hyperlink" Target="http://www.pluribusnetworks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extremenetworks.com/services/osl-exos.aspx" TargetMode="External"/><Relationship Id="rId20" Type="http://schemas.openxmlformats.org/officeDocument/2006/relationships/hyperlink" Target="https://www.juniper.net/us/en/products-services/nos/jun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gswitch.com/" TargetMode="External"/><Relationship Id="rId11" Type="http://schemas.openxmlformats.org/officeDocument/2006/relationships/hyperlink" Target="https://cisco.com/" TargetMode="External"/><Relationship Id="rId24" Type="http://schemas.openxmlformats.org/officeDocument/2006/relationships/hyperlink" Target="http://pica8.com/open-switching/open-switching-overview.php" TargetMode="External"/><Relationship Id="rId5" Type="http://schemas.openxmlformats.org/officeDocument/2006/relationships/hyperlink" Target="http://www.aristanetworks.com/en/products/eos" TargetMode="External"/><Relationship Id="rId15" Type="http://schemas.openxmlformats.org/officeDocument/2006/relationships/hyperlink" Target="http://www.extremenetworks.com/products/extreme-xos.aspx" TargetMode="External"/><Relationship Id="rId23" Type="http://schemas.openxmlformats.org/officeDocument/2006/relationships/hyperlink" Target="http://pica8.com/" TargetMode="External"/><Relationship Id="rId10" Type="http://schemas.openxmlformats.org/officeDocument/2006/relationships/hyperlink" Target="http://www.brocade.com/" TargetMode="External"/><Relationship Id="rId19" Type="http://schemas.openxmlformats.org/officeDocument/2006/relationships/hyperlink" Target="https://www.yoctoproject.org/" TargetMode="External"/><Relationship Id="rId4" Type="http://schemas.openxmlformats.org/officeDocument/2006/relationships/hyperlink" Target="http://www.aristanetworks.com/" TargetMode="External"/><Relationship Id="rId9" Type="http://schemas.openxmlformats.org/officeDocument/2006/relationships/hyperlink" Target="http://www.broadcom.com/press/release.php?id=936767" TargetMode="External"/><Relationship Id="rId14" Type="http://schemas.openxmlformats.org/officeDocument/2006/relationships/hyperlink" Target="http://www.dell.com/us/business/p/networking-products?~ck=bt" TargetMode="External"/><Relationship Id="rId22" Type="http://schemas.openxmlformats.org/officeDocument/2006/relationships/hyperlink" Target="http://opennetlinux.org/" TargetMode="External"/><Relationship Id="rId27" Type="http://schemas.openxmlformats.org/officeDocument/2006/relationships/hyperlink" Target="http://www.windriver.com/announces/intelligent-network-platfor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4050" y="1818221"/>
            <a:ext cx="7761982" cy="838200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ONL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8326" y="4914565"/>
            <a:ext cx="2916324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- IPC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ONL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5541" y="846113"/>
            <a:ext cx="92868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ONL (Open Network Linux)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hlinkClick r:id="" action="ppaction://hlinkfile"/>
              </a:rPr>
              <a:t>- Open </a:t>
            </a:r>
            <a:r>
              <a:rPr lang="en-US" altLang="ko-KR" sz="1600" b="1" dirty="0">
                <a:hlinkClick r:id="" action="ppaction://hlinkfile"/>
              </a:rPr>
              <a:t>Network Linux</a:t>
            </a:r>
            <a:r>
              <a:rPr lang="en-US" altLang="ko-KR" sz="1600" b="1" dirty="0"/>
              <a:t> is a Linux distribution for "bare metal" switches, that is, network forwarding devices built from commodity components. </a:t>
            </a:r>
            <a:endParaRPr lang="en-US" altLang="ko-KR" sz="16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/>
              <a:t>- ONL </a:t>
            </a:r>
            <a:r>
              <a:rPr lang="en-US" altLang="ko-KR" sz="1600" b="1" dirty="0"/>
              <a:t>uses </a:t>
            </a:r>
            <a:r>
              <a:rPr lang="en-US" altLang="ko-KR" sz="1600" b="1" dirty="0">
                <a:hlinkClick r:id="rId3"/>
              </a:rPr>
              <a:t>ONIE</a:t>
            </a:r>
            <a:r>
              <a:rPr lang="en-US" altLang="ko-KR" sz="1600" b="1" dirty="0"/>
              <a:t> to install onto on-board flash memory. </a:t>
            </a:r>
            <a:endParaRPr lang="en-US" altLang="ko-KR" sz="16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/>
              <a:t>- Open </a:t>
            </a:r>
            <a:r>
              <a:rPr lang="en-US" altLang="ko-KR" sz="1600" b="1" dirty="0"/>
              <a:t>Network Linux is a part of the </a:t>
            </a:r>
            <a:r>
              <a:rPr lang="en-US" altLang="ko-KR" sz="1600" b="1" dirty="0">
                <a:hlinkClick r:id="rId4"/>
              </a:rPr>
              <a:t>Open Compute Project</a:t>
            </a:r>
            <a:r>
              <a:rPr lang="en-US" altLang="ko-KR" sz="1600" b="1" dirty="0"/>
              <a:t> and is a component in a growing collection of open source and commercial projects. </a:t>
            </a:r>
            <a:endParaRPr lang="en-US" altLang="ko-KR" sz="1600" b="1" dirty="0" smtClean="0"/>
          </a:p>
          <a:p>
            <a:pPr algn="l">
              <a:lnSpc>
                <a:spcPct val="150000"/>
              </a:lnSpc>
            </a:pP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ONIE (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Open Network Install Environment </a:t>
            </a:r>
            <a:r>
              <a:rPr lang="en-US" altLang="ko-KR" sz="1600" b="1" dirty="0" smtClean="0"/>
              <a:t>) </a:t>
            </a:r>
            <a:endParaRPr lang="en-US" altLang="ko-KR" sz="1600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 smtClean="0"/>
              <a:t>- Open </a:t>
            </a:r>
            <a:r>
              <a:rPr lang="en-US" altLang="ko-KR" sz="1600" dirty="0"/>
              <a:t>Network Install Environment (ONIE) Project is a small operating system, pre-installed as firmware on bare metal network </a:t>
            </a:r>
            <a:r>
              <a:rPr lang="en-US" altLang="ko-KR" sz="1600" dirty="0" smtClean="0"/>
              <a:t>switches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smtClean="0"/>
              <a:t>- ONIE </a:t>
            </a:r>
            <a:r>
              <a:rPr lang="en-US" altLang="ko-KR" sz="1600" dirty="0"/>
              <a:t>project enables a bare metal network switch ecosystem where end users can choose among different network operating systems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274322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ONL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5540" y="846113"/>
            <a:ext cx="96735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ONL </a:t>
            </a:r>
            <a:r>
              <a:rPr lang="ko-KR" altLang="en-US" sz="1600" dirty="0" smtClean="0">
                <a:latin typeface="+mn-ea"/>
              </a:rPr>
              <a:t>설치</a:t>
            </a:r>
            <a:endParaRPr lang="en-US" altLang="ko-KR" sz="1600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ㅇ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리눅스에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NOS installer image </a:t>
            </a:r>
            <a:r>
              <a:rPr lang="ko-KR" altLang="en-US" sz="1600" dirty="0" smtClean="0">
                <a:latin typeface="+mn-ea"/>
              </a:rPr>
              <a:t>설치</a:t>
            </a:r>
            <a:endParaRPr lang="en-US" altLang="ko-KR" sz="1600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linux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mnt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usb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linux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mount /</a:t>
            </a:r>
            <a:r>
              <a:rPr lang="en-US" altLang="ko-KR" sz="1600" dirty="0" err="1"/>
              <a:t>dev</a:t>
            </a:r>
            <a:r>
              <a:rPr lang="en-US" altLang="ko-KR" sz="1600" dirty="0"/>
              <a:t>/sdd1 /</a:t>
            </a:r>
            <a:r>
              <a:rPr lang="en-US" altLang="ko-KR" sz="1600" dirty="0" err="1"/>
              <a:t>mnt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usb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linux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cp</a:t>
            </a:r>
            <a:r>
              <a:rPr lang="en-US" altLang="ko-KR" sz="1600" dirty="0"/>
              <a:t> ACME_XYZ1234_PowerPC_Installer.bin /</a:t>
            </a:r>
            <a:r>
              <a:rPr lang="en-US" altLang="ko-KR" sz="1600" dirty="0" err="1"/>
              <a:t>mnt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usb</a:t>
            </a:r>
            <a:r>
              <a:rPr lang="en-US" altLang="ko-KR" sz="1600" dirty="0"/>
              <a:t>/</a:t>
            </a:r>
            <a:r>
              <a:rPr lang="en-US" altLang="ko-KR" sz="1600" dirty="0" err="1"/>
              <a:t>onie</a:t>
            </a:r>
            <a:r>
              <a:rPr lang="en-US" altLang="ko-KR" sz="1600" dirty="0"/>
              <a:t>-installer 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err="1" smtClean="0"/>
              <a:t>linux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umount</a:t>
            </a:r>
            <a:r>
              <a:rPr lang="en-US" altLang="ko-KR" sz="1600" dirty="0"/>
              <a:t> /</a:t>
            </a:r>
            <a:r>
              <a:rPr lang="en-US" altLang="ko-KR" sz="1600" dirty="0" err="1" smtClean="0"/>
              <a:t>mnt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usb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ㅇ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HTTP Server </a:t>
            </a:r>
            <a:r>
              <a:rPr lang="ko-KR" altLang="en-US" sz="1600" dirty="0">
                <a:latin typeface="+mn-ea"/>
              </a:rPr>
              <a:t>설치 </a:t>
            </a:r>
            <a:endParaRPr lang="en-US" altLang="ko-KR" sz="16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yum install apache 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/>
              <a:t>image-server:~$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cp</a:t>
            </a:r>
            <a:r>
              <a:rPr lang="en-US" altLang="ko-KR" sz="1600" dirty="0"/>
              <a:t> ACME_XYZ1234_PowerPC_Installer.bin /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/www </a:t>
            </a:r>
            <a:endParaRPr lang="en-US" altLang="ko-KR" sz="1600" dirty="0" smtClean="0"/>
          </a:p>
          <a:p>
            <a:pPr algn="l">
              <a:lnSpc>
                <a:spcPct val="150000"/>
              </a:lnSpc>
            </a:pPr>
            <a:r>
              <a:rPr lang="en-US" altLang="ko-KR" sz="1600" dirty="0" smtClean="0"/>
              <a:t>image-server</a:t>
            </a:r>
            <a:r>
              <a:rPr lang="en-US" altLang="ko-KR" sz="1600" dirty="0"/>
              <a:t>:~$ </a:t>
            </a:r>
            <a:r>
              <a:rPr lang="en-US" altLang="ko-KR" sz="1600" dirty="0" err="1"/>
              <a:t>ls</a:t>
            </a:r>
            <a:r>
              <a:rPr lang="en-US" altLang="ko-KR" sz="1600" dirty="0"/>
              <a:t> -l /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/www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rw</a:t>
            </a:r>
            <a:r>
              <a:rPr lang="en-US" altLang="ko-KR" sz="1600" dirty="0"/>
              <a:t>-r--r-- 1 root </a:t>
            </a:r>
            <a:r>
              <a:rPr lang="en-US" altLang="ko-KR" sz="1600" dirty="0" err="1"/>
              <a:t>root</a:t>
            </a:r>
            <a:r>
              <a:rPr lang="en-US" altLang="ko-KR" sz="1600" dirty="0"/>
              <a:t> 17755 Jun 27 16:18 </a:t>
            </a:r>
            <a:r>
              <a:rPr lang="en-US" altLang="ko-KR" sz="1600" dirty="0" smtClean="0"/>
              <a:t>ACME_XYZ1234_PowerPC_Installer.bin</a:t>
            </a:r>
          </a:p>
          <a:p>
            <a:pPr algn="l">
              <a:lnSpc>
                <a:spcPct val="150000"/>
              </a:lnSpc>
            </a:pP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en-US" altLang="ko-KR" sz="1600" dirty="0"/>
              <a:t>ONIE:/ #</a:t>
            </a:r>
            <a:r>
              <a:rPr lang="en-US" altLang="ko-KR" sz="1600" dirty="0" err="1">
                <a:solidFill>
                  <a:srgbClr val="FF0000"/>
                </a:solidFill>
              </a:rPr>
              <a:t>onie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</a:rPr>
              <a:t>nos</a:t>
            </a:r>
            <a:r>
              <a:rPr lang="en-US" altLang="ko-KR" sz="1600" dirty="0">
                <a:solidFill>
                  <a:srgbClr val="FF0000"/>
                </a:solidFill>
              </a:rPr>
              <a:t>-install</a:t>
            </a:r>
            <a:r>
              <a:rPr lang="en-US" altLang="ko-KR" sz="1600" dirty="0"/>
              <a:t> http://</a:t>
            </a:r>
            <a:r>
              <a:rPr lang="en-US" altLang="ko-KR" sz="1600" dirty="0" smtClean="0"/>
              <a:t>10.0.1.251/home/path/to/your/build/images/cumulus-install-powerpc.bin  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097" name="Picture 1" descr="C:\Users\user\Desktop\Screen Shot 2014-10-16 at 3_47_24 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"/>
          <a:stretch/>
        </p:blipFill>
        <p:spPr bwMode="auto">
          <a:xfrm>
            <a:off x="515540" y="6174704"/>
            <a:ext cx="7515226" cy="102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16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ONL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5541" y="846113"/>
            <a:ext cx="9286874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dirty="0"/>
              <a:t>Current ONIE Hardware Status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52360"/>
              </p:ext>
            </p:extLst>
          </p:nvPr>
        </p:nvGraphicFramePr>
        <p:xfrm>
          <a:off x="555923" y="1422177"/>
          <a:ext cx="8856985" cy="88958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8112"/>
                <a:gridCol w="648072"/>
                <a:gridCol w="1349368"/>
                <a:gridCol w="369990"/>
                <a:gridCol w="306259"/>
                <a:gridCol w="450833"/>
                <a:gridCol w="450833"/>
                <a:gridCol w="375694"/>
                <a:gridCol w="601110"/>
                <a:gridCol w="416393"/>
                <a:gridCol w="360040"/>
                <a:gridCol w="360041"/>
                <a:gridCol w="1192828"/>
                <a:gridCol w="967412"/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000" dirty="0"/>
                        <a:t>Device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Vendor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USB Support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DC Available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Reverse air-flow available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PXE Support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ONIE Provided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ONIE Sample in Lab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ONIE Certified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ONIE Certified Version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NOS - Open Source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NOS - Commercial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Configuration Management Tools</a:t>
                      </a:r>
                    </a:p>
                  </a:txBody>
                  <a:tcPr marL="9486" marR="9486" marT="4743" marB="4743" anchor="ctr"/>
                </a:tc>
              </a:tr>
              <a:tr h="265602">
                <a:tc>
                  <a:txBody>
                    <a:bodyPr/>
                    <a:lstStyle/>
                    <a:p>
                      <a:r>
                        <a:rPr lang="en-US" sz="1000"/>
                        <a:t>AS4600_54T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Accton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1GB with 4 SFP+ 10GB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3"/>
                        </a:rPr>
                        <a:t>Yes</a:t>
                      </a:r>
                      <a:endParaRPr 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hlinkClick r:id="rId4"/>
                        </a:rPr>
                        <a:t>2014.08</a:t>
                      </a:r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sz="1000"/>
                        <a:t>AS5600_52x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Accton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48 Port SFP+ 10GB with 4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sz="1000"/>
                        <a:t>AS5610_52x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Accton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SFP+ 10GB with 4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5"/>
                        </a:rPr>
                        <a:t>Yes</a:t>
                      </a:r>
                      <a:endParaRPr 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hlinkClick r:id="rId6"/>
                        </a:rPr>
                        <a:t>2014.08</a:t>
                      </a:r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sz="1000"/>
                        <a:t>AS5710_54x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Accton</a:t>
                      </a:r>
                      <a:endParaRPr lang="en-US" sz="1000" dirty="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SFP+ 10GB with 6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sz="1000"/>
                        <a:t>AS5712_54x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Accton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SFP+ 10GB with 6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7"/>
                        </a:rPr>
                        <a:t>Yes</a:t>
                      </a:r>
                      <a:endParaRPr 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hlinkClick r:id="rId8"/>
                        </a:rPr>
                        <a:t>2014.08</a:t>
                      </a:r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Cumulus, Pluribus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464803">
                <a:tc>
                  <a:txBody>
                    <a:bodyPr/>
                    <a:lstStyle/>
                    <a:p>
                      <a:r>
                        <a:rPr lang="en-US" sz="1000"/>
                        <a:t>AS6700_32x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Accton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20 QSFP+ 40GB Ports plus optional 6 or 12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464803">
                <a:tc>
                  <a:txBody>
                    <a:bodyPr/>
                    <a:lstStyle/>
                    <a:p>
                      <a:r>
                        <a:rPr lang="en-US" sz="1000"/>
                        <a:t>AS6701_32x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Accton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fr-FR" sz="1000"/>
                        <a:t>20 QSFP+ 40GB Ports plus optional 6 or 12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9"/>
                        </a:rPr>
                        <a:t>Yes</a:t>
                      </a:r>
                      <a:endParaRPr 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hlinkClick r:id="rId10"/>
                        </a:rPr>
                        <a:t>2014.08</a:t>
                      </a:r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altLang="ko-KR" sz="1000"/>
                        <a:t>7448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Agema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SFP+ 10GB with 4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151772">
                <a:tc>
                  <a:txBody>
                    <a:bodyPr/>
                    <a:lstStyle/>
                    <a:p>
                      <a:r>
                        <a:rPr lang="en-US" sz="1000"/>
                        <a:t>SNQ-60x0-320F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Alpha Networks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 Port QSFP+ 40GB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sz="1000"/>
                        <a:t>SNQ-60x0-486F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Alpha Networks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SFP+ 10GB with 4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1"/>
                        </a:rPr>
                        <a:t>YES</a:t>
                      </a:r>
                      <a:endParaRPr 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hlinkClick r:id="rId12"/>
                        </a:rPr>
                        <a:t>2014.08</a:t>
                      </a:r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sz="1000"/>
                        <a:t>S4810-ON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Dell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SFP+ 10GB with 4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237144">
                <a:tc>
                  <a:txBody>
                    <a:bodyPr/>
                    <a:lstStyle/>
                    <a:p>
                      <a:r>
                        <a:rPr lang="en-US" sz="1000"/>
                        <a:t>S6000-ON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Dell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 Port QSFP+ 40GB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265602">
                <a:tc>
                  <a:txBody>
                    <a:bodyPr/>
                    <a:lstStyle/>
                    <a:p>
                      <a:r>
                        <a:rPr lang="en-US" altLang="ko-KR" sz="1000"/>
                        <a:t>3200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Penguin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1GB with 4 SFP+ 10GB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237144">
                <a:tc>
                  <a:txBody>
                    <a:bodyPr/>
                    <a:lstStyle/>
                    <a:p>
                      <a:r>
                        <a:rPr lang="en-US" sz="1000"/>
                        <a:t>3200XL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Penguin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 Port QSFP+ 40GB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sz="1000"/>
                        <a:t>4804x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Penguin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SFP+ 10GB with 4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265602">
                <a:tc>
                  <a:txBody>
                    <a:bodyPr/>
                    <a:lstStyle/>
                    <a:p>
                      <a:r>
                        <a:rPr lang="en-US" sz="1000"/>
                        <a:t>LB9A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Quanta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1GB with 4 SFP+ 10GB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322516">
                <a:tc>
                  <a:txBody>
                    <a:bodyPr/>
                    <a:lstStyle/>
                    <a:p>
                      <a:r>
                        <a:rPr lang="en-US" sz="1000"/>
                        <a:t>LY2(R)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Quanta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48 Port SFP+ 10GB with 4 QSFP+ 40GB Ports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UTSA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Ansible, Chef, Puppet, CFEngine</a:t>
                      </a:r>
                    </a:p>
                  </a:txBody>
                  <a:tcPr marL="9486" marR="9486" marT="4743" marB="4743" anchor="ctr"/>
                </a:tc>
              </a:tr>
              <a:tr h="237144">
                <a:tc>
                  <a:txBody>
                    <a:bodyPr/>
                    <a:lstStyle/>
                    <a:p>
                      <a:r>
                        <a:rPr lang="en-US" sz="1000"/>
                        <a:t>LY6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Quanta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 Port QSFP+ 40GB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BigSwitch, Cumulus</a:t>
                      </a:r>
                    </a:p>
                  </a:txBody>
                  <a:tcPr marL="9486" marR="9486" marT="4743" marB="4743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Ansible</a:t>
                      </a:r>
                      <a:r>
                        <a:rPr lang="en-US" sz="1000" dirty="0"/>
                        <a:t>, Chef, Puppet, </a:t>
                      </a:r>
                      <a:r>
                        <a:rPr lang="en-US" sz="1000" dirty="0" err="1"/>
                        <a:t>CFEngine</a:t>
                      </a:r>
                      <a:endParaRPr lang="en-US" sz="1000" dirty="0"/>
                    </a:p>
                  </a:txBody>
                  <a:tcPr marL="9486" marR="9486" marT="4743" marB="47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3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638" y="198041"/>
            <a:ext cx="9356725" cy="360363"/>
          </a:xfrm>
        </p:spPr>
        <p:txBody>
          <a:bodyPr/>
          <a:lstStyle/>
          <a:p>
            <a:r>
              <a:rPr lang="en-US" altLang="ko-KR" sz="2400" dirty="0" smtClean="0">
                <a:latin typeface="+mj-ea"/>
              </a:rPr>
              <a:t>ONL</a:t>
            </a:r>
            <a:endParaRPr lang="ko-KR" altLang="en-US" sz="2400" dirty="0">
              <a:latin typeface="+mj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542131" y="21898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+mj-ea"/>
                <a:cs typeface="+mj-cs"/>
              </a:defRPr>
            </a:lvl1pPr>
            <a:lvl2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2pPr>
            <a:lvl3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3pPr>
            <a:lvl4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4pPr>
            <a:lvl5pPr algn="l" defTabSz="9525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5541" y="846113"/>
            <a:ext cx="92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dirty="0"/>
              <a:t>Current Network Operating System (NOS) List </a:t>
            </a:r>
            <a:endParaRPr lang="en-US" altLang="ko-KR" sz="1600" b="1" dirty="0" smtClean="0"/>
          </a:p>
          <a:p>
            <a:pPr algn="l"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87687"/>
              </p:ext>
            </p:extLst>
          </p:nvPr>
        </p:nvGraphicFramePr>
        <p:xfrm>
          <a:off x="551681" y="1350169"/>
          <a:ext cx="7632847" cy="79520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9136"/>
                <a:gridCol w="2195319"/>
                <a:gridCol w="922358"/>
                <a:gridCol w="805834"/>
                <a:gridCol w="648072"/>
                <a:gridCol w="648072"/>
                <a:gridCol w="504056"/>
              </a:tblGrid>
              <a:tr h="360929">
                <a:tc>
                  <a:txBody>
                    <a:bodyPr/>
                    <a:lstStyle/>
                    <a:p>
                      <a:r>
                        <a:rPr lang="en-US" sz="1000" dirty="0"/>
                        <a:t>Vendor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Base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ONIE Compatible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Intel / Fulcrum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Broadcom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Mellanox</a:t>
                      </a:r>
                    </a:p>
                  </a:txBody>
                  <a:tcPr marL="33870" marR="33870" marT="16935" marB="16935" anchor="ctr"/>
                </a:tc>
              </a:tr>
              <a:tr h="69696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"/>
                        </a:rPr>
                        <a:t>Alcatel-Lucent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Service Router Operating System (SROS)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VxWorks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584953">
                <a:tc>
                  <a:txBody>
                    <a:bodyPr/>
                    <a:lstStyle/>
                    <a:p>
                      <a:r>
                        <a:rPr lang="en-US" sz="1000">
                          <a:hlinkClick r:id="rId4"/>
                        </a:rPr>
                        <a:t>Arista Networks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5"/>
                        </a:rPr>
                        <a:t>Extensible Operating System (EOS)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Fedora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(7500 Series only)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360929">
                <a:tc>
                  <a:txBody>
                    <a:bodyPr/>
                    <a:lstStyle/>
                    <a:p>
                      <a:r>
                        <a:rPr lang="en-US" sz="1000">
                          <a:hlinkClick r:id="rId6"/>
                        </a:rPr>
                        <a:t>Big Switch Networks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7"/>
                        </a:rPr>
                        <a:t>Switch Light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Debian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360929">
                <a:tc>
                  <a:txBody>
                    <a:bodyPr/>
                    <a:lstStyle/>
                    <a:p>
                      <a:r>
                        <a:rPr lang="en-US" sz="1000"/>
                        <a:t>Broadcom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ICOS (</a:t>
                      </a:r>
                      <a:r>
                        <a:rPr lang="en-US" sz="1000">
                          <a:hlinkClick r:id="rId8"/>
                        </a:rPr>
                        <a:t>FASTPATH</a:t>
                      </a:r>
                      <a:r>
                        <a:rPr lang="en-US" sz="1000"/>
                        <a:t>) </a:t>
                      </a:r>
                      <a:r>
                        <a:rPr lang="en-US" sz="1000">
                          <a:hlinkClick r:id="rId9"/>
                        </a:rPr>
                        <a:t>[1]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0"/>
                        </a:rPr>
                        <a:t>Brocade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IronWare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1"/>
                        </a:rPr>
                        <a:t>Cisco Systems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IOS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1"/>
                        </a:rPr>
                        <a:t>Cisco Systems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NXOS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MontaVista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1"/>
                        </a:rPr>
                        <a:t>Cisco Systems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iNXOS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MontaVista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1"/>
                        </a:rPr>
                        <a:t>Cisco Systems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IOS-XE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1"/>
                        </a:rPr>
                        <a:t>Cisco Systems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IOS-XR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QNX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360929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2"/>
                        </a:rPr>
                        <a:t>Cumulus Networks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3"/>
                        </a:rPr>
                        <a:t>Cumulus Linux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Debian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584953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4"/>
                        </a:rPr>
                        <a:t>Dell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Force 10 Operating System (FTOS)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NetBSD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584953">
                <a:tc>
                  <a:txBody>
                    <a:bodyPr/>
                    <a:lstStyle/>
                    <a:p>
                      <a:r>
                        <a:rPr lang="en-US" sz="1000"/>
                        <a:t>Ericsson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SmartEdge Operating System (SEOS)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NetBSD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/>
                        <a:t>Extreme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5"/>
                        </a:rPr>
                        <a:t>ExtremeXOS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6"/>
                        </a:rPr>
                        <a:t>BusyBox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/>
                        <a:t>Facebook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7"/>
                        </a:rPr>
                        <a:t>FBOSS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/>
                        <a:t>HP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Comware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endParaRPr lang="ko-KR" altLang="en-US" sz="1000"/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/>
                        <a:t>HP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8"/>
                        </a:rPr>
                        <a:t>OpenSwitch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19"/>
                        </a:rPr>
                        <a:t>Yocto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248917">
                <a:tc>
                  <a:txBody>
                    <a:bodyPr/>
                    <a:lstStyle/>
                    <a:p>
                      <a:r>
                        <a:rPr lang="en-US" sz="1000"/>
                        <a:t>Juniper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20"/>
                        </a:rPr>
                        <a:t>JunoOS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21"/>
                        </a:rPr>
                        <a:t>FreeBSD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136906">
                <a:tc>
                  <a:txBody>
                    <a:bodyPr/>
                    <a:lstStyle/>
                    <a:p>
                      <a:r>
                        <a:rPr lang="en-US" sz="1000"/>
                        <a:t>OCP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22"/>
                        </a:rPr>
                        <a:t>ONL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Debian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136906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3"/>
                        </a:rPr>
                        <a:t>Pica8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24"/>
                        </a:rPr>
                        <a:t>PicOS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Debian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360929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5"/>
                        </a:rPr>
                        <a:t>Pluribus Networks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26"/>
                        </a:rPr>
                        <a:t>Netvisor OS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Illumos/CentOS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  <a:tr h="584953">
                <a:tc>
                  <a:txBody>
                    <a:bodyPr/>
                    <a:lstStyle/>
                    <a:p>
                      <a:r>
                        <a:rPr lang="en-US" sz="1000"/>
                        <a:t>Wind River / Intel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hlinkClick r:id="rId27"/>
                        </a:rPr>
                        <a:t>Intelligent Network Platform</a:t>
                      </a:r>
                      <a:r>
                        <a:rPr lang="en-US" sz="1000"/>
                        <a:t>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vxWorks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33870" marR="33870" marT="16935" marB="16935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33870" marR="33870" marT="16935" marB="169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12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000" dirty="0">
            <a:latin typeface="+mj-ea"/>
            <a:ea typeface="+mj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1474032026</TotalTime>
  <Pages>39</Pages>
  <Words>998</Words>
  <Application>Microsoft Office PowerPoint</Application>
  <PresentationFormat>사용자 지정</PresentationFormat>
  <Paragraphs>428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1_디자인 사용자 지정</vt:lpstr>
      <vt:lpstr>3_디자인 사용자 지정</vt:lpstr>
      <vt:lpstr>ONL</vt:lpstr>
      <vt:lpstr>ONL</vt:lpstr>
      <vt:lpstr>ONL</vt:lpstr>
      <vt:lpstr>ONL</vt:lpstr>
      <vt:lpstr>ONL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오픈스택 트러블슈팅</dc:title>
  <dc:creator>오성근/보라매NOC</dc:creator>
  <cp:lastModifiedBy>user</cp:lastModifiedBy>
  <cp:revision>7329</cp:revision>
  <cp:lastPrinted>2014-04-16T08:01:37Z</cp:lastPrinted>
  <dcterms:created xsi:type="dcterms:W3CDTF">1996-10-14T12:11:22Z</dcterms:created>
  <dcterms:modified xsi:type="dcterms:W3CDTF">2016-06-27T04:08:29Z</dcterms:modified>
</cp:coreProperties>
</file>