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4" r:id="rId1"/>
    <p:sldMasterId id="2147483679" r:id="rId2"/>
  </p:sldMasterIdLst>
  <p:notesMasterIdLst>
    <p:notesMasterId r:id="rId36"/>
  </p:notesMasterIdLst>
  <p:handoutMasterIdLst>
    <p:handoutMasterId r:id="rId37"/>
  </p:handoutMasterIdLst>
  <p:sldIdLst>
    <p:sldId id="3426" r:id="rId3"/>
    <p:sldId id="3516" r:id="rId4"/>
    <p:sldId id="3503" r:id="rId5"/>
    <p:sldId id="3510" r:id="rId6"/>
    <p:sldId id="3525" r:id="rId7"/>
    <p:sldId id="3469" r:id="rId8"/>
    <p:sldId id="3507" r:id="rId9"/>
    <p:sldId id="3509" r:id="rId10"/>
    <p:sldId id="3534" r:id="rId11"/>
    <p:sldId id="3527" r:id="rId12"/>
    <p:sldId id="3528" r:id="rId13"/>
    <p:sldId id="3535" r:id="rId14"/>
    <p:sldId id="3529" r:id="rId15"/>
    <p:sldId id="3536" r:id="rId16"/>
    <p:sldId id="3537" r:id="rId17"/>
    <p:sldId id="3512" r:id="rId18"/>
    <p:sldId id="3538" r:id="rId19"/>
    <p:sldId id="3468" r:id="rId20"/>
    <p:sldId id="3508" r:id="rId21"/>
    <p:sldId id="3513" r:id="rId22"/>
    <p:sldId id="3504" r:id="rId23"/>
    <p:sldId id="3505" r:id="rId24"/>
    <p:sldId id="3530" r:id="rId25"/>
    <p:sldId id="3539" r:id="rId26"/>
    <p:sldId id="3515" r:id="rId27"/>
    <p:sldId id="3533" r:id="rId28"/>
    <p:sldId id="3506" r:id="rId29"/>
    <p:sldId id="3522" r:id="rId30"/>
    <p:sldId id="3523" r:id="rId31"/>
    <p:sldId id="3518" r:id="rId32"/>
    <p:sldId id="3519" r:id="rId33"/>
    <p:sldId id="3520" r:id="rId34"/>
    <p:sldId id="3521" r:id="rId35"/>
  </p:sldIdLst>
  <p:sldSz cx="10440988" cy="7308850"/>
  <p:notesSz cx="6807200" cy="9939338"/>
  <p:kinsoku lang="ko-KR" invalStChars="、。，．・：；？！゛゜ヽヾゝゞ々ー’”）〕］｝〉》」』】°‰′″℃￠％ぁぃぅぇぉっゃゅょゎァィゥェォッャュョヮヵヶ!%),.:;?]}｡｣､･ｧｨｩｪｫｬｭｮｯｰﾞﾟ" invalEndChars="‘“（〔［｛〈《「『【￥＄$([\{｢￡"/>
  <p:defaultTextStyle>
    <a:defPPr>
      <a:defRPr lang="en-US"/>
    </a:defPPr>
    <a:lvl1pPr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1pPr>
    <a:lvl2pPr marL="4572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2pPr>
    <a:lvl3pPr marL="9144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3pPr>
    <a:lvl4pPr marL="13716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4pPr>
    <a:lvl5pPr marL="18288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5pPr>
    <a:lvl6pPr marL="2286000" algn="l" defTabSz="914400" rtl="0" eaLnBrk="1" latinLnBrk="1" hangingPunct="1">
      <a:defRPr kumimoji="1" sz="1100" kern="1200">
        <a:solidFill>
          <a:schemeClr val="tx1"/>
        </a:solidFill>
        <a:latin typeface="Arial" pitchFamily="34" charset="0"/>
        <a:ea typeface="HY태고딕" pitchFamily="18" charset="-127"/>
        <a:cs typeface="+mn-cs"/>
      </a:defRPr>
    </a:lvl6pPr>
    <a:lvl7pPr marL="2743200" algn="l" defTabSz="914400" rtl="0" eaLnBrk="1" latinLnBrk="1" hangingPunct="1">
      <a:defRPr kumimoji="1" sz="1100" kern="1200">
        <a:solidFill>
          <a:schemeClr val="tx1"/>
        </a:solidFill>
        <a:latin typeface="Arial" pitchFamily="34" charset="0"/>
        <a:ea typeface="HY태고딕" pitchFamily="18" charset="-127"/>
        <a:cs typeface="+mn-cs"/>
      </a:defRPr>
    </a:lvl7pPr>
    <a:lvl8pPr marL="3200400" algn="l" defTabSz="914400" rtl="0" eaLnBrk="1" latinLnBrk="1" hangingPunct="1">
      <a:defRPr kumimoji="1" sz="1100" kern="1200">
        <a:solidFill>
          <a:schemeClr val="tx1"/>
        </a:solidFill>
        <a:latin typeface="Arial" pitchFamily="34" charset="0"/>
        <a:ea typeface="HY태고딕" pitchFamily="18" charset="-127"/>
        <a:cs typeface="+mn-cs"/>
      </a:defRPr>
    </a:lvl8pPr>
    <a:lvl9pPr marL="3657600" algn="l" defTabSz="914400" rtl="0" eaLnBrk="1" latinLnBrk="1" hangingPunct="1">
      <a:defRPr kumimoji="1" sz="1100" kern="1200">
        <a:solidFill>
          <a:schemeClr val="tx1"/>
        </a:solidFill>
        <a:latin typeface="Arial" pitchFamily="34" charset="0"/>
        <a:ea typeface="HY태고딕" pitchFamily="18" charset="-127"/>
        <a:cs typeface="+mn-cs"/>
      </a:defRPr>
    </a:lvl9pPr>
  </p:defaultTextStyle>
  <p:extLst>
    <p:ext uri="{521415D9-36F7-43E2-AB2F-B90AF26B5E84}">
      <p14:sectionLst xmlns:p14="http://schemas.microsoft.com/office/powerpoint/2010/main">
        <p14:section name="기본 구역" id="{89724E39-A602-4F68-9D58-B1E30C6B6FDD}">
          <p14:sldIdLst>
            <p14:sldId id="3426"/>
            <p14:sldId id="3516"/>
            <p14:sldId id="3503"/>
            <p14:sldId id="3510"/>
            <p14:sldId id="3525"/>
            <p14:sldId id="3469"/>
            <p14:sldId id="3507"/>
            <p14:sldId id="3509"/>
            <p14:sldId id="3534"/>
            <p14:sldId id="3527"/>
            <p14:sldId id="3528"/>
            <p14:sldId id="3535"/>
            <p14:sldId id="3529"/>
            <p14:sldId id="3536"/>
            <p14:sldId id="3537"/>
            <p14:sldId id="3512"/>
            <p14:sldId id="3538"/>
            <p14:sldId id="3468"/>
            <p14:sldId id="3508"/>
            <p14:sldId id="3513"/>
            <p14:sldId id="3504"/>
            <p14:sldId id="3505"/>
            <p14:sldId id="3530"/>
            <p14:sldId id="3539"/>
            <p14:sldId id="3515"/>
            <p14:sldId id="3533"/>
            <p14:sldId id="3506"/>
            <p14:sldId id="3522"/>
            <p14:sldId id="3523"/>
            <p14:sldId id="3518"/>
            <p14:sldId id="3519"/>
            <p14:sldId id="3520"/>
            <p14:sldId id="352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99"/>
    <a:srgbClr val="66CCFF"/>
    <a:srgbClr val="FF99CC"/>
    <a:srgbClr val="3333CC"/>
    <a:srgbClr val="6BFA32"/>
    <a:srgbClr val="024A05"/>
    <a:srgbClr val="DDDDDD"/>
    <a:srgbClr val="6666F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보통 스타일 4 - 강조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FECB4D8-DB02-4DC6-A0A2-4F2EBAE1DC90}" styleName="보통 스타일 1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보통 스타일 3 - 강조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75DCB02-9BB8-47FD-8907-85C794F793BA}" styleName="테마 스타일 1 - 강조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테마 스타일 1 - 강조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67" autoAdjust="0"/>
    <p:restoredTop sz="97601" autoAdjust="0"/>
  </p:normalViewPr>
  <p:slideViewPr>
    <p:cSldViewPr showGuides="1">
      <p:cViewPr>
        <p:scale>
          <a:sx n="100" d="100"/>
          <a:sy n="100" d="100"/>
        </p:scale>
        <p:origin x="-126" y="-120"/>
      </p:cViewPr>
      <p:guideLst>
        <p:guide orient="horz" pos="4593"/>
        <p:guide pos="6277"/>
        <p:guide pos="300"/>
        <p:guide pos="3288"/>
        <p:guide pos="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432"/>
    </p:cViewPr>
  </p:sorterViewPr>
  <p:notesViewPr>
    <p:cSldViewPr showGuides="1">
      <p:cViewPr varScale="1">
        <p:scale>
          <a:sx n="73" d="100"/>
          <a:sy n="73" d="100"/>
        </p:scale>
        <p:origin x="-1998" y="-96"/>
      </p:cViewPr>
      <p:guideLst>
        <p:guide orient="horz" pos="3132"/>
        <p:guide pos="214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699226"/>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idx="2"/>
          </p:nvPr>
        </p:nvSpPr>
        <p:spPr bwMode="auto">
          <a:xfrm>
            <a:off x="771525" y="639763"/>
            <a:ext cx="5299075" cy="3708400"/>
          </a:xfrm>
          <a:prstGeom prst="rect">
            <a:avLst/>
          </a:prstGeom>
          <a:noFill/>
          <a:ln w="12700">
            <a:noFill/>
            <a:miter lim="800000"/>
            <a:headEnd/>
            <a:tailEnd/>
          </a:ln>
        </p:spPr>
      </p:sp>
      <p:sp>
        <p:nvSpPr>
          <p:cNvPr id="3" name="슬라이드 노트 개체 틀 2"/>
          <p:cNvSpPr>
            <a:spLocks noGrp="1"/>
          </p:cNvSpPr>
          <p:nvPr>
            <p:ph type="body" sz="quarter" idx="3"/>
          </p:nvPr>
        </p:nvSpPr>
        <p:spPr bwMode="auto">
          <a:xfrm>
            <a:off x="679763" y="4721106"/>
            <a:ext cx="5447675" cy="4474136"/>
          </a:xfrm>
          <a:prstGeom prst="rect">
            <a:avLst/>
          </a:prstGeom>
          <a:noFill/>
          <a:ln w="9525">
            <a:noFill/>
            <a:miter lim="800000"/>
            <a:headEnd/>
            <a:tailEnd/>
          </a:ln>
        </p:spPr>
        <p:txBody>
          <a:bodyPr vert="horz" wrap="square" lIns="91827" tIns="45914" rIns="91827" bIns="45914" numCol="1" anchor="t" anchorCtr="0" compatLnSpc="1">
            <a:prstTxWarp prst="textNoShape">
              <a:avLst/>
            </a:prstTxWarp>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endParaRPr lang="ko-KR" altLang="en-US" noProof="0"/>
          </a:p>
        </p:txBody>
      </p:sp>
    </p:spTree>
    <p:extLst>
      <p:ext uri="{BB962C8B-B14F-4D97-AF65-F5344CB8AC3E}">
        <p14:creationId xmlns:p14="http://schemas.microsoft.com/office/powerpoint/2010/main" val="3635530594"/>
      </p:ext>
    </p:extLst>
  </p:cSld>
  <p:clrMap bg1="lt1" tx1="dk1" bg2="lt2" tx2="dk2" accent1="accent1" accent2="accent2" accent3="accent3" accent4="accent4" accent5="accent5" accent6="accent6" hlink="hlink" folHlink="folHlink"/>
  <p:hf ftr="0"/>
  <p:notesStyle>
    <a:lvl1pPr algn="l" rtl="0" eaLnBrk="0" fontAlgn="base" latinLnBrk="1" hangingPunct="0">
      <a:lnSpc>
        <a:spcPct val="90000"/>
      </a:lnSpc>
      <a:spcBef>
        <a:spcPct val="40000"/>
      </a:spcBef>
      <a:spcAft>
        <a:spcPct val="0"/>
      </a:spcAft>
      <a:defRPr kumimoji="1" sz="1200" kern="1200">
        <a:solidFill>
          <a:schemeClr val="tx1"/>
        </a:solidFill>
        <a:latin typeface="굴림" pitchFamily="50" charset="-127"/>
        <a:ea typeface="굴림" pitchFamily="50" charset="-127"/>
        <a:cs typeface="+mn-cs"/>
      </a:defRPr>
    </a:lvl1pPr>
    <a:lvl2pPr marL="457200" algn="l" rtl="0" eaLnBrk="0" fontAlgn="base" latinLnBrk="1" hangingPunct="0">
      <a:lnSpc>
        <a:spcPct val="90000"/>
      </a:lnSpc>
      <a:spcBef>
        <a:spcPct val="40000"/>
      </a:spcBef>
      <a:spcAft>
        <a:spcPct val="0"/>
      </a:spcAft>
      <a:defRPr kumimoji="1" sz="1200" kern="1200">
        <a:solidFill>
          <a:schemeClr val="tx1"/>
        </a:solidFill>
        <a:latin typeface="굴림" pitchFamily="50" charset="-127"/>
        <a:ea typeface="굴림" pitchFamily="50" charset="-127"/>
        <a:cs typeface="+mn-cs"/>
      </a:defRPr>
    </a:lvl2pPr>
    <a:lvl3pPr marL="914400" algn="l" rtl="0" eaLnBrk="0" fontAlgn="base" latinLnBrk="1" hangingPunct="0">
      <a:lnSpc>
        <a:spcPct val="90000"/>
      </a:lnSpc>
      <a:spcBef>
        <a:spcPct val="40000"/>
      </a:spcBef>
      <a:spcAft>
        <a:spcPct val="0"/>
      </a:spcAft>
      <a:defRPr kumimoji="1" sz="1200" kern="1200">
        <a:solidFill>
          <a:schemeClr val="tx1"/>
        </a:solidFill>
        <a:latin typeface="굴림" pitchFamily="50" charset="-127"/>
        <a:ea typeface="굴림" pitchFamily="50" charset="-127"/>
        <a:cs typeface="+mn-cs"/>
      </a:defRPr>
    </a:lvl3pPr>
    <a:lvl4pPr marL="1371600" algn="l" rtl="0" eaLnBrk="0" fontAlgn="base" latinLnBrk="1" hangingPunct="0">
      <a:lnSpc>
        <a:spcPct val="90000"/>
      </a:lnSpc>
      <a:spcBef>
        <a:spcPct val="40000"/>
      </a:spcBef>
      <a:spcAft>
        <a:spcPct val="0"/>
      </a:spcAft>
      <a:defRPr kumimoji="1" sz="1200" kern="1200">
        <a:solidFill>
          <a:schemeClr val="tx1"/>
        </a:solidFill>
        <a:latin typeface="굴림" pitchFamily="50" charset="-127"/>
        <a:ea typeface="굴림" pitchFamily="50" charset="-127"/>
        <a:cs typeface="+mn-cs"/>
      </a:defRPr>
    </a:lvl4pPr>
    <a:lvl5pPr marL="1828800" algn="l" rtl="0" eaLnBrk="0" fontAlgn="base" latinLnBrk="1" hangingPunct="0">
      <a:lnSpc>
        <a:spcPct val="90000"/>
      </a:lnSpc>
      <a:spcBef>
        <a:spcPct val="40000"/>
      </a:spcBef>
      <a:spcAft>
        <a:spcPct val="0"/>
      </a:spcAft>
      <a:defRPr kumimoji="1" sz="1200" kern="1200">
        <a:solidFill>
          <a:schemeClr val="tx1"/>
        </a:solidFill>
        <a:latin typeface="굴림" pitchFamily="50" charset="-127"/>
        <a:ea typeface="굴림"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0" fontAlgn="base" latinLnBrk="1" hangingPunct="0">
              <a:lnSpc>
                <a:spcPct val="90000"/>
              </a:lnSpc>
              <a:spcBef>
                <a:spcPct val="40000"/>
              </a:spcBef>
              <a:spcAft>
                <a:spcPct val="0"/>
              </a:spcAft>
              <a:buClrTx/>
              <a:buSzTx/>
              <a:buFontTx/>
              <a:buNone/>
              <a:tabLst/>
              <a:defRPr/>
            </a:pPr>
            <a:endParaRPr kumimoji="1" lang="en-US" altLang="ko-KR" sz="1200" b="1" kern="0" dirty="0" smtClean="0">
              <a:solidFill>
                <a:schemeClr val="tx1"/>
              </a:solidFill>
              <a:latin typeface="+mj-ea"/>
              <a:ea typeface="굴림" pitchFamily="50" charset="-127"/>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0" fontAlgn="base" latinLnBrk="1" hangingPunct="0">
              <a:lnSpc>
                <a:spcPct val="90000"/>
              </a:lnSpc>
              <a:spcBef>
                <a:spcPct val="40000"/>
              </a:spcBef>
              <a:spcAft>
                <a:spcPct val="0"/>
              </a:spcAft>
              <a:buClrTx/>
              <a:buSzTx/>
              <a:buFontTx/>
              <a:buNone/>
              <a:tabLst/>
              <a:defRPr/>
            </a:pPr>
            <a:endParaRPr kumimoji="1" lang="en-US" altLang="ko-KR" sz="1200" b="1" kern="0" dirty="0" smtClean="0">
              <a:solidFill>
                <a:schemeClr val="tx1"/>
              </a:solidFill>
              <a:latin typeface="+mj-ea"/>
              <a:ea typeface="굴림" pitchFamily="50" charset="-127"/>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0" fontAlgn="base" latinLnBrk="1" hangingPunct="0">
              <a:lnSpc>
                <a:spcPct val="90000"/>
              </a:lnSpc>
              <a:spcBef>
                <a:spcPct val="40000"/>
              </a:spcBef>
              <a:spcAft>
                <a:spcPct val="0"/>
              </a:spcAft>
              <a:buClrTx/>
              <a:buSzTx/>
              <a:buFontTx/>
              <a:buNone/>
              <a:tabLst/>
              <a:defRPr/>
            </a:pPr>
            <a:endParaRPr kumimoji="1" lang="en-US" altLang="ko-KR" sz="1200" b="1" kern="0" dirty="0" smtClean="0">
              <a:solidFill>
                <a:schemeClr val="tx1"/>
              </a:solidFill>
              <a:latin typeface="+mj-ea"/>
              <a:ea typeface="굴림" pitchFamily="50" charset="-127"/>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0" fontAlgn="base" latinLnBrk="1" hangingPunct="0">
              <a:lnSpc>
                <a:spcPct val="90000"/>
              </a:lnSpc>
              <a:spcBef>
                <a:spcPct val="40000"/>
              </a:spcBef>
              <a:spcAft>
                <a:spcPct val="0"/>
              </a:spcAft>
              <a:buClrTx/>
              <a:buSzTx/>
              <a:buFontTx/>
              <a:buNone/>
              <a:tabLst/>
              <a:defRPr/>
            </a:pPr>
            <a:endParaRPr kumimoji="1" lang="en-US" altLang="ko-KR" sz="1200" b="1" kern="0" dirty="0" smtClean="0">
              <a:solidFill>
                <a:schemeClr val="tx1"/>
              </a:solidFill>
              <a:latin typeface="+mj-ea"/>
              <a:ea typeface="굴림" pitchFamily="50" charset="-127"/>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0" fontAlgn="base" latinLnBrk="1" hangingPunct="0">
              <a:lnSpc>
                <a:spcPct val="90000"/>
              </a:lnSpc>
              <a:spcBef>
                <a:spcPct val="40000"/>
              </a:spcBef>
              <a:spcAft>
                <a:spcPct val="0"/>
              </a:spcAft>
              <a:buClrTx/>
              <a:buSzTx/>
              <a:buFontTx/>
              <a:buNone/>
              <a:tabLst/>
              <a:defRPr/>
            </a:pPr>
            <a:endParaRPr kumimoji="1" lang="en-US" altLang="ko-KR" sz="1200" b="1" kern="0" dirty="0" smtClean="0">
              <a:solidFill>
                <a:schemeClr val="tx1"/>
              </a:solidFill>
              <a:latin typeface="+mj-ea"/>
              <a:ea typeface="굴림" pitchFamily="50" charset="-127"/>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0" fontAlgn="base" latinLnBrk="1" hangingPunct="0">
              <a:lnSpc>
                <a:spcPct val="90000"/>
              </a:lnSpc>
              <a:spcBef>
                <a:spcPct val="40000"/>
              </a:spcBef>
              <a:spcAft>
                <a:spcPct val="0"/>
              </a:spcAft>
              <a:buClrTx/>
              <a:buSzTx/>
              <a:buFontTx/>
              <a:buNone/>
              <a:tabLst/>
              <a:defRPr/>
            </a:pPr>
            <a:endParaRPr kumimoji="1" lang="en-US" altLang="ko-KR" sz="1200" b="1" kern="0" dirty="0" smtClean="0">
              <a:solidFill>
                <a:schemeClr val="tx1"/>
              </a:solidFill>
              <a:latin typeface="+mj-ea"/>
              <a:ea typeface="굴림" pitchFamily="50" charset="-127"/>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0" fontAlgn="base" latinLnBrk="1" hangingPunct="0">
              <a:lnSpc>
                <a:spcPct val="90000"/>
              </a:lnSpc>
              <a:spcBef>
                <a:spcPct val="40000"/>
              </a:spcBef>
              <a:spcAft>
                <a:spcPct val="0"/>
              </a:spcAft>
              <a:buClrTx/>
              <a:buSzTx/>
              <a:buFontTx/>
              <a:buNone/>
              <a:tabLst/>
              <a:defRPr/>
            </a:pPr>
            <a:endParaRPr kumimoji="1" lang="en-US" altLang="ko-KR" sz="1200" b="1" kern="0" dirty="0" smtClean="0">
              <a:solidFill>
                <a:schemeClr val="tx1"/>
              </a:solidFill>
              <a:latin typeface="+mj-ea"/>
              <a:ea typeface="굴림" pitchFamily="50" charset="-127"/>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0" fontAlgn="base" latinLnBrk="1" hangingPunct="0">
              <a:lnSpc>
                <a:spcPct val="90000"/>
              </a:lnSpc>
              <a:spcBef>
                <a:spcPct val="40000"/>
              </a:spcBef>
              <a:spcAft>
                <a:spcPct val="0"/>
              </a:spcAft>
              <a:buClrTx/>
              <a:buSzTx/>
              <a:buFontTx/>
              <a:buNone/>
              <a:tabLst/>
              <a:defRPr/>
            </a:pPr>
            <a:endParaRPr kumimoji="1" lang="en-US" altLang="ko-KR" sz="1200" b="1" kern="0" dirty="0" smtClean="0">
              <a:solidFill>
                <a:schemeClr val="tx1"/>
              </a:solidFill>
              <a:latin typeface="+mj-ea"/>
              <a:ea typeface="굴림" pitchFamily="50" charset="-127"/>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0" fontAlgn="base" latinLnBrk="1" hangingPunct="0">
              <a:lnSpc>
                <a:spcPct val="90000"/>
              </a:lnSpc>
              <a:spcBef>
                <a:spcPct val="40000"/>
              </a:spcBef>
              <a:spcAft>
                <a:spcPct val="0"/>
              </a:spcAft>
              <a:buClrTx/>
              <a:buSzTx/>
              <a:buFontTx/>
              <a:buNone/>
              <a:tabLst/>
              <a:defRPr/>
            </a:pPr>
            <a:endParaRPr kumimoji="1" lang="en-US" altLang="ko-KR" sz="1200" b="1" kern="0" dirty="0" smtClean="0">
              <a:solidFill>
                <a:schemeClr val="tx1"/>
              </a:solidFill>
              <a:latin typeface="+mj-ea"/>
              <a:ea typeface="굴림" pitchFamily="50" charset="-127"/>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0" fontAlgn="base" latinLnBrk="1" hangingPunct="0">
              <a:lnSpc>
                <a:spcPct val="90000"/>
              </a:lnSpc>
              <a:spcBef>
                <a:spcPct val="40000"/>
              </a:spcBef>
              <a:spcAft>
                <a:spcPct val="0"/>
              </a:spcAft>
              <a:buClrTx/>
              <a:buSzTx/>
              <a:buFontTx/>
              <a:buNone/>
              <a:tabLst/>
              <a:defRPr/>
            </a:pPr>
            <a:endParaRPr kumimoji="1" lang="en-US" altLang="ko-KR" sz="1200" b="1" kern="0" dirty="0" smtClean="0">
              <a:solidFill>
                <a:schemeClr val="tx1"/>
              </a:solidFill>
              <a:latin typeface="+mj-ea"/>
              <a:ea typeface="굴림" pitchFamily="50" charset="-127"/>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0" fontAlgn="base" latinLnBrk="1" hangingPunct="0">
              <a:lnSpc>
                <a:spcPct val="90000"/>
              </a:lnSpc>
              <a:spcBef>
                <a:spcPct val="40000"/>
              </a:spcBef>
              <a:spcAft>
                <a:spcPct val="0"/>
              </a:spcAft>
              <a:buClrTx/>
              <a:buSzTx/>
              <a:buFontTx/>
              <a:buNone/>
              <a:tabLst/>
              <a:defRPr/>
            </a:pPr>
            <a:endParaRPr kumimoji="1" lang="en-US" altLang="ko-KR" sz="1200" b="1" kern="0" dirty="0" smtClean="0">
              <a:solidFill>
                <a:schemeClr val="tx1"/>
              </a:solidFill>
              <a:latin typeface="+mj-ea"/>
              <a:ea typeface="굴림" pitchFamily="50" charset="-127"/>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0" fontAlgn="base" latinLnBrk="1" hangingPunct="0">
              <a:lnSpc>
                <a:spcPct val="90000"/>
              </a:lnSpc>
              <a:spcBef>
                <a:spcPct val="40000"/>
              </a:spcBef>
              <a:spcAft>
                <a:spcPct val="0"/>
              </a:spcAft>
              <a:buClrTx/>
              <a:buSzTx/>
              <a:buFontTx/>
              <a:buNone/>
              <a:tabLst/>
              <a:defRPr/>
            </a:pPr>
            <a:endParaRPr kumimoji="1" lang="en-US" altLang="ko-KR" sz="1200" b="1" kern="0" dirty="0" smtClean="0">
              <a:solidFill>
                <a:schemeClr val="tx1"/>
              </a:solidFill>
              <a:latin typeface="+mj-ea"/>
              <a:ea typeface="굴림" pitchFamily="50" charset="-127"/>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0" fontAlgn="base" latinLnBrk="1" hangingPunct="0">
              <a:lnSpc>
                <a:spcPct val="90000"/>
              </a:lnSpc>
              <a:spcBef>
                <a:spcPct val="40000"/>
              </a:spcBef>
              <a:spcAft>
                <a:spcPct val="0"/>
              </a:spcAft>
              <a:buClrTx/>
              <a:buSzTx/>
              <a:buFontTx/>
              <a:buNone/>
              <a:tabLst/>
              <a:defRPr/>
            </a:pPr>
            <a:endParaRPr kumimoji="1" lang="en-US" altLang="ko-KR" sz="1200" b="1" kern="0" dirty="0" smtClean="0">
              <a:solidFill>
                <a:schemeClr val="tx1"/>
              </a:solidFill>
              <a:latin typeface="+mj-ea"/>
              <a:ea typeface="굴림" pitchFamily="50" charset="-127"/>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0" fontAlgn="base" latinLnBrk="1" hangingPunct="0">
              <a:lnSpc>
                <a:spcPct val="90000"/>
              </a:lnSpc>
              <a:spcBef>
                <a:spcPct val="40000"/>
              </a:spcBef>
              <a:spcAft>
                <a:spcPct val="0"/>
              </a:spcAft>
              <a:buClrTx/>
              <a:buSzTx/>
              <a:buFontTx/>
              <a:buNone/>
              <a:tabLst/>
              <a:defRPr/>
            </a:pPr>
            <a:endParaRPr kumimoji="1" lang="en-US" altLang="ko-KR" sz="1200" b="1" kern="0" dirty="0" smtClean="0">
              <a:solidFill>
                <a:schemeClr val="tx1"/>
              </a:solidFill>
              <a:latin typeface="+mj-ea"/>
              <a:ea typeface="굴림" pitchFamily="50" charset="-127"/>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0" fontAlgn="base" latinLnBrk="1" hangingPunct="0">
              <a:lnSpc>
                <a:spcPct val="90000"/>
              </a:lnSpc>
              <a:spcBef>
                <a:spcPct val="40000"/>
              </a:spcBef>
              <a:spcAft>
                <a:spcPct val="0"/>
              </a:spcAft>
              <a:buClrTx/>
              <a:buSzTx/>
              <a:buFontTx/>
              <a:buNone/>
              <a:tabLst/>
              <a:defRPr/>
            </a:pPr>
            <a:endParaRPr kumimoji="1" lang="en-US" altLang="ko-KR" sz="1200" b="1" kern="0" dirty="0" smtClean="0">
              <a:solidFill>
                <a:schemeClr val="tx1"/>
              </a:solidFill>
              <a:latin typeface="+mj-ea"/>
              <a:ea typeface="굴림" pitchFamily="50" charset="-127"/>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0" fontAlgn="base" latinLnBrk="1" hangingPunct="0">
              <a:lnSpc>
                <a:spcPct val="90000"/>
              </a:lnSpc>
              <a:spcBef>
                <a:spcPct val="40000"/>
              </a:spcBef>
              <a:spcAft>
                <a:spcPct val="0"/>
              </a:spcAft>
              <a:buClrTx/>
              <a:buSzTx/>
              <a:buFontTx/>
              <a:buNone/>
              <a:tabLst/>
              <a:defRPr/>
            </a:pPr>
            <a:endParaRPr kumimoji="1" lang="en-US" altLang="ko-KR" sz="1200" b="1" kern="0" dirty="0" smtClean="0">
              <a:solidFill>
                <a:schemeClr val="tx1"/>
              </a:solidFill>
              <a:latin typeface="+mj-ea"/>
              <a:ea typeface="굴림" pitchFamily="50" charset="-127"/>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0" fontAlgn="base" latinLnBrk="1" hangingPunct="0">
              <a:lnSpc>
                <a:spcPct val="90000"/>
              </a:lnSpc>
              <a:spcBef>
                <a:spcPct val="40000"/>
              </a:spcBef>
              <a:spcAft>
                <a:spcPct val="0"/>
              </a:spcAft>
              <a:buClrTx/>
              <a:buSzTx/>
              <a:buFontTx/>
              <a:buNone/>
              <a:tabLst/>
              <a:defRPr/>
            </a:pPr>
            <a:endParaRPr kumimoji="1" lang="en-US" altLang="ko-KR" sz="1200" b="1" kern="0" dirty="0" smtClean="0">
              <a:solidFill>
                <a:schemeClr val="tx1"/>
              </a:solidFill>
              <a:latin typeface="+mj-ea"/>
              <a:ea typeface="굴림" pitchFamily="50" charset="-127"/>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0" fontAlgn="base" latinLnBrk="1" hangingPunct="0">
              <a:lnSpc>
                <a:spcPct val="90000"/>
              </a:lnSpc>
              <a:spcBef>
                <a:spcPct val="40000"/>
              </a:spcBef>
              <a:spcAft>
                <a:spcPct val="0"/>
              </a:spcAft>
              <a:buClrTx/>
              <a:buSzTx/>
              <a:buFontTx/>
              <a:buNone/>
              <a:tabLst/>
              <a:defRPr/>
            </a:pPr>
            <a:endParaRPr kumimoji="1" lang="en-US" altLang="ko-KR" sz="1200" b="1" kern="0" dirty="0" smtClean="0">
              <a:solidFill>
                <a:schemeClr val="tx1"/>
              </a:solidFill>
              <a:latin typeface="+mj-ea"/>
              <a:ea typeface="굴림" pitchFamily="50" charset="-127"/>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0" fontAlgn="base" latinLnBrk="1" hangingPunct="0">
              <a:lnSpc>
                <a:spcPct val="90000"/>
              </a:lnSpc>
              <a:spcBef>
                <a:spcPct val="40000"/>
              </a:spcBef>
              <a:spcAft>
                <a:spcPct val="0"/>
              </a:spcAft>
              <a:buClrTx/>
              <a:buSzTx/>
              <a:buFontTx/>
              <a:buNone/>
              <a:tabLst/>
              <a:defRPr/>
            </a:pPr>
            <a:endParaRPr kumimoji="1" lang="en-US" altLang="ko-KR" sz="1200" b="1" kern="0" dirty="0" smtClean="0">
              <a:solidFill>
                <a:schemeClr val="tx1"/>
              </a:solidFill>
              <a:latin typeface="+mj-ea"/>
              <a:ea typeface="굴림" pitchFamily="50" charset="-127"/>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0" fontAlgn="base" latinLnBrk="1" hangingPunct="0">
              <a:lnSpc>
                <a:spcPct val="90000"/>
              </a:lnSpc>
              <a:spcBef>
                <a:spcPct val="40000"/>
              </a:spcBef>
              <a:spcAft>
                <a:spcPct val="0"/>
              </a:spcAft>
              <a:buClrTx/>
              <a:buSzTx/>
              <a:buFontTx/>
              <a:buNone/>
              <a:tabLst/>
              <a:defRPr/>
            </a:pPr>
            <a:endParaRPr kumimoji="1" lang="en-US" altLang="ko-KR" sz="1200" b="1" kern="0" dirty="0" smtClean="0">
              <a:solidFill>
                <a:schemeClr val="tx1"/>
              </a:solidFill>
              <a:latin typeface="+mj-ea"/>
              <a:ea typeface="굴림" pitchFamily="50" charset="-127"/>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0" fontAlgn="base" latinLnBrk="1" hangingPunct="0">
              <a:lnSpc>
                <a:spcPct val="90000"/>
              </a:lnSpc>
              <a:spcBef>
                <a:spcPct val="40000"/>
              </a:spcBef>
              <a:spcAft>
                <a:spcPct val="0"/>
              </a:spcAft>
              <a:buClrTx/>
              <a:buSzTx/>
              <a:buFontTx/>
              <a:buNone/>
              <a:tabLst/>
              <a:defRPr/>
            </a:pPr>
            <a:endParaRPr kumimoji="1" lang="en-US" altLang="ko-KR" sz="1200" b="1" kern="0" dirty="0" smtClean="0">
              <a:solidFill>
                <a:schemeClr val="tx1"/>
              </a:solidFill>
              <a:latin typeface="+mj-ea"/>
              <a:ea typeface="굴림" pitchFamily="50" charset="-127"/>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0" fontAlgn="base" latinLnBrk="1" hangingPunct="0">
              <a:lnSpc>
                <a:spcPct val="90000"/>
              </a:lnSpc>
              <a:spcBef>
                <a:spcPct val="40000"/>
              </a:spcBef>
              <a:spcAft>
                <a:spcPct val="0"/>
              </a:spcAft>
              <a:buClrTx/>
              <a:buSzTx/>
              <a:buFontTx/>
              <a:buNone/>
              <a:tabLst/>
              <a:defRPr/>
            </a:pPr>
            <a:endParaRPr kumimoji="1" lang="en-US" altLang="ko-KR" sz="1200" b="1" kern="0" dirty="0" smtClean="0">
              <a:solidFill>
                <a:schemeClr val="tx1"/>
              </a:solidFill>
              <a:latin typeface="+mj-ea"/>
              <a:ea typeface="굴림" pitchFamily="50" charset="-127"/>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0" fontAlgn="base" latinLnBrk="1" hangingPunct="0">
              <a:lnSpc>
                <a:spcPct val="90000"/>
              </a:lnSpc>
              <a:spcBef>
                <a:spcPct val="40000"/>
              </a:spcBef>
              <a:spcAft>
                <a:spcPct val="0"/>
              </a:spcAft>
              <a:buClrTx/>
              <a:buSzTx/>
              <a:buFontTx/>
              <a:buNone/>
              <a:tabLst/>
              <a:defRPr/>
            </a:pPr>
            <a:endParaRPr kumimoji="1" lang="en-US" altLang="ko-KR" sz="1200" b="1" kern="0" dirty="0" smtClean="0">
              <a:solidFill>
                <a:schemeClr val="tx1"/>
              </a:solidFill>
              <a:latin typeface="+mj-ea"/>
              <a:ea typeface="굴림" pitchFamily="50" charset="-127"/>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0" fontAlgn="base" latinLnBrk="1" hangingPunct="0">
              <a:lnSpc>
                <a:spcPct val="90000"/>
              </a:lnSpc>
              <a:spcBef>
                <a:spcPct val="40000"/>
              </a:spcBef>
              <a:spcAft>
                <a:spcPct val="0"/>
              </a:spcAft>
              <a:buClrTx/>
              <a:buSzTx/>
              <a:buFontTx/>
              <a:buNone/>
              <a:tabLst/>
              <a:defRPr/>
            </a:pPr>
            <a:endParaRPr kumimoji="1" lang="en-US" altLang="ko-KR" sz="1200" b="1" kern="0" dirty="0" smtClean="0">
              <a:solidFill>
                <a:schemeClr val="tx1"/>
              </a:solidFill>
              <a:latin typeface="+mj-ea"/>
              <a:ea typeface="굴림" pitchFamily="50" charset="-127"/>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0" fontAlgn="base" latinLnBrk="1" hangingPunct="0">
              <a:lnSpc>
                <a:spcPct val="90000"/>
              </a:lnSpc>
              <a:spcBef>
                <a:spcPct val="40000"/>
              </a:spcBef>
              <a:spcAft>
                <a:spcPct val="0"/>
              </a:spcAft>
              <a:buClrTx/>
              <a:buSzTx/>
              <a:buFontTx/>
              <a:buNone/>
              <a:tabLst/>
              <a:defRPr/>
            </a:pPr>
            <a:endParaRPr kumimoji="1" lang="en-US" altLang="ko-KR" sz="1200" b="1" kern="0" dirty="0" smtClean="0">
              <a:solidFill>
                <a:schemeClr val="tx1"/>
              </a:solidFill>
              <a:latin typeface="+mj-ea"/>
              <a:ea typeface="굴림" pitchFamily="50" charset="-127"/>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0" fontAlgn="base" latinLnBrk="1" hangingPunct="0">
              <a:lnSpc>
                <a:spcPct val="90000"/>
              </a:lnSpc>
              <a:spcBef>
                <a:spcPct val="40000"/>
              </a:spcBef>
              <a:spcAft>
                <a:spcPct val="0"/>
              </a:spcAft>
              <a:buClrTx/>
              <a:buSzTx/>
              <a:buFontTx/>
              <a:buNone/>
              <a:tabLst/>
              <a:defRPr/>
            </a:pPr>
            <a:endParaRPr kumimoji="1" lang="en-US" altLang="ko-KR" sz="1200" b="1" kern="0" dirty="0" smtClean="0">
              <a:solidFill>
                <a:schemeClr val="tx1"/>
              </a:solidFill>
              <a:latin typeface="+mj-ea"/>
              <a:ea typeface="굴림" pitchFamily="50" charset="-127"/>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0" fontAlgn="base" latinLnBrk="1" hangingPunct="0">
              <a:lnSpc>
                <a:spcPct val="90000"/>
              </a:lnSpc>
              <a:spcBef>
                <a:spcPct val="40000"/>
              </a:spcBef>
              <a:spcAft>
                <a:spcPct val="0"/>
              </a:spcAft>
              <a:buClrTx/>
              <a:buSzTx/>
              <a:buFontTx/>
              <a:buNone/>
              <a:tabLst/>
              <a:defRPr/>
            </a:pPr>
            <a:endParaRPr kumimoji="1" lang="en-US" altLang="ko-KR" sz="1200" b="1" kern="0" dirty="0" smtClean="0">
              <a:solidFill>
                <a:schemeClr val="tx1"/>
              </a:solidFill>
              <a:latin typeface="+mj-ea"/>
              <a:ea typeface="굴림" pitchFamily="50" charset="-127"/>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0" fontAlgn="base" latinLnBrk="1" hangingPunct="0">
              <a:lnSpc>
                <a:spcPct val="90000"/>
              </a:lnSpc>
              <a:spcBef>
                <a:spcPct val="40000"/>
              </a:spcBef>
              <a:spcAft>
                <a:spcPct val="0"/>
              </a:spcAft>
              <a:buClrTx/>
              <a:buSzTx/>
              <a:buFontTx/>
              <a:buNone/>
              <a:tabLst/>
              <a:defRPr/>
            </a:pPr>
            <a:endParaRPr kumimoji="1" lang="en-US" altLang="ko-KR" sz="1200" b="1" kern="0" dirty="0" smtClean="0">
              <a:solidFill>
                <a:schemeClr val="tx1"/>
              </a:solidFill>
              <a:latin typeface="+mj-ea"/>
              <a:ea typeface="굴림" pitchFamily="50" charset="-127"/>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0" fontAlgn="base" latinLnBrk="1" hangingPunct="0">
              <a:lnSpc>
                <a:spcPct val="90000"/>
              </a:lnSpc>
              <a:spcBef>
                <a:spcPct val="40000"/>
              </a:spcBef>
              <a:spcAft>
                <a:spcPct val="0"/>
              </a:spcAft>
              <a:buClrTx/>
              <a:buSzTx/>
              <a:buFontTx/>
              <a:buNone/>
              <a:tabLst/>
              <a:defRPr/>
            </a:pPr>
            <a:endParaRPr kumimoji="1" lang="en-US" altLang="ko-KR" sz="1200" b="1" kern="0" dirty="0" smtClean="0">
              <a:solidFill>
                <a:schemeClr val="tx1"/>
              </a:solidFill>
              <a:latin typeface="+mj-ea"/>
              <a:ea typeface="굴림" pitchFamily="50" charset="-127"/>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0" fontAlgn="base" latinLnBrk="1" hangingPunct="0">
              <a:lnSpc>
                <a:spcPct val="90000"/>
              </a:lnSpc>
              <a:spcBef>
                <a:spcPct val="40000"/>
              </a:spcBef>
              <a:spcAft>
                <a:spcPct val="0"/>
              </a:spcAft>
              <a:buClrTx/>
              <a:buSzTx/>
              <a:buFontTx/>
              <a:buNone/>
              <a:tabLst/>
              <a:defRPr/>
            </a:pPr>
            <a:endParaRPr kumimoji="1" lang="en-US" altLang="ko-KR" sz="1200" b="1" kern="0" dirty="0" smtClean="0">
              <a:solidFill>
                <a:schemeClr val="tx1"/>
              </a:solidFill>
              <a:latin typeface="+mj-ea"/>
              <a:ea typeface="굴림" pitchFamily="50" charset="-127"/>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0" fontAlgn="base" latinLnBrk="1" hangingPunct="0">
              <a:lnSpc>
                <a:spcPct val="90000"/>
              </a:lnSpc>
              <a:spcBef>
                <a:spcPct val="40000"/>
              </a:spcBef>
              <a:spcAft>
                <a:spcPct val="0"/>
              </a:spcAft>
              <a:buClrTx/>
              <a:buSzTx/>
              <a:buFontTx/>
              <a:buNone/>
              <a:tabLst/>
              <a:defRPr/>
            </a:pPr>
            <a:endParaRPr kumimoji="1" lang="en-US" altLang="ko-KR" sz="1200" b="1" kern="0" dirty="0" smtClean="0">
              <a:solidFill>
                <a:schemeClr val="tx1"/>
              </a:solidFill>
              <a:latin typeface="+mj-ea"/>
              <a:ea typeface="굴림" pitchFamily="50" charset="-127"/>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0" fontAlgn="base" latinLnBrk="1" hangingPunct="0">
              <a:lnSpc>
                <a:spcPct val="90000"/>
              </a:lnSpc>
              <a:spcBef>
                <a:spcPct val="40000"/>
              </a:spcBef>
              <a:spcAft>
                <a:spcPct val="0"/>
              </a:spcAft>
              <a:buClrTx/>
              <a:buSzTx/>
              <a:buFontTx/>
              <a:buNone/>
              <a:tabLst/>
              <a:defRPr/>
            </a:pPr>
            <a:endParaRPr kumimoji="1" lang="en-US" altLang="ko-KR" sz="1200" b="1" kern="0" dirty="0" smtClean="0">
              <a:solidFill>
                <a:schemeClr val="tx1"/>
              </a:solidFill>
              <a:latin typeface="+mj-ea"/>
              <a:ea typeface="굴림" pitchFamily="50" charset="-127"/>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pic>
        <p:nvPicPr>
          <p:cNvPr id="4" name="Picture 73" descr="2-1"/>
          <p:cNvPicPr>
            <a:picLocks noChangeAspect="1" noChangeArrowheads="1"/>
          </p:cNvPicPr>
          <p:nvPr userDrawn="1"/>
        </p:nvPicPr>
        <p:blipFill>
          <a:blip r:embed="rId2" cstate="print"/>
          <a:srcRect/>
          <a:stretch>
            <a:fillRect/>
          </a:stretch>
        </p:blipFill>
        <p:spPr bwMode="auto">
          <a:xfrm>
            <a:off x="0" y="0"/>
            <a:ext cx="10440988" cy="7305675"/>
          </a:xfrm>
          <a:prstGeom prst="rect">
            <a:avLst/>
          </a:prstGeom>
          <a:noFill/>
          <a:ln w="9525">
            <a:noFill/>
            <a:miter lim="800000"/>
            <a:headEnd/>
            <a:tailEnd/>
          </a:ln>
        </p:spPr>
      </p:pic>
      <p:pic>
        <p:nvPicPr>
          <p:cNvPr id="5" name="Picture 10"/>
          <p:cNvPicPr>
            <a:picLocks noChangeAspect="1" noChangeArrowheads="1"/>
          </p:cNvPicPr>
          <p:nvPr userDrawn="1"/>
        </p:nvPicPr>
        <p:blipFill>
          <a:blip r:embed="rId3" cstate="print"/>
          <a:srcRect/>
          <a:stretch>
            <a:fillRect/>
          </a:stretch>
        </p:blipFill>
        <p:spPr bwMode="gray">
          <a:xfrm>
            <a:off x="776288" y="657225"/>
            <a:ext cx="1090612" cy="422275"/>
          </a:xfrm>
          <a:prstGeom prst="rect">
            <a:avLst/>
          </a:prstGeom>
          <a:noFill/>
          <a:ln w="9525" algn="ctr">
            <a:noFill/>
            <a:miter lim="800000"/>
            <a:headEnd/>
            <a:tailEnd/>
          </a:ln>
        </p:spPr>
      </p:pic>
      <p:sp>
        <p:nvSpPr>
          <p:cNvPr id="29762" name="Rectangle 2"/>
          <p:cNvSpPr>
            <a:spLocks noGrp="1" noChangeArrowheads="1"/>
          </p:cNvSpPr>
          <p:nvPr>
            <p:ph type="ctrTitle"/>
          </p:nvPr>
        </p:nvSpPr>
        <p:spPr>
          <a:xfrm>
            <a:off x="1490663" y="2286000"/>
            <a:ext cx="7473950" cy="838200"/>
          </a:xfrm>
        </p:spPr>
        <p:txBody>
          <a:bodyPr/>
          <a:lstStyle>
            <a:lvl1pPr>
              <a:defRPr sz="4200" smtClean="0"/>
            </a:lvl1pPr>
          </a:lstStyle>
          <a:p>
            <a:endParaRPr lang="en-US" altLang="ko-KR" smtClean="0"/>
          </a:p>
        </p:txBody>
      </p:sp>
      <p:sp>
        <p:nvSpPr>
          <p:cNvPr id="29764" name="Rectangle 3"/>
          <p:cNvSpPr>
            <a:spLocks noGrp="1" noChangeArrowheads="1"/>
          </p:cNvSpPr>
          <p:nvPr>
            <p:ph type="subTitle" idx="1"/>
          </p:nvPr>
        </p:nvSpPr>
        <p:spPr>
          <a:xfrm>
            <a:off x="1490663" y="3195638"/>
            <a:ext cx="7473950" cy="576262"/>
          </a:xfrm>
        </p:spPr>
        <p:txBody>
          <a:bodyPr/>
          <a:lstStyle>
            <a:lvl1pPr marL="0" indent="0">
              <a:buFont typeface="Wingdings" pitchFamily="2" charset="2"/>
              <a:buNone/>
              <a:defRPr sz="2100" b="1" smtClean="0"/>
            </a:lvl1pPr>
          </a:lstStyle>
          <a:p>
            <a:endParaRPr lang="ko-KR" altLang="en-US" smtClean="0"/>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lstStyle>
            <a:lvl1pPr marL="228600" marR="0" indent="-228600" algn="l" defTabSz="914400" rtl="0" eaLnBrk="0" fontAlgn="base" latinLnBrk="1" hangingPunct="0">
              <a:lnSpc>
                <a:spcPct val="100000"/>
              </a:lnSpc>
              <a:spcBef>
                <a:spcPct val="20000"/>
              </a:spcBef>
              <a:spcAft>
                <a:spcPct val="0"/>
              </a:spcAft>
              <a:buClrTx/>
              <a:buSzPct val="70000"/>
              <a:buFont typeface="+mj-lt"/>
              <a:buAutoNum type="arabicPeriod"/>
              <a:tabLst/>
              <a:defRPr b="1">
                <a:latin typeface="+mn-ea"/>
                <a:ea typeface="+mn-ea"/>
              </a:defRPr>
            </a:lvl1pPr>
            <a:lvl2pPr>
              <a:buNone/>
              <a:defRPr/>
            </a:lvl2pPr>
            <a:lvl3pPr>
              <a:buNone/>
              <a:defRPr/>
            </a:lvl3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lstStyle>
            <a:lvl1pPr>
              <a:defRPr b="1"/>
            </a:lvl1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en-US" altLang="ko-KR" dirty="0" smtClean="0"/>
          </a:p>
          <a:p>
            <a:pPr lvl="4"/>
            <a:endParaRPr lang="en-US" altLang="ko-KR"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7_제목 및 표">
    <p:spTree>
      <p:nvGrpSpPr>
        <p:cNvPr id="1" name=""/>
        <p:cNvGrpSpPr/>
        <p:nvPr/>
      </p:nvGrpSpPr>
      <p:grpSpPr>
        <a:xfrm>
          <a:off x="0" y="0"/>
          <a:ext cx="0" cy="0"/>
          <a:chOff x="0" y="0"/>
          <a:chExt cx="0" cy="0"/>
        </a:xfrm>
      </p:grpSpPr>
      <p:sp>
        <p:nvSpPr>
          <p:cNvPr id="4" name="TextBox 3"/>
          <p:cNvSpPr txBox="1"/>
          <p:nvPr userDrawn="1"/>
        </p:nvSpPr>
        <p:spPr>
          <a:xfrm>
            <a:off x="8312150" y="231775"/>
            <a:ext cx="1827213" cy="382588"/>
          </a:xfrm>
          <a:prstGeom prst="rect">
            <a:avLst/>
          </a:prstGeom>
          <a:solidFill>
            <a:srgbClr val="E30F32"/>
          </a:solidFill>
        </p:spPr>
        <p:txBody>
          <a:bodyPr lIns="0" tIns="0" rIns="0" bIns="0"/>
          <a:lstStyle/>
          <a:p>
            <a:pPr>
              <a:defRPr/>
            </a:pPr>
            <a:endParaRPr lang="ko-KR" altLang="en-US" sz="700" dirty="0">
              <a:solidFill>
                <a:schemeClr val="bg1"/>
              </a:solidFill>
              <a:latin typeface="+mn-ea"/>
              <a:ea typeface="+mn-ea"/>
            </a:endParaRPr>
          </a:p>
        </p:txBody>
      </p:sp>
      <p:sp>
        <p:nvSpPr>
          <p:cNvPr id="3" name="표 개체 틀 2"/>
          <p:cNvSpPr>
            <a:spLocks noGrp="1"/>
          </p:cNvSpPr>
          <p:nvPr>
            <p:ph type="tbl" idx="1"/>
          </p:nvPr>
        </p:nvSpPr>
        <p:spPr>
          <a:xfrm>
            <a:off x="528743" y="1008351"/>
            <a:ext cx="9396890" cy="727501"/>
          </a:xfrm>
        </p:spPr>
        <p:txBody>
          <a:bodyPr/>
          <a:lstStyle/>
          <a:p>
            <a:pPr lvl="0"/>
            <a:endParaRPr lang="ko-KR" alt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pic>
        <p:nvPicPr>
          <p:cNvPr id="4" name="Picture 57" descr="2-3"/>
          <p:cNvPicPr>
            <a:picLocks noChangeAspect="1" noChangeArrowheads="1"/>
          </p:cNvPicPr>
          <p:nvPr userDrawn="1"/>
        </p:nvPicPr>
        <p:blipFill>
          <a:blip r:embed="rId2" cstate="print"/>
          <a:srcRect/>
          <a:stretch>
            <a:fillRect/>
          </a:stretch>
        </p:blipFill>
        <p:spPr bwMode="auto">
          <a:xfrm>
            <a:off x="0" y="0"/>
            <a:ext cx="10440988" cy="7307263"/>
          </a:xfrm>
          <a:prstGeom prst="rect">
            <a:avLst/>
          </a:prstGeom>
          <a:noFill/>
          <a:ln w="9525">
            <a:noFill/>
            <a:miter lim="800000"/>
            <a:headEnd/>
            <a:tailEnd/>
          </a:ln>
        </p:spPr>
      </p:pic>
      <p:pic>
        <p:nvPicPr>
          <p:cNvPr id="5" name="Picture 7"/>
          <p:cNvPicPr>
            <a:picLocks noChangeAspect="1" noChangeArrowheads="1"/>
          </p:cNvPicPr>
          <p:nvPr userDrawn="1"/>
        </p:nvPicPr>
        <p:blipFill>
          <a:blip r:embed="rId3" cstate="screen">
            <a:extLst>
              <a:ext uri="{28A0092B-C50C-407E-A947-70E740481C1C}">
                <a14:useLocalDpi xmlns:a14="http://schemas.microsoft.com/office/drawing/2010/main"/>
              </a:ext>
            </a:extLst>
          </a:blip>
          <a:srcRect l="2161" t="5249" r="2161" b="5249"/>
          <a:stretch>
            <a:fillRect/>
          </a:stretch>
        </p:blipFill>
        <p:spPr bwMode="gray">
          <a:xfrm>
            <a:off x="755650" y="657225"/>
            <a:ext cx="1119188" cy="430213"/>
          </a:xfrm>
          <a:prstGeom prst="rect">
            <a:avLst/>
          </a:prstGeom>
          <a:noFill/>
          <a:ln w="9525" algn="ctr">
            <a:noFill/>
            <a:miter lim="800000"/>
            <a:headEnd/>
            <a:tailEnd/>
          </a:ln>
        </p:spPr>
      </p:pic>
      <p:sp>
        <p:nvSpPr>
          <p:cNvPr id="38962" name="Rectangle 2"/>
          <p:cNvSpPr>
            <a:spLocks noGrp="1" noChangeArrowheads="1"/>
          </p:cNvSpPr>
          <p:nvPr>
            <p:ph type="ctrTitle"/>
          </p:nvPr>
        </p:nvSpPr>
        <p:spPr>
          <a:xfrm>
            <a:off x="1489075" y="2284413"/>
            <a:ext cx="7473950" cy="838200"/>
          </a:xfrm>
        </p:spPr>
        <p:txBody>
          <a:bodyPr/>
          <a:lstStyle>
            <a:lvl1pPr>
              <a:defRPr sz="4200" smtClean="0"/>
            </a:lvl1pPr>
          </a:lstStyle>
          <a:p>
            <a:r>
              <a:rPr lang="ko-KR" altLang="en-US" smtClean="0"/>
              <a:t> </a:t>
            </a:r>
          </a:p>
        </p:txBody>
      </p:sp>
      <p:sp>
        <p:nvSpPr>
          <p:cNvPr id="38964" name="Rectangle 3"/>
          <p:cNvSpPr>
            <a:spLocks noGrp="1" noChangeArrowheads="1"/>
          </p:cNvSpPr>
          <p:nvPr>
            <p:ph type="subTitle" idx="1"/>
          </p:nvPr>
        </p:nvSpPr>
        <p:spPr>
          <a:xfrm>
            <a:off x="1489075" y="3195638"/>
            <a:ext cx="7473950" cy="576262"/>
          </a:xfrm>
        </p:spPr>
        <p:txBody>
          <a:bodyPr/>
          <a:lstStyle>
            <a:lvl1pPr marL="0" indent="0">
              <a:buFont typeface="Wingdings" pitchFamily="2" charset="2"/>
              <a:buNone/>
              <a:defRPr sz="2100" smtClean="0"/>
            </a:lvl1pPr>
          </a:lstStyle>
          <a:p>
            <a:endParaRPr lang="ko-KR" altLang="en-US" smtClean="0"/>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solidFill>
                  <a:schemeClr val="bg1"/>
                </a:solidFill>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lstStyle>
            <a:lvl1pPr marL="228600" marR="0" indent="-228600" algn="l" defTabSz="914400" rtl="0" eaLnBrk="0" fontAlgn="base" latinLnBrk="1" hangingPunct="0">
              <a:lnSpc>
                <a:spcPct val="100000"/>
              </a:lnSpc>
              <a:spcBef>
                <a:spcPct val="20000"/>
              </a:spcBef>
              <a:spcAft>
                <a:spcPct val="0"/>
              </a:spcAft>
              <a:buClrTx/>
              <a:buSzPct val="70000"/>
              <a:buFont typeface="+mj-lt"/>
              <a:buAutoNum type="arabicPeriod"/>
              <a:tabLst/>
              <a:defRPr b="1"/>
            </a:lvl1pPr>
          </a:lstStyle>
          <a:p>
            <a:pPr lvl="0"/>
            <a:r>
              <a:rPr lang="ko-KR" altLang="en-US" smtClean="0"/>
              <a:t>마스터 텍스트 스타일을 편집합니다</a:t>
            </a:r>
          </a:p>
          <a:p>
            <a:pPr lvl="1"/>
            <a:r>
              <a:rPr lang="ko-KR" altLang="en-US" smtClean="0"/>
              <a:t>둘째 수준</a:t>
            </a:r>
          </a:p>
          <a:p>
            <a:pPr lvl="2"/>
            <a:r>
              <a:rPr lang="ko-KR" altLang="en-US" smtClean="0"/>
              <a:t>셋째 수준</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lvl1pPr>
              <a:defRPr b="1"/>
            </a:lvl1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4.jpe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55" descr="1-2"/>
          <p:cNvPicPr>
            <a:picLocks noChangeAspect="1" noChangeArrowheads="1"/>
          </p:cNvPicPr>
          <p:nvPr/>
        </p:nvPicPr>
        <p:blipFill>
          <a:blip r:embed="rId8" cstate="print"/>
          <a:srcRect/>
          <a:stretch>
            <a:fillRect/>
          </a:stretch>
        </p:blipFill>
        <p:spPr bwMode="auto">
          <a:xfrm>
            <a:off x="0" y="0"/>
            <a:ext cx="10440988" cy="7307263"/>
          </a:xfrm>
          <a:prstGeom prst="rect">
            <a:avLst/>
          </a:prstGeom>
          <a:noFill/>
          <a:ln w="9525">
            <a:noFill/>
            <a:miter lim="800000"/>
            <a:headEnd/>
            <a:tailEnd/>
          </a:ln>
        </p:spPr>
      </p:pic>
      <p:sp>
        <p:nvSpPr>
          <p:cNvPr id="3075" name="Rectangle 2"/>
          <p:cNvSpPr>
            <a:spLocks noGrp="1" noChangeArrowheads="1"/>
          </p:cNvSpPr>
          <p:nvPr>
            <p:ph type="title"/>
          </p:nvPr>
        </p:nvSpPr>
        <p:spPr bwMode="auto">
          <a:xfrm>
            <a:off x="528638" y="244475"/>
            <a:ext cx="9356725" cy="360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ko-KR" smtClean="0"/>
              <a:t>Header Ling (Korean-</a:t>
            </a:r>
            <a:r>
              <a:rPr lang="ko-KR" altLang="en-US" smtClean="0"/>
              <a:t>맑은고딕</a:t>
            </a:r>
            <a:r>
              <a:rPr lang="en-US" altLang="ko-KR" smtClean="0"/>
              <a:t>, English-Arial font17) </a:t>
            </a:r>
          </a:p>
        </p:txBody>
      </p:sp>
      <p:sp>
        <p:nvSpPr>
          <p:cNvPr id="3076" name="Rectangle 3"/>
          <p:cNvSpPr>
            <a:spLocks noGrp="1" noChangeArrowheads="1"/>
          </p:cNvSpPr>
          <p:nvPr>
            <p:ph type="body" idx="1"/>
          </p:nvPr>
        </p:nvSpPr>
        <p:spPr bwMode="auto">
          <a:xfrm>
            <a:off x="528638" y="909638"/>
            <a:ext cx="9356725" cy="57578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넷째수준</a:t>
            </a:r>
          </a:p>
        </p:txBody>
      </p:sp>
      <p:sp>
        <p:nvSpPr>
          <p:cNvPr id="13" name="TextBox 12"/>
          <p:cNvSpPr txBox="1"/>
          <p:nvPr/>
        </p:nvSpPr>
        <p:spPr>
          <a:xfrm>
            <a:off x="9702800" y="6878638"/>
            <a:ext cx="766763" cy="230187"/>
          </a:xfrm>
          <a:prstGeom prst="rect">
            <a:avLst/>
          </a:prstGeom>
          <a:noFill/>
        </p:spPr>
        <p:txBody>
          <a:bodyPr>
            <a:spAutoFit/>
          </a:bodyPr>
          <a:lstStyle/>
          <a:p>
            <a:pPr algn="l">
              <a:defRPr/>
            </a:pPr>
            <a:fld id="{D779707D-6BB7-4C8F-A0D6-4B750CF8354A}" type="slidenum">
              <a:rPr lang="ko-KR" altLang="en-US" sz="900" b="1">
                <a:latin typeface="맑은 고딕" pitchFamily="50" charset="-127"/>
                <a:ea typeface="맑은 고딕" pitchFamily="50" charset="-127"/>
              </a:rPr>
              <a:pPr algn="l">
                <a:defRPr/>
              </a:pPr>
              <a:t>‹#›</a:t>
            </a:fld>
            <a:endParaRPr lang="en-US" altLang="ko-KR" sz="900" b="1">
              <a:latin typeface="맑은 고딕" pitchFamily="50" charset="-127"/>
              <a:ea typeface="맑은 고딕" pitchFamily="50" charset="-127"/>
            </a:endParaRPr>
          </a:p>
        </p:txBody>
      </p:sp>
    </p:spTree>
  </p:cSld>
  <p:clrMap bg1="lt1" tx1="dk1" bg2="lt2" tx2="dk2" accent1="accent1" accent2="accent2" accent3="accent3" accent4="accent4" accent5="accent5" accent6="accent6" hlink="hlink" folHlink="folHlink"/>
  <p:sldLayoutIdLst>
    <p:sldLayoutId id="2147484338" r:id="rId1"/>
    <p:sldLayoutId id="2147484329" r:id="rId2"/>
    <p:sldLayoutId id="2147484330" r:id="rId3"/>
    <p:sldLayoutId id="2147484331" r:id="rId4"/>
    <p:sldLayoutId id="2147484332" r:id="rId5"/>
    <p:sldLayoutId id="2147484339" r:id="rId6"/>
  </p:sldLayoutIdLst>
  <p:hf hdr="0" ftr="0"/>
  <p:txStyles>
    <p:titleStyle>
      <a:lvl1pPr algn="l" defTabSz="952500" rtl="0" eaLnBrk="0" fontAlgn="base" latinLnBrk="1" hangingPunct="0">
        <a:spcBef>
          <a:spcPct val="0"/>
        </a:spcBef>
        <a:spcAft>
          <a:spcPct val="0"/>
        </a:spcAft>
        <a:defRPr kumimoji="1" sz="1700" b="1">
          <a:solidFill>
            <a:srgbClr val="000000"/>
          </a:solidFill>
          <a:latin typeface="Arial" charset="0"/>
          <a:ea typeface="+mj-ea"/>
          <a:cs typeface="+mj-cs"/>
        </a:defRPr>
      </a:lvl1pPr>
      <a:lvl2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2pPr>
      <a:lvl3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3pPr>
      <a:lvl4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4pPr>
      <a:lvl5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5pPr>
      <a:lvl6pPr marL="457200" algn="l" rtl="0" fontAlgn="base" latinLnBrk="1">
        <a:spcBef>
          <a:spcPct val="0"/>
        </a:spcBef>
        <a:spcAft>
          <a:spcPct val="0"/>
        </a:spcAft>
        <a:defRPr kumimoji="1" sz="1600" b="1">
          <a:solidFill>
            <a:srgbClr val="000000"/>
          </a:solidFill>
          <a:latin typeface="굴림" pitchFamily="50" charset="-127"/>
          <a:ea typeface="굴림" pitchFamily="50" charset="-127"/>
        </a:defRPr>
      </a:lvl6pPr>
      <a:lvl7pPr marL="914400" algn="l" rtl="0" fontAlgn="base" latinLnBrk="1">
        <a:spcBef>
          <a:spcPct val="0"/>
        </a:spcBef>
        <a:spcAft>
          <a:spcPct val="0"/>
        </a:spcAft>
        <a:defRPr kumimoji="1" sz="1600" b="1">
          <a:solidFill>
            <a:srgbClr val="000000"/>
          </a:solidFill>
          <a:latin typeface="굴림" pitchFamily="50" charset="-127"/>
          <a:ea typeface="굴림" pitchFamily="50" charset="-127"/>
        </a:defRPr>
      </a:lvl7pPr>
      <a:lvl8pPr marL="1371600" algn="l" rtl="0" fontAlgn="base" latinLnBrk="1">
        <a:spcBef>
          <a:spcPct val="0"/>
        </a:spcBef>
        <a:spcAft>
          <a:spcPct val="0"/>
        </a:spcAft>
        <a:defRPr kumimoji="1" sz="1600" b="1">
          <a:solidFill>
            <a:srgbClr val="000000"/>
          </a:solidFill>
          <a:latin typeface="굴림" pitchFamily="50" charset="-127"/>
          <a:ea typeface="굴림" pitchFamily="50" charset="-127"/>
        </a:defRPr>
      </a:lvl8pPr>
      <a:lvl9pPr marL="1828800" algn="l" rtl="0" fontAlgn="base" latinLnBrk="1">
        <a:spcBef>
          <a:spcPct val="0"/>
        </a:spcBef>
        <a:spcAft>
          <a:spcPct val="0"/>
        </a:spcAft>
        <a:defRPr kumimoji="1" sz="1600" b="1">
          <a:solidFill>
            <a:srgbClr val="000000"/>
          </a:solidFill>
          <a:latin typeface="굴림" pitchFamily="50" charset="-127"/>
          <a:ea typeface="굴림" pitchFamily="50" charset="-127"/>
        </a:defRPr>
      </a:lvl9pPr>
    </p:titleStyle>
    <p:bodyStyle>
      <a:lvl1pPr marL="187325" indent="-187325" algn="l" defTabSz="952500" rtl="0" eaLnBrk="0" fontAlgn="base" latinLnBrk="1" hangingPunct="0">
        <a:spcBef>
          <a:spcPct val="20000"/>
        </a:spcBef>
        <a:spcAft>
          <a:spcPct val="0"/>
        </a:spcAft>
        <a:buSzPct val="70000"/>
        <a:buFont typeface="Wingdings" pitchFamily="2" charset="2"/>
        <a:buChar char="l"/>
        <a:defRPr kumimoji="1" sz="1200">
          <a:solidFill>
            <a:schemeClr val="tx1"/>
          </a:solidFill>
          <a:latin typeface="맑은 고딕" pitchFamily="50" charset="-127"/>
          <a:ea typeface="+mn-ea"/>
          <a:cs typeface="+mn-cs"/>
        </a:defRPr>
      </a:lvl1pPr>
      <a:lvl2pPr marL="461963" indent="-88900" algn="l" defTabSz="952500" rtl="0" eaLnBrk="0" fontAlgn="base" latinLnBrk="1" hangingPunct="0">
        <a:spcBef>
          <a:spcPct val="20000"/>
        </a:spcBef>
        <a:spcAft>
          <a:spcPct val="0"/>
        </a:spcAft>
        <a:buChar char="–"/>
        <a:defRPr kumimoji="1" sz="1200">
          <a:solidFill>
            <a:schemeClr val="tx1"/>
          </a:solidFill>
          <a:latin typeface="맑은 고딕" pitchFamily="50" charset="-127"/>
          <a:ea typeface="+mn-ea"/>
        </a:defRPr>
      </a:lvl2pPr>
      <a:lvl3pPr marL="844550" indent="-98425" algn="l" defTabSz="952500" rtl="0" eaLnBrk="0" fontAlgn="base" latinLnBrk="1" hangingPunct="0">
        <a:spcBef>
          <a:spcPct val="20000"/>
        </a:spcBef>
        <a:spcAft>
          <a:spcPct val="0"/>
        </a:spcAft>
        <a:buChar char="•"/>
        <a:defRPr kumimoji="1" sz="1200">
          <a:solidFill>
            <a:schemeClr val="tx1"/>
          </a:solidFill>
          <a:latin typeface="맑은 고딕" pitchFamily="50" charset="-127"/>
          <a:ea typeface="+mn-ea"/>
        </a:defRPr>
      </a:lvl3pPr>
      <a:lvl4pPr marL="1306513" indent="-187325" algn="l" defTabSz="952500" rtl="0" eaLnBrk="0" fontAlgn="base" latinLnBrk="1" hangingPunct="0">
        <a:spcBef>
          <a:spcPct val="20000"/>
        </a:spcBef>
        <a:spcAft>
          <a:spcPct val="0"/>
        </a:spcAft>
        <a:buFont typeface="Optima" pitchFamily="2" charset="2"/>
        <a:buChar char=""/>
        <a:defRPr kumimoji="1" sz="1200">
          <a:solidFill>
            <a:schemeClr val="tx1"/>
          </a:solidFill>
          <a:latin typeface="맑은 고딕" pitchFamily="50" charset="-127"/>
          <a:ea typeface="+mn-ea"/>
        </a:defRPr>
      </a:lvl4pPr>
      <a:lvl5pPr marL="2143125" indent="-238125" algn="l" defTabSz="952500" rtl="0" eaLnBrk="0" fontAlgn="base" latinLnBrk="1" hangingPunct="0">
        <a:spcBef>
          <a:spcPct val="20000"/>
        </a:spcBef>
        <a:spcAft>
          <a:spcPct val="0"/>
        </a:spcAft>
        <a:buChar char="»"/>
        <a:defRPr kumimoji="1" sz="1200">
          <a:solidFill>
            <a:schemeClr val="tx1"/>
          </a:solidFill>
          <a:latin typeface="+mn-lt"/>
          <a:ea typeface="+mn-ea"/>
        </a:defRPr>
      </a:lvl5pPr>
      <a:lvl6pPr marL="2514600" indent="-228600" algn="l" rtl="0" fontAlgn="base" latinLnBrk="1">
        <a:spcBef>
          <a:spcPct val="20000"/>
        </a:spcBef>
        <a:spcAft>
          <a:spcPct val="0"/>
        </a:spcAft>
        <a:buChar char="»"/>
        <a:defRPr kumimoji="1" sz="1200">
          <a:solidFill>
            <a:schemeClr val="tx1"/>
          </a:solidFill>
          <a:latin typeface="+mn-lt"/>
          <a:ea typeface="+mn-ea"/>
        </a:defRPr>
      </a:lvl6pPr>
      <a:lvl7pPr marL="2971800" indent="-228600" algn="l" rtl="0" fontAlgn="base" latinLnBrk="1">
        <a:spcBef>
          <a:spcPct val="20000"/>
        </a:spcBef>
        <a:spcAft>
          <a:spcPct val="0"/>
        </a:spcAft>
        <a:buChar char="»"/>
        <a:defRPr kumimoji="1" sz="1200">
          <a:solidFill>
            <a:schemeClr val="tx1"/>
          </a:solidFill>
          <a:latin typeface="+mn-lt"/>
          <a:ea typeface="+mn-ea"/>
        </a:defRPr>
      </a:lvl7pPr>
      <a:lvl8pPr marL="3429000" indent="-228600" algn="l" rtl="0" fontAlgn="base" latinLnBrk="1">
        <a:spcBef>
          <a:spcPct val="20000"/>
        </a:spcBef>
        <a:spcAft>
          <a:spcPct val="0"/>
        </a:spcAft>
        <a:buChar char="»"/>
        <a:defRPr kumimoji="1" sz="1200">
          <a:solidFill>
            <a:schemeClr val="tx1"/>
          </a:solidFill>
          <a:latin typeface="+mn-lt"/>
          <a:ea typeface="+mn-ea"/>
        </a:defRPr>
      </a:lvl8pPr>
      <a:lvl9pPr marL="3886200" indent="-228600" algn="l" rtl="0" fontAlgn="base" latinLnBrk="1">
        <a:spcBef>
          <a:spcPct val="20000"/>
        </a:spcBef>
        <a:spcAft>
          <a:spcPct val="0"/>
        </a:spcAft>
        <a:buChar char="»"/>
        <a:defRPr kumimoji="1" sz="12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4098" name="Picture 118" descr="1-4"/>
          <p:cNvPicPr>
            <a:picLocks noChangeAspect="1" noChangeArrowheads="1"/>
          </p:cNvPicPr>
          <p:nvPr/>
        </p:nvPicPr>
        <p:blipFill>
          <a:blip r:embed="rId7" cstate="print"/>
          <a:srcRect/>
          <a:stretch>
            <a:fillRect/>
          </a:stretch>
        </p:blipFill>
        <p:spPr bwMode="auto">
          <a:xfrm>
            <a:off x="0" y="0"/>
            <a:ext cx="10440988" cy="7307263"/>
          </a:xfrm>
          <a:prstGeom prst="rect">
            <a:avLst/>
          </a:prstGeom>
          <a:noFill/>
          <a:ln w="9525">
            <a:noFill/>
            <a:miter lim="800000"/>
            <a:headEnd/>
            <a:tailEnd/>
          </a:ln>
        </p:spPr>
      </p:pic>
      <p:sp>
        <p:nvSpPr>
          <p:cNvPr id="3934214" name="Rectangle 6"/>
          <p:cNvSpPr>
            <a:spLocks noChangeArrowheads="1"/>
          </p:cNvSpPr>
          <p:nvPr/>
        </p:nvSpPr>
        <p:spPr bwMode="ltGray">
          <a:xfrm>
            <a:off x="5072063" y="6954838"/>
            <a:ext cx="300037" cy="304800"/>
          </a:xfrm>
          <a:prstGeom prst="rect">
            <a:avLst/>
          </a:prstGeom>
          <a:noFill/>
          <a:ln w="9525">
            <a:noFill/>
            <a:miter lim="800000"/>
            <a:headEnd/>
            <a:tailEnd/>
          </a:ln>
        </p:spPr>
        <p:txBody>
          <a:bodyPr wrap="none" lIns="56318" tIns="56318" rIns="56318" bIns="56318" anchor="ctr"/>
          <a:lstStyle/>
          <a:p>
            <a:pPr defTabSz="954088" eaLnBrk="0" latinLnBrk="0" hangingPunct="0">
              <a:defRPr/>
            </a:pPr>
            <a:endParaRPr kumimoji="0" lang="en-GB" altLang="ko-KR" sz="1200" b="1">
              <a:solidFill>
                <a:srgbClr val="3333CC"/>
              </a:solidFill>
              <a:latin typeface="Optima" pitchFamily="2" charset="2"/>
              <a:ea typeface="가는각진제목체" pitchFamily="18" charset="-127"/>
            </a:endParaRPr>
          </a:p>
        </p:txBody>
      </p:sp>
      <p:sp>
        <p:nvSpPr>
          <p:cNvPr id="4100" name="Rectangle 2"/>
          <p:cNvSpPr>
            <a:spLocks noGrp="1" noChangeArrowheads="1"/>
          </p:cNvSpPr>
          <p:nvPr>
            <p:ph type="title"/>
          </p:nvPr>
        </p:nvSpPr>
        <p:spPr bwMode="auto">
          <a:xfrm>
            <a:off x="528638" y="244475"/>
            <a:ext cx="9356725" cy="360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ko-KR" smtClean="0"/>
              <a:t>Header Ling (Korean-</a:t>
            </a:r>
            <a:r>
              <a:rPr lang="ko-KR" altLang="en-US" smtClean="0"/>
              <a:t>맑은고딕</a:t>
            </a:r>
            <a:r>
              <a:rPr lang="en-US" altLang="ko-KR" smtClean="0"/>
              <a:t>, English-Arial font17)</a:t>
            </a:r>
          </a:p>
        </p:txBody>
      </p:sp>
      <p:sp>
        <p:nvSpPr>
          <p:cNvPr id="4101" name="Rectangle 3"/>
          <p:cNvSpPr>
            <a:spLocks noGrp="1" noChangeArrowheads="1"/>
          </p:cNvSpPr>
          <p:nvPr>
            <p:ph type="body" idx="1"/>
          </p:nvPr>
        </p:nvSpPr>
        <p:spPr bwMode="auto">
          <a:xfrm>
            <a:off x="542925" y="917575"/>
            <a:ext cx="9356725" cy="57578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넷째수준</a:t>
            </a:r>
          </a:p>
        </p:txBody>
      </p:sp>
      <p:sp>
        <p:nvSpPr>
          <p:cNvPr id="13" name="TextBox 12"/>
          <p:cNvSpPr txBox="1"/>
          <p:nvPr/>
        </p:nvSpPr>
        <p:spPr>
          <a:xfrm>
            <a:off x="9702800" y="6878638"/>
            <a:ext cx="766763" cy="230187"/>
          </a:xfrm>
          <a:prstGeom prst="rect">
            <a:avLst/>
          </a:prstGeom>
          <a:noFill/>
        </p:spPr>
        <p:txBody>
          <a:bodyPr>
            <a:spAutoFit/>
          </a:bodyPr>
          <a:lstStyle/>
          <a:p>
            <a:pPr algn="l">
              <a:defRPr/>
            </a:pPr>
            <a:fld id="{EABB69BB-C40E-433D-BF15-62F6E2354879}" type="slidenum">
              <a:rPr lang="ko-KR" altLang="en-US" sz="900" b="1">
                <a:solidFill>
                  <a:schemeClr val="bg1"/>
                </a:solidFill>
                <a:latin typeface="맑은 고딕" pitchFamily="50" charset="-127"/>
                <a:ea typeface="맑은 고딕" pitchFamily="50" charset="-127"/>
              </a:rPr>
              <a:pPr algn="l">
                <a:defRPr/>
              </a:pPr>
              <a:t>‹#›</a:t>
            </a:fld>
            <a:endParaRPr lang="en-US" altLang="ko-KR" sz="900" b="1">
              <a:solidFill>
                <a:schemeClr val="bg1"/>
              </a:solidFill>
              <a:latin typeface="맑은 고딕" pitchFamily="50" charset="-127"/>
              <a:ea typeface="맑은 고딕" pitchFamily="50" charset="-127"/>
            </a:endParaRPr>
          </a:p>
        </p:txBody>
      </p:sp>
    </p:spTree>
  </p:cSld>
  <p:clrMap bg1="lt1" tx1="dk1" bg2="lt2" tx2="dk2" accent1="accent1" accent2="accent2" accent3="accent3" accent4="accent4" accent5="accent5" accent6="accent6" hlink="hlink" folHlink="folHlink"/>
  <p:sldLayoutIdLst>
    <p:sldLayoutId id="2147484340" r:id="rId1"/>
    <p:sldLayoutId id="2147484334" r:id="rId2"/>
    <p:sldLayoutId id="2147484335" r:id="rId3"/>
    <p:sldLayoutId id="2147484336" r:id="rId4"/>
    <p:sldLayoutId id="2147484337" r:id="rId5"/>
  </p:sldLayoutIdLst>
  <p:hf hdr="0" ftr="0"/>
  <p:txStyles>
    <p:titleStyle>
      <a:lvl1pPr algn="l" defTabSz="952500" rtl="0" eaLnBrk="0" fontAlgn="base" latinLnBrk="1" hangingPunct="0">
        <a:spcBef>
          <a:spcPct val="0"/>
        </a:spcBef>
        <a:spcAft>
          <a:spcPct val="0"/>
        </a:spcAft>
        <a:defRPr kumimoji="1" sz="1700" b="1">
          <a:solidFill>
            <a:schemeClr val="bg1"/>
          </a:solidFill>
          <a:latin typeface="Arial" charset="0"/>
          <a:ea typeface="+mj-ea"/>
          <a:cs typeface="+mj-cs"/>
        </a:defRPr>
      </a:lvl1pPr>
      <a:lvl2pPr algn="l" defTabSz="952500" rtl="0" eaLnBrk="0" fontAlgn="base" latinLnBrk="1" hangingPunct="0">
        <a:spcBef>
          <a:spcPct val="0"/>
        </a:spcBef>
        <a:spcAft>
          <a:spcPct val="0"/>
        </a:spcAft>
        <a:defRPr kumimoji="1" sz="1700" b="1">
          <a:solidFill>
            <a:schemeClr val="bg1"/>
          </a:solidFill>
          <a:latin typeface="Arial" charset="0"/>
          <a:ea typeface="맑은 고딕" pitchFamily="50" charset="-127"/>
        </a:defRPr>
      </a:lvl2pPr>
      <a:lvl3pPr algn="l" defTabSz="952500" rtl="0" eaLnBrk="0" fontAlgn="base" latinLnBrk="1" hangingPunct="0">
        <a:spcBef>
          <a:spcPct val="0"/>
        </a:spcBef>
        <a:spcAft>
          <a:spcPct val="0"/>
        </a:spcAft>
        <a:defRPr kumimoji="1" sz="1700" b="1">
          <a:solidFill>
            <a:schemeClr val="bg1"/>
          </a:solidFill>
          <a:latin typeface="Arial" charset="0"/>
          <a:ea typeface="맑은 고딕" pitchFamily="50" charset="-127"/>
        </a:defRPr>
      </a:lvl3pPr>
      <a:lvl4pPr algn="l" defTabSz="952500" rtl="0" eaLnBrk="0" fontAlgn="base" latinLnBrk="1" hangingPunct="0">
        <a:spcBef>
          <a:spcPct val="0"/>
        </a:spcBef>
        <a:spcAft>
          <a:spcPct val="0"/>
        </a:spcAft>
        <a:defRPr kumimoji="1" sz="1700" b="1">
          <a:solidFill>
            <a:schemeClr val="bg1"/>
          </a:solidFill>
          <a:latin typeface="Arial" charset="0"/>
          <a:ea typeface="맑은 고딕" pitchFamily="50" charset="-127"/>
        </a:defRPr>
      </a:lvl4pPr>
      <a:lvl5pPr algn="l" defTabSz="952500" rtl="0" eaLnBrk="0" fontAlgn="base" latinLnBrk="1" hangingPunct="0">
        <a:spcBef>
          <a:spcPct val="0"/>
        </a:spcBef>
        <a:spcAft>
          <a:spcPct val="0"/>
        </a:spcAft>
        <a:defRPr kumimoji="1" sz="1700" b="1">
          <a:solidFill>
            <a:schemeClr val="bg1"/>
          </a:solidFill>
          <a:latin typeface="Arial" charset="0"/>
          <a:ea typeface="맑은 고딕" pitchFamily="50" charset="-127"/>
        </a:defRPr>
      </a:lvl5pPr>
      <a:lvl6pPr marL="457200" algn="l" rtl="0" fontAlgn="base" latinLnBrk="1">
        <a:spcBef>
          <a:spcPct val="0"/>
        </a:spcBef>
        <a:spcAft>
          <a:spcPct val="0"/>
        </a:spcAft>
        <a:defRPr kumimoji="1" sz="1600" b="1">
          <a:solidFill>
            <a:srgbClr val="000000"/>
          </a:solidFill>
          <a:latin typeface="굴림" pitchFamily="50" charset="-127"/>
          <a:ea typeface="굴림" pitchFamily="50" charset="-127"/>
        </a:defRPr>
      </a:lvl6pPr>
      <a:lvl7pPr marL="914400" algn="l" rtl="0" fontAlgn="base" latinLnBrk="1">
        <a:spcBef>
          <a:spcPct val="0"/>
        </a:spcBef>
        <a:spcAft>
          <a:spcPct val="0"/>
        </a:spcAft>
        <a:defRPr kumimoji="1" sz="1600" b="1">
          <a:solidFill>
            <a:srgbClr val="000000"/>
          </a:solidFill>
          <a:latin typeface="굴림" pitchFamily="50" charset="-127"/>
          <a:ea typeface="굴림" pitchFamily="50" charset="-127"/>
        </a:defRPr>
      </a:lvl7pPr>
      <a:lvl8pPr marL="1371600" algn="l" rtl="0" fontAlgn="base" latinLnBrk="1">
        <a:spcBef>
          <a:spcPct val="0"/>
        </a:spcBef>
        <a:spcAft>
          <a:spcPct val="0"/>
        </a:spcAft>
        <a:defRPr kumimoji="1" sz="1600" b="1">
          <a:solidFill>
            <a:srgbClr val="000000"/>
          </a:solidFill>
          <a:latin typeface="굴림" pitchFamily="50" charset="-127"/>
          <a:ea typeface="굴림" pitchFamily="50" charset="-127"/>
        </a:defRPr>
      </a:lvl8pPr>
      <a:lvl9pPr marL="1828800" algn="l" rtl="0" fontAlgn="base" latinLnBrk="1">
        <a:spcBef>
          <a:spcPct val="0"/>
        </a:spcBef>
        <a:spcAft>
          <a:spcPct val="0"/>
        </a:spcAft>
        <a:defRPr kumimoji="1" sz="1600" b="1">
          <a:solidFill>
            <a:srgbClr val="000000"/>
          </a:solidFill>
          <a:latin typeface="굴림" pitchFamily="50" charset="-127"/>
          <a:ea typeface="굴림" pitchFamily="50" charset="-127"/>
        </a:defRPr>
      </a:lvl9pPr>
    </p:titleStyle>
    <p:bodyStyle>
      <a:lvl1pPr marL="187325" indent="-187325" algn="l" defTabSz="952500" rtl="0" eaLnBrk="0" fontAlgn="base" latinLnBrk="1" hangingPunct="0">
        <a:spcBef>
          <a:spcPct val="20000"/>
        </a:spcBef>
        <a:spcAft>
          <a:spcPct val="0"/>
        </a:spcAft>
        <a:buSzPct val="70000"/>
        <a:buFont typeface="Wingdings" pitchFamily="2" charset="2"/>
        <a:buChar char="l"/>
        <a:defRPr kumimoji="1" sz="1200">
          <a:solidFill>
            <a:schemeClr val="bg1"/>
          </a:solidFill>
          <a:latin typeface="+mn-lt"/>
          <a:ea typeface="+mn-ea"/>
          <a:cs typeface="+mn-cs"/>
        </a:defRPr>
      </a:lvl1pPr>
      <a:lvl2pPr marL="461963" indent="-88900" algn="l" defTabSz="952500" rtl="0" eaLnBrk="0" fontAlgn="base" latinLnBrk="1" hangingPunct="0">
        <a:spcBef>
          <a:spcPct val="20000"/>
        </a:spcBef>
        <a:spcAft>
          <a:spcPct val="0"/>
        </a:spcAft>
        <a:buChar char="–"/>
        <a:defRPr kumimoji="1" sz="1200">
          <a:solidFill>
            <a:schemeClr val="bg1"/>
          </a:solidFill>
          <a:latin typeface="+mn-lt"/>
          <a:ea typeface="+mn-ea"/>
        </a:defRPr>
      </a:lvl2pPr>
      <a:lvl3pPr marL="844550" indent="-98425" algn="l" defTabSz="952500" rtl="0" eaLnBrk="0" fontAlgn="base" latinLnBrk="1" hangingPunct="0">
        <a:spcBef>
          <a:spcPct val="20000"/>
        </a:spcBef>
        <a:spcAft>
          <a:spcPct val="0"/>
        </a:spcAft>
        <a:buChar char="•"/>
        <a:defRPr kumimoji="1" sz="1200">
          <a:solidFill>
            <a:schemeClr val="bg1"/>
          </a:solidFill>
          <a:latin typeface="+mn-lt"/>
          <a:ea typeface="+mn-ea"/>
        </a:defRPr>
      </a:lvl3pPr>
      <a:lvl4pPr marL="1306513" indent="-187325" algn="l" defTabSz="952500" rtl="0" eaLnBrk="0" fontAlgn="base" latinLnBrk="1" hangingPunct="0">
        <a:spcBef>
          <a:spcPct val="20000"/>
        </a:spcBef>
        <a:spcAft>
          <a:spcPct val="0"/>
        </a:spcAft>
        <a:buFont typeface="Optima" pitchFamily="2" charset="2"/>
        <a:buChar char=""/>
        <a:defRPr kumimoji="1" sz="1200">
          <a:solidFill>
            <a:schemeClr val="bg1"/>
          </a:solidFill>
          <a:latin typeface="+mn-lt"/>
          <a:ea typeface="+mn-ea"/>
        </a:defRPr>
      </a:lvl4pPr>
      <a:lvl5pPr marL="2143125" indent="-238125" algn="l" defTabSz="952500" rtl="0" eaLnBrk="0" fontAlgn="base" latinLnBrk="1" hangingPunct="0">
        <a:spcBef>
          <a:spcPct val="20000"/>
        </a:spcBef>
        <a:spcAft>
          <a:spcPct val="0"/>
        </a:spcAft>
        <a:buChar char="»"/>
        <a:defRPr kumimoji="1" sz="1200">
          <a:solidFill>
            <a:schemeClr val="tx1"/>
          </a:solidFill>
          <a:latin typeface="+mn-lt"/>
          <a:ea typeface="+mn-ea"/>
        </a:defRPr>
      </a:lvl5pPr>
      <a:lvl6pPr marL="2514600" indent="-228600" algn="l" rtl="0" fontAlgn="base" latinLnBrk="1">
        <a:spcBef>
          <a:spcPct val="20000"/>
        </a:spcBef>
        <a:spcAft>
          <a:spcPct val="0"/>
        </a:spcAft>
        <a:buChar char="»"/>
        <a:defRPr kumimoji="1" sz="1200">
          <a:solidFill>
            <a:schemeClr val="tx1"/>
          </a:solidFill>
          <a:latin typeface="+mn-lt"/>
          <a:ea typeface="+mn-ea"/>
        </a:defRPr>
      </a:lvl6pPr>
      <a:lvl7pPr marL="2971800" indent="-228600" algn="l" rtl="0" fontAlgn="base" latinLnBrk="1">
        <a:spcBef>
          <a:spcPct val="20000"/>
        </a:spcBef>
        <a:spcAft>
          <a:spcPct val="0"/>
        </a:spcAft>
        <a:buChar char="»"/>
        <a:defRPr kumimoji="1" sz="1200">
          <a:solidFill>
            <a:schemeClr val="tx1"/>
          </a:solidFill>
          <a:latin typeface="+mn-lt"/>
          <a:ea typeface="+mn-ea"/>
        </a:defRPr>
      </a:lvl7pPr>
      <a:lvl8pPr marL="3429000" indent="-228600" algn="l" rtl="0" fontAlgn="base" latinLnBrk="1">
        <a:spcBef>
          <a:spcPct val="20000"/>
        </a:spcBef>
        <a:spcAft>
          <a:spcPct val="0"/>
        </a:spcAft>
        <a:buChar char="»"/>
        <a:defRPr kumimoji="1" sz="1200">
          <a:solidFill>
            <a:schemeClr val="tx1"/>
          </a:solidFill>
          <a:latin typeface="+mn-lt"/>
          <a:ea typeface="+mn-ea"/>
        </a:defRPr>
      </a:lvl8pPr>
      <a:lvl9pPr marL="3886200" indent="-228600" algn="l" rtl="0" fontAlgn="base" latinLnBrk="1">
        <a:spcBef>
          <a:spcPct val="20000"/>
        </a:spcBef>
        <a:spcAft>
          <a:spcPct val="0"/>
        </a:spcAft>
        <a:buChar char="»"/>
        <a:defRPr kumimoji="1" sz="12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launchpad.net/bugs/1419785"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224050" y="1818221"/>
            <a:ext cx="7761982" cy="838200"/>
          </a:xfrm>
        </p:spPr>
        <p:txBody>
          <a:bodyPr/>
          <a:lstStyle/>
          <a:p>
            <a:pPr algn="ctr"/>
            <a:r>
              <a:rPr lang="en-US" altLang="ko-KR" sz="6000">
                <a:latin typeface="+mn-ea"/>
                <a:ea typeface="+mn-ea"/>
              </a:rPr>
              <a:t>E</a:t>
            </a:r>
            <a:r>
              <a:rPr lang="en-US" altLang="ko-KR" sz="6000" smtClean="0">
                <a:latin typeface="+mn-ea"/>
                <a:ea typeface="+mn-ea"/>
              </a:rPr>
              <a:t>vacuation</a:t>
            </a:r>
            <a:r>
              <a:rPr lang="en-US" altLang="ko-KR" sz="6000" dirty="0" smtClean="0">
                <a:latin typeface="+mn-ea"/>
                <a:ea typeface="+mn-ea"/>
              </a:rPr>
              <a:t/>
            </a:r>
            <a:br>
              <a:rPr lang="en-US" altLang="ko-KR" sz="6000" dirty="0" smtClean="0">
                <a:latin typeface="+mn-ea"/>
                <a:ea typeface="+mn-ea"/>
              </a:rPr>
            </a:br>
            <a:r>
              <a:rPr lang="en-US" altLang="ko-KR" sz="6000" dirty="0" smtClean="0">
                <a:latin typeface="+mn-ea"/>
                <a:ea typeface="+mn-ea"/>
              </a:rPr>
              <a:t>migration</a:t>
            </a:r>
            <a:br>
              <a:rPr lang="en-US" altLang="ko-KR" sz="6000" dirty="0" smtClean="0">
                <a:latin typeface="+mn-ea"/>
                <a:ea typeface="+mn-ea"/>
              </a:rPr>
            </a:br>
            <a:r>
              <a:rPr lang="en-US" altLang="ko-KR" sz="6000" dirty="0" smtClean="0">
                <a:latin typeface="+mn-ea"/>
                <a:ea typeface="+mn-ea"/>
              </a:rPr>
              <a:t>by </a:t>
            </a:r>
            <a:r>
              <a:rPr lang="en-US" altLang="ko-KR" sz="6000" dirty="0" err="1" smtClean="0">
                <a:latin typeface="+mn-ea"/>
                <a:ea typeface="+mn-ea"/>
              </a:rPr>
              <a:t>libvirt</a:t>
            </a:r>
            <a:endParaRPr lang="ko-KR" altLang="en-US" sz="1800" dirty="0">
              <a:latin typeface="+mn-ea"/>
              <a:ea typeface="+mn-ea"/>
            </a:endParaRPr>
          </a:p>
        </p:txBody>
      </p:sp>
      <p:sp>
        <p:nvSpPr>
          <p:cNvPr id="3" name="부제목 2"/>
          <p:cNvSpPr>
            <a:spLocks noGrp="1"/>
          </p:cNvSpPr>
          <p:nvPr>
            <p:ph type="subTitle" idx="1"/>
          </p:nvPr>
        </p:nvSpPr>
        <p:spPr>
          <a:xfrm>
            <a:off x="3708326" y="4914565"/>
            <a:ext cx="2916324" cy="576262"/>
          </a:xfrm>
        </p:spPr>
        <p:txBody>
          <a:bodyPr/>
          <a:lstStyle/>
          <a:p>
            <a:pPr algn="ctr"/>
            <a:r>
              <a:rPr lang="ko-KR" altLang="en-US" sz="2400" dirty="0" smtClean="0">
                <a:latin typeface="+mn-ea"/>
              </a:rPr>
              <a:t>보라매</a:t>
            </a:r>
            <a:r>
              <a:rPr lang="en-US" altLang="ko-KR" sz="2400" dirty="0" smtClean="0">
                <a:latin typeface="+mn-ea"/>
              </a:rPr>
              <a:t>NOC </a:t>
            </a:r>
            <a:endParaRPr lang="ko-KR" altLang="en-US" sz="2400" dirty="0">
              <a:latin typeface="+mn-ea"/>
            </a:endParaRPr>
          </a:p>
        </p:txBody>
      </p:sp>
    </p:spTree>
    <p:extLst>
      <p:ext uri="{BB962C8B-B14F-4D97-AF65-F5344CB8AC3E}">
        <p14:creationId xmlns:p14="http://schemas.microsoft.com/office/powerpoint/2010/main" val="1817179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4"/>
          <p:cNvSpPr txBox="1"/>
          <p:nvPr/>
        </p:nvSpPr>
        <p:spPr bwMode="auto">
          <a:xfrm>
            <a:off x="539974" y="793333"/>
            <a:ext cx="9575986" cy="452432"/>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defPPr>
              <a:defRPr lang="en-US"/>
            </a:defPPr>
            <a:lvl1pPr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1pPr>
            <a:lvl2pPr marL="4572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2pPr>
            <a:lvl3pPr marL="9144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3pPr>
            <a:lvl4pPr marL="13716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4pPr>
            <a:lvl5pPr marL="18288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5pPr>
            <a:lvl6pPr marL="2286000" algn="l" defTabSz="914400" rtl="0" eaLnBrk="1" latinLnBrk="1" hangingPunct="1">
              <a:defRPr kumimoji="1" sz="1100" kern="1200">
                <a:solidFill>
                  <a:schemeClr val="tx1"/>
                </a:solidFill>
                <a:latin typeface="Arial" pitchFamily="34" charset="0"/>
                <a:ea typeface="HY태고딕" pitchFamily="18" charset="-127"/>
                <a:cs typeface="+mn-cs"/>
              </a:defRPr>
            </a:lvl6pPr>
            <a:lvl7pPr marL="2743200" algn="l" defTabSz="914400" rtl="0" eaLnBrk="1" latinLnBrk="1" hangingPunct="1">
              <a:defRPr kumimoji="1" sz="1100" kern="1200">
                <a:solidFill>
                  <a:schemeClr val="tx1"/>
                </a:solidFill>
                <a:latin typeface="Arial" pitchFamily="34" charset="0"/>
                <a:ea typeface="HY태고딕" pitchFamily="18" charset="-127"/>
                <a:cs typeface="+mn-cs"/>
              </a:defRPr>
            </a:lvl7pPr>
            <a:lvl8pPr marL="3200400" algn="l" defTabSz="914400" rtl="0" eaLnBrk="1" latinLnBrk="1" hangingPunct="1">
              <a:defRPr kumimoji="1" sz="1100" kern="1200">
                <a:solidFill>
                  <a:schemeClr val="tx1"/>
                </a:solidFill>
                <a:latin typeface="Arial" pitchFamily="34" charset="0"/>
                <a:ea typeface="HY태고딕" pitchFamily="18" charset="-127"/>
                <a:cs typeface="+mn-cs"/>
              </a:defRPr>
            </a:lvl8pPr>
            <a:lvl9pPr marL="3657600" algn="l" defTabSz="914400" rtl="0" eaLnBrk="1" latinLnBrk="1" hangingPunct="1">
              <a:defRPr kumimoji="1" sz="1100" kern="1200">
                <a:solidFill>
                  <a:schemeClr val="tx1"/>
                </a:solidFill>
                <a:latin typeface="Arial" pitchFamily="34" charset="0"/>
                <a:ea typeface="HY태고딕" pitchFamily="18" charset="-127"/>
                <a:cs typeface="+mn-cs"/>
              </a:defRPr>
            </a:lvl9pPr>
          </a:lstStyle>
          <a:p>
            <a:pPr algn="l">
              <a:lnSpc>
                <a:spcPct val="130000"/>
              </a:lnSpc>
            </a:pPr>
            <a:r>
              <a:rPr lang="en-US" altLang="ko-KR" sz="1800" b="1" dirty="0" smtClean="0">
                <a:latin typeface="+mn-ea"/>
                <a:ea typeface="+mn-ea"/>
              </a:rPr>
              <a:t>8. </a:t>
            </a:r>
            <a:r>
              <a:rPr lang="en-US" altLang="ko-KR" sz="1800" b="1" dirty="0" smtClean="0">
                <a:latin typeface="+mn-ea"/>
              </a:rPr>
              <a:t>Evacuate </a:t>
            </a:r>
            <a:r>
              <a:rPr lang="ko-KR" altLang="en-US" sz="1800" b="1" dirty="0" smtClean="0">
                <a:latin typeface="+mn-ea"/>
              </a:rPr>
              <a:t>시험</a:t>
            </a:r>
            <a:r>
              <a:rPr lang="en-US" altLang="ko-KR" sz="1800" b="1" dirty="0" smtClean="0">
                <a:latin typeface="+mn-ea"/>
              </a:rPr>
              <a:t>(</a:t>
            </a:r>
            <a:r>
              <a:rPr lang="ko-KR" altLang="en-US" sz="1600" dirty="0" smtClean="0">
                <a:solidFill>
                  <a:srgbClr val="0070C0"/>
                </a:solidFill>
                <a:latin typeface="맑은 고딕"/>
                <a:ea typeface="맑은 고딕"/>
              </a:rPr>
              <a:t>공유스토리지 상태에서 각 </a:t>
            </a:r>
            <a:r>
              <a:rPr lang="ko-KR" altLang="en-US" sz="1600" dirty="0" err="1" smtClean="0">
                <a:solidFill>
                  <a:srgbClr val="0070C0"/>
                </a:solidFill>
                <a:latin typeface="맑은 고딕"/>
                <a:ea typeface="맑은 고딕"/>
              </a:rPr>
              <a:t>인터페이스별로</a:t>
            </a:r>
            <a:r>
              <a:rPr lang="ko-KR" altLang="en-US" sz="1600" dirty="0" smtClean="0">
                <a:solidFill>
                  <a:srgbClr val="0070C0"/>
                </a:solidFill>
                <a:latin typeface="맑은 고딕"/>
                <a:ea typeface="맑은 고딕"/>
              </a:rPr>
              <a:t> </a:t>
            </a:r>
            <a:r>
              <a:rPr lang="en-US" altLang="ko-KR" sz="1600" dirty="0" smtClean="0">
                <a:solidFill>
                  <a:srgbClr val="0070C0"/>
                </a:solidFill>
                <a:latin typeface="맑은 고딕"/>
                <a:ea typeface="맑은 고딕"/>
              </a:rPr>
              <a:t>DOWN(X)</a:t>
            </a:r>
            <a:r>
              <a:rPr lang="ko-KR" altLang="en-US" sz="1600" dirty="0" smtClean="0">
                <a:solidFill>
                  <a:srgbClr val="0070C0"/>
                </a:solidFill>
                <a:latin typeface="맑은 고딕"/>
                <a:ea typeface="맑은 고딕"/>
              </a:rPr>
              <a:t>하면</a:t>
            </a:r>
            <a:r>
              <a:rPr lang="ko-KR" altLang="en-US" sz="1600" dirty="0">
                <a:solidFill>
                  <a:srgbClr val="0070C0"/>
                </a:solidFill>
                <a:latin typeface="맑은 고딕"/>
                <a:ea typeface="맑은 고딕"/>
              </a:rPr>
              <a:t>서</a:t>
            </a:r>
            <a:r>
              <a:rPr lang="ko-KR" altLang="en-US" sz="1600" dirty="0" smtClean="0">
                <a:solidFill>
                  <a:srgbClr val="0070C0"/>
                </a:solidFill>
                <a:latin typeface="맑은 고딕"/>
                <a:ea typeface="맑은 고딕"/>
              </a:rPr>
              <a:t> 시험</a:t>
            </a:r>
            <a:r>
              <a:rPr lang="en-US" altLang="ko-KR" sz="1600" dirty="0" smtClean="0">
                <a:solidFill>
                  <a:srgbClr val="0070C0"/>
                </a:solidFill>
                <a:latin typeface="맑은 고딕"/>
                <a:ea typeface="맑은 고딕"/>
              </a:rPr>
              <a:t>)</a:t>
            </a:r>
            <a:endParaRPr lang="en-US" altLang="ko-KR" sz="1200" dirty="0">
              <a:solidFill>
                <a:srgbClr val="000000"/>
              </a:solidFill>
            </a:endParaRPr>
          </a:p>
        </p:txBody>
      </p:sp>
      <p:sp>
        <p:nvSpPr>
          <p:cNvPr id="2" name="제목 1"/>
          <p:cNvSpPr>
            <a:spLocks noGrp="1"/>
          </p:cNvSpPr>
          <p:nvPr>
            <p:ph type="title"/>
          </p:nvPr>
        </p:nvSpPr>
        <p:spPr>
          <a:xfrm>
            <a:off x="539974" y="198041"/>
            <a:ext cx="9356725" cy="360363"/>
          </a:xfrm>
        </p:spPr>
        <p:txBody>
          <a:bodyPr/>
          <a:lstStyle/>
          <a:p>
            <a:r>
              <a:rPr lang="en-US" altLang="ko-KR" sz="2000" kern="1200" dirty="0" smtClean="0">
                <a:latin typeface="+mn-ea"/>
                <a:ea typeface="+mn-ea"/>
              </a:rPr>
              <a:t>1. </a:t>
            </a:r>
            <a:r>
              <a:rPr lang="en-US" altLang="ko-KR" sz="2000" dirty="0">
                <a:latin typeface="+mn-ea"/>
              </a:rPr>
              <a:t>Evacuate</a:t>
            </a:r>
            <a:r>
              <a:rPr lang="ko-KR" altLang="en-US" sz="2000" kern="1200" dirty="0" smtClean="0">
                <a:latin typeface="+mn-ea"/>
                <a:ea typeface="+mn-ea"/>
              </a:rPr>
              <a:t> 시험 </a:t>
            </a:r>
            <a:endParaRPr lang="ko-KR" altLang="en-US" sz="2000" kern="1200" dirty="0">
              <a:latin typeface="+mn-ea"/>
              <a:ea typeface="+mn-ea"/>
            </a:endParaRPr>
          </a:p>
        </p:txBody>
      </p:sp>
      <p:sp>
        <p:nvSpPr>
          <p:cNvPr id="5" name="제목 1"/>
          <p:cNvSpPr>
            <a:spLocks noGrp="1"/>
          </p:cNvSpPr>
          <p:nvPr/>
        </p:nvSpPr>
        <p:spPr bwMode="auto">
          <a:xfrm>
            <a:off x="542131" y="218985"/>
            <a:ext cx="9356725" cy="360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defTabSz="952500" rtl="0" eaLnBrk="0" fontAlgn="base" latinLnBrk="1" hangingPunct="0">
              <a:spcBef>
                <a:spcPct val="0"/>
              </a:spcBef>
              <a:spcAft>
                <a:spcPct val="0"/>
              </a:spcAft>
              <a:defRPr kumimoji="1" sz="1700" b="1">
                <a:solidFill>
                  <a:srgbClr val="000000"/>
                </a:solidFill>
                <a:latin typeface="Arial" charset="0"/>
                <a:ea typeface="+mj-ea"/>
                <a:cs typeface="+mj-cs"/>
              </a:defRPr>
            </a:lvl1pPr>
            <a:lvl2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2pPr>
            <a:lvl3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3pPr>
            <a:lvl4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4pPr>
            <a:lvl5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5pPr>
            <a:lvl6pPr marL="457200" algn="l" rtl="0" fontAlgn="base" latinLnBrk="1">
              <a:spcBef>
                <a:spcPct val="0"/>
              </a:spcBef>
              <a:spcAft>
                <a:spcPct val="0"/>
              </a:spcAft>
              <a:defRPr kumimoji="1" sz="1600" b="1">
                <a:solidFill>
                  <a:srgbClr val="000000"/>
                </a:solidFill>
                <a:latin typeface="굴림" pitchFamily="50" charset="-127"/>
                <a:ea typeface="굴림" pitchFamily="50" charset="-127"/>
              </a:defRPr>
            </a:lvl6pPr>
            <a:lvl7pPr marL="914400" algn="l" rtl="0" fontAlgn="base" latinLnBrk="1">
              <a:spcBef>
                <a:spcPct val="0"/>
              </a:spcBef>
              <a:spcAft>
                <a:spcPct val="0"/>
              </a:spcAft>
              <a:defRPr kumimoji="1" sz="1600" b="1">
                <a:solidFill>
                  <a:srgbClr val="000000"/>
                </a:solidFill>
                <a:latin typeface="굴림" pitchFamily="50" charset="-127"/>
                <a:ea typeface="굴림" pitchFamily="50" charset="-127"/>
              </a:defRPr>
            </a:lvl7pPr>
            <a:lvl8pPr marL="1371600" algn="l" rtl="0" fontAlgn="base" latinLnBrk="1">
              <a:spcBef>
                <a:spcPct val="0"/>
              </a:spcBef>
              <a:spcAft>
                <a:spcPct val="0"/>
              </a:spcAft>
              <a:defRPr kumimoji="1" sz="1600" b="1">
                <a:solidFill>
                  <a:srgbClr val="000000"/>
                </a:solidFill>
                <a:latin typeface="굴림" pitchFamily="50" charset="-127"/>
                <a:ea typeface="굴림" pitchFamily="50" charset="-127"/>
              </a:defRPr>
            </a:lvl8pPr>
            <a:lvl9pPr marL="1828800" algn="l" rtl="0" fontAlgn="base" latinLnBrk="1">
              <a:spcBef>
                <a:spcPct val="0"/>
              </a:spcBef>
              <a:spcAft>
                <a:spcPct val="0"/>
              </a:spcAft>
              <a:defRPr kumimoji="1" sz="1600" b="1">
                <a:solidFill>
                  <a:srgbClr val="000000"/>
                </a:solidFill>
                <a:latin typeface="굴림" pitchFamily="50" charset="-127"/>
                <a:ea typeface="굴림" pitchFamily="50" charset="-127"/>
              </a:defRPr>
            </a:lvl9pPr>
          </a:lstStyle>
          <a:p>
            <a:endParaRPr lang="ko-KR" altLang="en-US" dirty="0"/>
          </a:p>
        </p:txBody>
      </p:sp>
      <p:graphicFrame>
        <p:nvGraphicFramePr>
          <p:cNvPr id="7" name="표 6"/>
          <p:cNvGraphicFramePr>
            <a:graphicFrameLocks noGrp="1"/>
          </p:cNvGraphicFramePr>
          <p:nvPr>
            <p:extLst>
              <p:ext uri="{D42A27DB-BD31-4B8C-83A1-F6EECF244321}">
                <p14:modId xmlns:p14="http://schemas.microsoft.com/office/powerpoint/2010/main" val="435551555"/>
              </p:ext>
            </p:extLst>
          </p:nvPr>
        </p:nvGraphicFramePr>
        <p:xfrm>
          <a:off x="544116" y="1240333"/>
          <a:ext cx="8948830" cy="5013960"/>
        </p:xfrm>
        <a:graphic>
          <a:graphicData uri="http://schemas.openxmlformats.org/drawingml/2006/table">
            <a:tbl>
              <a:tblPr firstRow="1" bandRow="1">
                <a:tableStyleId>{5940675A-B579-460E-94D1-54222C63F5DA}</a:tableStyleId>
              </a:tblPr>
              <a:tblGrid>
                <a:gridCol w="1789766"/>
                <a:gridCol w="1234570"/>
                <a:gridCol w="1656184"/>
                <a:gridCol w="2232248"/>
                <a:gridCol w="2036062"/>
              </a:tblGrid>
              <a:tr h="216024">
                <a:tc>
                  <a:txBody>
                    <a:bodyPr/>
                    <a:lstStyle/>
                    <a:p>
                      <a:pPr algn="ctr" latinLnBrk="1"/>
                      <a:r>
                        <a:rPr lang="ko-KR" altLang="en-US" sz="1100" dirty="0" err="1" smtClean="0"/>
                        <a:t>망분류</a:t>
                      </a:r>
                      <a:endParaRPr lang="ko-KR" altLang="en-US" sz="1100" dirty="0"/>
                    </a:p>
                  </a:txBody>
                  <a:tcPr>
                    <a:solidFill>
                      <a:schemeClr val="accent1"/>
                    </a:solidFill>
                  </a:tcPr>
                </a:tc>
                <a:tc>
                  <a:txBody>
                    <a:bodyPr/>
                    <a:lstStyle/>
                    <a:p>
                      <a:pPr algn="ctr" latinLnBrk="1"/>
                      <a:r>
                        <a:rPr lang="ko-KR" altLang="en-US" sz="1100" dirty="0" smtClean="0"/>
                        <a:t>이전</a:t>
                      </a:r>
                      <a:r>
                        <a:rPr lang="en-US" altLang="ko-KR" sz="1100" baseline="0" dirty="0" smtClean="0"/>
                        <a:t> HOST </a:t>
                      </a:r>
                      <a:endParaRPr lang="ko-KR" altLang="en-US" sz="1100" dirty="0"/>
                    </a:p>
                  </a:txBody>
                  <a:tcPr>
                    <a:solidFill>
                      <a:schemeClr val="accent1"/>
                    </a:solidFill>
                  </a:tcPr>
                </a:tc>
                <a:tc>
                  <a:txBody>
                    <a:bodyPr/>
                    <a:lstStyle/>
                    <a:p>
                      <a:pPr algn="ctr" latinLnBrk="1"/>
                      <a:r>
                        <a:rPr lang="ko-KR" altLang="en-US" sz="1100" dirty="0" smtClean="0"/>
                        <a:t>대상 </a:t>
                      </a:r>
                      <a:r>
                        <a:rPr lang="en-US" altLang="ko-KR" sz="1100" dirty="0" smtClean="0"/>
                        <a:t>HOST</a:t>
                      </a:r>
                      <a:r>
                        <a:rPr lang="en-US" altLang="ko-KR" sz="1100" baseline="0" dirty="0" smtClean="0"/>
                        <a:t> </a:t>
                      </a:r>
                      <a:endParaRPr lang="ko-KR" altLang="en-US" sz="1100" dirty="0"/>
                    </a:p>
                  </a:txBody>
                  <a:tcPr>
                    <a:solidFill>
                      <a:schemeClr val="accent1"/>
                    </a:solidFill>
                  </a:tcPr>
                </a:tc>
                <a:tc>
                  <a:txBody>
                    <a:bodyPr/>
                    <a:lstStyle/>
                    <a:p>
                      <a:pPr algn="ctr" latinLnBrk="1"/>
                      <a:r>
                        <a:rPr lang="en-US" altLang="ko-KR" sz="1100" dirty="0" smtClean="0"/>
                        <a:t>Without</a:t>
                      </a:r>
                      <a:r>
                        <a:rPr lang="en-US" altLang="ko-KR" sz="1100" baseline="0" dirty="0" smtClean="0"/>
                        <a:t> storage</a:t>
                      </a:r>
                      <a:r>
                        <a:rPr lang="ko-KR" altLang="en-US" sz="1100" dirty="0" smtClean="0"/>
                        <a:t>결과 </a:t>
                      </a:r>
                      <a:endParaRPr lang="ko-KR" altLang="en-US" sz="1100" dirty="0"/>
                    </a:p>
                  </a:txBody>
                  <a:tcPr>
                    <a:solidFill>
                      <a:schemeClr val="accent1"/>
                    </a:solidFill>
                  </a:tcPr>
                </a:tc>
                <a:tc>
                  <a:txBody>
                    <a:bodyPr/>
                    <a:lstStyle/>
                    <a:p>
                      <a:pPr algn="ctr" latinLnBrk="1"/>
                      <a:r>
                        <a:rPr lang="en-US" altLang="ko-KR" sz="1100" dirty="0" smtClean="0"/>
                        <a:t>With</a:t>
                      </a:r>
                      <a:r>
                        <a:rPr lang="en-US" altLang="ko-KR" sz="1100" baseline="0" dirty="0" smtClean="0"/>
                        <a:t> storage</a:t>
                      </a:r>
                      <a:r>
                        <a:rPr lang="ko-KR" altLang="en-US" sz="1100" dirty="0" smtClean="0"/>
                        <a:t>결과 </a:t>
                      </a:r>
                      <a:endParaRPr lang="ko-KR" altLang="en-US" sz="1100" dirty="0"/>
                    </a:p>
                  </a:txBody>
                  <a:tcPr>
                    <a:solidFill>
                      <a:schemeClr val="accent1"/>
                    </a:solidFill>
                  </a:tcPr>
                </a:tc>
              </a:tr>
              <a:tr h="540060">
                <a:tc>
                  <a:txBody>
                    <a:bodyPr/>
                    <a:lstStyle/>
                    <a:p>
                      <a:pPr algn="ctr" latinLnBrk="1"/>
                      <a:r>
                        <a:rPr lang="en-US" altLang="ko-KR" sz="1100" dirty="0" smtClean="0"/>
                        <a:t>OSC </a:t>
                      </a:r>
                      <a:r>
                        <a:rPr lang="ko-KR" altLang="en-US" sz="1100" dirty="0" err="1" smtClean="0"/>
                        <a:t>관리망</a:t>
                      </a:r>
                      <a:endParaRPr lang="en-US" altLang="ko-KR" sz="1100" dirty="0" smtClean="0"/>
                    </a:p>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100" dirty="0" smtClean="0"/>
                        <a:t>서비스망</a:t>
                      </a:r>
                      <a:endParaRPr lang="en-US" altLang="ko-KR" sz="1100" dirty="0" smtClean="0"/>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t>LIVE</a:t>
                      </a:r>
                      <a:r>
                        <a:rPr lang="en-US" altLang="ko-KR" sz="1100" baseline="0" dirty="0" smtClean="0"/>
                        <a:t> MIG </a:t>
                      </a:r>
                      <a:r>
                        <a:rPr lang="ko-KR" altLang="en-US" sz="1100" baseline="0" dirty="0" smtClean="0"/>
                        <a:t>망</a:t>
                      </a:r>
                      <a:endParaRPr lang="en-US" altLang="ko-KR" sz="1100" baseline="0" dirty="0" smtClean="0"/>
                    </a:p>
                  </a:txBody>
                  <a:tcPr/>
                </a:tc>
                <a:tc>
                  <a:txBody>
                    <a:bodyPr/>
                    <a:lstStyle/>
                    <a:p>
                      <a:pPr algn="ctr" latinLnBrk="1"/>
                      <a:r>
                        <a:rPr lang="en-US" altLang="ko-KR" sz="1100" dirty="0" smtClean="0">
                          <a:solidFill>
                            <a:srgbClr val="FF0000"/>
                          </a:solidFill>
                        </a:rPr>
                        <a:t>x</a:t>
                      </a:r>
                    </a:p>
                    <a:p>
                      <a:pPr algn="ctr" latinLnBrk="1"/>
                      <a:r>
                        <a:rPr lang="en-US" altLang="ko-KR" sz="1100" dirty="0" smtClean="0"/>
                        <a:t>O</a:t>
                      </a:r>
                    </a:p>
                    <a:p>
                      <a:pPr algn="ctr" latinLnBrk="1"/>
                      <a:r>
                        <a:rPr lang="en-US" altLang="ko-KR" sz="1100" dirty="0" smtClean="0"/>
                        <a:t>O</a:t>
                      </a:r>
                    </a:p>
                  </a:txBody>
                  <a:tcPr/>
                </a:tc>
                <a:tc>
                  <a:txBody>
                    <a:bodyPr/>
                    <a:lstStyle/>
                    <a:p>
                      <a:pPr algn="ctr" latinLnBrk="1"/>
                      <a:r>
                        <a:rPr lang="en-US" altLang="ko-KR" sz="1100" dirty="0" smtClean="0"/>
                        <a:t>O</a:t>
                      </a:r>
                    </a:p>
                    <a:p>
                      <a:pPr algn="ctr" latinLnBrk="1"/>
                      <a:r>
                        <a:rPr lang="en-US" altLang="ko-KR" sz="1100" dirty="0" smtClean="0"/>
                        <a:t>O</a:t>
                      </a:r>
                    </a:p>
                    <a:p>
                      <a:pPr algn="ctr" latinLnBrk="1"/>
                      <a:r>
                        <a:rPr lang="en-US" altLang="ko-KR" sz="1100" dirty="0" smtClean="0"/>
                        <a:t>O</a:t>
                      </a:r>
                    </a:p>
                  </a:txBody>
                  <a:tcPr/>
                </a:tc>
                <a:tc>
                  <a:txBody>
                    <a:bodyPr/>
                    <a:lstStyle/>
                    <a:p>
                      <a:pPr algn="ctr" latinLnBrk="1"/>
                      <a:r>
                        <a:rPr lang="ko-KR" altLang="en-US" sz="1100" dirty="0" smtClean="0"/>
                        <a:t>비정상</a:t>
                      </a:r>
                      <a:endParaRPr lang="en-US" altLang="ko-KR" sz="1100" dirty="0" smtClean="0"/>
                    </a:p>
                    <a:p>
                      <a:pPr algn="ctr" latinLnBrk="1"/>
                      <a:r>
                        <a:rPr lang="en-US" altLang="ko-KR" sz="1100" dirty="0" smtClean="0"/>
                        <a:t>(ERROR)</a:t>
                      </a:r>
                      <a:endParaRPr lang="ko-KR" altLang="en-US" sz="1100" dirty="0"/>
                    </a:p>
                  </a:txBody>
                  <a:tcPr/>
                </a:tc>
                <a:tc>
                  <a:txBody>
                    <a:bodyPr/>
                    <a:lstStyle/>
                    <a:p>
                      <a:pPr algn="ctr" latinLnBrk="1"/>
                      <a:r>
                        <a:rPr lang="ko-KR" altLang="en-US" sz="1100" dirty="0" smtClean="0"/>
                        <a:t>정상</a:t>
                      </a:r>
                      <a:endParaRPr lang="en-US" altLang="ko-KR" sz="1100" dirty="0" smtClean="0"/>
                    </a:p>
                    <a:p>
                      <a:pPr algn="ctr" latinLnBrk="1"/>
                      <a:r>
                        <a:rPr lang="en-US" altLang="ko-KR" sz="1100" dirty="0" smtClean="0"/>
                        <a:t>(ACTIVE)</a:t>
                      </a:r>
                      <a:endParaRPr lang="ko-KR" altLang="en-US" sz="1100" dirty="0"/>
                    </a:p>
                  </a:txBody>
                  <a:tcPr/>
                </a:tc>
              </a:tr>
              <a:tr h="540060">
                <a:tc>
                  <a:txBody>
                    <a:bodyPr/>
                    <a:lstStyle/>
                    <a:p>
                      <a:pPr algn="ctr" latinLnBrk="1"/>
                      <a:r>
                        <a:rPr lang="en-US" altLang="ko-KR" sz="1100" dirty="0" smtClean="0"/>
                        <a:t>OSC </a:t>
                      </a:r>
                      <a:r>
                        <a:rPr lang="ko-KR" altLang="en-US" sz="1100" dirty="0" err="1" smtClean="0"/>
                        <a:t>관리망</a:t>
                      </a:r>
                      <a:endParaRPr lang="en-US" altLang="ko-KR" sz="1100" dirty="0" smtClean="0"/>
                    </a:p>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100" dirty="0" smtClean="0"/>
                        <a:t>서비스망</a:t>
                      </a:r>
                      <a:endParaRPr lang="en-US" altLang="ko-KR" sz="1100" dirty="0" smtClean="0"/>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t>LIVE</a:t>
                      </a:r>
                      <a:r>
                        <a:rPr lang="en-US" altLang="ko-KR" sz="1100" baseline="0" dirty="0" smtClean="0"/>
                        <a:t> MIG </a:t>
                      </a:r>
                      <a:r>
                        <a:rPr lang="ko-KR" altLang="en-US" sz="1100" baseline="0" dirty="0" smtClean="0"/>
                        <a:t>망</a:t>
                      </a:r>
                      <a:endParaRPr lang="en-US" altLang="ko-KR" sz="1100" baseline="0" dirty="0" smtClean="0"/>
                    </a:p>
                  </a:txBody>
                  <a:tcPr/>
                </a:tc>
                <a:tc>
                  <a:txBody>
                    <a:bodyPr/>
                    <a:lstStyle/>
                    <a:p>
                      <a:pPr algn="ctr" latinLnBrk="1"/>
                      <a:r>
                        <a:rPr lang="en-US" altLang="ko-KR" sz="1100" dirty="0" smtClean="0"/>
                        <a:t>x</a:t>
                      </a:r>
                    </a:p>
                    <a:p>
                      <a:pPr algn="ctr" latinLnBrk="1"/>
                      <a:r>
                        <a:rPr lang="en-US" altLang="ko-KR" sz="1100" dirty="0" smtClean="0"/>
                        <a:t>O</a:t>
                      </a:r>
                    </a:p>
                    <a:p>
                      <a:pPr algn="ctr" latinLnBrk="1"/>
                      <a:r>
                        <a:rPr lang="en-US" altLang="ko-KR" sz="1100" dirty="0" smtClean="0"/>
                        <a:t>O</a:t>
                      </a:r>
                    </a:p>
                  </a:txBody>
                  <a:tcPr/>
                </a:tc>
                <a:tc>
                  <a:txBody>
                    <a:bodyPr/>
                    <a:lstStyle/>
                    <a:p>
                      <a:pPr algn="ctr" latinLnBrk="1"/>
                      <a:r>
                        <a:rPr lang="en-US" altLang="ko-KR" sz="1100" dirty="0" smtClean="0">
                          <a:solidFill>
                            <a:srgbClr val="FF0000"/>
                          </a:solidFill>
                        </a:rPr>
                        <a:t>x</a:t>
                      </a:r>
                    </a:p>
                    <a:p>
                      <a:pPr algn="ctr" latinLnBrk="1"/>
                      <a:r>
                        <a:rPr lang="en-US" altLang="ko-KR" sz="1100" dirty="0" smtClean="0"/>
                        <a:t>O</a:t>
                      </a:r>
                    </a:p>
                    <a:p>
                      <a:pPr algn="ctr" latinLnBrk="1"/>
                      <a:r>
                        <a:rPr lang="en-US" altLang="ko-KR" sz="1100" dirty="0" smtClean="0"/>
                        <a:t>O</a:t>
                      </a:r>
                    </a:p>
                  </a:txBody>
                  <a:tcPr/>
                </a:tc>
                <a:tc>
                  <a:txBody>
                    <a:bodyPr/>
                    <a:lstStyle/>
                    <a:p>
                      <a:pPr algn="ctr" latinLnBrk="1"/>
                      <a:r>
                        <a:rPr lang="ko-KR" altLang="en-US" sz="1100" dirty="0" smtClean="0"/>
                        <a:t>비정상</a:t>
                      </a:r>
                      <a:endParaRPr lang="en-US" altLang="ko-KR" sz="1100" dirty="0" smtClean="0"/>
                    </a:p>
                    <a:p>
                      <a:pPr algn="ctr" latinLnBrk="1"/>
                      <a:r>
                        <a:rPr lang="en-US" altLang="ko-KR" sz="1100" dirty="0" smtClean="0"/>
                        <a:t>(REBUILD)</a:t>
                      </a:r>
                      <a:endParaRPr lang="ko-KR" altLang="en-US" sz="1100" dirty="0"/>
                    </a:p>
                  </a:txBody>
                  <a:tcPr/>
                </a:tc>
                <a:tc>
                  <a:txBody>
                    <a:bodyPr/>
                    <a:lstStyle/>
                    <a:p>
                      <a:pPr algn="ctr" latinLnBrk="1"/>
                      <a:r>
                        <a:rPr lang="ko-KR" altLang="en-US" sz="1100" dirty="0" smtClean="0"/>
                        <a:t>비정상</a:t>
                      </a:r>
                      <a:endParaRPr lang="ko-KR" altLang="en-US" sz="1100" dirty="0"/>
                    </a:p>
                  </a:txBody>
                  <a:tcPr/>
                </a:tc>
              </a:tr>
              <a:tr h="540060">
                <a:tc>
                  <a:txBody>
                    <a:bodyPr/>
                    <a:lstStyle/>
                    <a:p>
                      <a:pPr algn="ctr" latinLnBrk="1"/>
                      <a:r>
                        <a:rPr lang="en-US" altLang="ko-KR" sz="1100" dirty="0" smtClean="0"/>
                        <a:t>OSC </a:t>
                      </a:r>
                      <a:r>
                        <a:rPr lang="ko-KR" altLang="en-US" sz="1100" dirty="0" err="1" smtClean="0"/>
                        <a:t>관리망</a:t>
                      </a:r>
                      <a:endParaRPr lang="en-US" altLang="ko-KR" sz="1100" dirty="0" smtClean="0"/>
                    </a:p>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100" dirty="0" smtClean="0"/>
                        <a:t>서비스망</a:t>
                      </a:r>
                      <a:endParaRPr lang="en-US" altLang="ko-KR" sz="1100" dirty="0" smtClean="0"/>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t>LIVE</a:t>
                      </a:r>
                      <a:r>
                        <a:rPr lang="en-US" altLang="ko-KR" sz="1100" baseline="0" dirty="0" smtClean="0"/>
                        <a:t> MIG </a:t>
                      </a:r>
                      <a:r>
                        <a:rPr lang="ko-KR" altLang="en-US" sz="1100" baseline="0" dirty="0" smtClean="0"/>
                        <a:t>망</a:t>
                      </a:r>
                      <a:endParaRPr lang="en-US" altLang="ko-KR" sz="1100" baseline="0" dirty="0" smtClean="0"/>
                    </a:p>
                  </a:txBody>
                  <a:tcPr/>
                </a:tc>
                <a:tc>
                  <a:txBody>
                    <a:bodyPr/>
                    <a:lstStyle/>
                    <a:p>
                      <a:pPr algn="ctr" latinLnBrk="1"/>
                      <a:r>
                        <a:rPr lang="en-US" altLang="ko-KR" sz="1100" dirty="0" smtClean="0">
                          <a:solidFill>
                            <a:srgbClr val="FF0000"/>
                          </a:solidFill>
                        </a:rPr>
                        <a:t>x</a:t>
                      </a:r>
                    </a:p>
                    <a:p>
                      <a:pPr algn="ctr" latinLnBrk="1"/>
                      <a:r>
                        <a:rPr lang="en-US" altLang="ko-KR" sz="1100" dirty="0" smtClean="0"/>
                        <a:t>O</a:t>
                      </a:r>
                    </a:p>
                    <a:p>
                      <a:pPr algn="ctr" latinLnBrk="1"/>
                      <a:r>
                        <a:rPr lang="en-US" altLang="ko-KR" sz="1100" dirty="0" smtClean="0">
                          <a:solidFill>
                            <a:srgbClr val="FF0000"/>
                          </a:solidFill>
                        </a:rPr>
                        <a:t>x</a:t>
                      </a:r>
                      <a:endParaRPr lang="ko-KR" altLang="en-US" sz="1100" dirty="0">
                        <a:solidFill>
                          <a:srgbClr val="FF0000"/>
                        </a:solidFill>
                      </a:endParaRPr>
                    </a:p>
                  </a:txBody>
                  <a:tcPr/>
                </a:tc>
                <a:tc>
                  <a:txBody>
                    <a:bodyPr/>
                    <a:lstStyle/>
                    <a:p>
                      <a:pPr algn="ctr" latinLnBrk="1"/>
                      <a:r>
                        <a:rPr lang="en-US" altLang="ko-KR" sz="1100" dirty="0" smtClean="0">
                          <a:solidFill>
                            <a:srgbClr val="FF0000"/>
                          </a:solidFill>
                        </a:rPr>
                        <a:t>O</a:t>
                      </a:r>
                    </a:p>
                    <a:p>
                      <a:pPr algn="ctr" latinLnBrk="1"/>
                      <a:r>
                        <a:rPr lang="en-US" altLang="ko-KR" sz="1100" dirty="0" smtClean="0"/>
                        <a:t>O</a:t>
                      </a:r>
                    </a:p>
                    <a:p>
                      <a:pPr algn="ctr" latinLnBrk="1"/>
                      <a:r>
                        <a:rPr lang="en-US" altLang="ko-KR" sz="1100" dirty="0" smtClean="0"/>
                        <a:t>O</a:t>
                      </a:r>
                      <a:endParaRPr lang="ko-KR" altLang="en-US" sz="1100" dirty="0"/>
                    </a:p>
                  </a:txBody>
                  <a:tcPr/>
                </a:tc>
                <a:tc>
                  <a:txBody>
                    <a:bodyPr/>
                    <a:lstStyle/>
                    <a:p>
                      <a:pPr algn="ctr" latinLnBrk="1"/>
                      <a:r>
                        <a:rPr lang="ko-KR" altLang="en-US" sz="1100" dirty="0" smtClean="0"/>
                        <a:t>비정상</a:t>
                      </a:r>
                      <a:endParaRPr lang="en-US" altLang="ko-KR" sz="1100" dirty="0" smtClean="0"/>
                    </a:p>
                    <a:p>
                      <a:pPr algn="ctr" latinLnBrk="1"/>
                      <a:r>
                        <a:rPr lang="en-US" altLang="ko-KR" sz="1100" dirty="0" smtClean="0"/>
                        <a:t>(ERROR)</a:t>
                      </a:r>
                      <a:endParaRPr lang="ko-KR" altLang="en-US" sz="1100" dirty="0"/>
                    </a:p>
                  </a:txBody>
                  <a:tcPr/>
                </a:tc>
                <a:tc>
                  <a:txBody>
                    <a:bodyPr/>
                    <a:lstStyle/>
                    <a:p>
                      <a:pPr algn="ctr" latinLnBrk="1"/>
                      <a:r>
                        <a:rPr lang="ko-KR" altLang="en-US" sz="1100" dirty="0" smtClean="0"/>
                        <a:t>정상</a:t>
                      </a:r>
                      <a:endParaRPr lang="en-US" altLang="ko-KR" sz="1100" dirty="0" smtClean="0"/>
                    </a:p>
                    <a:p>
                      <a:pPr algn="ctr" latinLnBrk="1"/>
                      <a:r>
                        <a:rPr lang="en-US" altLang="ko-KR" sz="1100" dirty="0" smtClean="0"/>
                        <a:t>(ACTIVE)</a:t>
                      </a:r>
                      <a:endParaRPr lang="ko-KR" altLang="en-US" sz="1100" dirty="0" smtClean="0"/>
                    </a:p>
                    <a:p>
                      <a:pPr algn="ctr" latinLnBrk="1"/>
                      <a:endParaRPr lang="ko-KR" altLang="en-US" sz="1100" dirty="0"/>
                    </a:p>
                  </a:txBody>
                  <a:tcPr/>
                </a:tc>
              </a:tr>
              <a:tr h="540060">
                <a:tc>
                  <a:txBody>
                    <a:bodyPr/>
                    <a:lstStyle/>
                    <a:p>
                      <a:pPr algn="ctr" latinLnBrk="1"/>
                      <a:r>
                        <a:rPr lang="en-US" altLang="ko-KR" sz="1100" dirty="0" smtClean="0"/>
                        <a:t>OSC </a:t>
                      </a:r>
                      <a:r>
                        <a:rPr lang="ko-KR" altLang="en-US" sz="1100" dirty="0" err="1" smtClean="0"/>
                        <a:t>관리망</a:t>
                      </a:r>
                      <a:endParaRPr lang="en-US" altLang="ko-KR" sz="1100" dirty="0" smtClean="0"/>
                    </a:p>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100" dirty="0" smtClean="0"/>
                        <a:t>서비스망</a:t>
                      </a:r>
                      <a:endParaRPr lang="en-US" altLang="ko-KR" sz="1100" dirty="0" smtClean="0"/>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t>LIVE</a:t>
                      </a:r>
                      <a:r>
                        <a:rPr lang="en-US" altLang="ko-KR" sz="1100" baseline="0" dirty="0" smtClean="0"/>
                        <a:t> MIG </a:t>
                      </a:r>
                      <a:r>
                        <a:rPr lang="ko-KR" altLang="en-US" sz="1100" baseline="0" dirty="0" smtClean="0"/>
                        <a:t>망</a:t>
                      </a:r>
                      <a:endParaRPr lang="en-US" altLang="ko-KR" sz="1100" baseline="0" dirty="0" smtClean="0"/>
                    </a:p>
                  </a:txBody>
                  <a:tcPr/>
                </a:tc>
                <a:tc>
                  <a:txBody>
                    <a:bodyPr/>
                    <a:lstStyle/>
                    <a:p>
                      <a:pPr algn="ctr" latinLnBrk="1"/>
                      <a:r>
                        <a:rPr lang="en-US" altLang="ko-KR" sz="1100" dirty="0" smtClean="0">
                          <a:solidFill>
                            <a:srgbClr val="FF0000"/>
                          </a:solidFill>
                        </a:rPr>
                        <a:t>x</a:t>
                      </a:r>
                    </a:p>
                    <a:p>
                      <a:pPr algn="ctr" latinLnBrk="1"/>
                      <a:r>
                        <a:rPr lang="en-US" altLang="ko-KR" sz="1100" dirty="0" smtClean="0"/>
                        <a:t>O</a:t>
                      </a:r>
                    </a:p>
                    <a:p>
                      <a:pPr algn="ctr" latinLnBrk="1"/>
                      <a:r>
                        <a:rPr lang="en-US" altLang="ko-KR" sz="1100" dirty="0" smtClean="0">
                          <a:solidFill>
                            <a:schemeClr val="tx1"/>
                          </a:solidFill>
                        </a:rPr>
                        <a:t>O</a:t>
                      </a:r>
                    </a:p>
                  </a:txBody>
                  <a:tcPr/>
                </a:tc>
                <a:tc>
                  <a:txBody>
                    <a:bodyPr/>
                    <a:lstStyle/>
                    <a:p>
                      <a:pPr algn="ctr" latinLnBrk="1"/>
                      <a:r>
                        <a:rPr lang="en-US" altLang="ko-KR" sz="1100" dirty="0" smtClean="0">
                          <a:solidFill>
                            <a:srgbClr val="FF0000"/>
                          </a:solidFill>
                        </a:rPr>
                        <a:t>O</a:t>
                      </a:r>
                    </a:p>
                    <a:p>
                      <a:pPr algn="ctr" latinLnBrk="1"/>
                      <a:r>
                        <a:rPr lang="en-US" altLang="ko-KR" sz="1100" dirty="0" smtClean="0"/>
                        <a:t>O</a:t>
                      </a:r>
                    </a:p>
                    <a:p>
                      <a:pPr algn="ctr" latinLnBrk="1"/>
                      <a:r>
                        <a:rPr lang="en-US" altLang="ko-KR" sz="1100" dirty="0" smtClean="0">
                          <a:solidFill>
                            <a:srgbClr val="FF0000"/>
                          </a:solidFill>
                        </a:rPr>
                        <a:t>x</a:t>
                      </a:r>
                      <a:endParaRPr lang="ko-KR" altLang="en-US" sz="1100" dirty="0">
                        <a:solidFill>
                          <a:srgbClr val="FF0000"/>
                        </a:solidFill>
                      </a:endParaRPr>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100" dirty="0" smtClean="0"/>
                        <a:t>비정상</a:t>
                      </a:r>
                      <a:endParaRPr lang="en-US" altLang="ko-KR" sz="1100" dirty="0" smtClean="0"/>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t>(REBUILD)</a:t>
                      </a:r>
                      <a:endParaRPr lang="ko-KR" altLang="en-US" sz="1100" dirty="0" smtClean="0"/>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100" dirty="0" smtClean="0"/>
                        <a:t>비정상</a:t>
                      </a:r>
                      <a:endParaRPr lang="en-US" altLang="ko-KR" sz="1100" dirty="0" smtClean="0"/>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t>(REBUILD)</a:t>
                      </a:r>
                      <a:endParaRPr lang="ko-KR" altLang="en-US" sz="1100" dirty="0" smtClean="0"/>
                    </a:p>
                  </a:txBody>
                  <a:tcPr/>
                </a:tc>
              </a:tr>
              <a:tr h="540060">
                <a:tc>
                  <a:txBody>
                    <a:bodyPr/>
                    <a:lstStyle/>
                    <a:p>
                      <a:pPr algn="ctr" latinLnBrk="1"/>
                      <a:r>
                        <a:rPr lang="en-US" altLang="ko-KR" sz="1100" dirty="0" smtClean="0"/>
                        <a:t>OSC </a:t>
                      </a:r>
                      <a:r>
                        <a:rPr lang="ko-KR" altLang="en-US" sz="1100" dirty="0" err="1" smtClean="0"/>
                        <a:t>관리망</a:t>
                      </a:r>
                      <a:endParaRPr lang="en-US" altLang="ko-KR" sz="1100" dirty="0" smtClean="0"/>
                    </a:p>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100" dirty="0" smtClean="0"/>
                        <a:t>서비스망</a:t>
                      </a:r>
                      <a:endParaRPr lang="en-US" altLang="ko-KR" sz="1100" dirty="0" smtClean="0"/>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t>LIVE</a:t>
                      </a:r>
                      <a:r>
                        <a:rPr lang="en-US" altLang="ko-KR" sz="1100" baseline="0" dirty="0" smtClean="0"/>
                        <a:t> MIG </a:t>
                      </a:r>
                      <a:r>
                        <a:rPr lang="ko-KR" altLang="en-US" sz="1100" baseline="0" dirty="0" smtClean="0"/>
                        <a:t>망</a:t>
                      </a:r>
                      <a:endParaRPr lang="en-US" altLang="ko-KR" sz="1100" baseline="0" dirty="0" smtClean="0"/>
                    </a:p>
                  </a:txBody>
                  <a:tcPr/>
                </a:tc>
                <a:tc>
                  <a:txBody>
                    <a:bodyPr/>
                    <a:lstStyle/>
                    <a:p>
                      <a:pPr algn="ctr" latinLnBrk="1"/>
                      <a:r>
                        <a:rPr lang="en-US" altLang="ko-KR" sz="1100" dirty="0" smtClean="0">
                          <a:solidFill>
                            <a:srgbClr val="FF0000"/>
                          </a:solidFill>
                        </a:rPr>
                        <a:t>x</a:t>
                      </a:r>
                    </a:p>
                    <a:p>
                      <a:pPr algn="ctr" latinLnBrk="1"/>
                      <a:r>
                        <a:rPr lang="en-US" altLang="ko-KR" sz="1100" dirty="0" smtClean="0"/>
                        <a:t>O</a:t>
                      </a:r>
                    </a:p>
                    <a:p>
                      <a:pPr algn="ctr" latinLnBrk="1"/>
                      <a:r>
                        <a:rPr lang="en-US" altLang="ko-KR" sz="1100" dirty="0" smtClean="0">
                          <a:solidFill>
                            <a:srgbClr val="FF0000"/>
                          </a:solidFill>
                        </a:rPr>
                        <a:t>x</a:t>
                      </a:r>
                      <a:endParaRPr lang="ko-KR" altLang="en-US" sz="1100" dirty="0">
                        <a:solidFill>
                          <a:srgbClr val="FF0000"/>
                        </a:solidFill>
                      </a:endParaRPr>
                    </a:p>
                  </a:txBody>
                  <a:tcPr/>
                </a:tc>
                <a:tc>
                  <a:txBody>
                    <a:bodyPr/>
                    <a:lstStyle/>
                    <a:p>
                      <a:pPr algn="ctr" latinLnBrk="1"/>
                      <a:r>
                        <a:rPr lang="en-US" altLang="ko-KR" sz="1100" dirty="0" smtClean="0">
                          <a:solidFill>
                            <a:srgbClr val="FF0000"/>
                          </a:solidFill>
                        </a:rPr>
                        <a:t>O</a:t>
                      </a:r>
                    </a:p>
                    <a:p>
                      <a:pPr algn="ctr" latinLnBrk="1"/>
                      <a:r>
                        <a:rPr lang="en-US" altLang="ko-KR" sz="1100" dirty="0" smtClean="0"/>
                        <a:t>O</a:t>
                      </a:r>
                    </a:p>
                    <a:p>
                      <a:pPr algn="ctr" latinLnBrk="1"/>
                      <a:r>
                        <a:rPr lang="en-US" altLang="ko-KR" sz="1100" dirty="0" smtClean="0">
                          <a:solidFill>
                            <a:srgbClr val="FF0000"/>
                          </a:solidFill>
                        </a:rPr>
                        <a:t>x</a:t>
                      </a:r>
                      <a:endParaRPr lang="ko-KR" altLang="en-US" sz="1100" dirty="0">
                        <a:solidFill>
                          <a:srgbClr val="FF0000"/>
                        </a:solidFill>
                      </a:endParaRPr>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100" dirty="0" smtClean="0"/>
                        <a:t>비정상</a:t>
                      </a:r>
                      <a:endParaRPr lang="en-US" altLang="ko-KR" sz="1100" dirty="0" smtClean="0"/>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t>(REBUILD)</a:t>
                      </a:r>
                      <a:endParaRPr lang="ko-KR" altLang="en-US" sz="1100" dirty="0" smtClean="0"/>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100" dirty="0" smtClean="0"/>
                        <a:t>비정상</a:t>
                      </a:r>
                      <a:endParaRPr lang="en-US" altLang="ko-KR" sz="1100" dirty="0" smtClean="0"/>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t>(REBUILD)</a:t>
                      </a:r>
                      <a:endParaRPr lang="ko-KR" altLang="en-US" sz="1100" dirty="0" smtClean="0"/>
                    </a:p>
                  </a:txBody>
                  <a:tcPr/>
                </a:tc>
              </a:tr>
              <a:tr h="540060">
                <a:tc>
                  <a:txBody>
                    <a:bodyPr/>
                    <a:lstStyle/>
                    <a:p>
                      <a:pPr algn="ctr" latinLnBrk="1"/>
                      <a:r>
                        <a:rPr lang="en-US" altLang="ko-KR" sz="1100" dirty="0" smtClean="0"/>
                        <a:t>OSC </a:t>
                      </a:r>
                      <a:r>
                        <a:rPr lang="ko-KR" altLang="en-US" sz="1100" dirty="0" err="1" smtClean="0"/>
                        <a:t>관리망</a:t>
                      </a:r>
                      <a:endParaRPr lang="en-US" altLang="ko-KR" sz="1100" dirty="0" smtClean="0"/>
                    </a:p>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100" dirty="0" smtClean="0"/>
                        <a:t>서비스망</a:t>
                      </a:r>
                      <a:endParaRPr lang="en-US" altLang="ko-KR" sz="1100" dirty="0" smtClean="0"/>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t>LIVE</a:t>
                      </a:r>
                      <a:r>
                        <a:rPr lang="en-US" altLang="ko-KR" sz="1100" baseline="0" dirty="0" smtClean="0"/>
                        <a:t> MIG </a:t>
                      </a:r>
                      <a:r>
                        <a:rPr lang="ko-KR" altLang="en-US" sz="1100" baseline="0" dirty="0" smtClean="0"/>
                        <a:t>망</a:t>
                      </a:r>
                      <a:endParaRPr lang="en-US" altLang="ko-KR" sz="1100" baseline="0" dirty="0" smtClean="0"/>
                    </a:p>
                  </a:txBody>
                  <a:tcPr/>
                </a:tc>
                <a:tc>
                  <a:txBody>
                    <a:bodyPr/>
                    <a:lstStyle/>
                    <a:p>
                      <a:pPr algn="ctr" latinLnBrk="1"/>
                      <a:r>
                        <a:rPr lang="en-US" altLang="ko-KR" sz="1100" dirty="0" smtClean="0">
                          <a:solidFill>
                            <a:srgbClr val="FF0000"/>
                          </a:solidFill>
                        </a:rPr>
                        <a:t>x</a:t>
                      </a:r>
                    </a:p>
                    <a:p>
                      <a:pPr algn="ctr" latinLnBrk="1"/>
                      <a:r>
                        <a:rPr lang="en-US" altLang="ko-KR" sz="1100" dirty="0" smtClean="0">
                          <a:solidFill>
                            <a:srgbClr val="FF0000"/>
                          </a:solidFill>
                        </a:rPr>
                        <a:t>x</a:t>
                      </a:r>
                    </a:p>
                    <a:p>
                      <a:pPr algn="ctr" latinLnBrk="1"/>
                      <a:r>
                        <a:rPr lang="en-US" altLang="ko-KR" sz="1100" dirty="0" smtClean="0"/>
                        <a:t>O</a:t>
                      </a:r>
                    </a:p>
                  </a:txBody>
                  <a:tcPr/>
                </a:tc>
                <a:tc>
                  <a:txBody>
                    <a:bodyPr/>
                    <a:lstStyle/>
                    <a:p>
                      <a:pPr algn="ctr" latinLnBrk="1"/>
                      <a:r>
                        <a:rPr lang="en-US" altLang="ko-KR" sz="1100" dirty="0" smtClean="0"/>
                        <a:t>O</a:t>
                      </a:r>
                    </a:p>
                    <a:p>
                      <a:pPr algn="ctr" latinLnBrk="1"/>
                      <a:r>
                        <a:rPr lang="en-US" altLang="ko-KR" sz="1100" dirty="0" smtClean="0"/>
                        <a:t>O</a:t>
                      </a:r>
                    </a:p>
                    <a:p>
                      <a:pPr algn="ctr" latinLnBrk="1"/>
                      <a:r>
                        <a:rPr lang="en-US" altLang="ko-KR" sz="1100" dirty="0" smtClean="0"/>
                        <a:t>O</a:t>
                      </a:r>
                    </a:p>
                  </a:txBody>
                  <a:tcPr/>
                </a:tc>
                <a:tc>
                  <a:txBody>
                    <a:bodyPr/>
                    <a:lstStyle/>
                    <a:p>
                      <a:pPr algn="ctr" latinLnBrk="1"/>
                      <a:r>
                        <a:rPr lang="ko-KR" altLang="en-US" sz="1100" dirty="0" smtClean="0"/>
                        <a:t>비정상</a:t>
                      </a:r>
                      <a:endParaRPr lang="en-US" altLang="ko-KR" sz="1100" dirty="0" smtClean="0"/>
                    </a:p>
                    <a:p>
                      <a:pPr algn="ctr" latinLnBrk="1"/>
                      <a:r>
                        <a:rPr lang="en-US" altLang="ko-KR" sz="1100" dirty="0" smtClean="0"/>
                        <a:t>(ERROR)</a:t>
                      </a:r>
                      <a:endParaRPr lang="ko-KR" altLang="en-US" sz="1100" dirty="0"/>
                    </a:p>
                  </a:txBody>
                  <a:tcPr/>
                </a:tc>
                <a:tc>
                  <a:txBody>
                    <a:bodyPr/>
                    <a:lstStyle/>
                    <a:p>
                      <a:pPr algn="ctr" latinLnBrk="1"/>
                      <a:r>
                        <a:rPr lang="ko-KR" altLang="en-US" sz="1100" dirty="0" smtClean="0"/>
                        <a:t>정상</a:t>
                      </a:r>
                      <a:endParaRPr lang="en-US" altLang="ko-KR" sz="1100" dirty="0" smtClean="0"/>
                    </a:p>
                    <a:p>
                      <a:pPr algn="ctr" latinLnBrk="1"/>
                      <a:r>
                        <a:rPr lang="en-US" altLang="ko-KR" sz="1100" dirty="0" smtClean="0"/>
                        <a:t>(ACTIVE)</a:t>
                      </a:r>
                      <a:endParaRPr lang="ko-KR" altLang="en-US" sz="1100" dirty="0"/>
                    </a:p>
                  </a:txBody>
                  <a:tcPr/>
                </a:tc>
              </a:tr>
              <a:tr h="540060">
                <a:tc>
                  <a:txBody>
                    <a:bodyPr/>
                    <a:lstStyle/>
                    <a:p>
                      <a:pPr algn="ctr" latinLnBrk="1"/>
                      <a:r>
                        <a:rPr lang="en-US" altLang="ko-KR" sz="1100" dirty="0" smtClean="0"/>
                        <a:t>OSC </a:t>
                      </a:r>
                      <a:r>
                        <a:rPr lang="ko-KR" altLang="en-US" sz="1100" dirty="0" err="1" smtClean="0"/>
                        <a:t>관리망</a:t>
                      </a:r>
                      <a:endParaRPr lang="en-US" altLang="ko-KR" sz="1100" dirty="0" smtClean="0"/>
                    </a:p>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100" dirty="0" smtClean="0"/>
                        <a:t>서비스망</a:t>
                      </a:r>
                      <a:endParaRPr lang="en-US" altLang="ko-KR" sz="1100" dirty="0" smtClean="0"/>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t>LIVE</a:t>
                      </a:r>
                      <a:r>
                        <a:rPr lang="en-US" altLang="ko-KR" sz="1100" baseline="0" dirty="0" smtClean="0"/>
                        <a:t> MIG </a:t>
                      </a:r>
                      <a:r>
                        <a:rPr lang="ko-KR" altLang="en-US" sz="1100" baseline="0" dirty="0" smtClean="0"/>
                        <a:t>망</a:t>
                      </a:r>
                      <a:endParaRPr lang="en-US" altLang="ko-KR" sz="1100" baseline="0" dirty="0" smtClean="0"/>
                    </a:p>
                  </a:txBody>
                  <a:tcPr/>
                </a:tc>
                <a:tc>
                  <a:txBody>
                    <a:bodyPr/>
                    <a:lstStyle/>
                    <a:p>
                      <a:pPr algn="ctr" latinLnBrk="1"/>
                      <a:r>
                        <a:rPr lang="en-US" altLang="ko-KR" sz="1100" dirty="0" smtClean="0">
                          <a:solidFill>
                            <a:srgbClr val="FF0000"/>
                          </a:solidFill>
                        </a:rPr>
                        <a:t>x</a:t>
                      </a:r>
                    </a:p>
                    <a:p>
                      <a:pPr algn="ctr" latinLnBrk="1"/>
                      <a:r>
                        <a:rPr lang="en-US" altLang="ko-KR" sz="1100" dirty="0" smtClean="0"/>
                        <a:t>O</a:t>
                      </a:r>
                    </a:p>
                    <a:p>
                      <a:pPr algn="ctr" latinLnBrk="1"/>
                      <a:r>
                        <a:rPr lang="en-US" altLang="ko-KR" sz="1100" dirty="0" smtClean="0"/>
                        <a:t>O</a:t>
                      </a:r>
                    </a:p>
                  </a:txBody>
                  <a:tcPr/>
                </a:tc>
                <a:tc>
                  <a:txBody>
                    <a:bodyPr/>
                    <a:lstStyle/>
                    <a:p>
                      <a:pPr algn="ctr" latinLnBrk="1"/>
                      <a:r>
                        <a:rPr lang="en-US" altLang="ko-KR" sz="1100" dirty="0" smtClean="0"/>
                        <a:t>O</a:t>
                      </a:r>
                    </a:p>
                    <a:p>
                      <a:pPr algn="ctr" latinLnBrk="1"/>
                      <a:r>
                        <a:rPr lang="en-US" altLang="ko-KR" sz="1100" dirty="0" smtClean="0">
                          <a:solidFill>
                            <a:srgbClr val="FF0000"/>
                          </a:solidFill>
                        </a:rPr>
                        <a:t>x</a:t>
                      </a:r>
                    </a:p>
                    <a:p>
                      <a:pPr algn="ctr" latinLnBrk="1"/>
                      <a:r>
                        <a:rPr lang="en-US" altLang="ko-KR" sz="1100" dirty="0" smtClean="0"/>
                        <a:t>O</a:t>
                      </a:r>
                    </a:p>
                  </a:txBody>
                  <a:tcPr/>
                </a:tc>
                <a:tc>
                  <a:txBody>
                    <a:bodyPr/>
                    <a:lstStyle/>
                    <a:p>
                      <a:pPr algn="ctr" latinLnBrk="1"/>
                      <a:r>
                        <a:rPr lang="ko-KR" altLang="en-US" sz="1100" dirty="0" smtClean="0"/>
                        <a:t>비정상</a:t>
                      </a:r>
                      <a:endParaRPr lang="en-US" altLang="ko-KR" sz="1100" dirty="0" smtClean="0"/>
                    </a:p>
                    <a:p>
                      <a:pPr algn="ctr" latinLnBrk="1"/>
                      <a:r>
                        <a:rPr lang="en-US" altLang="ko-KR" sz="1100" dirty="0" smtClean="0"/>
                        <a:t>(ERROR)</a:t>
                      </a:r>
                      <a:endParaRPr lang="ko-KR" altLang="en-US" sz="1100" dirty="0"/>
                    </a:p>
                  </a:txBody>
                  <a:tcPr/>
                </a:tc>
                <a:tc>
                  <a:txBody>
                    <a:bodyPr/>
                    <a:lstStyle/>
                    <a:p>
                      <a:pPr algn="ctr" latinLnBrk="1"/>
                      <a:r>
                        <a:rPr lang="ko-KR" altLang="en-US" sz="1100" dirty="0" smtClean="0"/>
                        <a:t>정상</a:t>
                      </a:r>
                      <a:r>
                        <a:rPr lang="en-US" altLang="ko-KR" sz="1100" dirty="0" smtClean="0"/>
                        <a:t>/</a:t>
                      </a:r>
                      <a:r>
                        <a:rPr lang="ko-KR" altLang="en-US" sz="1100" dirty="0" smtClean="0"/>
                        <a:t>서비스 비정상</a:t>
                      </a:r>
                      <a:endParaRPr lang="en-US" altLang="ko-KR" sz="1100" dirty="0" smtClean="0"/>
                    </a:p>
                    <a:p>
                      <a:pPr algn="ctr" latinLnBrk="1"/>
                      <a:r>
                        <a:rPr lang="en-US" altLang="ko-KR" sz="1100" dirty="0" smtClean="0"/>
                        <a:t>(ACTIVE)</a:t>
                      </a:r>
                      <a:endParaRPr lang="ko-KR" altLang="en-US" sz="1100" dirty="0"/>
                    </a:p>
                  </a:txBody>
                  <a:tcPr/>
                </a:tc>
              </a:tr>
              <a:tr h="540060">
                <a:tc>
                  <a:txBody>
                    <a:bodyPr/>
                    <a:lstStyle/>
                    <a:p>
                      <a:pPr algn="ctr" latinLnBrk="1"/>
                      <a:r>
                        <a:rPr lang="en-US" altLang="ko-KR" sz="1100" dirty="0" smtClean="0"/>
                        <a:t>OSC </a:t>
                      </a:r>
                      <a:r>
                        <a:rPr lang="ko-KR" altLang="en-US" sz="1100" dirty="0" err="1" smtClean="0"/>
                        <a:t>관리망</a:t>
                      </a:r>
                      <a:endParaRPr lang="en-US" altLang="ko-KR" sz="1100" dirty="0" smtClean="0"/>
                    </a:p>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100" dirty="0" smtClean="0"/>
                        <a:t>서비스망</a:t>
                      </a:r>
                      <a:endParaRPr lang="en-US" altLang="ko-KR" sz="1100" dirty="0" smtClean="0"/>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t>LIVE</a:t>
                      </a:r>
                      <a:r>
                        <a:rPr lang="en-US" altLang="ko-KR" sz="1100" baseline="0" dirty="0" smtClean="0"/>
                        <a:t> MIG </a:t>
                      </a:r>
                      <a:r>
                        <a:rPr lang="ko-KR" altLang="en-US" sz="1100" baseline="0" dirty="0" smtClean="0"/>
                        <a:t>망</a:t>
                      </a:r>
                      <a:endParaRPr lang="en-US" altLang="ko-KR" sz="1100" baseline="0" dirty="0" smtClean="0"/>
                    </a:p>
                  </a:txBody>
                  <a:tcPr/>
                </a:tc>
                <a:tc>
                  <a:txBody>
                    <a:bodyPr/>
                    <a:lstStyle/>
                    <a:p>
                      <a:pPr algn="ctr" latinLnBrk="1"/>
                      <a:r>
                        <a:rPr lang="en-US" altLang="ko-KR" sz="1100" dirty="0" smtClean="0">
                          <a:solidFill>
                            <a:srgbClr val="FF0000"/>
                          </a:solidFill>
                        </a:rPr>
                        <a:t>x</a:t>
                      </a:r>
                    </a:p>
                    <a:p>
                      <a:pPr algn="ctr" latinLnBrk="1"/>
                      <a:r>
                        <a:rPr lang="en-US" altLang="ko-KR" sz="1100" dirty="0" smtClean="0">
                          <a:solidFill>
                            <a:srgbClr val="FF0000"/>
                          </a:solidFill>
                        </a:rPr>
                        <a:t>x</a:t>
                      </a:r>
                    </a:p>
                    <a:p>
                      <a:pPr algn="ctr" latinLnBrk="1"/>
                      <a:r>
                        <a:rPr lang="en-US" altLang="ko-KR" sz="1100" dirty="0" smtClean="0"/>
                        <a:t>O</a:t>
                      </a:r>
                    </a:p>
                  </a:txBody>
                  <a:tcPr/>
                </a:tc>
                <a:tc>
                  <a:txBody>
                    <a:bodyPr/>
                    <a:lstStyle/>
                    <a:p>
                      <a:pPr algn="ctr" latinLnBrk="1"/>
                      <a:r>
                        <a:rPr lang="en-US" altLang="ko-KR" sz="1100" dirty="0" smtClean="0"/>
                        <a:t>O</a:t>
                      </a:r>
                    </a:p>
                    <a:p>
                      <a:pPr algn="ctr" latinLnBrk="1"/>
                      <a:r>
                        <a:rPr lang="en-US" altLang="ko-KR" sz="1100" dirty="0" smtClean="0">
                          <a:solidFill>
                            <a:srgbClr val="FF0000"/>
                          </a:solidFill>
                        </a:rPr>
                        <a:t>x</a:t>
                      </a:r>
                    </a:p>
                    <a:p>
                      <a:pPr algn="ctr" latinLnBrk="1"/>
                      <a:r>
                        <a:rPr lang="en-US" altLang="ko-KR" sz="1100" dirty="0" smtClean="0"/>
                        <a:t>O</a:t>
                      </a:r>
                    </a:p>
                  </a:txBody>
                  <a:tcPr/>
                </a:tc>
                <a:tc>
                  <a:txBody>
                    <a:bodyPr/>
                    <a:lstStyle/>
                    <a:p>
                      <a:pPr algn="ctr" latinLnBrk="1"/>
                      <a:r>
                        <a:rPr lang="ko-KR" altLang="en-US" sz="1100" dirty="0" smtClean="0"/>
                        <a:t>비정상</a:t>
                      </a:r>
                      <a:endParaRPr lang="en-US" altLang="ko-KR" sz="1100" dirty="0" smtClean="0"/>
                    </a:p>
                    <a:p>
                      <a:pPr algn="ctr" latinLnBrk="1"/>
                      <a:r>
                        <a:rPr lang="en-US" altLang="ko-KR" sz="1100" dirty="0" smtClean="0"/>
                        <a:t>(ERROR)</a:t>
                      </a:r>
                      <a:endParaRPr lang="ko-KR" altLang="en-US" sz="1100" dirty="0"/>
                    </a:p>
                  </a:txBody>
                  <a:tcPr/>
                </a:tc>
                <a:tc>
                  <a:txBody>
                    <a:bodyPr/>
                    <a:lstStyle/>
                    <a:p>
                      <a:pPr algn="ctr" latinLnBrk="1"/>
                      <a:r>
                        <a:rPr lang="ko-KR" altLang="en-US" sz="1100" dirty="0" smtClean="0"/>
                        <a:t>정상</a:t>
                      </a:r>
                      <a:r>
                        <a:rPr lang="en-US" altLang="ko-KR" sz="1100" dirty="0" smtClean="0"/>
                        <a:t>/</a:t>
                      </a:r>
                      <a:r>
                        <a:rPr lang="ko-KR" altLang="en-US" sz="1100" dirty="0" smtClean="0"/>
                        <a:t>서비스 비정상</a:t>
                      </a:r>
                      <a:endParaRPr lang="en-US" altLang="ko-KR" sz="1100" dirty="0" smtClean="0"/>
                    </a:p>
                    <a:p>
                      <a:pPr algn="ctr" latinLnBrk="1"/>
                      <a:r>
                        <a:rPr lang="en-US" altLang="ko-KR" sz="1100" dirty="0" smtClean="0"/>
                        <a:t>(ACTIVE)</a:t>
                      </a:r>
                      <a:endParaRPr lang="ko-KR" altLang="en-US" sz="1100" dirty="0"/>
                    </a:p>
                  </a:txBody>
                  <a:tcPr/>
                </a:tc>
              </a:tr>
            </a:tbl>
          </a:graphicData>
        </a:graphic>
      </p:graphicFrame>
      <p:sp>
        <p:nvSpPr>
          <p:cNvPr id="10" name="TextBox 9"/>
          <p:cNvSpPr txBox="1"/>
          <p:nvPr/>
        </p:nvSpPr>
        <p:spPr bwMode="auto">
          <a:xfrm>
            <a:off x="539974" y="6250254"/>
            <a:ext cx="9073008" cy="932563"/>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algn="l">
              <a:lnSpc>
                <a:spcPct val="130000"/>
              </a:lnSpc>
            </a:pPr>
            <a:r>
              <a:rPr lang="en-US" altLang="ko-KR" sz="1400" dirty="0" smtClean="0">
                <a:solidFill>
                  <a:srgbClr val="FF0000"/>
                </a:solidFill>
                <a:latin typeface="+mn-ea"/>
                <a:ea typeface="+mn-ea"/>
                <a:cs typeface="+mj-cs"/>
              </a:rPr>
              <a:t>OSC</a:t>
            </a:r>
            <a:r>
              <a:rPr lang="ko-KR" altLang="en-US" sz="1400" dirty="0" smtClean="0">
                <a:solidFill>
                  <a:srgbClr val="FF0000"/>
                </a:solidFill>
                <a:latin typeface="+mn-ea"/>
                <a:ea typeface="+mn-ea"/>
                <a:cs typeface="+mj-cs"/>
              </a:rPr>
              <a:t>망</a:t>
            </a:r>
            <a:r>
              <a:rPr lang="en-US" altLang="ko-KR" sz="1400" dirty="0" smtClean="0">
                <a:solidFill>
                  <a:srgbClr val="FF0000"/>
                </a:solidFill>
                <a:latin typeface="+mn-ea"/>
                <a:ea typeface="+mn-ea"/>
                <a:cs typeface="+mj-cs"/>
              </a:rPr>
              <a:t>: Evacuate</a:t>
            </a:r>
            <a:r>
              <a:rPr lang="ko-KR" altLang="en-US" sz="1400" dirty="0" smtClean="0">
                <a:solidFill>
                  <a:srgbClr val="FF0000"/>
                </a:solidFill>
                <a:latin typeface="+mn-ea"/>
                <a:ea typeface="+mn-ea"/>
                <a:cs typeface="+mj-cs"/>
              </a:rPr>
              <a:t>이 발생하는 조건을 결정하</a:t>
            </a:r>
            <a:r>
              <a:rPr lang="ko-KR" altLang="en-US" sz="1400" dirty="0">
                <a:solidFill>
                  <a:srgbClr val="FF0000"/>
                </a:solidFill>
                <a:latin typeface="+mn-ea"/>
                <a:ea typeface="+mn-ea"/>
                <a:cs typeface="+mj-cs"/>
              </a:rPr>
              <a:t>며</a:t>
            </a:r>
            <a:r>
              <a:rPr lang="ko-KR" altLang="en-US" sz="1400" dirty="0" smtClean="0">
                <a:solidFill>
                  <a:srgbClr val="FF0000"/>
                </a:solidFill>
                <a:latin typeface="+mn-ea"/>
                <a:ea typeface="+mn-ea"/>
                <a:cs typeface="+mj-cs"/>
              </a:rPr>
              <a:t> 이전 </a:t>
            </a:r>
            <a:r>
              <a:rPr lang="en-US" altLang="ko-KR" sz="1400" dirty="0" smtClean="0">
                <a:solidFill>
                  <a:srgbClr val="FF0000"/>
                </a:solidFill>
                <a:latin typeface="+mn-ea"/>
                <a:ea typeface="+mn-ea"/>
                <a:cs typeface="+mj-cs"/>
              </a:rPr>
              <a:t>HOST(X) </a:t>
            </a:r>
            <a:r>
              <a:rPr lang="ko-KR" altLang="en-US" sz="1400" dirty="0" smtClean="0">
                <a:solidFill>
                  <a:srgbClr val="FF0000"/>
                </a:solidFill>
                <a:latin typeface="+mn-ea"/>
                <a:ea typeface="+mn-ea"/>
                <a:cs typeface="+mj-cs"/>
              </a:rPr>
              <a:t>대상 </a:t>
            </a:r>
            <a:r>
              <a:rPr lang="en-US" altLang="ko-KR" sz="1400" dirty="0" smtClean="0">
                <a:solidFill>
                  <a:srgbClr val="FF0000"/>
                </a:solidFill>
                <a:latin typeface="+mn-ea"/>
                <a:ea typeface="+mn-ea"/>
                <a:cs typeface="+mj-cs"/>
              </a:rPr>
              <a:t>HOST (O) </a:t>
            </a:r>
            <a:r>
              <a:rPr lang="ko-KR" altLang="en-US" sz="1400" dirty="0" err="1" smtClean="0">
                <a:solidFill>
                  <a:srgbClr val="FF0000"/>
                </a:solidFill>
                <a:latin typeface="+mn-ea"/>
                <a:ea typeface="+mn-ea"/>
                <a:cs typeface="+mj-cs"/>
              </a:rPr>
              <a:t>상태이여야</a:t>
            </a:r>
            <a:r>
              <a:rPr lang="ko-KR" altLang="en-US" sz="1400" dirty="0" smtClean="0">
                <a:solidFill>
                  <a:srgbClr val="FF0000"/>
                </a:solidFill>
                <a:latin typeface="+mn-ea"/>
                <a:ea typeface="+mn-ea"/>
                <a:cs typeface="+mj-cs"/>
              </a:rPr>
              <a:t> 함</a:t>
            </a:r>
            <a:r>
              <a:rPr lang="en-US" altLang="ko-KR" sz="1400" dirty="0" smtClean="0">
                <a:solidFill>
                  <a:srgbClr val="FF0000"/>
                </a:solidFill>
                <a:latin typeface="+mn-ea"/>
                <a:ea typeface="+mn-ea"/>
                <a:cs typeface="+mj-cs"/>
              </a:rPr>
              <a:t> </a:t>
            </a:r>
          </a:p>
          <a:p>
            <a:pPr algn="l">
              <a:lnSpc>
                <a:spcPct val="130000"/>
              </a:lnSpc>
            </a:pPr>
            <a:r>
              <a:rPr lang="ko-KR" altLang="en-US" sz="1400" dirty="0" smtClean="0">
                <a:solidFill>
                  <a:srgbClr val="FF0000"/>
                </a:solidFill>
                <a:latin typeface="+mn-ea"/>
                <a:ea typeface="+mn-ea"/>
                <a:cs typeface="+mj-cs"/>
              </a:rPr>
              <a:t>서비스망</a:t>
            </a:r>
            <a:r>
              <a:rPr lang="en-US" altLang="ko-KR" sz="1400" dirty="0" smtClean="0">
                <a:solidFill>
                  <a:srgbClr val="FF0000"/>
                </a:solidFill>
                <a:latin typeface="+mn-ea"/>
                <a:ea typeface="+mn-ea"/>
                <a:cs typeface="+mj-cs"/>
              </a:rPr>
              <a:t>: Evacuate </a:t>
            </a:r>
            <a:r>
              <a:rPr lang="ko-KR" altLang="en-US" sz="1400" dirty="0" smtClean="0">
                <a:solidFill>
                  <a:srgbClr val="FF0000"/>
                </a:solidFill>
                <a:latin typeface="+mn-ea"/>
                <a:ea typeface="+mn-ea"/>
                <a:cs typeface="+mj-cs"/>
              </a:rPr>
              <a:t>성공과 무관하나 서비스에 영향을 줌 </a:t>
            </a:r>
            <a:endParaRPr lang="en-US" altLang="ko-KR" sz="1400" dirty="0" smtClean="0">
              <a:solidFill>
                <a:srgbClr val="FF0000"/>
              </a:solidFill>
              <a:latin typeface="+mn-ea"/>
              <a:ea typeface="+mn-ea"/>
              <a:cs typeface="+mj-cs"/>
            </a:endParaRPr>
          </a:p>
          <a:p>
            <a:pPr algn="l">
              <a:lnSpc>
                <a:spcPct val="130000"/>
              </a:lnSpc>
            </a:pPr>
            <a:r>
              <a:rPr lang="en-US" altLang="ko-KR" sz="1400" dirty="0" smtClean="0">
                <a:solidFill>
                  <a:srgbClr val="FF0000"/>
                </a:solidFill>
                <a:latin typeface="+mn-ea"/>
                <a:ea typeface="+mn-ea"/>
                <a:cs typeface="+mj-cs"/>
              </a:rPr>
              <a:t>LIVE MIG</a:t>
            </a:r>
            <a:r>
              <a:rPr lang="ko-KR" altLang="en-US" sz="1400" dirty="0" smtClean="0">
                <a:solidFill>
                  <a:srgbClr val="FF0000"/>
                </a:solidFill>
                <a:latin typeface="+mn-ea"/>
                <a:ea typeface="+mn-ea"/>
                <a:cs typeface="+mj-cs"/>
              </a:rPr>
              <a:t>망</a:t>
            </a:r>
            <a:r>
              <a:rPr lang="en-US" altLang="ko-KR" sz="1400" dirty="0" smtClean="0">
                <a:solidFill>
                  <a:srgbClr val="FF0000"/>
                </a:solidFill>
                <a:latin typeface="+mn-ea"/>
                <a:ea typeface="+mn-ea"/>
                <a:cs typeface="+mj-cs"/>
              </a:rPr>
              <a:t>: with Storage</a:t>
            </a:r>
            <a:r>
              <a:rPr lang="ko-KR" altLang="en-US" sz="1400" dirty="0" smtClean="0">
                <a:solidFill>
                  <a:srgbClr val="FF0000"/>
                </a:solidFill>
                <a:latin typeface="+mn-ea"/>
                <a:ea typeface="+mn-ea"/>
                <a:cs typeface="+mj-cs"/>
              </a:rPr>
              <a:t>가 성공하기 위해서는 대상</a:t>
            </a:r>
            <a:r>
              <a:rPr lang="en-US" altLang="ko-KR" sz="1400" dirty="0">
                <a:solidFill>
                  <a:srgbClr val="FF0000"/>
                </a:solidFill>
                <a:latin typeface="+mn-ea"/>
                <a:ea typeface="+mn-ea"/>
                <a:cs typeface="+mj-cs"/>
              </a:rPr>
              <a:t> </a:t>
            </a:r>
            <a:r>
              <a:rPr lang="en-US" altLang="ko-KR" sz="1400" dirty="0" smtClean="0">
                <a:solidFill>
                  <a:srgbClr val="FF0000"/>
                </a:solidFill>
                <a:latin typeface="+mn-ea"/>
                <a:ea typeface="+mn-ea"/>
                <a:cs typeface="+mj-cs"/>
              </a:rPr>
              <a:t>HOST</a:t>
            </a:r>
            <a:r>
              <a:rPr lang="ko-KR" altLang="en-US" sz="1400" dirty="0" smtClean="0">
                <a:solidFill>
                  <a:srgbClr val="FF0000"/>
                </a:solidFill>
                <a:latin typeface="+mn-ea"/>
                <a:ea typeface="+mn-ea"/>
                <a:cs typeface="+mj-cs"/>
              </a:rPr>
              <a:t>가 </a:t>
            </a:r>
            <a:r>
              <a:rPr lang="en-US" altLang="ko-KR" sz="1400" dirty="0" smtClean="0">
                <a:solidFill>
                  <a:srgbClr val="FF0000"/>
                </a:solidFill>
                <a:latin typeface="+mn-ea"/>
                <a:ea typeface="+mn-ea"/>
                <a:cs typeface="+mj-cs"/>
              </a:rPr>
              <a:t>(O)</a:t>
            </a:r>
            <a:r>
              <a:rPr lang="ko-KR" altLang="en-US" sz="1400" dirty="0" smtClean="0">
                <a:solidFill>
                  <a:srgbClr val="FF0000"/>
                </a:solidFill>
                <a:latin typeface="+mn-ea"/>
                <a:ea typeface="+mn-ea"/>
                <a:cs typeface="+mj-cs"/>
              </a:rPr>
              <a:t>하나 </a:t>
            </a:r>
            <a:r>
              <a:rPr lang="en-US" altLang="ko-KR" sz="1400" dirty="0" smtClean="0">
                <a:solidFill>
                  <a:srgbClr val="FF0000"/>
                </a:solidFill>
                <a:latin typeface="+mn-ea"/>
                <a:ea typeface="+mn-ea"/>
                <a:cs typeface="+mj-cs"/>
              </a:rPr>
              <a:t>Without Storage</a:t>
            </a:r>
            <a:r>
              <a:rPr lang="ko-KR" altLang="en-US" sz="1400" dirty="0" smtClean="0">
                <a:solidFill>
                  <a:srgbClr val="FF0000"/>
                </a:solidFill>
                <a:latin typeface="+mn-ea"/>
                <a:ea typeface="+mn-ea"/>
                <a:cs typeface="+mj-cs"/>
              </a:rPr>
              <a:t>로 하면 </a:t>
            </a:r>
            <a:r>
              <a:rPr lang="en-US" altLang="ko-KR" sz="1400" dirty="0" smtClean="0">
                <a:solidFill>
                  <a:srgbClr val="FF0000"/>
                </a:solidFill>
                <a:latin typeface="+mn-ea"/>
                <a:ea typeface="+mn-ea"/>
                <a:cs typeface="+mj-cs"/>
              </a:rPr>
              <a:t>ERROR</a:t>
            </a:r>
            <a:r>
              <a:rPr lang="ko-KR" altLang="en-US" sz="1400" dirty="0" smtClean="0">
                <a:solidFill>
                  <a:srgbClr val="FF0000"/>
                </a:solidFill>
                <a:latin typeface="+mn-ea"/>
                <a:ea typeface="+mn-ea"/>
                <a:cs typeface="+mj-cs"/>
              </a:rPr>
              <a:t>발생</a:t>
            </a:r>
          </a:p>
        </p:txBody>
      </p:sp>
    </p:spTree>
    <p:extLst>
      <p:ext uri="{BB962C8B-B14F-4D97-AF65-F5344CB8AC3E}">
        <p14:creationId xmlns:p14="http://schemas.microsoft.com/office/powerpoint/2010/main" val="107847207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4"/>
          <p:cNvSpPr txBox="1"/>
          <p:nvPr/>
        </p:nvSpPr>
        <p:spPr bwMode="auto">
          <a:xfrm>
            <a:off x="539974" y="793333"/>
            <a:ext cx="8640960" cy="452432"/>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defPPr>
              <a:defRPr lang="en-US"/>
            </a:defPPr>
            <a:lvl1pPr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1pPr>
            <a:lvl2pPr marL="4572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2pPr>
            <a:lvl3pPr marL="9144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3pPr>
            <a:lvl4pPr marL="13716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4pPr>
            <a:lvl5pPr marL="18288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5pPr>
            <a:lvl6pPr marL="2286000" algn="l" defTabSz="914400" rtl="0" eaLnBrk="1" latinLnBrk="1" hangingPunct="1">
              <a:defRPr kumimoji="1" sz="1100" kern="1200">
                <a:solidFill>
                  <a:schemeClr val="tx1"/>
                </a:solidFill>
                <a:latin typeface="Arial" pitchFamily="34" charset="0"/>
                <a:ea typeface="HY태고딕" pitchFamily="18" charset="-127"/>
                <a:cs typeface="+mn-cs"/>
              </a:defRPr>
            </a:lvl6pPr>
            <a:lvl7pPr marL="2743200" algn="l" defTabSz="914400" rtl="0" eaLnBrk="1" latinLnBrk="1" hangingPunct="1">
              <a:defRPr kumimoji="1" sz="1100" kern="1200">
                <a:solidFill>
                  <a:schemeClr val="tx1"/>
                </a:solidFill>
                <a:latin typeface="Arial" pitchFamily="34" charset="0"/>
                <a:ea typeface="HY태고딕" pitchFamily="18" charset="-127"/>
                <a:cs typeface="+mn-cs"/>
              </a:defRPr>
            </a:lvl7pPr>
            <a:lvl8pPr marL="3200400" algn="l" defTabSz="914400" rtl="0" eaLnBrk="1" latinLnBrk="1" hangingPunct="1">
              <a:defRPr kumimoji="1" sz="1100" kern="1200">
                <a:solidFill>
                  <a:schemeClr val="tx1"/>
                </a:solidFill>
                <a:latin typeface="Arial" pitchFamily="34" charset="0"/>
                <a:ea typeface="HY태고딕" pitchFamily="18" charset="-127"/>
                <a:cs typeface="+mn-cs"/>
              </a:defRPr>
            </a:lvl8pPr>
            <a:lvl9pPr marL="3657600" algn="l" defTabSz="914400" rtl="0" eaLnBrk="1" latinLnBrk="1" hangingPunct="1">
              <a:defRPr kumimoji="1" sz="1100" kern="1200">
                <a:solidFill>
                  <a:schemeClr val="tx1"/>
                </a:solidFill>
                <a:latin typeface="Arial" pitchFamily="34" charset="0"/>
                <a:ea typeface="HY태고딕" pitchFamily="18" charset="-127"/>
                <a:cs typeface="+mn-cs"/>
              </a:defRPr>
            </a:lvl9pPr>
          </a:lstStyle>
          <a:p>
            <a:pPr algn="l">
              <a:lnSpc>
                <a:spcPct val="130000"/>
              </a:lnSpc>
            </a:pPr>
            <a:r>
              <a:rPr lang="en-US" altLang="ko-KR" sz="1800" b="1" dirty="0" smtClean="0">
                <a:latin typeface="+mn-ea"/>
                <a:ea typeface="+mn-ea"/>
              </a:rPr>
              <a:t>9. </a:t>
            </a:r>
            <a:r>
              <a:rPr lang="en-US" altLang="ko-KR" sz="1800" b="1" dirty="0" smtClean="0">
                <a:latin typeface="+mn-ea"/>
              </a:rPr>
              <a:t>Cinder VM</a:t>
            </a:r>
            <a:r>
              <a:rPr lang="ko-KR" altLang="en-US" sz="1800" b="1" dirty="0" smtClean="0">
                <a:latin typeface="+mn-ea"/>
              </a:rPr>
              <a:t>을 </a:t>
            </a:r>
            <a:r>
              <a:rPr lang="en-US" altLang="ko-KR" sz="1800" b="1" dirty="0">
                <a:latin typeface="+mn-ea"/>
              </a:rPr>
              <a:t>Evacuate </a:t>
            </a:r>
            <a:r>
              <a:rPr lang="ko-KR" altLang="en-US" sz="1800" b="1" dirty="0" smtClean="0">
                <a:latin typeface="+mn-ea"/>
              </a:rPr>
              <a:t>경우</a:t>
            </a:r>
            <a:r>
              <a:rPr lang="en-US" altLang="ko-KR" sz="1800" b="1" dirty="0" smtClean="0">
                <a:latin typeface="+mn-ea"/>
              </a:rPr>
              <a:t>(</a:t>
            </a:r>
            <a:r>
              <a:rPr lang="en-US" altLang="ko-KR" sz="1600" dirty="0">
                <a:solidFill>
                  <a:srgbClr val="0070C0"/>
                </a:solidFill>
                <a:latin typeface="맑은 고딕"/>
                <a:ea typeface="맑은 고딕"/>
              </a:rPr>
              <a:t>1</a:t>
            </a:r>
            <a:r>
              <a:rPr lang="ko-KR" altLang="en-US" sz="1600" dirty="0" smtClean="0">
                <a:solidFill>
                  <a:srgbClr val="0070C0"/>
                </a:solidFill>
                <a:latin typeface="맑은 고딕"/>
                <a:ea typeface="맑은 고딕"/>
              </a:rPr>
              <a:t>번째 </a:t>
            </a:r>
            <a:r>
              <a:rPr lang="en-US" altLang="ko-KR" sz="1600" dirty="0" smtClean="0">
                <a:solidFill>
                  <a:srgbClr val="0070C0"/>
                </a:solidFill>
                <a:latin typeface="맑은 고딕"/>
                <a:ea typeface="맑은 고딕"/>
              </a:rPr>
              <a:t>disk</a:t>
            </a:r>
            <a:r>
              <a:rPr lang="ko-KR" altLang="en-US" sz="1600" dirty="0" smtClean="0">
                <a:solidFill>
                  <a:srgbClr val="0070C0"/>
                </a:solidFill>
                <a:latin typeface="맑은 고딕"/>
                <a:ea typeface="맑은 고딕"/>
              </a:rPr>
              <a:t>는 </a:t>
            </a:r>
            <a:r>
              <a:rPr lang="en-US" altLang="ko-KR" sz="1600" dirty="0" smtClean="0">
                <a:solidFill>
                  <a:srgbClr val="0070C0"/>
                </a:solidFill>
                <a:latin typeface="맑은 고딕"/>
                <a:ea typeface="맑은 고딕"/>
              </a:rPr>
              <a:t>root 2</a:t>
            </a:r>
            <a:r>
              <a:rPr lang="ko-KR" altLang="en-US" sz="1600" dirty="0" smtClean="0">
                <a:solidFill>
                  <a:srgbClr val="0070C0"/>
                </a:solidFill>
                <a:latin typeface="맑은 고딕"/>
                <a:ea typeface="맑은 고딕"/>
              </a:rPr>
              <a:t>번째 </a:t>
            </a:r>
            <a:r>
              <a:rPr lang="en-US" altLang="ko-KR" sz="1600" dirty="0" smtClean="0">
                <a:solidFill>
                  <a:srgbClr val="0070C0"/>
                </a:solidFill>
                <a:latin typeface="맑은 고딕"/>
                <a:ea typeface="맑은 고딕"/>
              </a:rPr>
              <a:t>disk</a:t>
            </a:r>
            <a:r>
              <a:rPr lang="ko-KR" altLang="en-US" sz="1600" dirty="0" smtClean="0">
                <a:solidFill>
                  <a:srgbClr val="0070C0"/>
                </a:solidFill>
                <a:latin typeface="맑은 고딕"/>
                <a:ea typeface="맑은 고딕"/>
              </a:rPr>
              <a:t>는 </a:t>
            </a:r>
            <a:r>
              <a:rPr lang="en-US" altLang="ko-KR" sz="1600" dirty="0" smtClean="0">
                <a:solidFill>
                  <a:srgbClr val="0070C0"/>
                </a:solidFill>
                <a:latin typeface="맑은 고딕"/>
                <a:ea typeface="맑은 고딕"/>
              </a:rPr>
              <a:t>cinder</a:t>
            </a:r>
            <a:r>
              <a:rPr lang="ko-KR" altLang="en-US" sz="1600" dirty="0" smtClean="0">
                <a:solidFill>
                  <a:srgbClr val="0070C0"/>
                </a:solidFill>
                <a:latin typeface="맑은 고딕"/>
                <a:ea typeface="맑은 고딕"/>
              </a:rPr>
              <a:t>로 연결된 경우</a:t>
            </a:r>
            <a:r>
              <a:rPr lang="en-US" altLang="ko-KR" sz="1600" dirty="0" smtClean="0">
                <a:solidFill>
                  <a:srgbClr val="0070C0"/>
                </a:solidFill>
                <a:latin typeface="맑은 고딕"/>
                <a:ea typeface="맑은 고딕"/>
              </a:rPr>
              <a:t>)</a:t>
            </a:r>
            <a:endParaRPr lang="en-US" altLang="ko-KR" sz="1200" dirty="0">
              <a:solidFill>
                <a:srgbClr val="000000"/>
              </a:solidFill>
            </a:endParaRPr>
          </a:p>
        </p:txBody>
      </p:sp>
      <p:sp>
        <p:nvSpPr>
          <p:cNvPr id="2" name="제목 1"/>
          <p:cNvSpPr>
            <a:spLocks noGrp="1"/>
          </p:cNvSpPr>
          <p:nvPr>
            <p:ph type="title"/>
          </p:nvPr>
        </p:nvSpPr>
        <p:spPr>
          <a:xfrm>
            <a:off x="539974" y="198041"/>
            <a:ext cx="9356725" cy="360363"/>
          </a:xfrm>
        </p:spPr>
        <p:txBody>
          <a:bodyPr/>
          <a:lstStyle/>
          <a:p>
            <a:r>
              <a:rPr lang="en-US" altLang="ko-KR" sz="2000" kern="1200" dirty="0" smtClean="0">
                <a:latin typeface="+mn-ea"/>
                <a:ea typeface="+mn-ea"/>
              </a:rPr>
              <a:t>1. </a:t>
            </a:r>
            <a:r>
              <a:rPr lang="en-US" altLang="ko-KR" sz="2000" dirty="0">
                <a:latin typeface="+mn-ea"/>
              </a:rPr>
              <a:t>Evacuate</a:t>
            </a:r>
            <a:r>
              <a:rPr lang="ko-KR" altLang="en-US" sz="2000" kern="1200" dirty="0" smtClean="0">
                <a:latin typeface="+mn-ea"/>
                <a:ea typeface="+mn-ea"/>
              </a:rPr>
              <a:t> 시험 </a:t>
            </a:r>
            <a:endParaRPr lang="ko-KR" altLang="en-US" sz="2000" kern="1200" dirty="0">
              <a:latin typeface="+mn-ea"/>
              <a:ea typeface="+mn-ea"/>
            </a:endParaRPr>
          </a:p>
        </p:txBody>
      </p:sp>
      <p:sp>
        <p:nvSpPr>
          <p:cNvPr id="5" name="제목 1"/>
          <p:cNvSpPr>
            <a:spLocks noGrp="1"/>
          </p:cNvSpPr>
          <p:nvPr/>
        </p:nvSpPr>
        <p:spPr bwMode="auto">
          <a:xfrm>
            <a:off x="542131" y="218985"/>
            <a:ext cx="9356725" cy="360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defTabSz="952500" rtl="0" eaLnBrk="0" fontAlgn="base" latinLnBrk="1" hangingPunct="0">
              <a:spcBef>
                <a:spcPct val="0"/>
              </a:spcBef>
              <a:spcAft>
                <a:spcPct val="0"/>
              </a:spcAft>
              <a:defRPr kumimoji="1" sz="1700" b="1">
                <a:solidFill>
                  <a:srgbClr val="000000"/>
                </a:solidFill>
                <a:latin typeface="Arial" charset="0"/>
                <a:ea typeface="+mj-ea"/>
                <a:cs typeface="+mj-cs"/>
              </a:defRPr>
            </a:lvl1pPr>
            <a:lvl2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2pPr>
            <a:lvl3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3pPr>
            <a:lvl4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4pPr>
            <a:lvl5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5pPr>
            <a:lvl6pPr marL="457200" algn="l" rtl="0" fontAlgn="base" latinLnBrk="1">
              <a:spcBef>
                <a:spcPct val="0"/>
              </a:spcBef>
              <a:spcAft>
                <a:spcPct val="0"/>
              </a:spcAft>
              <a:defRPr kumimoji="1" sz="1600" b="1">
                <a:solidFill>
                  <a:srgbClr val="000000"/>
                </a:solidFill>
                <a:latin typeface="굴림" pitchFamily="50" charset="-127"/>
                <a:ea typeface="굴림" pitchFamily="50" charset="-127"/>
              </a:defRPr>
            </a:lvl6pPr>
            <a:lvl7pPr marL="914400" algn="l" rtl="0" fontAlgn="base" latinLnBrk="1">
              <a:spcBef>
                <a:spcPct val="0"/>
              </a:spcBef>
              <a:spcAft>
                <a:spcPct val="0"/>
              </a:spcAft>
              <a:defRPr kumimoji="1" sz="1600" b="1">
                <a:solidFill>
                  <a:srgbClr val="000000"/>
                </a:solidFill>
                <a:latin typeface="굴림" pitchFamily="50" charset="-127"/>
                <a:ea typeface="굴림" pitchFamily="50" charset="-127"/>
              </a:defRPr>
            </a:lvl7pPr>
            <a:lvl8pPr marL="1371600" algn="l" rtl="0" fontAlgn="base" latinLnBrk="1">
              <a:spcBef>
                <a:spcPct val="0"/>
              </a:spcBef>
              <a:spcAft>
                <a:spcPct val="0"/>
              </a:spcAft>
              <a:defRPr kumimoji="1" sz="1600" b="1">
                <a:solidFill>
                  <a:srgbClr val="000000"/>
                </a:solidFill>
                <a:latin typeface="굴림" pitchFamily="50" charset="-127"/>
                <a:ea typeface="굴림" pitchFamily="50" charset="-127"/>
              </a:defRPr>
            </a:lvl8pPr>
            <a:lvl9pPr marL="1828800" algn="l" rtl="0" fontAlgn="base" latinLnBrk="1">
              <a:spcBef>
                <a:spcPct val="0"/>
              </a:spcBef>
              <a:spcAft>
                <a:spcPct val="0"/>
              </a:spcAft>
              <a:defRPr kumimoji="1" sz="1600" b="1">
                <a:solidFill>
                  <a:srgbClr val="000000"/>
                </a:solidFill>
                <a:latin typeface="굴림" pitchFamily="50" charset="-127"/>
                <a:ea typeface="굴림" pitchFamily="50" charset="-127"/>
              </a:defRPr>
            </a:lvl9pPr>
          </a:lstStyle>
          <a:p>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1299195579"/>
              </p:ext>
            </p:extLst>
          </p:nvPr>
        </p:nvGraphicFramePr>
        <p:xfrm>
          <a:off x="544116" y="1240333"/>
          <a:ext cx="7700714" cy="853440"/>
        </p:xfrm>
        <a:graphic>
          <a:graphicData uri="http://schemas.openxmlformats.org/drawingml/2006/table">
            <a:tbl>
              <a:tblPr firstRow="1" bandRow="1">
                <a:tableStyleId>{5940675A-B579-460E-94D1-54222C63F5DA}</a:tableStyleId>
              </a:tblPr>
              <a:tblGrid>
                <a:gridCol w="1685718"/>
                <a:gridCol w="1554437"/>
                <a:gridCol w="1554437"/>
                <a:gridCol w="2906122"/>
              </a:tblGrid>
              <a:tr h="216024">
                <a:tc>
                  <a:txBody>
                    <a:bodyPr/>
                    <a:lstStyle/>
                    <a:p>
                      <a:pPr algn="ctr" latinLnBrk="1"/>
                      <a:r>
                        <a:rPr lang="ko-KR" altLang="en-US" sz="1100" dirty="0" err="1" smtClean="0"/>
                        <a:t>망분류</a:t>
                      </a:r>
                      <a:endParaRPr lang="ko-KR" altLang="en-US" sz="1100" dirty="0"/>
                    </a:p>
                  </a:txBody>
                  <a:tcPr>
                    <a:solidFill>
                      <a:schemeClr val="accent1"/>
                    </a:solidFill>
                  </a:tcPr>
                </a:tc>
                <a:tc>
                  <a:txBody>
                    <a:bodyPr/>
                    <a:lstStyle/>
                    <a:p>
                      <a:pPr algn="ctr" latinLnBrk="1"/>
                      <a:r>
                        <a:rPr lang="ko-KR" altLang="en-US" sz="1100" dirty="0" smtClean="0"/>
                        <a:t>이전</a:t>
                      </a:r>
                      <a:r>
                        <a:rPr lang="en-US" altLang="ko-KR" sz="1100" baseline="0" dirty="0" smtClean="0"/>
                        <a:t> HOST </a:t>
                      </a:r>
                      <a:endParaRPr lang="ko-KR" altLang="en-US" sz="1100" dirty="0"/>
                    </a:p>
                  </a:txBody>
                  <a:tcPr>
                    <a:solidFill>
                      <a:schemeClr val="accent1"/>
                    </a:solidFill>
                  </a:tcPr>
                </a:tc>
                <a:tc>
                  <a:txBody>
                    <a:bodyPr/>
                    <a:lstStyle/>
                    <a:p>
                      <a:pPr algn="ctr" latinLnBrk="1"/>
                      <a:r>
                        <a:rPr lang="ko-KR" altLang="en-US" sz="1100" dirty="0" smtClean="0"/>
                        <a:t>대상 </a:t>
                      </a:r>
                      <a:r>
                        <a:rPr lang="en-US" altLang="ko-KR" sz="1100" dirty="0" smtClean="0"/>
                        <a:t>HOST</a:t>
                      </a:r>
                      <a:r>
                        <a:rPr lang="en-US" altLang="ko-KR" sz="1100" baseline="0" dirty="0" smtClean="0"/>
                        <a:t> </a:t>
                      </a:r>
                      <a:endParaRPr lang="ko-KR" altLang="en-US" sz="1100" dirty="0"/>
                    </a:p>
                  </a:txBody>
                  <a:tcPr>
                    <a:solidFill>
                      <a:schemeClr val="accent1"/>
                    </a:solidFill>
                  </a:tcPr>
                </a:tc>
                <a:tc>
                  <a:txBody>
                    <a:bodyPr/>
                    <a:lstStyle/>
                    <a:p>
                      <a:pPr algn="ctr" latinLnBrk="1"/>
                      <a:r>
                        <a:rPr lang="en-US" altLang="ko-KR" sz="1100" dirty="0" smtClean="0"/>
                        <a:t>With</a:t>
                      </a:r>
                      <a:r>
                        <a:rPr lang="en-US" altLang="ko-KR" sz="1100" baseline="0" dirty="0" smtClean="0"/>
                        <a:t> storage</a:t>
                      </a:r>
                      <a:r>
                        <a:rPr lang="ko-KR" altLang="en-US" sz="1100" dirty="0" smtClean="0"/>
                        <a:t>결과 </a:t>
                      </a:r>
                      <a:endParaRPr lang="ko-KR" altLang="en-US" sz="1100" dirty="0"/>
                    </a:p>
                  </a:txBody>
                  <a:tcPr>
                    <a:solidFill>
                      <a:schemeClr val="accent1"/>
                    </a:solidFill>
                  </a:tcPr>
                </a:tc>
              </a:tr>
              <a:tr h="540060">
                <a:tc>
                  <a:txBody>
                    <a:bodyPr/>
                    <a:lstStyle/>
                    <a:p>
                      <a:pPr algn="ctr" latinLnBrk="1"/>
                      <a:r>
                        <a:rPr lang="en-US" altLang="ko-KR" sz="1100" dirty="0" smtClean="0"/>
                        <a:t>OSC </a:t>
                      </a:r>
                      <a:r>
                        <a:rPr lang="ko-KR" altLang="en-US" sz="1100" dirty="0" err="1" smtClean="0"/>
                        <a:t>관리망</a:t>
                      </a:r>
                      <a:endParaRPr lang="en-US" altLang="ko-KR" sz="1100" dirty="0" smtClean="0"/>
                    </a:p>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100" dirty="0" smtClean="0"/>
                        <a:t>서비스망</a:t>
                      </a:r>
                      <a:endParaRPr lang="en-US" altLang="ko-KR" sz="1100" dirty="0" smtClean="0"/>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t>LIVE</a:t>
                      </a:r>
                      <a:r>
                        <a:rPr lang="en-US" altLang="ko-KR" sz="1100" baseline="0" dirty="0" smtClean="0"/>
                        <a:t> MIG </a:t>
                      </a:r>
                      <a:r>
                        <a:rPr lang="ko-KR" altLang="en-US" sz="1100" baseline="0" dirty="0" smtClean="0"/>
                        <a:t>망</a:t>
                      </a:r>
                      <a:endParaRPr lang="en-US" altLang="ko-KR" sz="1100" baseline="0" dirty="0" smtClean="0"/>
                    </a:p>
                  </a:txBody>
                  <a:tcPr/>
                </a:tc>
                <a:tc>
                  <a:txBody>
                    <a:bodyPr/>
                    <a:lstStyle/>
                    <a:p>
                      <a:pPr algn="ctr" latinLnBrk="1"/>
                      <a:r>
                        <a:rPr lang="en-US" altLang="ko-KR" sz="1100" dirty="0" smtClean="0">
                          <a:solidFill>
                            <a:srgbClr val="FF0000"/>
                          </a:solidFill>
                        </a:rPr>
                        <a:t>x</a:t>
                      </a:r>
                    </a:p>
                    <a:p>
                      <a:pPr algn="ctr" latinLnBrk="1"/>
                      <a:r>
                        <a:rPr lang="en-US" altLang="ko-KR" sz="1100" dirty="0" smtClean="0"/>
                        <a:t>O</a:t>
                      </a:r>
                    </a:p>
                    <a:p>
                      <a:pPr algn="ctr" latinLnBrk="1"/>
                      <a:r>
                        <a:rPr lang="en-US" altLang="ko-KR" sz="1100" dirty="0" smtClean="0"/>
                        <a:t>O</a:t>
                      </a:r>
                    </a:p>
                  </a:txBody>
                  <a:tcPr/>
                </a:tc>
                <a:tc>
                  <a:txBody>
                    <a:bodyPr/>
                    <a:lstStyle/>
                    <a:p>
                      <a:pPr algn="ctr" latinLnBrk="1"/>
                      <a:r>
                        <a:rPr lang="en-US" altLang="ko-KR" sz="1100" dirty="0" smtClean="0"/>
                        <a:t>O</a:t>
                      </a:r>
                    </a:p>
                    <a:p>
                      <a:pPr algn="ctr" latinLnBrk="1"/>
                      <a:r>
                        <a:rPr lang="en-US" altLang="ko-KR" sz="1100" dirty="0" smtClean="0"/>
                        <a:t>O</a:t>
                      </a:r>
                    </a:p>
                    <a:p>
                      <a:pPr algn="ctr" latinLnBrk="1"/>
                      <a:r>
                        <a:rPr lang="en-US" altLang="ko-KR" sz="1100" dirty="0" smtClean="0"/>
                        <a:t>O</a:t>
                      </a:r>
                    </a:p>
                  </a:txBody>
                  <a:tcPr/>
                </a:tc>
                <a:tc>
                  <a:txBody>
                    <a:bodyPr/>
                    <a:lstStyle/>
                    <a:p>
                      <a:pPr algn="ctr" latinLnBrk="1"/>
                      <a:r>
                        <a:rPr lang="ko-KR" altLang="en-US" sz="1100" dirty="0" smtClean="0"/>
                        <a:t>정상</a:t>
                      </a:r>
                      <a:endParaRPr lang="en-US" altLang="ko-KR" sz="1100" dirty="0" smtClean="0"/>
                    </a:p>
                    <a:p>
                      <a:pPr algn="ctr" latinLnBrk="1"/>
                      <a:r>
                        <a:rPr lang="en-US" altLang="ko-KR" sz="1100" dirty="0" smtClean="0"/>
                        <a:t>(</a:t>
                      </a:r>
                      <a:r>
                        <a:rPr lang="en-US" altLang="ko-KR" sz="1100" dirty="0" err="1" smtClean="0"/>
                        <a:t>rebuild_block_device</a:t>
                      </a:r>
                      <a:r>
                        <a:rPr lang="en-US" altLang="ko-KR" sz="1100" dirty="0" smtClean="0"/>
                        <a:t>-mapping-&gt;</a:t>
                      </a:r>
                      <a:r>
                        <a:rPr lang="en-US" altLang="ko-KR" sz="1100" baseline="0" dirty="0" smtClean="0"/>
                        <a:t> </a:t>
                      </a:r>
                      <a:r>
                        <a:rPr lang="en-US" altLang="ko-KR" sz="1100" dirty="0" smtClean="0"/>
                        <a:t>ACTIVE)</a:t>
                      </a:r>
                      <a:endParaRPr lang="ko-KR" altLang="en-US" sz="1100" dirty="0"/>
                    </a:p>
                  </a:txBody>
                  <a:tcPr/>
                </a:tc>
              </a:tr>
            </a:tbl>
          </a:graphicData>
        </a:graphic>
      </p:graphicFrame>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1411" t="25603" r="22637" b="34868"/>
          <a:stretch/>
        </p:blipFill>
        <p:spPr bwMode="auto">
          <a:xfrm>
            <a:off x="467965" y="2502297"/>
            <a:ext cx="8988999"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600657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4"/>
          <p:cNvSpPr txBox="1"/>
          <p:nvPr/>
        </p:nvSpPr>
        <p:spPr bwMode="auto">
          <a:xfrm>
            <a:off x="539974" y="793333"/>
            <a:ext cx="8640960" cy="452432"/>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defPPr>
              <a:defRPr lang="en-US"/>
            </a:defPPr>
            <a:lvl1pPr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1pPr>
            <a:lvl2pPr marL="4572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2pPr>
            <a:lvl3pPr marL="9144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3pPr>
            <a:lvl4pPr marL="13716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4pPr>
            <a:lvl5pPr marL="18288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5pPr>
            <a:lvl6pPr marL="2286000" algn="l" defTabSz="914400" rtl="0" eaLnBrk="1" latinLnBrk="1" hangingPunct="1">
              <a:defRPr kumimoji="1" sz="1100" kern="1200">
                <a:solidFill>
                  <a:schemeClr val="tx1"/>
                </a:solidFill>
                <a:latin typeface="Arial" pitchFamily="34" charset="0"/>
                <a:ea typeface="HY태고딕" pitchFamily="18" charset="-127"/>
                <a:cs typeface="+mn-cs"/>
              </a:defRPr>
            </a:lvl6pPr>
            <a:lvl7pPr marL="2743200" algn="l" defTabSz="914400" rtl="0" eaLnBrk="1" latinLnBrk="1" hangingPunct="1">
              <a:defRPr kumimoji="1" sz="1100" kern="1200">
                <a:solidFill>
                  <a:schemeClr val="tx1"/>
                </a:solidFill>
                <a:latin typeface="Arial" pitchFamily="34" charset="0"/>
                <a:ea typeface="HY태고딕" pitchFamily="18" charset="-127"/>
                <a:cs typeface="+mn-cs"/>
              </a:defRPr>
            </a:lvl7pPr>
            <a:lvl8pPr marL="3200400" algn="l" defTabSz="914400" rtl="0" eaLnBrk="1" latinLnBrk="1" hangingPunct="1">
              <a:defRPr kumimoji="1" sz="1100" kern="1200">
                <a:solidFill>
                  <a:schemeClr val="tx1"/>
                </a:solidFill>
                <a:latin typeface="Arial" pitchFamily="34" charset="0"/>
                <a:ea typeface="HY태고딕" pitchFamily="18" charset="-127"/>
                <a:cs typeface="+mn-cs"/>
              </a:defRPr>
            </a:lvl8pPr>
            <a:lvl9pPr marL="3657600" algn="l" defTabSz="914400" rtl="0" eaLnBrk="1" latinLnBrk="1" hangingPunct="1">
              <a:defRPr kumimoji="1" sz="1100" kern="1200">
                <a:solidFill>
                  <a:schemeClr val="tx1"/>
                </a:solidFill>
                <a:latin typeface="Arial" pitchFamily="34" charset="0"/>
                <a:ea typeface="HY태고딕" pitchFamily="18" charset="-127"/>
                <a:cs typeface="+mn-cs"/>
              </a:defRPr>
            </a:lvl9pPr>
          </a:lstStyle>
          <a:p>
            <a:pPr algn="l">
              <a:lnSpc>
                <a:spcPct val="130000"/>
              </a:lnSpc>
            </a:pPr>
            <a:r>
              <a:rPr lang="en-US" altLang="ko-KR" sz="1800" b="1" dirty="0" smtClean="0">
                <a:latin typeface="+mn-ea"/>
                <a:ea typeface="+mn-ea"/>
              </a:rPr>
              <a:t>10. </a:t>
            </a:r>
            <a:r>
              <a:rPr lang="en-US" altLang="ko-KR" sz="1800" b="1" dirty="0" smtClean="0">
                <a:latin typeface="+mn-ea"/>
              </a:rPr>
              <a:t>Cinder VM</a:t>
            </a:r>
            <a:r>
              <a:rPr lang="ko-KR" altLang="en-US" sz="1800" b="1" dirty="0" smtClean="0">
                <a:latin typeface="+mn-ea"/>
              </a:rPr>
              <a:t>을 </a:t>
            </a:r>
            <a:r>
              <a:rPr lang="en-US" altLang="ko-KR" sz="1800" b="1" dirty="0">
                <a:latin typeface="+mn-ea"/>
              </a:rPr>
              <a:t>Evacuate </a:t>
            </a:r>
            <a:r>
              <a:rPr lang="ko-KR" altLang="en-US" sz="1800" b="1" dirty="0" smtClean="0">
                <a:latin typeface="+mn-ea"/>
              </a:rPr>
              <a:t>경우</a:t>
            </a:r>
            <a:r>
              <a:rPr lang="en-US" altLang="ko-KR" sz="1800" b="1" dirty="0" smtClean="0">
                <a:latin typeface="+mn-ea"/>
              </a:rPr>
              <a:t>(</a:t>
            </a:r>
            <a:r>
              <a:rPr lang="en-US" altLang="ko-KR" sz="1600" dirty="0">
                <a:solidFill>
                  <a:srgbClr val="0070C0"/>
                </a:solidFill>
                <a:latin typeface="맑은 고딕"/>
                <a:ea typeface="맑은 고딕"/>
              </a:rPr>
              <a:t>1</a:t>
            </a:r>
            <a:r>
              <a:rPr lang="ko-KR" altLang="en-US" sz="1600" dirty="0" smtClean="0">
                <a:solidFill>
                  <a:srgbClr val="0070C0"/>
                </a:solidFill>
                <a:latin typeface="맑은 고딕"/>
                <a:ea typeface="맑은 고딕"/>
              </a:rPr>
              <a:t>번째 </a:t>
            </a:r>
            <a:r>
              <a:rPr lang="en-US" altLang="ko-KR" sz="1600" dirty="0" smtClean="0">
                <a:solidFill>
                  <a:srgbClr val="0070C0"/>
                </a:solidFill>
                <a:latin typeface="맑은 고딕"/>
                <a:ea typeface="맑은 고딕"/>
              </a:rPr>
              <a:t>disk</a:t>
            </a:r>
            <a:r>
              <a:rPr lang="ko-KR" altLang="en-US" sz="1600" dirty="0" smtClean="0">
                <a:solidFill>
                  <a:srgbClr val="0070C0"/>
                </a:solidFill>
                <a:latin typeface="맑은 고딕"/>
                <a:ea typeface="맑은 고딕"/>
              </a:rPr>
              <a:t>는 </a:t>
            </a:r>
            <a:r>
              <a:rPr lang="en-US" altLang="ko-KR" sz="1600" dirty="0" smtClean="0">
                <a:solidFill>
                  <a:srgbClr val="0070C0"/>
                </a:solidFill>
                <a:latin typeface="맑은 고딕"/>
                <a:ea typeface="맑은 고딕"/>
              </a:rPr>
              <a:t>root 2</a:t>
            </a:r>
            <a:r>
              <a:rPr lang="ko-KR" altLang="en-US" sz="1600" dirty="0" smtClean="0">
                <a:solidFill>
                  <a:srgbClr val="0070C0"/>
                </a:solidFill>
                <a:latin typeface="맑은 고딕"/>
                <a:ea typeface="맑은 고딕"/>
              </a:rPr>
              <a:t>번째 </a:t>
            </a:r>
            <a:r>
              <a:rPr lang="en-US" altLang="ko-KR" sz="1600" dirty="0" smtClean="0">
                <a:solidFill>
                  <a:srgbClr val="0070C0"/>
                </a:solidFill>
                <a:latin typeface="맑은 고딕"/>
                <a:ea typeface="맑은 고딕"/>
              </a:rPr>
              <a:t>disk</a:t>
            </a:r>
            <a:r>
              <a:rPr lang="ko-KR" altLang="en-US" sz="1600" dirty="0" smtClean="0">
                <a:solidFill>
                  <a:srgbClr val="0070C0"/>
                </a:solidFill>
                <a:latin typeface="맑은 고딕"/>
                <a:ea typeface="맑은 고딕"/>
              </a:rPr>
              <a:t>는 </a:t>
            </a:r>
            <a:r>
              <a:rPr lang="en-US" altLang="ko-KR" sz="1600" dirty="0" smtClean="0">
                <a:solidFill>
                  <a:srgbClr val="0070C0"/>
                </a:solidFill>
                <a:latin typeface="맑은 고딕"/>
                <a:ea typeface="맑은 고딕"/>
              </a:rPr>
              <a:t>cinder</a:t>
            </a:r>
            <a:r>
              <a:rPr lang="ko-KR" altLang="en-US" sz="1600" dirty="0" smtClean="0">
                <a:solidFill>
                  <a:srgbClr val="0070C0"/>
                </a:solidFill>
                <a:latin typeface="맑은 고딕"/>
                <a:ea typeface="맑은 고딕"/>
              </a:rPr>
              <a:t>로 연결된 경우</a:t>
            </a:r>
            <a:r>
              <a:rPr lang="en-US" altLang="ko-KR" sz="1600" dirty="0" smtClean="0">
                <a:solidFill>
                  <a:srgbClr val="0070C0"/>
                </a:solidFill>
                <a:latin typeface="맑은 고딕"/>
                <a:ea typeface="맑은 고딕"/>
              </a:rPr>
              <a:t>)</a:t>
            </a:r>
            <a:endParaRPr lang="en-US" altLang="ko-KR" sz="1200" dirty="0">
              <a:solidFill>
                <a:srgbClr val="000000"/>
              </a:solidFill>
            </a:endParaRPr>
          </a:p>
        </p:txBody>
      </p:sp>
      <p:sp>
        <p:nvSpPr>
          <p:cNvPr id="2" name="제목 1"/>
          <p:cNvSpPr>
            <a:spLocks noGrp="1"/>
          </p:cNvSpPr>
          <p:nvPr>
            <p:ph type="title"/>
          </p:nvPr>
        </p:nvSpPr>
        <p:spPr>
          <a:xfrm>
            <a:off x="539974" y="198041"/>
            <a:ext cx="9356725" cy="360363"/>
          </a:xfrm>
        </p:spPr>
        <p:txBody>
          <a:bodyPr/>
          <a:lstStyle/>
          <a:p>
            <a:r>
              <a:rPr lang="en-US" altLang="ko-KR" sz="2000" kern="1200" dirty="0" smtClean="0">
                <a:latin typeface="+mn-ea"/>
                <a:ea typeface="+mn-ea"/>
              </a:rPr>
              <a:t>1. </a:t>
            </a:r>
            <a:r>
              <a:rPr lang="en-US" altLang="ko-KR" sz="2000" dirty="0">
                <a:latin typeface="+mn-ea"/>
              </a:rPr>
              <a:t>Evacuate</a:t>
            </a:r>
            <a:r>
              <a:rPr lang="ko-KR" altLang="en-US" sz="2000" kern="1200" dirty="0" smtClean="0">
                <a:latin typeface="+mn-ea"/>
                <a:ea typeface="+mn-ea"/>
              </a:rPr>
              <a:t> 시험 </a:t>
            </a:r>
            <a:endParaRPr lang="ko-KR" altLang="en-US" sz="2000" kern="1200" dirty="0">
              <a:latin typeface="+mn-ea"/>
              <a:ea typeface="+mn-ea"/>
            </a:endParaRPr>
          </a:p>
        </p:txBody>
      </p:sp>
      <p:sp>
        <p:nvSpPr>
          <p:cNvPr id="5" name="제목 1"/>
          <p:cNvSpPr>
            <a:spLocks noGrp="1"/>
          </p:cNvSpPr>
          <p:nvPr/>
        </p:nvSpPr>
        <p:spPr bwMode="auto">
          <a:xfrm>
            <a:off x="542131" y="218985"/>
            <a:ext cx="9356725" cy="360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defTabSz="952500" rtl="0" eaLnBrk="0" fontAlgn="base" latinLnBrk="1" hangingPunct="0">
              <a:spcBef>
                <a:spcPct val="0"/>
              </a:spcBef>
              <a:spcAft>
                <a:spcPct val="0"/>
              </a:spcAft>
              <a:defRPr kumimoji="1" sz="1700" b="1">
                <a:solidFill>
                  <a:srgbClr val="000000"/>
                </a:solidFill>
                <a:latin typeface="Arial" charset="0"/>
                <a:ea typeface="+mj-ea"/>
                <a:cs typeface="+mj-cs"/>
              </a:defRPr>
            </a:lvl1pPr>
            <a:lvl2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2pPr>
            <a:lvl3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3pPr>
            <a:lvl4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4pPr>
            <a:lvl5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5pPr>
            <a:lvl6pPr marL="457200" algn="l" rtl="0" fontAlgn="base" latinLnBrk="1">
              <a:spcBef>
                <a:spcPct val="0"/>
              </a:spcBef>
              <a:spcAft>
                <a:spcPct val="0"/>
              </a:spcAft>
              <a:defRPr kumimoji="1" sz="1600" b="1">
                <a:solidFill>
                  <a:srgbClr val="000000"/>
                </a:solidFill>
                <a:latin typeface="굴림" pitchFamily="50" charset="-127"/>
                <a:ea typeface="굴림" pitchFamily="50" charset="-127"/>
              </a:defRPr>
            </a:lvl6pPr>
            <a:lvl7pPr marL="914400" algn="l" rtl="0" fontAlgn="base" latinLnBrk="1">
              <a:spcBef>
                <a:spcPct val="0"/>
              </a:spcBef>
              <a:spcAft>
                <a:spcPct val="0"/>
              </a:spcAft>
              <a:defRPr kumimoji="1" sz="1600" b="1">
                <a:solidFill>
                  <a:srgbClr val="000000"/>
                </a:solidFill>
                <a:latin typeface="굴림" pitchFamily="50" charset="-127"/>
                <a:ea typeface="굴림" pitchFamily="50" charset="-127"/>
              </a:defRPr>
            </a:lvl7pPr>
            <a:lvl8pPr marL="1371600" algn="l" rtl="0" fontAlgn="base" latinLnBrk="1">
              <a:spcBef>
                <a:spcPct val="0"/>
              </a:spcBef>
              <a:spcAft>
                <a:spcPct val="0"/>
              </a:spcAft>
              <a:defRPr kumimoji="1" sz="1600" b="1">
                <a:solidFill>
                  <a:srgbClr val="000000"/>
                </a:solidFill>
                <a:latin typeface="굴림" pitchFamily="50" charset="-127"/>
                <a:ea typeface="굴림" pitchFamily="50" charset="-127"/>
              </a:defRPr>
            </a:lvl8pPr>
            <a:lvl9pPr marL="1828800" algn="l" rtl="0" fontAlgn="base" latinLnBrk="1">
              <a:spcBef>
                <a:spcPct val="0"/>
              </a:spcBef>
              <a:spcAft>
                <a:spcPct val="0"/>
              </a:spcAft>
              <a:defRPr kumimoji="1" sz="1600" b="1">
                <a:solidFill>
                  <a:srgbClr val="000000"/>
                </a:solidFill>
                <a:latin typeface="굴림" pitchFamily="50" charset="-127"/>
                <a:ea typeface="굴림" pitchFamily="50" charset="-127"/>
              </a:defRPr>
            </a:lvl9pPr>
          </a:lstStyle>
          <a:p>
            <a:endParaRPr lang="ko-KR" altLang="en-US" dirty="0"/>
          </a:p>
        </p:txBody>
      </p:sp>
      <p:graphicFrame>
        <p:nvGraphicFramePr>
          <p:cNvPr id="7" name="표 6"/>
          <p:cNvGraphicFramePr>
            <a:graphicFrameLocks noGrp="1"/>
          </p:cNvGraphicFramePr>
          <p:nvPr>
            <p:extLst>
              <p:ext uri="{D42A27DB-BD31-4B8C-83A1-F6EECF244321}">
                <p14:modId xmlns:p14="http://schemas.microsoft.com/office/powerpoint/2010/main" val="349668516"/>
              </p:ext>
            </p:extLst>
          </p:nvPr>
        </p:nvGraphicFramePr>
        <p:xfrm>
          <a:off x="614137" y="1350169"/>
          <a:ext cx="7702699" cy="853440"/>
        </p:xfrm>
        <a:graphic>
          <a:graphicData uri="http://schemas.openxmlformats.org/drawingml/2006/table">
            <a:tbl>
              <a:tblPr firstRow="1" bandRow="1">
                <a:tableStyleId>{5940675A-B579-460E-94D1-54222C63F5DA}</a:tableStyleId>
              </a:tblPr>
              <a:tblGrid>
                <a:gridCol w="1994285"/>
                <a:gridCol w="1375646"/>
                <a:gridCol w="1845438"/>
                <a:gridCol w="2487330"/>
              </a:tblGrid>
              <a:tr h="216024">
                <a:tc>
                  <a:txBody>
                    <a:bodyPr/>
                    <a:lstStyle/>
                    <a:p>
                      <a:pPr algn="ctr" latinLnBrk="1"/>
                      <a:r>
                        <a:rPr lang="ko-KR" altLang="en-US" sz="1100" dirty="0" err="1" smtClean="0"/>
                        <a:t>망분류</a:t>
                      </a:r>
                      <a:endParaRPr lang="ko-KR" altLang="en-US" sz="1100" dirty="0"/>
                    </a:p>
                  </a:txBody>
                  <a:tcPr>
                    <a:solidFill>
                      <a:schemeClr val="accent1"/>
                    </a:solidFill>
                  </a:tcPr>
                </a:tc>
                <a:tc>
                  <a:txBody>
                    <a:bodyPr/>
                    <a:lstStyle/>
                    <a:p>
                      <a:pPr algn="ctr" latinLnBrk="1"/>
                      <a:r>
                        <a:rPr lang="ko-KR" altLang="en-US" sz="1100" dirty="0" smtClean="0"/>
                        <a:t>이전</a:t>
                      </a:r>
                      <a:r>
                        <a:rPr lang="en-US" altLang="ko-KR" sz="1100" baseline="0" dirty="0" smtClean="0"/>
                        <a:t> HOST </a:t>
                      </a:r>
                      <a:endParaRPr lang="ko-KR" altLang="en-US" sz="1100" dirty="0"/>
                    </a:p>
                  </a:txBody>
                  <a:tcPr>
                    <a:solidFill>
                      <a:schemeClr val="accent1"/>
                    </a:solidFill>
                  </a:tcPr>
                </a:tc>
                <a:tc>
                  <a:txBody>
                    <a:bodyPr/>
                    <a:lstStyle/>
                    <a:p>
                      <a:pPr algn="ctr" latinLnBrk="1"/>
                      <a:r>
                        <a:rPr lang="ko-KR" altLang="en-US" sz="1100" dirty="0" smtClean="0"/>
                        <a:t>대상 </a:t>
                      </a:r>
                      <a:r>
                        <a:rPr lang="en-US" altLang="ko-KR" sz="1100" dirty="0" smtClean="0"/>
                        <a:t>HOST</a:t>
                      </a:r>
                      <a:r>
                        <a:rPr lang="en-US" altLang="ko-KR" sz="1100" baseline="0" dirty="0" smtClean="0"/>
                        <a:t> </a:t>
                      </a:r>
                      <a:endParaRPr lang="ko-KR" altLang="en-US" sz="1100" dirty="0"/>
                    </a:p>
                  </a:txBody>
                  <a:tcPr>
                    <a:solidFill>
                      <a:schemeClr val="accent1"/>
                    </a:solidFill>
                  </a:tcPr>
                </a:tc>
                <a:tc>
                  <a:txBody>
                    <a:bodyPr/>
                    <a:lstStyle/>
                    <a:p>
                      <a:pPr algn="ctr" latinLnBrk="1"/>
                      <a:r>
                        <a:rPr lang="en-US" altLang="ko-KR" sz="1100" dirty="0" smtClean="0"/>
                        <a:t>Without</a:t>
                      </a:r>
                      <a:r>
                        <a:rPr lang="en-US" altLang="ko-KR" sz="1100" baseline="0" dirty="0" smtClean="0"/>
                        <a:t> storage</a:t>
                      </a:r>
                      <a:r>
                        <a:rPr lang="ko-KR" altLang="en-US" sz="1100" dirty="0" smtClean="0"/>
                        <a:t>결과 </a:t>
                      </a:r>
                      <a:endParaRPr lang="ko-KR" altLang="en-US" sz="1100" dirty="0"/>
                    </a:p>
                  </a:txBody>
                  <a:tcPr>
                    <a:solidFill>
                      <a:schemeClr val="accent1"/>
                    </a:solidFill>
                  </a:tcPr>
                </a:tc>
              </a:tr>
              <a:tr h="540060">
                <a:tc>
                  <a:txBody>
                    <a:bodyPr/>
                    <a:lstStyle/>
                    <a:p>
                      <a:pPr algn="ctr" latinLnBrk="1"/>
                      <a:r>
                        <a:rPr lang="en-US" altLang="ko-KR" sz="1100" dirty="0" smtClean="0"/>
                        <a:t>OSC </a:t>
                      </a:r>
                      <a:r>
                        <a:rPr lang="ko-KR" altLang="en-US" sz="1100" dirty="0" err="1" smtClean="0"/>
                        <a:t>관리망</a:t>
                      </a:r>
                      <a:endParaRPr lang="en-US" altLang="ko-KR" sz="1100" dirty="0" smtClean="0"/>
                    </a:p>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100" dirty="0" smtClean="0"/>
                        <a:t>서비스망</a:t>
                      </a:r>
                      <a:endParaRPr lang="en-US" altLang="ko-KR" sz="1100" dirty="0" smtClean="0"/>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t>LIVE</a:t>
                      </a:r>
                      <a:r>
                        <a:rPr lang="en-US" altLang="ko-KR" sz="1100" baseline="0" dirty="0" smtClean="0"/>
                        <a:t> MIG </a:t>
                      </a:r>
                      <a:r>
                        <a:rPr lang="ko-KR" altLang="en-US" sz="1100" baseline="0" dirty="0" smtClean="0"/>
                        <a:t>망</a:t>
                      </a:r>
                      <a:endParaRPr lang="en-US" altLang="ko-KR" sz="1100" baseline="0" dirty="0" smtClean="0"/>
                    </a:p>
                  </a:txBody>
                  <a:tcPr/>
                </a:tc>
                <a:tc>
                  <a:txBody>
                    <a:bodyPr/>
                    <a:lstStyle/>
                    <a:p>
                      <a:pPr algn="ctr" latinLnBrk="1"/>
                      <a:r>
                        <a:rPr lang="en-US" altLang="ko-KR" sz="1100" dirty="0" smtClean="0">
                          <a:solidFill>
                            <a:srgbClr val="FF0000"/>
                          </a:solidFill>
                        </a:rPr>
                        <a:t>x</a:t>
                      </a:r>
                    </a:p>
                    <a:p>
                      <a:pPr algn="ctr" latinLnBrk="1"/>
                      <a:r>
                        <a:rPr lang="en-US" altLang="ko-KR" sz="1100" dirty="0" smtClean="0"/>
                        <a:t>O</a:t>
                      </a:r>
                    </a:p>
                    <a:p>
                      <a:pPr algn="ctr" latinLnBrk="1"/>
                      <a:r>
                        <a:rPr lang="en-US" altLang="ko-KR" sz="1100" dirty="0" smtClean="0"/>
                        <a:t>O</a:t>
                      </a:r>
                    </a:p>
                  </a:txBody>
                  <a:tcPr/>
                </a:tc>
                <a:tc>
                  <a:txBody>
                    <a:bodyPr/>
                    <a:lstStyle/>
                    <a:p>
                      <a:pPr algn="ctr" latinLnBrk="1"/>
                      <a:r>
                        <a:rPr lang="en-US" altLang="ko-KR" sz="1100" dirty="0" smtClean="0"/>
                        <a:t>O</a:t>
                      </a:r>
                    </a:p>
                    <a:p>
                      <a:pPr algn="ctr" latinLnBrk="1"/>
                      <a:r>
                        <a:rPr lang="en-US" altLang="ko-KR" sz="1100" dirty="0" smtClean="0"/>
                        <a:t>O</a:t>
                      </a:r>
                    </a:p>
                    <a:p>
                      <a:pPr algn="ctr" latinLnBrk="1"/>
                      <a:r>
                        <a:rPr lang="en-US" altLang="ko-KR" sz="1100" dirty="0" smtClean="0"/>
                        <a:t>O</a:t>
                      </a:r>
                    </a:p>
                  </a:txBody>
                  <a:tcPr/>
                </a:tc>
                <a:tc>
                  <a:txBody>
                    <a:bodyPr/>
                    <a:lstStyle/>
                    <a:p>
                      <a:pPr algn="ctr" latinLnBrk="1"/>
                      <a:r>
                        <a:rPr lang="ko-KR" altLang="en-US" sz="1100" dirty="0" smtClean="0"/>
                        <a:t>정상</a:t>
                      </a:r>
                      <a:endParaRPr lang="en-US" altLang="ko-KR" sz="1100" dirty="0" smtClean="0"/>
                    </a:p>
                    <a:p>
                      <a:pPr algn="ctr" latinLnBrk="1"/>
                      <a:r>
                        <a:rPr lang="en-US" altLang="ko-KR" sz="1100" dirty="0" smtClean="0"/>
                        <a:t>(REBUILD-&gt;ACTIVE)</a:t>
                      </a:r>
                      <a:endParaRPr lang="ko-KR" altLang="en-US" sz="1100" dirty="0"/>
                    </a:p>
                  </a:txBody>
                  <a:tcPr/>
                </a:tc>
              </a:tr>
            </a:tbl>
          </a:graphicData>
        </a:graphic>
      </p:graphicFrame>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1546" t="31669" r="22901" b="32359"/>
          <a:stretch/>
        </p:blipFill>
        <p:spPr bwMode="auto">
          <a:xfrm>
            <a:off x="576089" y="2358281"/>
            <a:ext cx="8604845"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010745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4"/>
          <p:cNvSpPr txBox="1"/>
          <p:nvPr/>
        </p:nvSpPr>
        <p:spPr bwMode="auto">
          <a:xfrm>
            <a:off x="552772" y="795490"/>
            <a:ext cx="9575986" cy="4973669"/>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defPPr>
              <a:defRPr lang="en-US"/>
            </a:defPPr>
            <a:lvl1pPr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1pPr>
            <a:lvl2pPr marL="4572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2pPr>
            <a:lvl3pPr marL="9144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3pPr>
            <a:lvl4pPr marL="13716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4pPr>
            <a:lvl5pPr marL="18288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5pPr>
            <a:lvl6pPr marL="2286000" algn="l" defTabSz="914400" rtl="0" eaLnBrk="1" latinLnBrk="1" hangingPunct="1">
              <a:defRPr kumimoji="1" sz="1100" kern="1200">
                <a:solidFill>
                  <a:schemeClr val="tx1"/>
                </a:solidFill>
                <a:latin typeface="Arial" pitchFamily="34" charset="0"/>
                <a:ea typeface="HY태고딕" pitchFamily="18" charset="-127"/>
                <a:cs typeface="+mn-cs"/>
              </a:defRPr>
            </a:lvl6pPr>
            <a:lvl7pPr marL="2743200" algn="l" defTabSz="914400" rtl="0" eaLnBrk="1" latinLnBrk="1" hangingPunct="1">
              <a:defRPr kumimoji="1" sz="1100" kern="1200">
                <a:solidFill>
                  <a:schemeClr val="tx1"/>
                </a:solidFill>
                <a:latin typeface="Arial" pitchFamily="34" charset="0"/>
                <a:ea typeface="HY태고딕" pitchFamily="18" charset="-127"/>
                <a:cs typeface="+mn-cs"/>
              </a:defRPr>
            </a:lvl7pPr>
            <a:lvl8pPr marL="3200400" algn="l" defTabSz="914400" rtl="0" eaLnBrk="1" latinLnBrk="1" hangingPunct="1">
              <a:defRPr kumimoji="1" sz="1100" kern="1200">
                <a:solidFill>
                  <a:schemeClr val="tx1"/>
                </a:solidFill>
                <a:latin typeface="Arial" pitchFamily="34" charset="0"/>
                <a:ea typeface="HY태고딕" pitchFamily="18" charset="-127"/>
                <a:cs typeface="+mn-cs"/>
              </a:defRPr>
            </a:lvl8pPr>
            <a:lvl9pPr marL="3657600" algn="l" defTabSz="914400" rtl="0" eaLnBrk="1" latinLnBrk="1" hangingPunct="1">
              <a:defRPr kumimoji="1" sz="1100" kern="1200">
                <a:solidFill>
                  <a:schemeClr val="tx1"/>
                </a:solidFill>
                <a:latin typeface="Arial" pitchFamily="34" charset="0"/>
                <a:ea typeface="HY태고딕" pitchFamily="18" charset="-127"/>
                <a:cs typeface="+mn-cs"/>
              </a:defRPr>
            </a:lvl9pPr>
          </a:lstStyle>
          <a:p>
            <a:pPr algn="l">
              <a:lnSpc>
                <a:spcPct val="130000"/>
              </a:lnSpc>
            </a:pPr>
            <a:r>
              <a:rPr lang="en-US" altLang="ko-KR" sz="1800" b="1" dirty="0" smtClean="0">
                <a:latin typeface="+mn-ea"/>
                <a:ea typeface="+mn-ea"/>
              </a:rPr>
              <a:t>11. </a:t>
            </a:r>
            <a:r>
              <a:rPr lang="en-US" altLang="ko-KR" sz="1800" b="1" dirty="0" smtClean="0">
                <a:latin typeface="+mn-ea"/>
              </a:rPr>
              <a:t>Evacuate </a:t>
            </a:r>
            <a:r>
              <a:rPr lang="en-US" altLang="ko-KR" sz="2000" b="1" dirty="0" smtClean="0">
                <a:solidFill>
                  <a:srgbClr val="000000"/>
                </a:solidFill>
                <a:latin typeface="맑은 고딕"/>
                <a:ea typeface="맑은 고딕"/>
                <a:cs typeface="+mj-cs"/>
              </a:rPr>
              <a:t>Parameter</a:t>
            </a:r>
          </a:p>
          <a:p>
            <a:pPr algn="l">
              <a:lnSpc>
                <a:spcPct val="130000"/>
              </a:lnSpc>
            </a:pPr>
            <a:endParaRPr lang="en-US" altLang="ko-KR" sz="1400" dirty="0">
              <a:solidFill>
                <a:srgbClr val="000000"/>
              </a:solidFill>
              <a:latin typeface="+mn-ea"/>
              <a:ea typeface="+mn-ea"/>
              <a:cs typeface="+mj-cs"/>
            </a:endParaRPr>
          </a:p>
          <a:p>
            <a:pPr algn="l">
              <a:lnSpc>
                <a:spcPct val="130000"/>
              </a:lnSpc>
            </a:pPr>
            <a:r>
              <a:rPr lang="ko-KR" altLang="en-US" sz="1400" dirty="0" err="1" smtClean="0">
                <a:solidFill>
                  <a:srgbClr val="000000"/>
                </a:solidFill>
                <a:latin typeface="+mn-ea"/>
                <a:ea typeface="+mn-ea"/>
                <a:cs typeface="+mj-cs"/>
              </a:rPr>
              <a:t>오픈스택의</a:t>
            </a:r>
            <a:r>
              <a:rPr lang="ko-KR" altLang="en-US" sz="1400" dirty="0" smtClean="0">
                <a:solidFill>
                  <a:srgbClr val="000000"/>
                </a:solidFill>
                <a:latin typeface="+mn-ea"/>
                <a:ea typeface="+mn-ea"/>
                <a:cs typeface="+mj-cs"/>
              </a:rPr>
              <a:t> </a:t>
            </a:r>
            <a:r>
              <a:rPr lang="en-US" altLang="ko-KR" sz="1400" dirty="0" smtClean="0">
                <a:solidFill>
                  <a:srgbClr val="000000"/>
                </a:solidFill>
                <a:latin typeface="+mn-ea"/>
                <a:ea typeface="+mn-ea"/>
                <a:cs typeface="+mj-cs"/>
              </a:rPr>
              <a:t>COMPUTE HOST</a:t>
            </a:r>
            <a:r>
              <a:rPr lang="ko-KR" altLang="en-US" sz="1400" dirty="0" smtClean="0">
                <a:solidFill>
                  <a:srgbClr val="000000"/>
                </a:solidFill>
                <a:latin typeface="+mn-ea"/>
                <a:ea typeface="+mn-ea"/>
                <a:cs typeface="+mj-cs"/>
              </a:rPr>
              <a:t>의 </a:t>
            </a:r>
            <a:r>
              <a:rPr lang="en-US" altLang="ko-KR" sz="1400" dirty="0" err="1" smtClean="0">
                <a:solidFill>
                  <a:srgbClr val="000000"/>
                </a:solidFill>
                <a:latin typeface="+mn-ea"/>
                <a:ea typeface="+mn-ea"/>
                <a:cs typeface="+mj-cs"/>
              </a:rPr>
              <a:t>nova.conf</a:t>
            </a:r>
            <a:r>
              <a:rPr lang="en-US" altLang="ko-KR" sz="1400" dirty="0" smtClean="0">
                <a:solidFill>
                  <a:srgbClr val="000000"/>
                </a:solidFill>
                <a:latin typeface="+mn-ea"/>
                <a:ea typeface="+mn-ea"/>
                <a:cs typeface="+mj-cs"/>
              </a:rPr>
              <a:t> </a:t>
            </a:r>
            <a:r>
              <a:rPr lang="ko-KR" altLang="en-US" sz="1400" dirty="0">
                <a:solidFill>
                  <a:srgbClr val="000000"/>
                </a:solidFill>
                <a:latin typeface="+mn-ea"/>
                <a:ea typeface="+mn-ea"/>
                <a:cs typeface="+mj-cs"/>
              </a:rPr>
              <a:t>파일의  </a:t>
            </a:r>
            <a:r>
              <a:rPr lang="en-US" altLang="ko-KR" sz="1400" dirty="0" smtClean="0">
                <a:solidFill>
                  <a:srgbClr val="000000"/>
                </a:solidFill>
                <a:latin typeface="+mn-ea"/>
                <a:ea typeface="+mn-ea"/>
                <a:cs typeface="+mj-cs"/>
              </a:rPr>
              <a:t>parameter </a:t>
            </a:r>
            <a:endParaRPr lang="ko-KR" altLang="en-US" sz="1400" dirty="0">
              <a:solidFill>
                <a:srgbClr val="000000"/>
              </a:solidFill>
              <a:latin typeface="+mn-ea"/>
              <a:ea typeface="+mn-ea"/>
              <a:cs typeface="+mj-cs"/>
            </a:endParaRPr>
          </a:p>
          <a:p>
            <a:pPr algn="l">
              <a:lnSpc>
                <a:spcPct val="130000"/>
              </a:lnSpc>
            </a:pPr>
            <a:r>
              <a:rPr lang="en-US" altLang="ko-KR" sz="1400" dirty="0">
                <a:solidFill>
                  <a:srgbClr val="000000"/>
                </a:solidFill>
                <a:latin typeface="+mn-ea"/>
                <a:ea typeface="+mn-ea"/>
                <a:cs typeface="+mj-cs"/>
              </a:rPr>
              <a:t>&lt;</a:t>
            </a:r>
            <a:r>
              <a:rPr lang="en-US" altLang="ko-KR" sz="1400" dirty="0" err="1">
                <a:solidFill>
                  <a:srgbClr val="000000"/>
                </a:solidFill>
                <a:latin typeface="+mn-ea"/>
                <a:ea typeface="+mn-ea"/>
                <a:cs typeface="+mj-cs"/>
              </a:rPr>
              <a:t>destroy_after_evacuate</a:t>
            </a:r>
            <a:r>
              <a:rPr lang="en-US" altLang="ko-KR" sz="1400" dirty="0">
                <a:solidFill>
                  <a:srgbClr val="000000"/>
                </a:solidFill>
                <a:latin typeface="+mn-ea"/>
                <a:ea typeface="+mn-ea"/>
                <a:cs typeface="+mj-cs"/>
              </a:rPr>
              <a:t>=false&gt; </a:t>
            </a:r>
          </a:p>
          <a:p>
            <a:pPr algn="l">
              <a:lnSpc>
                <a:spcPct val="130000"/>
              </a:lnSpc>
            </a:pPr>
            <a:r>
              <a:rPr lang="en-US" altLang="ko-KR" sz="1400" dirty="0">
                <a:solidFill>
                  <a:srgbClr val="000000"/>
                </a:solidFill>
                <a:latin typeface="+mn-ea"/>
                <a:ea typeface="+mn-ea"/>
                <a:cs typeface="+mj-cs"/>
              </a:rPr>
              <a:t># Whether to destroy instances on startup when we suspect they</a:t>
            </a:r>
          </a:p>
          <a:p>
            <a:pPr algn="l">
              <a:lnSpc>
                <a:spcPct val="130000"/>
              </a:lnSpc>
            </a:pPr>
            <a:r>
              <a:rPr lang="en-US" altLang="ko-KR" sz="1400" dirty="0">
                <a:solidFill>
                  <a:srgbClr val="000000"/>
                </a:solidFill>
                <a:latin typeface="+mn-ea"/>
                <a:ea typeface="+mn-ea"/>
                <a:cs typeface="+mj-cs"/>
              </a:rPr>
              <a:t># have previously been evacuated. This can result in data loss</a:t>
            </a:r>
          </a:p>
          <a:p>
            <a:pPr algn="l">
              <a:lnSpc>
                <a:spcPct val="130000"/>
              </a:lnSpc>
            </a:pPr>
            <a:r>
              <a:rPr lang="en-US" altLang="ko-KR" sz="1400" dirty="0">
                <a:solidFill>
                  <a:srgbClr val="000000"/>
                </a:solidFill>
                <a:latin typeface="+mn-ea"/>
                <a:ea typeface="+mn-ea"/>
                <a:cs typeface="+mj-cs"/>
              </a:rPr>
              <a:t># if undesired. See </a:t>
            </a:r>
            <a:r>
              <a:rPr lang="en-US" altLang="ko-KR" sz="1400" dirty="0">
                <a:solidFill>
                  <a:srgbClr val="000000"/>
                </a:solidFill>
                <a:latin typeface="+mn-ea"/>
                <a:ea typeface="+mn-ea"/>
                <a:cs typeface="+mj-cs"/>
                <a:hlinkClick r:id="rId3"/>
              </a:rPr>
              <a:t>https://launchpad.net/bugs/1419785</a:t>
            </a:r>
            <a:endParaRPr lang="en-US" altLang="ko-KR" sz="1400" dirty="0">
              <a:solidFill>
                <a:srgbClr val="000000"/>
              </a:solidFill>
              <a:latin typeface="+mn-ea"/>
              <a:ea typeface="+mn-ea"/>
              <a:cs typeface="+mj-cs"/>
            </a:endParaRPr>
          </a:p>
          <a:p>
            <a:pPr algn="l">
              <a:lnSpc>
                <a:spcPct val="130000"/>
              </a:lnSpc>
            </a:pPr>
            <a:r>
              <a:rPr lang="en-US" altLang="ko-KR" sz="1400" dirty="0">
                <a:solidFill>
                  <a:srgbClr val="000000"/>
                </a:solidFill>
                <a:latin typeface="+mn-ea"/>
                <a:ea typeface="+mn-ea"/>
                <a:cs typeface="+mj-cs"/>
              </a:rPr>
              <a:t># (</a:t>
            </a:r>
            <a:r>
              <a:rPr lang="en-US" altLang="ko-KR" sz="1400" dirty="0" err="1">
                <a:solidFill>
                  <a:srgbClr val="000000"/>
                </a:solidFill>
                <a:latin typeface="+mn-ea"/>
                <a:ea typeface="+mn-ea"/>
                <a:cs typeface="+mj-cs"/>
              </a:rPr>
              <a:t>boolean</a:t>
            </a:r>
            <a:r>
              <a:rPr lang="en-US" altLang="ko-KR" sz="1400" dirty="0">
                <a:solidFill>
                  <a:srgbClr val="000000"/>
                </a:solidFill>
                <a:latin typeface="+mn-ea"/>
                <a:ea typeface="+mn-ea"/>
                <a:cs typeface="+mj-cs"/>
              </a:rPr>
              <a:t> value)</a:t>
            </a:r>
          </a:p>
          <a:p>
            <a:pPr algn="l">
              <a:lnSpc>
                <a:spcPct val="130000"/>
              </a:lnSpc>
            </a:pPr>
            <a:r>
              <a:rPr lang="en-US" altLang="ko-KR" sz="1400" dirty="0">
                <a:solidFill>
                  <a:srgbClr val="000000"/>
                </a:solidFill>
                <a:latin typeface="+mn-ea"/>
                <a:ea typeface="+mn-ea"/>
                <a:cs typeface="+mj-cs"/>
              </a:rPr>
              <a:t> </a:t>
            </a:r>
          </a:p>
          <a:p>
            <a:pPr algn="l">
              <a:lnSpc>
                <a:spcPct val="130000"/>
              </a:lnSpc>
            </a:pPr>
            <a:r>
              <a:rPr lang="ko-KR" altLang="en-US" sz="1400" dirty="0" err="1" smtClean="0">
                <a:latin typeface="+mn-ea"/>
                <a:ea typeface="+mn-ea"/>
                <a:cs typeface="+mj-cs"/>
              </a:rPr>
              <a:t>ㅇ</a:t>
            </a:r>
            <a:r>
              <a:rPr lang="en-US" altLang="ko-KR" sz="1400" dirty="0">
                <a:latin typeface="+mn-ea"/>
              </a:rPr>
              <a:t> </a:t>
            </a:r>
            <a:r>
              <a:rPr lang="en-US" altLang="ko-KR" sz="1400" dirty="0" err="1">
                <a:latin typeface="+mn-ea"/>
              </a:rPr>
              <a:t>destroy_after_evacuate</a:t>
            </a:r>
            <a:r>
              <a:rPr lang="en-US" altLang="ko-KR" sz="1400" dirty="0">
                <a:latin typeface="+mn-ea"/>
              </a:rPr>
              <a:t>=false </a:t>
            </a:r>
            <a:r>
              <a:rPr lang="en-US" altLang="ko-KR" sz="1400" dirty="0">
                <a:latin typeface="+mn-ea"/>
                <a:ea typeface="+mn-ea"/>
                <a:cs typeface="+mj-cs"/>
              </a:rPr>
              <a:t> </a:t>
            </a:r>
            <a:r>
              <a:rPr lang="en-US" altLang="ko-KR" sz="1400" dirty="0" smtClean="0">
                <a:latin typeface="+mn-ea"/>
                <a:ea typeface="+mn-ea"/>
                <a:cs typeface="+mj-cs"/>
              </a:rPr>
              <a:t>-&gt;evacuation</a:t>
            </a:r>
            <a:r>
              <a:rPr lang="ko-KR" altLang="en-US" sz="1400" dirty="0">
                <a:latin typeface="+mn-ea"/>
                <a:ea typeface="+mn-ea"/>
                <a:cs typeface="+mj-cs"/>
              </a:rPr>
              <a:t>후 이전 </a:t>
            </a:r>
            <a:r>
              <a:rPr lang="en-US" altLang="ko-KR" sz="1400" dirty="0" smtClean="0">
                <a:latin typeface="+mn-ea"/>
                <a:ea typeface="+mn-ea"/>
                <a:cs typeface="+mj-cs"/>
              </a:rPr>
              <a:t>HOST</a:t>
            </a:r>
            <a:r>
              <a:rPr lang="ko-KR" altLang="en-US" sz="1400" dirty="0" smtClean="0">
                <a:latin typeface="+mn-ea"/>
                <a:ea typeface="+mn-ea"/>
                <a:cs typeface="+mj-cs"/>
              </a:rPr>
              <a:t>에서 </a:t>
            </a:r>
            <a:r>
              <a:rPr lang="en-US" altLang="ko-KR" sz="1400" dirty="0" smtClean="0">
                <a:latin typeface="+mn-ea"/>
                <a:ea typeface="+mn-ea"/>
                <a:cs typeface="+mj-cs"/>
              </a:rPr>
              <a:t>VM destroy</a:t>
            </a:r>
            <a:r>
              <a:rPr lang="ko-KR" altLang="en-US" sz="1400" dirty="0" smtClean="0">
                <a:latin typeface="+mn-ea"/>
                <a:ea typeface="+mn-ea"/>
                <a:cs typeface="+mj-cs"/>
              </a:rPr>
              <a:t> </a:t>
            </a:r>
            <a:r>
              <a:rPr lang="ko-KR" altLang="en-US" sz="1400" dirty="0" err="1" smtClean="0">
                <a:latin typeface="+mn-ea"/>
                <a:ea typeface="+mn-ea"/>
                <a:cs typeface="+mj-cs"/>
              </a:rPr>
              <a:t>미시</a:t>
            </a:r>
            <a:r>
              <a:rPr lang="ko-KR" altLang="en-US" sz="1400" dirty="0" err="1">
                <a:latin typeface="+mn-ea"/>
                <a:ea typeface="+mn-ea"/>
                <a:cs typeface="+mj-cs"/>
              </a:rPr>
              <a:t>행</a:t>
            </a:r>
            <a:r>
              <a:rPr lang="ko-KR" altLang="en-US" sz="1400" dirty="0" smtClean="0">
                <a:latin typeface="+mn-ea"/>
                <a:ea typeface="+mn-ea"/>
                <a:cs typeface="+mj-cs"/>
              </a:rPr>
              <a:t> </a:t>
            </a:r>
            <a:r>
              <a:rPr lang="en-US" altLang="ko-KR" sz="1400" dirty="0">
                <a:latin typeface="+mn-ea"/>
                <a:ea typeface="+mn-ea"/>
                <a:cs typeface="+mj-cs"/>
              </a:rPr>
              <a:t>-&gt; </a:t>
            </a:r>
            <a:r>
              <a:rPr lang="en-US" altLang="ko-KR" sz="1400" dirty="0" err="1">
                <a:latin typeface="+mn-ea"/>
                <a:ea typeface="+mn-ea"/>
                <a:cs typeface="+mj-cs"/>
              </a:rPr>
              <a:t>virsh</a:t>
            </a:r>
            <a:r>
              <a:rPr lang="en-US" altLang="ko-KR" sz="1400" dirty="0">
                <a:latin typeface="+mn-ea"/>
                <a:ea typeface="+mn-ea"/>
                <a:cs typeface="+mj-cs"/>
              </a:rPr>
              <a:t> list --all</a:t>
            </a:r>
            <a:r>
              <a:rPr lang="ko-KR" altLang="en-US" sz="1400" dirty="0">
                <a:latin typeface="+mn-ea"/>
                <a:ea typeface="+mn-ea"/>
                <a:cs typeface="+mj-cs"/>
              </a:rPr>
              <a:t>에서 </a:t>
            </a:r>
            <a:r>
              <a:rPr lang="en-US" altLang="ko-KR" sz="1400" dirty="0" err="1">
                <a:latin typeface="+mn-ea"/>
                <a:ea typeface="+mn-ea"/>
                <a:cs typeface="+mj-cs"/>
              </a:rPr>
              <a:t>vm</a:t>
            </a:r>
            <a:r>
              <a:rPr lang="en-US" altLang="ko-KR" sz="1400" dirty="0">
                <a:latin typeface="+mn-ea"/>
                <a:ea typeface="+mn-ea"/>
                <a:cs typeface="+mj-cs"/>
              </a:rPr>
              <a:t> </a:t>
            </a:r>
            <a:r>
              <a:rPr lang="ko-KR" altLang="en-US" sz="1400" dirty="0" smtClean="0">
                <a:latin typeface="+mn-ea"/>
                <a:ea typeface="+mn-ea"/>
                <a:cs typeface="+mj-cs"/>
              </a:rPr>
              <a:t>존재</a:t>
            </a:r>
            <a:endParaRPr lang="en-US" altLang="ko-KR" sz="1400" dirty="0" smtClean="0">
              <a:latin typeface="+mn-ea"/>
              <a:ea typeface="+mn-ea"/>
              <a:cs typeface="+mj-cs"/>
            </a:endParaRPr>
          </a:p>
          <a:p>
            <a:pPr algn="l">
              <a:lnSpc>
                <a:spcPct val="130000"/>
              </a:lnSpc>
            </a:pPr>
            <a:endParaRPr lang="en-US" altLang="ko-KR" sz="1400" dirty="0">
              <a:latin typeface="+mn-ea"/>
              <a:ea typeface="+mn-ea"/>
              <a:cs typeface="+mj-cs"/>
            </a:endParaRPr>
          </a:p>
          <a:p>
            <a:pPr algn="l">
              <a:lnSpc>
                <a:spcPct val="130000"/>
              </a:lnSpc>
            </a:pPr>
            <a:r>
              <a:rPr lang="ko-KR" altLang="en-US" sz="1400" dirty="0" err="1" smtClean="0">
                <a:latin typeface="+mn-ea"/>
                <a:ea typeface="+mn-ea"/>
                <a:cs typeface="+mj-cs"/>
              </a:rPr>
              <a:t>ㅇ</a:t>
            </a:r>
            <a:r>
              <a:rPr lang="ko-KR" altLang="en-US" sz="1400" dirty="0" smtClean="0">
                <a:latin typeface="+mn-ea"/>
                <a:ea typeface="+mn-ea"/>
                <a:cs typeface="+mj-cs"/>
              </a:rPr>
              <a:t> </a:t>
            </a:r>
            <a:r>
              <a:rPr lang="en-US" altLang="ko-KR" sz="1400" dirty="0" err="1" smtClean="0">
                <a:latin typeface="+mn-ea"/>
              </a:rPr>
              <a:t>destroy_after_evacuate</a:t>
            </a:r>
            <a:r>
              <a:rPr lang="en-US" altLang="ko-KR" sz="1400" dirty="0" smtClean="0">
                <a:latin typeface="+mn-ea"/>
              </a:rPr>
              <a:t>=</a:t>
            </a:r>
            <a:r>
              <a:rPr lang="en-US" altLang="ko-KR" sz="1400" dirty="0" err="1" smtClean="0">
                <a:latin typeface="+mn-ea"/>
              </a:rPr>
              <a:t>trun</a:t>
            </a:r>
            <a:r>
              <a:rPr lang="en-US" altLang="ko-KR" sz="1400" dirty="0">
                <a:latin typeface="+mn-ea"/>
                <a:ea typeface="+mn-ea"/>
                <a:cs typeface="+mj-cs"/>
              </a:rPr>
              <a:t> -&gt; evacuation</a:t>
            </a:r>
            <a:r>
              <a:rPr lang="ko-KR" altLang="en-US" sz="1400" dirty="0">
                <a:latin typeface="+mn-ea"/>
                <a:ea typeface="+mn-ea"/>
                <a:cs typeface="+mj-cs"/>
              </a:rPr>
              <a:t>후 </a:t>
            </a:r>
            <a:r>
              <a:rPr lang="ko-KR" altLang="en-US" sz="1400" dirty="0">
                <a:latin typeface="+mn-ea"/>
              </a:rPr>
              <a:t>이전 </a:t>
            </a:r>
            <a:r>
              <a:rPr lang="en-US" altLang="ko-KR" sz="1400" dirty="0">
                <a:latin typeface="+mn-ea"/>
              </a:rPr>
              <a:t>HOST</a:t>
            </a:r>
            <a:r>
              <a:rPr lang="ko-KR" altLang="en-US" sz="1400" dirty="0">
                <a:latin typeface="+mn-ea"/>
              </a:rPr>
              <a:t>에서 </a:t>
            </a:r>
            <a:r>
              <a:rPr lang="en-US" altLang="ko-KR" sz="1400" dirty="0">
                <a:latin typeface="+mn-ea"/>
              </a:rPr>
              <a:t>VM </a:t>
            </a:r>
            <a:r>
              <a:rPr lang="en-US" altLang="ko-KR" sz="1400" dirty="0" smtClean="0">
                <a:latin typeface="+mn-ea"/>
                <a:ea typeface="+mn-ea"/>
                <a:cs typeface="+mj-cs"/>
              </a:rPr>
              <a:t>destroy </a:t>
            </a:r>
            <a:r>
              <a:rPr lang="ko-KR" altLang="en-US" sz="1400" dirty="0">
                <a:latin typeface="+mn-ea"/>
                <a:ea typeface="+mn-ea"/>
                <a:cs typeface="+mj-cs"/>
              </a:rPr>
              <a:t>실행 </a:t>
            </a:r>
            <a:r>
              <a:rPr lang="en-US" altLang="ko-KR" sz="1400" dirty="0">
                <a:latin typeface="+mn-ea"/>
                <a:ea typeface="+mn-ea"/>
                <a:cs typeface="+mj-cs"/>
              </a:rPr>
              <a:t>-&gt; </a:t>
            </a:r>
            <a:r>
              <a:rPr lang="en-US" altLang="ko-KR" sz="1400" dirty="0" err="1">
                <a:latin typeface="+mn-ea"/>
                <a:ea typeface="+mn-ea"/>
                <a:cs typeface="+mj-cs"/>
              </a:rPr>
              <a:t>virsh</a:t>
            </a:r>
            <a:r>
              <a:rPr lang="en-US" altLang="ko-KR" sz="1400" dirty="0">
                <a:latin typeface="+mn-ea"/>
                <a:ea typeface="+mn-ea"/>
                <a:cs typeface="+mj-cs"/>
              </a:rPr>
              <a:t> list --all</a:t>
            </a:r>
            <a:r>
              <a:rPr lang="ko-KR" altLang="en-US" sz="1400" dirty="0">
                <a:latin typeface="+mn-ea"/>
                <a:ea typeface="+mn-ea"/>
                <a:cs typeface="+mj-cs"/>
              </a:rPr>
              <a:t>에서 </a:t>
            </a:r>
            <a:r>
              <a:rPr lang="en-US" altLang="ko-KR" sz="1400" dirty="0" err="1">
                <a:latin typeface="+mn-ea"/>
                <a:ea typeface="+mn-ea"/>
                <a:cs typeface="+mj-cs"/>
              </a:rPr>
              <a:t>vm</a:t>
            </a:r>
            <a:r>
              <a:rPr lang="en-US" altLang="ko-KR" sz="1400" dirty="0">
                <a:latin typeface="+mn-ea"/>
                <a:ea typeface="+mn-ea"/>
                <a:cs typeface="+mj-cs"/>
              </a:rPr>
              <a:t> </a:t>
            </a:r>
            <a:r>
              <a:rPr lang="ko-KR" altLang="en-US" sz="1400" dirty="0" smtClean="0">
                <a:latin typeface="+mn-ea"/>
                <a:ea typeface="+mn-ea"/>
                <a:cs typeface="+mj-cs"/>
              </a:rPr>
              <a:t>없음</a:t>
            </a:r>
            <a:endParaRPr lang="en-US" altLang="ko-KR" sz="1400" dirty="0" smtClean="0">
              <a:latin typeface="+mn-ea"/>
              <a:ea typeface="+mn-ea"/>
              <a:cs typeface="+mj-cs"/>
            </a:endParaRPr>
          </a:p>
          <a:p>
            <a:pPr algn="l">
              <a:lnSpc>
                <a:spcPct val="130000"/>
              </a:lnSpc>
            </a:pPr>
            <a:endParaRPr lang="en-US" altLang="ko-KR" sz="1400" dirty="0">
              <a:latin typeface="+mn-ea"/>
              <a:ea typeface="+mn-ea"/>
              <a:cs typeface="+mj-cs"/>
            </a:endParaRPr>
          </a:p>
          <a:p>
            <a:pPr lvl="0" algn="l">
              <a:lnSpc>
                <a:spcPct val="130000"/>
              </a:lnSpc>
            </a:pPr>
            <a:r>
              <a:rPr lang="ko-KR" altLang="en-US" sz="1400" dirty="0" err="1">
                <a:latin typeface="+mn-ea"/>
              </a:rPr>
              <a:t>ㅇ</a:t>
            </a:r>
            <a:r>
              <a:rPr lang="en-US" altLang="ko-KR" sz="1400" dirty="0">
                <a:latin typeface="+mn-ea"/>
              </a:rPr>
              <a:t> </a:t>
            </a:r>
            <a:r>
              <a:rPr lang="en-US" altLang="ko-KR" sz="1400" dirty="0" err="1">
                <a:sym typeface="Wingdings" panose="05000000000000000000" pitchFamily="2" charset="2"/>
              </a:rPr>
              <a:t>service_down_time</a:t>
            </a:r>
            <a:r>
              <a:rPr lang="en-US" altLang="ko-KR" sz="1400" dirty="0">
                <a:sym typeface="Wingdings" panose="05000000000000000000" pitchFamily="2" charset="2"/>
              </a:rPr>
              <a:t>=60 </a:t>
            </a:r>
            <a:r>
              <a:rPr lang="en-US" altLang="ko-KR" sz="1400" dirty="0" smtClean="0">
                <a:sym typeface="Wingdings" panose="05000000000000000000" pitchFamily="2" charset="2"/>
              </a:rPr>
              <a:t>-&gt; nova service-list</a:t>
            </a:r>
            <a:r>
              <a:rPr lang="ko-KR" altLang="en-US" sz="1400" dirty="0" smtClean="0">
                <a:sym typeface="Wingdings" panose="05000000000000000000" pitchFamily="2" charset="2"/>
              </a:rPr>
              <a:t>의 </a:t>
            </a:r>
            <a:r>
              <a:rPr lang="en-US" altLang="ko-KR" sz="1400" dirty="0" smtClean="0">
                <a:sym typeface="Wingdings" panose="05000000000000000000" pitchFamily="2" charset="2"/>
              </a:rPr>
              <a:t>down-&gt;up</a:t>
            </a:r>
            <a:r>
              <a:rPr lang="ko-KR" altLang="en-US" sz="1400" dirty="0" smtClean="0">
                <a:sym typeface="Wingdings" panose="05000000000000000000" pitchFamily="2" charset="2"/>
              </a:rPr>
              <a:t>으로 인지를 </a:t>
            </a:r>
            <a:r>
              <a:rPr lang="en-US" altLang="ko-KR" sz="1400" dirty="0" smtClean="0">
                <a:sym typeface="Wingdings" panose="05000000000000000000" pitchFamily="2" charset="2"/>
              </a:rPr>
              <a:t>check </a:t>
            </a:r>
            <a:r>
              <a:rPr lang="ko-KR" altLang="en-US" sz="1400" dirty="0" smtClean="0">
                <a:sym typeface="Wingdings" panose="05000000000000000000" pitchFamily="2" charset="2"/>
              </a:rPr>
              <a:t>하는 주기를 결정 </a:t>
            </a:r>
            <a:endParaRPr lang="en-US" altLang="ko-KR" sz="1400" dirty="0" smtClean="0">
              <a:sym typeface="Wingdings" panose="05000000000000000000" pitchFamily="2" charset="2"/>
            </a:endParaRPr>
          </a:p>
          <a:p>
            <a:pPr lvl="0" algn="l">
              <a:lnSpc>
                <a:spcPct val="130000"/>
              </a:lnSpc>
            </a:pPr>
            <a:r>
              <a:rPr lang="en-US" altLang="ko-KR" sz="1400" dirty="0">
                <a:sym typeface="Wingdings" panose="05000000000000000000" pitchFamily="2" charset="2"/>
              </a:rPr>
              <a:t> </a:t>
            </a:r>
            <a:r>
              <a:rPr lang="en-US" altLang="ko-KR" sz="1400" dirty="0" smtClean="0">
                <a:sym typeface="Wingdings" panose="05000000000000000000" pitchFamily="2" charset="2"/>
              </a:rPr>
              <a:t>   (</a:t>
            </a:r>
            <a:r>
              <a:rPr lang="ko-KR" altLang="en-US" sz="1400" dirty="0" smtClean="0">
                <a:sym typeface="Wingdings" panose="05000000000000000000" pitchFamily="2" charset="2"/>
              </a:rPr>
              <a:t>만약 </a:t>
            </a:r>
            <a:r>
              <a:rPr lang="en-US" altLang="ko-KR" sz="1400" dirty="0" smtClean="0">
                <a:sym typeface="Wingdings" panose="05000000000000000000" pitchFamily="2" charset="2"/>
              </a:rPr>
              <a:t> 60-&gt;30</a:t>
            </a:r>
            <a:r>
              <a:rPr lang="ko-KR" altLang="en-US" sz="1400" dirty="0" smtClean="0">
                <a:sym typeface="Wingdings" panose="05000000000000000000" pitchFamily="2" charset="2"/>
              </a:rPr>
              <a:t>초로 단축할 경우 </a:t>
            </a:r>
            <a:r>
              <a:rPr lang="en-US" altLang="ko-KR" sz="1400" dirty="0" smtClean="0">
                <a:sym typeface="Wingdings" panose="05000000000000000000" pitchFamily="2" charset="2"/>
              </a:rPr>
              <a:t>nova service-list </a:t>
            </a:r>
            <a:r>
              <a:rPr lang="ko-KR" altLang="en-US" sz="1400" dirty="0" smtClean="0">
                <a:sym typeface="Wingdings" panose="05000000000000000000" pitchFamily="2" charset="2"/>
              </a:rPr>
              <a:t>상태인지를 </a:t>
            </a:r>
            <a:r>
              <a:rPr lang="ko-KR" altLang="en-US" sz="1400" dirty="0" err="1" smtClean="0">
                <a:sym typeface="Wingdings" panose="05000000000000000000" pitchFamily="2" charset="2"/>
              </a:rPr>
              <a:t>빨리함</a:t>
            </a:r>
            <a:r>
              <a:rPr lang="en-US" altLang="ko-KR" sz="1400" dirty="0" smtClean="0">
                <a:sym typeface="Wingdings" panose="05000000000000000000" pitchFamily="2" charset="2"/>
              </a:rPr>
              <a:t>)</a:t>
            </a:r>
            <a:endParaRPr lang="en-US" altLang="ko-KR" sz="1400" dirty="0">
              <a:sym typeface="Wingdings" panose="05000000000000000000" pitchFamily="2" charset="2"/>
            </a:endParaRPr>
          </a:p>
          <a:p>
            <a:pPr algn="l">
              <a:lnSpc>
                <a:spcPct val="130000"/>
              </a:lnSpc>
            </a:pPr>
            <a:r>
              <a:rPr lang="ko-KR" altLang="en-US" sz="1400" dirty="0" smtClean="0">
                <a:solidFill>
                  <a:srgbClr val="FF0000"/>
                </a:solidFill>
                <a:latin typeface="+mn-ea"/>
                <a:ea typeface="+mn-ea"/>
                <a:cs typeface="+mj-cs"/>
              </a:rPr>
              <a:t> </a:t>
            </a:r>
            <a:endParaRPr lang="ko-KR" altLang="en-US" sz="1400" dirty="0">
              <a:solidFill>
                <a:srgbClr val="FF0000"/>
              </a:solidFill>
              <a:latin typeface="+mn-ea"/>
              <a:ea typeface="+mn-ea"/>
              <a:cs typeface="+mj-cs"/>
            </a:endParaRPr>
          </a:p>
          <a:p>
            <a:pPr algn="l">
              <a:lnSpc>
                <a:spcPct val="130000"/>
              </a:lnSpc>
            </a:pPr>
            <a:r>
              <a:rPr lang="en-US" altLang="ko-KR" sz="1400" b="1" dirty="0" smtClean="0">
                <a:solidFill>
                  <a:srgbClr val="000000"/>
                </a:solidFill>
                <a:latin typeface="맑은 고딕"/>
                <a:ea typeface="맑은 고딕"/>
                <a:cs typeface="+mj-cs"/>
              </a:rPr>
              <a:t> </a:t>
            </a:r>
            <a:endParaRPr lang="en-US" altLang="ko-KR" sz="1400" dirty="0">
              <a:solidFill>
                <a:srgbClr val="000000"/>
              </a:solidFill>
            </a:endParaRPr>
          </a:p>
        </p:txBody>
      </p:sp>
      <p:sp>
        <p:nvSpPr>
          <p:cNvPr id="2" name="제목 1"/>
          <p:cNvSpPr>
            <a:spLocks noGrp="1"/>
          </p:cNvSpPr>
          <p:nvPr>
            <p:ph type="title"/>
          </p:nvPr>
        </p:nvSpPr>
        <p:spPr>
          <a:xfrm>
            <a:off x="539974" y="198041"/>
            <a:ext cx="9356725" cy="360363"/>
          </a:xfrm>
        </p:spPr>
        <p:txBody>
          <a:bodyPr/>
          <a:lstStyle/>
          <a:p>
            <a:r>
              <a:rPr lang="en-US" altLang="ko-KR" sz="2000" kern="1200" dirty="0" smtClean="0">
                <a:latin typeface="+mn-ea"/>
                <a:ea typeface="+mn-ea"/>
              </a:rPr>
              <a:t>1. </a:t>
            </a:r>
            <a:r>
              <a:rPr lang="en-US" altLang="ko-KR" sz="2000" dirty="0">
                <a:latin typeface="+mn-ea"/>
              </a:rPr>
              <a:t>Evacuate</a:t>
            </a:r>
            <a:r>
              <a:rPr lang="ko-KR" altLang="en-US" sz="2000" kern="1200" dirty="0" smtClean="0">
                <a:latin typeface="+mn-ea"/>
                <a:ea typeface="+mn-ea"/>
              </a:rPr>
              <a:t> </a:t>
            </a:r>
            <a:r>
              <a:rPr lang="en-US" altLang="ko-KR" sz="2000" kern="1200" dirty="0" smtClean="0">
                <a:latin typeface="+mn-ea"/>
                <a:ea typeface="+mn-ea"/>
              </a:rPr>
              <a:t>Parameter </a:t>
            </a:r>
            <a:endParaRPr lang="ko-KR" altLang="en-US" sz="2000" kern="1200" dirty="0">
              <a:latin typeface="+mn-ea"/>
              <a:ea typeface="+mn-ea"/>
            </a:endParaRPr>
          </a:p>
        </p:txBody>
      </p:sp>
      <p:sp>
        <p:nvSpPr>
          <p:cNvPr id="5" name="제목 1"/>
          <p:cNvSpPr>
            <a:spLocks noGrp="1"/>
          </p:cNvSpPr>
          <p:nvPr/>
        </p:nvSpPr>
        <p:spPr bwMode="auto">
          <a:xfrm>
            <a:off x="542131" y="218985"/>
            <a:ext cx="9356725" cy="360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defTabSz="952500" rtl="0" eaLnBrk="0" fontAlgn="base" latinLnBrk="1" hangingPunct="0">
              <a:spcBef>
                <a:spcPct val="0"/>
              </a:spcBef>
              <a:spcAft>
                <a:spcPct val="0"/>
              </a:spcAft>
              <a:defRPr kumimoji="1" sz="1700" b="1">
                <a:solidFill>
                  <a:srgbClr val="000000"/>
                </a:solidFill>
                <a:latin typeface="Arial" charset="0"/>
                <a:ea typeface="+mj-ea"/>
                <a:cs typeface="+mj-cs"/>
              </a:defRPr>
            </a:lvl1pPr>
            <a:lvl2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2pPr>
            <a:lvl3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3pPr>
            <a:lvl4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4pPr>
            <a:lvl5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5pPr>
            <a:lvl6pPr marL="457200" algn="l" rtl="0" fontAlgn="base" latinLnBrk="1">
              <a:spcBef>
                <a:spcPct val="0"/>
              </a:spcBef>
              <a:spcAft>
                <a:spcPct val="0"/>
              </a:spcAft>
              <a:defRPr kumimoji="1" sz="1600" b="1">
                <a:solidFill>
                  <a:srgbClr val="000000"/>
                </a:solidFill>
                <a:latin typeface="굴림" pitchFamily="50" charset="-127"/>
                <a:ea typeface="굴림" pitchFamily="50" charset="-127"/>
              </a:defRPr>
            </a:lvl6pPr>
            <a:lvl7pPr marL="914400" algn="l" rtl="0" fontAlgn="base" latinLnBrk="1">
              <a:spcBef>
                <a:spcPct val="0"/>
              </a:spcBef>
              <a:spcAft>
                <a:spcPct val="0"/>
              </a:spcAft>
              <a:defRPr kumimoji="1" sz="1600" b="1">
                <a:solidFill>
                  <a:srgbClr val="000000"/>
                </a:solidFill>
                <a:latin typeface="굴림" pitchFamily="50" charset="-127"/>
                <a:ea typeface="굴림" pitchFamily="50" charset="-127"/>
              </a:defRPr>
            </a:lvl7pPr>
            <a:lvl8pPr marL="1371600" algn="l" rtl="0" fontAlgn="base" latinLnBrk="1">
              <a:spcBef>
                <a:spcPct val="0"/>
              </a:spcBef>
              <a:spcAft>
                <a:spcPct val="0"/>
              </a:spcAft>
              <a:defRPr kumimoji="1" sz="1600" b="1">
                <a:solidFill>
                  <a:srgbClr val="000000"/>
                </a:solidFill>
                <a:latin typeface="굴림" pitchFamily="50" charset="-127"/>
                <a:ea typeface="굴림" pitchFamily="50" charset="-127"/>
              </a:defRPr>
            </a:lvl8pPr>
            <a:lvl9pPr marL="1828800" algn="l" rtl="0" fontAlgn="base" latinLnBrk="1">
              <a:spcBef>
                <a:spcPct val="0"/>
              </a:spcBef>
              <a:spcAft>
                <a:spcPct val="0"/>
              </a:spcAft>
              <a:defRPr kumimoji="1" sz="1600" b="1">
                <a:solidFill>
                  <a:srgbClr val="000000"/>
                </a:solidFill>
                <a:latin typeface="굴림" pitchFamily="50" charset="-127"/>
                <a:ea typeface="굴림" pitchFamily="50" charset="-127"/>
              </a:defRPr>
            </a:lvl9pPr>
          </a:lstStyle>
          <a:p>
            <a:endParaRPr lang="ko-KR" altLang="en-US" dirty="0"/>
          </a:p>
        </p:txBody>
      </p:sp>
    </p:spTree>
    <p:extLst>
      <p:ext uri="{BB962C8B-B14F-4D97-AF65-F5344CB8AC3E}">
        <p14:creationId xmlns:p14="http://schemas.microsoft.com/office/powerpoint/2010/main" val="228527679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4"/>
          <p:cNvSpPr txBox="1"/>
          <p:nvPr/>
        </p:nvSpPr>
        <p:spPr bwMode="auto">
          <a:xfrm>
            <a:off x="467966" y="793333"/>
            <a:ext cx="9793088" cy="205287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defPPr>
              <a:defRPr lang="en-US"/>
            </a:defPPr>
            <a:lvl1pPr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1pPr>
            <a:lvl2pPr marL="4572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2pPr>
            <a:lvl3pPr marL="9144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3pPr>
            <a:lvl4pPr marL="13716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4pPr>
            <a:lvl5pPr marL="18288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5pPr>
            <a:lvl6pPr marL="2286000" algn="l" defTabSz="914400" rtl="0" eaLnBrk="1" latinLnBrk="1" hangingPunct="1">
              <a:defRPr kumimoji="1" sz="1100" kern="1200">
                <a:solidFill>
                  <a:schemeClr val="tx1"/>
                </a:solidFill>
                <a:latin typeface="Arial" pitchFamily="34" charset="0"/>
                <a:ea typeface="HY태고딕" pitchFamily="18" charset="-127"/>
                <a:cs typeface="+mn-cs"/>
              </a:defRPr>
            </a:lvl6pPr>
            <a:lvl7pPr marL="2743200" algn="l" defTabSz="914400" rtl="0" eaLnBrk="1" latinLnBrk="1" hangingPunct="1">
              <a:defRPr kumimoji="1" sz="1100" kern="1200">
                <a:solidFill>
                  <a:schemeClr val="tx1"/>
                </a:solidFill>
                <a:latin typeface="Arial" pitchFamily="34" charset="0"/>
                <a:ea typeface="HY태고딕" pitchFamily="18" charset="-127"/>
                <a:cs typeface="+mn-cs"/>
              </a:defRPr>
            </a:lvl7pPr>
            <a:lvl8pPr marL="3200400" algn="l" defTabSz="914400" rtl="0" eaLnBrk="1" latinLnBrk="1" hangingPunct="1">
              <a:defRPr kumimoji="1" sz="1100" kern="1200">
                <a:solidFill>
                  <a:schemeClr val="tx1"/>
                </a:solidFill>
                <a:latin typeface="Arial" pitchFamily="34" charset="0"/>
                <a:ea typeface="HY태고딕" pitchFamily="18" charset="-127"/>
                <a:cs typeface="+mn-cs"/>
              </a:defRPr>
            </a:lvl8pPr>
            <a:lvl9pPr marL="3657600" algn="l" defTabSz="914400" rtl="0" eaLnBrk="1" latinLnBrk="1" hangingPunct="1">
              <a:defRPr kumimoji="1" sz="1100" kern="1200">
                <a:solidFill>
                  <a:schemeClr val="tx1"/>
                </a:solidFill>
                <a:latin typeface="Arial" pitchFamily="34" charset="0"/>
                <a:ea typeface="HY태고딕" pitchFamily="18" charset="-127"/>
                <a:cs typeface="+mn-cs"/>
              </a:defRPr>
            </a:lvl9pPr>
          </a:lstStyle>
          <a:p>
            <a:pPr marL="342900" indent="-342900" algn="l">
              <a:lnSpc>
                <a:spcPct val="130000"/>
              </a:lnSpc>
              <a:buAutoNum type="arabicPeriod"/>
            </a:pPr>
            <a:r>
              <a:rPr lang="en-US" altLang="ko-KR" sz="1800" b="1" dirty="0" smtClean="0">
                <a:latin typeface="+mn-ea"/>
                <a:ea typeface="+mn-ea"/>
              </a:rPr>
              <a:t>Nova scheduler </a:t>
            </a:r>
            <a:r>
              <a:rPr lang="en-US" altLang="ko-KR" sz="1800" b="1" dirty="0" smtClean="0">
                <a:latin typeface="+mn-ea"/>
                <a:ea typeface="+mn-ea"/>
              </a:rPr>
              <a:t>filter </a:t>
            </a:r>
            <a:r>
              <a:rPr lang="en-US" altLang="ko-KR" sz="1600" b="1" dirty="0" smtClean="0">
                <a:latin typeface="+mn-ea"/>
                <a:ea typeface="+mn-ea"/>
              </a:rPr>
              <a:t>(</a:t>
            </a:r>
            <a:r>
              <a:rPr lang="en-US" altLang="ko-KR" sz="1600" dirty="0" smtClean="0">
                <a:solidFill>
                  <a:srgbClr val="000000"/>
                </a:solidFill>
                <a:latin typeface="+mj-ea"/>
                <a:sym typeface="Wingdings" panose="05000000000000000000" pitchFamily="2" charset="2"/>
              </a:rPr>
              <a:t>instance</a:t>
            </a:r>
            <a:r>
              <a:rPr lang="ko-KR" altLang="en-US" sz="1600" dirty="0">
                <a:solidFill>
                  <a:srgbClr val="000000"/>
                </a:solidFill>
                <a:latin typeface="+mj-ea"/>
                <a:sym typeface="Wingdings" panose="05000000000000000000" pitchFamily="2" charset="2"/>
              </a:rPr>
              <a:t>가 </a:t>
            </a:r>
            <a:r>
              <a:rPr lang="ko-KR" altLang="en-US" sz="1600" dirty="0" err="1" smtClean="0">
                <a:solidFill>
                  <a:srgbClr val="000000"/>
                </a:solidFill>
                <a:latin typeface="+mj-ea"/>
                <a:sym typeface="Wingdings" panose="05000000000000000000" pitchFamily="2" charset="2"/>
              </a:rPr>
              <a:t>실행될때</a:t>
            </a:r>
            <a:r>
              <a:rPr lang="ko-KR" altLang="en-US" sz="1600" dirty="0" smtClean="0">
                <a:solidFill>
                  <a:srgbClr val="000000"/>
                </a:solidFill>
                <a:latin typeface="+mj-ea"/>
                <a:sym typeface="Wingdings" panose="05000000000000000000" pitchFamily="2" charset="2"/>
              </a:rPr>
              <a:t> </a:t>
            </a:r>
            <a:r>
              <a:rPr lang="ko-KR" altLang="en-US" sz="1600" dirty="0" err="1" smtClean="0">
                <a:solidFill>
                  <a:srgbClr val="000000"/>
                </a:solidFill>
                <a:latin typeface="+mj-ea"/>
                <a:sym typeface="Wingdings" panose="05000000000000000000" pitchFamily="2" charset="2"/>
              </a:rPr>
              <a:t>제외되어야할</a:t>
            </a:r>
            <a:r>
              <a:rPr lang="ko-KR" altLang="en-US" sz="1600" dirty="0" smtClean="0">
                <a:solidFill>
                  <a:srgbClr val="000000"/>
                </a:solidFill>
                <a:latin typeface="+mj-ea"/>
                <a:sym typeface="Wingdings" panose="05000000000000000000" pitchFamily="2" charset="2"/>
              </a:rPr>
              <a:t> 물리적인 </a:t>
            </a:r>
            <a:r>
              <a:rPr lang="en-US" altLang="ko-KR" sz="1600" dirty="0">
                <a:solidFill>
                  <a:srgbClr val="000000"/>
                </a:solidFill>
                <a:latin typeface="+mj-ea"/>
                <a:sym typeface="Wingdings" panose="05000000000000000000" pitchFamily="2" charset="2"/>
              </a:rPr>
              <a:t>H</a:t>
            </a:r>
            <a:r>
              <a:rPr lang="en-US" altLang="ko-KR" sz="1600" dirty="0" smtClean="0">
                <a:solidFill>
                  <a:srgbClr val="000000"/>
                </a:solidFill>
                <a:latin typeface="+mj-ea"/>
                <a:sym typeface="Wingdings" panose="05000000000000000000" pitchFamily="2" charset="2"/>
              </a:rPr>
              <a:t>ost</a:t>
            </a:r>
            <a:r>
              <a:rPr lang="ko-KR" altLang="en-US" sz="1600" dirty="0">
                <a:solidFill>
                  <a:srgbClr val="000000"/>
                </a:solidFill>
                <a:latin typeface="+mj-ea"/>
                <a:sym typeface="Wingdings" panose="05000000000000000000" pitchFamily="2" charset="2"/>
              </a:rPr>
              <a:t>를 </a:t>
            </a:r>
            <a:r>
              <a:rPr lang="ko-KR" altLang="en-US" sz="1600" dirty="0" smtClean="0">
                <a:solidFill>
                  <a:srgbClr val="000000"/>
                </a:solidFill>
                <a:latin typeface="+mj-ea"/>
                <a:sym typeface="Wingdings" panose="05000000000000000000" pitchFamily="2" charset="2"/>
              </a:rPr>
              <a:t>결정</a:t>
            </a:r>
            <a:r>
              <a:rPr lang="en-US" altLang="ko-KR" sz="1600" dirty="0" smtClean="0">
                <a:solidFill>
                  <a:srgbClr val="000000"/>
                </a:solidFill>
                <a:latin typeface="+mj-ea"/>
                <a:sym typeface="Wingdings" panose="05000000000000000000" pitchFamily="2" charset="2"/>
              </a:rPr>
              <a:t>)</a:t>
            </a:r>
            <a:endParaRPr lang="en-US" altLang="ko-KR" sz="1800" b="1" dirty="0" smtClean="0">
              <a:latin typeface="+mn-ea"/>
              <a:ea typeface="+mn-ea"/>
            </a:endParaRPr>
          </a:p>
          <a:p>
            <a:pPr algn="l">
              <a:lnSpc>
                <a:spcPct val="130000"/>
              </a:lnSpc>
            </a:pPr>
            <a:endParaRPr lang="en-US" altLang="ko-KR" sz="1600" dirty="0" smtClean="0">
              <a:solidFill>
                <a:srgbClr val="000000"/>
              </a:solidFill>
              <a:latin typeface="+mj-ea"/>
              <a:ea typeface="+mj-ea"/>
              <a:cs typeface="+mj-cs"/>
              <a:sym typeface="Wingdings" panose="05000000000000000000" pitchFamily="2" charset="2"/>
            </a:endParaRPr>
          </a:p>
          <a:p>
            <a:pPr algn="l">
              <a:lnSpc>
                <a:spcPct val="130000"/>
              </a:lnSpc>
            </a:pPr>
            <a:endParaRPr lang="en-US" altLang="ko-KR" sz="1600" dirty="0">
              <a:solidFill>
                <a:srgbClr val="000000"/>
              </a:solidFill>
              <a:latin typeface="+mj-ea"/>
              <a:ea typeface="+mj-ea"/>
              <a:cs typeface="+mj-cs"/>
              <a:sym typeface="Wingdings" panose="05000000000000000000" pitchFamily="2" charset="2"/>
            </a:endParaRPr>
          </a:p>
          <a:p>
            <a:pPr algn="l">
              <a:lnSpc>
                <a:spcPct val="130000"/>
              </a:lnSpc>
            </a:pPr>
            <a:endParaRPr lang="en-US" altLang="ko-KR" sz="1600" dirty="0" smtClean="0">
              <a:solidFill>
                <a:srgbClr val="000000"/>
              </a:solidFill>
              <a:latin typeface="+mj-ea"/>
              <a:ea typeface="+mj-ea"/>
              <a:cs typeface="+mj-cs"/>
              <a:sym typeface="Wingdings" panose="05000000000000000000" pitchFamily="2" charset="2"/>
            </a:endParaRPr>
          </a:p>
          <a:p>
            <a:pPr algn="l">
              <a:lnSpc>
                <a:spcPct val="130000"/>
              </a:lnSpc>
            </a:pPr>
            <a:endParaRPr lang="en-US" altLang="ko-KR" sz="1600" dirty="0" smtClean="0">
              <a:solidFill>
                <a:srgbClr val="000000"/>
              </a:solidFill>
              <a:latin typeface="+mj-ea"/>
              <a:ea typeface="+mj-ea"/>
              <a:cs typeface="+mj-cs"/>
              <a:sym typeface="Wingdings" panose="05000000000000000000" pitchFamily="2" charset="2"/>
            </a:endParaRPr>
          </a:p>
          <a:p>
            <a:pPr algn="l">
              <a:lnSpc>
                <a:spcPct val="130000"/>
              </a:lnSpc>
            </a:pPr>
            <a:r>
              <a:rPr lang="en-US" altLang="ko-KR" sz="1600" dirty="0" smtClean="0">
                <a:solidFill>
                  <a:srgbClr val="000000"/>
                </a:solidFill>
                <a:latin typeface="맑은 고딕"/>
                <a:ea typeface="맑은 고딕"/>
                <a:sym typeface="Wingdings" panose="05000000000000000000" pitchFamily="2" charset="2"/>
              </a:rPr>
              <a:t> </a:t>
            </a:r>
            <a:endParaRPr lang="en-US" altLang="ko-KR" sz="1200" dirty="0" smtClean="0">
              <a:solidFill>
                <a:srgbClr val="FF0000"/>
              </a:solidFill>
              <a:sym typeface="Wingdings" panose="05000000000000000000" pitchFamily="2" charset="2"/>
            </a:endParaRPr>
          </a:p>
        </p:txBody>
      </p:sp>
      <p:sp>
        <p:nvSpPr>
          <p:cNvPr id="2" name="제목 1"/>
          <p:cNvSpPr>
            <a:spLocks noGrp="1"/>
          </p:cNvSpPr>
          <p:nvPr>
            <p:ph type="title"/>
          </p:nvPr>
        </p:nvSpPr>
        <p:spPr>
          <a:xfrm>
            <a:off x="539974" y="198041"/>
            <a:ext cx="9356725" cy="360363"/>
          </a:xfrm>
        </p:spPr>
        <p:txBody>
          <a:bodyPr/>
          <a:lstStyle/>
          <a:p>
            <a:r>
              <a:rPr lang="en-US" altLang="ko-KR" sz="2000" kern="1200" dirty="0" smtClean="0">
                <a:latin typeface="+mn-ea"/>
                <a:ea typeface="+mn-ea"/>
              </a:rPr>
              <a:t>2. Nova Scheduler</a:t>
            </a:r>
            <a:endParaRPr lang="ko-KR" altLang="en-US" sz="2000" kern="1200" dirty="0">
              <a:latin typeface="+mn-ea"/>
              <a:ea typeface="+mn-ea"/>
            </a:endParaRPr>
          </a:p>
        </p:txBody>
      </p:sp>
      <p:sp>
        <p:nvSpPr>
          <p:cNvPr id="5" name="제목 1"/>
          <p:cNvSpPr>
            <a:spLocks noGrp="1"/>
          </p:cNvSpPr>
          <p:nvPr/>
        </p:nvSpPr>
        <p:spPr bwMode="auto">
          <a:xfrm>
            <a:off x="542131" y="218985"/>
            <a:ext cx="9356725" cy="360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defTabSz="952500" rtl="0" eaLnBrk="0" fontAlgn="base" latinLnBrk="1" hangingPunct="0">
              <a:spcBef>
                <a:spcPct val="0"/>
              </a:spcBef>
              <a:spcAft>
                <a:spcPct val="0"/>
              </a:spcAft>
              <a:defRPr kumimoji="1" sz="1700" b="1">
                <a:solidFill>
                  <a:srgbClr val="000000"/>
                </a:solidFill>
                <a:latin typeface="Arial" charset="0"/>
                <a:ea typeface="+mj-ea"/>
                <a:cs typeface="+mj-cs"/>
              </a:defRPr>
            </a:lvl1pPr>
            <a:lvl2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2pPr>
            <a:lvl3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3pPr>
            <a:lvl4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4pPr>
            <a:lvl5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5pPr>
            <a:lvl6pPr marL="457200" algn="l" rtl="0" fontAlgn="base" latinLnBrk="1">
              <a:spcBef>
                <a:spcPct val="0"/>
              </a:spcBef>
              <a:spcAft>
                <a:spcPct val="0"/>
              </a:spcAft>
              <a:defRPr kumimoji="1" sz="1600" b="1">
                <a:solidFill>
                  <a:srgbClr val="000000"/>
                </a:solidFill>
                <a:latin typeface="굴림" pitchFamily="50" charset="-127"/>
                <a:ea typeface="굴림" pitchFamily="50" charset="-127"/>
              </a:defRPr>
            </a:lvl6pPr>
            <a:lvl7pPr marL="914400" algn="l" rtl="0" fontAlgn="base" latinLnBrk="1">
              <a:spcBef>
                <a:spcPct val="0"/>
              </a:spcBef>
              <a:spcAft>
                <a:spcPct val="0"/>
              </a:spcAft>
              <a:defRPr kumimoji="1" sz="1600" b="1">
                <a:solidFill>
                  <a:srgbClr val="000000"/>
                </a:solidFill>
                <a:latin typeface="굴림" pitchFamily="50" charset="-127"/>
                <a:ea typeface="굴림" pitchFamily="50" charset="-127"/>
              </a:defRPr>
            </a:lvl7pPr>
            <a:lvl8pPr marL="1371600" algn="l" rtl="0" fontAlgn="base" latinLnBrk="1">
              <a:spcBef>
                <a:spcPct val="0"/>
              </a:spcBef>
              <a:spcAft>
                <a:spcPct val="0"/>
              </a:spcAft>
              <a:defRPr kumimoji="1" sz="1600" b="1">
                <a:solidFill>
                  <a:srgbClr val="000000"/>
                </a:solidFill>
                <a:latin typeface="굴림" pitchFamily="50" charset="-127"/>
                <a:ea typeface="굴림" pitchFamily="50" charset="-127"/>
              </a:defRPr>
            </a:lvl8pPr>
            <a:lvl9pPr marL="1828800" algn="l" rtl="0" fontAlgn="base" latinLnBrk="1">
              <a:spcBef>
                <a:spcPct val="0"/>
              </a:spcBef>
              <a:spcAft>
                <a:spcPct val="0"/>
              </a:spcAft>
              <a:defRPr kumimoji="1" sz="1600" b="1">
                <a:solidFill>
                  <a:srgbClr val="000000"/>
                </a:solidFill>
                <a:latin typeface="굴림" pitchFamily="50" charset="-127"/>
                <a:ea typeface="굴림" pitchFamily="50" charset="-127"/>
              </a:defRPr>
            </a:lvl9pPr>
          </a:lstStyle>
          <a:p>
            <a:endParaRPr lang="ko-KR" altLang="en-US" dirty="0"/>
          </a:p>
        </p:txBody>
      </p:sp>
      <p:pic>
        <p:nvPicPr>
          <p:cNvPr id="1026" name="Picture 2" descr="C:\Users\user\Desktop\filteringWorkflow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131" y="1422177"/>
            <a:ext cx="7702699" cy="2592288"/>
          </a:xfrm>
          <a:prstGeom prst="rect">
            <a:avLst/>
          </a:prstGeom>
          <a:noFill/>
          <a:extLst>
            <a:ext uri="{909E8E84-426E-40DD-AFC4-6F175D3DCCD1}">
              <a14:hiddenFill xmlns:a14="http://schemas.microsoft.com/office/drawing/2010/main">
                <a:solidFill>
                  <a:srgbClr val="FFFFFF"/>
                </a:solidFill>
              </a14:hiddenFill>
            </a:ext>
          </a:extLst>
        </p:spPr>
      </p:pic>
      <p:sp>
        <p:nvSpPr>
          <p:cNvPr id="3" name="직사각형 2"/>
          <p:cNvSpPr/>
          <p:nvPr/>
        </p:nvSpPr>
        <p:spPr>
          <a:xfrm>
            <a:off x="542130" y="4014465"/>
            <a:ext cx="9214867" cy="2031325"/>
          </a:xfrm>
          <a:prstGeom prst="rect">
            <a:avLst/>
          </a:prstGeom>
        </p:spPr>
        <p:txBody>
          <a:bodyPr wrap="square">
            <a:spAutoFit/>
          </a:bodyPr>
          <a:lstStyle/>
          <a:p>
            <a:pPr algn="l"/>
            <a:r>
              <a:rPr lang="en-US" altLang="ko-KR" sz="1400" dirty="0" smtClean="0">
                <a:latin typeface="+mn-ea"/>
                <a:ea typeface="+mn-ea"/>
              </a:rPr>
              <a:t>0-</a:t>
            </a:r>
            <a:r>
              <a:rPr lang="en-US" altLang="ko-KR" sz="1400" dirty="0" smtClean="0">
                <a:latin typeface="+mn-ea"/>
                <a:ea typeface="+mn-ea"/>
              </a:rPr>
              <a:t>&gt;1. nova-scheduler</a:t>
            </a:r>
            <a:r>
              <a:rPr lang="ko-KR" altLang="en-US" sz="1400" dirty="0">
                <a:latin typeface="+mn-ea"/>
                <a:ea typeface="+mn-ea"/>
              </a:rPr>
              <a:t>는 </a:t>
            </a:r>
            <a:r>
              <a:rPr lang="ko-KR" altLang="en-US" sz="1400" dirty="0" err="1">
                <a:latin typeface="+mn-ea"/>
                <a:ea typeface="+mn-ea"/>
              </a:rPr>
              <a:t>컴퓨트</a:t>
            </a:r>
            <a:r>
              <a:rPr lang="ko-KR" altLang="en-US" sz="1400" dirty="0">
                <a:latin typeface="+mn-ea"/>
                <a:ea typeface="+mn-ea"/>
              </a:rPr>
              <a:t> </a:t>
            </a:r>
            <a:r>
              <a:rPr lang="ko-KR" altLang="en-US" sz="1400" dirty="0" err="1">
                <a:latin typeface="+mn-ea"/>
                <a:ea typeface="+mn-ea"/>
              </a:rPr>
              <a:t>노드</a:t>
            </a:r>
            <a:r>
              <a:rPr lang="ko-KR" altLang="en-US" sz="1400" dirty="0">
                <a:latin typeface="+mn-ea"/>
                <a:ea typeface="+mn-ea"/>
              </a:rPr>
              <a:t> 중에서 생성하려는 </a:t>
            </a:r>
            <a:r>
              <a:rPr lang="ko-KR" altLang="en-US" sz="1400" dirty="0" err="1">
                <a:latin typeface="+mn-ea"/>
                <a:ea typeface="+mn-ea"/>
              </a:rPr>
              <a:t>인스턴스를</a:t>
            </a:r>
            <a:r>
              <a:rPr lang="ko-KR" altLang="en-US" sz="1400" dirty="0">
                <a:latin typeface="+mn-ea"/>
                <a:ea typeface="+mn-ea"/>
              </a:rPr>
              <a:t> 위치시킬 호스트를 선택합니다</a:t>
            </a:r>
            <a:r>
              <a:rPr lang="en-US" altLang="ko-KR" sz="1400" dirty="0">
                <a:latin typeface="+mn-ea"/>
                <a:ea typeface="+mn-ea"/>
              </a:rPr>
              <a:t>. </a:t>
            </a:r>
          </a:p>
          <a:p>
            <a:pPr algn="l"/>
            <a:endParaRPr lang="en-US" altLang="ko-KR" sz="1400" dirty="0">
              <a:latin typeface="+mn-ea"/>
              <a:ea typeface="+mn-ea"/>
            </a:endParaRPr>
          </a:p>
          <a:p>
            <a:pPr algn="l"/>
            <a:r>
              <a:rPr lang="en-US" altLang="ko-KR" sz="1400" dirty="0" smtClean="0">
                <a:latin typeface="+mn-ea"/>
                <a:ea typeface="+mn-ea"/>
              </a:rPr>
              <a:t>1-&gt;2 </a:t>
            </a:r>
            <a:r>
              <a:rPr lang="en-US" altLang="ko-KR" sz="1400" dirty="0" err="1" smtClean="0">
                <a:latin typeface="+mn-ea"/>
                <a:ea typeface="+mn-ea"/>
              </a:rPr>
              <a:t>nova.conf</a:t>
            </a:r>
            <a:r>
              <a:rPr lang="ko-KR" altLang="en-US" sz="1400" dirty="0">
                <a:latin typeface="+mn-ea"/>
                <a:ea typeface="+mn-ea"/>
              </a:rPr>
              <a:t>의 </a:t>
            </a:r>
            <a:r>
              <a:rPr lang="en-US" altLang="ko-KR" sz="1400" dirty="0" err="1">
                <a:latin typeface="+mn-ea"/>
                <a:ea typeface="+mn-ea"/>
              </a:rPr>
              <a:t>scheduler_default_filters</a:t>
            </a:r>
            <a:r>
              <a:rPr lang="en-US" altLang="ko-KR" sz="1400" dirty="0">
                <a:latin typeface="+mn-ea"/>
                <a:ea typeface="+mn-ea"/>
              </a:rPr>
              <a:t> </a:t>
            </a:r>
            <a:r>
              <a:rPr lang="ko-KR" altLang="en-US" sz="1400" dirty="0">
                <a:latin typeface="+mn-ea"/>
                <a:ea typeface="+mn-ea"/>
              </a:rPr>
              <a:t>설정된 필터로 위치시키면 </a:t>
            </a:r>
            <a:r>
              <a:rPr lang="ko-KR" altLang="en-US" sz="1400" dirty="0" err="1">
                <a:latin typeface="+mn-ea"/>
                <a:ea typeface="+mn-ea"/>
              </a:rPr>
              <a:t>안되는</a:t>
            </a:r>
            <a:r>
              <a:rPr lang="ko-KR" altLang="en-US" sz="1400" dirty="0">
                <a:latin typeface="+mn-ea"/>
                <a:ea typeface="+mn-ea"/>
              </a:rPr>
              <a:t> 호스트를 제외합니다</a:t>
            </a:r>
            <a:r>
              <a:rPr lang="en-US" altLang="ko-KR" sz="1400" dirty="0" smtClean="0">
                <a:latin typeface="+mn-ea"/>
                <a:ea typeface="+mn-ea"/>
              </a:rPr>
              <a:t>.</a:t>
            </a:r>
          </a:p>
          <a:p>
            <a:pPr algn="l"/>
            <a:r>
              <a:rPr lang="en-US" altLang="ko-KR" sz="1200" dirty="0"/>
              <a:t>Have not been attempted for scheduling purposes (</a:t>
            </a:r>
            <a:r>
              <a:rPr lang="en-US" altLang="ko-KR" sz="1200" dirty="0" err="1"/>
              <a:t>RetryFilter</a:t>
            </a:r>
            <a:r>
              <a:rPr lang="en-US" altLang="ko-KR" sz="1200" dirty="0"/>
              <a:t>). </a:t>
            </a:r>
          </a:p>
          <a:p>
            <a:pPr algn="l"/>
            <a:r>
              <a:rPr lang="en-US" altLang="ko-KR" sz="1200" dirty="0"/>
              <a:t>Are in the requested availability zone (</a:t>
            </a:r>
            <a:r>
              <a:rPr lang="en-US" altLang="ko-KR" sz="1200" dirty="0" err="1"/>
              <a:t>AvailabilityZoneFilter</a:t>
            </a:r>
            <a:r>
              <a:rPr lang="en-US" altLang="ko-KR" sz="1200" dirty="0"/>
              <a:t>). </a:t>
            </a:r>
          </a:p>
          <a:p>
            <a:pPr algn="l"/>
            <a:r>
              <a:rPr lang="en-US" altLang="ko-KR" sz="1200" dirty="0"/>
              <a:t>Have sufficient RAM available (</a:t>
            </a:r>
            <a:r>
              <a:rPr lang="en-US" altLang="ko-KR" sz="1200" dirty="0" err="1"/>
              <a:t>RamFilter</a:t>
            </a:r>
            <a:r>
              <a:rPr lang="en-US" altLang="ko-KR" sz="1200" dirty="0"/>
              <a:t>). </a:t>
            </a:r>
          </a:p>
          <a:p>
            <a:pPr algn="l"/>
            <a:r>
              <a:rPr lang="en-US" altLang="ko-KR" sz="1200" dirty="0"/>
              <a:t>Are capable of servicing the request (</a:t>
            </a:r>
            <a:r>
              <a:rPr lang="en-US" altLang="ko-KR" sz="1200" dirty="0" err="1"/>
              <a:t>ComputeFilter</a:t>
            </a:r>
            <a:r>
              <a:rPr lang="en-US" altLang="ko-KR" sz="1200" dirty="0"/>
              <a:t>). </a:t>
            </a:r>
          </a:p>
          <a:p>
            <a:pPr algn="l"/>
            <a:r>
              <a:rPr lang="en-US" altLang="ko-KR" sz="1200" dirty="0"/>
              <a:t>Satisfy the extra specs associated with the instance type (</a:t>
            </a:r>
            <a:r>
              <a:rPr lang="en-US" altLang="ko-KR" sz="1200" dirty="0" err="1"/>
              <a:t>ComputeCapabilitiesFilter</a:t>
            </a:r>
            <a:r>
              <a:rPr lang="en-US" altLang="ko-KR" sz="1200" dirty="0"/>
              <a:t>). </a:t>
            </a:r>
          </a:p>
          <a:p>
            <a:pPr algn="l"/>
            <a:r>
              <a:rPr lang="en-US" altLang="ko-KR" sz="1200" dirty="0"/>
              <a:t>Satisfy any architecture, hypervisor type, or virtual machine mode properties specified on the instance's image properties. (</a:t>
            </a:r>
            <a:r>
              <a:rPr lang="en-US" altLang="ko-KR" sz="1200" dirty="0" err="1"/>
              <a:t>ImagePropertiesFilter</a:t>
            </a:r>
            <a:r>
              <a:rPr lang="en-US" altLang="ko-KR" sz="1200" dirty="0" smtClean="0"/>
              <a:t>).</a:t>
            </a:r>
            <a:endParaRPr lang="en-US" altLang="ko-KR" sz="1200" dirty="0" smtClean="0"/>
          </a:p>
        </p:txBody>
      </p:sp>
      <p:sp>
        <p:nvSpPr>
          <p:cNvPr id="4" name="타원 3"/>
          <p:cNvSpPr/>
          <p:nvPr/>
        </p:nvSpPr>
        <p:spPr bwMode="auto">
          <a:xfrm>
            <a:off x="1332062" y="1206153"/>
            <a:ext cx="504056" cy="432048"/>
          </a:xfrm>
          <a:prstGeom prst="ellipse">
            <a:avLst/>
          </a:prstGeom>
          <a:noFill/>
          <a:ln w="6350" cap="flat" cmpd="sng" algn="ctr">
            <a:solidFill>
              <a:schemeClr val="tx1"/>
            </a:solidFill>
            <a:prstDash val="solid"/>
            <a:round/>
            <a:headEnd type="none" w="med" len="med"/>
            <a:tailEnd type="none" w="med" len="med"/>
          </a:ln>
          <a:effectLst/>
        </p:spPr>
        <p:txBody>
          <a:bodyPr vert="horz" wrap="square" lIns="72000" tIns="0" rIns="1800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ko-KR" sz="1200" dirty="0" smtClean="0">
                <a:latin typeface="+mn-ea"/>
                <a:ea typeface="+mn-ea"/>
                <a:cs typeface="Arials"/>
              </a:rPr>
              <a:t>1</a:t>
            </a:r>
            <a:endParaRPr lang="ko-KR" altLang="en-US" sz="1200" dirty="0" smtClean="0">
              <a:latin typeface="+mn-ea"/>
              <a:ea typeface="+mn-ea"/>
              <a:cs typeface="Arials"/>
            </a:endParaRPr>
          </a:p>
        </p:txBody>
      </p:sp>
      <p:sp>
        <p:nvSpPr>
          <p:cNvPr id="8" name="타원 7"/>
          <p:cNvSpPr/>
          <p:nvPr/>
        </p:nvSpPr>
        <p:spPr bwMode="auto">
          <a:xfrm>
            <a:off x="4141452" y="1134145"/>
            <a:ext cx="504056" cy="432048"/>
          </a:xfrm>
          <a:prstGeom prst="ellipse">
            <a:avLst/>
          </a:prstGeom>
          <a:noFill/>
          <a:ln w="6350" cap="flat" cmpd="sng" algn="ctr">
            <a:solidFill>
              <a:schemeClr val="tx1"/>
            </a:solidFill>
            <a:prstDash val="solid"/>
            <a:round/>
            <a:headEnd type="none" w="med" len="med"/>
            <a:tailEnd type="none" w="med" len="med"/>
          </a:ln>
          <a:effectLst/>
        </p:spPr>
        <p:txBody>
          <a:bodyPr vert="horz" wrap="square" lIns="72000" tIns="0" rIns="1800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ko-KR" sz="1200" dirty="0" smtClean="0">
                <a:latin typeface="+mn-ea"/>
                <a:ea typeface="+mn-ea"/>
                <a:cs typeface="Arials"/>
              </a:rPr>
              <a:t>2</a:t>
            </a:r>
            <a:endParaRPr lang="ko-KR" altLang="en-US" sz="1200" dirty="0" smtClean="0">
              <a:latin typeface="+mn-ea"/>
              <a:ea typeface="+mn-ea"/>
              <a:cs typeface="Arials"/>
            </a:endParaRPr>
          </a:p>
        </p:txBody>
      </p:sp>
      <p:sp>
        <p:nvSpPr>
          <p:cNvPr id="10" name="타원 9"/>
          <p:cNvSpPr/>
          <p:nvPr/>
        </p:nvSpPr>
        <p:spPr bwMode="auto">
          <a:xfrm>
            <a:off x="7164710" y="1315712"/>
            <a:ext cx="504056" cy="432048"/>
          </a:xfrm>
          <a:prstGeom prst="ellipse">
            <a:avLst/>
          </a:prstGeom>
          <a:noFill/>
          <a:ln w="6350" cap="flat" cmpd="sng" algn="ctr">
            <a:solidFill>
              <a:schemeClr val="tx1"/>
            </a:solidFill>
            <a:prstDash val="solid"/>
            <a:round/>
            <a:headEnd type="none" w="med" len="med"/>
            <a:tailEnd type="none" w="med" len="med"/>
          </a:ln>
          <a:effectLst/>
        </p:spPr>
        <p:txBody>
          <a:bodyPr vert="horz" wrap="square" lIns="72000" tIns="0" rIns="1800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ko-KR" sz="1200" dirty="0" smtClean="0">
                <a:latin typeface="+mn-ea"/>
                <a:ea typeface="+mn-ea"/>
                <a:cs typeface="Arials"/>
              </a:rPr>
              <a:t>3</a:t>
            </a:r>
            <a:endParaRPr lang="ko-KR" altLang="en-US" sz="1200" dirty="0" smtClean="0">
              <a:latin typeface="+mn-ea"/>
              <a:ea typeface="+mn-ea"/>
              <a:cs typeface="Arials"/>
            </a:endParaRPr>
          </a:p>
        </p:txBody>
      </p:sp>
    </p:spTree>
    <p:extLst>
      <p:ext uri="{BB962C8B-B14F-4D97-AF65-F5344CB8AC3E}">
        <p14:creationId xmlns:p14="http://schemas.microsoft.com/office/powerpoint/2010/main" val="367940554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4"/>
          <p:cNvSpPr txBox="1"/>
          <p:nvPr/>
        </p:nvSpPr>
        <p:spPr bwMode="auto">
          <a:xfrm>
            <a:off x="467966" y="793333"/>
            <a:ext cx="9793088" cy="452432"/>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defPPr>
              <a:defRPr lang="en-US"/>
            </a:defPPr>
            <a:lvl1pPr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1pPr>
            <a:lvl2pPr marL="4572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2pPr>
            <a:lvl3pPr marL="9144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3pPr>
            <a:lvl4pPr marL="13716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4pPr>
            <a:lvl5pPr marL="18288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5pPr>
            <a:lvl6pPr marL="2286000" algn="l" defTabSz="914400" rtl="0" eaLnBrk="1" latinLnBrk="1" hangingPunct="1">
              <a:defRPr kumimoji="1" sz="1100" kern="1200">
                <a:solidFill>
                  <a:schemeClr val="tx1"/>
                </a:solidFill>
                <a:latin typeface="Arial" pitchFamily="34" charset="0"/>
                <a:ea typeface="HY태고딕" pitchFamily="18" charset="-127"/>
                <a:cs typeface="+mn-cs"/>
              </a:defRPr>
            </a:lvl6pPr>
            <a:lvl7pPr marL="2743200" algn="l" defTabSz="914400" rtl="0" eaLnBrk="1" latinLnBrk="1" hangingPunct="1">
              <a:defRPr kumimoji="1" sz="1100" kern="1200">
                <a:solidFill>
                  <a:schemeClr val="tx1"/>
                </a:solidFill>
                <a:latin typeface="Arial" pitchFamily="34" charset="0"/>
                <a:ea typeface="HY태고딕" pitchFamily="18" charset="-127"/>
                <a:cs typeface="+mn-cs"/>
              </a:defRPr>
            </a:lvl7pPr>
            <a:lvl8pPr marL="3200400" algn="l" defTabSz="914400" rtl="0" eaLnBrk="1" latinLnBrk="1" hangingPunct="1">
              <a:defRPr kumimoji="1" sz="1100" kern="1200">
                <a:solidFill>
                  <a:schemeClr val="tx1"/>
                </a:solidFill>
                <a:latin typeface="Arial" pitchFamily="34" charset="0"/>
                <a:ea typeface="HY태고딕" pitchFamily="18" charset="-127"/>
                <a:cs typeface="+mn-cs"/>
              </a:defRPr>
            </a:lvl8pPr>
            <a:lvl9pPr marL="3657600" algn="l" defTabSz="914400" rtl="0" eaLnBrk="1" latinLnBrk="1" hangingPunct="1">
              <a:defRPr kumimoji="1" sz="1100" kern="1200">
                <a:solidFill>
                  <a:schemeClr val="tx1"/>
                </a:solidFill>
                <a:latin typeface="Arial" pitchFamily="34" charset="0"/>
                <a:ea typeface="HY태고딕" pitchFamily="18" charset="-127"/>
                <a:cs typeface="+mn-cs"/>
              </a:defRPr>
            </a:lvl9pPr>
          </a:lstStyle>
          <a:p>
            <a:pPr marL="342900" indent="-342900" algn="l">
              <a:lnSpc>
                <a:spcPct val="130000"/>
              </a:lnSpc>
              <a:buAutoNum type="arabicPeriod"/>
            </a:pPr>
            <a:r>
              <a:rPr lang="en-US" altLang="ko-KR" sz="1800" b="1" dirty="0" smtClean="0">
                <a:latin typeface="+mn-ea"/>
                <a:ea typeface="+mn-ea"/>
              </a:rPr>
              <a:t>Nova scheduler filter Parameter </a:t>
            </a:r>
            <a:endParaRPr lang="en-US" altLang="ko-KR" sz="1200" dirty="0" smtClean="0">
              <a:solidFill>
                <a:srgbClr val="FF0000"/>
              </a:solidFill>
              <a:sym typeface="Wingdings" panose="05000000000000000000" pitchFamily="2" charset="2"/>
            </a:endParaRPr>
          </a:p>
        </p:txBody>
      </p:sp>
      <p:sp>
        <p:nvSpPr>
          <p:cNvPr id="2" name="제목 1"/>
          <p:cNvSpPr>
            <a:spLocks noGrp="1"/>
          </p:cNvSpPr>
          <p:nvPr>
            <p:ph type="title"/>
          </p:nvPr>
        </p:nvSpPr>
        <p:spPr>
          <a:xfrm>
            <a:off x="539974" y="198041"/>
            <a:ext cx="9356725" cy="360363"/>
          </a:xfrm>
        </p:spPr>
        <p:txBody>
          <a:bodyPr/>
          <a:lstStyle/>
          <a:p>
            <a:r>
              <a:rPr lang="en-US" altLang="ko-KR" sz="2000" kern="1200" dirty="0" smtClean="0">
                <a:latin typeface="+mn-ea"/>
                <a:ea typeface="+mn-ea"/>
              </a:rPr>
              <a:t>2. Nova Scheduler</a:t>
            </a:r>
            <a:endParaRPr lang="ko-KR" altLang="en-US" sz="2000" kern="1200" dirty="0">
              <a:latin typeface="+mn-ea"/>
              <a:ea typeface="+mn-ea"/>
            </a:endParaRPr>
          </a:p>
        </p:txBody>
      </p:sp>
      <p:sp>
        <p:nvSpPr>
          <p:cNvPr id="5" name="제목 1"/>
          <p:cNvSpPr>
            <a:spLocks noGrp="1"/>
          </p:cNvSpPr>
          <p:nvPr/>
        </p:nvSpPr>
        <p:spPr bwMode="auto">
          <a:xfrm>
            <a:off x="542131" y="218985"/>
            <a:ext cx="9356725" cy="360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defTabSz="952500" rtl="0" eaLnBrk="0" fontAlgn="base" latinLnBrk="1" hangingPunct="0">
              <a:spcBef>
                <a:spcPct val="0"/>
              </a:spcBef>
              <a:spcAft>
                <a:spcPct val="0"/>
              </a:spcAft>
              <a:defRPr kumimoji="1" sz="1700" b="1">
                <a:solidFill>
                  <a:srgbClr val="000000"/>
                </a:solidFill>
                <a:latin typeface="Arial" charset="0"/>
                <a:ea typeface="+mj-ea"/>
                <a:cs typeface="+mj-cs"/>
              </a:defRPr>
            </a:lvl1pPr>
            <a:lvl2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2pPr>
            <a:lvl3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3pPr>
            <a:lvl4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4pPr>
            <a:lvl5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5pPr>
            <a:lvl6pPr marL="457200" algn="l" rtl="0" fontAlgn="base" latinLnBrk="1">
              <a:spcBef>
                <a:spcPct val="0"/>
              </a:spcBef>
              <a:spcAft>
                <a:spcPct val="0"/>
              </a:spcAft>
              <a:defRPr kumimoji="1" sz="1600" b="1">
                <a:solidFill>
                  <a:srgbClr val="000000"/>
                </a:solidFill>
                <a:latin typeface="굴림" pitchFamily="50" charset="-127"/>
                <a:ea typeface="굴림" pitchFamily="50" charset="-127"/>
              </a:defRPr>
            </a:lvl6pPr>
            <a:lvl7pPr marL="914400" algn="l" rtl="0" fontAlgn="base" latinLnBrk="1">
              <a:spcBef>
                <a:spcPct val="0"/>
              </a:spcBef>
              <a:spcAft>
                <a:spcPct val="0"/>
              </a:spcAft>
              <a:defRPr kumimoji="1" sz="1600" b="1">
                <a:solidFill>
                  <a:srgbClr val="000000"/>
                </a:solidFill>
                <a:latin typeface="굴림" pitchFamily="50" charset="-127"/>
                <a:ea typeface="굴림" pitchFamily="50" charset="-127"/>
              </a:defRPr>
            </a:lvl7pPr>
            <a:lvl8pPr marL="1371600" algn="l" rtl="0" fontAlgn="base" latinLnBrk="1">
              <a:spcBef>
                <a:spcPct val="0"/>
              </a:spcBef>
              <a:spcAft>
                <a:spcPct val="0"/>
              </a:spcAft>
              <a:defRPr kumimoji="1" sz="1600" b="1">
                <a:solidFill>
                  <a:srgbClr val="000000"/>
                </a:solidFill>
                <a:latin typeface="굴림" pitchFamily="50" charset="-127"/>
                <a:ea typeface="굴림" pitchFamily="50" charset="-127"/>
              </a:defRPr>
            </a:lvl8pPr>
            <a:lvl9pPr marL="1828800" algn="l" rtl="0" fontAlgn="base" latinLnBrk="1">
              <a:spcBef>
                <a:spcPct val="0"/>
              </a:spcBef>
              <a:spcAft>
                <a:spcPct val="0"/>
              </a:spcAft>
              <a:defRPr kumimoji="1" sz="1600" b="1">
                <a:solidFill>
                  <a:srgbClr val="000000"/>
                </a:solidFill>
                <a:latin typeface="굴림" pitchFamily="50" charset="-127"/>
                <a:ea typeface="굴림" pitchFamily="50" charset="-127"/>
              </a:defRPr>
            </a:lvl9pPr>
          </a:lstStyle>
          <a:p>
            <a:endParaRPr lang="ko-KR" altLang="en-US" dirty="0"/>
          </a:p>
        </p:txBody>
      </p:sp>
      <p:graphicFrame>
        <p:nvGraphicFramePr>
          <p:cNvPr id="11" name="표 10"/>
          <p:cNvGraphicFramePr>
            <a:graphicFrameLocks noGrp="1"/>
          </p:cNvGraphicFramePr>
          <p:nvPr>
            <p:extLst>
              <p:ext uri="{D42A27DB-BD31-4B8C-83A1-F6EECF244321}">
                <p14:modId xmlns:p14="http://schemas.microsoft.com/office/powerpoint/2010/main" val="1188460697"/>
              </p:ext>
            </p:extLst>
          </p:nvPr>
        </p:nvGraphicFramePr>
        <p:xfrm>
          <a:off x="585291" y="1350169"/>
          <a:ext cx="9313565" cy="3166914"/>
        </p:xfrm>
        <a:graphic>
          <a:graphicData uri="http://schemas.openxmlformats.org/drawingml/2006/table">
            <a:tbl>
              <a:tblPr>
                <a:tableStyleId>{5940675A-B579-460E-94D1-54222C63F5DA}</a:tableStyleId>
              </a:tblPr>
              <a:tblGrid>
                <a:gridCol w="1135007"/>
                <a:gridCol w="2149284"/>
                <a:gridCol w="6029274"/>
              </a:tblGrid>
              <a:tr h="310467">
                <a:tc>
                  <a:txBody>
                    <a:bodyPr/>
                    <a:lstStyle/>
                    <a:p>
                      <a:r>
                        <a:rPr lang="en-US" sz="1400" b="1" dirty="0"/>
                        <a:t>Section</a:t>
                      </a:r>
                    </a:p>
                  </a:txBody>
                  <a:tcPr marL="32715" marR="32715" marT="16358" marB="16358" anchor="ctr"/>
                </a:tc>
                <a:tc>
                  <a:txBody>
                    <a:bodyPr/>
                    <a:lstStyle/>
                    <a:p>
                      <a:r>
                        <a:rPr lang="en-US" sz="1400" b="1"/>
                        <a:t>Option</a:t>
                      </a:r>
                    </a:p>
                  </a:txBody>
                  <a:tcPr marL="32715" marR="32715" marT="16358" marB="16358" anchor="ctr"/>
                </a:tc>
                <a:tc>
                  <a:txBody>
                    <a:bodyPr/>
                    <a:lstStyle/>
                    <a:p>
                      <a:r>
                        <a:rPr lang="en-US" sz="1400" b="1" dirty="0"/>
                        <a:t>Description</a:t>
                      </a:r>
                    </a:p>
                  </a:txBody>
                  <a:tcPr marL="32715" marR="32715" marT="16358" marB="16358" anchor="ctr"/>
                </a:tc>
              </a:tr>
              <a:tr h="810990">
                <a:tc>
                  <a:txBody>
                    <a:bodyPr/>
                    <a:lstStyle/>
                    <a:p>
                      <a:r>
                        <a:rPr lang="en-US" sz="1000"/>
                        <a:t>[DEFAULT]</a:t>
                      </a:r>
                    </a:p>
                  </a:txBody>
                  <a:tcPr marL="32715" marR="32715" marT="16358" marB="16358"/>
                </a:tc>
                <a:tc>
                  <a:txBody>
                    <a:bodyPr/>
                    <a:lstStyle/>
                    <a:p>
                      <a:r>
                        <a:rPr lang="en-US" sz="1000" dirty="0" err="1" smtClean="0"/>
                        <a:t>scheduler_driver</a:t>
                      </a:r>
                      <a:r>
                        <a:rPr lang="en-US" sz="1000" dirty="0" smtClean="0"/>
                        <a:t>=</a:t>
                      </a:r>
                      <a:r>
                        <a:rPr lang="en-US" sz="1000" dirty="0" err="1" smtClean="0"/>
                        <a:t>nova.scheduler.filter_scheduler.FileterScheduler</a:t>
                      </a:r>
                      <a:endParaRPr lang="en-US" sz="1000" dirty="0"/>
                    </a:p>
                  </a:txBody>
                  <a:tcPr marL="32715" marR="32715" marT="16358" marB="16358"/>
                </a:tc>
                <a:tc>
                  <a:txBody>
                    <a:bodyPr/>
                    <a:lstStyle/>
                    <a:p>
                      <a:r>
                        <a:rPr lang="en-US" altLang="ko-KR" sz="1000" dirty="0" smtClean="0"/>
                        <a:t>the default scheduler for scheduling virtual machine instances. It supports </a:t>
                      </a:r>
                      <a:r>
                        <a:rPr lang="en-US" altLang="ko-KR" sz="1000" dirty="0" smtClean="0">
                          <a:solidFill>
                            <a:srgbClr val="FF0000"/>
                          </a:solidFill>
                        </a:rPr>
                        <a:t>filtering and weighting</a:t>
                      </a:r>
                      <a:r>
                        <a:rPr lang="en-US" altLang="ko-KR" sz="1000" dirty="0" smtClean="0"/>
                        <a:t> to make informed decisions on where a new instance should be created.</a:t>
                      </a:r>
                      <a:endParaRPr lang="en-US" sz="1000" dirty="0"/>
                    </a:p>
                  </a:txBody>
                  <a:tcPr marL="32715" marR="32715" marT="16358" marB="16358"/>
                </a:tc>
              </a:tr>
              <a:tr h="713672">
                <a:tc>
                  <a:txBody>
                    <a:bodyPr/>
                    <a:lstStyle/>
                    <a:p>
                      <a:r>
                        <a:rPr lang="en-US" sz="1000" dirty="0"/>
                        <a:t>[DEFAULT]</a:t>
                      </a:r>
                    </a:p>
                  </a:txBody>
                  <a:tcPr marL="32715" marR="32715" marT="16358" marB="16358"/>
                </a:tc>
                <a:tc>
                  <a:txBody>
                    <a:bodyPr/>
                    <a:lstStyle/>
                    <a:p>
                      <a:r>
                        <a:rPr lang="en-US" altLang="ko-KR" sz="1000" dirty="0" err="1" smtClean="0"/>
                        <a:t>scheduler_driver_task_period</a:t>
                      </a:r>
                      <a:r>
                        <a:rPr lang="en-US" altLang="ko-KR" sz="1000" dirty="0" smtClean="0"/>
                        <a:t>=60</a:t>
                      </a:r>
                      <a:endParaRPr lang="en-US" sz="1000" dirty="0"/>
                    </a:p>
                  </a:txBody>
                  <a:tcPr marL="32715" marR="32715" marT="16358" marB="16358"/>
                </a:tc>
                <a:tc>
                  <a:txBody>
                    <a:bodyPr/>
                    <a:lstStyle/>
                    <a:p>
                      <a:r>
                        <a:rPr lang="en-US" altLang="ko-KR" sz="1000" dirty="0" smtClean="0">
                          <a:solidFill>
                            <a:srgbClr val="FF0000"/>
                          </a:solidFill>
                        </a:rPr>
                        <a:t>The scheduler caches its list of available hosts;</a:t>
                      </a:r>
                      <a:r>
                        <a:rPr lang="en-US" altLang="ko-KR" sz="1000" dirty="0" smtClean="0"/>
                        <a:t> you can specify how often the list is updated by modifying the </a:t>
                      </a:r>
                      <a:r>
                        <a:rPr lang="en-US" altLang="ko-KR" sz="1000" dirty="0" err="1" smtClean="0"/>
                        <a:t>scheduler_driver_task_period</a:t>
                      </a:r>
                      <a:r>
                        <a:rPr lang="en-US" altLang="ko-KR" sz="1000" dirty="0" smtClean="0"/>
                        <a:t> value</a:t>
                      </a:r>
                      <a:endParaRPr lang="en-US" sz="1000" dirty="0"/>
                    </a:p>
                  </a:txBody>
                  <a:tcPr marL="32715" marR="32715" marT="16358" marB="16358"/>
                </a:tc>
              </a:tr>
              <a:tr h="618113">
                <a:tc>
                  <a:txBody>
                    <a:bodyPr/>
                    <a:lstStyle/>
                    <a:p>
                      <a:r>
                        <a:rPr lang="en-US" sz="1000"/>
                        <a:t>[metrics]</a:t>
                      </a:r>
                    </a:p>
                  </a:txBody>
                  <a:tcPr marL="32715" marR="32715" marT="16358" marB="16358"/>
                </a:tc>
                <a:tc>
                  <a:txBody>
                    <a:bodyPr/>
                    <a:lstStyle/>
                    <a:p>
                      <a:r>
                        <a:rPr lang="en-US" altLang="ko-KR" sz="1000" dirty="0" smtClean="0"/>
                        <a:t>​</a:t>
                      </a:r>
                      <a:r>
                        <a:rPr lang="en-US" altLang="ko-KR" sz="1000" dirty="0" err="1" smtClean="0"/>
                        <a:t>scheduler_available_filters</a:t>
                      </a:r>
                      <a:r>
                        <a:rPr lang="en-US" altLang="ko-KR" sz="1000" dirty="0" smtClean="0"/>
                        <a:t> = </a:t>
                      </a:r>
                      <a:r>
                        <a:rPr lang="en-US" altLang="ko-KR" sz="1000" dirty="0" err="1" smtClean="0"/>
                        <a:t>nova.scheduler.filters.all_filters</a:t>
                      </a:r>
                      <a:endParaRPr lang="en-US" sz="1000" dirty="0"/>
                    </a:p>
                  </a:txBody>
                  <a:tcPr marL="32715" marR="32715" marT="16358" marB="16358"/>
                </a:tc>
                <a:tc>
                  <a:txBody>
                    <a:bodyPr/>
                    <a:lstStyle/>
                    <a:p>
                      <a:r>
                        <a:rPr lang="en-US" altLang="ko-KR" sz="1000" dirty="0" smtClean="0">
                          <a:solidFill>
                            <a:srgbClr val="FF0000"/>
                          </a:solidFill>
                        </a:rPr>
                        <a:t>The </a:t>
                      </a:r>
                      <a:r>
                        <a:rPr lang="en-US" altLang="ko-KR" sz="1000" dirty="0" err="1" smtClean="0">
                          <a:solidFill>
                            <a:srgbClr val="FF0000"/>
                          </a:solidFill>
                        </a:rPr>
                        <a:t>scheduler_available_filters</a:t>
                      </a:r>
                      <a:r>
                        <a:rPr lang="en-US" altLang="ko-KR" sz="1000" dirty="0" smtClean="0">
                          <a:solidFill>
                            <a:srgbClr val="FF0000"/>
                          </a:solidFill>
                        </a:rPr>
                        <a:t> configuration option in </a:t>
                      </a:r>
                      <a:r>
                        <a:rPr lang="en-US" altLang="ko-KR" sz="1000" dirty="0" err="1" smtClean="0"/>
                        <a:t>nova.conf</a:t>
                      </a:r>
                      <a:r>
                        <a:rPr lang="en-US" altLang="ko-KR" sz="1000" dirty="0" smtClean="0"/>
                        <a:t> provides the Compute service with the list of the filters that are used by the scheduler. The default setting specifies all of the filter that are included with the Compute service</a:t>
                      </a:r>
                      <a:endParaRPr lang="en-US" sz="1000" dirty="0"/>
                    </a:p>
                  </a:txBody>
                  <a:tcPr marL="32715" marR="32715" marT="16358" marB="16358"/>
                </a:tc>
              </a:tr>
              <a:tr h="713672">
                <a:tc>
                  <a:txBody>
                    <a:bodyPr/>
                    <a:lstStyle/>
                    <a:p>
                      <a:r>
                        <a:rPr lang="en-US" sz="1000"/>
                        <a:t>[metrics]</a:t>
                      </a:r>
                    </a:p>
                  </a:txBody>
                  <a:tcPr marL="32715" marR="32715" marT="16358" marB="16358"/>
                </a:tc>
                <a:tc>
                  <a:txBody>
                    <a:bodyPr/>
                    <a:lstStyle/>
                    <a:p>
                      <a:r>
                        <a:rPr lang="en-US" altLang="ko-KR" sz="1000" dirty="0" err="1" smtClean="0"/>
                        <a:t>scheduler_default_filters</a:t>
                      </a:r>
                      <a:r>
                        <a:rPr lang="en-US" altLang="ko-KR" sz="1000" dirty="0" smtClean="0"/>
                        <a:t>=</a:t>
                      </a:r>
                      <a:r>
                        <a:rPr lang="en-US" altLang="ko-KR" sz="1000" dirty="0" err="1" smtClean="0"/>
                        <a:t>RetryFilter,AvailabilityZoneFilter,RamFilter,ComputeFilter</a:t>
                      </a:r>
                      <a:endParaRPr lang="en-US" sz="1000" dirty="0"/>
                    </a:p>
                  </a:txBody>
                  <a:tcPr marL="32715" marR="32715" marT="16358" marB="16358"/>
                </a:tc>
                <a:tc>
                  <a:txBody>
                    <a:bodyPr/>
                    <a:lstStyle/>
                    <a:p>
                      <a:r>
                        <a:rPr lang="en-US" altLang="ko-KR" sz="1000" dirty="0" err="1" smtClean="0"/>
                        <a:t>scheduler_default_filters</a:t>
                      </a:r>
                      <a:r>
                        <a:rPr lang="en-US" altLang="ko-KR" sz="1000" dirty="0" smtClean="0"/>
                        <a:t>=</a:t>
                      </a:r>
                      <a:r>
                        <a:rPr lang="en-US" altLang="ko-KR" sz="1000" dirty="0" err="1" smtClean="0"/>
                        <a:t>RetryFilter,AvailabilityZoneFilter,RamFilter,ComputeFilter</a:t>
                      </a:r>
                      <a:endParaRPr lang="en-US" sz="1000" dirty="0"/>
                    </a:p>
                  </a:txBody>
                  <a:tcPr marL="32715" marR="32715" marT="16358" marB="16358"/>
                </a:tc>
              </a:tr>
            </a:tbl>
          </a:graphicData>
        </a:graphic>
      </p:graphicFrame>
    </p:spTree>
    <p:extLst>
      <p:ext uri="{BB962C8B-B14F-4D97-AF65-F5344CB8AC3E}">
        <p14:creationId xmlns:p14="http://schemas.microsoft.com/office/powerpoint/2010/main" val="311115773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9" name="TextBox 14"/>
          <p:cNvSpPr txBox="1"/>
          <p:nvPr/>
        </p:nvSpPr>
        <p:spPr bwMode="auto">
          <a:xfrm>
            <a:off x="542130" y="793333"/>
            <a:ext cx="9718923" cy="2092881"/>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defPPr>
              <a:defRPr lang="en-US"/>
            </a:defPPr>
            <a:lvl1pPr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1pPr>
            <a:lvl2pPr marL="4572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2pPr>
            <a:lvl3pPr marL="9144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3pPr>
            <a:lvl4pPr marL="13716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4pPr>
            <a:lvl5pPr marL="18288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5pPr>
            <a:lvl6pPr marL="2286000" algn="l" defTabSz="914400" rtl="0" eaLnBrk="1" latinLnBrk="1" hangingPunct="1">
              <a:defRPr kumimoji="1" sz="1100" kern="1200">
                <a:solidFill>
                  <a:schemeClr val="tx1"/>
                </a:solidFill>
                <a:latin typeface="Arial" pitchFamily="34" charset="0"/>
                <a:ea typeface="HY태고딕" pitchFamily="18" charset="-127"/>
                <a:cs typeface="+mn-cs"/>
              </a:defRPr>
            </a:lvl6pPr>
            <a:lvl7pPr marL="2743200" algn="l" defTabSz="914400" rtl="0" eaLnBrk="1" latinLnBrk="1" hangingPunct="1">
              <a:defRPr kumimoji="1" sz="1100" kern="1200">
                <a:solidFill>
                  <a:schemeClr val="tx1"/>
                </a:solidFill>
                <a:latin typeface="Arial" pitchFamily="34" charset="0"/>
                <a:ea typeface="HY태고딕" pitchFamily="18" charset="-127"/>
                <a:cs typeface="+mn-cs"/>
              </a:defRPr>
            </a:lvl7pPr>
            <a:lvl8pPr marL="3200400" algn="l" defTabSz="914400" rtl="0" eaLnBrk="1" latinLnBrk="1" hangingPunct="1">
              <a:defRPr kumimoji="1" sz="1100" kern="1200">
                <a:solidFill>
                  <a:schemeClr val="tx1"/>
                </a:solidFill>
                <a:latin typeface="Arial" pitchFamily="34" charset="0"/>
                <a:ea typeface="HY태고딕" pitchFamily="18" charset="-127"/>
                <a:cs typeface="+mn-cs"/>
              </a:defRPr>
            </a:lvl8pPr>
            <a:lvl9pPr marL="3657600" algn="l" defTabSz="914400" rtl="0" eaLnBrk="1" latinLnBrk="1" hangingPunct="1">
              <a:defRPr kumimoji="1" sz="1100" kern="1200">
                <a:solidFill>
                  <a:schemeClr val="tx1"/>
                </a:solidFill>
                <a:latin typeface="Arial" pitchFamily="34" charset="0"/>
                <a:ea typeface="HY태고딕" pitchFamily="18" charset="-127"/>
                <a:cs typeface="+mn-cs"/>
              </a:defRPr>
            </a:lvl9pPr>
          </a:lstStyle>
          <a:p>
            <a:pPr marL="342900" indent="-342900" algn="l">
              <a:lnSpc>
                <a:spcPct val="130000"/>
              </a:lnSpc>
              <a:buFontTx/>
              <a:buAutoNum type="arabicPeriod"/>
            </a:pPr>
            <a:r>
              <a:rPr lang="en-US" altLang="ko-KR" sz="1800" b="1" dirty="0" smtClean="0">
                <a:latin typeface="+mn-ea"/>
                <a:ea typeface="+mn-ea"/>
              </a:rPr>
              <a:t>Nova scheduler weighting </a:t>
            </a:r>
            <a:r>
              <a:rPr lang="en-US" altLang="ko-KR" sz="1600" b="1" dirty="0" smtClean="0">
                <a:latin typeface="+mn-ea"/>
              </a:rPr>
              <a:t>(</a:t>
            </a:r>
            <a:r>
              <a:rPr lang="ko-KR" altLang="en-US" sz="1600" dirty="0" smtClean="0">
                <a:solidFill>
                  <a:srgbClr val="000000"/>
                </a:solidFill>
                <a:latin typeface="+mj-ea"/>
                <a:sym typeface="Wingdings" panose="05000000000000000000" pitchFamily="2" charset="2"/>
              </a:rPr>
              <a:t>가중치를 부여하여 물리적인 </a:t>
            </a:r>
            <a:r>
              <a:rPr lang="en-US" altLang="ko-KR" sz="1600" dirty="0">
                <a:solidFill>
                  <a:srgbClr val="000000"/>
                </a:solidFill>
                <a:latin typeface="+mj-ea"/>
                <a:sym typeface="Wingdings" panose="05000000000000000000" pitchFamily="2" charset="2"/>
              </a:rPr>
              <a:t>Host</a:t>
            </a:r>
            <a:r>
              <a:rPr lang="ko-KR" altLang="en-US" sz="1600" dirty="0">
                <a:solidFill>
                  <a:srgbClr val="000000"/>
                </a:solidFill>
                <a:latin typeface="+mj-ea"/>
                <a:sym typeface="Wingdings" panose="05000000000000000000" pitchFamily="2" charset="2"/>
              </a:rPr>
              <a:t>를 </a:t>
            </a:r>
            <a:r>
              <a:rPr lang="ko-KR" altLang="en-US" sz="1600" dirty="0" smtClean="0">
                <a:solidFill>
                  <a:srgbClr val="000000"/>
                </a:solidFill>
                <a:latin typeface="+mj-ea"/>
                <a:sym typeface="Wingdings" panose="05000000000000000000" pitchFamily="2" charset="2"/>
              </a:rPr>
              <a:t>최종 결정</a:t>
            </a:r>
            <a:r>
              <a:rPr lang="en-US" altLang="ko-KR" sz="1600" dirty="0">
                <a:solidFill>
                  <a:srgbClr val="000000"/>
                </a:solidFill>
                <a:latin typeface="+mj-ea"/>
                <a:sym typeface="Wingdings" panose="05000000000000000000" pitchFamily="2" charset="2"/>
              </a:rPr>
              <a:t>)</a:t>
            </a:r>
            <a:endParaRPr lang="en-US" altLang="ko-KR" sz="1600" b="1" dirty="0">
              <a:latin typeface="+mn-ea"/>
            </a:endParaRPr>
          </a:p>
          <a:p>
            <a:pPr marL="342900" indent="-342900" algn="l">
              <a:lnSpc>
                <a:spcPct val="130000"/>
              </a:lnSpc>
              <a:buAutoNum type="arabicPeriod"/>
            </a:pPr>
            <a:r>
              <a:rPr lang="en-US" altLang="ko-KR" sz="1800" b="1" dirty="0" smtClean="0">
                <a:latin typeface="+mn-ea"/>
                <a:ea typeface="+mn-ea"/>
              </a:rPr>
              <a:t> </a:t>
            </a:r>
          </a:p>
          <a:p>
            <a:pPr algn="l">
              <a:lnSpc>
                <a:spcPct val="130000"/>
              </a:lnSpc>
            </a:pPr>
            <a:endParaRPr lang="en-US" altLang="ko-KR" sz="1600" dirty="0" smtClean="0">
              <a:solidFill>
                <a:srgbClr val="000000"/>
              </a:solidFill>
              <a:latin typeface="+mj-ea"/>
              <a:ea typeface="+mj-ea"/>
              <a:cs typeface="+mj-cs"/>
              <a:sym typeface="Wingdings" panose="05000000000000000000" pitchFamily="2" charset="2"/>
            </a:endParaRPr>
          </a:p>
          <a:p>
            <a:pPr algn="l">
              <a:lnSpc>
                <a:spcPct val="130000"/>
              </a:lnSpc>
            </a:pPr>
            <a:endParaRPr lang="en-US" altLang="ko-KR" sz="1600" dirty="0">
              <a:solidFill>
                <a:srgbClr val="000000"/>
              </a:solidFill>
              <a:latin typeface="+mj-ea"/>
              <a:ea typeface="+mj-ea"/>
              <a:cs typeface="+mj-cs"/>
              <a:sym typeface="Wingdings" panose="05000000000000000000" pitchFamily="2" charset="2"/>
            </a:endParaRPr>
          </a:p>
          <a:p>
            <a:pPr algn="l">
              <a:lnSpc>
                <a:spcPct val="130000"/>
              </a:lnSpc>
            </a:pPr>
            <a:endParaRPr lang="en-US" altLang="ko-KR" sz="1600" dirty="0" smtClean="0">
              <a:solidFill>
                <a:srgbClr val="000000"/>
              </a:solidFill>
              <a:latin typeface="+mj-ea"/>
              <a:ea typeface="+mj-ea"/>
              <a:cs typeface="+mj-cs"/>
              <a:sym typeface="Wingdings" panose="05000000000000000000" pitchFamily="2" charset="2"/>
            </a:endParaRPr>
          </a:p>
          <a:p>
            <a:pPr algn="l">
              <a:lnSpc>
                <a:spcPct val="130000"/>
              </a:lnSpc>
            </a:pPr>
            <a:endParaRPr lang="en-US" altLang="ko-KR" sz="1600" dirty="0" smtClean="0">
              <a:solidFill>
                <a:srgbClr val="000000"/>
              </a:solidFill>
              <a:latin typeface="+mj-ea"/>
              <a:ea typeface="+mj-ea"/>
              <a:cs typeface="+mj-cs"/>
              <a:sym typeface="Wingdings" panose="05000000000000000000" pitchFamily="2" charset="2"/>
            </a:endParaRPr>
          </a:p>
        </p:txBody>
      </p:sp>
      <p:sp>
        <p:nvSpPr>
          <p:cNvPr id="2" name="제목 1"/>
          <p:cNvSpPr>
            <a:spLocks noGrp="1"/>
          </p:cNvSpPr>
          <p:nvPr>
            <p:ph type="title"/>
          </p:nvPr>
        </p:nvSpPr>
        <p:spPr>
          <a:xfrm>
            <a:off x="539974" y="198041"/>
            <a:ext cx="9356725" cy="360363"/>
          </a:xfrm>
        </p:spPr>
        <p:txBody>
          <a:bodyPr/>
          <a:lstStyle/>
          <a:p>
            <a:r>
              <a:rPr lang="en-US" altLang="ko-KR" sz="2000" kern="1200" dirty="0" smtClean="0">
                <a:latin typeface="+mn-ea"/>
                <a:ea typeface="+mn-ea"/>
              </a:rPr>
              <a:t>2. Nova Scheduler</a:t>
            </a:r>
            <a:endParaRPr lang="ko-KR" altLang="en-US" sz="2000" kern="1200" dirty="0">
              <a:latin typeface="+mn-ea"/>
              <a:ea typeface="+mn-ea"/>
            </a:endParaRPr>
          </a:p>
        </p:txBody>
      </p:sp>
      <p:sp>
        <p:nvSpPr>
          <p:cNvPr id="5" name="제목 1"/>
          <p:cNvSpPr>
            <a:spLocks noGrp="1"/>
          </p:cNvSpPr>
          <p:nvPr/>
        </p:nvSpPr>
        <p:spPr bwMode="auto">
          <a:xfrm>
            <a:off x="542131" y="218985"/>
            <a:ext cx="9356725" cy="360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defTabSz="952500" rtl="0" eaLnBrk="0" fontAlgn="base" latinLnBrk="1" hangingPunct="0">
              <a:spcBef>
                <a:spcPct val="0"/>
              </a:spcBef>
              <a:spcAft>
                <a:spcPct val="0"/>
              </a:spcAft>
              <a:defRPr kumimoji="1" sz="1700" b="1">
                <a:solidFill>
                  <a:srgbClr val="000000"/>
                </a:solidFill>
                <a:latin typeface="Arial" charset="0"/>
                <a:ea typeface="+mj-ea"/>
                <a:cs typeface="+mj-cs"/>
              </a:defRPr>
            </a:lvl1pPr>
            <a:lvl2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2pPr>
            <a:lvl3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3pPr>
            <a:lvl4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4pPr>
            <a:lvl5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5pPr>
            <a:lvl6pPr marL="457200" algn="l" rtl="0" fontAlgn="base" latinLnBrk="1">
              <a:spcBef>
                <a:spcPct val="0"/>
              </a:spcBef>
              <a:spcAft>
                <a:spcPct val="0"/>
              </a:spcAft>
              <a:defRPr kumimoji="1" sz="1600" b="1">
                <a:solidFill>
                  <a:srgbClr val="000000"/>
                </a:solidFill>
                <a:latin typeface="굴림" pitchFamily="50" charset="-127"/>
                <a:ea typeface="굴림" pitchFamily="50" charset="-127"/>
              </a:defRPr>
            </a:lvl6pPr>
            <a:lvl7pPr marL="914400" algn="l" rtl="0" fontAlgn="base" latinLnBrk="1">
              <a:spcBef>
                <a:spcPct val="0"/>
              </a:spcBef>
              <a:spcAft>
                <a:spcPct val="0"/>
              </a:spcAft>
              <a:defRPr kumimoji="1" sz="1600" b="1">
                <a:solidFill>
                  <a:srgbClr val="000000"/>
                </a:solidFill>
                <a:latin typeface="굴림" pitchFamily="50" charset="-127"/>
                <a:ea typeface="굴림" pitchFamily="50" charset="-127"/>
              </a:defRPr>
            </a:lvl7pPr>
            <a:lvl8pPr marL="1371600" algn="l" rtl="0" fontAlgn="base" latinLnBrk="1">
              <a:spcBef>
                <a:spcPct val="0"/>
              </a:spcBef>
              <a:spcAft>
                <a:spcPct val="0"/>
              </a:spcAft>
              <a:defRPr kumimoji="1" sz="1600" b="1">
                <a:solidFill>
                  <a:srgbClr val="000000"/>
                </a:solidFill>
                <a:latin typeface="굴림" pitchFamily="50" charset="-127"/>
                <a:ea typeface="굴림" pitchFamily="50" charset="-127"/>
              </a:defRPr>
            </a:lvl8pPr>
            <a:lvl9pPr marL="1828800" algn="l" rtl="0" fontAlgn="base" latinLnBrk="1">
              <a:spcBef>
                <a:spcPct val="0"/>
              </a:spcBef>
              <a:spcAft>
                <a:spcPct val="0"/>
              </a:spcAft>
              <a:defRPr kumimoji="1" sz="1600" b="1">
                <a:solidFill>
                  <a:srgbClr val="000000"/>
                </a:solidFill>
                <a:latin typeface="굴림" pitchFamily="50" charset="-127"/>
                <a:ea typeface="굴림" pitchFamily="50" charset="-127"/>
              </a:defRPr>
            </a:lvl9pPr>
          </a:lstStyle>
          <a:p>
            <a:endParaRPr lang="ko-KR" altLang="en-US" dirty="0"/>
          </a:p>
        </p:txBody>
      </p:sp>
      <p:pic>
        <p:nvPicPr>
          <p:cNvPr id="3" name="Picture 2" descr="C:\Users\user\Desktop\nova-weighting-hos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950" y="1206153"/>
            <a:ext cx="6984776" cy="2952328"/>
          </a:xfrm>
          <a:prstGeom prst="rect">
            <a:avLst/>
          </a:prstGeom>
          <a:noFill/>
          <a:extLst>
            <a:ext uri="{909E8E84-426E-40DD-AFC4-6F175D3DCCD1}">
              <a14:hiddenFill xmlns:a14="http://schemas.microsoft.com/office/drawing/2010/main">
                <a:solidFill>
                  <a:srgbClr val="FFFFFF"/>
                </a:solidFill>
              </a14:hiddenFill>
            </a:ext>
          </a:extLst>
        </p:spPr>
      </p:pic>
      <p:sp>
        <p:nvSpPr>
          <p:cNvPr id="7" name="직사각형 6"/>
          <p:cNvSpPr/>
          <p:nvPr/>
        </p:nvSpPr>
        <p:spPr>
          <a:xfrm>
            <a:off x="542130" y="4014465"/>
            <a:ext cx="9214867" cy="1384995"/>
          </a:xfrm>
          <a:prstGeom prst="rect">
            <a:avLst/>
          </a:prstGeom>
        </p:spPr>
        <p:txBody>
          <a:bodyPr wrap="square">
            <a:spAutoFit/>
          </a:bodyPr>
          <a:lstStyle/>
          <a:p>
            <a:pPr algn="l"/>
            <a:r>
              <a:rPr lang="en-US" altLang="ko-KR" sz="1400" dirty="0" smtClean="0">
                <a:latin typeface="+mn-ea"/>
                <a:ea typeface="+mn-ea"/>
              </a:rPr>
              <a:t>2-</a:t>
            </a:r>
            <a:r>
              <a:rPr lang="en-US" altLang="ko-KR" sz="1400" dirty="0" smtClean="0">
                <a:latin typeface="+mn-ea"/>
                <a:ea typeface="+mn-ea"/>
              </a:rPr>
              <a:t>&gt;3 </a:t>
            </a:r>
            <a:r>
              <a:rPr lang="ko-KR" altLang="en-US" sz="1400" dirty="0" smtClean="0">
                <a:latin typeface="+mn-ea"/>
                <a:ea typeface="+mn-ea"/>
              </a:rPr>
              <a:t>선택된 </a:t>
            </a:r>
            <a:r>
              <a:rPr lang="ko-KR" altLang="en-US" sz="1400" dirty="0">
                <a:latin typeface="+mn-ea"/>
                <a:ea typeface="+mn-ea"/>
              </a:rPr>
              <a:t>호스트 중에서 </a:t>
            </a:r>
            <a:r>
              <a:rPr lang="en-US" altLang="ko-KR" sz="1400" dirty="0" err="1">
                <a:latin typeface="+mn-ea"/>
                <a:ea typeface="+mn-ea"/>
              </a:rPr>
              <a:t>scheduler_weight_classes</a:t>
            </a:r>
            <a:r>
              <a:rPr lang="ko-KR" altLang="en-US" sz="1400" dirty="0">
                <a:latin typeface="+mn-ea"/>
                <a:ea typeface="+mn-ea"/>
              </a:rPr>
              <a:t>에 지정된 가중치를 준 후</a:t>
            </a:r>
            <a:r>
              <a:rPr lang="en-US" altLang="ko-KR" sz="1400" dirty="0">
                <a:latin typeface="+mn-ea"/>
                <a:ea typeface="+mn-ea"/>
              </a:rPr>
              <a:t>, </a:t>
            </a:r>
            <a:r>
              <a:rPr lang="ko-KR" altLang="en-US" sz="1400" dirty="0">
                <a:latin typeface="+mn-ea"/>
                <a:ea typeface="+mn-ea"/>
              </a:rPr>
              <a:t>그 중에서 가장 높은 점수를 가진 호스트를 선택합니다</a:t>
            </a:r>
            <a:r>
              <a:rPr lang="en-US" altLang="ko-KR" sz="1400" dirty="0">
                <a:latin typeface="+mn-ea"/>
                <a:ea typeface="+mn-ea"/>
              </a:rPr>
              <a:t>.  </a:t>
            </a:r>
            <a:r>
              <a:rPr lang="ko-KR" altLang="en-US" sz="1400" dirty="0">
                <a:latin typeface="+mn-ea"/>
                <a:ea typeface="+mn-ea"/>
              </a:rPr>
              <a:t>기본값은 </a:t>
            </a:r>
            <a:r>
              <a:rPr lang="en-US" altLang="ko-KR" sz="1400" dirty="0" err="1">
                <a:latin typeface="+mn-ea"/>
                <a:ea typeface="+mn-ea"/>
              </a:rPr>
              <a:t>nova.scheduler.weights.all_weigher</a:t>
            </a:r>
            <a:r>
              <a:rPr lang="ko-KR" altLang="en-US" sz="1400" dirty="0">
                <a:latin typeface="+mn-ea"/>
                <a:ea typeface="+mn-ea"/>
              </a:rPr>
              <a:t>로 모든 </a:t>
            </a:r>
            <a:r>
              <a:rPr lang="en-US" altLang="ko-KR" sz="1400" dirty="0" err="1">
                <a:latin typeface="+mn-ea"/>
                <a:ea typeface="+mn-ea"/>
              </a:rPr>
              <a:t>weigher</a:t>
            </a:r>
            <a:r>
              <a:rPr lang="ko-KR" altLang="en-US" sz="1400" dirty="0">
                <a:latin typeface="+mn-ea"/>
                <a:ea typeface="+mn-ea"/>
              </a:rPr>
              <a:t>를 적용합니다</a:t>
            </a:r>
            <a:r>
              <a:rPr lang="en-US" altLang="ko-KR" sz="1400" dirty="0">
                <a:latin typeface="+mn-ea"/>
                <a:ea typeface="+mn-ea"/>
              </a:rPr>
              <a:t>. </a:t>
            </a:r>
            <a:r>
              <a:rPr lang="ko-KR" altLang="en-US" sz="1400" dirty="0">
                <a:latin typeface="+mn-ea"/>
                <a:ea typeface="+mn-ea"/>
              </a:rPr>
              <a:t>하지만 </a:t>
            </a:r>
            <a:r>
              <a:rPr lang="en-US" altLang="ko-KR" sz="1400" dirty="0" err="1">
                <a:latin typeface="+mn-ea"/>
                <a:ea typeface="+mn-ea"/>
              </a:rPr>
              <a:t>weigher</a:t>
            </a:r>
            <a:r>
              <a:rPr lang="ko-KR" altLang="en-US" sz="1400" dirty="0">
                <a:latin typeface="+mn-ea"/>
                <a:ea typeface="+mn-ea"/>
              </a:rPr>
              <a:t>는 </a:t>
            </a:r>
            <a:r>
              <a:rPr lang="en-US" altLang="ko-KR" sz="1400" dirty="0" err="1">
                <a:latin typeface="+mn-ea"/>
                <a:ea typeface="+mn-ea"/>
              </a:rPr>
              <a:t>RAMWeigher</a:t>
            </a:r>
            <a:r>
              <a:rPr lang="ko-KR" altLang="en-US" sz="1400" dirty="0">
                <a:latin typeface="+mn-ea"/>
                <a:ea typeface="+mn-ea"/>
              </a:rPr>
              <a:t>만 존재하고</a:t>
            </a:r>
            <a:r>
              <a:rPr lang="en-US" altLang="ko-KR" sz="1400" dirty="0">
                <a:latin typeface="+mn-ea"/>
                <a:ea typeface="+mn-ea"/>
              </a:rPr>
              <a:t>, </a:t>
            </a:r>
            <a:r>
              <a:rPr lang="ko-KR" altLang="en-US" sz="1400" dirty="0">
                <a:latin typeface="+mn-ea"/>
                <a:ea typeface="+mn-ea"/>
              </a:rPr>
              <a:t>즉 메모리만 가중치를 주게 되어있습니다</a:t>
            </a:r>
            <a:r>
              <a:rPr lang="en-US" altLang="ko-KR" sz="1400" dirty="0">
                <a:latin typeface="+mn-ea"/>
                <a:ea typeface="+mn-ea"/>
              </a:rPr>
              <a:t>. </a:t>
            </a:r>
            <a:r>
              <a:rPr lang="ko-KR" altLang="en-US" sz="1400" dirty="0">
                <a:latin typeface="+mn-ea"/>
                <a:ea typeface="+mn-ea"/>
              </a:rPr>
              <a:t>즉 최종적으로는 아래처럼 가중치를 계산합니다</a:t>
            </a:r>
            <a:r>
              <a:rPr lang="en-US" altLang="ko-KR" sz="1400" dirty="0" smtClean="0">
                <a:latin typeface="+mn-ea"/>
                <a:ea typeface="+mn-ea"/>
              </a:rPr>
              <a:t>. (</a:t>
            </a:r>
            <a:r>
              <a:rPr lang="en-US" altLang="ko-KR" sz="1400" dirty="0"/>
              <a:t>weight = 1.0 x </a:t>
            </a:r>
            <a:r>
              <a:rPr lang="en-US" altLang="ko-KR" sz="1400" dirty="0" err="1" smtClean="0"/>
              <a:t>host.free_ram_mb</a:t>
            </a:r>
            <a:r>
              <a:rPr lang="en-US" altLang="ko-KR" sz="1400" dirty="0" smtClean="0"/>
              <a:t>) </a:t>
            </a:r>
          </a:p>
          <a:p>
            <a:pPr algn="l"/>
            <a:endParaRPr lang="en-US" altLang="ko-KR" sz="1400" dirty="0" smtClean="0">
              <a:latin typeface="+mn-ea"/>
              <a:ea typeface="+mn-ea"/>
            </a:endParaRPr>
          </a:p>
          <a:p>
            <a:pPr algn="l"/>
            <a:r>
              <a:rPr lang="ko-KR" altLang="en-US" sz="1400" dirty="0">
                <a:latin typeface="+mn-ea"/>
                <a:ea typeface="+mn-ea"/>
              </a:rPr>
              <a:t>즉</a:t>
            </a:r>
            <a:r>
              <a:rPr lang="en-US" altLang="ko-KR" sz="1400" dirty="0">
                <a:latin typeface="+mn-ea"/>
                <a:ea typeface="+mn-ea"/>
              </a:rPr>
              <a:t>.. </a:t>
            </a:r>
            <a:r>
              <a:rPr lang="ko-KR" altLang="en-US" sz="1400" dirty="0" err="1">
                <a:latin typeface="+mn-ea"/>
                <a:ea typeface="+mn-ea"/>
              </a:rPr>
              <a:t>인스턴스는</a:t>
            </a:r>
            <a:r>
              <a:rPr lang="ko-KR" altLang="en-US" sz="1400" dirty="0">
                <a:latin typeface="+mn-ea"/>
                <a:ea typeface="+mn-ea"/>
              </a:rPr>
              <a:t> 가장 메모리가 여유가 많은 호스트에 위치합니다</a:t>
            </a:r>
            <a:endParaRPr lang="en-US" altLang="ko-KR" sz="1400" dirty="0">
              <a:latin typeface="+mn-ea"/>
              <a:ea typeface="+mn-ea"/>
            </a:endParaRPr>
          </a:p>
        </p:txBody>
      </p:sp>
    </p:spTree>
    <p:extLst>
      <p:ext uri="{BB962C8B-B14F-4D97-AF65-F5344CB8AC3E}">
        <p14:creationId xmlns:p14="http://schemas.microsoft.com/office/powerpoint/2010/main" val="305981592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4"/>
          <p:cNvSpPr txBox="1"/>
          <p:nvPr/>
        </p:nvSpPr>
        <p:spPr bwMode="auto">
          <a:xfrm>
            <a:off x="542130" y="793333"/>
            <a:ext cx="9718923" cy="412742"/>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defPPr>
              <a:defRPr lang="en-US"/>
            </a:defPPr>
            <a:lvl1pPr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1pPr>
            <a:lvl2pPr marL="4572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2pPr>
            <a:lvl3pPr marL="9144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3pPr>
            <a:lvl4pPr marL="13716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4pPr>
            <a:lvl5pPr marL="18288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5pPr>
            <a:lvl6pPr marL="2286000" algn="l" defTabSz="914400" rtl="0" eaLnBrk="1" latinLnBrk="1" hangingPunct="1">
              <a:defRPr kumimoji="1" sz="1100" kern="1200">
                <a:solidFill>
                  <a:schemeClr val="tx1"/>
                </a:solidFill>
                <a:latin typeface="Arial" pitchFamily="34" charset="0"/>
                <a:ea typeface="HY태고딕" pitchFamily="18" charset="-127"/>
                <a:cs typeface="+mn-cs"/>
              </a:defRPr>
            </a:lvl6pPr>
            <a:lvl7pPr marL="2743200" algn="l" defTabSz="914400" rtl="0" eaLnBrk="1" latinLnBrk="1" hangingPunct="1">
              <a:defRPr kumimoji="1" sz="1100" kern="1200">
                <a:solidFill>
                  <a:schemeClr val="tx1"/>
                </a:solidFill>
                <a:latin typeface="Arial" pitchFamily="34" charset="0"/>
                <a:ea typeface="HY태고딕" pitchFamily="18" charset="-127"/>
                <a:cs typeface="+mn-cs"/>
              </a:defRPr>
            </a:lvl7pPr>
            <a:lvl8pPr marL="3200400" algn="l" defTabSz="914400" rtl="0" eaLnBrk="1" latinLnBrk="1" hangingPunct="1">
              <a:defRPr kumimoji="1" sz="1100" kern="1200">
                <a:solidFill>
                  <a:schemeClr val="tx1"/>
                </a:solidFill>
                <a:latin typeface="Arial" pitchFamily="34" charset="0"/>
                <a:ea typeface="HY태고딕" pitchFamily="18" charset="-127"/>
                <a:cs typeface="+mn-cs"/>
              </a:defRPr>
            </a:lvl8pPr>
            <a:lvl9pPr marL="3657600" algn="l" defTabSz="914400" rtl="0" eaLnBrk="1" latinLnBrk="1" hangingPunct="1">
              <a:defRPr kumimoji="1" sz="1100" kern="1200">
                <a:solidFill>
                  <a:schemeClr val="tx1"/>
                </a:solidFill>
                <a:latin typeface="Arial" pitchFamily="34" charset="0"/>
                <a:ea typeface="HY태고딕" pitchFamily="18" charset="-127"/>
                <a:cs typeface="+mn-cs"/>
              </a:defRPr>
            </a:lvl9pPr>
          </a:lstStyle>
          <a:p>
            <a:pPr marL="342900" indent="-342900" algn="l">
              <a:lnSpc>
                <a:spcPct val="130000"/>
              </a:lnSpc>
              <a:buAutoNum type="arabicPeriod"/>
            </a:pPr>
            <a:r>
              <a:rPr lang="en-US" altLang="ko-KR" sz="1800" b="1" dirty="0" smtClean="0">
                <a:latin typeface="+mn-ea"/>
                <a:ea typeface="+mn-ea"/>
              </a:rPr>
              <a:t>Nova </a:t>
            </a:r>
            <a:r>
              <a:rPr lang="en-US" altLang="ko-KR" sz="1800" b="1" dirty="0">
                <a:latin typeface="+mn-ea"/>
                <a:ea typeface="+mn-ea"/>
              </a:rPr>
              <a:t>scheduler </a:t>
            </a:r>
            <a:r>
              <a:rPr lang="en-US" altLang="ko-KR" sz="1800" b="1" dirty="0" smtClean="0">
                <a:latin typeface="+mn-ea"/>
                <a:ea typeface="+mn-ea"/>
              </a:rPr>
              <a:t>weighting</a:t>
            </a:r>
            <a:endParaRPr lang="en-US" altLang="ko-KR" sz="1600" dirty="0" smtClean="0">
              <a:solidFill>
                <a:srgbClr val="000000"/>
              </a:solidFill>
              <a:latin typeface="+mj-ea"/>
              <a:ea typeface="+mj-ea"/>
              <a:cs typeface="+mj-cs"/>
              <a:sym typeface="Wingdings" panose="05000000000000000000" pitchFamily="2" charset="2"/>
            </a:endParaRPr>
          </a:p>
        </p:txBody>
      </p:sp>
      <p:sp>
        <p:nvSpPr>
          <p:cNvPr id="2" name="제목 1"/>
          <p:cNvSpPr>
            <a:spLocks noGrp="1"/>
          </p:cNvSpPr>
          <p:nvPr>
            <p:ph type="title"/>
          </p:nvPr>
        </p:nvSpPr>
        <p:spPr>
          <a:xfrm>
            <a:off x="539974" y="198041"/>
            <a:ext cx="9356725" cy="360363"/>
          </a:xfrm>
        </p:spPr>
        <p:txBody>
          <a:bodyPr/>
          <a:lstStyle/>
          <a:p>
            <a:r>
              <a:rPr lang="en-US" altLang="ko-KR" sz="2000" kern="1200" dirty="0" smtClean="0">
                <a:latin typeface="+mn-ea"/>
                <a:ea typeface="+mn-ea"/>
              </a:rPr>
              <a:t>2. Nova Scheduler</a:t>
            </a:r>
            <a:endParaRPr lang="ko-KR" altLang="en-US" sz="2000" kern="1200" dirty="0">
              <a:latin typeface="+mn-ea"/>
              <a:ea typeface="+mn-ea"/>
            </a:endParaRPr>
          </a:p>
        </p:txBody>
      </p:sp>
      <p:sp>
        <p:nvSpPr>
          <p:cNvPr id="5" name="제목 1"/>
          <p:cNvSpPr>
            <a:spLocks noGrp="1"/>
          </p:cNvSpPr>
          <p:nvPr/>
        </p:nvSpPr>
        <p:spPr bwMode="auto">
          <a:xfrm>
            <a:off x="542131" y="218985"/>
            <a:ext cx="9356725" cy="360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defTabSz="952500" rtl="0" eaLnBrk="0" fontAlgn="base" latinLnBrk="1" hangingPunct="0">
              <a:spcBef>
                <a:spcPct val="0"/>
              </a:spcBef>
              <a:spcAft>
                <a:spcPct val="0"/>
              </a:spcAft>
              <a:defRPr kumimoji="1" sz="1700" b="1">
                <a:solidFill>
                  <a:srgbClr val="000000"/>
                </a:solidFill>
                <a:latin typeface="Arial" charset="0"/>
                <a:ea typeface="+mj-ea"/>
                <a:cs typeface="+mj-cs"/>
              </a:defRPr>
            </a:lvl1pPr>
            <a:lvl2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2pPr>
            <a:lvl3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3pPr>
            <a:lvl4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4pPr>
            <a:lvl5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5pPr>
            <a:lvl6pPr marL="457200" algn="l" rtl="0" fontAlgn="base" latinLnBrk="1">
              <a:spcBef>
                <a:spcPct val="0"/>
              </a:spcBef>
              <a:spcAft>
                <a:spcPct val="0"/>
              </a:spcAft>
              <a:defRPr kumimoji="1" sz="1600" b="1">
                <a:solidFill>
                  <a:srgbClr val="000000"/>
                </a:solidFill>
                <a:latin typeface="굴림" pitchFamily="50" charset="-127"/>
                <a:ea typeface="굴림" pitchFamily="50" charset="-127"/>
              </a:defRPr>
            </a:lvl6pPr>
            <a:lvl7pPr marL="914400" algn="l" rtl="0" fontAlgn="base" latinLnBrk="1">
              <a:spcBef>
                <a:spcPct val="0"/>
              </a:spcBef>
              <a:spcAft>
                <a:spcPct val="0"/>
              </a:spcAft>
              <a:defRPr kumimoji="1" sz="1600" b="1">
                <a:solidFill>
                  <a:srgbClr val="000000"/>
                </a:solidFill>
                <a:latin typeface="굴림" pitchFamily="50" charset="-127"/>
                <a:ea typeface="굴림" pitchFamily="50" charset="-127"/>
              </a:defRPr>
            </a:lvl7pPr>
            <a:lvl8pPr marL="1371600" algn="l" rtl="0" fontAlgn="base" latinLnBrk="1">
              <a:spcBef>
                <a:spcPct val="0"/>
              </a:spcBef>
              <a:spcAft>
                <a:spcPct val="0"/>
              </a:spcAft>
              <a:defRPr kumimoji="1" sz="1600" b="1">
                <a:solidFill>
                  <a:srgbClr val="000000"/>
                </a:solidFill>
                <a:latin typeface="굴림" pitchFamily="50" charset="-127"/>
                <a:ea typeface="굴림" pitchFamily="50" charset="-127"/>
              </a:defRPr>
            </a:lvl8pPr>
            <a:lvl9pPr marL="1828800" algn="l" rtl="0" fontAlgn="base" latinLnBrk="1">
              <a:spcBef>
                <a:spcPct val="0"/>
              </a:spcBef>
              <a:spcAft>
                <a:spcPct val="0"/>
              </a:spcAft>
              <a:defRPr kumimoji="1" sz="1600" b="1">
                <a:solidFill>
                  <a:srgbClr val="000000"/>
                </a:solidFill>
                <a:latin typeface="굴림" pitchFamily="50" charset="-127"/>
                <a:ea typeface="굴림" pitchFamily="50" charset="-127"/>
              </a:defRPr>
            </a:lvl9pPr>
          </a:lstStyle>
          <a:p>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3530097989"/>
              </p:ext>
            </p:extLst>
          </p:nvPr>
        </p:nvGraphicFramePr>
        <p:xfrm>
          <a:off x="585290" y="1494185"/>
          <a:ext cx="9270405" cy="4666238"/>
        </p:xfrm>
        <a:graphic>
          <a:graphicData uri="http://schemas.openxmlformats.org/drawingml/2006/table">
            <a:tbl>
              <a:tblPr>
                <a:tableStyleId>{5940675A-B579-460E-94D1-54222C63F5DA}</a:tableStyleId>
              </a:tblPr>
              <a:tblGrid>
                <a:gridCol w="1129748"/>
                <a:gridCol w="2139324"/>
                <a:gridCol w="6001333"/>
              </a:tblGrid>
              <a:tr h="0">
                <a:tc>
                  <a:txBody>
                    <a:bodyPr/>
                    <a:lstStyle/>
                    <a:p>
                      <a:r>
                        <a:rPr lang="en-US" sz="1000" dirty="0"/>
                        <a:t>Section</a:t>
                      </a:r>
                    </a:p>
                  </a:txBody>
                  <a:tcPr anchor="ctr"/>
                </a:tc>
                <a:tc>
                  <a:txBody>
                    <a:bodyPr/>
                    <a:lstStyle/>
                    <a:p>
                      <a:r>
                        <a:rPr lang="en-US" sz="1000"/>
                        <a:t>Option</a:t>
                      </a:r>
                    </a:p>
                  </a:txBody>
                  <a:tcPr anchor="ctr"/>
                </a:tc>
                <a:tc>
                  <a:txBody>
                    <a:bodyPr/>
                    <a:lstStyle/>
                    <a:p>
                      <a:r>
                        <a:rPr lang="en-US" sz="1000"/>
                        <a:t>Description</a:t>
                      </a:r>
                    </a:p>
                  </a:txBody>
                  <a:tcPr anchor="ctr"/>
                </a:tc>
              </a:tr>
              <a:tr h="642790">
                <a:tc>
                  <a:txBody>
                    <a:bodyPr/>
                    <a:lstStyle/>
                    <a:p>
                      <a:r>
                        <a:rPr lang="en-US" sz="1000"/>
                        <a:t>[DEFAULT] </a:t>
                      </a:r>
                    </a:p>
                  </a:txBody>
                  <a:tcPr/>
                </a:tc>
                <a:tc>
                  <a:txBody>
                    <a:bodyPr/>
                    <a:lstStyle/>
                    <a:p>
                      <a:r>
                        <a:rPr lang="en-US" sz="1000" dirty="0" err="1"/>
                        <a:t>ram_weight_multiplier</a:t>
                      </a:r>
                      <a:r>
                        <a:rPr lang="en-US" sz="1000" dirty="0"/>
                        <a:t> </a:t>
                      </a:r>
                    </a:p>
                  </a:txBody>
                  <a:tcPr/>
                </a:tc>
                <a:tc>
                  <a:txBody>
                    <a:bodyPr/>
                    <a:lstStyle/>
                    <a:p>
                      <a:r>
                        <a:rPr lang="en-US" sz="1000" dirty="0"/>
                        <a:t>By default, the scheduler spreads instances across all hosts evenly. Set the </a:t>
                      </a:r>
                      <a:r>
                        <a:rPr lang="en-US" sz="1000" dirty="0" err="1"/>
                        <a:t>ram_weight_multiplier</a:t>
                      </a:r>
                      <a:r>
                        <a:rPr lang="en-US" sz="1000" dirty="0"/>
                        <a:t> option to a negative number if you prefer stacking instead of spreading. Use a floating-point value. </a:t>
                      </a:r>
                    </a:p>
                  </a:txBody>
                  <a:tcPr/>
                </a:tc>
              </a:tr>
              <a:tr h="1028464">
                <a:tc>
                  <a:txBody>
                    <a:bodyPr/>
                    <a:lstStyle/>
                    <a:p>
                      <a:r>
                        <a:rPr lang="en-US" sz="1000"/>
                        <a:t>[DEFAULT] </a:t>
                      </a:r>
                    </a:p>
                  </a:txBody>
                  <a:tcPr/>
                </a:tc>
                <a:tc>
                  <a:txBody>
                    <a:bodyPr/>
                    <a:lstStyle/>
                    <a:p>
                      <a:r>
                        <a:rPr lang="en-US" sz="1000" dirty="0" err="1"/>
                        <a:t>scheduler_host_subset_size</a:t>
                      </a:r>
                      <a:r>
                        <a:rPr lang="en-US" sz="1000" dirty="0"/>
                        <a:t> </a:t>
                      </a:r>
                    </a:p>
                  </a:txBody>
                  <a:tcPr/>
                </a:tc>
                <a:tc>
                  <a:txBody>
                    <a:bodyPr/>
                    <a:lstStyle/>
                    <a:p>
                      <a:r>
                        <a:rPr lang="en-US" sz="1000" dirty="0"/>
                        <a:t>New instances are scheduled on a host that is chosen </a:t>
                      </a:r>
                      <a:r>
                        <a:rPr lang="en-US" sz="1000" dirty="0">
                          <a:solidFill>
                            <a:srgbClr val="FF0000"/>
                          </a:solidFill>
                        </a:rPr>
                        <a:t>randomly from a subset of the N best hosts. </a:t>
                      </a:r>
                      <a:r>
                        <a:rPr lang="en-US" sz="1000" dirty="0"/>
                        <a:t>This property defines the subset size from which a host is chosen. A value of 1 chooses the first host returned by the weighing </a:t>
                      </a:r>
                      <a:r>
                        <a:rPr lang="en-US" sz="1000" dirty="0" err="1"/>
                        <a:t>functions.This</a:t>
                      </a:r>
                      <a:r>
                        <a:rPr lang="en-US" sz="1000" dirty="0"/>
                        <a:t> value must be at least 1. A value less than 1 is ignored, and 1 is used instead. Use an integer value. </a:t>
                      </a:r>
                    </a:p>
                  </a:txBody>
                  <a:tcPr/>
                </a:tc>
              </a:tr>
              <a:tr h="565656">
                <a:tc>
                  <a:txBody>
                    <a:bodyPr/>
                    <a:lstStyle/>
                    <a:p>
                      <a:r>
                        <a:rPr lang="en-US" sz="1000"/>
                        <a:t>[DEFAULT] </a:t>
                      </a:r>
                    </a:p>
                  </a:txBody>
                  <a:tcPr/>
                </a:tc>
                <a:tc>
                  <a:txBody>
                    <a:bodyPr/>
                    <a:lstStyle/>
                    <a:p>
                      <a:r>
                        <a:rPr lang="en-US" sz="1000" dirty="0" err="1"/>
                        <a:t>scheduler_weight_classes</a:t>
                      </a:r>
                      <a:r>
                        <a:rPr lang="en-US" sz="1000" dirty="0"/>
                        <a:t> </a:t>
                      </a:r>
                    </a:p>
                  </a:txBody>
                  <a:tcPr/>
                </a:tc>
                <a:tc>
                  <a:txBody>
                    <a:bodyPr/>
                    <a:lstStyle/>
                    <a:p>
                      <a:r>
                        <a:rPr lang="en-US" sz="1000" dirty="0"/>
                        <a:t>Defaults to </a:t>
                      </a:r>
                      <a:r>
                        <a:rPr lang="en-US" sz="1000" dirty="0" err="1">
                          <a:solidFill>
                            <a:srgbClr val="FF0000"/>
                          </a:solidFill>
                        </a:rPr>
                        <a:t>nova.scheduler.weights.all_weighers</a:t>
                      </a:r>
                      <a:r>
                        <a:rPr lang="en-US" sz="1000" dirty="0">
                          <a:solidFill>
                            <a:srgbClr val="FF0000"/>
                          </a:solidFill>
                        </a:rPr>
                        <a:t>, </a:t>
                      </a:r>
                      <a:r>
                        <a:rPr lang="en-US" sz="1000" dirty="0"/>
                        <a:t>which selects the only available </a:t>
                      </a:r>
                      <a:r>
                        <a:rPr lang="en-US" sz="1000" dirty="0" err="1"/>
                        <a:t>weigher</a:t>
                      </a:r>
                      <a:r>
                        <a:rPr lang="en-US" sz="1000" dirty="0"/>
                        <a:t>, the </a:t>
                      </a:r>
                      <a:r>
                        <a:rPr lang="en-US" sz="1000" dirty="0" err="1"/>
                        <a:t>RamWeigher</a:t>
                      </a:r>
                      <a:r>
                        <a:rPr lang="en-US" sz="1000" dirty="0"/>
                        <a:t>. Hosts are then weighed and sorted with the largest weight winning. </a:t>
                      </a:r>
                    </a:p>
                  </a:txBody>
                  <a:tcPr/>
                </a:tc>
              </a:tr>
              <a:tr h="257116">
                <a:tc>
                  <a:txBody>
                    <a:bodyPr/>
                    <a:lstStyle/>
                    <a:p>
                      <a:r>
                        <a:rPr lang="en-US" sz="1000"/>
                        <a:t>[metrics] </a:t>
                      </a:r>
                    </a:p>
                  </a:txBody>
                  <a:tcPr/>
                </a:tc>
                <a:tc>
                  <a:txBody>
                    <a:bodyPr/>
                    <a:lstStyle/>
                    <a:p>
                      <a:r>
                        <a:rPr lang="en-US" sz="1000" dirty="0" err="1"/>
                        <a:t>weight_multiplier</a:t>
                      </a:r>
                      <a:r>
                        <a:rPr lang="en-US" sz="1000" dirty="0"/>
                        <a:t> </a:t>
                      </a:r>
                    </a:p>
                  </a:txBody>
                  <a:tcPr/>
                </a:tc>
                <a:tc>
                  <a:txBody>
                    <a:bodyPr/>
                    <a:lstStyle/>
                    <a:p>
                      <a:r>
                        <a:rPr lang="en-US" sz="1000" dirty="0">
                          <a:solidFill>
                            <a:srgbClr val="FF0000"/>
                          </a:solidFill>
                        </a:rPr>
                        <a:t>Multiplier for weighing </a:t>
                      </a:r>
                      <a:r>
                        <a:rPr lang="en-US" sz="1000" dirty="0" err="1">
                          <a:solidFill>
                            <a:srgbClr val="FF0000"/>
                          </a:solidFill>
                        </a:rPr>
                        <a:t>metrices</a:t>
                      </a:r>
                      <a:r>
                        <a:rPr lang="en-US" sz="1000" dirty="0"/>
                        <a:t>. Use a floating-point value. </a:t>
                      </a:r>
                    </a:p>
                  </a:txBody>
                  <a:tcPr/>
                </a:tc>
              </a:tr>
              <a:tr h="565656">
                <a:tc>
                  <a:txBody>
                    <a:bodyPr/>
                    <a:lstStyle/>
                    <a:p>
                      <a:r>
                        <a:rPr lang="en-US" sz="1000"/>
                        <a:t>[metrics] </a:t>
                      </a:r>
                    </a:p>
                  </a:txBody>
                  <a:tcPr/>
                </a:tc>
                <a:tc>
                  <a:txBody>
                    <a:bodyPr/>
                    <a:lstStyle/>
                    <a:p>
                      <a:r>
                        <a:rPr lang="en-US" sz="1000"/>
                        <a:t>weight_setting </a:t>
                      </a:r>
                    </a:p>
                  </a:txBody>
                  <a:tcPr/>
                </a:tc>
                <a:tc>
                  <a:txBody>
                    <a:bodyPr/>
                    <a:lstStyle/>
                    <a:p>
                      <a:r>
                        <a:rPr lang="en-US" sz="1000" dirty="0">
                          <a:solidFill>
                            <a:srgbClr val="FF0000"/>
                          </a:solidFill>
                        </a:rPr>
                        <a:t>Determines how metrics are weighed. </a:t>
                      </a:r>
                      <a:r>
                        <a:rPr lang="en-US" sz="1000" dirty="0"/>
                        <a:t>Use a comma-separated list of </a:t>
                      </a:r>
                      <a:r>
                        <a:rPr lang="en-US" sz="1000" dirty="0" err="1"/>
                        <a:t>metricName</a:t>
                      </a:r>
                      <a:r>
                        <a:rPr lang="en-US" sz="1000" dirty="0"/>
                        <a:t>=ratio. For example: "name1=1.0, name2=-1.0" results in: name1.value * 1.0 + name2.value * -1.0 </a:t>
                      </a:r>
                    </a:p>
                  </a:txBody>
                  <a:tcPr/>
                </a:tc>
              </a:tr>
              <a:tr h="951330">
                <a:tc>
                  <a:txBody>
                    <a:bodyPr/>
                    <a:lstStyle/>
                    <a:p>
                      <a:r>
                        <a:rPr lang="en-US" sz="1000"/>
                        <a:t>[metrics] </a:t>
                      </a:r>
                    </a:p>
                  </a:txBody>
                  <a:tcPr/>
                </a:tc>
                <a:tc>
                  <a:txBody>
                    <a:bodyPr/>
                    <a:lstStyle/>
                    <a:p>
                      <a:r>
                        <a:rPr lang="en-US" sz="1000"/>
                        <a:t>required </a:t>
                      </a:r>
                    </a:p>
                  </a:txBody>
                  <a:tcPr/>
                </a:tc>
                <a:tc>
                  <a:txBody>
                    <a:bodyPr/>
                    <a:lstStyle/>
                    <a:p>
                      <a:r>
                        <a:rPr lang="en-US" sz="1000" dirty="0"/>
                        <a:t>Specifies how to treat unavailable metrics: </a:t>
                      </a:r>
                    </a:p>
                    <a:p>
                      <a:pPr>
                        <a:buFont typeface="Arial"/>
                        <a:buChar char="•"/>
                      </a:pPr>
                      <a:r>
                        <a:rPr lang="en-US" sz="1000" dirty="0">
                          <a:solidFill>
                            <a:srgbClr val="FF0000"/>
                          </a:solidFill>
                        </a:rPr>
                        <a:t>True—Raises an exception. To avoid the raised exception</a:t>
                      </a:r>
                      <a:r>
                        <a:rPr lang="en-US" sz="1000" dirty="0"/>
                        <a:t>, you should use the scheduler filter </a:t>
                      </a:r>
                      <a:r>
                        <a:rPr lang="en-US" sz="1000" dirty="0" err="1"/>
                        <a:t>MetricFilter</a:t>
                      </a:r>
                      <a:r>
                        <a:rPr lang="en-US" sz="1000" dirty="0"/>
                        <a:t> to filter out hosts with unavailable metrics. </a:t>
                      </a:r>
                    </a:p>
                    <a:p>
                      <a:pPr>
                        <a:buFont typeface="Arial"/>
                        <a:buChar char="•"/>
                      </a:pPr>
                      <a:r>
                        <a:rPr lang="en-US" sz="1000" dirty="0">
                          <a:solidFill>
                            <a:srgbClr val="FF0000"/>
                          </a:solidFill>
                        </a:rPr>
                        <a:t>False—Treated as a negative factor in the weighing process </a:t>
                      </a:r>
                      <a:r>
                        <a:rPr lang="en-US" sz="1000" dirty="0"/>
                        <a:t>(uses the </a:t>
                      </a:r>
                      <a:r>
                        <a:rPr lang="en-US" sz="1000" dirty="0" err="1"/>
                        <a:t>weight_of_unavailable</a:t>
                      </a:r>
                      <a:r>
                        <a:rPr lang="en-US" sz="1000" dirty="0"/>
                        <a:t> option). </a:t>
                      </a:r>
                    </a:p>
                  </a:txBody>
                  <a:tcPr/>
                </a:tc>
              </a:tr>
              <a:tr h="411386">
                <a:tc>
                  <a:txBody>
                    <a:bodyPr/>
                    <a:lstStyle/>
                    <a:p>
                      <a:r>
                        <a:rPr lang="en-US" sz="1000"/>
                        <a:t>[metrics] </a:t>
                      </a:r>
                    </a:p>
                  </a:txBody>
                  <a:tcPr/>
                </a:tc>
                <a:tc>
                  <a:txBody>
                    <a:bodyPr/>
                    <a:lstStyle/>
                    <a:p>
                      <a:r>
                        <a:rPr lang="en-US" sz="1000" dirty="0" err="1"/>
                        <a:t>weight_of_unavailable</a:t>
                      </a:r>
                      <a:r>
                        <a:rPr lang="en-US" sz="1000" dirty="0"/>
                        <a:t> </a:t>
                      </a:r>
                    </a:p>
                  </a:txBody>
                  <a:tcPr/>
                </a:tc>
                <a:tc>
                  <a:txBody>
                    <a:bodyPr/>
                    <a:lstStyle/>
                    <a:p>
                      <a:r>
                        <a:rPr lang="en-US" sz="1000" dirty="0"/>
                        <a:t>If required is set to False, and any one of the metrics set by </a:t>
                      </a:r>
                      <a:r>
                        <a:rPr lang="en-US" sz="1000" dirty="0" err="1"/>
                        <a:t>weight_setting</a:t>
                      </a:r>
                      <a:r>
                        <a:rPr lang="en-US" sz="1000" dirty="0"/>
                        <a:t> is unavailable, the </a:t>
                      </a:r>
                      <a:r>
                        <a:rPr lang="en-US" sz="1000" dirty="0" err="1"/>
                        <a:t>weight_of_unavailable</a:t>
                      </a:r>
                      <a:r>
                        <a:rPr lang="en-US" sz="1000" dirty="0"/>
                        <a:t> value is returned to the scheduler</a:t>
                      </a:r>
                    </a:p>
                  </a:txBody>
                  <a:tcPr/>
                </a:tc>
              </a:tr>
            </a:tbl>
          </a:graphicData>
        </a:graphic>
      </p:graphicFrame>
    </p:spTree>
    <p:extLst>
      <p:ext uri="{BB962C8B-B14F-4D97-AF65-F5344CB8AC3E}">
        <p14:creationId xmlns:p14="http://schemas.microsoft.com/office/powerpoint/2010/main" val="268989584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1"/>
          <p:cNvSpPr>
            <a:spLocks noGrp="1"/>
          </p:cNvSpPr>
          <p:nvPr>
            <p:ph type="title"/>
          </p:nvPr>
        </p:nvSpPr>
        <p:spPr>
          <a:xfrm>
            <a:off x="539974" y="198041"/>
            <a:ext cx="9356725" cy="360363"/>
          </a:xfrm>
        </p:spPr>
        <p:txBody>
          <a:bodyPr/>
          <a:lstStyle/>
          <a:p>
            <a:r>
              <a:rPr lang="en-US" altLang="ko-KR" sz="2000" kern="1200" dirty="0">
                <a:latin typeface="+mn-ea"/>
                <a:ea typeface="+mn-ea"/>
              </a:rPr>
              <a:t>3</a:t>
            </a:r>
            <a:r>
              <a:rPr lang="en-US" altLang="ko-KR" sz="2000" kern="1200" dirty="0" smtClean="0">
                <a:latin typeface="+mn-ea"/>
                <a:ea typeface="+mn-ea"/>
              </a:rPr>
              <a:t>. Migration</a:t>
            </a:r>
            <a:endParaRPr lang="ko-KR" altLang="en-US" sz="2000" kern="1200" dirty="0">
              <a:latin typeface="+mn-ea"/>
              <a:ea typeface="+mn-ea"/>
            </a:endParaRPr>
          </a:p>
        </p:txBody>
      </p:sp>
      <p:sp>
        <p:nvSpPr>
          <p:cNvPr id="6" name="TextBox 14"/>
          <p:cNvSpPr txBox="1"/>
          <p:nvPr/>
        </p:nvSpPr>
        <p:spPr bwMode="auto">
          <a:xfrm>
            <a:off x="758156" y="1113293"/>
            <a:ext cx="9070850" cy="5493812"/>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defPPr>
              <a:defRPr lang="en-US"/>
            </a:defPPr>
            <a:lvl1pPr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1pPr>
            <a:lvl2pPr marL="4572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2pPr>
            <a:lvl3pPr marL="9144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3pPr>
            <a:lvl4pPr marL="13716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4pPr>
            <a:lvl5pPr marL="18288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5pPr>
            <a:lvl6pPr marL="2286000" algn="l" defTabSz="914400" rtl="0" eaLnBrk="1" latinLnBrk="1" hangingPunct="1">
              <a:defRPr kumimoji="1" sz="1100" kern="1200">
                <a:solidFill>
                  <a:schemeClr val="tx1"/>
                </a:solidFill>
                <a:latin typeface="Arial" pitchFamily="34" charset="0"/>
                <a:ea typeface="HY태고딕" pitchFamily="18" charset="-127"/>
                <a:cs typeface="+mn-cs"/>
              </a:defRPr>
            </a:lvl6pPr>
            <a:lvl7pPr marL="2743200" algn="l" defTabSz="914400" rtl="0" eaLnBrk="1" latinLnBrk="1" hangingPunct="1">
              <a:defRPr kumimoji="1" sz="1100" kern="1200">
                <a:solidFill>
                  <a:schemeClr val="tx1"/>
                </a:solidFill>
                <a:latin typeface="Arial" pitchFamily="34" charset="0"/>
                <a:ea typeface="HY태고딕" pitchFamily="18" charset="-127"/>
                <a:cs typeface="+mn-cs"/>
              </a:defRPr>
            </a:lvl7pPr>
            <a:lvl8pPr marL="3200400" algn="l" defTabSz="914400" rtl="0" eaLnBrk="1" latinLnBrk="1" hangingPunct="1">
              <a:defRPr kumimoji="1" sz="1100" kern="1200">
                <a:solidFill>
                  <a:schemeClr val="tx1"/>
                </a:solidFill>
                <a:latin typeface="Arial" pitchFamily="34" charset="0"/>
                <a:ea typeface="HY태고딕" pitchFamily="18" charset="-127"/>
                <a:cs typeface="+mn-cs"/>
              </a:defRPr>
            </a:lvl8pPr>
            <a:lvl9pPr marL="3657600" algn="l" defTabSz="914400" rtl="0" eaLnBrk="1" latinLnBrk="1" hangingPunct="1">
              <a:defRPr kumimoji="1" sz="1100" kern="1200">
                <a:solidFill>
                  <a:schemeClr val="tx1"/>
                </a:solidFill>
                <a:latin typeface="Arial" pitchFamily="34" charset="0"/>
                <a:ea typeface="HY태고딕" pitchFamily="18" charset="-127"/>
                <a:cs typeface="+mn-cs"/>
              </a:defRPr>
            </a:lvl9pPr>
          </a:lstStyle>
          <a:p>
            <a:pPr algn="l">
              <a:lnSpc>
                <a:spcPct val="130000"/>
              </a:lnSpc>
            </a:pPr>
            <a:r>
              <a:rPr lang="en-US" altLang="ko-KR" sz="1800" b="1" dirty="0">
                <a:solidFill>
                  <a:srgbClr val="000000"/>
                </a:solidFill>
                <a:latin typeface="+mn-ea"/>
                <a:ea typeface="+mn-ea"/>
                <a:cs typeface="+mj-cs"/>
              </a:rPr>
              <a:t>3</a:t>
            </a:r>
            <a:r>
              <a:rPr lang="en-US" altLang="ko-KR" sz="1800" b="1" dirty="0" smtClean="0">
                <a:solidFill>
                  <a:srgbClr val="000000"/>
                </a:solidFill>
                <a:latin typeface="+mn-ea"/>
                <a:ea typeface="+mn-ea"/>
                <a:cs typeface="+mj-cs"/>
              </a:rPr>
              <a:t>-1 </a:t>
            </a:r>
            <a:r>
              <a:rPr lang="en-US" altLang="ko-KR" sz="1800" b="1" dirty="0" smtClean="0">
                <a:latin typeface="+mn-ea"/>
              </a:rPr>
              <a:t>Migration</a:t>
            </a:r>
            <a:endParaRPr lang="en-US" altLang="ko-KR" sz="1800" b="1" dirty="0" smtClean="0">
              <a:solidFill>
                <a:srgbClr val="000000"/>
              </a:solidFill>
              <a:latin typeface="+mn-ea"/>
              <a:ea typeface="+mn-ea"/>
              <a:cs typeface="+mj-cs"/>
            </a:endParaRPr>
          </a:p>
          <a:p>
            <a:pPr algn="l" eaLnBrk="1" hangingPunct="1">
              <a:lnSpc>
                <a:spcPct val="130000"/>
              </a:lnSpc>
            </a:pPr>
            <a:r>
              <a:rPr lang="en-US" altLang="ko-KR" sz="1800" dirty="0">
                <a:solidFill>
                  <a:srgbClr val="000000"/>
                </a:solidFill>
                <a:latin typeface="+mj-ea"/>
                <a:ea typeface="+mj-ea"/>
                <a:cs typeface="+mj-cs"/>
              </a:rPr>
              <a:t> </a:t>
            </a:r>
            <a:r>
              <a:rPr lang="en-US" altLang="ko-KR" sz="1800" dirty="0" smtClean="0">
                <a:solidFill>
                  <a:srgbClr val="000000"/>
                </a:solidFill>
                <a:latin typeface="+mj-ea"/>
                <a:ea typeface="+mj-ea"/>
                <a:cs typeface="+mj-cs"/>
              </a:rPr>
              <a:t>- </a:t>
            </a:r>
            <a:r>
              <a:rPr lang="ko-KR" altLang="en-US" sz="1800" dirty="0" smtClean="0">
                <a:solidFill>
                  <a:srgbClr val="000000"/>
                </a:solidFill>
                <a:latin typeface="+mj-ea"/>
                <a:ea typeface="+mj-ea"/>
                <a:cs typeface="+mj-cs"/>
              </a:rPr>
              <a:t>한 </a:t>
            </a:r>
            <a:r>
              <a:rPr lang="en-US" altLang="ko-KR" sz="1800" dirty="0" smtClean="0">
                <a:solidFill>
                  <a:srgbClr val="000000"/>
                </a:solidFill>
                <a:latin typeface="+mj-ea"/>
                <a:ea typeface="+mj-ea"/>
                <a:cs typeface="+mj-cs"/>
              </a:rPr>
              <a:t>Host</a:t>
            </a:r>
            <a:r>
              <a:rPr lang="ko-KR" altLang="en-US" sz="1800" dirty="0" smtClean="0">
                <a:solidFill>
                  <a:srgbClr val="000000"/>
                </a:solidFill>
                <a:latin typeface="+mj-ea"/>
                <a:ea typeface="+mj-ea"/>
                <a:cs typeface="+mj-cs"/>
              </a:rPr>
              <a:t>에서 다른 </a:t>
            </a:r>
            <a:r>
              <a:rPr lang="en-US" altLang="ko-KR" sz="1800" dirty="0" smtClean="0">
                <a:solidFill>
                  <a:srgbClr val="000000"/>
                </a:solidFill>
                <a:latin typeface="+mj-ea"/>
                <a:ea typeface="+mj-ea"/>
                <a:cs typeface="+mj-cs"/>
              </a:rPr>
              <a:t>Host</a:t>
            </a:r>
            <a:r>
              <a:rPr lang="ko-KR" altLang="en-US" sz="1800" dirty="0" smtClean="0">
                <a:solidFill>
                  <a:srgbClr val="000000"/>
                </a:solidFill>
                <a:latin typeface="+mj-ea"/>
                <a:ea typeface="+mj-ea"/>
                <a:cs typeface="+mj-cs"/>
              </a:rPr>
              <a:t>로 </a:t>
            </a:r>
            <a:r>
              <a:rPr lang="en-US" altLang="ko-KR" sz="1800" dirty="0" smtClean="0">
                <a:solidFill>
                  <a:srgbClr val="000000"/>
                </a:solidFill>
                <a:latin typeface="+mj-ea"/>
                <a:ea typeface="+mj-ea"/>
                <a:cs typeface="+mj-cs"/>
              </a:rPr>
              <a:t>VM</a:t>
            </a:r>
            <a:r>
              <a:rPr lang="ko-KR" altLang="en-US" sz="1800" dirty="0" smtClean="0">
                <a:solidFill>
                  <a:srgbClr val="000000"/>
                </a:solidFill>
                <a:latin typeface="+mj-ea"/>
                <a:ea typeface="+mj-ea"/>
                <a:cs typeface="+mj-cs"/>
              </a:rPr>
              <a:t>을 이동시키는 기능</a:t>
            </a:r>
            <a:endParaRPr lang="en-US" altLang="ko-KR" sz="1800" dirty="0" smtClean="0">
              <a:solidFill>
                <a:srgbClr val="000000"/>
              </a:solidFill>
              <a:latin typeface="+mj-ea"/>
              <a:ea typeface="+mj-ea"/>
              <a:cs typeface="+mj-cs"/>
            </a:endParaRPr>
          </a:p>
          <a:p>
            <a:pPr algn="l" eaLnBrk="1" hangingPunct="1">
              <a:lnSpc>
                <a:spcPct val="130000"/>
              </a:lnSpc>
            </a:pPr>
            <a:r>
              <a:rPr lang="en-US" altLang="ko-KR" sz="1800" dirty="0">
                <a:solidFill>
                  <a:srgbClr val="000000"/>
                </a:solidFill>
                <a:latin typeface="+mj-ea"/>
                <a:ea typeface="+mj-ea"/>
                <a:cs typeface="+mj-cs"/>
              </a:rPr>
              <a:t> </a:t>
            </a:r>
            <a:r>
              <a:rPr lang="en-US" altLang="ko-KR" sz="1800" dirty="0" smtClean="0">
                <a:solidFill>
                  <a:srgbClr val="000000"/>
                </a:solidFill>
                <a:latin typeface="+mj-ea"/>
                <a:ea typeface="+mj-ea"/>
                <a:cs typeface="+mj-cs"/>
              </a:rPr>
              <a:t>- Host </a:t>
            </a:r>
            <a:r>
              <a:rPr lang="ko-KR" altLang="en-US" sz="1800" dirty="0" smtClean="0">
                <a:solidFill>
                  <a:srgbClr val="000000"/>
                </a:solidFill>
                <a:latin typeface="+mj-ea"/>
                <a:ea typeface="+mj-ea"/>
                <a:cs typeface="+mj-cs"/>
              </a:rPr>
              <a:t>유지보수가 필요하거나 자원을 재분배할 때 유용</a:t>
            </a:r>
            <a:endParaRPr lang="en-US" altLang="ko-KR" sz="1800" dirty="0" smtClean="0">
              <a:solidFill>
                <a:srgbClr val="000000"/>
              </a:solidFill>
              <a:latin typeface="+mj-ea"/>
              <a:ea typeface="+mj-ea"/>
              <a:cs typeface="+mj-cs"/>
            </a:endParaRPr>
          </a:p>
          <a:p>
            <a:pPr algn="l">
              <a:lnSpc>
                <a:spcPct val="130000"/>
              </a:lnSpc>
            </a:pPr>
            <a:r>
              <a:rPr lang="en-US" altLang="ko-KR" sz="1800" b="1" dirty="0">
                <a:solidFill>
                  <a:srgbClr val="000000"/>
                </a:solidFill>
                <a:latin typeface="+mn-ea"/>
              </a:rPr>
              <a:t>3</a:t>
            </a:r>
            <a:r>
              <a:rPr lang="en-US" altLang="ko-KR" sz="1800" b="1" dirty="0" smtClean="0">
                <a:solidFill>
                  <a:srgbClr val="000000"/>
                </a:solidFill>
                <a:latin typeface="+mn-ea"/>
              </a:rPr>
              <a:t>-2 </a:t>
            </a:r>
            <a:r>
              <a:rPr lang="en-US" altLang="ko-KR" sz="1800" b="1" dirty="0" smtClean="0">
                <a:latin typeface="+mn-ea"/>
              </a:rPr>
              <a:t>Migration Type </a:t>
            </a:r>
          </a:p>
          <a:p>
            <a:pPr algn="l">
              <a:lnSpc>
                <a:spcPct val="130000"/>
              </a:lnSpc>
            </a:pPr>
            <a:r>
              <a:rPr lang="ko-KR" altLang="en-US" sz="1800" dirty="0">
                <a:solidFill>
                  <a:srgbClr val="000000"/>
                </a:solidFill>
                <a:latin typeface="맑은 고딕"/>
                <a:ea typeface="맑은 고딕"/>
              </a:rPr>
              <a:t>가</a:t>
            </a:r>
            <a:r>
              <a:rPr lang="en-US" altLang="ko-KR" sz="1800" dirty="0">
                <a:solidFill>
                  <a:srgbClr val="000000"/>
                </a:solidFill>
                <a:latin typeface="맑은 고딕"/>
                <a:ea typeface="맑은 고딕"/>
              </a:rPr>
              <a:t>. </a:t>
            </a:r>
            <a:r>
              <a:rPr lang="en-US" altLang="ko-KR" sz="1800" dirty="0" smtClean="0"/>
              <a:t>Non-live migration </a:t>
            </a:r>
            <a:r>
              <a:rPr lang="en-US" altLang="ko-KR" sz="1800" dirty="0" smtClean="0">
                <a:solidFill>
                  <a:srgbClr val="000000"/>
                </a:solidFill>
              </a:rPr>
              <a:t>(</a:t>
            </a:r>
            <a:r>
              <a:rPr lang="en-US" altLang="ko-KR" sz="1800" dirty="0" smtClean="0">
                <a:solidFill>
                  <a:srgbClr val="000000"/>
                </a:solidFill>
                <a:latin typeface="+mj-ea"/>
                <a:ea typeface="+mj-ea"/>
                <a:cs typeface="+mj-cs"/>
              </a:rPr>
              <a:t>instance</a:t>
            </a:r>
            <a:r>
              <a:rPr lang="ko-KR" altLang="en-US" sz="1800" dirty="0">
                <a:solidFill>
                  <a:srgbClr val="000000"/>
                </a:solidFill>
                <a:latin typeface="+mj-ea"/>
                <a:ea typeface="+mj-ea"/>
                <a:cs typeface="+mj-cs"/>
              </a:rPr>
              <a:t>가 다른 </a:t>
            </a:r>
            <a:r>
              <a:rPr lang="en-US" altLang="ko-KR" sz="1800" dirty="0">
                <a:solidFill>
                  <a:srgbClr val="000000"/>
                </a:solidFill>
                <a:latin typeface="+mj-ea"/>
                <a:ea typeface="+mj-ea"/>
                <a:cs typeface="+mj-cs"/>
              </a:rPr>
              <a:t>hypervisor</a:t>
            </a:r>
            <a:r>
              <a:rPr lang="ko-KR" altLang="en-US" sz="1800" dirty="0">
                <a:solidFill>
                  <a:srgbClr val="000000"/>
                </a:solidFill>
                <a:latin typeface="+mj-ea"/>
                <a:ea typeface="+mj-ea"/>
                <a:cs typeface="+mj-cs"/>
              </a:rPr>
              <a:t>로 이동하는 동안 </a:t>
            </a:r>
            <a:r>
              <a:rPr lang="en-US" altLang="ko-KR" sz="1800" dirty="0">
                <a:solidFill>
                  <a:srgbClr val="000000"/>
                </a:solidFill>
                <a:latin typeface="+mj-ea"/>
                <a:ea typeface="+mj-ea"/>
                <a:cs typeface="+mj-cs"/>
              </a:rPr>
              <a:t>shutdown</a:t>
            </a:r>
            <a:r>
              <a:rPr lang="ko-KR" altLang="en-US" sz="1800" dirty="0" smtClean="0">
                <a:solidFill>
                  <a:srgbClr val="000000"/>
                </a:solidFill>
                <a:latin typeface="+mj-ea"/>
                <a:ea typeface="+mj-ea"/>
                <a:cs typeface="+mj-cs"/>
              </a:rPr>
              <a:t>됨</a:t>
            </a:r>
            <a:r>
              <a:rPr lang="en-US" altLang="ko-KR" sz="1800" dirty="0" smtClean="0">
                <a:solidFill>
                  <a:srgbClr val="000000"/>
                </a:solidFill>
                <a:latin typeface="+mj-ea"/>
                <a:ea typeface="+mj-ea"/>
                <a:cs typeface="+mj-cs"/>
              </a:rPr>
              <a:t>)</a:t>
            </a:r>
          </a:p>
          <a:p>
            <a:pPr algn="l">
              <a:lnSpc>
                <a:spcPct val="130000"/>
              </a:lnSpc>
            </a:pPr>
            <a:r>
              <a:rPr lang="ko-KR" altLang="en-US" sz="1800" dirty="0" smtClean="0">
                <a:solidFill>
                  <a:srgbClr val="000000"/>
                </a:solidFill>
                <a:latin typeface="+mn-ea"/>
                <a:ea typeface="+mn-ea"/>
              </a:rPr>
              <a:t>나</a:t>
            </a:r>
            <a:r>
              <a:rPr lang="en-US" altLang="ko-KR" sz="1800" dirty="0" smtClean="0">
                <a:solidFill>
                  <a:srgbClr val="000000"/>
                </a:solidFill>
                <a:latin typeface="+mn-ea"/>
                <a:ea typeface="+mn-ea"/>
              </a:rPr>
              <a:t>. Live migration(migration</a:t>
            </a:r>
            <a:r>
              <a:rPr lang="ko-KR" altLang="en-US" sz="1800" dirty="0" smtClean="0">
                <a:solidFill>
                  <a:srgbClr val="000000"/>
                </a:solidFill>
                <a:latin typeface="+mn-ea"/>
                <a:ea typeface="+mn-ea"/>
              </a:rPr>
              <a:t>동안 </a:t>
            </a:r>
            <a:r>
              <a:rPr lang="en-US" altLang="ko-KR" sz="1800" dirty="0" smtClean="0">
                <a:solidFill>
                  <a:srgbClr val="000000"/>
                </a:solidFill>
                <a:latin typeface="+mn-ea"/>
                <a:ea typeface="+mn-ea"/>
              </a:rPr>
              <a:t>downtime </a:t>
            </a:r>
            <a:r>
              <a:rPr lang="ko-KR" altLang="en-US" sz="1800" dirty="0" smtClean="0">
                <a:solidFill>
                  <a:srgbClr val="000000"/>
                </a:solidFill>
                <a:latin typeface="+mn-ea"/>
                <a:ea typeface="+mn-ea"/>
              </a:rPr>
              <a:t>없이 서비스를 지속하고자 </a:t>
            </a:r>
            <a:r>
              <a:rPr lang="ko-KR" altLang="en-US" sz="1800" dirty="0" err="1" smtClean="0">
                <a:solidFill>
                  <a:srgbClr val="000000"/>
                </a:solidFill>
                <a:latin typeface="+mn-ea"/>
                <a:ea typeface="+mn-ea"/>
              </a:rPr>
              <a:t>할때</a:t>
            </a:r>
            <a:r>
              <a:rPr lang="ko-KR" altLang="en-US" sz="1800" dirty="0" smtClean="0">
                <a:solidFill>
                  <a:srgbClr val="000000"/>
                </a:solidFill>
                <a:latin typeface="+mn-ea"/>
                <a:ea typeface="+mn-ea"/>
              </a:rPr>
              <a:t> 유용</a:t>
            </a:r>
            <a:r>
              <a:rPr lang="en-US" altLang="ko-KR" sz="1800" dirty="0" smtClean="0">
                <a:solidFill>
                  <a:srgbClr val="000000"/>
                </a:solidFill>
                <a:latin typeface="+mn-ea"/>
                <a:ea typeface="+mn-ea"/>
              </a:rPr>
              <a:t>)</a:t>
            </a:r>
          </a:p>
          <a:p>
            <a:pPr algn="l">
              <a:lnSpc>
                <a:spcPct val="130000"/>
              </a:lnSpc>
            </a:pPr>
            <a:r>
              <a:rPr lang="en-US" altLang="ko-KR" sz="1800" dirty="0">
                <a:solidFill>
                  <a:srgbClr val="000000"/>
                </a:solidFill>
                <a:latin typeface="+mn-ea"/>
                <a:ea typeface="+mn-ea"/>
              </a:rPr>
              <a:t> </a:t>
            </a:r>
            <a:r>
              <a:rPr lang="en-US" altLang="ko-KR" sz="1800" dirty="0" smtClean="0">
                <a:solidFill>
                  <a:srgbClr val="000000"/>
                </a:solidFill>
                <a:latin typeface="+mn-ea"/>
                <a:ea typeface="+mn-ea"/>
              </a:rPr>
              <a:t> 1) </a:t>
            </a:r>
            <a:r>
              <a:rPr lang="en-US" altLang="ko-KR" sz="1800" dirty="0">
                <a:solidFill>
                  <a:srgbClr val="FF0000"/>
                </a:solidFill>
                <a:latin typeface="+mn-ea"/>
                <a:ea typeface="+mn-ea"/>
              </a:rPr>
              <a:t>Shared storage-based live </a:t>
            </a:r>
            <a:r>
              <a:rPr lang="en-US" altLang="ko-KR" sz="1800" dirty="0" smtClean="0">
                <a:solidFill>
                  <a:srgbClr val="FF0000"/>
                </a:solidFill>
                <a:latin typeface="+mn-ea"/>
                <a:ea typeface="+mn-ea"/>
              </a:rPr>
              <a:t>migration (</a:t>
            </a:r>
            <a:r>
              <a:rPr lang="ko-KR" altLang="en-US" sz="1800" dirty="0" smtClean="0">
                <a:solidFill>
                  <a:srgbClr val="FF0000"/>
                </a:solidFill>
                <a:latin typeface="+mn-ea"/>
                <a:ea typeface="+mn-ea"/>
              </a:rPr>
              <a:t>메모리만 </a:t>
            </a:r>
            <a:r>
              <a:rPr lang="ko-KR" altLang="en-US" sz="1800" dirty="0" smtClean="0">
                <a:solidFill>
                  <a:srgbClr val="FF0000"/>
                </a:solidFill>
                <a:latin typeface="+mn-ea"/>
                <a:ea typeface="+mn-ea"/>
              </a:rPr>
              <a:t>복사 </a:t>
            </a:r>
            <a:r>
              <a:rPr lang="en-US" altLang="ko-KR" sz="1800" dirty="0" smtClean="0">
                <a:solidFill>
                  <a:srgbClr val="FF0000"/>
                </a:solidFill>
                <a:latin typeface="+mn-ea"/>
                <a:ea typeface="+mn-ea"/>
              </a:rPr>
              <a:t>,disk</a:t>
            </a:r>
            <a:r>
              <a:rPr lang="ko-KR" altLang="en-US" sz="1800" dirty="0" smtClean="0">
                <a:solidFill>
                  <a:srgbClr val="FF0000"/>
                </a:solidFill>
                <a:latin typeface="+mn-ea"/>
                <a:ea typeface="+mn-ea"/>
              </a:rPr>
              <a:t>는 공유</a:t>
            </a:r>
            <a:r>
              <a:rPr lang="en-US" altLang="ko-KR" sz="1800" dirty="0" smtClean="0">
                <a:solidFill>
                  <a:srgbClr val="FF0000"/>
                </a:solidFill>
                <a:latin typeface="+mn-ea"/>
                <a:ea typeface="+mn-ea"/>
              </a:rPr>
              <a:t>)</a:t>
            </a:r>
            <a:endParaRPr lang="en-US" altLang="ko-KR" sz="1800" dirty="0" smtClean="0">
              <a:solidFill>
                <a:srgbClr val="FF0000"/>
              </a:solidFill>
              <a:latin typeface="+mn-ea"/>
              <a:ea typeface="+mn-ea"/>
            </a:endParaRPr>
          </a:p>
          <a:p>
            <a:pPr algn="l">
              <a:lnSpc>
                <a:spcPct val="130000"/>
              </a:lnSpc>
            </a:pPr>
            <a:r>
              <a:rPr lang="en-US" altLang="ko-KR" sz="1800" dirty="0">
                <a:latin typeface="+mn-ea"/>
                <a:ea typeface="+mn-ea"/>
              </a:rPr>
              <a:t> </a:t>
            </a:r>
            <a:r>
              <a:rPr lang="en-US" altLang="ko-KR" sz="1800" dirty="0" smtClean="0">
                <a:latin typeface="+mn-ea"/>
                <a:ea typeface="+mn-ea"/>
              </a:rPr>
              <a:t>   - hypervisor</a:t>
            </a:r>
            <a:r>
              <a:rPr lang="ko-KR" altLang="en-US" sz="1800" dirty="0" smtClean="0">
                <a:latin typeface="+mn-ea"/>
                <a:ea typeface="+mn-ea"/>
              </a:rPr>
              <a:t>가 공유 </a:t>
            </a:r>
            <a:r>
              <a:rPr lang="ko-KR" altLang="en-US" sz="1800" dirty="0" err="1" smtClean="0">
                <a:latin typeface="+mn-ea"/>
                <a:ea typeface="+mn-ea"/>
              </a:rPr>
              <a:t>스토리지에</a:t>
            </a:r>
            <a:r>
              <a:rPr lang="ko-KR" altLang="en-US" sz="1800" dirty="0" smtClean="0">
                <a:latin typeface="+mn-ea"/>
                <a:ea typeface="+mn-ea"/>
              </a:rPr>
              <a:t> 접근</a:t>
            </a:r>
            <a:endParaRPr lang="en-US" altLang="ko-KR" sz="1800" dirty="0" smtClean="0">
              <a:latin typeface="+mn-ea"/>
              <a:ea typeface="+mn-ea"/>
            </a:endParaRPr>
          </a:p>
          <a:p>
            <a:pPr algn="l">
              <a:lnSpc>
                <a:spcPct val="130000"/>
              </a:lnSpc>
            </a:pPr>
            <a:r>
              <a:rPr lang="en-US" altLang="ko-KR" sz="1800" dirty="0">
                <a:solidFill>
                  <a:srgbClr val="000000"/>
                </a:solidFill>
                <a:latin typeface="+mn-ea"/>
                <a:ea typeface="+mn-ea"/>
              </a:rPr>
              <a:t> </a:t>
            </a:r>
            <a:r>
              <a:rPr lang="en-US" altLang="ko-KR" sz="1800" dirty="0" smtClean="0">
                <a:solidFill>
                  <a:srgbClr val="000000"/>
                </a:solidFill>
                <a:latin typeface="+mn-ea"/>
                <a:ea typeface="+mn-ea"/>
              </a:rPr>
              <a:t> 2) </a:t>
            </a:r>
            <a:r>
              <a:rPr lang="en-US" altLang="ko-KR" sz="1800" dirty="0">
                <a:solidFill>
                  <a:srgbClr val="FF0000"/>
                </a:solidFill>
                <a:latin typeface="+mn-ea"/>
                <a:ea typeface="+mn-ea"/>
              </a:rPr>
              <a:t>Block </a:t>
            </a:r>
            <a:r>
              <a:rPr lang="en-US" altLang="ko-KR" sz="1800" dirty="0" smtClean="0">
                <a:solidFill>
                  <a:srgbClr val="FF0000"/>
                </a:solidFill>
                <a:latin typeface="+mn-ea"/>
                <a:ea typeface="+mn-ea"/>
              </a:rPr>
              <a:t>(live) </a:t>
            </a:r>
            <a:r>
              <a:rPr lang="en-US" altLang="ko-KR" sz="1800" dirty="0" smtClean="0">
                <a:solidFill>
                  <a:srgbClr val="FF0000"/>
                </a:solidFill>
                <a:latin typeface="+mn-ea"/>
                <a:ea typeface="+mn-ea"/>
              </a:rPr>
              <a:t>migration (</a:t>
            </a:r>
            <a:r>
              <a:rPr lang="ko-KR" altLang="en-US" sz="1800" dirty="0" smtClean="0">
                <a:solidFill>
                  <a:srgbClr val="FF0000"/>
                </a:solidFill>
                <a:latin typeface="+mn-ea"/>
                <a:ea typeface="+mn-ea"/>
              </a:rPr>
              <a:t>메모리와 </a:t>
            </a:r>
            <a:r>
              <a:rPr lang="en-US" altLang="ko-KR" sz="1800" dirty="0" smtClean="0">
                <a:solidFill>
                  <a:srgbClr val="FF0000"/>
                </a:solidFill>
                <a:latin typeface="+mn-ea"/>
                <a:ea typeface="+mn-ea"/>
              </a:rPr>
              <a:t>disk</a:t>
            </a:r>
            <a:r>
              <a:rPr lang="ko-KR" altLang="en-US" sz="1800" dirty="0" smtClean="0">
                <a:solidFill>
                  <a:srgbClr val="FF0000"/>
                </a:solidFill>
                <a:latin typeface="+mn-ea"/>
                <a:ea typeface="+mn-ea"/>
              </a:rPr>
              <a:t>모두 </a:t>
            </a:r>
            <a:r>
              <a:rPr lang="ko-KR" altLang="en-US" sz="1800" dirty="0" smtClean="0">
                <a:solidFill>
                  <a:srgbClr val="FF0000"/>
                </a:solidFill>
                <a:latin typeface="+mn-ea"/>
                <a:ea typeface="+mn-ea"/>
              </a:rPr>
              <a:t>복사</a:t>
            </a:r>
            <a:r>
              <a:rPr lang="en-US" altLang="ko-KR" sz="1800" dirty="0" smtClean="0">
                <a:solidFill>
                  <a:srgbClr val="FF0000"/>
                </a:solidFill>
                <a:latin typeface="+mn-ea"/>
                <a:ea typeface="+mn-ea"/>
              </a:rPr>
              <a:t>)</a:t>
            </a:r>
            <a:endParaRPr lang="en-US" altLang="ko-KR" sz="1800" dirty="0">
              <a:solidFill>
                <a:srgbClr val="FF0000"/>
              </a:solidFill>
              <a:latin typeface="+mn-ea"/>
              <a:ea typeface="+mn-ea"/>
            </a:endParaRPr>
          </a:p>
          <a:p>
            <a:pPr algn="l">
              <a:lnSpc>
                <a:spcPct val="130000"/>
              </a:lnSpc>
            </a:pPr>
            <a:r>
              <a:rPr lang="ko-KR" altLang="en-US" sz="1800" dirty="0" smtClean="0">
                <a:solidFill>
                  <a:srgbClr val="000000"/>
                </a:solidFill>
                <a:latin typeface="+mj-ea"/>
                <a:ea typeface="+mj-ea"/>
                <a:cs typeface="+mj-cs"/>
              </a:rPr>
              <a:t>    </a:t>
            </a:r>
            <a:r>
              <a:rPr lang="en-US" altLang="ko-KR" sz="1800" dirty="0" smtClean="0">
                <a:solidFill>
                  <a:srgbClr val="000000"/>
                </a:solidFill>
                <a:latin typeface="+mj-ea"/>
                <a:ea typeface="+mj-ea"/>
                <a:cs typeface="+mj-cs"/>
              </a:rPr>
              <a:t>- </a:t>
            </a:r>
            <a:r>
              <a:rPr lang="ko-KR" altLang="en-US" sz="1800" dirty="0" smtClean="0">
                <a:solidFill>
                  <a:srgbClr val="000000"/>
                </a:solidFill>
                <a:latin typeface="+mj-ea"/>
                <a:ea typeface="+mj-ea"/>
                <a:cs typeface="+mj-cs"/>
              </a:rPr>
              <a:t>공유 스토리지가 </a:t>
            </a:r>
            <a:r>
              <a:rPr lang="ko-KR" altLang="en-US" sz="1800" dirty="0" smtClean="0">
                <a:solidFill>
                  <a:srgbClr val="000000"/>
                </a:solidFill>
                <a:latin typeface="+mj-ea"/>
                <a:ea typeface="+mj-ea"/>
                <a:cs typeface="+mj-cs"/>
              </a:rPr>
              <a:t>불필요한 대신 </a:t>
            </a:r>
            <a:r>
              <a:rPr lang="en-US" altLang="ko-KR" sz="1800" dirty="0" smtClean="0">
                <a:solidFill>
                  <a:srgbClr val="000000"/>
                </a:solidFill>
                <a:latin typeface="+mj-ea"/>
                <a:ea typeface="+mj-ea"/>
                <a:cs typeface="+mj-cs"/>
              </a:rPr>
              <a:t>disk </a:t>
            </a:r>
            <a:r>
              <a:rPr lang="ko-KR" altLang="en-US" sz="1800" dirty="0" smtClean="0">
                <a:solidFill>
                  <a:srgbClr val="000000"/>
                </a:solidFill>
                <a:latin typeface="+mj-ea"/>
                <a:ea typeface="+mj-ea"/>
                <a:cs typeface="+mj-cs"/>
              </a:rPr>
              <a:t>복사가 필요하므로 시간이 오래 소요됨 </a:t>
            </a:r>
            <a:endParaRPr lang="en-US" altLang="ko-KR" sz="1800" dirty="0" smtClean="0">
              <a:solidFill>
                <a:srgbClr val="000000"/>
              </a:solidFill>
              <a:latin typeface="+mj-ea"/>
              <a:ea typeface="+mj-ea"/>
              <a:cs typeface="+mj-cs"/>
            </a:endParaRPr>
          </a:p>
          <a:p>
            <a:pPr algn="l">
              <a:lnSpc>
                <a:spcPct val="130000"/>
              </a:lnSpc>
            </a:pPr>
            <a:r>
              <a:rPr lang="en-US" altLang="ko-KR" sz="1800" dirty="0">
                <a:solidFill>
                  <a:srgbClr val="000000"/>
                </a:solidFill>
                <a:latin typeface="+mj-ea"/>
                <a:ea typeface="+mj-ea"/>
                <a:cs typeface="+mj-cs"/>
              </a:rPr>
              <a:t> </a:t>
            </a:r>
            <a:r>
              <a:rPr lang="en-US" altLang="ko-KR" sz="1800" dirty="0" smtClean="0">
                <a:solidFill>
                  <a:srgbClr val="000000"/>
                </a:solidFill>
                <a:latin typeface="+mj-ea"/>
                <a:ea typeface="+mj-ea"/>
                <a:cs typeface="+mj-cs"/>
              </a:rPr>
              <a:t> 3) </a:t>
            </a:r>
            <a:r>
              <a:rPr lang="en-US" altLang="ko-KR" sz="1800" dirty="0">
                <a:solidFill>
                  <a:srgbClr val="000000"/>
                </a:solidFill>
                <a:latin typeface="+mj-ea"/>
                <a:ea typeface="+mj-ea"/>
                <a:cs typeface="+mj-cs"/>
              </a:rPr>
              <a:t>Volume-backed live </a:t>
            </a:r>
            <a:r>
              <a:rPr lang="en-US" altLang="ko-KR" sz="1800" dirty="0" smtClean="0">
                <a:solidFill>
                  <a:srgbClr val="000000"/>
                </a:solidFill>
                <a:latin typeface="+mj-ea"/>
                <a:ea typeface="+mj-ea"/>
                <a:cs typeface="+mj-cs"/>
              </a:rPr>
              <a:t>migration </a:t>
            </a:r>
            <a:endParaRPr lang="en-US" altLang="ko-KR" sz="1800" dirty="0">
              <a:solidFill>
                <a:srgbClr val="000000"/>
              </a:solidFill>
              <a:latin typeface="+mj-ea"/>
              <a:ea typeface="+mj-ea"/>
              <a:cs typeface="+mj-cs"/>
            </a:endParaRPr>
          </a:p>
          <a:p>
            <a:pPr algn="l">
              <a:lnSpc>
                <a:spcPct val="130000"/>
              </a:lnSpc>
            </a:pPr>
            <a:r>
              <a:rPr lang="en-US" altLang="ko-KR" sz="1800" b="1" dirty="0" smtClean="0">
                <a:solidFill>
                  <a:srgbClr val="000000"/>
                </a:solidFill>
                <a:latin typeface="+mn-ea"/>
              </a:rPr>
              <a:t>  </a:t>
            </a:r>
            <a:r>
              <a:rPr lang="en-US" altLang="ko-KR" sz="1800" dirty="0" smtClean="0">
                <a:solidFill>
                  <a:srgbClr val="000000"/>
                </a:solidFill>
                <a:latin typeface="맑은 고딕"/>
                <a:ea typeface="맑은 고딕"/>
              </a:rPr>
              <a:t>- </a:t>
            </a:r>
            <a:r>
              <a:rPr lang="ko-KR" altLang="en-US" sz="1800" dirty="0">
                <a:solidFill>
                  <a:srgbClr val="000000"/>
                </a:solidFill>
                <a:latin typeface="맑은 고딕"/>
                <a:ea typeface="맑은 고딕"/>
              </a:rPr>
              <a:t>공유 스토리지가 불필요</a:t>
            </a:r>
            <a:r>
              <a:rPr lang="en-US" altLang="ko-KR" sz="1800" dirty="0">
                <a:solidFill>
                  <a:srgbClr val="000000"/>
                </a:solidFill>
                <a:latin typeface="맑은 고딕"/>
                <a:ea typeface="맑은 고딕"/>
              </a:rPr>
              <a:t>. </a:t>
            </a:r>
            <a:r>
              <a:rPr lang="en-US" altLang="ko-KR" sz="1800" dirty="0" smtClean="0">
                <a:solidFill>
                  <a:srgbClr val="000000"/>
                </a:solidFill>
                <a:latin typeface="맑은 고딕"/>
                <a:ea typeface="맑은 고딕"/>
              </a:rPr>
              <a:t>ephemeral disk</a:t>
            </a:r>
            <a:r>
              <a:rPr lang="ko-KR" altLang="en-US" sz="1800" dirty="0" smtClean="0">
                <a:solidFill>
                  <a:srgbClr val="000000"/>
                </a:solidFill>
                <a:latin typeface="맑은 고딕"/>
                <a:ea typeface="맑은 고딕"/>
              </a:rPr>
              <a:t>보다 </a:t>
            </a:r>
            <a:r>
              <a:rPr lang="en-US" altLang="ko-KR" sz="1800" dirty="0" smtClean="0">
                <a:solidFill>
                  <a:srgbClr val="000000"/>
                </a:solidFill>
                <a:latin typeface="맑은 고딕"/>
                <a:ea typeface="맑은 고딕"/>
              </a:rPr>
              <a:t>cinder volume</a:t>
            </a:r>
            <a:r>
              <a:rPr lang="ko-KR" altLang="en-US" sz="1800" dirty="0" smtClean="0">
                <a:solidFill>
                  <a:srgbClr val="000000"/>
                </a:solidFill>
                <a:latin typeface="맑은 고딕"/>
                <a:ea typeface="맑은 고딕"/>
              </a:rPr>
              <a:t>으로 구성된 경우</a:t>
            </a:r>
            <a:endParaRPr lang="en-US" altLang="ko-KR" sz="1800" dirty="0" smtClean="0">
              <a:solidFill>
                <a:srgbClr val="000000"/>
              </a:solidFill>
              <a:latin typeface="맑은 고딕"/>
              <a:ea typeface="맑은 고딕"/>
            </a:endParaRPr>
          </a:p>
          <a:p>
            <a:pPr algn="l">
              <a:lnSpc>
                <a:spcPct val="130000"/>
              </a:lnSpc>
            </a:pPr>
            <a:r>
              <a:rPr lang="en-US" altLang="ko-KR" sz="1800" dirty="0">
                <a:solidFill>
                  <a:srgbClr val="000000"/>
                </a:solidFill>
                <a:latin typeface="맑은 고딕"/>
                <a:ea typeface="맑은 고딕"/>
              </a:rPr>
              <a:t> </a:t>
            </a:r>
            <a:r>
              <a:rPr lang="en-US" altLang="ko-KR" sz="1800" dirty="0" smtClean="0">
                <a:solidFill>
                  <a:srgbClr val="000000"/>
                </a:solidFill>
                <a:latin typeface="맑은 고딕"/>
                <a:ea typeface="맑은 고딕"/>
              </a:rPr>
              <a:t>   (Cinder</a:t>
            </a:r>
            <a:r>
              <a:rPr lang="ko-KR" altLang="en-US" sz="1800" dirty="0" smtClean="0">
                <a:solidFill>
                  <a:srgbClr val="000000"/>
                </a:solidFill>
                <a:latin typeface="맑은 고딕"/>
                <a:ea typeface="맑은 고딕"/>
              </a:rPr>
              <a:t>에 </a:t>
            </a:r>
            <a:r>
              <a:rPr lang="ko-KR" altLang="en-US" sz="1800" dirty="0" err="1" smtClean="0">
                <a:solidFill>
                  <a:srgbClr val="000000"/>
                </a:solidFill>
                <a:latin typeface="맑은 고딕"/>
                <a:ea typeface="맑은 고딕"/>
              </a:rPr>
              <a:t>글랜스</a:t>
            </a:r>
            <a:r>
              <a:rPr lang="ko-KR" altLang="en-US" sz="1800" dirty="0" smtClean="0">
                <a:solidFill>
                  <a:srgbClr val="000000"/>
                </a:solidFill>
                <a:latin typeface="맑은 고딕"/>
                <a:ea typeface="맑은 고딕"/>
              </a:rPr>
              <a:t> 이미지를 넣고 </a:t>
            </a:r>
            <a:r>
              <a:rPr lang="en-US" altLang="ko-KR" sz="1800" dirty="0" err="1" smtClean="0">
                <a:solidFill>
                  <a:srgbClr val="000000"/>
                </a:solidFill>
                <a:latin typeface="맑은 고딕"/>
                <a:ea typeface="맑은 고딕"/>
              </a:rPr>
              <a:t>instanceA</a:t>
            </a:r>
            <a:r>
              <a:rPr lang="en-US" altLang="ko-KR" sz="1800" dirty="0" smtClean="0">
                <a:solidFill>
                  <a:srgbClr val="000000"/>
                </a:solidFill>
                <a:latin typeface="맑은 고딕"/>
                <a:ea typeface="맑은 고딕"/>
              </a:rPr>
              <a:t>-&gt; </a:t>
            </a:r>
            <a:r>
              <a:rPr lang="en-US" altLang="ko-KR" sz="1800" dirty="0" err="1" smtClean="0">
                <a:solidFill>
                  <a:srgbClr val="000000"/>
                </a:solidFill>
                <a:latin typeface="맑은 고딕"/>
                <a:ea typeface="맑은 고딕"/>
              </a:rPr>
              <a:t>instanceB</a:t>
            </a:r>
            <a:r>
              <a:rPr lang="ko-KR" altLang="en-US" sz="1800" dirty="0" smtClean="0">
                <a:solidFill>
                  <a:srgbClr val="000000"/>
                </a:solidFill>
                <a:latin typeface="맑은 고딕"/>
                <a:ea typeface="맑은 고딕"/>
              </a:rPr>
              <a:t>로 변경</a:t>
            </a:r>
            <a:r>
              <a:rPr lang="en-US" altLang="ko-KR" sz="1800" dirty="0" smtClean="0">
                <a:solidFill>
                  <a:srgbClr val="000000"/>
                </a:solidFill>
                <a:latin typeface="맑은 고딕"/>
                <a:ea typeface="맑은 고딕"/>
              </a:rPr>
              <a:t>) </a:t>
            </a:r>
            <a:r>
              <a:rPr lang="ko-KR" altLang="en-US" sz="1800" dirty="0" smtClean="0">
                <a:solidFill>
                  <a:srgbClr val="000000"/>
                </a:solidFill>
                <a:latin typeface="맑은 고딕"/>
                <a:ea typeface="맑은 고딕"/>
              </a:rPr>
              <a:t> </a:t>
            </a:r>
            <a:endParaRPr lang="en-US" altLang="ko-KR" sz="1800" dirty="0" smtClean="0">
              <a:solidFill>
                <a:srgbClr val="000000"/>
              </a:solidFill>
              <a:latin typeface="+mj-ea"/>
              <a:ea typeface="+mj-ea"/>
              <a:cs typeface="+mj-cs"/>
            </a:endParaRPr>
          </a:p>
          <a:p>
            <a:pPr algn="l" eaLnBrk="1" hangingPunct="1">
              <a:lnSpc>
                <a:spcPct val="130000"/>
              </a:lnSpc>
            </a:pPr>
            <a:endParaRPr lang="en-US" altLang="ko-KR" sz="1800" dirty="0">
              <a:solidFill>
                <a:srgbClr val="000000"/>
              </a:solidFill>
              <a:latin typeface="+mj-ea"/>
              <a:ea typeface="+mj-ea"/>
              <a:cs typeface="+mj-cs"/>
            </a:endParaRPr>
          </a:p>
          <a:p>
            <a:pPr algn="l" eaLnBrk="1" hangingPunct="1">
              <a:lnSpc>
                <a:spcPct val="130000"/>
              </a:lnSpc>
            </a:pPr>
            <a:endParaRPr lang="en-US" altLang="ko-KR" sz="1800" b="1" dirty="0" smtClean="0">
              <a:solidFill>
                <a:srgbClr val="000000"/>
              </a:solidFill>
              <a:latin typeface="+mn-ea"/>
              <a:ea typeface="+mn-ea"/>
              <a:cs typeface="+mj-cs"/>
            </a:endParaRPr>
          </a:p>
        </p:txBody>
      </p:sp>
    </p:spTree>
    <p:extLst>
      <p:ext uri="{BB962C8B-B14F-4D97-AF65-F5344CB8AC3E}">
        <p14:creationId xmlns:p14="http://schemas.microsoft.com/office/powerpoint/2010/main" val="244702491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1"/>
          <p:cNvSpPr>
            <a:spLocks noGrp="1"/>
          </p:cNvSpPr>
          <p:nvPr>
            <p:ph type="title"/>
          </p:nvPr>
        </p:nvSpPr>
        <p:spPr>
          <a:xfrm>
            <a:off x="539974" y="198041"/>
            <a:ext cx="9356725" cy="360363"/>
          </a:xfrm>
        </p:spPr>
        <p:txBody>
          <a:bodyPr/>
          <a:lstStyle/>
          <a:p>
            <a:r>
              <a:rPr lang="en-US" altLang="ko-KR" sz="2000" kern="1200" dirty="0">
                <a:latin typeface="+mn-ea"/>
                <a:ea typeface="+mn-ea"/>
              </a:rPr>
              <a:t>4</a:t>
            </a:r>
            <a:r>
              <a:rPr lang="en-US" altLang="ko-KR" sz="2000" kern="1200" dirty="0" smtClean="0">
                <a:latin typeface="+mn-ea"/>
                <a:ea typeface="+mn-ea"/>
              </a:rPr>
              <a:t>. Non-live Migration</a:t>
            </a:r>
            <a:endParaRPr lang="ko-KR" altLang="en-US" sz="2000" kern="1200" dirty="0">
              <a:latin typeface="+mn-ea"/>
              <a:ea typeface="+mn-ea"/>
            </a:endParaRPr>
          </a:p>
        </p:txBody>
      </p:sp>
      <p:sp>
        <p:nvSpPr>
          <p:cNvPr id="6" name="TextBox 14"/>
          <p:cNvSpPr txBox="1"/>
          <p:nvPr/>
        </p:nvSpPr>
        <p:spPr bwMode="auto">
          <a:xfrm>
            <a:off x="758156" y="1113293"/>
            <a:ext cx="9070850" cy="2292935"/>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defPPr>
              <a:defRPr lang="en-US"/>
            </a:defPPr>
            <a:lvl1pPr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1pPr>
            <a:lvl2pPr marL="4572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2pPr>
            <a:lvl3pPr marL="9144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3pPr>
            <a:lvl4pPr marL="13716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4pPr>
            <a:lvl5pPr marL="18288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5pPr>
            <a:lvl6pPr marL="2286000" algn="l" defTabSz="914400" rtl="0" eaLnBrk="1" latinLnBrk="1" hangingPunct="1">
              <a:defRPr kumimoji="1" sz="1100" kern="1200">
                <a:solidFill>
                  <a:schemeClr val="tx1"/>
                </a:solidFill>
                <a:latin typeface="Arial" pitchFamily="34" charset="0"/>
                <a:ea typeface="HY태고딕" pitchFamily="18" charset="-127"/>
                <a:cs typeface="+mn-cs"/>
              </a:defRPr>
            </a:lvl6pPr>
            <a:lvl7pPr marL="2743200" algn="l" defTabSz="914400" rtl="0" eaLnBrk="1" latinLnBrk="1" hangingPunct="1">
              <a:defRPr kumimoji="1" sz="1100" kern="1200">
                <a:solidFill>
                  <a:schemeClr val="tx1"/>
                </a:solidFill>
                <a:latin typeface="Arial" pitchFamily="34" charset="0"/>
                <a:ea typeface="HY태고딕" pitchFamily="18" charset="-127"/>
                <a:cs typeface="+mn-cs"/>
              </a:defRPr>
            </a:lvl7pPr>
            <a:lvl8pPr marL="3200400" algn="l" defTabSz="914400" rtl="0" eaLnBrk="1" latinLnBrk="1" hangingPunct="1">
              <a:defRPr kumimoji="1" sz="1100" kern="1200">
                <a:solidFill>
                  <a:schemeClr val="tx1"/>
                </a:solidFill>
                <a:latin typeface="Arial" pitchFamily="34" charset="0"/>
                <a:ea typeface="HY태고딕" pitchFamily="18" charset="-127"/>
                <a:cs typeface="+mn-cs"/>
              </a:defRPr>
            </a:lvl8pPr>
            <a:lvl9pPr marL="3657600" algn="l" defTabSz="914400" rtl="0" eaLnBrk="1" latinLnBrk="1" hangingPunct="1">
              <a:defRPr kumimoji="1" sz="1100" kern="1200">
                <a:solidFill>
                  <a:schemeClr val="tx1"/>
                </a:solidFill>
                <a:latin typeface="Arial" pitchFamily="34" charset="0"/>
                <a:ea typeface="HY태고딕" pitchFamily="18" charset="-127"/>
                <a:cs typeface="+mn-cs"/>
              </a:defRPr>
            </a:lvl9pPr>
          </a:lstStyle>
          <a:p>
            <a:pPr algn="l">
              <a:lnSpc>
                <a:spcPct val="130000"/>
              </a:lnSpc>
            </a:pPr>
            <a:r>
              <a:rPr lang="en-US" altLang="ko-KR" sz="1800" b="1" dirty="0">
                <a:solidFill>
                  <a:srgbClr val="000000"/>
                </a:solidFill>
                <a:latin typeface="+mn-ea"/>
                <a:ea typeface="+mn-ea"/>
                <a:cs typeface="+mj-cs"/>
              </a:rPr>
              <a:t>4</a:t>
            </a:r>
            <a:r>
              <a:rPr lang="en-US" altLang="ko-KR" sz="1800" b="1" dirty="0" smtClean="0">
                <a:solidFill>
                  <a:srgbClr val="000000"/>
                </a:solidFill>
                <a:latin typeface="+mn-ea"/>
                <a:ea typeface="+mn-ea"/>
                <a:cs typeface="+mj-cs"/>
              </a:rPr>
              <a:t>-1 </a:t>
            </a:r>
            <a:r>
              <a:rPr lang="en-US" altLang="ko-KR" sz="1800" b="1" dirty="0">
                <a:latin typeface="+mn-ea"/>
              </a:rPr>
              <a:t>Non-live </a:t>
            </a:r>
            <a:r>
              <a:rPr lang="en-US" altLang="ko-KR" sz="1800" b="1" dirty="0" smtClean="0">
                <a:latin typeface="+mn-ea"/>
              </a:rPr>
              <a:t>Migration</a:t>
            </a:r>
            <a:r>
              <a:rPr lang="en-US" altLang="ko-KR" sz="1800" b="1" dirty="0" smtClean="0">
                <a:solidFill>
                  <a:srgbClr val="000000"/>
                </a:solidFill>
                <a:latin typeface="+mn-ea"/>
                <a:ea typeface="+mn-ea"/>
                <a:cs typeface="+mj-cs"/>
              </a:rPr>
              <a:t> </a:t>
            </a:r>
          </a:p>
          <a:p>
            <a:pPr algn="l" eaLnBrk="1" hangingPunct="1">
              <a:lnSpc>
                <a:spcPct val="130000"/>
              </a:lnSpc>
            </a:pPr>
            <a:r>
              <a:rPr lang="en-US" altLang="ko-KR" sz="1800" dirty="0">
                <a:solidFill>
                  <a:srgbClr val="000000"/>
                </a:solidFill>
                <a:latin typeface="+mj-ea"/>
                <a:ea typeface="+mj-ea"/>
                <a:cs typeface="+mj-cs"/>
              </a:rPr>
              <a:t> </a:t>
            </a:r>
            <a:r>
              <a:rPr lang="en-US" altLang="ko-KR" sz="1800" dirty="0" smtClean="0">
                <a:solidFill>
                  <a:srgbClr val="000000"/>
                </a:solidFill>
                <a:latin typeface="+mj-ea"/>
                <a:ea typeface="+mj-ea"/>
                <a:cs typeface="+mj-cs"/>
              </a:rPr>
              <a:t>- </a:t>
            </a:r>
            <a:r>
              <a:rPr lang="en-US" altLang="ko-KR" sz="1800" dirty="0" smtClean="0">
                <a:solidFill>
                  <a:srgbClr val="000000"/>
                </a:solidFill>
                <a:latin typeface="+mj-ea"/>
                <a:ea typeface="+mj-ea"/>
                <a:cs typeface="+mj-cs"/>
              </a:rPr>
              <a:t>scheduler </a:t>
            </a:r>
            <a:r>
              <a:rPr lang="ko-KR" altLang="en-US" sz="1800" dirty="0" smtClean="0">
                <a:solidFill>
                  <a:srgbClr val="000000"/>
                </a:solidFill>
                <a:latin typeface="+mj-ea"/>
                <a:ea typeface="+mj-ea"/>
                <a:cs typeface="+mj-cs"/>
              </a:rPr>
              <a:t>기반으로 </a:t>
            </a:r>
            <a:r>
              <a:rPr lang="en-US" altLang="ko-KR" sz="1800" dirty="0" smtClean="0">
                <a:solidFill>
                  <a:srgbClr val="000000"/>
                </a:solidFill>
                <a:latin typeface="+mj-ea"/>
                <a:ea typeface="+mj-ea"/>
                <a:cs typeface="+mj-cs"/>
              </a:rPr>
              <a:t>destination host</a:t>
            </a:r>
            <a:r>
              <a:rPr lang="ko-KR" altLang="en-US" sz="1800" dirty="0" smtClean="0">
                <a:solidFill>
                  <a:srgbClr val="000000"/>
                </a:solidFill>
                <a:latin typeface="+mj-ea"/>
                <a:ea typeface="+mj-ea"/>
                <a:cs typeface="+mj-cs"/>
              </a:rPr>
              <a:t>를 선택</a:t>
            </a:r>
            <a:endParaRPr lang="en-US" altLang="ko-KR" sz="1800" dirty="0" smtClean="0">
              <a:solidFill>
                <a:srgbClr val="000000"/>
              </a:solidFill>
              <a:latin typeface="+mj-ea"/>
              <a:ea typeface="+mj-ea"/>
              <a:cs typeface="+mj-cs"/>
            </a:endParaRPr>
          </a:p>
          <a:p>
            <a:pPr algn="l" eaLnBrk="1" hangingPunct="1">
              <a:lnSpc>
                <a:spcPct val="130000"/>
              </a:lnSpc>
            </a:pPr>
            <a:r>
              <a:rPr lang="en-US" altLang="ko-KR" sz="1800" dirty="0">
                <a:solidFill>
                  <a:srgbClr val="000000"/>
                </a:solidFill>
                <a:latin typeface="+mj-ea"/>
                <a:ea typeface="+mj-ea"/>
                <a:cs typeface="+mj-cs"/>
              </a:rPr>
              <a:t> </a:t>
            </a:r>
            <a:r>
              <a:rPr lang="en-US" altLang="ko-KR" sz="1800" dirty="0" smtClean="0">
                <a:solidFill>
                  <a:srgbClr val="000000"/>
                </a:solidFill>
                <a:latin typeface="+mj-ea"/>
                <a:ea typeface="+mj-ea"/>
                <a:cs typeface="+mj-cs"/>
              </a:rPr>
              <a:t>- </a:t>
            </a:r>
            <a:r>
              <a:rPr lang="en-US" altLang="ko-KR" sz="1800" dirty="0">
                <a:solidFill>
                  <a:srgbClr val="000000"/>
                </a:solidFill>
                <a:latin typeface="+mj-ea"/>
                <a:ea typeface="+mj-ea"/>
                <a:cs typeface="+mj-cs"/>
              </a:rPr>
              <a:t>instance shutdown --&gt; disk image copy --&gt; instance boot </a:t>
            </a:r>
            <a:r>
              <a:rPr lang="ko-KR" altLang="en-US" sz="1800" dirty="0" smtClean="0">
                <a:solidFill>
                  <a:srgbClr val="000000"/>
                </a:solidFill>
                <a:latin typeface="+mj-ea"/>
                <a:ea typeface="+mj-ea"/>
                <a:cs typeface="+mj-cs"/>
              </a:rPr>
              <a:t>과정으로 진행</a:t>
            </a:r>
            <a:endParaRPr lang="en-US" altLang="ko-KR" sz="1800" dirty="0" smtClean="0">
              <a:solidFill>
                <a:srgbClr val="000000"/>
              </a:solidFill>
              <a:latin typeface="+mj-ea"/>
              <a:ea typeface="+mj-ea"/>
              <a:cs typeface="+mj-cs"/>
            </a:endParaRPr>
          </a:p>
          <a:p>
            <a:pPr algn="l" eaLnBrk="1" hangingPunct="1">
              <a:lnSpc>
                <a:spcPct val="130000"/>
              </a:lnSpc>
            </a:pPr>
            <a:r>
              <a:rPr lang="en-US" altLang="ko-KR" sz="1800" dirty="0" smtClean="0">
                <a:solidFill>
                  <a:srgbClr val="000000"/>
                </a:solidFill>
                <a:latin typeface="+mj-ea"/>
                <a:ea typeface="+mj-ea"/>
                <a:cs typeface="+mj-cs"/>
              </a:rPr>
              <a:t>- </a:t>
            </a:r>
            <a:r>
              <a:rPr lang="ko-KR" altLang="en-US" sz="1800" dirty="0" smtClean="0">
                <a:solidFill>
                  <a:srgbClr val="000000"/>
                </a:solidFill>
                <a:latin typeface="+mj-ea"/>
                <a:ea typeface="+mj-ea"/>
                <a:cs typeface="+mj-cs"/>
              </a:rPr>
              <a:t>새로운 </a:t>
            </a:r>
            <a:r>
              <a:rPr lang="en-US" altLang="ko-KR" sz="1800" dirty="0" smtClean="0">
                <a:solidFill>
                  <a:srgbClr val="000000"/>
                </a:solidFill>
                <a:latin typeface="+mj-ea"/>
                <a:ea typeface="+mj-ea"/>
                <a:cs typeface="+mj-cs"/>
              </a:rPr>
              <a:t>host</a:t>
            </a:r>
            <a:r>
              <a:rPr lang="ko-KR" altLang="en-US" sz="1800" dirty="0" smtClean="0">
                <a:solidFill>
                  <a:srgbClr val="000000"/>
                </a:solidFill>
                <a:latin typeface="+mj-ea"/>
                <a:ea typeface="+mj-ea"/>
                <a:cs typeface="+mj-cs"/>
              </a:rPr>
              <a:t>에서 부팅되며 </a:t>
            </a:r>
            <a:r>
              <a:rPr lang="en-US" altLang="ko-KR" sz="1800" dirty="0">
                <a:solidFill>
                  <a:srgbClr val="000000"/>
                </a:solidFill>
                <a:latin typeface="+mj-ea"/>
                <a:ea typeface="+mj-ea"/>
                <a:cs typeface="+mj-cs"/>
              </a:rPr>
              <a:t>configuration(ID, name, </a:t>
            </a:r>
            <a:r>
              <a:rPr lang="en-US" altLang="ko-KR" sz="1800" dirty="0" smtClean="0">
                <a:solidFill>
                  <a:srgbClr val="000000"/>
                </a:solidFill>
                <a:latin typeface="+mj-ea"/>
                <a:ea typeface="+mj-ea"/>
                <a:cs typeface="+mj-cs"/>
              </a:rPr>
              <a:t>IP address)</a:t>
            </a:r>
            <a:r>
              <a:rPr lang="ko-KR" altLang="en-US" sz="1800" dirty="0" smtClean="0">
                <a:solidFill>
                  <a:srgbClr val="000000"/>
                </a:solidFill>
                <a:latin typeface="+mj-ea"/>
                <a:ea typeface="+mj-ea"/>
                <a:cs typeface="+mj-cs"/>
              </a:rPr>
              <a:t>를 보관</a:t>
            </a:r>
            <a:endParaRPr lang="en-US" altLang="ko-KR" sz="1800" dirty="0" smtClean="0">
              <a:solidFill>
                <a:srgbClr val="000000"/>
              </a:solidFill>
              <a:latin typeface="+mj-ea"/>
              <a:ea typeface="+mj-ea"/>
              <a:cs typeface="+mj-cs"/>
            </a:endParaRPr>
          </a:p>
          <a:p>
            <a:pPr algn="l" eaLnBrk="1" hangingPunct="1">
              <a:lnSpc>
                <a:spcPct val="130000"/>
              </a:lnSpc>
            </a:pPr>
            <a:endParaRPr lang="en-US" altLang="ko-KR" sz="1800" dirty="0">
              <a:solidFill>
                <a:srgbClr val="000000"/>
              </a:solidFill>
              <a:latin typeface="+mj-ea"/>
              <a:ea typeface="+mj-ea"/>
              <a:cs typeface="+mj-cs"/>
            </a:endParaRPr>
          </a:p>
          <a:p>
            <a:pPr algn="l" eaLnBrk="1" hangingPunct="1">
              <a:lnSpc>
                <a:spcPct val="130000"/>
              </a:lnSpc>
            </a:pPr>
            <a:endParaRPr lang="en-US" altLang="ko-KR" sz="1800" b="1" dirty="0" smtClean="0">
              <a:solidFill>
                <a:srgbClr val="000000"/>
              </a:solidFill>
              <a:latin typeface="+mn-ea"/>
              <a:ea typeface="+mn-ea"/>
              <a:cs typeface="+mj-cs"/>
            </a:endParaRPr>
          </a:p>
        </p:txBody>
      </p:sp>
      <p:sp>
        <p:nvSpPr>
          <p:cNvPr id="2" name="직사각형 1"/>
          <p:cNvSpPr/>
          <p:nvPr/>
        </p:nvSpPr>
        <p:spPr>
          <a:xfrm>
            <a:off x="683990" y="2589401"/>
            <a:ext cx="6756672" cy="1785104"/>
          </a:xfrm>
          <a:prstGeom prst="rect">
            <a:avLst/>
          </a:prstGeom>
        </p:spPr>
        <p:txBody>
          <a:bodyPr wrap="square">
            <a:spAutoFit/>
          </a:bodyPr>
          <a:lstStyle/>
          <a:p>
            <a:pPr algn="l"/>
            <a:r>
              <a:rPr lang="en-US" altLang="ko-KR" dirty="0"/>
              <a:t>[</a:t>
            </a:r>
            <a:r>
              <a:rPr lang="en-US" altLang="ko-KR" dirty="0" err="1"/>
              <a:t>root@osc</a:t>
            </a:r>
            <a:r>
              <a:rPr lang="en-US" altLang="ko-KR" dirty="0"/>
              <a:t> ~(</a:t>
            </a:r>
            <a:r>
              <a:rPr lang="en-US" altLang="ko-KR" dirty="0" err="1"/>
              <a:t>keystone_admin</a:t>
            </a:r>
            <a:r>
              <a:rPr lang="en-US" altLang="ko-KR" dirty="0"/>
              <a:t>)]# </a:t>
            </a:r>
            <a:r>
              <a:rPr lang="en-US" altLang="ko-KR" dirty="0">
                <a:solidFill>
                  <a:srgbClr val="FF0000"/>
                </a:solidFill>
              </a:rPr>
              <a:t>nova help migrate</a:t>
            </a:r>
          </a:p>
          <a:p>
            <a:pPr algn="l"/>
            <a:r>
              <a:rPr lang="en-US" altLang="ko-KR" dirty="0"/>
              <a:t>usage: nova migrate [--poll] &lt;server&gt;</a:t>
            </a:r>
          </a:p>
          <a:p>
            <a:pPr algn="l"/>
            <a:endParaRPr lang="en-US" altLang="ko-KR" dirty="0"/>
          </a:p>
          <a:p>
            <a:pPr algn="l"/>
            <a:r>
              <a:rPr lang="en-US" altLang="ko-KR" dirty="0">
                <a:solidFill>
                  <a:srgbClr val="FF0000"/>
                </a:solidFill>
              </a:rPr>
              <a:t>Migrate a server. The new host will be selected by the scheduler.</a:t>
            </a:r>
          </a:p>
          <a:p>
            <a:pPr algn="l"/>
            <a:endParaRPr lang="en-US" altLang="ko-KR" dirty="0"/>
          </a:p>
          <a:p>
            <a:pPr algn="l"/>
            <a:r>
              <a:rPr lang="en-US" altLang="ko-KR" dirty="0"/>
              <a:t>Positional arguments:</a:t>
            </a:r>
          </a:p>
          <a:p>
            <a:pPr algn="l"/>
            <a:r>
              <a:rPr lang="en-US" altLang="ko-KR" dirty="0"/>
              <a:t>  &lt;server&gt;  Name or ID of server.</a:t>
            </a:r>
          </a:p>
          <a:p>
            <a:pPr algn="l"/>
            <a:endParaRPr lang="en-US" altLang="ko-KR" dirty="0"/>
          </a:p>
          <a:p>
            <a:pPr algn="l"/>
            <a:r>
              <a:rPr lang="en-US" altLang="ko-KR" dirty="0"/>
              <a:t>Optional arguments:</a:t>
            </a:r>
          </a:p>
          <a:p>
            <a:pPr algn="l"/>
            <a:r>
              <a:rPr lang="en-US" altLang="ko-KR" dirty="0"/>
              <a:t>  --poll    Report the server migration progress until it completes.</a:t>
            </a:r>
          </a:p>
        </p:txBody>
      </p:sp>
      <p:sp>
        <p:nvSpPr>
          <p:cNvPr id="3" name="직사각형 2"/>
          <p:cNvSpPr/>
          <p:nvPr/>
        </p:nvSpPr>
        <p:spPr>
          <a:xfrm>
            <a:off x="611982" y="4368810"/>
            <a:ext cx="9577064" cy="2292935"/>
          </a:xfrm>
          <a:prstGeom prst="rect">
            <a:avLst/>
          </a:prstGeom>
        </p:spPr>
        <p:txBody>
          <a:bodyPr wrap="square">
            <a:spAutoFit/>
          </a:bodyPr>
          <a:lstStyle/>
          <a:p>
            <a:pPr algn="l"/>
            <a:r>
              <a:rPr lang="en-US" altLang="ko-KR" dirty="0"/>
              <a:t>[</a:t>
            </a:r>
            <a:r>
              <a:rPr lang="en-US" altLang="ko-KR" dirty="0" err="1"/>
              <a:t>root@osc</a:t>
            </a:r>
            <a:r>
              <a:rPr lang="en-US" altLang="ko-KR" dirty="0"/>
              <a:t> ~(</a:t>
            </a:r>
            <a:r>
              <a:rPr lang="en-US" altLang="ko-KR" dirty="0" err="1"/>
              <a:t>keystone_admin</a:t>
            </a:r>
            <a:r>
              <a:rPr lang="en-US" altLang="ko-KR" dirty="0"/>
              <a:t>)]# </a:t>
            </a:r>
            <a:r>
              <a:rPr lang="en-US" altLang="ko-KR" dirty="0">
                <a:solidFill>
                  <a:srgbClr val="FF0000"/>
                </a:solidFill>
              </a:rPr>
              <a:t>nova </a:t>
            </a:r>
            <a:r>
              <a:rPr lang="en-US" altLang="ko-KR" dirty="0" smtClean="0">
                <a:solidFill>
                  <a:srgbClr val="FF0000"/>
                </a:solidFill>
              </a:rPr>
              <a:t>migration-list (</a:t>
            </a:r>
            <a:r>
              <a:rPr lang="en-US" altLang="ko-KR" dirty="0" err="1" smtClean="0">
                <a:solidFill>
                  <a:srgbClr val="FF0000"/>
                </a:solidFill>
              </a:rPr>
              <a:t>openstack</a:t>
            </a:r>
            <a:r>
              <a:rPr lang="en-US" altLang="ko-KR" dirty="0" smtClean="0">
                <a:solidFill>
                  <a:srgbClr val="FF0000"/>
                </a:solidFill>
              </a:rPr>
              <a:t> server </a:t>
            </a:r>
            <a:r>
              <a:rPr lang="en-US" altLang="ko-KR" dirty="0" err="1" smtClean="0">
                <a:solidFill>
                  <a:srgbClr val="FF0000"/>
                </a:solidFill>
              </a:rPr>
              <a:t>migate</a:t>
            </a:r>
            <a:r>
              <a:rPr lang="en-US" altLang="ko-KR" dirty="0" smtClean="0">
                <a:solidFill>
                  <a:srgbClr val="FF0000"/>
                </a:solidFill>
              </a:rPr>
              <a:t> id ) </a:t>
            </a:r>
            <a:endParaRPr lang="en-US" altLang="ko-KR" dirty="0">
              <a:solidFill>
                <a:srgbClr val="FF0000"/>
              </a:solidFill>
            </a:endParaRPr>
          </a:p>
          <a:p>
            <a:pPr algn="l"/>
            <a:r>
              <a:rPr lang="en-US" altLang="ko-KR" dirty="0"/>
              <a:t>+----------------------+----------------------+----------------+--------------+-----------+--------+--------------------------------------+------------+------------+----------------------------+----------------------------+</a:t>
            </a:r>
          </a:p>
          <a:p>
            <a:pPr algn="l"/>
            <a:r>
              <a:rPr lang="en-US" altLang="ko-KR" dirty="0"/>
              <a:t>| Source Node          | </a:t>
            </a:r>
            <a:r>
              <a:rPr lang="en-US" altLang="ko-KR" dirty="0" err="1"/>
              <a:t>Dest</a:t>
            </a:r>
            <a:r>
              <a:rPr lang="en-US" altLang="ko-KR" dirty="0"/>
              <a:t> Node            | Source Compute | </a:t>
            </a:r>
            <a:r>
              <a:rPr lang="en-US" altLang="ko-KR" dirty="0" err="1"/>
              <a:t>Dest</a:t>
            </a:r>
            <a:r>
              <a:rPr lang="en-US" altLang="ko-KR" dirty="0"/>
              <a:t> Compute | </a:t>
            </a:r>
            <a:r>
              <a:rPr lang="en-US" altLang="ko-KR" dirty="0" err="1"/>
              <a:t>Dest</a:t>
            </a:r>
            <a:r>
              <a:rPr lang="en-US" altLang="ko-KR" dirty="0"/>
              <a:t> Host | Status | Instance UUID                        | Old Flavor | New Flavor | Created At                 | Updated At                 |</a:t>
            </a:r>
          </a:p>
          <a:p>
            <a:pPr algn="l"/>
            <a:r>
              <a:rPr lang="en-US" altLang="ko-KR" dirty="0"/>
              <a:t>+----------------------+----------------------+----------------+--------------+-----------+--------+--------------------------------------+------------+------------+----------------------------+----------------------------+</a:t>
            </a:r>
          </a:p>
          <a:p>
            <a:pPr algn="l"/>
            <a:r>
              <a:rPr lang="en-US" altLang="ko-KR" dirty="0"/>
              <a:t>| vgw31-7.samsung.com  | vgw31-s2.samsung.com | vgw31-7        | vgw31-s2     | 127.0.0.1 | error  | 37cd13f2-a936-4477-a6e5-6c1c6995e0dd | 43         | 48         | 2015-06-22T05:48:18.000000 | 2015-06-22T05:48:38.000000 |</a:t>
            </a:r>
          </a:p>
          <a:p>
            <a:pPr algn="l"/>
            <a:r>
              <a:rPr lang="en-US" altLang="ko-KR" dirty="0"/>
              <a:t>| vgw31-s2.samsung.com | vgw32-s2.samsung.com | vgw31-s2       | vgw32-s2     | 127.0.0.1 | error  | 37cd13f2-a936-4477-a6e5-6c1c6995e0dd | 43         | 48         | 2015-06-22T05:55:45.000000 | 2015-06-22T05:55:46.000000 |</a:t>
            </a:r>
          </a:p>
          <a:p>
            <a:pPr algn="l"/>
            <a:r>
              <a:rPr lang="en-US" altLang="ko-KR" dirty="0"/>
              <a:t>+----------------------+----------------------+----------------+--------------+-----------+--------+--------------------------------------+------------+------------+----------------------------+----------------------------+</a:t>
            </a:r>
          </a:p>
        </p:txBody>
      </p:sp>
    </p:spTree>
    <p:extLst>
      <p:ext uri="{BB962C8B-B14F-4D97-AF65-F5344CB8AC3E}">
        <p14:creationId xmlns:p14="http://schemas.microsoft.com/office/powerpoint/2010/main" val="362318723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39974" y="198041"/>
            <a:ext cx="9356725" cy="360363"/>
          </a:xfrm>
        </p:spPr>
        <p:txBody>
          <a:bodyPr/>
          <a:lstStyle/>
          <a:p>
            <a:r>
              <a:rPr lang="ko-KR" altLang="en-US" sz="2000" kern="1200" dirty="0" smtClean="0">
                <a:latin typeface="+mn-ea"/>
                <a:ea typeface="+mn-ea"/>
              </a:rPr>
              <a:t>목차 </a:t>
            </a:r>
            <a:endParaRPr lang="ko-KR" altLang="en-US" sz="2000" kern="1200" dirty="0">
              <a:latin typeface="+mn-ea"/>
              <a:ea typeface="+mn-ea"/>
            </a:endParaRPr>
          </a:p>
        </p:txBody>
      </p:sp>
      <p:sp>
        <p:nvSpPr>
          <p:cNvPr id="5" name="제목 1"/>
          <p:cNvSpPr>
            <a:spLocks noGrp="1"/>
          </p:cNvSpPr>
          <p:nvPr/>
        </p:nvSpPr>
        <p:spPr bwMode="auto">
          <a:xfrm>
            <a:off x="542131" y="218985"/>
            <a:ext cx="9356725" cy="360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defTabSz="952500" rtl="0" eaLnBrk="0" fontAlgn="base" latinLnBrk="1" hangingPunct="0">
              <a:spcBef>
                <a:spcPct val="0"/>
              </a:spcBef>
              <a:spcAft>
                <a:spcPct val="0"/>
              </a:spcAft>
              <a:defRPr kumimoji="1" sz="1700" b="1">
                <a:solidFill>
                  <a:srgbClr val="000000"/>
                </a:solidFill>
                <a:latin typeface="Arial" charset="0"/>
                <a:ea typeface="+mj-ea"/>
                <a:cs typeface="+mj-cs"/>
              </a:defRPr>
            </a:lvl1pPr>
            <a:lvl2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2pPr>
            <a:lvl3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3pPr>
            <a:lvl4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4pPr>
            <a:lvl5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5pPr>
            <a:lvl6pPr marL="457200" algn="l" rtl="0" fontAlgn="base" latinLnBrk="1">
              <a:spcBef>
                <a:spcPct val="0"/>
              </a:spcBef>
              <a:spcAft>
                <a:spcPct val="0"/>
              </a:spcAft>
              <a:defRPr kumimoji="1" sz="1600" b="1">
                <a:solidFill>
                  <a:srgbClr val="000000"/>
                </a:solidFill>
                <a:latin typeface="굴림" pitchFamily="50" charset="-127"/>
                <a:ea typeface="굴림" pitchFamily="50" charset="-127"/>
              </a:defRPr>
            </a:lvl6pPr>
            <a:lvl7pPr marL="914400" algn="l" rtl="0" fontAlgn="base" latinLnBrk="1">
              <a:spcBef>
                <a:spcPct val="0"/>
              </a:spcBef>
              <a:spcAft>
                <a:spcPct val="0"/>
              </a:spcAft>
              <a:defRPr kumimoji="1" sz="1600" b="1">
                <a:solidFill>
                  <a:srgbClr val="000000"/>
                </a:solidFill>
                <a:latin typeface="굴림" pitchFamily="50" charset="-127"/>
                <a:ea typeface="굴림" pitchFamily="50" charset="-127"/>
              </a:defRPr>
            </a:lvl7pPr>
            <a:lvl8pPr marL="1371600" algn="l" rtl="0" fontAlgn="base" latinLnBrk="1">
              <a:spcBef>
                <a:spcPct val="0"/>
              </a:spcBef>
              <a:spcAft>
                <a:spcPct val="0"/>
              </a:spcAft>
              <a:defRPr kumimoji="1" sz="1600" b="1">
                <a:solidFill>
                  <a:srgbClr val="000000"/>
                </a:solidFill>
                <a:latin typeface="굴림" pitchFamily="50" charset="-127"/>
                <a:ea typeface="굴림" pitchFamily="50" charset="-127"/>
              </a:defRPr>
            </a:lvl8pPr>
            <a:lvl9pPr marL="1828800" algn="l" rtl="0" fontAlgn="base" latinLnBrk="1">
              <a:spcBef>
                <a:spcPct val="0"/>
              </a:spcBef>
              <a:spcAft>
                <a:spcPct val="0"/>
              </a:spcAft>
              <a:defRPr kumimoji="1" sz="1600" b="1">
                <a:solidFill>
                  <a:srgbClr val="000000"/>
                </a:solidFill>
                <a:latin typeface="굴림" pitchFamily="50" charset="-127"/>
                <a:ea typeface="굴림" pitchFamily="50" charset="-127"/>
              </a:defRPr>
            </a:lvl9pPr>
          </a:lstStyle>
          <a:p>
            <a:endParaRPr lang="ko-KR" altLang="en-US" dirty="0"/>
          </a:p>
        </p:txBody>
      </p:sp>
      <p:sp>
        <p:nvSpPr>
          <p:cNvPr id="6" name="TextBox 5"/>
          <p:cNvSpPr txBox="1"/>
          <p:nvPr/>
        </p:nvSpPr>
        <p:spPr bwMode="auto">
          <a:xfrm>
            <a:off x="467966" y="1062137"/>
            <a:ext cx="9217024" cy="3693319"/>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342900" indent="-342900" algn="l">
              <a:lnSpc>
                <a:spcPct val="130000"/>
              </a:lnSpc>
              <a:buAutoNum type="arabicPeriod"/>
            </a:pPr>
            <a:r>
              <a:rPr lang="en-US" altLang="ko-KR" sz="1800" b="1" dirty="0" smtClean="0">
                <a:solidFill>
                  <a:srgbClr val="FF0000"/>
                </a:solidFill>
                <a:latin typeface="+mn-ea"/>
                <a:ea typeface="+mn-ea"/>
                <a:cs typeface="+mj-cs"/>
              </a:rPr>
              <a:t>EVACUATION </a:t>
            </a:r>
            <a:endParaRPr lang="en-US" altLang="ko-KR" sz="1800" b="1" dirty="0" smtClean="0">
              <a:solidFill>
                <a:srgbClr val="FF0000"/>
              </a:solidFill>
              <a:latin typeface="+mn-ea"/>
              <a:ea typeface="+mn-ea"/>
              <a:cs typeface="+mj-cs"/>
            </a:endParaRPr>
          </a:p>
          <a:p>
            <a:pPr marL="342900" indent="-342900" algn="l">
              <a:lnSpc>
                <a:spcPct val="130000"/>
              </a:lnSpc>
              <a:buAutoNum type="arabicPeriod"/>
            </a:pPr>
            <a:endParaRPr lang="en-US" altLang="ko-KR" sz="1800" b="1" dirty="0">
              <a:solidFill>
                <a:srgbClr val="000000"/>
              </a:solidFill>
              <a:latin typeface="+mn-ea"/>
              <a:ea typeface="+mn-ea"/>
              <a:cs typeface="+mj-cs"/>
            </a:endParaRPr>
          </a:p>
          <a:p>
            <a:pPr marL="342900" indent="-342900" algn="l">
              <a:lnSpc>
                <a:spcPct val="130000"/>
              </a:lnSpc>
              <a:buAutoNum type="arabicPeriod"/>
            </a:pPr>
            <a:r>
              <a:rPr lang="en-US" altLang="ko-KR" sz="1800" b="1" dirty="0" smtClean="0">
                <a:solidFill>
                  <a:srgbClr val="000000"/>
                </a:solidFill>
                <a:latin typeface="+mn-ea"/>
                <a:ea typeface="+mn-ea"/>
                <a:cs typeface="+mj-cs"/>
              </a:rPr>
              <a:t>NON-LIVE MIGRATION </a:t>
            </a:r>
            <a:endParaRPr lang="en-US" altLang="ko-KR" sz="1800" b="1" dirty="0" smtClean="0">
              <a:solidFill>
                <a:srgbClr val="000000"/>
              </a:solidFill>
              <a:latin typeface="+mn-ea"/>
              <a:ea typeface="+mn-ea"/>
              <a:cs typeface="+mj-cs"/>
            </a:endParaRPr>
          </a:p>
          <a:p>
            <a:pPr marL="342900" indent="-342900" algn="l">
              <a:lnSpc>
                <a:spcPct val="130000"/>
              </a:lnSpc>
              <a:buAutoNum type="arabicPeriod"/>
            </a:pPr>
            <a:endParaRPr lang="en-US" altLang="ko-KR" sz="1800" b="1" dirty="0">
              <a:solidFill>
                <a:srgbClr val="000000"/>
              </a:solidFill>
              <a:latin typeface="+mn-ea"/>
              <a:ea typeface="+mn-ea"/>
              <a:cs typeface="+mj-cs"/>
            </a:endParaRPr>
          </a:p>
          <a:p>
            <a:pPr marL="342900" indent="-342900" algn="l">
              <a:lnSpc>
                <a:spcPct val="130000"/>
              </a:lnSpc>
              <a:buAutoNum type="arabicPeriod"/>
            </a:pPr>
            <a:r>
              <a:rPr lang="en-US" altLang="ko-KR" sz="1800" b="1" dirty="0" smtClean="0">
                <a:solidFill>
                  <a:srgbClr val="000000"/>
                </a:solidFill>
                <a:latin typeface="+mn-ea"/>
                <a:ea typeface="+mn-ea"/>
                <a:cs typeface="+mj-cs"/>
              </a:rPr>
              <a:t>LIVE-MIGRATION</a:t>
            </a:r>
          </a:p>
          <a:p>
            <a:pPr algn="l">
              <a:lnSpc>
                <a:spcPct val="130000"/>
              </a:lnSpc>
            </a:pPr>
            <a:r>
              <a:rPr lang="en-US" altLang="ko-KR" sz="1800" dirty="0">
                <a:latin typeface="+mn-ea"/>
              </a:rPr>
              <a:t>1) </a:t>
            </a:r>
            <a:r>
              <a:rPr lang="en-US" altLang="ko-KR" sz="1800" dirty="0">
                <a:solidFill>
                  <a:srgbClr val="FF0000"/>
                </a:solidFill>
                <a:latin typeface="+mn-ea"/>
              </a:rPr>
              <a:t>Shared storage-based live migration (</a:t>
            </a:r>
            <a:r>
              <a:rPr lang="ko-KR" altLang="en-US" sz="1800" dirty="0">
                <a:solidFill>
                  <a:srgbClr val="FF0000"/>
                </a:solidFill>
                <a:latin typeface="+mn-ea"/>
              </a:rPr>
              <a:t>메모리만 </a:t>
            </a:r>
            <a:r>
              <a:rPr lang="ko-KR" altLang="en-US" sz="1800" dirty="0" smtClean="0">
                <a:solidFill>
                  <a:srgbClr val="FF0000"/>
                </a:solidFill>
                <a:latin typeface="+mn-ea"/>
              </a:rPr>
              <a:t>복사</a:t>
            </a:r>
            <a:r>
              <a:rPr lang="en-US" altLang="ko-KR" sz="1800" dirty="0" smtClean="0">
                <a:solidFill>
                  <a:srgbClr val="FF0000"/>
                </a:solidFill>
                <a:latin typeface="+mn-ea"/>
              </a:rPr>
              <a:t>, disk</a:t>
            </a:r>
            <a:r>
              <a:rPr lang="ko-KR" altLang="en-US" sz="1800" dirty="0" smtClean="0">
                <a:solidFill>
                  <a:srgbClr val="FF0000"/>
                </a:solidFill>
                <a:latin typeface="+mn-ea"/>
              </a:rPr>
              <a:t>는 공유</a:t>
            </a:r>
            <a:r>
              <a:rPr lang="en-US" altLang="ko-KR" sz="1800" dirty="0" smtClean="0">
                <a:solidFill>
                  <a:srgbClr val="FF0000"/>
                </a:solidFill>
                <a:latin typeface="+mn-ea"/>
              </a:rPr>
              <a:t>)</a:t>
            </a:r>
            <a:endParaRPr lang="en-US" altLang="ko-KR" sz="1800" dirty="0">
              <a:solidFill>
                <a:srgbClr val="FF0000"/>
              </a:solidFill>
              <a:latin typeface="+mn-ea"/>
            </a:endParaRPr>
          </a:p>
          <a:p>
            <a:pPr algn="l">
              <a:lnSpc>
                <a:spcPct val="130000"/>
              </a:lnSpc>
            </a:pPr>
            <a:r>
              <a:rPr lang="en-US" altLang="ko-KR" sz="1800" dirty="0" smtClean="0">
                <a:latin typeface="+mn-ea"/>
              </a:rPr>
              <a:t>2</a:t>
            </a:r>
            <a:r>
              <a:rPr lang="en-US" altLang="ko-KR" sz="1800" dirty="0">
                <a:latin typeface="+mn-ea"/>
              </a:rPr>
              <a:t>) Block live migration (</a:t>
            </a:r>
            <a:r>
              <a:rPr lang="ko-KR" altLang="en-US" sz="1800" dirty="0">
                <a:latin typeface="+mn-ea"/>
              </a:rPr>
              <a:t>메모리와 </a:t>
            </a:r>
            <a:r>
              <a:rPr lang="en-US" altLang="ko-KR" sz="1800" dirty="0" smtClean="0">
                <a:latin typeface="+mn-ea"/>
              </a:rPr>
              <a:t>disk </a:t>
            </a:r>
            <a:r>
              <a:rPr lang="ko-KR" altLang="en-US" sz="1800" dirty="0" smtClean="0">
                <a:latin typeface="+mn-ea"/>
              </a:rPr>
              <a:t>모두 </a:t>
            </a:r>
            <a:r>
              <a:rPr lang="ko-KR" altLang="en-US" sz="1800" dirty="0" smtClean="0">
                <a:latin typeface="+mn-ea"/>
              </a:rPr>
              <a:t>복사</a:t>
            </a:r>
            <a:r>
              <a:rPr lang="en-US" altLang="ko-KR" sz="1800" dirty="0">
                <a:latin typeface="+mn-ea"/>
              </a:rPr>
              <a:t>)</a:t>
            </a:r>
          </a:p>
          <a:p>
            <a:pPr algn="l">
              <a:lnSpc>
                <a:spcPct val="130000"/>
              </a:lnSpc>
            </a:pPr>
            <a:r>
              <a:rPr lang="en-US" altLang="ko-KR" sz="1800" dirty="0" smtClean="0">
                <a:latin typeface="+mj-ea"/>
              </a:rPr>
              <a:t>3</a:t>
            </a:r>
            <a:r>
              <a:rPr lang="en-US" altLang="ko-KR" sz="1800" dirty="0">
                <a:latin typeface="+mj-ea"/>
              </a:rPr>
              <a:t>) Volume-backed live </a:t>
            </a:r>
            <a:r>
              <a:rPr lang="en-US" altLang="ko-KR" sz="1800" dirty="0" smtClean="0">
                <a:latin typeface="+mj-ea"/>
              </a:rPr>
              <a:t>migration</a:t>
            </a:r>
            <a:endParaRPr lang="en-US" altLang="ko-KR" sz="1800" dirty="0" smtClean="0">
              <a:latin typeface="+mj-ea"/>
            </a:endParaRPr>
          </a:p>
          <a:p>
            <a:pPr algn="l">
              <a:lnSpc>
                <a:spcPct val="130000"/>
              </a:lnSpc>
            </a:pPr>
            <a:endParaRPr lang="en-US" altLang="ko-KR" sz="1800" dirty="0">
              <a:latin typeface="+mj-ea"/>
            </a:endParaRPr>
          </a:p>
          <a:p>
            <a:pPr algn="l">
              <a:lnSpc>
                <a:spcPct val="130000"/>
              </a:lnSpc>
            </a:pPr>
            <a:r>
              <a:rPr lang="en-US" altLang="ko-KR" sz="1800" b="1" dirty="0" smtClean="0">
                <a:solidFill>
                  <a:srgbClr val="000000"/>
                </a:solidFill>
                <a:latin typeface="+mn-ea"/>
              </a:rPr>
              <a:t>4. VOLUME </a:t>
            </a:r>
            <a:r>
              <a:rPr lang="en-US" altLang="ko-KR" sz="1800" b="1" dirty="0" smtClean="0">
                <a:solidFill>
                  <a:srgbClr val="000000"/>
                </a:solidFill>
                <a:latin typeface="+mn-ea"/>
              </a:rPr>
              <a:t>MIGRATION </a:t>
            </a:r>
            <a:endParaRPr lang="ko-KR" altLang="en-US" sz="1800" b="1" dirty="0" smtClean="0">
              <a:solidFill>
                <a:srgbClr val="000000"/>
              </a:solidFill>
              <a:latin typeface="+mn-ea"/>
              <a:ea typeface="+mn-ea"/>
              <a:cs typeface="+mj-cs"/>
            </a:endParaRPr>
          </a:p>
        </p:txBody>
      </p:sp>
    </p:spTree>
    <p:extLst>
      <p:ext uri="{BB962C8B-B14F-4D97-AF65-F5344CB8AC3E}">
        <p14:creationId xmlns:p14="http://schemas.microsoft.com/office/powerpoint/2010/main" val="141854539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1"/>
          <p:cNvSpPr>
            <a:spLocks noGrp="1"/>
          </p:cNvSpPr>
          <p:nvPr>
            <p:ph type="title"/>
          </p:nvPr>
        </p:nvSpPr>
        <p:spPr>
          <a:xfrm>
            <a:off x="539974" y="198041"/>
            <a:ext cx="9356725" cy="360363"/>
          </a:xfrm>
        </p:spPr>
        <p:txBody>
          <a:bodyPr/>
          <a:lstStyle/>
          <a:p>
            <a:r>
              <a:rPr lang="en-US" altLang="ko-KR" sz="2000" kern="1200" dirty="0">
                <a:latin typeface="+mn-ea"/>
                <a:ea typeface="+mn-ea"/>
              </a:rPr>
              <a:t>4</a:t>
            </a:r>
            <a:r>
              <a:rPr lang="en-US" altLang="ko-KR" sz="2000" kern="1200" dirty="0" smtClean="0">
                <a:latin typeface="+mn-ea"/>
                <a:ea typeface="+mn-ea"/>
              </a:rPr>
              <a:t>. Non-live Migration</a:t>
            </a:r>
            <a:endParaRPr lang="ko-KR" altLang="en-US" sz="2000" kern="1200" dirty="0">
              <a:latin typeface="+mn-ea"/>
              <a:ea typeface="+mn-ea"/>
            </a:endParaRPr>
          </a:p>
        </p:txBody>
      </p:sp>
      <p:sp>
        <p:nvSpPr>
          <p:cNvPr id="6" name="TextBox 14"/>
          <p:cNvSpPr txBox="1"/>
          <p:nvPr/>
        </p:nvSpPr>
        <p:spPr bwMode="auto">
          <a:xfrm>
            <a:off x="758156" y="990129"/>
            <a:ext cx="9070850" cy="4773614"/>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defPPr>
              <a:defRPr lang="en-US"/>
            </a:defPPr>
            <a:lvl1pPr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1pPr>
            <a:lvl2pPr marL="4572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2pPr>
            <a:lvl3pPr marL="9144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3pPr>
            <a:lvl4pPr marL="13716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4pPr>
            <a:lvl5pPr marL="18288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5pPr>
            <a:lvl6pPr marL="2286000" algn="l" defTabSz="914400" rtl="0" eaLnBrk="1" latinLnBrk="1" hangingPunct="1">
              <a:defRPr kumimoji="1" sz="1100" kern="1200">
                <a:solidFill>
                  <a:schemeClr val="tx1"/>
                </a:solidFill>
                <a:latin typeface="Arial" pitchFamily="34" charset="0"/>
                <a:ea typeface="HY태고딕" pitchFamily="18" charset="-127"/>
                <a:cs typeface="+mn-cs"/>
              </a:defRPr>
            </a:lvl6pPr>
            <a:lvl7pPr marL="2743200" algn="l" defTabSz="914400" rtl="0" eaLnBrk="1" latinLnBrk="1" hangingPunct="1">
              <a:defRPr kumimoji="1" sz="1100" kern="1200">
                <a:solidFill>
                  <a:schemeClr val="tx1"/>
                </a:solidFill>
                <a:latin typeface="Arial" pitchFamily="34" charset="0"/>
                <a:ea typeface="HY태고딕" pitchFamily="18" charset="-127"/>
                <a:cs typeface="+mn-cs"/>
              </a:defRPr>
            </a:lvl7pPr>
            <a:lvl8pPr marL="3200400" algn="l" defTabSz="914400" rtl="0" eaLnBrk="1" latinLnBrk="1" hangingPunct="1">
              <a:defRPr kumimoji="1" sz="1100" kern="1200">
                <a:solidFill>
                  <a:schemeClr val="tx1"/>
                </a:solidFill>
                <a:latin typeface="Arial" pitchFamily="34" charset="0"/>
                <a:ea typeface="HY태고딕" pitchFamily="18" charset="-127"/>
                <a:cs typeface="+mn-cs"/>
              </a:defRPr>
            </a:lvl8pPr>
            <a:lvl9pPr marL="3657600" algn="l" defTabSz="914400" rtl="0" eaLnBrk="1" latinLnBrk="1" hangingPunct="1">
              <a:defRPr kumimoji="1" sz="1100" kern="1200">
                <a:solidFill>
                  <a:schemeClr val="tx1"/>
                </a:solidFill>
                <a:latin typeface="Arial" pitchFamily="34" charset="0"/>
                <a:ea typeface="HY태고딕" pitchFamily="18" charset="-127"/>
                <a:cs typeface="+mn-cs"/>
              </a:defRPr>
            </a:lvl9pPr>
          </a:lstStyle>
          <a:p>
            <a:pPr algn="l">
              <a:lnSpc>
                <a:spcPct val="130000"/>
              </a:lnSpc>
            </a:pPr>
            <a:r>
              <a:rPr lang="en-US" altLang="ko-KR" sz="1800" b="1" dirty="0">
                <a:solidFill>
                  <a:srgbClr val="000000"/>
                </a:solidFill>
                <a:latin typeface="+mn-ea"/>
                <a:ea typeface="+mn-ea"/>
                <a:cs typeface="+mj-cs"/>
              </a:rPr>
              <a:t>4</a:t>
            </a:r>
            <a:r>
              <a:rPr lang="en-US" altLang="ko-KR" sz="1800" b="1" dirty="0" smtClean="0">
                <a:solidFill>
                  <a:srgbClr val="000000"/>
                </a:solidFill>
                <a:latin typeface="+mn-ea"/>
                <a:ea typeface="+mn-ea"/>
                <a:cs typeface="+mj-cs"/>
              </a:rPr>
              <a:t>-1 </a:t>
            </a:r>
            <a:r>
              <a:rPr lang="en-US" altLang="ko-KR" sz="1800" b="1" dirty="0">
                <a:latin typeface="+mn-ea"/>
              </a:rPr>
              <a:t>Non-live </a:t>
            </a:r>
            <a:r>
              <a:rPr lang="en-US" altLang="ko-KR" sz="1800" b="1" dirty="0" smtClean="0">
                <a:latin typeface="+mn-ea"/>
              </a:rPr>
              <a:t>Migration</a:t>
            </a:r>
            <a:endParaRPr lang="en-US" altLang="ko-KR" sz="1800" b="1" dirty="0">
              <a:solidFill>
                <a:srgbClr val="000000"/>
              </a:solidFill>
              <a:latin typeface="+mn-ea"/>
              <a:ea typeface="+mn-ea"/>
              <a:cs typeface="+mj-cs"/>
            </a:endParaRPr>
          </a:p>
          <a:p>
            <a:pPr algn="l">
              <a:lnSpc>
                <a:spcPct val="130000"/>
              </a:lnSpc>
            </a:pPr>
            <a:endParaRPr lang="en-US" altLang="ko-KR" sz="1800" b="1" dirty="0" smtClean="0">
              <a:solidFill>
                <a:srgbClr val="000000"/>
              </a:solidFill>
              <a:latin typeface="+mn-ea"/>
              <a:ea typeface="+mn-ea"/>
              <a:cs typeface="+mj-cs"/>
            </a:endParaRPr>
          </a:p>
          <a:p>
            <a:pPr algn="l">
              <a:lnSpc>
                <a:spcPct val="130000"/>
              </a:lnSpc>
            </a:pPr>
            <a:endParaRPr lang="en-US" altLang="ko-KR" sz="1800" b="1" dirty="0">
              <a:solidFill>
                <a:srgbClr val="000000"/>
              </a:solidFill>
              <a:latin typeface="+mn-ea"/>
              <a:ea typeface="+mn-ea"/>
              <a:cs typeface="+mj-cs"/>
            </a:endParaRPr>
          </a:p>
          <a:p>
            <a:pPr algn="l">
              <a:lnSpc>
                <a:spcPct val="130000"/>
              </a:lnSpc>
            </a:pPr>
            <a:endParaRPr lang="en-US" altLang="ko-KR" sz="1800" b="1" dirty="0" smtClean="0">
              <a:solidFill>
                <a:srgbClr val="000000"/>
              </a:solidFill>
              <a:latin typeface="+mn-ea"/>
              <a:ea typeface="+mn-ea"/>
              <a:cs typeface="+mj-cs"/>
            </a:endParaRPr>
          </a:p>
          <a:p>
            <a:pPr algn="l">
              <a:lnSpc>
                <a:spcPct val="130000"/>
              </a:lnSpc>
            </a:pPr>
            <a:endParaRPr lang="en-US" altLang="ko-KR" sz="1800" b="1" dirty="0">
              <a:solidFill>
                <a:srgbClr val="000000"/>
              </a:solidFill>
              <a:latin typeface="+mn-ea"/>
              <a:ea typeface="+mn-ea"/>
              <a:cs typeface="+mj-cs"/>
            </a:endParaRPr>
          </a:p>
          <a:p>
            <a:pPr algn="l">
              <a:lnSpc>
                <a:spcPct val="130000"/>
              </a:lnSpc>
            </a:pPr>
            <a:endParaRPr lang="en-US" altLang="ko-KR" sz="1800" b="1" dirty="0" smtClean="0">
              <a:solidFill>
                <a:srgbClr val="000000"/>
              </a:solidFill>
              <a:latin typeface="+mn-ea"/>
              <a:ea typeface="+mn-ea"/>
              <a:cs typeface="+mj-cs"/>
            </a:endParaRPr>
          </a:p>
          <a:p>
            <a:pPr algn="l">
              <a:lnSpc>
                <a:spcPct val="130000"/>
              </a:lnSpc>
            </a:pPr>
            <a:endParaRPr lang="en-US" altLang="ko-KR" sz="1800" b="1" dirty="0">
              <a:solidFill>
                <a:srgbClr val="000000"/>
              </a:solidFill>
              <a:latin typeface="+mn-ea"/>
              <a:ea typeface="+mn-ea"/>
              <a:cs typeface="+mj-cs"/>
            </a:endParaRPr>
          </a:p>
          <a:p>
            <a:pPr algn="l">
              <a:lnSpc>
                <a:spcPct val="130000"/>
              </a:lnSpc>
            </a:pPr>
            <a:endParaRPr lang="en-US" altLang="ko-KR" sz="1800" b="1" dirty="0" smtClean="0">
              <a:solidFill>
                <a:srgbClr val="000000"/>
              </a:solidFill>
              <a:latin typeface="+mn-ea"/>
              <a:ea typeface="+mn-ea"/>
              <a:cs typeface="+mj-cs"/>
            </a:endParaRPr>
          </a:p>
          <a:p>
            <a:pPr algn="l">
              <a:lnSpc>
                <a:spcPct val="130000"/>
              </a:lnSpc>
            </a:pPr>
            <a:endParaRPr lang="en-US" altLang="ko-KR" sz="1800" b="1" dirty="0">
              <a:solidFill>
                <a:srgbClr val="000000"/>
              </a:solidFill>
              <a:latin typeface="+mn-ea"/>
              <a:ea typeface="+mn-ea"/>
              <a:cs typeface="+mj-cs"/>
            </a:endParaRPr>
          </a:p>
          <a:p>
            <a:pPr algn="l">
              <a:lnSpc>
                <a:spcPct val="130000"/>
              </a:lnSpc>
            </a:pPr>
            <a:endParaRPr lang="en-US" altLang="ko-KR" sz="1800" b="1" dirty="0" smtClean="0">
              <a:solidFill>
                <a:srgbClr val="000000"/>
              </a:solidFill>
              <a:latin typeface="+mn-ea"/>
              <a:ea typeface="+mn-ea"/>
              <a:cs typeface="+mj-cs"/>
            </a:endParaRPr>
          </a:p>
          <a:p>
            <a:pPr algn="l">
              <a:lnSpc>
                <a:spcPct val="130000"/>
              </a:lnSpc>
            </a:pPr>
            <a:endParaRPr lang="en-US" altLang="ko-KR" sz="1800" b="1" dirty="0">
              <a:solidFill>
                <a:srgbClr val="000000"/>
              </a:solidFill>
              <a:latin typeface="+mn-ea"/>
              <a:ea typeface="+mn-ea"/>
              <a:cs typeface="+mj-cs"/>
            </a:endParaRPr>
          </a:p>
          <a:p>
            <a:pPr algn="l">
              <a:lnSpc>
                <a:spcPct val="130000"/>
              </a:lnSpc>
            </a:pPr>
            <a:endParaRPr lang="en-US" altLang="ko-KR" sz="1800" b="1" dirty="0" smtClean="0">
              <a:solidFill>
                <a:srgbClr val="000000"/>
              </a:solidFill>
              <a:latin typeface="+mn-ea"/>
              <a:ea typeface="+mn-ea"/>
              <a:cs typeface="+mj-cs"/>
            </a:endParaRPr>
          </a:p>
          <a:p>
            <a:pPr algn="l">
              <a:lnSpc>
                <a:spcPct val="130000"/>
              </a:lnSpc>
            </a:pPr>
            <a:r>
              <a:rPr lang="en-US" altLang="ko-KR" sz="1800" b="1" dirty="0" smtClean="0">
                <a:solidFill>
                  <a:srgbClr val="000000"/>
                </a:solidFill>
                <a:latin typeface="+mn-ea"/>
                <a:ea typeface="+mn-ea"/>
                <a:cs typeface="+mj-cs"/>
              </a:rPr>
              <a:t>-&gt; </a:t>
            </a:r>
            <a:r>
              <a:rPr lang="en-US" altLang="ko-KR" sz="1800" b="1" dirty="0" err="1" smtClean="0">
                <a:solidFill>
                  <a:srgbClr val="000000"/>
                </a:solidFill>
                <a:latin typeface="+mn-ea"/>
                <a:ea typeface="+mn-ea"/>
                <a:cs typeface="+mj-cs"/>
              </a:rPr>
              <a:t>dashborad</a:t>
            </a:r>
            <a:r>
              <a:rPr lang="ko-KR" altLang="en-US" sz="1800" b="1" dirty="0" smtClean="0">
                <a:solidFill>
                  <a:srgbClr val="000000"/>
                </a:solidFill>
                <a:latin typeface="+mn-ea"/>
                <a:ea typeface="+mn-ea"/>
                <a:cs typeface="+mj-cs"/>
              </a:rPr>
              <a:t>에서 추가적으로 </a:t>
            </a:r>
            <a:r>
              <a:rPr lang="en-US" altLang="ko-KR" sz="1800" b="1" dirty="0" smtClean="0">
                <a:solidFill>
                  <a:srgbClr val="000000"/>
                </a:solidFill>
                <a:latin typeface="+mn-ea"/>
                <a:ea typeface="+mn-ea"/>
                <a:cs typeface="+mj-cs"/>
              </a:rPr>
              <a:t>confirm</a:t>
            </a:r>
            <a:r>
              <a:rPr lang="ko-KR" altLang="en-US" sz="1800" b="1" dirty="0" smtClean="0">
                <a:solidFill>
                  <a:srgbClr val="000000"/>
                </a:solidFill>
                <a:latin typeface="+mn-ea"/>
                <a:ea typeface="+mn-ea"/>
                <a:cs typeface="+mj-cs"/>
              </a:rPr>
              <a:t>을 </a:t>
            </a:r>
            <a:r>
              <a:rPr lang="ko-KR" altLang="en-US" sz="1800" b="1" dirty="0" err="1" smtClean="0">
                <a:solidFill>
                  <a:srgbClr val="000000"/>
                </a:solidFill>
                <a:latin typeface="+mn-ea"/>
                <a:ea typeface="+mn-ea"/>
                <a:cs typeface="+mj-cs"/>
              </a:rPr>
              <a:t>해야함</a:t>
            </a:r>
            <a:r>
              <a:rPr lang="ko-KR" altLang="en-US" sz="1800" b="1" dirty="0" smtClean="0">
                <a:solidFill>
                  <a:srgbClr val="000000"/>
                </a:solidFill>
                <a:latin typeface="+mn-ea"/>
                <a:ea typeface="+mn-ea"/>
                <a:cs typeface="+mj-cs"/>
              </a:rPr>
              <a:t> </a:t>
            </a:r>
            <a:endParaRPr lang="en-US" altLang="ko-KR" sz="1800" b="1" dirty="0" smtClean="0">
              <a:solidFill>
                <a:srgbClr val="000000"/>
              </a:solidFill>
              <a:latin typeface="+mn-ea"/>
              <a:ea typeface="+mn-ea"/>
              <a:cs typeface="+mj-cs"/>
            </a:endParaRP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1138" t="16012" r="31548" b="37048"/>
          <a:stretch/>
        </p:blipFill>
        <p:spPr bwMode="auto">
          <a:xfrm>
            <a:off x="972022" y="5766248"/>
            <a:ext cx="8136904" cy="1275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21485" t="23642" r="36072" b="13690"/>
          <a:stretch/>
        </p:blipFill>
        <p:spPr bwMode="auto">
          <a:xfrm>
            <a:off x="972022" y="1396716"/>
            <a:ext cx="8136904"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직사각형 3"/>
          <p:cNvSpPr/>
          <p:nvPr/>
        </p:nvSpPr>
        <p:spPr bwMode="auto">
          <a:xfrm>
            <a:off x="4500414" y="1396716"/>
            <a:ext cx="4608512" cy="385501"/>
          </a:xfrm>
          <a:prstGeom prst="rect">
            <a:avLst/>
          </a:prstGeom>
          <a:noFill/>
          <a:ln w="25400" cap="flat" cmpd="sng" algn="ctr">
            <a:solidFill>
              <a:srgbClr val="FF0000"/>
            </a:solidFill>
            <a:prstDash val="dash"/>
            <a:round/>
            <a:headEnd type="none" w="med" len="med"/>
            <a:tailEnd type="none" w="med" len="med"/>
          </a:ln>
          <a:effectLst/>
        </p:spPr>
        <p:txBody>
          <a:bodyPr vert="horz" wrap="square" lIns="72000" tIns="0" rIns="1800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lang="ko-KR" altLang="en-US" sz="1200" dirty="0" smtClean="0">
              <a:latin typeface="+mn-ea"/>
              <a:ea typeface="+mn-ea"/>
              <a:cs typeface="Arials"/>
            </a:endParaRPr>
          </a:p>
        </p:txBody>
      </p:sp>
      <p:sp>
        <p:nvSpPr>
          <p:cNvPr id="11" name="직사각형 10"/>
          <p:cNvSpPr/>
          <p:nvPr/>
        </p:nvSpPr>
        <p:spPr bwMode="auto">
          <a:xfrm>
            <a:off x="4284390" y="2991435"/>
            <a:ext cx="4824536" cy="385501"/>
          </a:xfrm>
          <a:prstGeom prst="rect">
            <a:avLst/>
          </a:prstGeom>
          <a:noFill/>
          <a:ln w="25400" cap="flat" cmpd="sng" algn="ctr">
            <a:solidFill>
              <a:srgbClr val="FF0000"/>
            </a:solidFill>
            <a:prstDash val="dash"/>
            <a:round/>
            <a:headEnd type="none" w="med" len="med"/>
            <a:tailEnd type="none" w="med" len="med"/>
          </a:ln>
          <a:effectLst/>
        </p:spPr>
        <p:txBody>
          <a:bodyPr vert="horz" wrap="square" lIns="72000" tIns="0" rIns="1800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lang="ko-KR" altLang="en-US" sz="1200" dirty="0" smtClean="0">
              <a:latin typeface="+mn-ea"/>
              <a:ea typeface="+mn-ea"/>
              <a:cs typeface="Arials"/>
            </a:endParaRPr>
          </a:p>
        </p:txBody>
      </p:sp>
    </p:spTree>
    <p:extLst>
      <p:ext uri="{BB962C8B-B14F-4D97-AF65-F5344CB8AC3E}">
        <p14:creationId xmlns:p14="http://schemas.microsoft.com/office/powerpoint/2010/main" val="4361669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1"/>
          <p:cNvSpPr>
            <a:spLocks noGrp="1"/>
          </p:cNvSpPr>
          <p:nvPr>
            <p:ph type="title"/>
          </p:nvPr>
        </p:nvSpPr>
        <p:spPr>
          <a:xfrm>
            <a:off x="539974" y="198041"/>
            <a:ext cx="9356725" cy="360363"/>
          </a:xfrm>
        </p:spPr>
        <p:txBody>
          <a:bodyPr/>
          <a:lstStyle/>
          <a:p>
            <a:r>
              <a:rPr lang="en-US" altLang="ko-KR" sz="2000" kern="1200" dirty="0">
                <a:latin typeface="+mn-ea"/>
                <a:ea typeface="+mn-ea"/>
              </a:rPr>
              <a:t>5</a:t>
            </a:r>
            <a:r>
              <a:rPr lang="en-US" altLang="ko-KR" sz="2000" kern="1200" dirty="0" smtClean="0">
                <a:latin typeface="+mn-ea"/>
                <a:ea typeface="+mn-ea"/>
              </a:rPr>
              <a:t>. </a:t>
            </a:r>
            <a:r>
              <a:rPr lang="en-US" altLang="ko-KR" sz="2000" kern="1200" dirty="0">
                <a:latin typeface="+mn-ea"/>
              </a:rPr>
              <a:t>Live </a:t>
            </a:r>
            <a:r>
              <a:rPr lang="en-US" altLang="ko-KR" sz="2000" kern="1200" dirty="0" smtClean="0">
                <a:latin typeface="+mn-ea"/>
              </a:rPr>
              <a:t>Migration with shared storage</a:t>
            </a:r>
            <a:endParaRPr lang="ko-KR" altLang="en-US" sz="2000" kern="1200" dirty="0">
              <a:latin typeface="+mn-ea"/>
              <a:ea typeface="+mn-ea"/>
            </a:endParaRPr>
          </a:p>
        </p:txBody>
      </p:sp>
      <p:sp>
        <p:nvSpPr>
          <p:cNvPr id="6" name="TextBox 14"/>
          <p:cNvSpPr txBox="1"/>
          <p:nvPr/>
        </p:nvSpPr>
        <p:spPr bwMode="auto">
          <a:xfrm>
            <a:off x="611982" y="918121"/>
            <a:ext cx="9070850" cy="6214009"/>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defPPr>
              <a:defRPr lang="en-US"/>
            </a:defPPr>
            <a:lvl1pPr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1pPr>
            <a:lvl2pPr marL="4572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2pPr>
            <a:lvl3pPr marL="9144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3pPr>
            <a:lvl4pPr marL="13716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4pPr>
            <a:lvl5pPr marL="18288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5pPr>
            <a:lvl6pPr marL="2286000" algn="l" defTabSz="914400" rtl="0" eaLnBrk="1" latinLnBrk="1" hangingPunct="1">
              <a:defRPr kumimoji="1" sz="1100" kern="1200">
                <a:solidFill>
                  <a:schemeClr val="tx1"/>
                </a:solidFill>
                <a:latin typeface="Arial" pitchFamily="34" charset="0"/>
                <a:ea typeface="HY태고딕" pitchFamily="18" charset="-127"/>
                <a:cs typeface="+mn-cs"/>
              </a:defRPr>
            </a:lvl6pPr>
            <a:lvl7pPr marL="2743200" algn="l" defTabSz="914400" rtl="0" eaLnBrk="1" latinLnBrk="1" hangingPunct="1">
              <a:defRPr kumimoji="1" sz="1100" kern="1200">
                <a:solidFill>
                  <a:schemeClr val="tx1"/>
                </a:solidFill>
                <a:latin typeface="Arial" pitchFamily="34" charset="0"/>
                <a:ea typeface="HY태고딕" pitchFamily="18" charset="-127"/>
                <a:cs typeface="+mn-cs"/>
              </a:defRPr>
            </a:lvl7pPr>
            <a:lvl8pPr marL="3200400" algn="l" defTabSz="914400" rtl="0" eaLnBrk="1" latinLnBrk="1" hangingPunct="1">
              <a:defRPr kumimoji="1" sz="1100" kern="1200">
                <a:solidFill>
                  <a:schemeClr val="tx1"/>
                </a:solidFill>
                <a:latin typeface="Arial" pitchFamily="34" charset="0"/>
                <a:ea typeface="HY태고딕" pitchFamily="18" charset="-127"/>
                <a:cs typeface="+mn-cs"/>
              </a:defRPr>
            </a:lvl8pPr>
            <a:lvl9pPr marL="3657600" algn="l" defTabSz="914400" rtl="0" eaLnBrk="1" latinLnBrk="1" hangingPunct="1">
              <a:defRPr kumimoji="1" sz="1100" kern="1200">
                <a:solidFill>
                  <a:schemeClr val="tx1"/>
                </a:solidFill>
                <a:latin typeface="Arial" pitchFamily="34" charset="0"/>
                <a:ea typeface="HY태고딕" pitchFamily="18" charset="-127"/>
                <a:cs typeface="+mn-cs"/>
              </a:defRPr>
            </a:lvl9pPr>
          </a:lstStyle>
          <a:p>
            <a:pPr algn="l">
              <a:lnSpc>
                <a:spcPct val="130000"/>
              </a:lnSpc>
            </a:pPr>
            <a:r>
              <a:rPr lang="en-US" altLang="ko-KR" sz="1800" b="1" dirty="0">
                <a:solidFill>
                  <a:srgbClr val="000000"/>
                </a:solidFill>
                <a:latin typeface="+mn-ea"/>
                <a:ea typeface="+mn-ea"/>
                <a:cs typeface="+mj-cs"/>
              </a:rPr>
              <a:t>5</a:t>
            </a:r>
            <a:r>
              <a:rPr lang="en-US" altLang="ko-KR" sz="1800" b="1" dirty="0" smtClean="0">
                <a:solidFill>
                  <a:srgbClr val="000000"/>
                </a:solidFill>
                <a:latin typeface="+mn-ea"/>
                <a:ea typeface="+mn-ea"/>
                <a:cs typeface="+mj-cs"/>
              </a:rPr>
              <a:t>-1 </a:t>
            </a:r>
            <a:r>
              <a:rPr lang="ko-KR" altLang="en-US" sz="1800" b="1" dirty="0" smtClean="0">
                <a:solidFill>
                  <a:srgbClr val="000000"/>
                </a:solidFill>
                <a:latin typeface="+mn-ea"/>
                <a:ea typeface="+mn-ea"/>
                <a:cs typeface="+mj-cs"/>
              </a:rPr>
              <a:t>사전요구 사항</a:t>
            </a:r>
            <a:endParaRPr lang="en-US" altLang="ko-KR" sz="1800" b="1" dirty="0" smtClean="0">
              <a:solidFill>
                <a:srgbClr val="000000"/>
              </a:solidFill>
              <a:latin typeface="+mn-ea"/>
              <a:ea typeface="+mn-ea"/>
              <a:cs typeface="+mj-cs"/>
            </a:endParaRPr>
          </a:p>
          <a:p>
            <a:pPr algn="l">
              <a:lnSpc>
                <a:spcPct val="130000"/>
              </a:lnSpc>
            </a:pPr>
            <a:r>
              <a:rPr lang="en-US" altLang="ko-KR" sz="1800" dirty="0" smtClean="0">
                <a:solidFill>
                  <a:srgbClr val="000000"/>
                </a:solidFill>
                <a:latin typeface="+mj-ea"/>
                <a:ea typeface="+mj-ea"/>
                <a:cs typeface="+mj-cs"/>
              </a:rPr>
              <a:t> </a:t>
            </a:r>
            <a:r>
              <a:rPr lang="en-US" altLang="ko-KR" sz="1800" dirty="0">
                <a:solidFill>
                  <a:srgbClr val="000000"/>
                </a:solidFill>
                <a:latin typeface="+mn-ea"/>
                <a:ea typeface="+mn-ea"/>
              </a:rPr>
              <a:t>- Hypervisor: KVM with </a:t>
            </a:r>
            <a:r>
              <a:rPr lang="en-US" altLang="ko-KR" sz="1800" dirty="0" err="1">
                <a:solidFill>
                  <a:srgbClr val="000000"/>
                </a:solidFill>
                <a:latin typeface="+mn-ea"/>
                <a:ea typeface="+mn-ea"/>
              </a:rPr>
              <a:t>libvirt</a:t>
            </a:r>
            <a:endParaRPr lang="en-US" altLang="ko-KR" sz="1800" dirty="0">
              <a:solidFill>
                <a:srgbClr val="000000"/>
              </a:solidFill>
              <a:latin typeface="+mn-ea"/>
              <a:ea typeface="+mn-ea"/>
            </a:endParaRPr>
          </a:p>
          <a:p>
            <a:pPr algn="l" eaLnBrk="1" hangingPunct="1">
              <a:lnSpc>
                <a:spcPct val="130000"/>
              </a:lnSpc>
            </a:pPr>
            <a:r>
              <a:rPr lang="en-US" altLang="ko-KR" sz="1800" dirty="0">
                <a:solidFill>
                  <a:srgbClr val="000000"/>
                </a:solidFill>
                <a:latin typeface="+mn-ea"/>
                <a:ea typeface="+mn-ea"/>
              </a:rPr>
              <a:t> - Shared storage:/</a:t>
            </a:r>
            <a:r>
              <a:rPr lang="en-US" altLang="ko-KR" sz="1800" dirty="0" err="1">
                <a:solidFill>
                  <a:srgbClr val="000000"/>
                </a:solidFill>
                <a:latin typeface="+mn-ea"/>
                <a:ea typeface="+mn-ea"/>
              </a:rPr>
              <a:t>var</a:t>
            </a:r>
            <a:r>
              <a:rPr lang="en-US" altLang="ko-KR" sz="1800" dirty="0">
                <a:solidFill>
                  <a:srgbClr val="000000"/>
                </a:solidFill>
                <a:latin typeface="+mn-ea"/>
                <a:ea typeface="+mn-ea"/>
              </a:rPr>
              <a:t>/lib/nova/instances</a:t>
            </a:r>
            <a:r>
              <a:rPr lang="ko-KR" altLang="en-US" sz="1800" dirty="0">
                <a:solidFill>
                  <a:srgbClr val="000000"/>
                </a:solidFill>
                <a:latin typeface="+mn-ea"/>
                <a:ea typeface="+mn-ea"/>
              </a:rPr>
              <a:t>가 공유</a:t>
            </a:r>
            <a:r>
              <a:rPr lang="en-US" altLang="ko-KR" sz="1800" dirty="0">
                <a:solidFill>
                  <a:srgbClr val="000000"/>
                </a:solidFill>
                <a:latin typeface="+mn-ea"/>
                <a:ea typeface="+mn-ea"/>
              </a:rPr>
              <a:t>storage</a:t>
            </a:r>
            <a:r>
              <a:rPr lang="ko-KR" altLang="en-US" sz="1800" dirty="0">
                <a:solidFill>
                  <a:srgbClr val="000000"/>
                </a:solidFill>
                <a:latin typeface="+mn-ea"/>
                <a:ea typeface="+mn-ea"/>
              </a:rPr>
              <a:t>로 </a:t>
            </a:r>
            <a:r>
              <a:rPr lang="en-US" altLang="ko-KR" sz="1800" dirty="0">
                <a:solidFill>
                  <a:srgbClr val="000000"/>
                </a:solidFill>
                <a:latin typeface="+mn-ea"/>
                <a:ea typeface="+mn-ea"/>
              </a:rPr>
              <a:t>mount</a:t>
            </a:r>
            <a:r>
              <a:rPr lang="ko-KR" altLang="en-US" sz="1800" dirty="0">
                <a:solidFill>
                  <a:srgbClr val="000000"/>
                </a:solidFill>
                <a:latin typeface="+mn-ea"/>
                <a:ea typeface="+mn-ea"/>
              </a:rPr>
              <a:t>되어야 함 </a:t>
            </a:r>
            <a:endParaRPr lang="en-US" altLang="ko-KR" sz="1800" dirty="0">
              <a:solidFill>
                <a:srgbClr val="000000"/>
              </a:solidFill>
              <a:latin typeface="+mn-ea"/>
              <a:ea typeface="+mn-ea"/>
            </a:endParaRPr>
          </a:p>
          <a:p>
            <a:pPr lvl="0" algn="l">
              <a:lnSpc>
                <a:spcPct val="130000"/>
              </a:lnSpc>
            </a:pPr>
            <a:r>
              <a:rPr lang="en-US" altLang="ko-KR" sz="1800" dirty="0">
                <a:solidFill>
                  <a:srgbClr val="000000"/>
                </a:solidFill>
                <a:latin typeface="+mn-ea"/>
                <a:ea typeface="+mn-ea"/>
              </a:rPr>
              <a:t>  - /</a:t>
            </a:r>
            <a:r>
              <a:rPr lang="en-US" altLang="ko-KR" sz="1800" dirty="0" err="1">
                <a:solidFill>
                  <a:srgbClr val="000000"/>
                </a:solidFill>
                <a:latin typeface="+mn-ea"/>
                <a:ea typeface="+mn-ea"/>
              </a:rPr>
              <a:t>etc</a:t>
            </a:r>
            <a:r>
              <a:rPr lang="en-US" altLang="ko-KR" sz="1800" dirty="0">
                <a:solidFill>
                  <a:srgbClr val="000000"/>
                </a:solidFill>
                <a:latin typeface="+mn-ea"/>
                <a:ea typeface="+mn-ea"/>
              </a:rPr>
              <a:t>/nova/</a:t>
            </a:r>
            <a:r>
              <a:rPr lang="en-US" altLang="ko-KR" sz="1800" dirty="0" err="1">
                <a:solidFill>
                  <a:srgbClr val="000000"/>
                </a:solidFill>
                <a:latin typeface="+mn-ea"/>
                <a:ea typeface="+mn-ea"/>
              </a:rPr>
              <a:t>nova.conf</a:t>
            </a:r>
            <a:r>
              <a:rPr lang="en-US" altLang="ko-KR" sz="1800" dirty="0">
                <a:solidFill>
                  <a:srgbClr val="000000"/>
                </a:solidFill>
                <a:latin typeface="+mn-ea"/>
                <a:ea typeface="+mn-ea"/>
              </a:rPr>
              <a:t> </a:t>
            </a:r>
            <a:r>
              <a:rPr lang="ko-KR" altLang="en-US" sz="1800" dirty="0">
                <a:solidFill>
                  <a:srgbClr val="000000"/>
                </a:solidFill>
                <a:latin typeface="+mn-ea"/>
                <a:ea typeface="+mn-ea"/>
              </a:rPr>
              <a:t>의 </a:t>
            </a:r>
            <a:r>
              <a:rPr lang="en-US" altLang="ko-KR" sz="1800" dirty="0">
                <a:solidFill>
                  <a:srgbClr val="000000"/>
                </a:solidFill>
                <a:latin typeface="+mn-ea"/>
                <a:ea typeface="+mn-ea"/>
              </a:rPr>
              <a:t>[</a:t>
            </a:r>
            <a:r>
              <a:rPr lang="en-US" altLang="ko-KR" sz="1800" dirty="0" err="1">
                <a:solidFill>
                  <a:srgbClr val="000000"/>
                </a:solidFill>
                <a:latin typeface="+mn-ea"/>
                <a:ea typeface="+mn-ea"/>
              </a:rPr>
              <a:t>libvirt</a:t>
            </a:r>
            <a:r>
              <a:rPr lang="en-US" altLang="ko-KR" sz="1800" dirty="0">
                <a:solidFill>
                  <a:srgbClr val="000000"/>
                </a:solidFill>
                <a:latin typeface="+mn-ea"/>
                <a:ea typeface="+mn-ea"/>
              </a:rPr>
              <a:t>] </a:t>
            </a:r>
            <a:r>
              <a:rPr lang="ko-KR" altLang="en-US" sz="1800" dirty="0">
                <a:solidFill>
                  <a:srgbClr val="000000"/>
                </a:solidFill>
                <a:latin typeface="+mn-ea"/>
                <a:ea typeface="+mn-ea"/>
              </a:rPr>
              <a:t>아래와 같이 설정 </a:t>
            </a:r>
            <a:endParaRPr lang="en-US" altLang="ko-KR" sz="1800" dirty="0">
              <a:solidFill>
                <a:srgbClr val="000000"/>
              </a:solidFill>
              <a:latin typeface="+mn-ea"/>
              <a:ea typeface="+mn-ea"/>
            </a:endParaRPr>
          </a:p>
          <a:p>
            <a:pPr lvl="0" algn="l">
              <a:lnSpc>
                <a:spcPct val="130000"/>
              </a:lnSpc>
            </a:pPr>
            <a:r>
              <a:rPr lang="en-US" altLang="ko-KR" sz="1600" dirty="0" err="1">
                <a:solidFill>
                  <a:srgbClr val="000000"/>
                </a:solidFill>
                <a:latin typeface="+mn-ea"/>
                <a:ea typeface="+mn-ea"/>
              </a:rPr>
              <a:t>live_migration_flag</a:t>
            </a:r>
            <a:r>
              <a:rPr lang="en-US" altLang="ko-KR" sz="1600" dirty="0">
                <a:solidFill>
                  <a:srgbClr val="000000"/>
                </a:solidFill>
                <a:latin typeface="+mn-ea"/>
                <a:ea typeface="+mn-ea"/>
              </a:rPr>
              <a:t>=</a:t>
            </a:r>
            <a:r>
              <a:rPr lang="en-US" altLang="ko-KR" sz="1600" dirty="0">
                <a:solidFill>
                  <a:srgbClr val="FF0000"/>
                </a:solidFill>
                <a:latin typeface="+mn-ea"/>
                <a:ea typeface="+mn-ea"/>
              </a:rPr>
              <a:t>VIR_MIGRATE_UNDEFINE_SOURCE,VIR_MIGRATE_PEER2PEER,VIR_MIGRATE_LIVE</a:t>
            </a:r>
            <a:r>
              <a:rPr lang="en-US" altLang="ko-KR" sz="1600" dirty="0">
                <a:solidFill>
                  <a:srgbClr val="000000"/>
                </a:solidFill>
                <a:latin typeface="+mn-ea"/>
                <a:ea typeface="+mn-ea"/>
              </a:rPr>
              <a:t>,</a:t>
            </a:r>
            <a:r>
              <a:rPr lang="en-US" altLang="ko-KR" sz="1600" dirty="0">
                <a:solidFill>
                  <a:srgbClr val="FF0000"/>
                </a:solidFill>
                <a:latin typeface="+mn-ea"/>
                <a:ea typeface="+mn-ea"/>
              </a:rPr>
              <a:t>VIR_MIGRATE_TUNNELLED</a:t>
            </a:r>
          </a:p>
          <a:p>
            <a:pPr algn="l" eaLnBrk="1" hangingPunct="1">
              <a:lnSpc>
                <a:spcPct val="130000"/>
              </a:lnSpc>
            </a:pPr>
            <a:endParaRPr lang="en-US" altLang="ko-KR" sz="1800" dirty="0" smtClean="0">
              <a:solidFill>
                <a:srgbClr val="000000"/>
              </a:solidFill>
              <a:latin typeface="+mn-ea"/>
              <a:ea typeface="+mn-ea"/>
            </a:endParaRPr>
          </a:p>
          <a:p>
            <a:pPr algn="l" eaLnBrk="1" hangingPunct="1">
              <a:lnSpc>
                <a:spcPct val="130000"/>
              </a:lnSpc>
            </a:pPr>
            <a:r>
              <a:rPr lang="en-US" altLang="ko-KR" sz="1800" b="1" dirty="0" smtClean="0">
                <a:solidFill>
                  <a:srgbClr val="000000"/>
                </a:solidFill>
                <a:latin typeface="+mn-ea"/>
              </a:rPr>
              <a:t>5-2 </a:t>
            </a:r>
            <a:r>
              <a:rPr lang="en-US" altLang="ko-KR" sz="1800" b="1" dirty="0">
                <a:solidFill>
                  <a:srgbClr val="000000"/>
                </a:solidFill>
                <a:latin typeface="+mn-ea"/>
                <a:ea typeface="+mn-ea"/>
                <a:cs typeface="+mj-cs"/>
              </a:rPr>
              <a:t>Shared Storage </a:t>
            </a:r>
            <a:r>
              <a:rPr lang="ko-KR" altLang="en-US" sz="1400" b="1" dirty="0" smtClean="0">
                <a:solidFill>
                  <a:srgbClr val="000000"/>
                </a:solidFill>
                <a:latin typeface="+mn-ea"/>
                <a:ea typeface="+mn-ea"/>
                <a:cs typeface="+mj-cs"/>
              </a:rPr>
              <a:t>구성 </a:t>
            </a:r>
            <a:r>
              <a:rPr lang="en-US" altLang="ko-KR" sz="1400" b="1" dirty="0" smtClean="0">
                <a:solidFill>
                  <a:srgbClr val="FF0000"/>
                </a:solidFill>
                <a:latin typeface="+mn-ea"/>
                <a:ea typeface="+mn-ea"/>
                <a:cs typeface="+mj-cs"/>
              </a:rPr>
              <a:t>(shared storage</a:t>
            </a:r>
            <a:r>
              <a:rPr lang="ko-KR" altLang="en-US" sz="1400" b="1" dirty="0" smtClean="0">
                <a:solidFill>
                  <a:srgbClr val="FF0000"/>
                </a:solidFill>
                <a:latin typeface="+mn-ea"/>
                <a:ea typeface="+mn-ea"/>
                <a:cs typeface="+mj-cs"/>
              </a:rPr>
              <a:t>가 </a:t>
            </a:r>
            <a:r>
              <a:rPr lang="en-US" altLang="ko-KR" sz="1400" b="1" dirty="0" smtClean="0">
                <a:solidFill>
                  <a:srgbClr val="FF0000"/>
                </a:solidFill>
                <a:latin typeface="+mn-ea"/>
                <a:ea typeface="+mn-ea"/>
                <a:cs typeface="+mj-cs"/>
              </a:rPr>
              <a:t>mount</a:t>
            </a:r>
            <a:r>
              <a:rPr lang="ko-KR" altLang="en-US" sz="1400" b="1" dirty="0" smtClean="0">
                <a:solidFill>
                  <a:srgbClr val="FF0000"/>
                </a:solidFill>
                <a:latin typeface="+mn-ea"/>
                <a:ea typeface="+mn-ea"/>
                <a:cs typeface="+mj-cs"/>
              </a:rPr>
              <a:t>되지 않은 경우 </a:t>
            </a:r>
            <a:r>
              <a:rPr lang="en-US" altLang="ko-KR" sz="1400" b="1" dirty="0" smtClean="0">
                <a:solidFill>
                  <a:srgbClr val="FF0000"/>
                </a:solidFill>
                <a:latin typeface="+mn-ea"/>
                <a:ea typeface="+mn-ea"/>
                <a:cs typeface="+mj-cs"/>
              </a:rPr>
              <a:t>live migration error </a:t>
            </a:r>
            <a:r>
              <a:rPr lang="ko-KR" altLang="en-US" sz="1400" b="1" dirty="0" smtClean="0">
                <a:solidFill>
                  <a:srgbClr val="FF0000"/>
                </a:solidFill>
                <a:latin typeface="+mn-ea"/>
                <a:ea typeface="+mn-ea"/>
                <a:cs typeface="+mj-cs"/>
              </a:rPr>
              <a:t>발생</a:t>
            </a:r>
            <a:r>
              <a:rPr lang="en-US" altLang="ko-KR" sz="1400" b="1" dirty="0" smtClean="0">
                <a:solidFill>
                  <a:srgbClr val="FF0000"/>
                </a:solidFill>
                <a:latin typeface="+mn-ea"/>
                <a:ea typeface="+mn-ea"/>
                <a:cs typeface="+mj-cs"/>
              </a:rPr>
              <a:t>)</a:t>
            </a:r>
            <a:endParaRPr lang="en-US" altLang="ko-KR" sz="1400" b="1" dirty="0">
              <a:solidFill>
                <a:srgbClr val="FF0000"/>
              </a:solidFill>
              <a:latin typeface="+mn-ea"/>
              <a:ea typeface="+mn-ea"/>
              <a:cs typeface="+mj-cs"/>
            </a:endParaRPr>
          </a:p>
          <a:p>
            <a:pPr algn="l">
              <a:lnSpc>
                <a:spcPct val="130000"/>
              </a:lnSpc>
            </a:pPr>
            <a:r>
              <a:rPr lang="sv-SE" altLang="ko-KR" sz="1200" dirty="0" smtClean="0"/>
              <a:t>$ </a:t>
            </a:r>
            <a:r>
              <a:rPr lang="sv-SE" altLang="ko-KR" sz="1200" dirty="0"/>
              <a:t>ping HostA </a:t>
            </a:r>
            <a:r>
              <a:rPr lang="sv-SE" altLang="ko-KR" sz="1200" dirty="0" smtClean="0"/>
              <a:t> - </a:t>
            </a:r>
            <a:r>
              <a:rPr lang="en-US" altLang="ko-KR" sz="1200" dirty="0" err="1" smtClean="0"/>
              <a:t>nfs</a:t>
            </a:r>
            <a:r>
              <a:rPr lang="ko-KR" altLang="en-US" sz="1200" dirty="0" smtClean="0"/>
              <a:t>서버 </a:t>
            </a:r>
            <a:r>
              <a:rPr lang="en-US" altLang="ko-KR" sz="1200" dirty="0" smtClean="0"/>
              <a:t>(controller) </a:t>
            </a:r>
            <a:endParaRPr lang="sv-SE" altLang="ko-KR" sz="1200" dirty="0" smtClean="0"/>
          </a:p>
          <a:p>
            <a:pPr algn="l">
              <a:lnSpc>
                <a:spcPct val="130000"/>
              </a:lnSpc>
            </a:pPr>
            <a:r>
              <a:rPr lang="sv-SE" altLang="ko-KR" sz="1200" dirty="0" smtClean="0"/>
              <a:t>$ </a:t>
            </a:r>
            <a:r>
              <a:rPr lang="sv-SE" altLang="ko-KR" sz="1200" dirty="0"/>
              <a:t>ping HostB </a:t>
            </a:r>
            <a:r>
              <a:rPr lang="sv-SE" altLang="ko-KR" sz="1200" dirty="0" smtClean="0"/>
              <a:t>  </a:t>
            </a:r>
            <a:r>
              <a:rPr lang="sv-SE" altLang="ko-KR" sz="1200" dirty="0" smtClean="0"/>
              <a:t>-instance1 (compute1) </a:t>
            </a:r>
          </a:p>
          <a:p>
            <a:pPr algn="l">
              <a:lnSpc>
                <a:spcPct val="130000"/>
              </a:lnSpc>
            </a:pPr>
            <a:r>
              <a:rPr lang="sv-SE" altLang="ko-KR" sz="1200" dirty="0" smtClean="0"/>
              <a:t>$ </a:t>
            </a:r>
            <a:r>
              <a:rPr lang="sv-SE" altLang="ko-KR" sz="1200" dirty="0"/>
              <a:t>ping </a:t>
            </a:r>
            <a:r>
              <a:rPr lang="sv-SE" altLang="ko-KR" sz="1200" dirty="0" smtClean="0"/>
              <a:t>HostC – instance2 (compute2) </a:t>
            </a:r>
          </a:p>
          <a:p>
            <a:pPr algn="l">
              <a:lnSpc>
                <a:spcPct val="130000"/>
              </a:lnSpc>
            </a:pPr>
            <a:r>
              <a:rPr lang="sv-SE" altLang="ko-KR" sz="1200" dirty="0"/>
              <a:t>$ </a:t>
            </a:r>
            <a:r>
              <a:rPr lang="sv-SE" altLang="ko-KR" sz="1200" dirty="0" smtClean="0"/>
              <a:t>vi /etc/exports (A)</a:t>
            </a:r>
          </a:p>
          <a:p>
            <a:pPr algn="l">
              <a:lnSpc>
                <a:spcPct val="130000"/>
              </a:lnSpc>
            </a:pPr>
            <a:r>
              <a:rPr lang="en-US" altLang="ko-KR" sz="1200" dirty="0" smtClean="0"/>
              <a:t> NOVA-INST-DIR/instances </a:t>
            </a:r>
            <a:r>
              <a:rPr lang="en-US" altLang="ko-KR" sz="1200" dirty="0" err="1"/>
              <a:t>HostA</a:t>
            </a:r>
            <a:r>
              <a:rPr lang="en-US" altLang="ko-KR" sz="1200" dirty="0"/>
              <a:t>/255.255.0.0(</a:t>
            </a:r>
            <a:r>
              <a:rPr lang="en-US" altLang="ko-KR" sz="1200" dirty="0" err="1"/>
              <a:t>rw,sync,fsid</a:t>
            </a:r>
            <a:r>
              <a:rPr lang="en-US" altLang="ko-KR" sz="1200" dirty="0"/>
              <a:t>=0,no_root_squash</a:t>
            </a:r>
            <a:r>
              <a:rPr lang="en-US" altLang="ko-KR" sz="1200" dirty="0" smtClean="0"/>
              <a:t>)</a:t>
            </a:r>
          </a:p>
          <a:p>
            <a:pPr algn="l">
              <a:lnSpc>
                <a:spcPct val="130000"/>
              </a:lnSpc>
            </a:pPr>
            <a:r>
              <a:rPr lang="en-US" altLang="ko-KR" sz="1200" dirty="0"/>
              <a:t># /</a:t>
            </a:r>
            <a:r>
              <a:rPr lang="en-US" altLang="ko-KR" sz="1200" dirty="0" err="1"/>
              <a:t>etc</a:t>
            </a:r>
            <a:r>
              <a:rPr lang="en-US" altLang="ko-KR" sz="1200" dirty="0"/>
              <a:t>/</a:t>
            </a:r>
            <a:r>
              <a:rPr lang="en-US" altLang="ko-KR" sz="1200" dirty="0" err="1"/>
              <a:t>init.d</a:t>
            </a:r>
            <a:r>
              <a:rPr lang="en-US" altLang="ko-KR" sz="1200" dirty="0"/>
              <a:t>/</a:t>
            </a:r>
            <a:r>
              <a:rPr lang="en-US" altLang="ko-KR" sz="1200" dirty="0" err="1"/>
              <a:t>nfs</a:t>
            </a:r>
            <a:r>
              <a:rPr lang="en-US" altLang="ko-KR" sz="1200" dirty="0"/>
              <a:t>-kernel-server </a:t>
            </a:r>
            <a:r>
              <a:rPr lang="en-US" altLang="ko-KR" sz="1200" dirty="0" smtClean="0"/>
              <a:t>restart (A)</a:t>
            </a:r>
          </a:p>
          <a:p>
            <a:pPr algn="l">
              <a:lnSpc>
                <a:spcPct val="130000"/>
              </a:lnSpc>
            </a:pPr>
            <a:r>
              <a:rPr lang="en-US" altLang="ko-KR" sz="1200" dirty="0" smtClean="0"/>
              <a:t># </a:t>
            </a:r>
            <a:r>
              <a:rPr lang="en-US" altLang="ko-KR" sz="1200" dirty="0"/>
              <a:t>/</a:t>
            </a:r>
            <a:r>
              <a:rPr lang="en-US" altLang="ko-KR" sz="1200" dirty="0" err="1"/>
              <a:t>etc</a:t>
            </a:r>
            <a:r>
              <a:rPr lang="en-US" altLang="ko-KR" sz="1200" dirty="0"/>
              <a:t>/</a:t>
            </a:r>
            <a:r>
              <a:rPr lang="en-US" altLang="ko-KR" sz="1200" dirty="0" err="1"/>
              <a:t>init.d</a:t>
            </a:r>
            <a:r>
              <a:rPr lang="en-US" altLang="ko-KR" sz="1200" dirty="0"/>
              <a:t>/</a:t>
            </a:r>
            <a:r>
              <a:rPr lang="en-US" altLang="ko-KR" sz="1200" dirty="0" err="1"/>
              <a:t>idmapd</a:t>
            </a:r>
            <a:r>
              <a:rPr lang="en-US" altLang="ko-KR" sz="1200" dirty="0"/>
              <a:t> restart </a:t>
            </a:r>
            <a:r>
              <a:rPr lang="en-US" altLang="ko-KR" sz="1200" dirty="0" smtClean="0"/>
              <a:t>(A)</a:t>
            </a:r>
          </a:p>
          <a:p>
            <a:pPr algn="l">
              <a:lnSpc>
                <a:spcPct val="130000"/>
              </a:lnSpc>
            </a:pPr>
            <a:r>
              <a:rPr lang="en-US" altLang="ko-KR" sz="1200" dirty="0"/>
              <a:t>$ </a:t>
            </a:r>
            <a:r>
              <a:rPr lang="en-US" altLang="ko-KR" sz="1200" dirty="0" err="1"/>
              <a:t>chmod</a:t>
            </a:r>
            <a:r>
              <a:rPr lang="en-US" altLang="ko-KR" sz="1200" dirty="0"/>
              <a:t> </a:t>
            </a:r>
            <a:r>
              <a:rPr lang="en-US" altLang="ko-KR" sz="1200" dirty="0" err="1"/>
              <a:t>o+x</a:t>
            </a:r>
            <a:r>
              <a:rPr lang="en-US" altLang="ko-KR" sz="1200" dirty="0"/>
              <a:t> </a:t>
            </a:r>
            <a:r>
              <a:rPr lang="en-US" altLang="ko-KR" sz="1200" dirty="0" smtClean="0"/>
              <a:t>NOVA-INST-DIR/instances (A,B,C)</a:t>
            </a:r>
          </a:p>
          <a:p>
            <a:pPr algn="l">
              <a:lnSpc>
                <a:spcPct val="130000"/>
              </a:lnSpc>
            </a:pPr>
            <a:r>
              <a:rPr lang="en-US" altLang="ko-KR" sz="1200" dirty="0" smtClean="0"/>
              <a:t># VI /</a:t>
            </a:r>
            <a:r>
              <a:rPr lang="en-US" altLang="ko-KR" sz="1200" dirty="0" err="1" smtClean="0"/>
              <a:t>etc</a:t>
            </a:r>
            <a:r>
              <a:rPr lang="en-US" altLang="ko-KR" sz="1200" dirty="0" smtClean="0"/>
              <a:t>/</a:t>
            </a:r>
            <a:r>
              <a:rPr lang="en-US" altLang="ko-KR" sz="1200" dirty="0" err="1" smtClean="0"/>
              <a:t>fatab</a:t>
            </a:r>
            <a:r>
              <a:rPr lang="en-US" altLang="ko-KR" sz="1200" dirty="0" smtClean="0"/>
              <a:t> (B,C)</a:t>
            </a:r>
          </a:p>
          <a:p>
            <a:pPr algn="l">
              <a:lnSpc>
                <a:spcPct val="130000"/>
              </a:lnSpc>
            </a:pPr>
            <a:r>
              <a:rPr lang="pt-BR" altLang="ko-KR" sz="1200" dirty="0"/>
              <a:t>HostA:/ /NOVA-INST-DIR/instances nfs4 defaults 0 0 </a:t>
            </a:r>
            <a:endParaRPr lang="en-US" altLang="ko-KR" sz="1200" b="1" dirty="0">
              <a:solidFill>
                <a:srgbClr val="000000"/>
              </a:solidFill>
              <a:latin typeface="+mn-ea"/>
            </a:endParaRPr>
          </a:p>
          <a:p>
            <a:pPr algn="l">
              <a:lnSpc>
                <a:spcPct val="130000"/>
              </a:lnSpc>
            </a:pPr>
            <a:r>
              <a:rPr lang="en-US" altLang="ko-KR" sz="1200" dirty="0"/>
              <a:t>#</a:t>
            </a:r>
            <a:r>
              <a:rPr lang="en-US" altLang="ko-KR" sz="1800" dirty="0"/>
              <a:t> </a:t>
            </a:r>
            <a:r>
              <a:rPr lang="en-US" altLang="ko-KR" sz="1200" dirty="0"/>
              <a:t>stop </a:t>
            </a:r>
            <a:r>
              <a:rPr lang="en-US" altLang="ko-KR" sz="1200" dirty="0" err="1"/>
              <a:t>libvirt</a:t>
            </a:r>
            <a:r>
              <a:rPr lang="en-US" altLang="ko-KR" sz="1200" dirty="0"/>
              <a:t>-bin &amp;&amp; start </a:t>
            </a:r>
            <a:r>
              <a:rPr lang="en-US" altLang="ko-KR" sz="1200" dirty="0" err="1"/>
              <a:t>libvirt</a:t>
            </a:r>
            <a:r>
              <a:rPr lang="en-US" altLang="ko-KR" sz="1200" dirty="0"/>
              <a:t>-bin </a:t>
            </a:r>
            <a:endParaRPr lang="en-US" altLang="ko-KR" sz="1200" dirty="0" smtClean="0"/>
          </a:p>
          <a:p>
            <a:pPr algn="l">
              <a:lnSpc>
                <a:spcPct val="130000"/>
              </a:lnSpc>
            </a:pPr>
            <a:r>
              <a:rPr lang="en-US" altLang="ko-KR" sz="1200" dirty="0" smtClean="0"/>
              <a:t>$ </a:t>
            </a:r>
            <a:r>
              <a:rPr lang="en-US" altLang="ko-KR" sz="1200" dirty="0" err="1"/>
              <a:t>ps</a:t>
            </a:r>
            <a:r>
              <a:rPr lang="en-US" altLang="ko-KR" sz="1200" dirty="0"/>
              <a:t> -</a:t>
            </a:r>
            <a:r>
              <a:rPr lang="en-US" altLang="ko-KR" sz="1200" dirty="0" err="1"/>
              <a:t>ef</a:t>
            </a:r>
            <a:r>
              <a:rPr lang="en-US" altLang="ko-KR" sz="1200" dirty="0"/>
              <a:t> | </a:t>
            </a:r>
            <a:r>
              <a:rPr lang="en-US" altLang="ko-KR" sz="1200" dirty="0" err="1"/>
              <a:t>grep</a:t>
            </a:r>
            <a:r>
              <a:rPr lang="en-US" altLang="ko-KR" sz="1200" dirty="0"/>
              <a:t> </a:t>
            </a:r>
            <a:r>
              <a:rPr lang="en-US" altLang="ko-KR" sz="1200" dirty="0" err="1"/>
              <a:t>libvirt</a:t>
            </a:r>
            <a:r>
              <a:rPr lang="en-US" altLang="ko-KR" sz="1200" dirty="0"/>
              <a:t> root 1145 1 0 Nov27 ? 00:00:03 /</a:t>
            </a:r>
            <a:r>
              <a:rPr lang="en-US" altLang="ko-KR" sz="1200" dirty="0" err="1"/>
              <a:t>usr</a:t>
            </a:r>
            <a:r>
              <a:rPr lang="en-US" altLang="ko-KR" sz="1200" dirty="0"/>
              <a:t>/</a:t>
            </a:r>
            <a:r>
              <a:rPr lang="en-US" altLang="ko-KR" sz="1200" dirty="0" err="1"/>
              <a:t>sbin</a:t>
            </a:r>
            <a:r>
              <a:rPr lang="en-US" altLang="ko-KR" sz="1200" dirty="0"/>
              <a:t>/</a:t>
            </a:r>
            <a:r>
              <a:rPr lang="en-US" altLang="ko-KR" sz="1200" dirty="0" err="1"/>
              <a:t>libvirtd</a:t>
            </a:r>
            <a:r>
              <a:rPr lang="en-US" altLang="ko-KR" sz="1200" dirty="0"/>
              <a:t> -d -l\ </a:t>
            </a:r>
            <a:r>
              <a:rPr lang="en-US" altLang="ko-KR" sz="1200" dirty="0" smtClean="0"/>
              <a:t> (A,B,C)</a:t>
            </a:r>
          </a:p>
          <a:p>
            <a:pPr algn="l">
              <a:lnSpc>
                <a:spcPct val="130000"/>
              </a:lnSpc>
            </a:pPr>
            <a:endParaRPr lang="en-US" altLang="ko-KR" sz="1200" dirty="0"/>
          </a:p>
        </p:txBody>
      </p:sp>
    </p:spTree>
    <p:extLst>
      <p:ext uri="{BB962C8B-B14F-4D97-AF65-F5344CB8AC3E}">
        <p14:creationId xmlns:p14="http://schemas.microsoft.com/office/powerpoint/2010/main" val="323598377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1"/>
          <p:cNvSpPr>
            <a:spLocks noGrp="1"/>
          </p:cNvSpPr>
          <p:nvPr>
            <p:ph type="title"/>
          </p:nvPr>
        </p:nvSpPr>
        <p:spPr>
          <a:xfrm>
            <a:off x="539974" y="198041"/>
            <a:ext cx="9356725" cy="360363"/>
          </a:xfrm>
        </p:spPr>
        <p:txBody>
          <a:bodyPr/>
          <a:lstStyle/>
          <a:p>
            <a:r>
              <a:rPr lang="en-US" altLang="ko-KR" sz="2000" kern="1200" dirty="0" smtClean="0">
                <a:latin typeface="+mn-ea"/>
                <a:ea typeface="+mn-ea"/>
              </a:rPr>
              <a:t>5. </a:t>
            </a:r>
            <a:r>
              <a:rPr lang="en-US" altLang="ko-KR" sz="2000" kern="1200" dirty="0">
                <a:latin typeface="+mn-ea"/>
              </a:rPr>
              <a:t>Live Migration with shared storage</a:t>
            </a:r>
            <a:endParaRPr lang="ko-KR" altLang="en-US" sz="2000" kern="1200" dirty="0">
              <a:latin typeface="+mn-ea"/>
              <a:ea typeface="+mn-ea"/>
            </a:endParaRPr>
          </a:p>
        </p:txBody>
      </p:sp>
      <p:sp>
        <p:nvSpPr>
          <p:cNvPr id="7" name="TextBox 14"/>
          <p:cNvSpPr txBox="1"/>
          <p:nvPr/>
        </p:nvSpPr>
        <p:spPr bwMode="auto">
          <a:xfrm>
            <a:off x="671637" y="846113"/>
            <a:ext cx="9070850" cy="4213461"/>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defPPr>
              <a:defRPr lang="en-US"/>
            </a:defPPr>
            <a:lvl1pPr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1pPr>
            <a:lvl2pPr marL="4572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2pPr>
            <a:lvl3pPr marL="9144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3pPr>
            <a:lvl4pPr marL="13716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4pPr>
            <a:lvl5pPr marL="18288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5pPr>
            <a:lvl6pPr marL="2286000" algn="l" defTabSz="914400" rtl="0" eaLnBrk="1" latinLnBrk="1" hangingPunct="1">
              <a:defRPr kumimoji="1" sz="1100" kern="1200">
                <a:solidFill>
                  <a:schemeClr val="tx1"/>
                </a:solidFill>
                <a:latin typeface="Arial" pitchFamily="34" charset="0"/>
                <a:ea typeface="HY태고딕" pitchFamily="18" charset="-127"/>
                <a:cs typeface="+mn-cs"/>
              </a:defRPr>
            </a:lvl6pPr>
            <a:lvl7pPr marL="2743200" algn="l" defTabSz="914400" rtl="0" eaLnBrk="1" latinLnBrk="1" hangingPunct="1">
              <a:defRPr kumimoji="1" sz="1100" kern="1200">
                <a:solidFill>
                  <a:schemeClr val="tx1"/>
                </a:solidFill>
                <a:latin typeface="Arial" pitchFamily="34" charset="0"/>
                <a:ea typeface="HY태고딕" pitchFamily="18" charset="-127"/>
                <a:cs typeface="+mn-cs"/>
              </a:defRPr>
            </a:lvl7pPr>
            <a:lvl8pPr marL="3200400" algn="l" defTabSz="914400" rtl="0" eaLnBrk="1" latinLnBrk="1" hangingPunct="1">
              <a:defRPr kumimoji="1" sz="1100" kern="1200">
                <a:solidFill>
                  <a:schemeClr val="tx1"/>
                </a:solidFill>
                <a:latin typeface="Arial" pitchFamily="34" charset="0"/>
                <a:ea typeface="HY태고딕" pitchFamily="18" charset="-127"/>
                <a:cs typeface="+mn-cs"/>
              </a:defRPr>
            </a:lvl8pPr>
            <a:lvl9pPr marL="3657600" algn="l" defTabSz="914400" rtl="0" eaLnBrk="1" latinLnBrk="1" hangingPunct="1">
              <a:defRPr kumimoji="1" sz="1100" kern="1200">
                <a:solidFill>
                  <a:schemeClr val="tx1"/>
                </a:solidFill>
                <a:latin typeface="Arial" pitchFamily="34" charset="0"/>
                <a:ea typeface="HY태고딕" pitchFamily="18" charset="-127"/>
                <a:cs typeface="+mn-cs"/>
              </a:defRPr>
            </a:lvl9pPr>
          </a:lstStyle>
          <a:p>
            <a:pPr algn="l">
              <a:lnSpc>
                <a:spcPct val="130000"/>
              </a:lnSpc>
            </a:pPr>
            <a:r>
              <a:rPr lang="en-US" altLang="ko-KR" sz="1800" b="1" dirty="0" smtClean="0">
                <a:solidFill>
                  <a:srgbClr val="000000"/>
                </a:solidFill>
                <a:latin typeface="+mn-ea"/>
                <a:ea typeface="+mn-ea"/>
                <a:cs typeface="+mj-cs"/>
              </a:rPr>
              <a:t>5-1 </a:t>
            </a:r>
            <a:r>
              <a:rPr lang="en-US" altLang="ko-KR" sz="1800" b="1" dirty="0" smtClean="0">
                <a:solidFill>
                  <a:srgbClr val="000000"/>
                </a:solidFill>
                <a:latin typeface="+mn-ea"/>
                <a:ea typeface="+mn-ea"/>
                <a:cs typeface="+mj-cs"/>
              </a:rPr>
              <a:t>controller</a:t>
            </a:r>
            <a:r>
              <a:rPr lang="ko-KR" altLang="en-US" sz="1800" b="1" dirty="0" smtClean="0">
                <a:solidFill>
                  <a:srgbClr val="000000"/>
                </a:solidFill>
                <a:latin typeface="+mn-ea"/>
                <a:ea typeface="+mn-ea"/>
                <a:cs typeface="+mj-cs"/>
              </a:rPr>
              <a:t>을 </a:t>
            </a:r>
            <a:r>
              <a:rPr lang="en-US" altLang="ko-KR" sz="1800" b="1" dirty="0" err="1" smtClean="0">
                <a:solidFill>
                  <a:srgbClr val="000000"/>
                </a:solidFill>
                <a:latin typeface="+mn-ea"/>
                <a:ea typeface="+mn-ea"/>
                <a:cs typeface="+mj-cs"/>
              </a:rPr>
              <a:t>nfs</a:t>
            </a:r>
            <a:r>
              <a:rPr lang="en-US" altLang="ko-KR" sz="1800" b="1" dirty="0" smtClean="0">
                <a:solidFill>
                  <a:srgbClr val="000000"/>
                </a:solidFill>
                <a:latin typeface="+mn-ea"/>
                <a:ea typeface="+mn-ea"/>
                <a:cs typeface="+mj-cs"/>
              </a:rPr>
              <a:t> server, compute1, compute2</a:t>
            </a:r>
            <a:r>
              <a:rPr lang="ko-KR" altLang="en-US" sz="1800" b="1" dirty="0" smtClean="0">
                <a:solidFill>
                  <a:srgbClr val="000000"/>
                </a:solidFill>
                <a:latin typeface="+mn-ea"/>
                <a:ea typeface="+mn-ea"/>
                <a:cs typeface="+mj-cs"/>
              </a:rPr>
              <a:t>를 </a:t>
            </a:r>
            <a:r>
              <a:rPr lang="en-US" altLang="ko-KR" sz="1800" b="1" dirty="0" err="1" smtClean="0">
                <a:solidFill>
                  <a:srgbClr val="000000"/>
                </a:solidFill>
                <a:latin typeface="+mn-ea"/>
                <a:ea typeface="+mn-ea"/>
                <a:cs typeface="+mj-cs"/>
              </a:rPr>
              <a:t>nfs</a:t>
            </a:r>
            <a:r>
              <a:rPr lang="en-US" altLang="ko-KR" sz="1800" b="1" dirty="0" smtClean="0">
                <a:solidFill>
                  <a:srgbClr val="000000"/>
                </a:solidFill>
                <a:latin typeface="+mn-ea"/>
                <a:ea typeface="+mn-ea"/>
                <a:cs typeface="+mj-cs"/>
              </a:rPr>
              <a:t> client</a:t>
            </a:r>
            <a:r>
              <a:rPr lang="ko-KR" altLang="en-US" sz="1800" b="1" dirty="0" smtClean="0">
                <a:solidFill>
                  <a:srgbClr val="000000"/>
                </a:solidFill>
                <a:latin typeface="+mn-ea"/>
                <a:ea typeface="+mn-ea"/>
                <a:cs typeface="+mj-cs"/>
              </a:rPr>
              <a:t>로 설정</a:t>
            </a:r>
            <a:endParaRPr lang="en-US" altLang="ko-KR" sz="1800" b="1" dirty="0" smtClean="0">
              <a:solidFill>
                <a:srgbClr val="000000"/>
              </a:solidFill>
              <a:latin typeface="+mn-ea"/>
              <a:ea typeface="+mn-ea"/>
              <a:cs typeface="+mj-cs"/>
            </a:endParaRPr>
          </a:p>
          <a:p>
            <a:pPr algn="l">
              <a:lnSpc>
                <a:spcPct val="130000"/>
              </a:lnSpc>
            </a:pPr>
            <a:endParaRPr lang="en-US" altLang="ko-KR" sz="1600" dirty="0" smtClean="0">
              <a:solidFill>
                <a:srgbClr val="FF0000"/>
              </a:solidFill>
            </a:endParaRPr>
          </a:p>
          <a:p>
            <a:pPr algn="l">
              <a:lnSpc>
                <a:spcPct val="130000"/>
              </a:lnSpc>
            </a:pPr>
            <a:endParaRPr lang="en-US" altLang="ko-KR" sz="1600" b="1" dirty="0">
              <a:solidFill>
                <a:srgbClr val="FF0000"/>
              </a:solidFill>
              <a:latin typeface="+mn-ea"/>
              <a:ea typeface="+mn-ea"/>
              <a:cs typeface="+mj-cs"/>
            </a:endParaRPr>
          </a:p>
          <a:p>
            <a:pPr algn="l">
              <a:lnSpc>
                <a:spcPct val="130000"/>
              </a:lnSpc>
            </a:pPr>
            <a:endParaRPr lang="en-US" altLang="ko-KR" sz="1600" b="1" dirty="0" smtClean="0">
              <a:solidFill>
                <a:srgbClr val="FF0000"/>
              </a:solidFill>
              <a:latin typeface="+mn-ea"/>
              <a:ea typeface="+mn-ea"/>
              <a:cs typeface="+mj-cs"/>
            </a:endParaRPr>
          </a:p>
          <a:p>
            <a:pPr algn="l">
              <a:lnSpc>
                <a:spcPct val="130000"/>
              </a:lnSpc>
            </a:pPr>
            <a:endParaRPr lang="en-US" altLang="ko-KR" sz="1600" b="1" dirty="0">
              <a:solidFill>
                <a:srgbClr val="FF0000"/>
              </a:solidFill>
              <a:latin typeface="+mn-ea"/>
              <a:ea typeface="+mn-ea"/>
              <a:cs typeface="+mj-cs"/>
            </a:endParaRPr>
          </a:p>
          <a:p>
            <a:pPr algn="l">
              <a:lnSpc>
                <a:spcPct val="130000"/>
              </a:lnSpc>
            </a:pPr>
            <a:endParaRPr lang="en-US" altLang="ko-KR" sz="1600" b="1" dirty="0" smtClean="0">
              <a:solidFill>
                <a:srgbClr val="FF0000"/>
              </a:solidFill>
              <a:latin typeface="+mn-ea"/>
              <a:ea typeface="+mn-ea"/>
              <a:cs typeface="+mj-cs"/>
            </a:endParaRPr>
          </a:p>
          <a:p>
            <a:pPr algn="l">
              <a:lnSpc>
                <a:spcPct val="130000"/>
              </a:lnSpc>
            </a:pPr>
            <a:endParaRPr lang="en-US" altLang="ko-KR" sz="1600" b="1" dirty="0">
              <a:solidFill>
                <a:srgbClr val="FF0000"/>
              </a:solidFill>
              <a:latin typeface="+mn-ea"/>
              <a:ea typeface="+mn-ea"/>
              <a:cs typeface="+mj-cs"/>
            </a:endParaRPr>
          </a:p>
          <a:p>
            <a:pPr algn="l">
              <a:lnSpc>
                <a:spcPct val="130000"/>
              </a:lnSpc>
            </a:pPr>
            <a:endParaRPr lang="en-US" altLang="ko-KR" sz="1600" b="1" dirty="0" smtClean="0">
              <a:solidFill>
                <a:srgbClr val="FF0000"/>
              </a:solidFill>
              <a:latin typeface="+mn-ea"/>
              <a:ea typeface="+mn-ea"/>
              <a:cs typeface="+mj-cs"/>
            </a:endParaRPr>
          </a:p>
          <a:p>
            <a:pPr algn="l">
              <a:lnSpc>
                <a:spcPct val="130000"/>
              </a:lnSpc>
            </a:pPr>
            <a:endParaRPr lang="en-US" altLang="ko-KR" sz="1600" b="1" dirty="0">
              <a:solidFill>
                <a:srgbClr val="FF0000"/>
              </a:solidFill>
              <a:latin typeface="+mn-ea"/>
              <a:ea typeface="+mn-ea"/>
              <a:cs typeface="+mj-cs"/>
            </a:endParaRPr>
          </a:p>
          <a:p>
            <a:pPr algn="l">
              <a:lnSpc>
                <a:spcPct val="130000"/>
              </a:lnSpc>
            </a:pPr>
            <a:endParaRPr lang="en-US" altLang="ko-KR" sz="1600" b="1" dirty="0" smtClean="0">
              <a:solidFill>
                <a:srgbClr val="FF0000"/>
              </a:solidFill>
              <a:latin typeface="+mn-ea"/>
              <a:ea typeface="+mn-ea"/>
              <a:cs typeface="+mj-cs"/>
            </a:endParaRPr>
          </a:p>
          <a:p>
            <a:pPr algn="l">
              <a:lnSpc>
                <a:spcPct val="130000"/>
              </a:lnSpc>
            </a:pPr>
            <a:endParaRPr lang="en-US" altLang="ko-KR" sz="1600" b="1" dirty="0">
              <a:solidFill>
                <a:srgbClr val="FF0000"/>
              </a:solidFill>
              <a:latin typeface="+mn-ea"/>
              <a:ea typeface="+mn-ea"/>
              <a:cs typeface="+mj-cs"/>
            </a:endParaRPr>
          </a:p>
          <a:p>
            <a:pPr algn="l">
              <a:lnSpc>
                <a:spcPct val="130000"/>
              </a:lnSpc>
            </a:pPr>
            <a:r>
              <a:rPr lang="en-US" altLang="ko-KR" sz="1400" b="1" dirty="0" smtClean="0">
                <a:solidFill>
                  <a:srgbClr val="FF0000"/>
                </a:solidFill>
                <a:latin typeface="+mn-ea"/>
                <a:ea typeface="+mn-ea"/>
                <a:cs typeface="+mj-cs"/>
              </a:rPr>
              <a:t>※ </a:t>
            </a:r>
            <a:r>
              <a:rPr lang="ko-KR" altLang="en-US" sz="1400" b="1" dirty="0" smtClean="0">
                <a:solidFill>
                  <a:srgbClr val="FF0000"/>
                </a:solidFill>
                <a:latin typeface="+mn-ea"/>
                <a:ea typeface="+mn-ea"/>
                <a:cs typeface="+mj-cs"/>
              </a:rPr>
              <a:t>사전에 </a:t>
            </a:r>
            <a:r>
              <a:rPr lang="en-US" altLang="ko-KR" sz="1400" b="1" dirty="0" smtClean="0">
                <a:solidFill>
                  <a:srgbClr val="FF0000"/>
                </a:solidFill>
                <a:latin typeface="+mn-ea"/>
                <a:ea typeface="+mn-ea"/>
                <a:cs typeface="+mj-cs"/>
              </a:rPr>
              <a:t>/</a:t>
            </a:r>
            <a:r>
              <a:rPr lang="en-US" altLang="ko-KR" sz="1400" b="1" dirty="0" err="1" smtClean="0">
                <a:solidFill>
                  <a:srgbClr val="FF0000"/>
                </a:solidFill>
                <a:latin typeface="+mn-ea"/>
                <a:ea typeface="+mn-ea"/>
                <a:cs typeface="+mj-cs"/>
              </a:rPr>
              <a:t>var</a:t>
            </a:r>
            <a:r>
              <a:rPr lang="en-US" altLang="ko-KR" sz="1400" b="1" dirty="0" smtClean="0">
                <a:solidFill>
                  <a:srgbClr val="FF0000"/>
                </a:solidFill>
                <a:latin typeface="+mn-ea"/>
                <a:ea typeface="+mn-ea"/>
                <a:cs typeface="+mj-cs"/>
              </a:rPr>
              <a:t>/lib/nova/instances</a:t>
            </a:r>
            <a:r>
              <a:rPr lang="ko-KR" altLang="en-US" sz="1400" b="1" dirty="0" smtClean="0">
                <a:solidFill>
                  <a:srgbClr val="FF0000"/>
                </a:solidFill>
                <a:latin typeface="+mn-ea"/>
                <a:ea typeface="+mn-ea"/>
                <a:cs typeface="+mj-cs"/>
              </a:rPr>
              <a:t>를 </a:t>
            </a:r>
            <a:r>
              <a:rPr lang="en-US" altLang="ko-KR" sz="1400" b="1" dirty="0" err="1" smtClean="0">
                <a:solidFill>
                  <a:srgbClr val="FF0000"/>
                </a:solidFill>
                <a:latin typeface="+mn-ea"/>
                <a:ea typeface="+mn-ea"/>
                <a:cs typeface="+mj-cs"/>
              </a:rPr>
              <a:t>nfs</a:t>
            </a:r>
            <a:r>
              <a:rPr lang="en-US" altLang="ko-KR" sz="1400" b="1" dirty="0" smtClean="0">
                <a:solidFill>
                  <a:srgbClr val="FF0000"/>
                </a:solidFill>
                <a:latin typeface="+mn-ea"/>
                <a:ea typeface="+mn-ea"/>
                <a:cs typeface="+mj-cs"/>
              </a:rPr>
              <a:t> </a:t>
            </a:r>
            <a:r>
              <a:rPr lang="ko-KR" altLang="en-US" sz="1400" b="1" dirty="0" smtClean="0">
                <a:solidFill>
                  <a:srgbClr val="FF0000"/>
                </a:solidFill>
                <a:latin typeface="+mn-ea"/>
                <a:ea typeface="+mn-ea"/>
                <a:cs typeface="+mj-cs"/>
              </a:rPr>
              <a:t>공유 </a:t>
            </a:r>
            <a:r>
              <a:rPr lang="en-US" altLang="ko-KR" sz="1400" b="1" dirty="0" smtClean="0">
                <a:solidFill>
                  <a:srgbClr val="FF0000"/>
                </a:solidFill>
                <a:latin typeface="+mn-ea"/>
                <a:ea typeface="+mn-ea"/>
                <a:cs typeface="+mj-cs"/>
              </a:rPr>
              <a:t>storage</a:t>
            </a:r>
            <a:r>
              <a:rPr lang="ko-KR" altLang="en-US" sz="1400" b="1" dirty="0" smtClean="0">
                <a:solidFill>
                  <a:srgbClr val="FF0000"/>
                </a:solidFill>
                <a:latin typeface="+mn-ea"/>
                <a:ea typeface="+mn-ea"/>
                <a:cs typeface="+mj-cs"/>
              </a:rPr>
              <a:t> </a:t>
            </a:r>
            <a:r>
              <a:rPr lang="ko-KR" altLang="en-US" sz="1400" b="1" dirty="0" err="1" smtClean="0">
                <a:solidFill>
                  <a:srgbClr val="FF0000"/>
                </a:solidFill>
                <a:latin typeface="+mn-ea"/>
                <a:ea typeface="+mn-ea"/>
                <a:cs typeface="+mj-cs"/>
              </a:rPr>
              <a:t>인식해야함</a:t>
            </a:r>
            <a:r>
              <a:rPr lang="ko-KR" altLang="en-US" sz="1400" b="1" dirty="0" smtClean="0">
                <a:solidFill>
                  <a:srgbClr val="FF0000"/>
                </a:solidFill>
                <a:latin typeface="+mn-ea"/>
                <a:ea typeface="+mn-ea"/>
                <a:cs typeface="+mj-cs"/>
              </a:rPr>
              <a:t>   </a:t>
            </a:r>
            <a:endParaRPr lang="en-US" altLang="ko-KR" sz="1400" b="1" dirty="0" smtClean="0">
              <a:solidFill>
                <a:srgbClr val="FF0000"/>
              </a:solidFill>
              <a:latin typeface="+mn-ea"/>
              <a:ea typeface="+mn-ea"/>
              <a:cs typeface="+mj-cs"/>
            </a:endParaRPr>
          </a:p>
          <a:p>
            <a:pPr algn="l">
              <a:lnSpc>
                <a:spcPct val="130000"/>
              </a:lnSpc>
            </a:pPr>
            <a:r>
              <a:rPr lang="en-US" altLang="ko-KR" sz="1400" b="1" dirty="0">
                <a:solidFill>
                  <a:srgbClr val="FF0000"/>
                </a:solidFill>
                <a:latin typeface="+mn-ea"/>
                <a:ea typeface="+mn-ea"/>
                <a:cs typeface="+mj-cs"/>
              </a:rPr>
              <a:t> </a:t>
            </a:r>
            <a:r>
              <a:rPr lang="en-US" altLang="ko-KR" sz="1400" b="1" dirty="0" smtClean="0">
                <a:solidFill>
                  <a:srgbClr val="FF0000"/>
                </a:solidFill>
                <a:latin typeface="+mn-ea"/>
                <a:ea typeface="+mn-ea"/>
                <a:cs typeface="+mj-cs"/>
              </a:rPr>
              <a:t>   MIGRATING-&gt; ACTIVE</a:t>
            </a:r>
            <a:r>
              <a:rPr lang="ko-KR" altLang="en-US" sz="1400" b="1" dirty="0" smtClean="0">
                <a:solidFill>
                  <a:srgbClr val="FF0000"/>
                </a:solidFill>
                <a:latin typeface="+mn-ea"/>
                <a:ea typeface="+mn-ea"/>
                <a:cs typeface="+mj-cs"/>
              </a:rPr>
              <a:t>로 전환됨</a:t>
            </a:r>
            <a:endParaRPr lang="en-US" altLang="ko-KR" sz="1400" b="1" dirty="0" smtClean="0">
              <a:solidFill>
                <a:srgbClr val="FF0000"/>
              </a:solidFill>
              <a:latin typeface="+mn-ea"/>
              <a:ea typeface="+mn-ea"/>
              <a:cs typeface="+mj-cs"/>
            </a:endParaRPr>
          </a:p>
        </p:txBody>
      </p:sp>
      <p:pic>
        <p:nvPicPr>
          <p:cNvPr id="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0160" t="25898" r="20810" b="16073"/>
          <a:stretch/>
        </p:blipFill>
        <p:spPr bwMode="auto">
          <a:xfrm>
            <a:off x="755998" y="1350169"/>
            <a:ext cx="8064896" cy="3024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a:xfrm>
            <a:off x="755998" y="4950569"/>
            <a:ext cx="8918053" cy="2462213"/>
          </a:xfrm>
          <a:prstGeom prst="rect">
            <a:avLst/>
          </a:prstGeom>
        </p:spPr>
        <p:txBody>
          <a:bodyPr wrap="square">
            <a:spAutoFit/>
          </a:bodyPr>
          <a:lstStyle/>
          <a:p>
            <a:pPr algn="l"/>
            <a:r>
              <a:rPr lang="en-US" altLang="ko-KR" dirty="0"/>
              <a:t>[</a:t>
            </a:r>
            <a:r>
              <a:rPr lang="en-US" altLang="ko-KR" dirty="0" err="1"/>
              <a:t>root@osc</a:t>
            </a:r>
            <a:r>
              <a:rPr lang="en-US" altLang="ko-KR" dirty="0"/>
              <a:t> ~(</a:t>
            </a:r>
            <a:r>
              <a:rPr lang="en-US" altLang="ko-KR" dirty="0" err="1"/>
              <a:t>keystone_admin</a:t>
            </a:r>
            <a:r>
              <a:rPr lang="en-US" altLang="ko-KR" dirty="0"/>
              <a:t>)]# </a:t>
            </a:r>
            <a:r>
              <a:rPr lang="en-US" altLang="ko-KR" b="1" dirty="0">
                <a:solidFill>
                  <a:srgbClr val="FF0000"/>
                </a:solidFill>
              </a:rPr>
              <a:t>nova help </a:t>
            </a:r>
            <a:r>
              <a:rPr lang="en-US" altLang="ko-KR" b="1" dirty="0" smtClean="0">
                <a:solidFill>
                  <a:srgbClr val="FF0000"/>
                </a:solidFill>
              </a:rPr>
              <a:t>live-migration (</a:t>
            </a:r>
            <a:r>
              <a:rPr lang="en-US" altLang="ko-KR" b="1" dirty="0" err="1" smtClean="0">
                <a:solidFill>
                  <a:srgbClr val="FF0000"/>
                </a:solidFill>
              </a:rPr>
              <a:t>openstack</a:t>
            </a:r>
            <a:r>
              <a:rPr lang="en-US" altLang="ko-KR" b="1" dirty="0" smtClean="0">
                <a:solidFill>
                  <a:srgbClr val="FF0000"/>
                </a:solidFill>
              </a:rPr>
              <a:t> server migrate id –live target-host)</a:t>
            </a:r>
            <a:endParaRPr lang="en-US" altLang="ko-KR" b="1" dirty="0">
              <a:solidFill>
                <a:srgbClr val="FF0000"/>
              </a:solidFill>
            </a:endParaRPr>
          </a:p>
          <a:p>
            <a:pPr algn="l"/>
            <a:r>
              <a:rPr lang="en-US" altLang="ko-KR" dirty="0"/>
              <a:t>usage: nova live-migration [--block-migrate] [--disk-over-commit]</a:t>
            </a:r>
          </a:p>
          <a:p>
            <a:pPr algn="l"/>
            <a:r>
              <a:rPr lang="en-US" altLang="ko-KR" dirty="0"/>
              <a:t>                           &lt;server&gt; [&lt;host&gt;]</a:t>
            </a:r>
          </a:p>
          <a:p>
            <a:pPr algn="l"/>
            <a:endParaRPr lang="en-US" altLang="ko-KR" dirty="0"/>
          </a:p>
          <a:p>
            <a:pPr algn="l"/>
            <a:r>
              <a:rPr lang="en-US" altLang="ko-KR" dirty="0"/>
              <a:t>Migrate running server to a new machine.</a:t>
            </a:r>
          </a:p>
          <a:p>
            <a:pPr algn="l"/>
            <a:endParaRPr lang="en-US" altLang="ko-KR" dirty="0"/>
          </a:p>
          <a:p>
            <a:pPr algn="l"/>
            <a:r>
              <a:rPr lang="en-US" altLang="ko-KR" dirty="0"/>
              <a:t>Positional arguments:</a:t>
            </a:r>
          </a:p>
          <a:p>
            <a:pPr algn="l"/>
            <a:r>
              <a:rPr lang="en-US" altLang="ko-KR" dirty="0"/>
              <a:t>  &lt;server&gt;            Name or ID of server.</a:t>
            </a:r>
          </a:p>
          <a:p>
            <a:pPr algn="l"/>
            <a:r>
              <a:rPr lang="en-US" altLang="ko-KR" dirty="0"/>
              <a:t>  &lt;host&gt;              destination host name.</a:t>
            </a:r>
          </a:p>
          <a:p>
            <a:pPr algn="l"/>
            <a:endParaRPr lang="en-US" altLang="ko-KR" dirty="0"/>
          </a:p>
          <a:p>
            <a:pPr algn="l"/>
            <a:r>
              <a:rPr lang="en-US" altLang="ko-KR" dirty="0"/>
              <a:t>Optional arguments:</a:t>
            </a:r>
          </a:p>
          <a:p>
            <a:pPr algn="l"/>
            <a:r>
              <a:rPr lang="en-US" altLang="ko-KR" dirty="0"/>
              <a:t>  --block-migrate     True in case of </a:t>
            </a:r>
            <a:r>
              <a:rPr lang="en-US" altLang="ko-KR" dirty="0" err="1"/>
              <a:t>block_migration</a:t>
            </a:r>
            <a:r>
              <a:rPr lang="en-US" altLang="ko-KR" dirty="0"/>
              <a:t>.</a:t>
            </a:r>
          </a:p>
          <a:p>
            <a:pPr algn="l"/>
            <a:r>
              <a:rPr lang="en-US" altLang="ko-KR" dirty="0"/>
              <a:t>                      (Default=</a:t>
            </a:r>
            <a:r>
              <a:rPr lang="en-US" altLang="ko-KR" dirty="0" err="1"/>
              <a:t>False:live_migration</a:t>
            </a:r>
            <a:r>
              <a:rPr lang="en-US" altLang="ko-KR" dirty="0"/>
              <a:t>)</a:t>
            </a:r>
          </a:p>
          <a:p>
            <a:pPr algn="l"/>
            <a:r>
              <a:rPr lang="en-US" altLang="ko-KR" dirty="0"/>
              <a:t>  --disk-over-commit  Allow overcommit.(Default=False)</a:t>
            </a:r>
          </a:p>
        </p:txBody>
      </p:sp>
    </p:spTree>
    <p:extLst>
      <p:ext uri="{BB962C8B-B14F-4D97-AF65-F5344CB8AC3E}">
        <p14:creationId xmlns:p14="http://schemas.microsoft.com/office/powerpoint/2010/main" val="365572612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1"/>
          <p:cNvSpPr>
            <a:spLocks noGrp="1"/>
          </p:cNvSpPr>
          <p:nvPr>
            <p:ph type="title"/>
          </p:nvPr>
        </p:nvSpPr>
        <p:spPr>
          <a:xfrm>
            <a:off x="539974" y="198041"/>
            <a:ext cx="9356725" cy="360363"/>
          </a:xfrm>
        </p:spPr>
        <p:txBody>
          <a:bodyPr/>
          <a:lstStyle/>
          <a:p>
            <a:r>
              <a:rPr lang="en-US" altLang="ko-KR" sz="2000" kern="1200" dirty="0" smtClean="0">
                <a:latin typeface="+mn-ea"/>
                <a:ea typeface="+mn-ea"/>
              </a:rPr>
              <a:t>5. </a:t>
            </a:r>
            <a:r>
              <a:rPr lang="en-US" altLang="ko-KR" sz="2000" kern="1200" dirty="0">
                <a:latin typeface="+mn-ea"/>
              </a:rPr>
              <a:t>Live Migration with shared </a:t>
            </a:r>
            <a:r>
              <a:rPr lang="en-US" altLang="ko-KR" sz="2000" kern="1200" dirty="0" smtClean="0">
                <a:latin typeface="+mn-ea"/>
              </a:rPr>
              <a:t>storage (cinder</a:t>
            </a:r>
            <a:r>
              <a:rPr lang="ko-KR" altLang="en-US" sz="2000" kern="1200" dirty="0" smtClean="0">
                <a:latin typeface="+mn-ea"/>
              </a:rPr>
              <a:t>를 </a:t>
            </a:r>
            <a:r>
              <a:rPr lang="en-US" altLang="ko-KR" sz="2000" kern="1200" dirty="0" smtClean="0">
                <a:latin typeface="+mn-ea"/>
              </a:rPr>
              <a:t>2</a:t>
            </a:r>
            <a:r>
              <a:rPr lang="ko-KR" altLang="en-US" sz="2000" kern="1200" dirty="0" smtClean="0">
                <a:latin typeface="+mn-ea"/>
              </a:rPr>
              <a:t>번째 </a:t>
            </a:r>
            <a:r>
              <a:rPr lang="en-US" altLang="ko-KR" sz="2000" kern="1200" dirty="0" smtClean="0">
                <a:latin typeface="+mn-ea"/>
              </a:rPr>
              <a:t>disk</a:t>
            </a:r>
            <a:r>
              <a:rPr lang="ko-KR" altLang="en-US" sz="2000" kern="1200" dirty="0" smtClean="0">
                <a:latin typeface="+mn-ea"/>
              </a:rPr>
              <a:t>로 </a:t>
            </a:r>
            <a:r>
              <a:rPr lang="ko-KR" altLang="en-US" sz="2000" kern="1200" dirty="0" err="1" smtClean="0">
                <a:latin typeface="+mn-ea"/>
              </a:rPr>
              <a:t>가진경우</a:t>
            </a:r>
            <a:r>
              <a:rPr lang="en-US" altLang="ko-KR" sz="2000" kern="1200" dirty="0" smtClean="0">
                <a:latin typeface="+mn-ea"/>
              </a:rPr>
              <a:t>)</a:t>
            </a:r>
            <a:endParaRPr lang="ko-KR" altLang="en-US" sz="2000" kern="1200" dirty="0">
              <a:latin typeface="+mn-ea"/>
              <a:ea typeface="+mn-ea"/>
            </a:endParaRPr>
          </a:p>
        </p:txBody>
      </p:sp>
      <p:sp>
        <p:nvSpPr>
          <p:cNvPr id="7" name="TextBox 14"/>
          <p:cNvSpPr txBox="1"/>
          <p:nvPr/>
        </p:nvSpPr>
        <p:spPr bwMode="auto">
          <a:xfrm>
            <a:off x="671637" y="846113"/>
            <a:ext cx="9070850" cy="4773614"/>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defPPr>
              <a:defRPr lang="en-US"/>
            </a:defPPr>
            <a:lvl1pPr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1pPr>
            <a:lvl2pPr marL="4572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2pPr>
            <a:lvl3pPr marL="9144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3pPr>
            <a:lvl4pPr marL="13716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4pPr>
            <a:lvl5pPr marL="18288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5pPr>
            <a:lvl6pPr marL="2286000" algn="l" defTabSz="914400" rtl="0" eaLnBrk="1" latinLnBrk="1" hangingPunct="1">
              <a:defRPr kumimoji="1" sz="1100" kern="1200">
                <a:solidFill>
                  <a:schemeClr val="tx1"/>
                </a:solidFill>
                <a:latin typeface="Arial" pitchFamily="34" charset="0"/>
                <a:ea typeface="HY태고딕" pitchFamily="18" charset="-127"/>
                <a:cs typeface="+mn-cs"/>
              </a:defRPr>
            </a:lvl6pPr>
            <a:lvl7pPr marL="2743200" algn="l" defTabSz="914400" rtl="0" eaLnBrk="1" latinLnBrk="1" hangingPunct="1">
              <a:defRPr kumimoji="1" sz="1100" kern="1200">
                <a:solidFill>
                  <a:schemeClr val="tx1"/>
                </a:solidFill>
                <a:latin typeface="Arial" pitchFamily="34" charset="0"/>
                <a:ea typeface="HY태고딕" pitchFamily="18" charset="-127"/>
                <a:cs typeface="+mn-cs"/>
              </a:defRPr>
            </a:lvl7pPr>
            <a:lvl8pPr marL="3200400" algn="l" defTabSz="914400" rtl="0" eaLnBrk="1" latinLnBrk="1" hangingPunct="1">
              <a:defRPr kumimoji="1" sz="1100" kern="1200">
                <a:solidFill>
                  <a:schemeClr val="tx1"/>
                </a:solidFill>
                <a:latin typeface="Arial" pitchFamily="34" charset="0"/>
                <a:ea typeface="HY태고딕" pitchFamily="18" charset="-127"/>
                <a:cs typeface="+mn-cs"/>
              </a:defRPr>
            </a:lvl8pPr>
            <a:lvl9pPr marL="3657600" algn="l" defTabSz="914400" rtl="0" eaLnBrk="1" latinLnBrk="1" hangingPunct="1">
              <a:defRPr kumimoji="1" sz="1100" kern="1200">
                <a:solidFill>
                  <a:schemeClr val="tx1"/>
                </a:solidFill>
                <a:latin typeface="Arial" pitchFamily="34" charset="0"/>
                <a:ea typeface="HY태고딕" pitchFamily="18" charset="-127"/>
                <a:cs typeface="+mn-cs"/>
              </a:defRPr>
            </a:lvl9pPr>
          </a:lstStyle>
          <a:p>
            <a:pPr algn="l">
              <a:lnSpc>
                <a:spcPct val="130000"/>
              </a:lnSpc>
            </a:pPr>
            <a:r>
              <a:rPr lang="en-US" altLang="ko-KR" sz="1800" b="1" dirty="0" smtClean="0">
                <a:solidFill>
                  <a:srgbClr val="000000"/>
                </a:solidFill>
                <a:latin typeface="+mn-ea"/>
                <a:ea typeface="+mn-ea"/>
                <a:cs typeface="+mj-cs"/>
              </a:rPr>
              <a:t>5-2 </a:t>
            </a:r>
            <a:r>
              <a:rPr lang="en-US" altLang="ko-KR" sz="1800" b="1" dirty="0" smtClean="0">
                <a:solidFill>
                  <a:srgbClr val="000000"/>
                </a:solidFill>
                <a:latin typeface="+mn-ea"/>
                <a:ea typeface="+mn-ea"/>
                <a:cs typeface="+mj-cs"/>
              </a:rPr>
              <a:t>controller</a:t>
            </a:r>
            <a:r>
              <a:rPr lang="ko-KR" altLang="en-US" sz="1800" b="1" dirty="0" smtClean="0">
                <a:solidFill>
                  <a:srgbClr val="000000"/>
                </a:solidFill>
                <a:latin typeface="+mn-ea"/>
                <a:ea typeface="+mn-ea"/>
                <a:cs typeface="+mj-cs"/>
              </a:rPr>
              <a:t>을 </a:t>
            </a:r>
            <a:r>
              <a:rPr lang="en-US" altLang="ko-KR" sz="1800" b="1" dirty="0" err="1" smtClean="0">
                <a:solidFill>
                  <a:srgbClr val="000000"/>
                </a:solidFill>
                <a:latin typeface="+mn-ea"/>
                <a:ea typeface="+mn-ea"/>
                <a:cs typeface="+mj-cs"/>
              </a:rPr>
              <a:t>nfs</a:t>
            </a:r>
            <a:r>
              <a:rPr lang="en-US" altLang="ko-KR" sz="1800" b="1" dirty="0" smtClean="0">
                <a:solidFill>
                  <a:srgbClr val="000000"/>
                </a:solidFill>
                <a:latin typeface="+mn-ea"/>
                <a:ea typeface="+mn-ea"/>
                <a:cs typeface="+mj-cs"/>
              </a:rPr>
              <a:t> server, compute1, compute2</a:t>
            </a:r>
            <a:r>
              <a:rPr lang="ko-KR" altLang="en-US" sz="1800" b="1" dirty="0" smtClean="0">
                <a:solidFill>
                  <a:srgbClr val="000000"/>
                </a:solidFill>
                <a:latin typeface="+mn-ea"/>
                <a:ea typeface="+mn-ea"/>
                <a:cs typeface="+mj-cs"/>
              </a:rPr>
              <a:t>를 </a:t>
            </a:r>
            <a:r>
              <a:rPr lang="en-US" altLang="ko-KR" sz="1800" b="1" dirty="0" err="1" smtClean="0">
                <a:solidFill>
                  <a:srgbClr val="000000"/>
                </a:solidFill>
                <a:latin typeface="+mn-ea"/>
                <a:ea typeface="+mn-ea"/>
                <a:cs typeface="+mj-cs"/>
              </a:rPr>
              <a:t>nfs</a:t>
            </a:r>
            <a:r>
              <a:rPr lang="en-US" altLang="ko-KR" sz="1800" b="1" dirty="0" smtClean="0">
                <a:solidFill>
                  <a:srgbClr val="000000"/>
                </a:solidFill>
                <a:latin typeface="+mn-ea"/>
                <a:ea typeface="+mn-ea"/>
                <a:cs typeface="+mj-cs"/>
              </a:rPr>
              <a:t> client</a:t>
            </a:r>
            <a:r>
              <a:rPr lang="ko-KR" altLang="en-US" sz="1800" b="1" dirty="0" smtClean="0">
                <a:solidFill>
                  <a:srgbClr val="000000"/>
                </a:solidFill>
                <a:latin typeface="+mn-ea"/>
                <a:ea typeface="+mn-ea"/>
                <a:cs typeface="+mj-cs"/>
              </a:rPr>
              <a:t>로 설정</a:t>
            </a:r>
            <a:endParaRPr lang="en-US" altLang="ko-KR" sz="1800" b="1" dirty="0" smtClean="0">
              <a:solidFill>
                <a:srgbClr val="000000"/>
              </a:solidFill>
              <a:latin typeface="+mn-ea"/>
              <a:ea typeface="+mn-ea"/>
              <a:cs typeface="+mj-cs"/>
            </a:endParaRPr>
          </a:p>
          <a:p>
            <a:pPr algn="l">
              <a:lnSpc>
                <a:spcPct val="130000"/>
              </a:lnSpc>
            </a:pPr>
            <a:endParaRPr lang="en-US" altLang="ko-KR" sz="1600" dirty="0" smtClean="0">
              <a:solidFill>
                <a:srgbClr val="FF0000"/>
              </a:solidFill>
            </a:endParaRPr>
          </a:p>
          <a:p>
            <a:pPr algn="l">
              <a:lnSpc>
                <a:spcPct val="130000"/>
              </a:lnSpc>
            </a:pPr>
            <a:endParaRPr lang="en-US" altLang="ko-KR" sz="1600" b="1" dirty="0">
              <a:solidFill>
                <a:srgbClr val="FF0000"/>
              </a:solidFill>
              <a:latin typeface="+mn-ea"/>
              <a:ea typeface="+mn-ea"/>
              <a:cs typeface="+mj-cs"/>
            </a:endParaRPr>
          </a:p>
          <a:p>
            <a:pPr algn="l">
              <a:lnSpc>
                <a:spcPct val="130000"/>
              </a:lnSpc>
            </a:pPr>
            <a:endParaRPr lang="en-US" altLang="ko-KR" sz="1600" b="1" dirty="0" smtClean="0">
              <a:solidFill>
                <a:srgbClr val="FF0000"/>
              </a:solidFill>
              <a:latin typeface="+mn-ea"/>
              <a:ea typeface="+mn-ea"/>
              <a:cs typeface="+mj-cs"/>
            </a:endParaRPr>
          </a:p>
          <a:p>
            <a:pPr algn="l">
              <a:lnSpc>
                <a:spcPct val="130000"/>
              </a:lnSpc>
            </a:pPr>
            <a:endParaRPr lang="en-US" altLang="ko-KR" sz="1600" b="1" dirty="0">
              <a:solidFill>
                <a:srgbClr val="FF0000"/>
              </a:solidFill>
              <a:latin typeface="+mn-ea"/>
              <a:ea typeface="+mn-ea"/>
              <a:cs typeface="+mj-cs"/>
            </a:endParaRPr>
          </a:p>
          <a:p>
            <a:pPr algn="l">
              <a:lnSpc>
                <a:spcPct val="130000"/>
              </a:lnSpc>
            </a:pPr>
            <a:endParaRPr lang="en-US" altLang="ko-KR" sz="1600" b="1" dirty="0" smtClean="0">
              <a:solidFill>
                <a:srgbClr val="FF0000"/>
              </a:solidFill>
              <a:latin typeface="+mn-ea"/>
              <a:ea typeface="+mn-ea"/>
              <a:cs typeface="+mj-cs"/>
            </a:endParaRPr>
          </a:p>
          <a:p>
            <a:pPr algn="l">
              <a:lnSpc>
                <a:spcPct val="130000"/>
              </a:lnSpc>
            </a:pPr>
            <a:endParaRPr lang="en-US" altLang="ko-KR" sz="1600" b="1" dirty="0">
              <a:solidFill>
                <a:srgbClr val="FF0000"/>
              </a:solidFill>
              <a:latin typeface="+mn-ea"/>
              <a:ea typeface="+mn-ea"/>
              <a:cs typeface="+mj-cs"/>
            </a:endParaRPr>
          </a:p>
          <a:p>
            <a:pPr algn="l">
              <a:lnSpc>
                <a:spcPct val="130000"/>
              </a:lnSpc>
            </a:pPr>
            <a:endParaRPr lang="en-US" altLang="ko-KR" sz="1600" b="1" dirty="0" smtClean="0">
              <a:solidFill>
                <a:srgbClr val="FF0000"/>
              </a:solidFill>
              <a:latin typeface="+mn-ea"/>
              <a:ea typeface="+mn-ea"/>
              <a:cs typeface="+mj-cs"/>
            </a:endParaRPr>
          </a:p>
          <a:p>
            <a:pPr algn="l">
              <a:lnSpc>
                <a:spcPct val="130000"/>
              </a:lnSpc>
            </a:pPr>
            <a:endParaRPr lang="en-US" altLang="ko-KR" sz="1600" b="1" dirty="0">
              <a:solidFill>
                <a:srgbClr val="FF0000"/>
              </a:solidFill>
              <a:latin typeface="+mn-ea"/>
              <a:ea typeface="+mn-ea"/>
              <a:cs typeface="+mj-cs"/>
            </a:endParaRPr>
          </a:p>
          <a:p>
            <a:pPr algn="l">
              <a:lnSpc>
                <a:spcPct val="130000"/>
              </a:lnSpc>
            </a:pPr>
            <a:endParaRPr lang="en-US" altLang="ko-KR" sz="1600" b="1" dirty="0" smtClean="0">
              <a:solidFill>
                <a:srgbClr val="FF0000"/>
              </a:solidFill>
              <a:latin typeface="+mn-ea"/>
              <a:ea typeface="+mn-ea"/>
              <a:cs typeface="+mj-cs"/>
            </a:endParaRPr>
          </a:p>
          <a:p>
            <a:pPr algn="l">
              <a:lnSpc>
                <a:spcPct val="130000"/>
              </a:lnSpc>
            </a:pPr>
            <a:endParaRPr lang="en-US" altLang="ko-KR" sz="1600" b="1" dirty="0">
              <a:solidFill>
                <a:srgbClr val="FF0000"/>
              </a:solidFill>
              <a:latin typeface="+mn-ea"/>
              <a:ea typeface="+mn-ea"/>
              <a:cs typeface="+mj-cs"/>
            </a:endParaRPr>
          </a:p>
          <a:p>
            <a:pPr algn="l">
              <a:lnSpc>
                <a:spcPct val="130000"/>
              </a:lnSpc>
            </a:pPr>
            <a:r>
              <a:rPr lang="en-US" altLang="ko-KR" sz="1400" b="1" dirty="0" smtClean="0">
                <a:solidFill>
                  <a:srgbClr val="FF0000"/>
                </a:solidFill>
                <a:latin typeface="+mn-ea"/>
                <a:ea typeface="+mn-ea"/>
                <a:cs typeface="+mj-cs"/>
              </a:rPr>
              <a:t>※ </a:t>
            </a:r>
            <a:r>
              <a:rPr lang="ko-KR" altLang="en-US" sz="1400" b="1" dirty="0" smtClean="0">
                <a:solidFill>
                  <a:srgbClr val="FF0000"/>
                </a:solidFill>
                <a:latin typeface="+mn-ea"/>
                <a:ea typeface="+mn-ea"/>
                <a:cs typeface="+mj-cs"/>
              </a:rPr>
              <a:t>사전에 </a:t>
            </a:r>
            <a:r>
              <a:rPr lang="en-US" altLang="ko-KR" sz="1400" b="1" dirty="0" smtClean="0">
                <a:solidFill>
                  <a:srgbClr val="FF0000"/>
                </a:solidFill>
                <a:latin typeface="+mn-ea"/>
                <a:ea typeface="+mn-ea"/>
                <a:cs typeface="+mj-cs"/>
              </a:rPr>
              <a:t>/</a:t>
            </a:r>
            <a:r>
              <a:rPr lang="en-US" altLang="ko-KR" sz="1400" b="1" dirty="0" err="1" smtClean="0">
                <a:solidFill>
                  <a:srgbClr val="FF0000"/>
                </a:solidFill>
                <a:latin typeface="+mn-ea"/>
                <a:ea typeface="+mn-ea"/>
                <a:cs typeface="+mj-cs"/>
              </a:rPr>
              <a:t>var</a:t>
            </a:r>
            <a:r>
              <a:rPr lang="en-US" altLang="ko-KR" sz="1400" b="1" dirty="0" smtClean="0">
                <a:solidFill>
                  <a:srgbClr val="FF0000"/>
                </a:solidFill>
                <a:latin typeface="+mn-ea"/>
                <a:ea typeface="+mn-ea"/>
                <a:cs typeface="+mj-cs"/>
              </a:rPr>
              <a:t>/lib/nova/instances</a:t>
            </a:r>
            <a:r>
              <a:rPr lang="ko-KR" altLang="en-US" sz="1400" b="1" dirty="0" smtClean="0">
                <a:solidFill>
                  <a:srgbClr val="FF0000"/>
                </a:solidFill>
                <a:latin typeface="+mn-ea"/>
                <a:ea typeface="+mn-ea"/>
                <a:cs typeface="+mj-cs"/>
              </a:rPr>
              <a:t>를 </a:t>
            </a:r>
            <a:r>
              <a:rPr lang="en-US" altLang="ko-KR" sz="1400" b="1" dirty="0" err="1" smtClean="0">
                <a:solidFill>
                  <a:srgbClr val="FF0000"/>
                </a:solidFill>
                <a:latin typeface="+mn-ea"/>
                <a:ea typeface="+mn-ea"/>
                <a:cs typeface="+mj-cs"/>
              </a:rPr>
              <a:t>nfs</a:t>
            </a:r>
            <a:r>
              <a:rPr lang="en-US" altLang="ko-KR" sz="1400" b="1" dirty="0" smtClean="0">
                <a:solidFill>
                  <a:srgbClr val="FF0000"/>
                </a:solidFill>
                <a:latin typeface="+mn-ea"/>
                <a:ea typeface="+mn-ea"/>
                <a:cs typeface="+mj-cs"/>
              </a:rPr>
              <a:t> </a:t>
            </a:r>
            <a:r>
              <a:rPr lang="ko-KR" altLang="en-US" sz="1400" b="1" dirty="0" smtClean="0">
                <a:solidFill>
                  <a:srgbClr val="FF0000"/>
                </a:solidFill>
                <a:latin typeface="+mn-ea"/>
                <a:ea typeface="+mn-ea"/>
                <a:cs typeface="+mj-cs"/>
              </a:rPr>
              <a:t>공유 </a:t>
            </a:r>
            <a:r>
              <a:rPr lang="en-US" altLang="ko-KR" sz="1400" b="1" dirty="0" smtClean="0">
                <a:solidFill>
                  <a:srgbClr val="FF0000"/>
                </a:solidFill>
                <a:latin typeface="+mn-ea"/>
                <a:ea typeface="+mn-ea"/>
                <a:cs typeface="+mj-cs"/>
              </a:rPr>
              <a:t>storage</a:t>
            </a:r>
            <a:r>
              <a:rPr lang="ko-KR" altLang="en-US" sz="1400" b="1" dirty="0" smtClean="0">
                <a:solidFill>
                  <a:srgbClr val="FF0000"/>
                </a:solidFill>
                <a:latin typeface="+mn-ea"/>
                <a:ea typeface="+mn-ea"/>
                <a:cs typeface="+mj-cs"/>
              </a:rPr>
              <a:t> </a:t>
            </a:r>
            <a:r>
              <a:rPr lang="ko-KR" altLang="en-US" sz="1400" b="1" dirty="0" err="1" smtClean="0">
                <a:solidFill>
                  <a:srgbClr val="FF0000"/>
                </a:solidFill>
                <a:latin typeface="+mn-ea"/>
                <a:ea typeface="+mn-ea"/>
                <a:cs typeface="+mj-cs"/>
              </a:rPr>
              <a:t>인식해야함</a:t>
            </a:r>
            <a:r>
              <a:rPr lang="ko-KR" altLang="en-US" sz="1400" b="1" dirty="0" smtClean="0">
                <a:solidFill>
                  <a:srgbClr val="FF0000"/>
                </a:solidFill>
                <a:latin typeface="+mn-ea"/>
                <a:ea typeface="+mn-ea"/>
                <a:cs typeface="+mj-cs"/>
              </a:rPr>
              <a:t>   </a:t>
            </a:r>
            <a:endParaRPr lang="en-US" altLang="ko-KR" sz="1400" b="1" dirty="0" smtClean="0">
              <a:solidFill>
                <a:srgbClr val="FF0000"/>
              </a:solidFill>
              <a:latin typeface="+mn-ea"/>
              <a:ea typeface="+mn-ea"/>
              <a:cs typeface="+mj-cs"/>
            </a:endParaRPr>
          </a:p>
          <a:p>
            <a:pPr algn="l">
              <a:lnSpc>
                <a:spcPct val="130000"/>
              </a:lnSpc>
            </a:pPr>
            <a:r>
              <a:rPr lang="en-US" altLang="ko-KR" sz="1400" b="1" dirty="0">
                <a:solidFill>
                  <a:srgbClr val="FF0000"/>
                </a:solidFill>
                <a:latin typeface="+mn-ea"/>
                <a:ea typeface="+mn-ea"/>
                <a:cs typeface="+mj-cs"/>
              </a:rPr>
              <a:t> </a:t>
            </a:r>
            <a:r>
              <a:rPr lang="en-US" altLang="ko-KR" sz="1400" b="1" dirty="0" smtClean="0">
                <a:solidFill>
                  <a:srgbClr val="FF0000"/>
                </a:solidFill>
                <a:latin typeface="+mn-ea"/>
                <a:ea typeface="+mn-ea"/>
                <a:cs typeface="+mj-cs"/>
              </a:rPr>
              <a:t>   MIGRATING-&gt; ACTIVE</a:t>
            </a:r>
            <a:r>
              <a:rPr lang="ko-KR" altLang="en-US" sz="1400" b="1" dirty="0" smtClean="0">
                <a:solidFill>
                  <a:srgbClr val="FF0000"/>
                </a:solidFill>
                <a:latin typeface="+mn-ea"/>
                <a:ea typeface="+mn-ea"/>
                <a:cs typeface="+mj-cs"/>
              </a:rPr>
              <a:t>로 전환됨 </a:t>
            </a:r>
            <a:endParaRPr lang="en-US" altLang="ko-KR" sz="1400" b="1" dirty="0" smtClean="0">
              <a:solidFill>
                <a:srgbClr val="FF0000"/>
              </a:solidFill>
              <a:latin typeface="+mn-ea"/>
              <a:ea typeface="+mn-ea"/>
              <a:cs typeface="+mj-cs"/>
            </a:endParaRPr>
          </a:p>
          <a:p>
            <a:pPr algn="l">
              <a:lnSpc>
                <a:spcPct val="130000"/>
              </a:lnSpc>
            </a:pPr>
            <a:r>
              <a:rPr lang="en-US" altLang="ko-KR" sz="1400" b="1" dirty="0">
                <a:solidFill>
                  <a:srgbClr val="FF0000"/>
                </a:solidFill>
                <a:latin typeface="+mn-ea"/>
                <a:ea typeface="+mn-ea"/>
                <a:cs typeface="+mj-cs"/>
              </a:rPr>
              <a:t> </a:t>
            </a:r>
            <a:r>
              <a:rPr lang="en-US" altLang="ko-KR" sz="1400" b="1" dirty="0" smtClean="0">
                <a:solidFill>
                  <a:srgbClr val="FF0000"/>
                </a:solidFill>
                <a:latin typeface="+mn-ea"/>
                <a:ea typeface="+mn-ea"/>
                <a:cs typeface="+mj-cs"/>
              </a:rPr>
              <a:t>   MIGRATIONG </a:t>
            </a:r>
            <a:r>
              <a:rPr lang="ko-KR" altLang="en-US" sz="1400" b="1" dirty="0" smtClean="0">
                <a:solidFill>
                  <a:srgbClr val="FF0000"/>
                </a:solidFill>
                <a:latin typeface="+mn-ea"/>
                <a:ea typeface="+mn-ea"/>
                <a:cs typeface="+mj-cs"/>
              </a:rPr>
              <a:t>과정에 </a:t>
            </a:r>
            <a:r>
              <a:rPr lang="en-US" altLang="ko-KR" sz="1400" b="1" dirty="0" smtClean="0">
                <a:solidFill>
                  <a:srgbClr val="FF0000"/>
                </a:solidFill>
                <a:latin typeface="+mn-ea"/>
                <a:ea typeface="+mn-ea"/>
                <a:cs typeface="+mj-cs"/>
              </a:rPr>
              <a:t>CINDER </a:t>
            </a:r>
            <a:r>
              <a:rPr lang="ko-KR" altLang="en-US" sz="1400" b="1" dirty="0" smtClean="0">
                <a:solidFill>
                  <a:srgbClr val="FF0000"/>
                </a:solidFill>
                <a:latin typeface="+mn-ea"/>
                <a:ea typeface="+mn-ea"/>
                <a:cs typeface="+mj-cs"/>
              </a:rPr>
              <a:t>디스크를 띠었다 붙이는 과정이 포함되어 있으므로 시간이 다소 </a:t>
            </a:r>
            <a:r>
              <a:rPr lang="ko-KR" altLang="en-US" sz="1400" b="1" dirty="0" err="1" smtClean="0">
                <a:solidFill>
                  <a:srgbClr val="FF0000"/>
                </a:solidFill>
                <a:latin typeface="+mn-ea"/>
                <a:ea typeface="+mn-ea"/>
                <a:cs typeface="+mj-cs"/>
              </a:rPr>
              <a:t>오래소요</a:t>
            </a:r>
            <a:endParaRPr lang="en-US" altLang="ko-KR" sz="1400" b="1" dirty="0">
              <a:solidFill>
                <a:srgbClr val="FF0000"/>
              </a:solidFill>
              <a:latin typeface="+mn-ea"/>
              <a:ea typeface="+mn-ea"/>
              <a:cs typeface="+mj-cs"/>
            </a:endParaRPr>
          </a:p>
          <a:p>
            <a:pPr algn="l">
              <a:lnSpc>
                <a:spcPct val="130000"/>
              </a:lnSpc>
            </a:pPr>
            <a:r>
              <a:rPr lang="en-US" altLang="ko-KR" sz="1400" b="1" dirty="0" smtClean="0">
                <a:solidFill>
                  <a:srgbClr val="FF0000"/>
                </a:solidFill>
                <a:latin typeface="+mn-ea"/>
                <a:ea typeface="+mn-ea"/>
                <a:cs typeface="+mj-cs"/>
              </a:rPr>
              <a:t>    </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0463" t="25883" r="21503" b="16714"/>
          <a:stretch/>
        </p:blipFill>
        <p:spPr bwMode="auto">
          <a:xfrm>
            <a:off x="828006" y="1278162"/>
            <a:ext cx="7704856"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842939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1"/>
          <p:cNvSpPr>
            <a:spLocks noGrp="1"/>
          </p:cNvSpPr>
          <p:nvPr>
            <p:ph type="title"/>
          </p:nvPr>
        </p:nvSpPr>
        <p:spPr>
          <a:xfrm>
            <a:off x="539974" y="198041"/>
            <a:ext cx="9356725" cy="360363"/>
          </a:xfrm>
        </p:spPr>
        <p:txBody>
          <a:bodyPr/>
          <a:lstStyle/>
          <a:p>
            <a:r>
              <a:rPr lang="en-US" altLang="ko-KR" sz="2000" kern="1200" dirty="0" smtClean="0">
                <a:latin typeface="+mn-ea"/>
                <a:ea typeface="+mn-ea"/>
              </a:rPr>
              <a:t>5. </a:t>
            </a:r>
            <a:r>
              <a:rPr lang="en-US" altLang="ko-KR" sz="2000" kern="1200" dirty="0">
                <a:latin typeface="+mn-ea"/>
              </a:rPr>
              <a:t>Live Migration with shared </a:t>
            </a:r>
            <a:r>
              <a:rPr lang="en-US" altLang="ko-KR" sz="2000" kern="1200" dirty="0" smtClean="0">
                <a:latin typeface="+mn-ea"/>
              </a:rPr>
              <a:t>storage </a:t>
            </a:r>
            <a:r>
              <a:rPr lang="ko-KR" altLang="en-US" sz="2000" kern="1200" dirty="0" smtClean="0">
                <a:latin typeface="+mn-ea"/>
              </a:rPr>
              <a:t>모니터링</a:t>
            </a:r>
            <a:endParaRPr lang="ko-KR" altLang="en-US" sz="2000" kern="1200" dirty="0">
              <a:latin typeface="+mn-ea"/>
              <a:ea typeface="+mn-ea"/>
            </a:endParaRPr>
          </a:p>
        </p:txBody>
      </p:sp>
      <p:sp>
        <p:nvSpPr>
          <p:cNvPr id="7" name="TextBox 14"/>
          <p:cNvSpPr txBox="1"/>
          <p:nvPr/>
        </p:nvSpPr>
        <p:spPr bwMode="auto">
          <a:xfrm>
            <a:off x="671636" y="846113"/>
            <a:ext cx="9445401" cy="6414064"/>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defPPr>
              <a:defRPr lang="en-US"/>
            </a:defPPr>
            <a:lvl1pPr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1pPr>
            <a:lvl2pPr marL="4572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2pPr>
            <a:lvl3pPr marL="9144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3pPr>
            <a:lvl4pPr marL="13716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4pPr>
            <a:lvl5pPr marL="18288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5pPr>
            <a:lvl6pPr marL="2286000" algn="l" defTabSz="914400" rtl="0" eaLnBrk="1" latinLnBrk="1" hangingPunct="1">
              <a:defRPr kumimoji="1" sz="1100" kern="1200">
                <a:solidFill>
                  <a:schemeClr val="tx1"/>
                </a:solidFill>
                <a:latin typeface="Arial" pitchFamily="34" charset="0"/>
                <a:ea typeface="HY태고딕" pitchFamily="18" charset="-127"/>
                <a:cs typeface="+mn-cs"/>
              </a:defRPr>
            </a:lvl6pPr>
            <a:lvl7pPr marL="2743200" algn="l" defTabSz="914400" rtl="0" eaLnBrk="1" latinLnBrk="1" hangingPunct="1">
              <a:defRPr kumimoji="1" sz="1100" kern="1200">
                <a:solidFill>
                  <a:schemeClr val="tx1"/>
                </a:solidFill>
                <a:latin typeface="Arial" pitchFamily="34" charset="0"/>
                <a:ea typeface="HY태고딕" pitchFamily="18" charset="-127"/>
                <a:cs typeface="+mn-cs"/>
              </a:defRPr>
            </a:lvl7pPr>
            <a:lvl8pPr marL="3200400" algn="l" defTabSz="914400" rtl="0" eaLnBrk="1" latinLnBrk="1" hangingPunct="1">
              <a:defRPr kumimoji="1" sz="1100" kern="1200">
                <a:solidFill>
                  <a:schemeClr val="tx1"/>
                </a:solidFill>
                <a:latin typeface="Arial" pitchFamily="34" charset="0"/>
                <a:ea typeface="HY태고딕" pitchFamily="18" charset="-127"/>
                <a:cs typeface="+mn-cs"/>
              </a:defRPr>
            </a:lvl8pPr>
            <a:lvl9pPr marL="3657600" algn="l" defTabSz="914400" rtl="0" eaLnBrk="1" latinLnBrk="1" hangingPunct="1">
              <a:defRPr kumimoji="1" sz="1100" kern="1200">
                <a:solidFill>
                  <a:schemeClr val="tx1"/>
                </a:solidFill>
                <a:latin typeface="Arial" pitchFamily="34" charset="0"/>
                <a:ea typeface="HY태고딕" pitchFamily="18" charset="-127"/>
                <a:cs typeface="+mn-cs"/>
              </a:defRPr>
            </a:lvl9pPr>
          </a:lstStyle>
          <a:p>
            <a:pPr algn="l">
              <a:lnSpc>
                <a:spcPct val="130000"/>
              </a:lnSpc>
            </a:pPr>
            <a:r>
              <a:rPr lang="en-US" altLang="ko-KR" sz="1800" b="1" dirty="0" smtClean="0">
                <a:solidFill>
                  <a:srgbClr val="000000"/>
                </a:solidFill>
                <a:latin typeface="+mn-ea"/>
                <a:ea typeface="+mn-ea"/>
                <a:cs typeface="+mj-cs"/>
              </a:rPr>
              <a:t>5-2 </a:t>
            </a:r>
            <a:r>
              <a:rPr lang="en-US" altLang="ko-KR" sz="1800" b="1" dirty="0">
                <a:solidFill>
                  <a:srgbClr val="000000"/>
                </a:solidFill>
                <a:latin typeface="+mn-ea"/>
                <a:ea typeface="+mn-ea"/>
                <a:cs typeface="+mj-cs"/>
              </a:rPr>
              <a:t>Live Migration with shared storage </a:t>
            </a:r>
            <a:r>
              <a:rPr lang="ko-KR" altLang="en-US" sz="1800" b="1" dirty="0">
                <a:solidFill>
                  <a:srgbClr val="000000"/>
                </a:solidFill>
                <a:latin typeface="+mn-ea"/>
                <a:ea typeface="+mn-ea"/>
                <a:cs typeface="+mj-cs"/>
              </a:rPr>
              <a:t>모니터링</a:t>
            </a:r>
            <a:endParaRPr lang="en-US" altLang="ko-KR" sz="1800" b="1" dirty="0" smtClean="0">
              <a:solidFill>
                <a:srgbClr val="000000"/>
              </a:solidFill>
              <a:latin typeface="+mn-ea"/>
              <a:ea typeface="+mn-ea"/>
              <a:cs typeface="+mj-cs"/>
            </a:endParaRPr>
          </a:p>
          <a:p>
            <a:pPr algn="l">
              <a:lnSpc>
                <a:spcPct val="130000"/>
              </a:lnSpc>
            </a:pPr>
            <a:r>
              <a:rPr lang="en-US" altLang="ko-KR" sz="1000" b="1" dirty="0" smtClean="0">
                <a:solidFill>
                  <a:srgbClr val="FF0000"/>
                </a:solidFill>
                <a:latin typeface="+mn-ea"/>
                <a:ea typeface="+mn-ea"/>
                <a:cs typeface="+mj-cs"/>
              </a:rPr>
              <a:t>$ </a:t>
            </a:r>
            <a:r>
              <a:rPr lang="en-US" altLang="ko-KR" sz="1000" b="1" dirty="0">
                <a:solidFill>
                  <a:srgbClr val="FF0000"/>
                </a:solidFill>
                <a:latin typeface="+mn-ea"/>
                <a:ea typeface="+mn-ea"/>
                <a:cs typeface="+mj-cs"/>
              </a:rPr>
              <a:t>nova server-migration-list d1df1b5a-70c4-4fed-98b7-423362f2c47c</a:t>
            </a:r>
          </a:p>
          <a:p>
            <a:pPr algn="l">
              <a:lnSpc>
                <a:spcPct val="130000"/>
              </a:lnSpc>
            </a:pPr>
            <a:r>
              <a:rPr lang="en-US" altLang="ko-KR" sz="1000" dirty="0">
                <a:latin typeface="+mn-ea"/>
                <a:ea typeface="+mn-ea"/>
                <a:cs typeface="+mj-cs"/>
              </a:rPr>
              <a:t>+----+-------------+-----------  (...)</a:t>
            </a:r>
          </a:p>
          <a:p>
            <a:pPr algn="l">
              <a:lnSpc>
                <a:spcPct val="130000"/>
              </a:lnSpc>
            </a:pPr>
            <a:r>
              <a:rPr lang="en-US" altLang="ko-KR" sz="1000" dirty="0">
                <a:latin typeface="+mn-ea"/>
                <a:ea typeface="+mn-ea"/>
                <a:cs typeface="+mj-cs"/>
              </a:rPr>
              <a:t>| Id | Source Node | </a:t>
            </a:r>
            <a:r>
              <a:rPr lang="en-US" altLang="ko-KR" sz="1000" dirty="0" err="1">
                <a:latin typeface="+mn-ea"/>
                <a:ea typeface="+mn-ea"/>
                <a:cs typeface="+mj-cs"/>
              </a:rPr>
              <a:t>Dest</a:t>
            </a:r>
            <a:r>
              <a:rPr lang="en-US" altLang="ko-KR" sz="1000" dirty="0">
                <a:latin typeface="+mn-ea"/>
                <a:ea typeface="+mn-ea"/>
                <a:cs typeface="+mj-cs"/>
              </a:rPr>
              <a:t> Node | (...)</a:t>
            </a:r>
          </a:p>
          <a:p>
            <a:pPr algn="l">
              <a:lnSpc>
                <a:spcPct val="130000"/>
              </a:lnSpc>
            </a:pPr>
            <a:r>
              <a:rPr lang="en-US" altLang="ko-KR" sz="1000" dirty="0">
                <a:latin typeface="+mn-ea"/>
                <a:ea typeface="+mn-ea"/>
                <a:cs typeface="+mj-cs"/>
              </a:rPr>
              <a:t>+----+-------------+-----------+ (...)</a:t>
            </a:r>
          </a:p>
          <a:p>
            <a:pPr algn="l">
              <a:lnSpc>
                <a:spcPct val="130000"/>
              </a:lnSpc>
            </a:pPr>
            <a:r>
              <a:rPr lang="en-US" altLang="ko-KR" sz="1000" dirty="0">
                <a:latin typeface="+mn-ea"/>
                <a:ea typeface="+mn-ea"/>
                <a:cs typeface="+mj-cs"/>
              </a:rPr>
              <a:t>| 2  | -           | -         | (...)</a:t>
            </a:r>
          </a:p>
          <a:p>
            <a:pPr algn="l">
              <a:lnSpc>
                <a:spcPct val="130000"/>
              </a:lnSpc>
            </a:pPr>
            <a:r>
              <a:rPr lang="en-US" altLang="ko-KR" sz="1000" dirty="0">
                <a:latin typeface="+mn-ea"/>
                <a:ea typeface="+mn-ea"/>
                <a:cs typeface="+mj-cs"/>
              </a:rPr>
              <a:t>+----+-------------+-----------+ </a:t>
            </a:r>
            <a:r>
              <a:rPr lang="en-US" altLang="ko-KR" sz="1000" dirty="0" smtClean="0">
                <a:latin typeface="+mn-ea"/>
                <a:ea typeface="+mn-ea"/>
                <a:cs typeface="+mj-cs"/>
              </a:rPr>
              <a:t>(...)</a:t>
            </a:r>
            <a:endParaRPr lang="en-US" altLang="ko-KR" sz="1000" dirty="0">
              <a:latin typeface="+mn-ea"/>
              <a:ea typeface="+mn-ea"/>
              <a:cs typeface="+mj-cs"/>
            </a:endParaRPr>
          </a:p>
          <a:p>
            <a:pPr algn="l">
              <a:lnSpc>
                <a:spcPct val="130000"/>
              </a:lnSpc>
            </a:pPr>
            <a:r>
              <a:rPr lang="en-US" altLang="ko-KR" sz="1000" b="1" dirty="0" smtClean="0">
                <a:solidFill>
                  <a:srgbClr val="FF0000"/>
                </a:solidFill>
                <a:latin typeface="+mn-ea"/>
                <a:ea typeface="+mn-ea"/>
                <a:cs typeface="+mj-cs"/>
              </a:rPr>
              <a:t>$ </a:t>
            </a:r>
            <a:r>
              <a:rPr lang="en-US" altLang="ko-KR" sz="1000" b="1" dirty="0">
                <a:solidFill>
                  <a:srgbClr val="FF0000"/>
                </a:solidFill>
                <a:latin typeface="+mn-ea"/>
                <a:ea typeface="+mn-ea"/>
                <a:cs typeface="+mj-cs"/>
              </a:rPr>
              <a:t>nova server-migration-show d1df1b5a-70c4-4fed-98b7-423362f2c47c 2</a:t>
            </a:r>
          </a:p>
          <a:p>
            <a:pPr algn="l">
              <a:lnSpc>
                <a:spcPct val="130000"/>
              </a:lnSpc>
            </a:pPr>
            <a:r>
              <a:rPr lang="en-US" altLang="ko-KR" sz="1000" dirty="0">
                <a:latin typeface="+mn-ea"/>
                <a:ea typeface="+mn-ea"/>
                <a:cs typeface="+mj-cs"/>
              </a:rPr>
              <a:t>+------------------------+--------------------------------------+</a:t>
            </a:r>
          </a:p>
          <a:p>
            <a:pPr algn="l">
              <a:lnSpc>
                <a:spcPct val="130000"/>
              </a:lnSpc>
            </a:pPr>
            <a:r>
              <a:rPr lang="en-US" altLang="ko-KR" sz="1000" dirty="0">
                <a:latin typeface="+mn-ea"/>
                <a:ea typeface="+mn-ea"/>
                <a:cs typeface="+mj-cs"/>
              </a:rPr>
              <a:t>| Property               | Value                                |</a:t>
            </a:r>
          </a:p>
          <a:p>
            <a:pPr algn="l">
              <a:lnSpc>
                <a:spcPct val="130000"/>
              </a:lnSpc>
            </a:pPr>
            <a:r>
              <a:rPr lang="en-US" altLang="ko-KR" sz="1000" dirty="0">
                <a:latin typeface="+mn-ea"/>
                <a:ea typeface="+mn-ea"/>
                <a:cs typeface="+mj-cs"/>
              </a:rPr>
              <a:t>+------------------------+--------------------------------------+</a:t>
            </a:r>
          </a:p>
          <a:p>
            <a:pPr algn="l">
              <a:lnSpc>
                <a:spcPct val="130000"/>
              </a:lnSpc>
            </a:pPr>
            <a:r>
              <a:rPr lang="en-US" altLang="ko-KR" sz="1000" dirty="0">
                <a:latin typeface="+mn-ea"/>
                <a:ea typeface="+mn-ea"/>
                <a:cs typeface="+mj-cs"/>
              </a:rPr>
              <a:t>| </a:t>
            </a:r>
            <a:r>
              <a:rPr lang="en-US" altLang="ko-KR" sz="1000" dirty="0" err="1">
                <a:latin typeface="+mn-ea"/>
                <a:ea typeface="+mn-ea"/>
                <a:cs typeface="+mj-cs"/>
              </a:rPr>
              <a:t>created_at</a:t>
            </a:r>
            <a:r>
              <a:rPr lang="en-US" altLang="ko-KR" sz="1000" dirty="0">
                <a:latin typeface="+mn-ea"/>
                <a:ea typeface="+mn-ea"/>
                <a:cs typeface="+mj-cs"/>
              </a:rPr>
              <a:t>             | 2017-03-08T02:53:06.000000           |</a:t>
            </a:r>
          </a:p>
          <a:p>
            <a:pPr algn="l">
              <a:lnSpc>
                <a:spcPct val="130000"/>
              </a:lnSpc>
            </a:pPr>
            <a:r>
              <a:rPr lang="en-US" altLang="ko-KR" sz="1000" dirty="0">
                <a:latin typeface="+mn-ea"/>
                <a:ea typeface="+mn-ea"/>
                <a:cs typeface="+mj-cs"/>
              </a:rPr>
              <a:t>| </a:t>
            </a:r>
            <a:r>
              <a:rPr lang="en-US" altLang="ko-KR" sz="1000" dirty="0" err="1">
                <a:latin typeface="+mn-ea"/>
                <a:ea typeface="+mn-ea"/>
                <a:cs typeface="+mj-cs"/>
              </a:rPr>
              <a:t>dest_compute</a:t>
            </a:r>
            <a:r>
              <a:rPr lang="en-US" altLang="ko-KR" sz="1000" dirty="0">
                <a:latin typeface="+mn-ea"/>
                <a:ea typeface="+mn-ea"/>
                <a:cs typeface="+mj-cs"/>
              </a:rPr>
              <a:t>           | controller                           |</a:t>
            </a:r>
          </a:p>
          <a:p>
            <a:pPr algn="l">
              <a:lnSpc>
                <a:spcPct val="130000"/>
              </a:lnSpc>
            </a:pPr>
            <a:r>
              <a:rPr lang="en-US" altLang="ko-KR" sz="1000" dirty="0">
                <a:latin typeface="+mn-ea"/>
                <a:ea typeface="+mn-ea"/>
                <a:cs typeface="+mj-cs"/>
              </a:rPr>
              <a:t>| </a:t>
            </a:r>
            <a:r>
              <a:rPr lang="en-US" altLang="ko-KR" sz="1000" dirty="0" err="1">
                <a:latin typeface="+mn-ea"/>
                <a:ea typeface="+mn-ea"/>
                <a:cs typeface="+mj-cs"/>
              </a:rPr>
              <a:t>dest_host</a:t>
            </a:r>
            <a:r>
              <a:rPr lang="en-US" altLang="ko-KR" sz="1000" dirty="0">
                <a:latin typeface="+mn-ea"/>
                <a:ea typeface="+mn-ea"/>
                <a:cs typeface="+mj-cs"/>
              </a:rPr>
              <a:t>              | -                                    |</a:t>
            </a:r>
          </a:p>
          <a:p>
            <a:pPr algn="l">
              <a:lnSpc>
                <a:spcPct val="130000"/>
              </a:lnSpc>
            </a:pPr>
            <a:r>
              <a:rPr lang="en-US" altLang="ko-KR" sz="1000" dirty="0">
                <a:latin typeface="+mn-ea"/>
                <a:ea typeface="+mn-ea"/>
                <a:cs typeface="+mj-cs"/>
              </a:rPr>
              <a:t>| </a:t>
            </a:r>
            <a:r>
              <a:rPr lang="en-US" altLang="ko-KR" sz="1000" dirty="0" err="1">
                <a:latin typeface="+mn-ea"/>
                <a:ea typeface="+mn-ea"/>
                <a:cs typeface="+mj-cs"/>
              </a:rPr>
              <a:t>dest_node</a:t>
            </a:r>
            <a:r>
              <a:rPr lang="en-US" altLang="ko-KR" sz="1000" dirty="0">
                <a:latin typeface="+mn-ea"/>
                <a:ea typeface="+mn-ea"/>
                <a:cs typeface="+mj-cs"/>
              </a:rPr>
              <a:t>              | -                                    |</a:t>
            </a:r>
          </a:p>
          <a:p>
            <a:pPr algn="l">
              <a:lnSpc>
                <a:spcPct val="130000"/>
              </a:lnSpc>
            </a:pPr>
            <a:r>
              <a:rPr lang="en-US" altLang="ko-KR" sz="1000" dirty="0">
                <a:latin typeface="+mn-ea"/>
                <a:ea typeface="+mn-ea"/>
                <a:cs typeface="+mj-cs"/>
              </a:rPr>
              <a:t>| </a:t>
            </a:r>
            <a:r>
              <a:rPr lang="en-US" altLang="ko-KR" sz="1000" dirty="0" err="1">
                <a:latin typeface="+mn-ea"/>
                <a:ea typeface="+mn-ea"/>
                <a:cs typeface="+mj-cs"/>
              </a:rPr>
              <a:t>disk_processed_bytes</a:t>
            </a:r>
            <a:r>
              <a:rPr lang="en-US" altLang="ko-KR" sz="1000" dirty="0">
                <a:latin typeface="+mn-ea"/>
                <a:ea typeface="+mn-ea"/>
                <a:cs typeface="+mj-cs"/>
              </a:rPr>
              <a:t>   | 0                                    |</a:t>
            </a:r>
          </a:p>
          <a:p>
            <a:pPr algn="l">
              <a:lnSpc>
                <a:spcPct val="130000"/>
              </a:lnSpc>
            </a:pPr>
            <a:r>
              <a:rPr lang="en-US" altLang="ko-KR" sz="1000" dirty="0">
                <a:latin typeface="+mn-ea"/>
                <a:ea typeface="+mn-ea"/>
                <a:cs typeface="+mj-cs"/>
              </a:rPr>
              <a:t>| </a:t>
            </a:r>
            <a:r>
              <a:rPr lang="en-US" altLang="ko-KR" sz="1000" dirty="0" err="1">
                <a:latin typeface="+mn-ea"/>
                <a:ea typeface="+mn-ea"/>
                <a:cs typeface="+mj-cs"/>
              </a:rPr>
              <a:t>disk_remaining_bytes</a:t>
            </a:r>
            <a:r>
              <a:rPr lang="en-US" altLang="ko-KR" sz="1000" dirty="0">
                <a:latin typeface="+mn-ea"/>
                <a:ea typeface="+mn-ea"/>
                <a:cs typeface="+mj-cs"/>
              </a:rPr>
              <a:t>   | 0                                    |</a:t>
            </a:r>
          </a:p>
          <a:p>
            <a:pPr algn="l">
              <a:lnSpc>
                <a:spcPct val="130000"/>
              </a:lnSpc>
            </a:pPr>
            <a:r>
              <a:rPr lang="en-US" altLang="ko-KR" sz="1000" dirty="0">
                <a:latin typeface="+mn-ea"/>
                <a:ea typeface="+mn-ea"/>
                <a:cs typeface="+mj-cs"/>
              </a:rPr>
              <a:t>| </a:t>
            </a:r>
            <a:r>
              <a:rPr lang="en-US" altLang="ko-KR" sz="1000" dirty="0" err="1">
                <a:latin typeface="+mn-ea"/>
                <a:ea typeface="+mn-ea"/>
                <a:cs typeface="+mj-cs"/>
              </a:rPr>
              <a:t>disk_total_bytes</a:t>
            </a:r>
            <a:r>
              <a:rPr lang="en-US" altLang="ko-KR" sz="1000" dirty="0">
                <a:latin typeface="+mn-ea"/>
                <a:ea typeface="+mn-ea"/>
                <a:cs typeface="+mj-cs"/>
              </a:rPr>
              <a:t>       | 0                                    |</a:t>
            </a:r>
          </a:p>
          <a:p>
            <a:pPr algn="l">
              <a:lnSpc>
                <a:spcPct val="130000"/>
              </a:lnSpc>
            </a:pPr>
            <a:r>
              <a:rPr lang="en-US" altLang="ko-KR" sz="1000" dirty="0">
                <a:latin typeface="+mn-ea"/>
                <a:ea typeface="+mn-ea"/>
                <a:cs typeface="+mj-cs"/>
              </a:rPr>
              <a:t>| id                     | 2                                    |</a:t>
            </a:r>
          </a:p>
          <a:p>
            <a:pPr algn="l">
              <a:lnSpc>
                <a:spcPct val="130000"/>
              </a:lnSpc>
            </a:pPr>
            <a:r>
              <a:rPr lang="en-US" altLang="ko-KR" sz="1000" b="1" dirty="0">
                <a:solidFill>
                  <a:srgbClr val="FF0000"/>
                </a:solidFill>
                <a:latin typeface="+mn-ea"/>
                <a:ea typeface="+mn-ea"/>
                <a:cs typeface="+mj-cs"/>
              </a:rPr>
              <a:t>| </a:t>
            </a:r>
            <a:r>
              <a:rPr lang="en-US" altLang="ko-KR" sz="1000" b="1" dirty="0" err="1">
                <a:solidFill>
                  <a:srgbClr val="FF0000"/>
                </a:solidFill>
                <a:latin typeface="+mn-ea"/>
                <a:ea typeface="+mn-ea"/>
                <a:cs typeface="+mj-cs"/>
              </a:rPr>
              <a:t>memory_processed_bytes</a:t>
            </a:r>
            <a:r>
              <a:rPr lang="en-US" altLang="ko-KR" sz="1000" b="1" dirty="0">
                <a:solidFill>
                  <a:srgbClr val="FF0000"/>
                </a:solidFill>
                <a:latin typeface="+mn-ea"/>
                <a:ea typeface="+mn-ea"/>
                <a:cs typeface="+mj-cs"/>
              </a:rPr>
              <a:t> | 65502513                             |</a:t>
            </a:r>
          </a:p>
          <a:p>
            <a:pPr algn="l">
              <a:lnSpc>
                <a:spcPct val="130000"/>
              </a:lnSpc>
            </a:pPr>
            <a:r>
              <a:rPr lang="en-US" altLang="ko-KR" sz="1000" b="1" dirty="0">
                <a:solidFill>
                  <a:srgbClr val="FF0000"/>
                </a:solidFill>
                <a:latin typeface="+mn-ea"/>
                <a:ea typeface="+mn-ea"/>
                <a:cs typeface="+mj-cs"/>
              </a:rPr>
              <a:t>| </a:t>
            </a:r>
            <a:r>
              <a:rPr lang="en-US" altLang="ko-KR" sz="1000" b="1" dirty="0" err="1">
                <a:solidFill>
                  <a:srgbClr val="FF0000"/>
                </a:solidFill>
                <a:latin typeface="+mn-ea"/>
                <a:ea typeface="+mn-ea"/>
                <a:cs typeface="+mj-cs"/>
              </a:rPr>
              <a:t>memory_remaining_bytes</a:t>
            </a:r>
            <a:r>
              <a:rPr lang="en-US" altLang="ko-KR" sz="1000" b="1" dirty="0">
                <a:solidFill>
                  <a:srgbClr val="FF0000"/>
                </a:solidFill>
                <a:latin typeface="+mn-ea"/>
                <a:ea typeface="+mn-ea"/>
                <a:cs typeface="+mj-cs"/>
              </a:rPr>
              <a:t> | 786427904                            </a:t>
            </a:r>
            <a:r>
              <a:rPr lang="en-US" altLang="ko-KR" sz="1000" b="1" dirty="0" smtClean="0">
                <a:solidFill>
                  <a:srgbClr val="FF0000"/>
                </a:solidFill>
                <a:latin typeface="+mn-ea"/>
                <a:ea typeface="+mn-ea"/>
                <a:cs typeface="+mj-cs"/>
              </a:rPr>
              <a:t>|  </a:t>
            </a:r>
            <a:r>
              <a:rPr lang="en-US" altLang="ko-KR" sz="1000" b="1" dirty="0" smtClean="0">
                <a:solidFill>
                  <a:srgbClr val="FF0000"/>
                </a:solidFill>
                <a:latin typeface="+mn-ea"/>
                <a:ea typeface="+mn-ea"/>
                <a:cs typeface="+mj-cs"/>
                <a:sym typeface="Wingdings" panose="05000000000000000000" pitchFamily="2" charset="2"/>
              </a:rPr>
              <a:t> </a:t>
            </a:r>
            <a:r>
              <a:rPr lang="ko-KR" altLang="en-US" sz="1000" b="1" dirty="0" smtClean="0">
                <a:solidFill>
                  <a:srgbClr val="FF0000"/>
                </a:solidFill>
                <a:latin typeface="+mn-ea"/>
                <a:ea typeface="+mn-ea"/>
                <a:cs typeface="+mj-cs"/>
                <a:sym typeface="Wingdings" panose="05000000000000000000" pitchFamily="2" charset="2"/>
              </a:rPr>
              <a:t>시간이 지나도 </a:t>
            </a:r>
            <a:r>
              <a:rPr lang="ko-KR" altLang="en-US" sz="1000" b="1" dirty="0" err="1" smtClean="0">
                <a:solidFill>
                  <a:srgbClr val="FF0000"/>
                </a:solidFill>
                <a:latin typeface="+mn-ea"/>
                <a:ea typeface="+mn-ea"/>
                <a:cs typeface="+mj-cs"/>
                <a:sym typeface="Wingdings" panose="05000000000000000000" pitchFamily="2" charset="2"/>
              </a:rPr>
              <a:t>해당값이</a:t>
            </a:r>
            <a:r>
              <a:rPr lang="ko-KR" altLang="en-US" sz="1000" b="1" dirty="0" smtClean="0">
                <a:solidFill>
                  <a:srgbClr val="FF0000"/>
                </a:solidFill>
                <a:latin typeface="+mn-ea"/>
                <a:ea typeface="+mn-ea"/>
                <a:cs typeface="+mj-cs"/>
                <a:sym typeface="Wingdings" panose="05000000000000000000" pitchFamily="2" charset="2"/>
              </a:rPr>
              <a:t> 줄어들지 않으며 </a:t>
            </a:r>
            <a:r>
              <a:rPr lang="en-US" altLang="ko-KR" sz="1000" b="1" dirty="0" smtClean="0">
                <a:solidFill>
                  <a:srgbClr val="FF0000"/>
                </a:solidFill>
                <a:latin typeface="+mn-ea"/>
                <a:ea typeface="+mn-ea"/>
                <a:cs typeface="+mj-cs"/>
                <a:sym typeface="Wingdings" panose="05000000000000000000" pitchFamily="2" charset="2"/>
              </a:rPr>
              <a:t>live-migration</a:t>
            </a:r>
            <a:r>
              <a:rPr lang="ko-KR" altLang="en-US" sz="1000" b="1" dirty="0" smtClean="0">
                <a:solidFill>
                  <a:srgbClr val="FF0000"/>
                </a:solidFill>
                <a:latin typeface="+mn-ea"/>
                <a:ea typeface="+mn-ea"/>
                <a:cs typeface="+mj-cs"/>
                <a:sym typeface="Wingdings" panose="05000000000000000000" pitchFamily="2" charset="2"/>
              </a:rPr>
              <a:t>이 실패함 </a:t>
            </a:r>
            <a:endParaRPr lang="en-US" altLang="ko-KR" sz="1000" b="1" dirty="0">
              <a:solidFill>
                <a:srgbClr val="FF0000"/>
              </a:solidFill>
              <a:latin typeface="+mn-ea"/>
              <a:ea typeface="+mn-ea"/>
              <a:cs typeface="+mj-cs"/>
            </a:endParaRPr>
          </a:p>
          <a:p>
            <a:pPr algn="l">
              <a:lnSpc>
                <a:spcPct val="130000"/>
              </a:lnSpc>
            </a:pPr>
            <a:r>
              <a:rPr lang="en-US" altLang="ko-KR" sz="1000" b="1" dirty="0">
                <a:solidFill>
                  <a:srgbClr val="FF0000"/>
                </a:solidFill>
                <a:latin typeface="+mn-ea"/>
                <a:ea typeface="+mn-ea"/>
                <a:cs typeface="+mj-cs"/>
              </a:rPr>
              <a:t>| </a:t>
            </a:r>
            <a:r>
              <a:rPr lang="en-US" altLang="ko-KR" sz="1000" b="1" dirty="0" err="1">
                <a:solidFill>
                  <a:srgbClr val="FF0000"/>
                </a:solidFill>
                <a:latin typeface="+mn-ea"/>
                <a:ea typeface="+mn-ea"/>
                <a:cs typeface="+mj-cs"/>
              </a:rPr>
              <a:t>memory_total_bytes</a:t>
            </a:r>
            <a:r>
              <a:rPr lang="en-US" altLang="ko-KR" sz="1000" b="1" dirty="0">
                <a:solidFill>
                  <a:srgbClr val="FF0000"/>
                </a:solidFill>
                <a:latin typeface="+mn-ea"/>
                <a:ea typeface="+mn-ea"/>
                <a:cs typeface="+mj-cs"/>
              </a:rPr>
              <a:t>     | 1091379200                           </a:t>
            </a:r>
            <a:r>
              <a:rPr lang="en-US" altLang="ko-KR" sz="1000" dirty="0">
                <a:latin typeface="+mn-ea"/>
                <a:ea typeface="+mn-ea"/>
                <a:cs typeface="+mj-cs"/>
              </a:rPr>
              <a:t>|</a:t>
            </a:r>
          </a:p>
          <a:p>
            <a:pPr algn="l">
              <a:lnSpc>
                <a:spcPct val="130000"/>
              </a:lnSpc>
            </a:pPr>
            <a:r>
              <a:rPr lang="en-US" altLang="ko-KR" sz="1000" dirty="0">
                <a:latin typeface="+mn-ea"/>
                <a:ea typeface="+mn-ea"/>
                <a:cs typeface="+mj-cs"/>
              </a:rPr>
              <a:t>| </a:t>
            </a:r>
            <a:r>
              <a:rPr lang="en-US" altLang="ko-KR" sz="1000" dirty="0" err="1">
                <a:latin typeface="+mn-ea"/>
                <a:ea typeface="+mn-ea"/>
                <a:cs typeface="+mj-cs"/>
              </a:rPr>
              <a:t>server_uuid</a:t>
            </a:r>
            <a:r>
              <a:rPr lang="en-US" altLang="ko-KR" sz="1000" dirty="0">
                <a:latin typeface="+mn-ea"/>
                <a:ea typeface="+mn-ea"/>
                <a:cs typeface="+mj-cs"/>
              </a:rPr>
              <a:t>            | d1df1b5a-70c4-4fed-98b7-423362f2c47c |</a:t>
            </a:r>
          </a:p>
          <a:p>
            <a:pPr algn="l">
              <a:lnSpc>
                <a:spcPct val="130000"/>
              </a:lnSpc>
            </a:pPr>
            <a:r>
              <a:rPr lang="en-US" altLang="ko-KR" sz="1000" dirty="0">
                <a:latin typeface="+mn-ea"/>
                <a:ea typeface="+mn-ea"/>
                <a:cs typeface="+mj-cs"/>
              </a:rPr>
              <a:t>| </a:t>
            </a:r>
            <a:r>
              <a:rPr lang="en-US" altLang="ko-KR" sz="1000" dirty="0" err="1">
                <a:latin typeface="+mn-ea"/>
                <a:ea typeface="+mn-ea"/>
                <a:cs typeface="+mj-cs"/>
              </a:rPr>
              <a:t>source_compute</a:t>
            </a:r>
            <a:r>
              <a:rPr lang="en-US" altLang="ko-KR" sz="1000" dirty="0">
                <a:latin typeface="+mn-ea"/>
                <a:ea typeface="+mn-ea"/>
                <a:cs typeface="+mj-cs"/>
              </a:rPr>
              <a:t>         | compute2                             |</a:t>
            </a:r>
          </a:p>
          <a:p>
            <a:pPr algn="l">
              <a:lnSpc>
                <a:spcPct val="130000"/>
              </a:lnSpc>
            </a:pPr>
            <a:r>
              <a:rPr lang="en-US" altLang="ko-KR" sz="1000" dirty="0">
                <a:latin typeface="+mn-ea"/>
                <a:ea typeface="+mn-ea"/>
                <a:cs typeface="+mj-cs"/>
              </a:rPr>
              <a:t>| </a:t>
            </a:r>
            <a:r>
              <a:rPr lang="en-US" altLang="ko-KR" sz="1000" dirty="0" err="1">
                <a:latin typeface="+mn-ea"/>
                <a:ea typeface="+mn-ea"/>
                <a:cs typeface="+mj-cs"/>
              </a:rPr>
              <a:t>source_node</a:t>
            </a:r>
            <a:r>
              <a:rPr lang="en-US" altLang="ko-KR" sz="1000" dirty="0">
                <a:latin typeface="+mn-ea"/>
                <a:ea typeface="+mn-ea"/>
                <a:cs typeface="+mj-cs"/>
              </a:rPr>
              <a:t>            | -                                    |</a:t>
            </a:r>
          </a:p>
          <a:p>
            <a:pPr algn="l">
              <a:lnSpc>
                <a:spcPct val="130000"/>
              </a:lnSpc>
            </a:pPr>
            <a:r>
              <a:rPr lang="en-US" altLang="ko-KR" sz="1000" dirty="0">
                <a:latin typeface="+mn-ea"/>
                <a:ea typeface="+mn-ea"/>
                <a:cs typeface="+mj-cs"/>
              </a:rPr>
              <a:t>| status                 | running                              |</a:t>
            </a:r>
          </a:p>
          <a:p>
            <a:pPr algn="l">
              <a:lnSpc>
                <a:spcPct val="130000"/>
              </a:lnSpc>
            </a:pPr>
            <a:r>
              <a:rPr lang="en-US" altLang="ko-KR" sz="1000" dirty="0">
                <a:latin typeface="+mn-ea"/>
                <a:ea typeface="+mn-ea"/>
                <a:cs typeface="+mj-cs"/>
              </a:rPr>
              <a:t>| </a:t>
            </a:r>
            <a:r>
              <a:rPr lang="en-US" altLang="ko-KR" sz="1000" dirty="0" err="1">
                <a:latin typeface="+mn-ea"/>
                <a:ea typeface="+mn-ea"/>
                <a:cs typeface="+mj-cs"/>
              </a:rPr>
              <a:t>updated_at</a:t>
            </a:r>
            <a:r>
              <a:rPr lang="en-US" altLang="ko-KR" sz="1000" dirty="0">
                <a:latin typeface="+mn-ea"/>
                <a:ea typeface="+mn-ea"/>
                <a:cs typeface="+mj-cs"/>
              </a:rPr>
              <a:t>             | 2017-03-08T02:53:47.000000           |</a:t>
            </a:r>
          </a:p>
          <a:p>
            <a:pPr algn="l">
              <a:lnSpc>
                <a:spcPct val="130000"/>
              </a:lnSpc>
            </a:pPr>
            <a:r>
              <a:rPr lang="en-US" altLang="ko-KR" sz="1000" dirty="0" smtClean="0">
                <a:latin typeface="+mn-ea"/>
                <a:ea typeface="+mn-ea"/>
                <a:cs typeface="+mj-cs"/>
              </a:rPr>
              <a:t>+------------------------+--------------------------------------+</a:t>
            </a:r>
          </a:p>
          <a:p>
            <a:pPr algn="l">
              <a:lnSpc>
                <a:spcPct val="130000"/>
              </a:lnSpc>
            </a:pPr>
            <a:r>
              <a:rPr lang="en-US" altLang="ko-KR" sz="1400" b="1" dirty="0">
                <a:solidFill>
                  <a:srgbClr val="FF0000"/>
                </a:solidFill>
                <a:latin typeface="+mn-ea"/>
              </a:rPr>
              <a:t>※ </a:t>
            </a:r>
            <a:r>
              <a:rPr lang="en-US" altLang="ko-KR" sz="1400" b="1" dirty="0" err="1" smtClean="0">
                <a:solidFill>
                  <a:srgbClr val="FF0000"/>
                </a:solidFill>
                <a:latin typeface="+mn-ea"/>
              </a:rPr>
              <a:t>live_migration_completion_timeout</a:t>
            </a:r>
            <a:r>
              <a:rPr lang="ko-KR" altLang="en-US" sz="1400" b="1" dirty="0" smtClean="0">
                <a:solidFill>
                  <a:srgbClr val="FF0000"/>
                </a:solidFill>
                <a:latin typeface="+mn-ea"/>
              </a:rPr>
              <a:t>에 의하여 </a:t>
            </a:r>
            <a:r>
              <a:rPr lang="en-US" altLang="ko-KR" sz="1400" b="1" dirty="0" smtClean="0">
                <a:solidFill>
                  <a:srgbClr val="FF0000"/>
                </a:solidFill>
                <a:latin typeface="+mn-ea"/>
              </a:rPr>
              <a:t>cancel</a:t>
            </a:r>
          </a:p>
          <a:p>
            <a:pPr algn="l">
              <a:lnSpc>
                <a:spcPct val="130000"/>
              </a:lnSpc>
            </a:pPr>
            <a:r>
              <a:rPr lang="en-US" altLang="ko-KR" sz="1400" b="1" dirty="0" smtClean="0">
                <a:solidFill>
                  <a:srgbClr val="FF0000"/>
                </a:solidFill>
                <a:latin typeface="+mn-ea"/>
              </a:rPr>
              <a:t>※ </a:t>
            </a:r>
            <a:r>
              <a:rPr lang="en-US" altLang="ko-KR" sz="1400" b="1" dirty="0" err="1" smtClean="0">
                <a:solidFill>
                  <a:srgbClr val="FF0000"/>
                </a:solidFill>
                <a:latin typeface="+mn-ea"/>
              </a:rPr>
              <a:t>openstack</a:t>
            </a:r>
            <a:r>
              <a:rPr lang="en-US" altLang="ko-KR" sz="1400" b="1" dirty="0" smtClean="0">
                <a:solidFill>
                  <a:srgbClr val="FF0000"/>
                </a:solidFill>
                <a:latin typeface="+mn-ea"/>
              </a:rPr>
              <a:t> </a:t>
            </a:r>
            <a:r>
              <a:rPr lang="en-US" altLang="ko-KR" sz="1400" b="1" dirty="0" err="1">
                <a:solidFill>
                  <a:srgbClr val="FF0000"/>
                </a:solidFill>
                <a:latin typeface="+mn-ea"/>
              </a:rPr>
              <a:t>live_migration</a:t>
            </a:r>
            <a:r>
              <a:rPr lang="en-US" altLang="ko-KR" sz="1400" b="1" dirty="0">
                <a:solidFill>
                  <a:srgbClr val="FF0000"/>
                </a:solidFill>
                <a:latin typeface="+mn-ea"/>
              </a:rPr>
              <a:t> </a:t>
            </a:r>
            <a:r>
              <a:rPr lang="en-US" altLang="ko-KR" sz="1400" b="1" dirty="0" err="1">
                <a:solidFill>
                  <a:srgbClr val="FF0000"/>
                </a:solidFill>
                <a:latin typeface="+mn-ea"/>
              </a:rPr>
              <a:t>timtout</a:t>
            </a:r>
            <a:r>
              <a:rPr lang="en-US" altLang="ko-KR" sz="1400" b="1" dirty="0">
                <a:solidFill>
                  <a:srgbClr val="FF0000"/>
                </a:solidFill>
                <a:latin typeface="+mn-ea"/>
              </a:rPr>
              <a:t>(800*(32+1)</a:t>
            </a:r>
            <a:r>
              <a:rPr lang="ko-KR" altLang="en-US" sz="1400" b="1" dirty="0">
                <a:solidFill>
                  <a:srgbClr val="FF0000"/>
                </a:solidFill>
                <a:latin typeface="+mn-ea"/>
              </a:rPr>
              <a:t> </a:t>
            </a:r>
            <a:r>
              <a:rPr lang="en-US" altLang="ko-KR" sz="1400" b="1" dirty="0" smtClean="0">
                <a:solidFill>
                  <a:srgbClr val="FF0000"/>
                </a:solidFill>
                <a:latin typeface="+mn-ea"/>
              </a:rPr>
              <a:t>&gt;NFVO </a:t>
            </a:r>
            <a:r>
              <a:rPr lang="en-US" altLang="ko-KR" sz="1400" b="1" dirty="0">
                <a:solidFill>
                  <a:srgbClr val="FF0000"/>
                </a:solidFill>
                <a:latin typeface="+mn-ea"/>
              </a:rPr>
              <a:t>timeout(1200</a:t>
            </a:r>
            <a:r>
              <a:rPr lang="ko-KR" altLang="en-US" sz="1400" b="1" dirty="0">
                <a:solidFill>
                  <a:srgbClr val="FF0000"/>
                </a:solidFill>
                <a:latin typeface="+mn-ea"/>
              </a:rPr>
              <a:t>초</a:t>
            </a:r>
            <a:r>
              <a:rPr lang="en-US" altLang="ko-KR" sz="1400" b="1" dirty="0">
                <a:solidFill>
                  <a:srgbClr val="FF0000"/>
                </a:solidFill>
                <a:latin typeface="+mn-ea"/>
              </a:rPr>
              <a:t>) </a:t>
            </a:r>
            <a:r>
              <a:rPr lang="ko-KR" altLang="en-US" sz="1400" b="1" dirty="0">
                <a:solidFill>
                  <a:srgbClr val="FF0000"/>
                </a:solidFill>
                <a:latin typeface="+mn-ea"/>
              </a:rPr>
              <a:t>이므로 </a:t>
            </a:r>
            <a:r>
              <a:rPr lang="en-US" altLang="ko-KR" sz="1400" b="1" dirty="0" smtClean="0">
                <a:solidFill>
                  <a:srgbClr val="FF0000"/>
                </a:solidFill>
                <a:latin typeface="+mn-ea"/>
              </a:rPr>
              <a:t>NFVO</a:t>
            </a:r>
            <a:r>
              <a:rPr lang="ko-KR" altLang="en-US" sz="1400" b="1" dirty="0" smtClean="0">
                <a:solidFill>
                  <a:srgbClr val="FF0000"/>
                </a:solidFill>
                <a:latin typeface="+mn-ea"/>
              </a:rPr>
              <a:t>에 의해 </a:t>
            </a:r>
            <a:r>
              <a:rPr lang="en-US" altLang="ko-KR" sz="1400" b="1" dirty="0" smtClean="0">
                <a:solidFill>
                  <a:srgbClr val="FF0000"/>
                </a:solidFill>
                <a:latin typeface="+mn-ea"/>
              </a:rPr>
              <a:t>timeout </a:t>
            </a:r>
            <a:r>
              <a:rPr lang="ko-KR" altLang="en-US" sz="1400" b="1" dirty="0" smtClean="0">
                <a:solidFill>
                  <a:srgbClr val="FF0000"/>
                </a:solidFill>
                <a:latin typeface="+mn-ea"/>
              </a:rPr>
              <a:t>발생</a:t>
            </a:r>
            <a:endParaRPr lang="en-US" altLang="ko-KR" sz="1400" b="1" dirty="0">
              <a:solidFill>
                <a:srgbClr val="FF0000"/>
              </a:solidFill>
              <a:latin typeface="+mn-ea"/>
              <a:ea typeface="+mn-ea"/>
              <a:cs typeface="+mj-cs"/>
            </a:endParaRPr>
          </a:p>
        </p:txBody>
      </p:sp>
    </p:spTree>
    <p:extLst>
      <p:ext uri="{BB962C8B-B14F-4D97-AF65-F5344CB8AC3E}">
        <p14:creationId xmlns:p14="http://schemas.microsoft.com/office/powerpoint/2010/main" val="173657889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1" name="제목 1"/>
          <p:cNvSpPr>
            <a:spLocks noGrp="1"/>
          </p:cNvSpPr>
          <p:nvPr>
            <p:ph type="title"/>
          </p:nvPr>
        </p:nvSpPr>
        <p:spPr>
          <a:xfrm>
            <a:off x="539974" y="198041"/>
            <a:ext cx="9356725" cy="360363"/>
          </a:xfrm>
        </p:spPr>
        <p:txBody>
          <a:bodyPr/>
          <a:lstStyle/>
          <a:p>
            <a:r>
              <a:rPr lang="en-US" altLang="ko-KR" sz="2000" kern="1200" dirty="0" smtClean="0">
                <a:latin typeface="+mn-ea"/>
                <a:ea typeface="+mn-ea"/>
              </a:rPr>
              <a:t>5. </a:t>
            </a:r>
            <a:r>
              <a:rPr lang="en-US" altLang="ko-KR" sz="2000" kern="1200" dirty="0">
                <a:latin typeface="+mn-ea"/>
              </a:rPr>
              <a:t>Live Migration with shared </a:t>
            </a:r>
            <a:r>
              <a:rPr lang="en-US" altLang="ko-KR" sz="2000" kern="1200" dirty="0" smtClean="0">
                <a:latin typeface="+mn-ea"/>
              </a:rPr>
              <a:t>storage (document)</a:t>
            </a:r>
            <a:endParaRPr lang="ko-KR" altLang="en-US" sz="2000" kern="1200" dirty="0">
              <a:latin typeface="+mn-ea"/>
              <a:ea typeface="+mn-ea"/>
            </a:endParaRPr>
          </a:p>
        </p:txBody>
      </p:sp>
      <p:sp>
        <p:nvSpPr>
          <p:cNvPr id="6" name="TextBox 14"/>
          <p:cNvSpPr txBox="1"/>
          <p:nvPr/>
        </p:nvSpPr>
        <p:spPr bwMode="auto">
          <a:xfrm>
            <a:off x="539974" y="702097"/>
            <a:ext cx="9070850" cy="667875"/>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defPPr>
              <a:defRPr lang="en-US"/>
            </a:defPPr>
            <a:lvl1pPr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1pPr>
            <a:lvl2pPr marL="4572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2pPr>
            <a:lvl3pPr marL="9144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3pPr>
            <a:lvl4pPr marL="13716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4pPr>
            <a:lvl5pPr marL="18288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5pPr>
            <a:lvl6pPr marL="2286000" algn="l" defTabSz="914400" rtl="0" eaLnBrk="1" latinLnBrk="1" hangingPunct="1">
              <a:defRPr kumimoji="1" sz="1100" kern="1200">
                <a:solidFill>
                  <a:schemeClr val="tx1"/>
                </a:solidFill>
                <a:latin typeface="Arial" pitchFamily="34" charset="0"/>
                <a:ea typeface="HY태고딕" pitchFamily="18" charset="-127"/>
                <a:cs typeface="+mn-cs"/>
              </a:defRPr>
            </a:lvl6pPr>
            <a:lvl7pPr marL="2743200" algn="l" defTabSz="914400" rtl="0" eaLnBrk="1" latinLnBrk="1" hangingPunct="1">
              <a:defRPr kumimoji="1" sz="1100" kern="1200">
                <a:solidFill>
                  <a:schemeClr val="tx1"/>
                </a:solidFill>
                <a:latin typeface="Arial" pitchFamily="34" charset="0"/>
                <a:ea typeface="HY태고딕" pitchFamily="18" charset="-127"/>
                <a:cs typeface="+mn-cs"/>
              </a:defRPr>
            </a:lvl7pPr>
            <a:lvl8pPr marL="3200400" algn="l" defTabSz="914400" rtl="0" eaLnBrk="1" latinLnBrk="1" hangingPunct="1">
              <a:defRPr kumimoji="1" sz="1100" kern="1200">
                <a:solidFill>
                  <a:schemeClr val="tx1"/>
                </a:solidFill>
                <a:latin typeface="Arial" pitchFamily="34" charset="0"/>
                <a:ea typeface="HY태고딕" pitchFamily="18" charset="-127"/>
                <a:cs typeface="+mn-cs"/>
              </a:defRPr>
            </a:lvl8pPr>
            <a:lvl9pPr marL="3657600" algn="l" defTabSz="914400" rtl="0" eaLnBrk="1" latinLnBrk="1" hangingPunct="1">
              <a:defRPr kumimoji="1" sz="1100" kern="1200">
                <a:solidFill>
                  <a:schemeClr val="tx1"/>
                </a:solidFill>
                <a:latin typeface="Arial" pitchFamily="34" charset="0"/>
                <a:ea typeface="HY태고딕" pitchFamily="18" charset="-127"/>
                <a:cs typeface="+mn-cs"/>
              </a:defRPr>
            </a:lvl9pPr>
          </a:lstStyle>
          <a:p>
            <a:pPr algn="l">
              <a:lnSpc>
                <a:spcPct val="130000"/>
              </a:lnSpc>
            </a:pPr>
            <a:r>
              <a:rPr lang="en-US" altLang="ko-KR" sz="1800" b="1" dirty="0" smtClean="0">
                <a:solidFill>
                  <a:srgbClr val="000000"/>
                </a:solidFill>
                <a:latin typeface="+mn-ea"/>
                <a:ea typeface="+mn-ea"/>
                <a:cs typeface="+mj-cs"/>
              </a:rPr>
              <a:t>5-1 </a:t>
            </a:r>
            <a:r>
              <a:rPr lang="en-US" altLang="ko-KR" sz="1800" b="1" dirty="0" smtClean="0">
                <a:solidFill>
                  <a:srgbClr val="000000"/>
                </a:solidFill>
                <a:latin typeface="+mn-ea"/>
                <a:ea typeface="+mn-ea"/>
                <a:cs typeface="+mj-cs"/>
              </a:rPr>
              <a:t>Live Migration Parameter (/</a:t>
            </a:r>
            <a:r>
              <a:rPr lang="en-US" altLang="ko-KR" sz="1800" b="1" dirty="0" err="1" smtClean="0">
                <a:solidFill>
                  <a:srgbClr val="000000"/>
                </a:solidFill>
                <a:latin typeface="+mn-ea"/>
                <a:ea typeface="+mn-ea"/>
                <a:cs typeface="+mj-cs"/>
              </a:rPr>
              <a:t>etc</a:t>
            </a:r>
            <a:r>
              <a:rPr lang="en-US" altLang="ko-KR" sz="1800" b="1" dirty="0" smtClean="0">
                <a:solidFill>
                  <a:srgbClr val="000000"/>
                </a:solidFill>
                <a:latin typeface="+mn-ea"/>
                <a:ea typeface="+mn-ea"/>
                <a:cs typeface="+mj-cs"/>
              </a:rPr>
              <a:t>/nova/</a:t>
            </a:r>
            <a:r>
              <a:rPr lang="en-US" altLang="ko-KR" sz="1800" b="1" dirty="0" err="1" smtClean="0">
                <a:solidFill>
                  <a:srgbClr val="000000"/>
                </a:solidFill>
                <a:latin typeface="+mn-ea"/>
                <a:ea typeface="+mn-ea"/>
                <a:cs typeface="+mj-cs"/>
              </a:rPr>
              <a:t>nova.conf</a:t>
            </a:r>
            <a:r>
              <a:rPr lang="en-US" altLang="ko-KR" sz="1800" b="1" dirty="0" smtClean="0">
                <a:solidFill>
                  <a:srgbClr val="000000"/>
                </a:solidFill>
                <a:latin typeface="+mn-ea"/>
                <a:ea typeface="+mn-ea"/>
                <a:cs typeface="+mj-cs"/>
              </a:rPr>
              <a:t>)</a:t>
            </a:r>
          </a:p>
          <a:p>
            <a:pPr algn="l"/>
            <a:endParaRPr lang="en-US" altLang="ko-KR" sz="1400" dirty="0"/>
          </a:p>
        </p:txBody>
      </p:sp>
      <p:graphicFrame>
        <p:nvGraphicFramePr>
          <p:cNvPr id="3" name="표 2"/>
          <p:cNvGraphicFramePr>
            <a:graphicFrameLocks noGrp="1"/>
          </p:cNvGraphicFramePr>
          <p:nvPr>
            <p:extLst>
              <p:ext uri="{D42A27DB-BD31-4B8C-83A1-F6EECF244321}">
                <p14:modId xmlns:p14="http://schemas.microsoft.com/office/powerpoint/2010/main" val="2455976215"/>
              </p:ext>
            </p:extLst>
          </p:nvPr>
        </p:nvGraphicFramePr>
        <p:xfrm>
          <a:off x="611982" y="1147860"/>
          <a:ext cx="9217024" cy="5701344"/>
        </p:xfrm>
        <a:graphic>
          <a:graphicData uri="http://schemas.openxmlformats.org/drawingml/2006/table">
            <a:tbl>
              <a:tblPr>
                <a:tableStyleId>{5940675A-B579-460E-94D1-54222C63F5DA}</a:tableStyleId>
              </a:tblPr>
              <a:tblGrid>
                <a:gridCol w="2750241"/>
                <a:gridCol w="1858271"/>
                <a:gridCol w="4608512"/>
              </a:tblGrid>
              <a:tr h="130020">
                <a:tc gridSpan="2">
                  <a:txBody>
                    <a:bodyPr/>
                    <a:lstStyle/>
                    <a:p>
                      <a:r>
                        <a:rPr lang="en-US" sz="1000" dirty="0"/>
                        <a:t>Configuration option = Default value</a:t>
                      </a:r>
                    </a:p>
                  </a:txBody>
                  <a:tcPr marL="34070" marR="34070" marT="17035" marB="17035" anchor="ctr"/>
                </a:tc>
                <a:tc hMerge="1">
                  <a:txBody>
                    <a:bodyPr/>
                    <a:lstStyle/>
                    <a:p>
                      <a:pPr latinLnBrk="1"/>
                      <a:endParaRPr lang="ko-KR" altLang="en-US"/>
                    </a:p>
                  </a:txBody>
                  <a:tcPr/>
                </a:tc>
                <a:tc>
                  <a:txBody>
                    <a:bodyPr/>
                    <a:lstStyle/>
                    <a:p>
                      <a:r>
                        <a:rPr lang="en-US" sz="1000"/>
                        <a:t>Description</a:t>
                      </a:r>
                    </a:p>
                  </a:txBody>
                  <a:tcPr marL="34070" marR="34070" marT="17035" marB="17035" anchor="ctr"/>
                </a:tc>
              </a:tr>
              <a:tr h="130020">
                <a:tc gridSpan="3">
                  <a:txBody>
                    <a:bodyPr/>
                    <a:lstStyle/>
                    <a:p>
                      <a:r>
                        <a:rPr lang="en-US" sz="1000"/>
                        <a:t>[DEFAULT]</a:t>
                      </a:r>
                    </a:p>
                  </a:txBody>
                  <a:tcPr marL="34070" marR="34070" marT="17035" marB="17035" anchor="ctr"/>
                </a:tc>
                <a:tc hMerge="1">
                  <a:txBody>
                    <a:bodyPr/>
                    <a:lstStyle/>
                    <a:p>
                      <a:pPr latinLnBrk="1"/>
                      <a:endParaRPr lang="ko-KR" altLang="en-US"/>
                    </a:p>
                  </a:txBody>
                  <a:tcPr/>
                </a:tc>
                <a:tc hMerge="1">
                  <a:txBody>
                    <a:bodyPr/>
                    <a:lstStyle/>
                    <a:p>
                      <a:pPr latinLnBrk="1"/>
                      <a:endParaRPr lang="ko-KR" altLang="en-US"/>
                    </a:p>
                  </a:txBody>
                  <a:tcPr/>
                </a:tc>
              </a:tr>
              <a:tr h="220310">
                <a:tc>
                  <a:txBody>
                    <a:bodyPr/>
                    <a:lstStyle/>
                    <a:p>
                      <a:r>
                        <a:rPr lang="en-US" sz="1000"/>
                        <a:t>live_migration_retry_count = 30</a:t>
                      </a:r>
                    </a:p>
                  </a:txBody>
                  <a:tcPr marL="34070" marR="34070" marT="17035" marB="17035" anchor="ctr"/>
                </a:tc>
                <a:tc gridSpan="2">
                  <a:txBody>
                    <a:bodyPr/>
                    <a:lstStyle/>
                    <a:p>
                      <a:r>
                        <a:rPr lang="en-US" sz="1000" dirty="0"/>
                        <a:t>(</a:t>
                      </a:r>
                      <a:r>
                        <a:rPr lang="en-US" sz="1000" dirty="0" err="1"/>
                        <a:t>IntOpt</a:t>
                      </a:r>
                      <a:r>
                        <a:rPr lang="en-US" sz="1000" dirty="0"/>
                        <a:t>) Number of 1 second retries needed in </a:t>
                      </a:r>
                      <a:r>
                        <a:rPr lang="en-US" sz="1000" dirty="0" err="1"/>
                        <a:t>live_migration</a:t>
                      </a:r>
                      <a:endParaRPr lang="en-US" sz="1000" dirty="0"/>
                    </a:p>
                  </a:txBody>
                  <a:tcPr marL="34070" marR="34070" marT="17035" marB="17035" anchor="ctr"/>
                </a:tc>
                <a:tc hMerge="1">
                  <a:txBody>
                    <a:bodyPr/>
                    <a:lstStyle/>
                    <a:p>
                      <a:endParaRPr lang="en-US" sz="700"/>
                    </a:p>
                  </a:txBody>
                  <a:tcPr marL="34070" marR="34070" marT="17035" marB="17035" anchor="ctr"/>
                </a:tc>
              </a:tr>
              <a:tr h="786824">
                <a:tc>
                  <a:txBody>
                    <a:bodyPr/>
                    <a:lstStyle/>
                    <a:p>
                      <a:r>
                        <a:rPr lang="en-US" sz="1000" dirty="0" err="1">
                          <a:solidFill>
                            <a:srgbClr val="FF0000"/>
                          </a:solidFill>
                        </a:rPr>
                        <a:t>max_concurrent_live_migrations</a:t>
                      </a:r>
                      <a:r>
                        <a:rPr lang="en-US" sz="1000" dirty="0">
                          <a:solidFill>
                            <a:srgbClr val="FF0000"/>
                          </a:solidFill>
                        </a:rPr>
                        <a:t> </a:t>
                      </a:r>
                      <a:r>
                        <a:rPr lang="en-US" sz="1000">
                          <a:solidFill>
                            <a:srgbClr val="FF0000"/>
                          </a:solidFill>
                        </a:rPr>
                        <a:t>= </a:t>
                      </a:r>
                      <a:r>
                        <a:rPr lang="en-US" sz="1000" smtClean="0">
                          <a:solidFill>
                            <a:srgbClr val="FF0000"/>
                          </a:solidFill>
                        </a:rPr>
                        <a:t>1</a:t>
                      </a:r>
                      <a:endParaRPr lang="en-US" sz="1000" dirty="0" smtClean="0">
                        <a:solidFill>
                          <a:srgbClr val="FF0000"/>
                        </a:solidFill>
                      </a:endParaRPr>
                    </a:p>
                  </a:txBody>
                  <a:tcPr marL="34070" marR="34070" marT="17035" marB="17035" anchor="ctr"/>
                </a:tc>
                <a:tc gridSpan="2">
                  <a:txBody>
                    <a:bodyPr/>
                    <a:lstStyle/>
                    <a:p>
                      <a:r>
                        <a:rPr lang="en-US" sz="1000" dirty="0"/>
                        <a:t>(</a:t>
                      </a:r>
                      <a:r>
                        <a:rPr lang="en-US" sz="1000" dirty="0" err="1"/>
                        <a:t>IntOpt</a:t>
                      </a:r>
                      <a:r>
                        <a:rPr lang="en-US" sz="1000" dirty="0"/>
                        <a:t>) Maximum number of live migrations to run concurrently. This limit is enforced to avoid outbound live migrations overwhelming the host/network and causing failures. It is not recommended that you change this unless you are very sure that doing so is safe and stable in your environment.</a:t>
                      </a:r>
                    </a:p>
                  </a:txBody>
                  <a:tcPr marL="34070" marR="34070" marT="17035" marB="17035" anchor="ctr"/>
                </a:tc>
                <a:tc hMerge="1">
                  <a:txBody>
                    <a:bodyPr/>
                    <a:lstStyle/>
                    <a:p>
                      <a:endParaRPr lang="en-US" sz="700"/>
                    </a:p>
                  </a:txBody>
                  <a:tcPr marL="34070" marR="34070" marT="17035" marB="17035" anchor="ctr"/>
                </a:tc>
              </a:tr>
              <a:tr h="130020">
                <a:tc gridSpan="3">
                  <a:txBody>
                    <a:bodyPr/>
                    <a:lstStyle/>
                    <a:p>
                      <a:r>
                        <a:rPr lang="en-US" sz="1000"/>
                        <a:t>[libvirt]</a:t>
                      </a:r>
                    </a:p>
                  </a:txBody>
                  <a:tcPr marL="34070" marR="34070" marT="17035" marB="17035" anchor="ctr"/>
                </a:tc>
                <a:tc hMerge="1">
                  <a:txBody>
                    <a:bodyPr/>
                    <a:lstStyle/>
                    <a:p>
                      <a:pPr latinLnBrk="1"/>
                      <a:endParaRPr lang="ko-KR" altLang="en-US"/>
                    </a:p>
                  </a:txBody>
                  <a:tcPr/>
                </a:tc>
                <a:tc hMerge="1">
                  <a:txBody>
                    <a:bodyPr/>
                    <a:lstStyle/>
                    <a:p>
                      <a:pPr latinLnBrk="1"/>
                      <a:endParaRPr lang="ko-KR" altLang="en-US"/>
                    </a:p>
                  </a:txBody>
                  <a:tcPr/>
                </a:tc>
              </a:tr>
              <a:tr h="692405">
                <a:tc>
                  <a:txBody>
                    <a:bodyPr/>
                    <a:lstStyle/>
                    <a:p>
                      <a:r>
                        <a:rPr lang="en-US" sz="1000" dirty="0" err="1"/>
                        <a:t>live_migration_bandwidth</a:t>
                      </a:r>
                      <a:r>
                        <a:rPr lang="en-US" sz="1000" dirty="0"/>
                        <a:t> = 0</a:t>
                      </a:r>
                    </a:p>
                  </a:txBody>
                  <a:tcPr marL="34070" marR="34070" marT="17035" marB="17035" anchor="ctr"/>
                </a:tc>
                <a:tc gridSpan="2">
                  <a:txBody>
                    <a:bodyPr/>
                    <a:lstStyle/>
                    <a:p>
                      <a:r>
                        <a:rPr lang="en-US" sz="1000" dirty="0"/>
                        <a:t>(</a:t>
                      </a:r>
                      <a:r>
                        <a:rPr lang="en-US" sz="1000" dirty="0" err="1"/>
                        <a:t>IntOpt</a:t>
                      </a:r>
                      <a:r>
                        <a:rPr lang="en-US" sz="1000" dirty="0"/>
                        <a:t>) Maximum bandwidth(in </a:t>
                      </a:r>
                      <a:r>
                        <a:rPr lang="en-US" sz="1000" dirty="0" err="1"/>
                        <a:t>MiB</a:t>
                      </a:r>
                      <a:r>
                        <a:rPr lang="en-US" sz="1000" dirty="0"/>
                        <a:t>/s) to be used during migration. If set to 0, will choose a suitable default. Some hypervisors do not support this feature and will return an error if bandwidth is not 0. Please refer to the </a:t>
                      </a:r>
                      <a:r>
                        <a:rPr lang="en-US" sz="1000" dirty="0" err="1"/>
                        <a:t>libvirt</a:t>
                      </a:r>
                      <a:r>
                        <a:rPr lang="en-US" sz="1000" dirty="0"/>
                        <a:t> documentation for further details</a:t>
                      </a:r>
                    </a:p>
                  </a:txBody>
                  <a:tcPr marL="34070" marR="34070" marT="17035" marB="17035" anchor="ctr"/>
                </a:tc>
                <a:tc hMerge="1">
                  <a:txBody>
                    <a:bodyPr/>
                    <a:lstStyle/>
                    <a:p>
                      <a:endParaRPr lang="en-US" sz="700"/>
                    </a:p>
                  </a:txBody>
                  <a:tcPr marL="34070" marR="34070" marT="17035" marB="17035" anchor="ctr"/>
                </a:tc>
              </a:tr>
              <a:tr h="786824">
                <a:tc>
                  <a:txBody>
                    <a:bodyPr/>
                    <a:lstStyle/>
                    <a:p>
                      <a:r>
                        <a:rPr lang="en-US" sz="1000" dirty="0" err="1">
                          <a:solidFill>
                            <a:srgbClr val="FF0000"/>
                          </a:solidFill>
                        </a:rPr>
                        <a:t>live_migration_completion_timeout</a:t>
                      </a:r>
                      <a:r>
                        <a:rPr lang="en-US" sz="1000" dirty="0">
                          <a:solidFill>
                            <a:srgbClr val="FF0000"/>
                          </a:solidFill>
                        </a:rPr>
                        <a:t> = </a:t>
                      </a:r>
                      <a:r>
                        <a:rPr lang="en-US" sz="1000" dirty="0" smtClean="0">
                          <a:solidFill>
                            <a:srgbClr val="FF0000"/>
                          </a:solidFill>
                        </a:rPr>
                        <a:t>800</a:t>
                      </a:r>
                      <a:endParaRPr lang="en-US" sz="1000" dirty="0"/>
                    </a:p>
                  </a:txBody>
                  <a:tcPr marL="34070" marR="34070" marT="17035" marB="17035" anchor="ctr"/>
                </a:tc>
                <a:tc gridSpan="2">
                  <a:txBody>
                    <a:bodyPr/>
                    <a:lstStyle/>
                    <a:p>
                      <a:r>
                        <a:rPr lang="en-US" sz="1000" dirty="0"/>
                        <a:t>(</a:t>
                      </a:r>
                      <a:r>
                        <a:rPr lang="en-US" sz="1000" dirty="0" err="1"/>
                        <a:t>IntOpt</a:t>
                      </a:r>
                      <a:r>
                        <a:rPr lang="en-US" sz="1000" dirty="0"/>
                        <a:t>) Time to wait, in seconds, for migration to successfully complete transferring data before aborting the operation. Value is per </a:t>
                      </a:r>
                      <a:r>
                        <a:rPr lang="en-US" sz="1000" dirty="0" err="1"/>
                        <a:t>GiB</a:t>
                      </a:r>
                      <a:r>
                        <a:rPr lang="en-US" sz="1000" dirty="0"/>
                        <a:t> of guest RAM + disk to be transferred, with lower bound of a minimum of 2 </a:t>
                      </a:r>
                      <a:r>
                        <a:rPr lang="en-US" sz="1000" dirty="0" err="1"/>
                        <a:t>GiB.</a:t>
                      </a:r>
                      <a:r>
                        <a:rPr lang="en-US" sz="1000" dirty="0"/>
                        <a:t> </a:t>
                      </a:r>
                      <a:r>
                        <a:rPr lang="en-US" sz="1000" dirty="0">
                          <a:solidFill>
                            <a:srgbClr val="FF0000"/>
                          </a:solidFill>
                        </a:rPr>
                        <a:t>Should usually be larger than downtime delay * downtime steps</a:t>
                      </a:r>
                      <a:r>
                        <a:rPr lang="en-US" sz="1000" dirty="0"/>
                        <a:t>. Set to 0 to disable timeouts.</a:t>
                      </a:r>
                    </a:p>
                  </a:txBody>
                  <a:tcPr marL="34070" marR="34070" marT="17035" marB="17035" anchor="ctr"/>
                </a:tc>
                <a:tc hMerge="1">
                  <a:txBody>
                    <a:bodyPr/>
                    <a:lstStyle/>
                    <a:p>
                      <a:endParaRPr lang="en-US" sz="700"/>
                    </a:p>
                  </a:txBody>
                  <a:tcPr marL="34070" marR="34070" marT="17035" marB="17035" anchor="ctr"/>
                </a:tc>
              </a:tr>
              <a:tr h="503567">
                <a:tc>
                  <a:txBody>
                    <a:bodyPr/>
                    <a:lstStyle/>
                    <a:p>
                      <a:r>
                        <a:rPr lang="en-US" sz="1000" dirty="0" err="1">
                          <a:solidFill>
                            <a:srgbClr val="FF0000"/>
                          </a:solidFill>
                        </a:rPr>
                        <a:t>live_migration_downtime</a:t>
                      </a:r>
                      <a:r>
                        <a:rPr lang="en-US" sz="1000" dirty="0">
                          <a:solidFill>
                            <a:srgbClr val="FF0000"/>
                          </a:solidFill>
                        </a:rPr>
                        <a:t> = 500</a:t>
                      </a:r>
                    </a:p>
                  </a:txBody>
                  <a:tcPr marL="34070" marR="34070" marT="17035" marB="17035" anchor="ctr"/>
                </a:tc>
                <a:tc gridSpan="2">
                  <a:txBody>
                    <a:bodyPr/>
                    <a:lstStyle/>
                    <a:p>
                      <a:r>
                        <a:rPr lang="en-US" sz="1000" dirty="0"/>
                        <a:t>(</a:t>
                      </a:r>
                      <a:r>
                        <a:rPr lang="en-US" sz="1000" dirty="0" err="1"/>
                        <a:t>IntOpt</a:t>
                      </a:r>
                      <a:r>
                        <a:rPr lang="en-US" sz="1000" dirty="0"/>
                        <a:t>) </a:t>
                      </a:r>
                      <a:r>
                        <a:rPr lang="en-US" sz="1000" dirty="0">
                          <a:solidFill>
                            <a:srgbClr val="FF0000"/>
                          </a:solidFill>
                        </a:rPr>
                        <a:t>Maximum permitted downtime, in milliseconds</a:t>
                      </a:r>
                      <a:r>
                        <a:rPr lang="en-US" sz="1000" dirty="0"/>
                        <a:t>, for live migration switchover. Will be rounded up to a minimum of 100ms. Use a large value if guest </a:t>
                      </a:r>
                      <a:r>
                        <a:rPr lang="en-US" sz="1000" dirty="0" err="1"/>
                        <a:t>liveness</a:t>
                      </a:r>
                      <a:r>
                        <a:rPr lang="en-US" sz="1000" dirty="0"/>
                        <a:t> is unimportant.</a:t>
                      </a:r>
                    </a:p>
                  </a:txBody>
                  <a:tcPr marL="34070" marR="34070" marT="17035" marB="17035" anchor="ctr"/>
                </a:tc>
                <a:tc hMerge="1">
                  <a:txBody>
                    <a:bodyPr/>
                    <a:lstStyle/>
                    <a:p>
                      <a:endParaRPr lang="en-US" sz="700"/>
                    </a:p>
                  </a:txBody>
                  <a:tcPr marL="34070" marR="34070" marT="17035" marB="17035" anchor="ctr"/>
                </a:tc>
              </a:tr>
              <a:tr h="597986">
                <a:tc>
                  <a:txBody>
                    <a:bodyPr/>
                    <a:lstStyle/>
                    <a:p>
                      <a:r>
                        <a:rPr lang="en-US" sz="1000" dirty="0" err="1">
                          <a:solidFill>
                            <a:srgbClr val="FF0000"/>
                          </a:solidFill>
                        </a:rPr>
                        <a:t>live_migration_downtime_delay</a:t>
                      </a:r>
                      <a:r>
                        <a:rPr lang="en-US" sz="1000" dirty="0">
                          <a:solidFill>
                            <a:srgbClr val="FF0000"/>
                          </a:solidFill>
                        </a:rPr>
                        <a:t> = 75</a:t>
                      </a:r>
                    </a:p>
                  </a:txBody>
                  <a:tcPr marL="34070" marR="34070" marT="17035" marB="17035" anchor="ctr"/>
                </a:tc>
                <a:tc gridSpan="2">
                  <a:txBody>
                    <a:bodyPr/>
                    <a:lstStyle/>
                    <a:p>
                      <a:r>
                        <a:rPr lang="en-US" sz="1000" dirty="0"/>
                        <a:t>(</a:t>
                      </a:r>
                      <a:r>
                        <a:rPr lang="en-US" sz="1000" dirty="0" err="1"/>
                        <a:t>IntOpt</a:t>
                      </a:r>
                      <a:r>
                        <a:rPr lang="en-US" sz="1000" dirty="0"/>
                        <a:t>) Time to wait, i</a:t>
                      </a:r>
                      <a:r>
                        <a:rPr lang="en-US" sz="1000" dirty="0">
                          <a:solidFill>
                            <a:srgbClr val="FF0000"/>
                          </a:solidFill>
                        </a:rPr>
                        <a:t>n seconds, between each step increase of the migration downtime</a:t>
                      </a:r>
                      <a:r>
                        <a:rPr lang="en-US" sz="1000" dirty="0"/>
                        <a:t>. Minimum delay is 10 seconds. Value is per </a:t>
                      </a:r>
                      <a:r>
                        <a:rPr lang="en-US" sz="1000" dirty="0" err="1"/>
                        <a:t>GiB</a:t>
                      </a:r>
                      <a:r>
                        <a:rPr lang="en-US" sz="1000" dirty="0"/>
                        <a:t> of guest RAM + disk to be transferred, with lower bound of a minimum of 2 </a:t>
                      </a:r>
                      <a:r>
                        <a:rPr lang="en-US" sz="1000" dirty="0" err="1"/>
                        <a:t>GiB</a:t>
                      </a:r>
                      <a:r>
                        <a:rPr lang="en-US" sz="1000" dirty="0"/>
                        <a:t> per device</a:t>
                      </a:r>
                    </a:p>
                  </a:txBody>
                  <a:tcPr marL="34070" marR="34070" marT="17035" marB="17035" anchor="ctr"/>
                </a:tc>
                <a:tc hMerge="1">
                  <a:txBody>
                    <a:bodyPr/>
                    <a:lstStyle/>
                    <a:p>
                      <a:endParaRPr lang="en-US" sz="700"/>
                    </a:p>
                  </a:txBody>
                  <a:tcPr marL="34070" marR="34070" marT="17035" marB="17035" anchor="ctr"/>
                </a:tc>
              </a:tr>
              <a:tr h="314730">
                <a:tc>
                  <a:txBody>
                    <a:bodyPr/>
                    <a:lstStyle/>
                    <a:p>
                      <a:r>
                        <a:rPr lang="en-US" sz="1000" dirty="0" err="1">
                          <a:solidFill>
                            <a:srgbClr val="FF0000"/>
                          </a:solidFill>
                        </a:rPr>
                        <a:t>live_migration_downtime_steps</a:t>
                      </a:r>
                      <a:r>
                        <a:rPr lang="en-US" sz="1000" dirty="0">
                          <a:solidFill>
                            <a:srgbClr val="FF0000"/>
                          </a:solidFill>
                        </a:rPr>
                        <a:t> = 10</a:t>
                      </a:r>
                    </a:p>
                  </a:txBody>
                  <a:tcPr marL="34070" marR="34070" marT="17035" marB="17035" anchor="ctr"/>
                </a:tc>
                <a:tc gridSpan="2">
                  <a:txBody>
                    <a:bodyPr/>
                    <a:lstStyle/>
                    <a:p>
                      <a:r>
                        <a:rPr lang="en-US" sz="1000" dirty="0"/>
                        <a:t>(</a:t>
                      </a:r>
                      <a:r>
                        <a:rPr lang="en-US" sz="1000" dirty="0" err="1"/>
                        <a:t>IntOpt</a:t>
                      </a:r>
                      <a:r>
                        <a:rPr lang="en-US" sz="1000" dirty="0"/>
                        <a:t>) </a:t>
                      </a:r>
                      <a:r>
                        <a:rPr lang="en-US" sz="1000" dirty="0">
                          <a:solidFill>
                            <a:srgbClr val="FF0000"/>
                          </a:solidFill>
                        </a:rPr>
                        <a:t>Number of incremental steps to reach max downtime value</a:t>
                      </a:r>
                      <a:r>
                        <a:rPr lang="en-US" sz="1000" dirty="0"/>
                        <a:t>. Will be rounded up to a minimum of 3 steps</a:t>
                      </a:r>
                    </a:p>
                  </a:txBody>
                  <a:tcPr marL="34070" marR="34070" marT="17035" marB="17035" anchor="ctr"/>
                </a:tc>
                <a:tc hMerge="1">
                  <a:txBody>
                    <a:bodyPr/>
                    <a:lstStyle/>
                    <a:p>
                      <a:endParaRPr lang="en-US" sz="700"/>
                    </a:p>
                  </a:txBody>
                  <a:tcPr marL="34070" marR="34070" marT="17035" marB="17035" anchor="ctr"/>
                </a:tc>
              </a:tr>
              <a:tr h="314730">
                <a:tc>
                  <a:txBody>
                    <a:bodyPr/>
                    <a:lstStyle/>
                    <a:p>
                      <a:r>
                        <a:rPr lang="en-US" sz="1000"/>
                        <a:t>live_migration_flag = VIR_MIGRATE_UNDEFINE_SOURCE, VIR_MIGRATE_PEER2PEER, VIR_MIGRATE_LIVE, VIR_MIGRATE_TUNNELLED</a:t>
                      </a:r>
                    </a:p>
                  </a:txBody>
                  <a:tcPr marL="34070" marR="34070" marT="17035" marB="17035" anchor="ctr"/>
                </a:tc>
                <a:tc gridSpan="2">
                  <a:txBody>
                    <a:bodyPr/>
                    <a:lstStyle/>
                    <a:p>
                      <a:r>
                        <a:rPr lang="en-US" sz="1000"/>
                        <a:t>(StrOpt) Migration flags to be set for live migration</a:t>
                      </a:r>
                    </a:p>
                  </a:txBody>
                  <a:tcPr marL="34070" marR="34070" marT="17035" marB="17035" anchor="ctr"/>
                </a:tc>
                <a:tc hMerge="1">
                  <a:txBody>
                    <a:bodyPr/>
                    <a:lstStyle/>
                    <a:p>
                      <a:endParaRPr lang="en-US" sz="700"/>
                    </a:p>
                  </a:txBody>
                  <a:tcPr marL="34070" marR="34070" marT="17035" marB="17035" anchor="ctr"/>
                </a:tc>
              </a:tr>
              <a:tr h="409148">
                <a:tc>
                  <a:txBody>
                    <a:bodyPr/>
                    <a:lstStyle/>
                    <a:p>
                      <a:r>
                        <a:rPr lang="en-US" sz="1000" dirty="0" err="1">
                          <a:solidFill>
                            <a:srgbClr val="FF0000"/>
                          </a:solidFill>
                        </a:rPr>
                        <a:t>live_migration_progress_timeout</a:t>
                      </a:r>
                      <a:r>
                        <a:rPr lang="en-US" sz="1000" dirty="0">
                          <a:solidFill>
                            <a:srgbClr val="FF0000"/>
                          </a:solidFill>
                        </a:rPr>
                        <a:t> = 150</a:t>
                      </a:r>
                    </a:p>
                  </a:txBody>
                  <a:tcPr marL="34070" marR="34070" marT="17035" marB="17035" anchor="ctr"/>
                </a:tc>
                <a:tc gridSpan="2">
                  <a:txBody>
                    <a:bodyPr/>
                    <a:lstStyle/>
                    <a:p>
                      <a:r>
                        <a:rPr lang="en-US" sz="1000"/>
                        <a:t>(IntOpt) Time to wait, in seconds, for migration to make forward progress in transferring data before aborting the operation. Set to 0 to disable timeouts.</a:t>
                      </a:r>
                    </a:p>
                  </a:txBody>
                  <a:tcPr marL="34070" marR="34070" marT="17035" marB="17035" anchor="ctr"/>
                </a:tc>
                <a:tc hMerge="1">
                  <a:txBody>
                    <a:bodyPr/>
                    <a:lstStyle/>
                    <a:p>
                      <a:endParaRPr lang="en-US" sz="700"/>
                    </a:p>
                  </a:txBody>
                  <a:tcPr marL="34070" marR="34070" marT="17035" marB="17035" anchor="ctr"/>
                </a:tc>
              </a:tr>
              <a:tr h="314730">
                <a:tc>
                  <a:txBody>
                    <a:bodyPr/>
                    <a:lstStyle/>
                    <a:p>
                      <a:r>
                        <a:rPr lang="en-US" sz="1000"/>
                        <a:t>live_migration_uri = qemu+tcp://%s/system</a:t>
                      </a:r>
                    </a:p>
                  </a:txBody>
                  <a:tcPr marL="34070" marR="34070" marT="17035" marB="17035" anchor="ctr"/>
                </a:tc>
                <a:tc gridSpan="2">
                  <a:txBody>
                    <a:bodyPr/>
                    <a:lstStyle/>
                    <a:p>
                      <a:r>
                        <a:rPr lang="en-US" sz="1000" dirty="0"/>
                        <a:t>(</a:t>
                      </a:r>
                      <a:r>
                        <a:rPr lang="en-US" sz="1000" dirty="0" err="1"/>
                        <a:t>StrOpt</a:t>
                      </a:r>
                      <a:r>
                        <a:rPr lang="en-US" sz="1000" dirty="0"/>
                        <a:t>) Migration target URI (any included "%s" is replaced with the migration target hostname)</a:t>
                      </a:r>
                    </a:p>
                  </a:txBody>
                  <a:tcPr marL="34070" marR="34070" marT="17035" marB="17035" anchor="ctr"/>
                </a:tc>
                <a:tc hMerge="1">
                  <a:txBody>
                    <a:bodyPr/>
                    <a:lstStyle/>
                    <a:p>
                      <a:endParaRPr lang="en-US" sz="700" dirty="0"/>
                    </a:p>
                  </a:txBody>
                  <a:tcPr marL="34070" marR="34070" marT="17035" marB="17035" anchor="ctr"/>
                </a:tc>
              </a:tr>
            </a:tbl>
          </a:graphicData>
        </a:graphic>
      </p:graphicFrame>
    </p:spTree>
    <p:extLst>
      <p:ext uri="{BB962C8B-B14F-4D97-AF65-F5344CB8AC3E}">
        <p14:creationId xmlns:p14="http://schemas.microsoft.com/office/powerpoint/2010/main" val="76881685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4"/>
          <p:cNvSpPr txBox="1"/>
          <p:nvPr/>
        </p:nvSpPr>
        <p:spPr bwMode="auto">
          <a:xfrm>
            <a:off x="539974" y="793333"/>
            <a:ext cx="9575986" cy="452432"/>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defPPr>
              <a:defRPr lang="en-US"/>
            </a:defPPr>
            <a:lvl1pPr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1pPr>
            <a:lvl2pPr marL="4572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2pPr>
            <a:lvl3pPr marL="9144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3pPr>
            <a:lvl4pPr marL="13716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4pPr>
            <a:lvl5pPr marL="18288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5pPr>
            <a:lvl6pPr marL="2286000" algn="l" defTabSz="914400" rtl="0" eaLnBrk="1" latinLnBrk="1" hangingPunct="1">
              <a:defRPr kumimoji="1" sz="1100" kern="1200">
                <a:solidFill>
                  <a:schemeClr val="tx1"/>
                </a:solidFill>
                <a:latin typeface="Arial" pitchFamily="34" charset="0"/>
                <a:ea typeface="HY태고딕" pitchFamily="18" charset="-127"/>
                <a:cs typeface="+mn-cs"/>
              </a:defRPr>
            </a:lvl6pPr>
            <a:lvl7pPr marL="2743200" algn="l" defTabSz="914400" rtl="0" eaLnBrk="1" latinLnBrk="1" hangingPunct="1">
              <a:defRPr kumimoji="1" sz="1100" kern="1200">
                <a:solidFill>
                  <a:schemeClr val="tx1"/>
                </a:solidFill>
                <a:latin typeface="Arial" pitchFamily="34" charset="0"/>
                <a:ea typeface="HY태고딕" pitchFamily="18" charset="-127"/>
                <a:cs typeface="+mn-cs"/>
              </a:defRPr>
            </a:lvl7pPr>
            <a:lvl8pPr marL="3200400" algn="l" defTabSz="914400" rtl="0" eaLnBrk="1" latinLnBrk="1" hangingPunct="1">
              <a:defRPr kumimoji="1" sz="1100" kern="1200">
                <a:solidFill>
                  <a:schemeClr val="tx1"/>
                </a:solidFill>
                <a:latin typeface="Arial" pitchFamily="34" charset="0"/>
                <a:ea typeface="HY태고딕" pitchFamily="18" charset="-127"/>
                <a:cs typeface="+mn-cs"/>
              </a:defRPr>
            </a:lvl8pPr>
            <a:lvl9pPr marL="3657600" algn="l" defTabSz="914400" rtl="0" eaLnBrk="1" latinLnBrk="1" hangingPunct="1">
              <a:defRPr kumimoji="1" sz="1100" kern="1200">
                <a:solidFill>
                  <a:schemeClr val="tx1"/>
                </a:solidFill>
                <a:latin typeface="Arial" pitchFamily="34" charset="0"/>
                <a:ea typeface="HY태고딕" pitchFamily="18" charset="-127"/>
                <a:cs typeface="+mn-cs"/>
              </a:defRPr>
            </a:lvl9pPr>
          </a:lstStyle>
          <a:p>
            <a:pPr algn="l">
              <a:lnSpc>
                <a:spcPct val="130000"/>
              </a:lnSpc>
            </a:pPr>
            <a:r>
              <a:rPr lang="en-US" altLang="ko-KR" sz="1800" b="1" dirty="0" smtClean="0">
                <a:latin typeface="+mn-ea"/>
                <a:ea typeface="+mn-ea"/>
              </a:rPr>
              <a:t>5-3</a:t>
            </a:r>
            <a:r>
              <a:rPr lang="en-US" altLang="ko-KR" sz="1800" b="1" dirty="0" smtClean="0">
                <a:latin typeface="+mn-ea"/>
                <a:ea typeface="+mn-ea"/>
              </a:rPr>
              <a:t>. </a:t>
            </a:r>
            <a:r>
              <a:rPr lang="en-US" altLang="ko-KR" sz="1800" b="1" dirty="0">
                <a:latin typeface="+mn-ea"/>
              </a:rPr>
              <a:t>Live Migration (</a:t>
            </a:r>
            <a:r>
              <a:rPr lang="ko-KR" altLang="en-US" sz="1600" dirty="0" smtClean="0">
                <a:solidFill>
                  <a:srgbClr val="0070C0"/>
                </a:solidFill>
                <a:latin typeface="맑은 고딕"/>
                <a:ea typeface="맑은 고딕"/>
              </a:rPr>
              <a:t>공유스토리지 상태에서 각 </a:t>
            </a:r>
            <a:r>
              <a:rPr lang="ko-KR" altLang="en-US" sz="1600" dirty="0" err="1" smtClean="0">
                <a:solidFill>
                  <a:srgbClr val="0070C0"/>
                </a:solidFill>
                <a:latin typeface="맑은 고딕"/>
                <a:ea typeface="맑은 고딕"/>
              </a:rPr>
              <a:t>인터페이스별로</a:t>
            </a:r>
            <a:r>
              <a:rPr lang="ko-KR" altLang="en-US" sz="1600" dirty="0" smtClean="0">
                <a:solidFill>
                  <a:srgbClr val="0070C0"/>
                </a:solidFill>
                <a:latin typeface="맑은 고딕"/>
                <a:ea typeface="맑은 고딕"/>
              </a:rPr>
              <a:t> </a:t>
            </a:r>
            <a:r>
              <a:rPr lang="en-US" altLang="ko-KR" sz="1600" dirty="0" smtClean="0">
                <a:solidFill>
                  <a:srgbClr val="0070C0"/>
                </a:solidFill>
                <a:latin typeface="맑은 고딕"/>
                <a:ea typeface="맑은 고딕"/>
              </a:rPr>
              <a:t>DOWN</a:t>
            </a:r>
            <a:r>
              <a:rPr lang="ko-KR" altLang="en-US" sz="1600" dirty="0" smtClean="0">
                <a:solidFill>
                  <a:srgbClr val="0070C0"/>
                </a:solidFill>
                <a:latin typeface="맑은 고딕"/>
                <a:ea typeface="맑은 고딕"/>
              </a:rPr>
              <a:t>하고 시험</a:t>
            </a:r>
            <a:r>
              <a:rPr lang="en-US" altLang="ko-KR" sz="1600" dirty="0" smtClean="0">
                <a:solidFill>
                  <a:srgbClr val="0070C0"/>
                </a:solidFill>
                <a:latin typeface="맑은 고딕"/>
                <a:ea typeface="맑은 고딕"/>
              </a:rPr>
              <a:t>)</a:t>
            </a:r>
            <a:endParaRPr lang="en-US" altLang="ko-KR" sz="1200" dirty="0">
              <a:solidFill>
                <a:srgbClr val="000000"/>
              </a:solidFill>
            </a:endParaRPr>
          </a:p>
        </p:txBody>
      </p:sp>
      <p:sp>
        <p:nvSpPr>
          <p:cNvPr id="2" name="제목 1"/>
          <p:cNvSpPr>
            <a:spLocks noGrp="1"/>
          </p:cNvSpPr>
          <p:nvPr>
            <p:ph type="title"/>
          </p:nvPr>
        </p:nvSpPr>
        <p:spPr>
          <a:xfrm>
            <a:off x="539974" y="198041"/>
            <a:ext cx="9356725" cy="360363"/>
          </a:xfrm>
        </p:spPr>
        <p:txBody>
          <a:bodyPr/>
          <a:lstStyle/>
          <a:p>
            <a:r>
              <a:rPr lang="en-US" altLang="ko-KR" sz="2000" kern="1200" dirty="0" smtClean="0">
                <a:latin typeface="+mn-ea"/>
                <a:ea typeface="+mn-ea"/>
              </a:rPr>
              <a:t>5. </a:t>
            </a:r>
            <a:r>
              <a:rPr lang="en-US" altLang="ko-KR" sz="2000" kern="1200" dirty="0">
                <a:latin typeface="+mn-ea"/>
              </a:rPr>
              <a:t>Live Migration</a:t>
            </a:r>
            <a:r>
              <a:rPr lang="ko-KR" altLang="en-US" sz="2000" kern="1200" dirty="0" smtClean="0">
                <a:latin typeface="+mn-ea"/>
                <a:ea typeface="+mn-ea"/>
              </a:rPr>
              <a:t> 시험 </a:t>
            </a:r>
            <a:endParaRPr lang="ko-KR" altLang="en-US" sz="2000" kern="1200" dirty="0">
              <a:latin typeface="+mn-ea"/>
              <a:ea typeface="+mn-ea"/>
            </a:endParaRPr>
          </a:p>
        </p:txBody>
      </p:sp>
      <p:sp>
        <p:nvSpPr>
          <p:cNvPr id="5" name="제목 1"/>
          <p:cNvSpPr>
            <a:spLocks noGrp="1"/>
          </p:cNvSpPr>
          <p:nvPr/>
        </p:nvSpPr>
        <p:spPr bwMode="auto">
          <a:xfrm>
            <a:off x="542131" y="218985"/>
            <a:ext cx="9356725" cy="360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defTabSz="952500" rtl="0" eaLnBrk="0" fontAlgn="base" latinLnBrk="1" hangingPunct="0">
              <a:spcBef>
                <a:spcPct val="0"/>
              </a:spcBef>
              <a:spcAft>
                <a:spcPct val="0"/>
              </a:spcAft>
              <a:defRPr kumimoji="1" sz="1700" b="1">
                <a:solidFill>
                  <a:srgbClr val="000000"/>
                </a:solidFill>
                <a:latin typeface="Arial" charset="0"/>
                <a:ea typeface="+mj-ea"/>
                <a:cs typeface="+mj-cs"/>
              </a:defRPr>
            </a:lvl1pPr>
            <a:lvl2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2pPr>
            <a:lvl3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3pPr>
            <a:lvl4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4pPr>
            <a:lvl5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5pPr>
            <a:lvl6pPr marL="457200" algn="l" rtl="0" fontAlgn="base" latinLnBrk="1">
              <a:spcBef>
                <a:spcPct val="0"/>
              </a:spcBef>
              <a:spcAft>
                <a:spcPct val="0"/>
              </a:spcAft>
              <a:defRPr kumimoji="1" sz="1600" b="1">
                <a:solidFill>
                  <a:srgbClr val="000000"/>
                </a:solidFill>
                <a:latin typeface="굴림" pitchFamily="50" charset="-127"/>
                <a:ea typeface="굴림" pitchFamily="50" charset="-127"/>
              </a:defRPr>
            </a:lvl6pPr>
            <a:lvl7pPr marL="914400" algn="l" rtl="0" fontAlgn="base" latinLnBrk="1">
              <a:spcBef>
                <a:spcPct val="0"/>
              </a:spcBef>
              <a:spcAft>
                <a:spcPct val="0"/>
              </a:spcAft>
              <a:defRPr kumimoji="1" sz="1600" b="1">
                <a:solidFill>
                  <a:srgbClr val="000000"/>
                </a:solidFill>
                <a:latin typeface="굴림" pitchFamily="50" charset="-127"/>
                <a:ea typeface="굴림" pitchFamily="50" charset="-127"/>
              </a:defRPr>
            </a:lvl7pPr>
            <a:lvl8pPr marL="1371600" algn="l" rtl="0" fontAlgn="base" latinLnBrk="1">
              <a:spcBef>
                <a:spcPct val="0"/>
              </a:spcBef>
              <a:spcAft>
                <a:spcPct val="0"/>
              </a:spcAft>
              <a:defRPr kumimoji="1" sz="1600" b="1">
                <a:solidFill>
                  <a:srgbClr val="000000"/>
                </a:solidFill>
                <a:latin typeface="굴림" pitchFamily="50" charset="-127"/>
                <a:ea typeface="굴림" pitchFamily="50" charset="-127"/>
              </a:defRPr>
            </a:lvl8pPr>
            <a:lvl9pPr marL="1828800" algn="l" rtl="0" fontAlgn="base" latinLnBrk="1">
              <a:spcBef>
                <a:spcPct val="0"/>
              </a:spcBef>
              <a:spcAft>
                <a:spcPct val="0"/>
              </a:spcAft>
              <a:defRPr kumimoji="1" sz="1600" b="1">
                <a:solidFill>
                  <a:srgbClr val="000000"/>
                </a:solidFill>
                <a:latin typeface="굴림" pitchFamily="50" charset="-127"/>
                <a:ea typeface="굴림" pitchFamily="50" charset="-127"/>
              </a:defRPr>
            </a:lvl9pPr>
          </a:lstStyle>
          <a:p>
            <a:endParaRPr lang="ko-KR" altLang="en-US" dirty="0"/>
          </a:p>
        </p:txBody>
      </p:sp>
      <p:graphicFrame>
        <p:nvGraphicFramePr>
          <p:cNvPr id="7" name="표 6"/>
          <p:cNvGraphicFramePr>
            <a:graphicFrameLocks noGrp="1"/>
          </p:cNvGraphicFramePr>
          <p:nvPr>
            <p:extLst>
              <p:ext uri="{D42A27DB-BD31-4B8C-83A1-F6EECF244321}">
                <p14:modId xmlns:p14="http://schemas.microsoft.com/office/powerpoint/2010/main" val="2287653058"/>
              </p:ext>
            </p:extLst>
          </p:nvPr>
        </p:nvGraphicFramePr>
        <p:xfrm>
          <a:off x="544116" y="1240333"/>
          <a:ext cx="8948830" cy="4419600"/>
        </p:xfrm>
        <a:graphic>
          <a:graphicData uri="http://schemas.openxmlformats.org/drawingml/2006/table">
            <a:tbl>
              <a:tblPr firstRow="1" bandRow="1">
                <a:tableStyleId>{5940675A-B579-460E-94D1-54222C63F5DA}</a:tableStyleId>
              </a:tblPr>
              <a:tblGrid>
                <a:gridCol w="1789766"/>
                <a:gridCol w="1234570"/>
                <a:gridCol w="1656184"/>
                <a:gridCol w="2232248"/>
                <a:gridCol w="2036062"/>
              </a:tblGrid>
              <a:tr h="216024">
                <a:tc>
                  <a:txBody>
                    <a:bodyPr/>
                    <a:lstStyle/>
                    <a:p>
                      <a:pPr algn="ctr" latinLnBrk="1"/>
                      <a:r>
                        <a:rPr lang="ko-KR" altLang="en-US" sz="1100" dirty="0" err="1" smtClean="0"/>
                        <a:t>망분류</a:t>
                      </a:r>
                      <a:endParaRPr lang="ko-KR" altLang="en-US" sz="1100" dirty="0"/>
                    </a:p>
                  </a:txBody>
                  <a:tcPr>
                    <a:solidFill>
                      <a:schemeClr val="accent1"/>
                    </a:solidFill>
                  </a:tcPr>
                </a:tc>
                <a:tc>
                  <a:txBody>
                    <a:bodyPr/>
                    <a:lstStyle/>
                    <a:p>
                      <a:pPr algn="ctr" latinLnBrk="1"/>
                      <a:r>
                        <a:rPr lang="ko-KR" altLang="en-US" sz="1100" dirty="0" smtClean="0"/>
                        <a:t>이전</a:t>
                      </a:r>
                      <a:r>
                        <a:rPr lang="en-US" altLang="ko-KR" sz="1100" baseline="0" dirty="0" smtClean="0"/>
                        <a:t> HOST </a:t>
                      </a:r>
                      <a:endParaRPr lang="ko-KR" altLang="en-US" sz="1100" dirty="0"/>
                    </a:p>
                  </a:txBody>
                  <a:tcPr>
                    <a:solidFill>
                      <a:schemeClr val="accent1"/>
                    </a:solidFill>
                  </a:tcPr>
                </a:tc>
                <a:tc>
                  <a:txBody>
                    <a:bodyPr/>
                    <a:lstStyle/>
                    <a:p>
                      <a:pPr algn="ctr" latinLnBrk="1"/>
                      <a:r>
                        <a:rPr lang="ko-KR" altLang="en-US" sz="1100" dirty="0" smtClean="0"/>
                        <a:t>대상 </a:t>
                      </a:r>
                      <a:r>
                        <a:rPr lang="en-US" altLang="ko-KR" sz="1100" dirty="0" smtClean="0"/>
                        <a:t>HOST</a:t>
                      </a:r>
                      <a:r>
                        <a:rPr lang="en-US" altLang="ko-KR" sz="1100" baseline="0" dirty="0" smtClean="0"/>
                        <a:t> </a:t>
                      </a:r>
                      <a:endParaRPr lang="ko-KR" altLang="en-US" sz="1100" dirty="0"/>
                    </a:p>
                  </a:txBody>
                  <a:tcPr>
                    <a:solidFill>
                      <a:schemeClr val="accent1"/>
                    </a:solidFill>
                  </a:tcPr>
                </a:tc>
                <a:tc>
                  <a:txBody>
                    <a:bodyPr/>
                    <a:lstStyle/>
                    <a:p>
                      <a:pPr algn="ctr" latinLnBrk="1"/>
                      <a:r>
                        <a:rPr lang="en-US" altLang="ko-KR" sz="1100" kern="1200" dirty="0" smtClean="0">
                          <a:latin typeface="+mn-ea"/>
                        </a:rPr>
                        <a:t>Block-migrate</a:t>
                      </a:r>
                      <a:endParaRPr lang="ko-KR" altLang="en-US" sz="1100" dirty="0"/>
                    </a:p>
                  </a:txBody>
                  <a:tcPr>
                    <a:solidFill>
                      <a:schemeClr val="accent1"/>
                    </a:solidFill>
                  </a:tcPr>
                </a:tc>
                <a:tc>
                  <a:txBody>
                    <a:bodyPr/>
                    <a:lstStyle/>
                    <a:p>
                      <a:pPr algn="ctr" latinLnBrk="1"/>
                      <a:r>
                        <a:rPr lang="en-US" altLang="ko-KR" sz="1100" dirty="0" smtClean="0"/>
                        <a:t>With</a:t>
                      </a:r>
                      <a:r>
                        <a:rPr lang="en-US" altLang="ko-KR" sz="1100" baseline="0" dirty="0" smtClean="0"/>
                        <a:t> storage</a:t>
                      </a:r>
                      <a:r>
                        <a:rPr lang="ko-KR" altLang="en-US" sz="1100" dirty="0" smtClean="0"/>
                        <a:t>결과 </a:t>
                      </a:r>
                      <a:endParaRPr lang="ko-KR" altLang="en-US" sz="1100" dirty="0"/>
                    </a:p>
                  </a:txBody>
                  <a:tcPr>
                    <a:solidFill>
                      <a:schemeClr val="accent1"/>
                    </a:solidFill>
                  </a:tcPr>
                </a:tc>
              </a:tr>
              <a:tr h="540060">
                <a:tc>
                  <a:txBody>
                    <a:bodyPr/>
                    <a:lstStyle/>
                    <a:p>
                      <a:pPr algn="ctr" latinLnBrk="1"/>
                      <a:r>
                        <a:rPr lang="en-US" altLang="ko-KR" sz="1100" dirty="0" smtClean="0"/>
                        <a:t>OSC </a:t>
                      </a:r>
                      <a:r>
                        <a:rPr lang="ko-KR" altLang="en-US" sz="1100" dirty="0" err="1" smtClean="0"/>
                        <a:t>관리망</a:t>
                      </a:r>
                      <a:endParaRPr lang="en-US" altLang="ko-KR" sz="1100" dirty="0" smtClean="0"/>
                    </a:p>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100" dirty="0" smtClean="0"/>
                        <a:t>서비스망</a:t>
                      </a:r>
                      <a:endParaRPr lang="en-US" altLang="ko-KR" sz="1100" dirty="0" smtClean="0"/>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t>LIVE</a:t>
                      </a:r>
                      <a:r>
                        <a:rPr lang="en-US" altLang="ko-KR" sz="1100" baseline="0" dirty="0" smtClean="0"/>
                        <a:t> MIG </a:t>
                      </a:r>
                      <a:r>
                        <a:rPr lang="ko-KR" altLang="en-US" sz="1100" baseline="0" dirty="0" smtClean="0"/>
                        <a:t>망</a:t>
                      </a:r>
                      <a:endParaRPr lang="en-US" altLang="ko-KR" sz="1100" baseline="0" dirty="0" smtClean="0"/>
                    </a:p>
                  </a:txBody>
                  <a:tcPr/>
                </a:tc>
                <a:tc>
                  <a:txBody>
                    <a:bodyPr/>
                    <a:lstStyle/>
                    <a:p>
                      <a:pPr algn="ctr" latinLnBrk="1"/>
                      <a:r>
                        <a:rPr lang="en-US" altLang="ko-KR" sz="1100" dirty="0" smtClean="0">
                          <a:solidFill>
                            <a:srgbClr val="FF0000"/>
                          </a:solidFill>
                        </a:rPr>
                        <a:t>x</a:t>
                      </a:r>
                    </a:p>
                    <a:p>
                      <a:pPr algn="ctr" latinLnBrk="1"/>
                      <a:r>
                        <a:rPr lang="en-US" altLang="ko-KR" sz="1100" dirty="0" smtClean="0"/>
                        <a:t>O</a:t>
                      </a:r>
                    </a:p>
                    <a:p>
                      <a:pPr algn="ctr" latinLnBrk="1"/>
                      <a:r>
                        <a:rPr lang="en-US" altLang="ko-KR" sz="1100" dirty="0" smtClean="0"/>
                        <a:t>O</a:t>
                      </a:r>
                    </a:p>
                  </a:txBody>
                  <a:tcPr/>
                </a:tc>
                <a:tc>
                  <a:txBody>
                    <a:bodyPr/>
                    <a:lstStyle/>
                    <a:p>
                      <a:pPr algn="ctr" latinLnBrk="1"/>
                      <a:r>
                        <a:rPr lang="en-US" altLang="ko-KR" sz="1100" dirty="0" smtClean="0"/>
                        <a:t>O</a:t>
                      </a:r>
                    </a:p>
                    <a:p>
                      <a:pPr algn="ctr" latinLnBrk="1"/>
                      <a:r>
                        <a:rPr lang="en-US" altLang="ko-KR" sz="1100" dirty="0" smtClean="0"/>
                        <a:t>O</a:t>
                      </a:r>
                    </a:p>
                    <a:p>
                      <a:pPr algn="ctr" latinLnBrk="1"/>
                      <a:r>
                        <a:rPr lang="en-US" altLang="ko-KR" sz="1100" dirty="0" smtClean="0"/>
                        <a:t>O</a:t>
                      </a:r>
                    </a:p>
                  </a:txBody>
                  <a:tcPr/>
                </a:tc>
                <a:tc>
                  <a:txBody>
                    <a:bodyPr/>
                    <a:lstStyle/>
                    <a:p>
                      <a:pPr algn="ctr" latinLnBrk="1"/>
                      <a:endParaRPr lang="ko-KR" altLang="en-US" sz="1100" dirty="0"/>
                    </a:p>
                  </a:txBody>
                  <a:tcPr/>
                </a:tc>
                <a:tc>
                  <a:txBody>
                    <a:bodyPr/>
                    <a:lstStyle/>
                    <a:p>
                      <a:pPr algn="ctr" latinLnBrk="1"/>
                      <a:r>
                        <a:rPr lang="ko-KR" altLang="en-US" sz="1100" dirty="0" smtClean="0"/>
                        <a:t>비정상</a:t>
                      </a:r>
                      <a:r>
                        <a:rPr lang="en-US" altLang="ko-KR" sz="1100" dirty="0" smtClean="0"/>
                        <a:t>(</a:t>
                      </a:r>
                      <a:r>
                        <a:rPr lang="ko-KR" altLang="en-US" sz="1100" dirty="0" smtClean="0"/>
                        <a:t>멈춤</a:t>
                      </a:r>
                      <a:r>
                        <a:rPr lang="en-US" altLang="ko-KR" sz="1100" dirty="0" smtClean="0"/>
                        <a:t>)</a:t>
                      </a:r>
                      <a:endParaRPr lang="ko-KR" altLang="en-US" sz="1100" dirty="0"/>
                    </a:p>
                  </a:txBody>
                  <a:tcPr/>
                </a:tc>
              </a:tr>
              <a:tr h="540060">
                <a:tc>
                  <a:txBody>
                    <a:bodyPr/>
                    <a:lstStyle/>
                    <a:p>
                      <a:pPr algn="ctr" latinLnBrk="1"/>
                      <a:r>
                        <a:rPr lang="en-US" altLang="ko-KR" sz="1100" dirty="0" smtClean="0"/>
                        <a:t>OSC </a:t>
                      </a:r>
                      <a:r>
                        <a:rPr lang="ko-KR" altLang="en-US" sz="1100" dirty="0" err="1" smtClean="0"/>
                        <a:t>관리망</a:t>
                      </a:r>
                      <a:endParaRPr lang="en-US" altLang="ko-KR" sz="1100" dirty="0" smtClean="0"/>
                    </a:p>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100" dirty="0" smtClean="0"/>
                        <a:t>서비스망</a:t>
                      </a:r>
                      <a:endParaRPr lang="en-US" altLang="ko-KR" sz="1100" dirty="0" smtClean="0"/>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t>LIVE</a:t>
                      </a:r>
                      <a:r>
                        <a:rPr lang="en-US" altLang="ko-KR" sz="1100" baseline="0" dirty="0" smtClean="0"/>
                        <a:t> MIG </a:t>
                      </a:r>
                      <a:r>
                        <a:rPr lang="ko-KR" altLang="en-US" sz="1100" baseline="0" dirty="0" smtClean="0"/>
                        <a:t>망</a:t>
                      </a:r>
                      <a:endParaRPr lang="en-US" altLang="ko-KR" sz="1100" baseline="0" dirty="0" smtClean="0"/>
                    </a:p>
                  </a:txBody>
                  <a:tcPr/>
                </a:tc>
                <a:tc>
                  <a:txBody>
                    <a:bodyPr/>
                    <a:lstStyle/>
                    <a:p>
                      <a:pPr algn="ctr" latinLnBrk="1"/>
                      <a:r>
                        <a:rPr lang="en-US" altLang="ko-KR" sz="1100" dirty="0" smtClean="0"/>
                        <a:t>O</a:t>
                      </a:r>
                    </a:p>
                    <a:p>
                      <a:pPr algn="ctr" latinLnBrk="1"/>
                      <a:r>
                        <a:rPr lang="en-US" altLang="ko-KR" sz="1100" dirty="0" smtClean="0"/>
                        <a:t>O</a:t>
                      </a:r>
                    </a:p>
                    <a:p>
                      <a:pPr algn="ctr" latinLnBrk="1"/>
                      <a:r>
                        <a:rPr lang="en-US" altLang="ko-KR" sz="1100" dirty="0" smtClean="0"/>
                        <a:t>O</a:t>
                      </a:r>
                    </a:p>
                  </a:txBody>
                  <a:tcPr/>
                </a:tc>
                <a:tc>
                  <a:txBody>
                    <a:bodyPr/>
                    <a:lstStyle/>
                    <a:p>
                      <a:pPr algn="ctr" latinLnBrk="1"/>
                      <a:r>
                        <a:rPr lang="en-US" altLang="ko-KR" sz="1100" dirty="0" smtClean="0">
                          <a:solidFill>
                            <a:srgbClr val="FF0000"/>
                          </a:solidFill>
                        </a:rPr>
                        <a:t>x</a:t>
                      </a:r>
                    </a:p>
                    <a:p>
                      <a:pPr algn="ctr" latinLnBrk="1"/>
                      <a:r>
                        <a:rPr lang="en-US" altLang="ko-KR" sz="1100" dirty="0" smtClean="0"/>
                        <a:t>O</a:t>
                      </a:r>
                    </a:p>
                    <a:p>
                      <a:pPr algn="ctr" latinLnBrk="1"/>
                      <a:r>
                        <a:rPr lang="en-US" altLang="ko-KR" sz="1100" dirty="0" smtClean="0"/>
                        <a:t>O</a:t>
                      </a:r>
                    </a:p>
                  </a:txBody>
                  <a:tcPr/>
                </a:tc>
                <a:tc>
                  <a:txBody>
                    <a:bodyPr/>
                    <a:lstStyle/>
                    <a:p>
                      <a:pPr algn="ctr" latinLnBrk="1"/>
                      <a:endParaRPr lang="ko-KR" altLang="en-US" sz="1100" dirty="0"/>
                    </a:p>
                  </a:txBody>
                  <a:tcPr/>
                </a:tc>
                <a:tc>
                  <a:txBody>
                    <a:bodyPr/>
                    <a:lstStyle/>
                    <a:p>
                      <a:pPr algn="ctr" latinLnBrk="1"/>
                      <a:r>
                        <a:rPr lang="ko-KR" altLang="en-US" sz="1100" dirty="0" smtClean="0"/>
                        <a:t>비정상</a:t>
                      </a:r>
                      <a:r>
                        <a:rPr lang="en-US" altLang="ko-KR" sz="1100" dirty="0" smtClean="0"/>
                        <a:t>(</a:t>
                      </a:r>
                      <a:r>
                        <a:rPr lang="ko-KR" altLang="en-US" sz="1100" dirty="0" smtClean="0"/>
                        <a:t>멈춤</a:t>
                      </a:r>
                      <a:r>
                        <a:rPr lang="en-US" altLang="ko-KR" sz="1100" dirty="0" smtClean="0"/>
                        <a:t>)</a:t>
                      </a:r>
                      <a:endParaRPr lang="ko-KR" altLang="en-US" sz="1100" dirty="0"/>
                    </a:p>
                  </a:txBody>
                  <a:tcPr/>
                </a:tc>
              </a:tr>
              <a:tr h="540060">
                <a:tc>
                  <a:txBody>
                    <a:bodyPr/>
                    <a:lstStyle/>
                    <a:p>
                      <a:pPr algn="ctr" latinLnBrk="1"/>
                      <a:r>
                        <a:rPr lang="en-US" altLang="ko-KR" sz="1100" dirty="0" smtClean="0"/>
                        <a:t>OSC </a:t>
                      </a:r>
                      <a:r>
                        <a:rPr lang="ko-KR" altLang="en-US" sz="1100" dirty="0" err="1" smtClean="0"/>
                        <a:t>관리망</a:t>
                      </a:r>
                      <a:endParaRPr lang="en-US" altLang="ko-KR" sz="1100" dirty="0" smtClean="0"/>
                    </a:p>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100" dirty="0" smtClean="0"/>
                        <a:t>서비스망</a:t>
                      </a:r>
                      <a:endParaRPr lang="en-US" altLang="ko-KR" sz="1100" dirty="0" smtClean="0"/>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t>LIVE</a:t>
                      </a:r>
                      <a:r>
                        <a:rPr lang="en-US" altLang="ko-KR" sz="1100" baseline="0" dirty="0" smtClean="0"/>
                        <a:t> MIG </a:t>
                      </a:r>
                      <a:r>
                        <a:rPr lang="ko-KR" altLang="en-US" sz="1100" baseline="0" dirty="0" smtClean="0"/>
                        <a:t>망</a:t>
                      </a:r>
                      <a:endParaRPr lang="en-US" altLang="ko-KR" sz="1100" baseline="0" dirty="0" smtClean="0"/>
                    </a:p>
                  </a:txBody>
                  <a:tcPr/>
                </a:tc>
                <a:tc>
                  <a:txBody>
                    <a:bodyPr/>
                    <a:lstStyle/>
                    <a:p>
                      <a:pPr algn="ctr" latinLnBrk="1"/>
                      <a:r>
                        <a:rPr lang="en-US" altLang="ko-KR" sz="1100" dirty="0" smtClean="0"/>
                        <a:t>O</a:t>
                      </a:r>
                    </a:p>
                    <a:p>
                      <a:pPr algn="ctr" latinLnBrk="1"/>
                      <a:r>
                        <a:rPr lang="en-US" altLang="ko-KR" sz="1100" dirty="0" smtClean="0"/>
                        <a:t>O</a:t>
                      </a:r>
                    </a:p>
                    <a:p>
                      <a:pPr algn="ctr" latinLnBrk="1"/>
                      <a:r>
                        <a:rPr lang="en-US" altLang="ko-KR" sz="1100" dirty="0" smtClean="0">
                          <a:solidFill>
                            <a:srgbClr val="FF0000"/>
                          </a:solidFill>
                        </a:rPr>
                        <a:t>x</a:t>
                      </a:r>
                      <a:endParaRPr lang="ko-KR" altLang="en-US" sz="1100" dirty="0">
                        <a:solidFill>
                          <a:srgbClr val="FF0000"/>
                        </a:solidFill>
                      </a:endParaRPr>
                    </a:p>
                  </a:txBody>
                  <a:tcPr/>
                </a:tc>
                <a:tc>
                  <a:txBody>
                    <a:bodyPr/>
                    <a:lstStyle/>
                    <a:p>
                      <a:pPr algn="ctr" latinLnBrk="1"/>
                      <a:r>
                        <a:rPr lang="en-US" altLang="ko-KR" sz="1100" dirty="0" smtClean="0"/>
                        <a:t>O</a:t>
                      </a:r>
                    </a:p>
                    <a:p>
                      <a:pPr algn="ctr" latinLnBrk="1"/>
                      <a:r>
                        <a:rPr lang="en-US" altLang="ko-KR" sz="1100" dirty="0" smtClean="0"/>
                        <a:t>O</a:t>
                      </a:r>
                    </a:p>
                    <a:p>
                      <a:pPr algn="ctr" latinLnBrk="1"/>
                      <a:r>
                        <a:rPr lang="en-US" altLang="ko-KR" sz="1100" dirty="0" smtClean="0"/>
                        <a:t>O</a:t>
                      </a:r>
                      <a:endParaRPr lang="ko-KR" altLang="en-US" sz="1100" dirty="0"/>
                    </a:p>
                  </a:txBody>
                  <a:tcPr/>
                </a:tc>
                <a:tc>
                  <a:txBody>
                    <a:bodyPr/>
                    <a:lstStyle/>
                    <a:p>
                      <a:pPr algn="ctr" latinLnBrk="1"/>
                      <a:endParaRPr lang="ko-KR" altLang="en-US" sz="1100" dirty="0"/>
                    </a:p>
                  </a:txBody>
                  <a:tcPr/>
                </a:tc>
                <a:tc>
                  <a:txBody>
                    <a:bodyPr/>
                    <a:lstStyle/>
                    <a:p>
                      <a:pPr algn="ctr" latinLnBrk="1"/>
                      <a:r>
                        <a:rPr lang="ko-KR" altLang="en-US" sz="1100" dirty="0" smtClean="0"/>
                        <a:t>비정상</a:t>
                      </a:r>
                      <a:r>
                        <a:rPr lang="en-US" altLang="ko-KR" sz="1100" dirty="0" smtClean="0"/>
                        <a:t>(</a:t>
                      </a:r>
                      <a:r>
                        <a:rPr lang="ko-KR" altLang="en-US" sz="1100" dirty="0" smtClean="0"/>
                        <a:t>멈춤</a:t>
                      </a:r>
                      <a:r>
                        <a:rPr lang="en-US" altLang="ko-KR" sz="1100" dirty="0" smtClean="0"/>
                        <a:t>)</a:t>
                      </a:r>
                      <a:endParaRPr lang="ko-KR" altLang="en-US" sz="1100" dirty="0"/>
                    </a:p>
                  </a:txBody>
                  <a:tcPr/>
                </a:tc>
              </a:tr>
              <a:tr h="540060">
                <a:tc>
                  <a:txBody>
                    <a:bodyPr/>
                    <a:lstStyle/>
                    <a:p>
                      <a:pPr algn="ctr" latinLnBrk="1"/>
                      <a:r>
                        <a:rPr lang="en-US" altLang="ko-KR" sz="1100" dirty="0" smtClean="0"/>
                        <a:t>OSC </a:t>
                      </a:r>
                      <a:r>
                        <a:rPr lang="ko-KR" altLang="en-US" sz="1100" dirty="0" err="1" smtClean="0"/>
                        <a:t>관리망</a:t>
                      </a:r>
                      <a:endParaRPr lang="en-US" altLang="ko-KR" sz="1100" dirty="0" smtClean="0"/>
                    </a:p>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100" dirty="0" smtClean="0"/>
                        <a:t>서비스망</a:t>
                      </a:r>
                      <a:endParaRPr lang="en-US" altLang="ko-KR" sz="1100" dirty="0" smtClean="0"/>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t>LIVE</a:t>
                      </a:r>
                      <a:r>
                        <a:rPr lang="en-US" altLang="ko-KR" sz="1100" baseline="0" dirty="0" smtClean="0"/>
                        <a:t> MIG </a:t>
                      </a:r>
                      <a:r>
                        <a:rPr lang="ko-KR" altLang="en-US" sz="1100" baseline="0" dirty="0" smtClean="0"/>
                        <a:t>망</a:t>
                      </a:r>
                      <a:endParaRPr lang="en-US" altLang="ko-KR" sz="1100" baseline="0" dirty="0" smtClean="0"/>
                    </a:p>
                  </a:txBody>
                  <a:tcPr/>
                </a:tc>
                <a:tc>
                  <a:txBody>
                    <a:bodyPr/>
                    <a:lstStyle/>
                    <a:p>
                      <a:pPr algn="ctr" latinLnBrk="1"/>
                      <a:r>
                        <a:rPr lang="en-US" altLang="ko-KR" sz="1100" dirty="0" smtClean="0"/>
                        <a:t>O</a:t>
                      </a:r>
                    </a:p>
                    <a:p>
                      <a:pPr algn="ctr" latinLnBrk="1"/>
                      <a:r>
                        <a:rPr lang="en-US" altLang="ko-KR" sz="1100" dirty="0" smtClean="0"/>
                        <a:t>O</a:t>
                      </a:r>
                    </a:p>
                    <a:p>
                      <a:pPr algn="ctr" latinLnBrk="1"/>
                      <a:r>
                        <a:rPr lang="en-US" altLang="ko-KR" sz="1100" dirty="0" smtClean="0">
                          <a:solidFill>
                            <a:schemeClr val="tx1"/>
                          </a:solidFill>
                        </a:rPr>
                        <a:t>O</a:t>
                      </a:r>
                    </a:p>
                  </a:txBody>
                  <a:tcPr/>
                </a:tc>
                <a:tc>
                  <a:txBody>
                    <a:bodyPr/>
                    <a:lstStyle/>
                    <a:p>
                      <a:pPr algn="ctr" latinLnBrk="1"/>
                      <a:r>
                        <a:rPr lang="en-US" altLang="ko-KR" sz="1100" dirty="0" smtClean="0"/>
                        <a:t>O</a:t>
                      </a:r>
                    </a:p>
                    <a:p>
                      <a:pPr algn="ctr" latinLnBrk="1"/>
                      <a:r>
                        <a:rPr lang="en-US" altLang="ko-KR" sz="1100" dirty="0" smtClean="0"/>
                        <a:t>O</a:t>
                      </a:r>
                    </a:p>
                    <a:p>
                      <a:pPr algn="ctr" latinLnBrk="1"/>
                      <a:r>
                        <a:rPr lang="en-US" altLang="ko-KR" sz="1100" dirty="0" smtClean="0">
                          <a:solidFill>
                            <a:srgbClr val="FF0000"/>
                          </a:solidFill>
                        </a:rPr>
                        <a:t>x</a:t>
                      </a:r>
                      <a:endParaRPr lang="ko-KR" altLang="en-US" sz="1100" dirty="0">
                        <a:solidFill>
                          <a:srgbClr val="FF0000"/>
                        </a:solidFill>
                      </a:endParaRPr>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100" dirty="0" smtClean="0"/>
                    </a:p>
                  </a:txBody>
                  <a:tcPr/>
                </a:tc>
                <a:tc>
                  <a:txBody>
                    <a:bodyPr/>
                    <a:lstStyle/>
                    <a:p>
                      <a:pPr algn="ctr" latinLnBrk="1"/>
                      <a:r>
                        <a:rPr lang="ko-KR" altLang="en-US" sz="1100" dirty="0" smtClean="0"/>
                        <a:t>비정상</a:t>
                      </a:r>
                      <a:r>
                        <a:rPr lang="en-US" altLang="ko-KR" sz="1100" dirty="0" smtClean="0"/>
                        <a:t>(</a:t>
                      </a:r>
                      <a:r>
                        <a:rPr lang="ko-KR" altLang="en-US" sz="1100" dirty="0" smtClean="0"/>
                        <a:t>멈춤</a:t>
                      </a:r>
                      <a:r>
                        <a:rPr lang="en-US" altLang="ko-KR" sz="1100" dirty="0" smtClean="0"/>
                        <a:t>)</a:t>
                      </a:r>
                      <a:endParaRPr lang="ko-KR" altLang="en-US" sz="1100" dirty="0"/>
                    </a:p>
                  </a:txBody>
                  <a:tcPr/>
                </a:tc>
              </a:tr>
              <a:tr h="540060">
                <a:tc>
                  <a:txBody>
                    <a:bodyPr/>
                    <a:lstStyle/>
                    <a:p>
                      <a:pPr algn="ctr" latinLnBrk="1"/>
                      <a:r>
                        <a:rPr lang="en-US" altLang="ko-KR" sz="1100" dirty="0" smtClean="0"/>
                        <a:t>OSC </a:t>
                      </a:r>
                      <a:r>
                        <a:rPr lang="ko-KR" altLang="en-US" sz="1100" dirty="0" err="1" smtClean="0"/>
                        <a:t>관리망</a:t>
                      </a:r>
                      <a:endParaRPr lang="en-US" altLang="ko-KR" sz="1100" dirty="0" smtClean="0"/>
                    </a:p>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100" dirty="0" smtClean="0"/>
                        <a:t>서비스망</a:t>
                      </a:r>
                      <a:endParaRPr lang="en-US" altLang="ko-KR" sz="1100" dirty="0" smtClean="0"/>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t>LIVE</a:t>
                      </a:r>
                      <a:r>
                        <a:rPr lang="en-US" altLang="ko-KR" sz="1100" baseline="0" dirty="0" smtClean="0"/>
                        <a:t> MIG </a:t>
                      </a:r>
                      <a:r>
                        <a:rPr lang="ko-KR" altLang="en-US" sz="1100" baseline="0" dirty="0" smtClean="0"/>
                        <a:t>망</a:t>
                      </a:r>
                      <a:endParaRPr lang="en-US" altLang="ko-KR" sz="1100" baseline="0" dirty="0" smtClean="0"/>
                    </a:p>
                  </a:txBody>
                  <a:tcPr/>
                </a:tc>
                <a:tc>
                  <a:txBody>
                    <a:bodyPr/>
                    <a:lstStyle/>
                    <a:p>
                      <a:pPr algn="ctr" latinLnBrk="1"/>
                      <a:r>
                        <a:rPr lang="en-US" altLang="ko-KR" sz="1100" dirty="0" smtClean="0"/>
                        <a:t>O</a:t>
                      </a:r>
                    </a:p>
                    <a:p>
                      <a:pPr algn="ctr" latinLnBrk="1"/>
                      <a:r>
                        <a:rPr lang="en-US" altLang="ko-KR" sz="1100" dirty="0" smtClean="0">
                          <a:solidFill>
                            <a:srgbClr val="FF0000"/>
                          </a:solidFill>
                        </a:rPr>
                        <a:t>x</a:t>
                      </a:r>
                    </a:p>
                    <a:p>
                      <a:pPr algn="ctr" latinLnBrk="1"/>
                      <a:r>
                        <a:rPr lang="en-US" altLang="ko-KR" sz="1100" dirty="0" smtClean="0"/>
                        <a:t>O</a:t>
                      </a:r>
                    </a:p>
                  </a:txBody>
                  <a:tcPr/>
                </a:tc>
                <a:tc>
                  <a:txBody>
                    <a:bodyPr/>
                    <a:lstStyle/>
                    <a:p>
                      <a:pPr algn="ctr" latinLnBrk="1"/>
                      <a:r>
                        <a:rPr lang="en-US" altLang="ko-KR" sz="1100" dirty="0" smtClean="0"/>
                        <a:t>O</a:t>
                      </a:r>
                    </a:p>
                    <a:p>
                      <a:pPr algn="ctr" latinLnBrk="1"/>
                      <a:r>
                        <a:rPr lang="en-US" altLang="ko-KR" sz="1100" dirty="0" smtClean="0"/>
                        <a:t>O</a:t>
                      </a:r>
                    </a:p>
                    <a:p>
                      <a:pPr algn="ctr" latinLnBrk="1"/>
                      <a:r>
                        <a:rPr lang="en-US" altLang="ko-KR" sz="1100" dirty="0" smtClean="0"/>
                        <a:t>O</a:t>
                      </a:r>
                    </a:p>
                  </a:txBody>
                  <a:tcPr/>
                </a:tc>
                <a:tc>
                  <a:txBody>
                    <a:bodyPr/>
                    <a:lstStyle/>
                    <a:p>
                      <a:pPr algn="ctr" latinLnBrk="1"/>
                      <a:endParaRPr lang="ko-KR" altLang="en-US" sz="1100" dirty="0"/>
                    </a:p>
                  </a:txBody>
                  <a:tcPr/>
                </a:tc>
                <a:tc>
                  <a:txBody>
                    <a:bodyPr/>
                    <a:lstStyle/>
                    <a:p>
                      <a:pPr algn="ctr" latinLnBrk="1"/>
                      <a:r>
                        <a:rPr lang="ko-KR" altLang="en-US" sz="1100" dirty="0" smtClean="0"/>
                        <a:t>정상</a:t>
                      </a:r>
                      <a:endParaRPr lang="en-US" altLang="ko-KR" sz="1100" dirty="0" smtClean="0"/>
                    </a:p>
                    <a:p>
                      <a:pPr algn="ctr" latinLnBrk="1"/>
                      <a:r>
                        <a:rPr lang="en-US" altLang="ko-KR" sz="1100" dirty="0" smtClean="0"/>
                        <a:t>(ACTIVE)</a:t>
                      </a:r>
                      <a:endParaRPr lang="ko-KR" altLang="en-US" sz="1100" dirty="0"/>
                    </a:p>
                  </a:txBody>
                  <a:tcPr/>
                </a:tc>
              </a:tr>
              <a:tr h="540060">
                <a:tc>
                  <a:txBody>
                    <a:bodyPr/>
                    <a:lstStyle/>
                    <a:p>
                      <a:pPr algn="ctr" latinLnBrk="1"/>
                      <a:r>
                        <a:rPr lang="en-US" altLang="ko-KR" sz="1100" dirty="0" smtClean="0"/>
                        <a:t>OSC </a:t>
                      </a:r>
                      <a:r>
                        <a:rPr lang="ko-KR" altLang="en-US" sz="1100" dirty="0" err="1" smtClean="0"/>
                        <a:t>관리망</a:t>
                      </a:r>
                      <a:endParaRPr lang="en-US" altLang="ko-KR" sz="1100" dirty="0" smtClean="0"/>
                    </a:p>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100" dirty="0" smtClean="0"/>
                        <a:t>서비스망</a:t>
                      </a:r>
                      <a:endParaRPr lang="en-US" altLang="ko-KR" sz="1100" dirty="0" smtClean="0"/>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t>LIVE</a:t>
                      </a:r>
                      <a:r>
                        <a:rPr lang="en-US" altLang="ko-KR" sz="1100" baseline="0" dirty="0" smtClean="0"/>
                        <a:t> MIG </a:t>
                      </a:r>
                      <a:r>
                        <a:rPr lang="ko-KR" altLang="en-US" sz="1100" baseline="0" dirty="0" smtClean="0"/>
                        <a:t>망</a:t>
                      </a:r>
                      <a:endParaRPr lang="en-US" altLang="ko-KR" sz="1100" baseline="0" dirty="0" smtClean="0"/>
                    </a:p>
                  </a:txBody>
                  <a:tcPr/>
                </a:tc>
                <a:tc>
                  <a:txBody>
                    <a:bodyPr/>
                    <a:lstStyle/>
                    <a:p>
                      <a:pPr algn="ctr" latinLnBrk="1"/>
                      <a:r>
                        <a:rPr lang="en-US" altLang="ko-KR" sz="1100" dirty="0" smtClean="0"/>
                        <a:t>O</a:t>
                      </a:r>
                    </a:p>
                    <a:p>
                      <a:pPr algn="ctr" latinLnBrk="1"/>
                      <a:r>
                        <a:rPr lang="en-US" altLang="ko-KR" sz="1100" dirty="0" smtClean="0"/>
                        <a:t>O</a:t>
                      </a:r>
                    </a:p>
                    <a:p>
                      <a:pPr algn="ctr" latinLnBrk="1"/>
                      <a:r>
                        <a:rPr lang="en-US" altLang="ko-KR" sz="1100" dirty="0" smtClean="0"/>
                        <a:t>O</a:t>
                      </a:r>
                    </a:p>
                  </a:txBody>
                  <a:tcPr/>
                </a:tc>
                <a:tc>
                  <a:txBody>
                    <a:bodyPr/>
                    <a:lstStyle/>
                    <a:p>
                      <a:pPr algn="ctr" latinLnBrk="1"/>
                      <a:r>
                        <a:rPr lang="en-US" altLang="ko-KR" sz="1100" dirty="0" smtClean="0"/>
                        <a:t>O</a:t>
                      </a:r>
                    </a:p>
                    <a:p>
                      <a:pPr algn="ctr" latinLnBrk="1"/>
                      <a:r>
                        <a:rPr lang="en-US" altLang="ko-KR" sz="1100" dirty="0" smtClean="0">
                          <a:solidFill>
                            <a:srgbClr val="FF0000"/>
                          </a:solidFill>
                        </a:rPr>
                        <a:t>x</a:t>
                      </a:r>
                    </a:p>
                    <a:p>
                      <a:pPr algn="ctr" latinLnBrk="1"/>
                      <a:r>
                        <a:rPr lang="en-US" altLang="ko-KR" sz="1100" dirty="0" smtClean="0"/>
                        <a:t>O</a:t>
                      </a:r>
                    </a:p>
                  </a:txBody>
                  <a:tcPr/>
                </a:tc>
                <a:tc>
                  <a:txBody>
                    <a:bodyPr/>
                    <a:lstStyle/>
                    <a:p>
                      <a:pPr algn="ctr" latinLnBrk="1"/>
                      <a:endParaRPr lang="ko-KR" altLang="en-US" sz="1100" dirty="0"/>
                    </a:p>
                  </a:txBody>
                  <a:tcPr/>
                </a:tc>
                <a:tc>
                  <a:txBody>
                    <a:bodyPr/>
                    <a:lstStyle/>
                    <a:p>
                      <a:pPr algn="ctr" latinLnBrk="1"/>
                      <a:r>
                        <a:rPr lang="ko-KR" altLang="en-US" sz="1100" dirty="0" smtClean="0"/>
                        <a:t>정상</a:t>
                      </a:r>
                      <a:r>
                        <a:rPr lang="en-US" altLang="ko-KR" sz="1100" dirty="0" smtClean="0"/>
                        <a:t>/</a:t>
                      </a:r>
                      <a:r>
                        <a:rPr lang="ko-KR" altLang="en-US" sz="1100" dirty="0" smtClean="0"/>
                        <a:t>서비스 비정상</a:t>
                      </a:r>
                      <a:endParaRPr lang="en-US" altLang="ko-KR" sz="1100" dirty="0" smtClean="0"/>
                    </a:p>
                    <a:p>
                      <a:pPr algn="ctr" latinLnBrk="1"/>
                      <a:r>
                        <a:rPr lang="en-US" altLang="ko-KR" sz="1100" dirty="0" smtClean="0"/>
                        <a:t>(ACTIVE)</a:t>
                      </a:r>
                      <a:endParaRPr lang="ko-KR" altLang="en-US" sz="1100" dirty="0"/>
                    </a:p>
                  </a:txBody>
                  <a:tcPr/>
                </a:tc>
              </a:tr>
              <a:tr h="540060">
                <a:tc>
                  <a:txBody>
                    <a:bodyPr/>
                    <a:lstStyle/>
                    <a:p>
                      <a:pPr algn="ctr" latinLnBrk="1"/>
                      <a:r>
                        <a:rPr lang="en-US" altLang="ko-KR" sz="1100" dirty="0" smtClean="0"/>
                        <a:t>OSC </a:t>
                      </a:r>
                      <a:r>
                        <a:rPr lang="ko-KR" altLang="en-US" sz="1100" dirty="0" err="1" smtClean="0"/>
                        <a:t>관리망</a:t>
                      </a:r>
                      <a:endParaRPr lang="en-US" altLang="ko-KR" sz="1100" dirty="0" smtClean="0"/>
                    </a:p>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100" dirty="0" smtClean="0"/>
                        <a:t>서비스망</a:t>
                      </a:r>
                      <a:endParaRPr lang="en-US" altLang="ko-KR" sz="1100" dirty="0" smtClean="0"/>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t>LIVE</a:t>
                      </a:r>
                      <a:r>
                        <a:rPr lang="en-US" altLang="ko-KR" sz="1100" baseline="0" dirty="0" smtClean="0"/>
                        <a:t> MIG </a:t>
                      </a:r>
                      <a:r>
                        <a:rPr lang="ko-KR" altLang="en-US" sz="1100" baseline="0" dirty="0" smtClean="0"/>
                        <a:t>망</a:t>
                      </a:r>
                      <a:endParaRPr lang="en-US" altLang="ko-KR" sz="1100" baseline="0" dirty="0" smtClean="0"/>
                    </a:p>
                  </a:txBody>
                  <a:tcPr/>
                </a:tc>
                <a:tc>
                  <a:txBody>
                    <a:bodyPr/>
                    <a:lstStyle/>
                    <a:p>
                      <a:pPr algn="ctr" latinLnBrk="1"/>
                      <a:r>
                        <a:rPr lang="en-US" altLang="ko-KR" sz="1100" dirty="0" smtClean="0"/>
                        <a:t>O</a:t>
                      </a:r>
                    </a:p>
                    <a:p>
                      <a:pPr algn="ctr" latinLnBrk="1"/>
                      <a:r>
                        <a:rPr lang="en-US" altLang="ko-KR" sz="1100" dirty="0" smtClean="0">
                          <a:solidFill>
                            <a:srgbClr val="FF0000"/>
                          </a:solidFill>
                        </a:rPr>
                        <a:t>x</a:t>
                      </a:r>
                    </a:p>
                    <a:p>
                      <a:pPr algn="ctr" latinLnBrk="1"/>
                      <a:r>
                        <a:rPr lang="en-US" altLang="ko-KR" sz="1100" dirty="0" smtClean="0"/>
                        <a:t>O</a:t>
                      </a:r>
                    </a:p>
                  </a:txBody>
                  <a:tcPr/>
                </a:tc>
                <a:tc>
                  <a:txBody>
                    <a:bodyPr/>
                    <a:lstStyle/>
                    <a:p>
                      <a:pPr algn="ctr" latinLnBrk="1"/>
                      <a:r>
                        <a:rPr lang="en-US" altLang="ko-KR" sz="1100" dirty="0" smtClean="0"/>
                        <a:t>O</a:t>
                      </a:r>
                    </a:p>
                    <a:p>
                      <a:pPr algn="ctr" latinLnBrk="1"/>
                      <a:r>
                        <a:rPr lang="en-US" altLang="ko-KR" sz="1100" dirty="0" smtClean="0">
                          <a:solidFill>
                            <a:srgbClr val="FF0000"/>
                          </a:solidFill>
                        </a:rPr>
                        <a:t>x</a:t>
                      </a:r>
                    </a:p>
                    <a:p>
                      <a:pPr algn="ctr" latinLnBrk="1"/>
                      <a:r>
                        <a:rPr lang="en-US" altLang="ko-KR" sz="1100" dirty="0" smtClean="0"/>
                        <a:t>O</a:t>
                      </a:r>
                    </a:p>
                  </a:txBody>
                  <a:tcPr/>
                </a:tc>
                <a:tc>
                  <a:txBody>
                    <a:bodyPr/>
                    <a:lstStyle/>
                    <a:p>
                      <a:pPr algn="ctr" latinLnBrk="1"/>
                      <a:endParaRPr lang="ko-KR" altLang="en-US" sz="1100" dirty="0"/>
                    </a:p>
                  </a:txBody>
                  <a:tcPr/>
                </a:tc>
                <a:tc>
                  <a:txBody>
                    <a:bodyPr/>
                    <a:lstStyle/>
                    <a:p>
                      <a:pPr algn="ctr" latinLnBrk="1"/>
                      <a:r>
                        <a:rPr lang="ko-KR" altLang="en-US" sz="1100" dirty="0" smtClean="0"/>
                        <a:t>정상</a:t>
                      </a:r>
                      <a:r>
                        <a:rPr lang="en-US" altLang="ko-KR" sz="1100" dirty="0" smtClean="0"/>
                        <a:t>/</a:t>
                      </a:r>
                      <a:r>
                        <a:rPr lang="ko-KR" altLang="en-US" sz="1100" dirty="0" smtClean="0"/>
                        <a:t>서비스 비정상</a:t>
                      </a:r>
                      <a:endParaRPr lang="en-US" altLang="ko-KR" sz="1100" dirty="0" smtClean="0"/>
                    </a:p>
                    <a:p>
                      <a:pPr algn="ctr" latinLnBrk="1"/>
                      <a:r>
                        <a:rPr lang="en-US" altLang="ko-KR" sz="1100" dirty="0" smtClean="0"/>
                        <a:t>(ACTIVE)</a:t>
                      </a:r>
                      <a:endParaRPr lang="ko-KR" altLang="en-US" sz="1100" dirty="0"/>
                    </a:p>
                  </a:txBody>
                  <a:tcPr/>
                </a:tc>
              </a:tr>
            </a:tbl>
          </a:graphicData>
        </a:graphic>
      </p:graphicFrame>
      <p:sp>
        <p:nvSpPr>
          <p:cNvPr id="10" name="TextBox 9"/>
          <p:cNvSpPr txBox="1"/>
          <p:nvPr/>
        </p:nvSpPr>
        <p:spPr bwMode="auto">
          <a:xfrm>
            <a:off x="539974" y="5785826"/>
            <a:ext cx="9073008" cy="932563"/>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algn="l">
              <a:lnSpc>
                <a:spcPct val="130000"/>
              </a:lnSpc>
            </a:pPr>
            <a:r>
              <a:rPr lang="en-US" altLang="ko-KR" sz="1400" b="1" dirty="0" smtClean="0">
                <a:solidFill>
                  <a:srgbClr val="FF0000"/>
                </a:solidFill>
                <a:latin typeface="+mn-ea"/>
                <a:ea typeface="+mn-ea"/>
                <a:cs typeface="+mj-cs"/>
              </a:rPr>
              <a:t>OSC</a:t>
            </a:r>
            <a:r>
              <a:rPr lang="ko-KR" altLang="en-US" sz="1400" b="1" dirty="0" smtClean="0">
                <a:solidFill>
                  <a:srgbClr val="FF0000"/>
                </a:solidFill>
                <a:latin typeface="+mn-ea"/>
                <a:ea typeface="+mn-ea"/>
                <a:cs typeface="+mj-cs"/>
              </a:rPr>
              <a:t>망</a:t>
            </a:r>
            <a:r>
              <a:rPr lang="en-US" altLang="ko-KR" sz="1400" b="1" dirty="0" smtClean="0">
                <a:solidFill>
                  <a:srgbClr val="FF0000"/>
                </a:solidFill>
                <a:latin typeface="+mn-ea"/>
                <a:ea typeface="+mn-ea"/>
                <a:cs typeface="+mj-cs"/>
              </a:rPr>
              <a:t>: Live migration</a:t>
            </a:r>
            <a:r>
              <a:rPr lang="ko-KR" altLang="en-US" sz="1400" b="1" dirty="0" smtClean="0">
                <a:solidFill>
                  <a:srgbClr val="FF0000"/>
                </a:solidFill>
                <a:latin typeface="+mn-ea"/>
                <a:ea typeface="+mn-ea"/>
                <a:cs typeface="+mj-cs"/>
              </a:rPr>
              <a:t> 발생하는 이전 </a:t>
            </a:r>
            <a:r>
              <a:rPr lang="en-US" altLang="ko-KR" sz="1400" b="1" dirty="0" smtClean="0">
                <a:solidFill>
                  <a:srgbClr val="FF0000"/>
                </a:solidFill>
                <a:latin typeface="+mn-ea"/>
                <a:ea typeface="+mn-ea"/>
                <a:cs typeface="+mj-cs"/>
              </a:rPr>
              <a:t>HOST(O) , </a:t>
            </a:r>
            <a:r>
              <a:rPr lang="ko-KR" altLang="en-US" sz="1400" b="1" dirty="0" smtClean="0">
                <a:solidFill>
                  <a:srgbClr val="FF0000"/>
                </a:solidFill>
                <a:latin typeface="+mn-ea"/>
                <a:ea typeface="+mn-ea"/>
                <a:cs typeface="+mj-cs"/>
              </a:rPr>
              <a:t>대상 </a:t>
            </a:r>
            <a:r>
              <a:rPr lang="en-US" altLang="ko-KR" sz="1400" b="1" dirty="0" smtClean="0">
                <a:solidFill>
                  <a:srgbClr val="FF0000"/>
                </a:solidFill>
                <a:latin typeface="+mn-ea"/>
                <a:ea typeface="+mn-ea"/>
                <a:cs typeface="+mj-cs"/>
              </a:rPr>
              <a:t>HOST (O) </a:t>
            </a:r>
            <a:r>
              <a:rPr lang="ko-KR" altLang="en-US" sz="1400" b="1" dirty="0" err="1" smtClean="0">
                <a:solidFill>
                  <a:srgbClr val="FF0000"/>
                </a:solidFill>
                <a:latin typeface="+mn-ea"/>
                <a:ea typeface="+mn-ea"/>
                <a:cs typeface="+mj-cs"/>
              </a:rPr>
              <a:t>상태이여야</a:t>
            </a:r>
            <a:r>
              <a:rPr lang="ko-KR" altLang="en-US" sz="1400" b="1" dirty="0" smtClean="0">
                <a:solidFill>
                  <a:srgbClr val="FF0000"/>
                </a:solidFill>
                <a:latin typeface="+mn-ea"/>
                <a:ea typeface="+mn-ea"/>
                <a:cs typeface="+mj-cs"/>
              </a:rPr>
              <a:t> 함</a:t>
            </a:r>
            <a:r>
              <a:rPr lang="en-US" altLang="ko-KR" sz="1400" b="1" dirty="0" smtClean="0">
                <a:solidFill>
                  <a:srgbClr val="FF0000"/>
                </a:solidFill>
                <a:latin typeface="+mn-ea"/>
                <a:ea typeface="+mn-ea"/>
                <a:cs typeface="+mj-cs"/>
              </a:rPr>
              <a:t> (</a:t>
            </a:r>
            <a:r>
              <a:rPr lang="ko-KR" altLang="en-US" sz="1400" b="1" dirty="0" smtClean="0">
                <a:solidFill>
                  <a:srgbClr val="FF0000"/>
                </a:solidFill>
                <a:latin typeface="+mn-ea"/>
                <a:ea typeface="+mn-ea"/>
                <a:cs typeface="+mj-cs"/>
              </a:rPr>
              <a:t>명령어 </a:t>
            </a:r>
            <a:r>
              <a:rPr lang="ko-KR" altLang="en-US" sz="1400" b="1" dirty="0" err="1" smtClean="0">
                <a:solidFill>
                  <a:srgbClr val="FF0000"/>
                </a:solidFill>
                <a:latin typeface="+mn-ea"/>
                <a:ea typeface="+mn-ea"/>
                <a:cs typeface="+mj-cs"/>
              </a:rPr>
              <a:t>멈춤상태</a:t>
            </a:r>
            <a:r>
              <a:rPr lang="en-US" altLang="ko-KR" sz="1400" b="1" dirty="0" smtClean="0">
                <a:solidFill>
                  <a:srgbClr val="FF0000"/>
                </a:solidFill>
                <a:latin typeface="+mn-ea"/>
                <a:ea typeface="+mn-ea"/>
                <a:cs typeface="+mj-cs"/>
              </a:rPr>
              <a:t>)</a:t>
            </a:r>
          </a:p>
          <a:p>
            <a:pPr algn="l">
              <a:lnSpc>
                <a:spcPct val="130000"/>
              </a:lnSpc>
            </a:pPr>
            <a:r>
              <a:rPr lang="ko-KR" altLang="en-US" sz="1400" b="1" dirty="0" smtClean="0">
                <a:solidFill>
                  <a:srgbClr val="FF0000"/>
                </a:solidFill>
                <a:latin typeface="+mn-ea"/>
                <a:ea typeface="+mn-ea"/>
                <a:cs typeface="+mj-cs"/>
              </a:rPr>
              <a:t>서비스망</a:t>
            </a:r>
            <a:r>
              <a:rPr lang="en-US" altLang="ko-KR" sz="1400" b="1" dirty="0" smtClean="0">
                <a:solidFill>
                  <a:srgbClr val="FF0000"/>
                </a:solidFill>
                <a:latin typeface="+mn-ea"/>
                <a:ea typeface="+mn-ea"/>
                <a:cs typeface="+mj-cs"/>
              </a:rPr>
              <a:t>: </a:t>
            </a:r>
            <a:r>
              <a:rPr lang="en-US" altLang="ko-KR" sz="1400" b="1" dirty="0">
                <a:solidFill>
                  <a:srgbClr val="FF0000"/>
                </a:solidFill>
                <a:latin typeface="맑은 고딕"/>
                <a:ea typeface="맑은 고딕"/>
              </a:rPr>
              <a:t>Live migration</a:t>
            </a:r>
            <a:r>
              <a:rPr lang="ko-KR" altLang="en-US" sz="1400" b="1" dirty="0">
                <a:solidFill>
                  <a:srgbClr val="FF0000"/>
                </a:solidFill>
                <a:latin typeface="맑은 고딕"/>
                <a:ea typeface="맑은 고딕"/>
              </a:rPr>
              <a:t> </a:t>
            </a:r>
            <a:r>
              <a:rPr lang="ko-KR" altLang="en-US" sz="1400" b="1" dirty="0" smtClean="0">
                <a:solidFill>
                  <a:srgbClr val="FF0000"/>
                </a:solidFill>
                <a:latin typeface="+mn-ea"/>
                <a:ea typeface="+mn-ea"/>
                <a:cs typeface="+mj-cs"/>
              </a:rPr>
              <a:t>성공과 무관하나 서비스에 영향을 줌 </a:t>
            </a:r>
            <a:endParaRPr lang="en-US" altLang="ko-KR" sz="1400" b="1" dirty="0" smtClean="0">
              <a:solidFill>
                <a:srgbClr val="FF0000"/>
              </a:solidFill>
              <a:latin typeface="+mn-ea"/>
              <a:ea typeface="+mn-ea"/>
              <a:cs typeface="+mj-cs"/>
            </a:endParaRPr>
          </a:p>
          <a:p>
            <a:pPr lvl="0" algn="l">
              <a:lnSpc>
                <a:spcPct val="130000"/>
              </a:lnSpc>
            </a:pPr>
            <a:r>
              <a:rPr lang="en-US" altLang="ko-KR" sz="1400" b="1" dirty="0" smtClean="0">
                <a:solidFill>
                  <a:srgbClr val="FF0000"/>
                </a:solidFill>
                <a:latin typeface="+mn-ea"/>
                <a:ea typeface="+mn-ea"/>
                <a:cs typeface="+mj-cs"/>
              </a:rPr>
              <a:t>LIVE MIG</a:t>
            </a:r>
            <a:r>
              <a:rPr lang="ko-KR" altLang="en-US" sz="1400" b="1" dirty="0" smtClean="0">
                <a:solidFill>
                  <a:srgbClr val="FF0000"/>
                </a:solidFill>
                <a:latin typeface="+mn-ea"/>
                <a:ea typeface="+mn-ea"/>
                <a:cs typeface="+mj-cs"/>
              </a:rPr>
              <a:t>망</a:t>
            </a:r>
            <a:r>
              <a:rPr lang="en-US" altLang="ko-KR" sz="1400" b="1" dirty="0" smtClean="0">
                <a:solidFill>
                  <a:srgbClr val="FF0000"/>
                </a:solidFill>
                <a:latin typeface="+mn-ea"/>
                <a:ea typeface="+mn-ea"/>
                <a:cs typeface="+mj-cs"/>
              </a:rPr>
              <a:t>: </a:t>
            </a:r>
            <a:r>
              <a:rPr lang="en-US" altLang="ko-KR" sz="1400" b="1" dirty="0" smtClean="0">
                <a:solidFill>
                  <a:srgbClr val="FF0000"/>
                </a:solidFill>
                <a:latin typeface="맑은 고딕"/>
                <a:ea typeface="맑은 고딕"/>
              </a:rPr>
              <a:t>Live migration</a:t>
            </a:r>
            <a:r>
              <a:rPr lang="ko-KR" altLang="en-US" sz="1400" b="1" dirty="0" smtClean="0">
                <a:solidFill>
                  <a:srgbClr val="FF0000"/>
                </a:solidFill>
                <a:latin typeface="맑은 고딕"/>
                <a:ea typeface="맑은 고딕"/>
              </a:rPr>
              <a:t> 발생하는 이전 </a:t>
            </a:r>
            <a:r>
              <a:rPr lang="en-US" altLang="ko-KR" sz="1400" b="1" dirty="0" smtClean="0">
                <a:solidFill>
                  <a:srgbClr val="FF0000"/>
                </a:solidFill>
                <a:latin typeface="맑은 고딕"/>
                <a:ea typeface="맑은 고딕"/>
              </a:rPr>
              <a:t>HOST(O) , </a:t>
            </a:r>
            <a:r>
              <a:rPr lang="ko-KR" altLang="en-US" sz="1400" b="1" dirty="0" smtClean="0">
                <a:solidFill>
                  <a:srgbClr val="FF0000"/>
                </a:solidFill>
                <a:latin typeface="맑은 고딕"/>
                <a:ea typeface="맑은 고딕"/>
              </a:rPr>
              <a:t>대상 </a:t>
            </a:r>
            <a:r>
              <a:rPr lang="en-US" altLang="ko-KR" sz="1400" b="1" dirty="0" smtClean="0">
                <a:solidFill>
                  <a:srgbClr val="FF0000"/>
                </a:solidFill>
                <a:latin typeface="맑은 고딕"/>
                <a:ea typeface="맑은 고딕"/>
              </a:rPr>
              <a:t>HOST (O) </a:t>
            </a:r>
            <a:r>
              <a:rPr lang="ko-KR" altLang="en-US" sz="1400" b="1" dirty="0" err="1" smtClean="0">
                <a:solidFill>
                  <a:srgbClr val="FF0000"/>
                </a:solidFill>
                <a:latin typeface="맑은 고딕"/>
                <a:ea typeface="맑은 고딕"/>
              </a:rPr>
              <a:t>상태이여야</a:t>
            </a:r>
            <a:r>
              <a:rPr lang="ko-KR" altLang="en-US" sz="1400" b="1" dirty="0" smtClean="0">
                <a:solidFill>
                  <a:srgbClr val="FF0000"/>
                </a:solidFill>
                <a:latin typeface="맑은 고딕"/>
                <a:ea typeface="맑은 고딕"/>
              </a:rPr>
              <a:t> 함</a:t>
            </a:r>
            <a:r>
              <a:rPr lang="en-US" altLang="ko-KR" sz="1400" b="1" dirty="0" smtClean="0">
                <a:solidFill>
                  <a:srgbClr val="FF0000"/>
                </a:solidFill>
                <a:latin typeface="맑은 고딕"/>
                <a:ea typeface="맑은 고딕"/>
              </a:rPr>
              <a:t> </a:t>
            </a:r>
            <a:r>
              <a:rPr lang="en-US" altLang="ko-KR" sz="1400" b="1" dirty="0">
                <a:solidFill>
                  <a:srgbClr val="FF0000"/>
                </a:solidFill>
                <a:latin typeface="맑은 고딕"/>
                <a:ea typeface="맑은 고딕"/>
              </a:rPr>
              <a:t>(</a:t>
            </a:r>
            <a:r>
              <a:rPr lang="ko-KR" altLang="en-US" sz="1400" b="1" dirty="0">
                <a:solidFill>
                  <a:srgbClr val="FF0000"/>
                </a:solidFill>
                <a:latin typeface="맑은 고딕"/>
                <a:ea typeface="맑은 고딕"/>
              </a:rPr>
              <a:t>명령어 </a:t>
            </a:r>
            <a:r>
              <a:rPr lang="ko-KR" altLang="en-US" sz="1400" b="1" dirty="0" err="1">
                <a:solidFill>
                  <a:srgbClr val="FF0000"/>
                </a:solidFill>
                <a:latin typeface="맑은 고딕"/>
                <a:ea typeface="맑은 고딕"/>
              </a:rPr>
              <a:t>멈춤상태</a:t>
            </a:r>
            <a:r>
              <a:rPr lang="en-US" altLang="ko-KR" sz="1400" b="1" dirty="0" smtClean="0">
                <a:solidFill>
                  <a:srgbClr val="FF0000"/>
                </a:solidFill>
                <a:latin typeface="맑은 고딕"/>
                <a:ea typeface="맑은 고딕"/>
              </a:rPr>
              <a:t>)</a:t>
            </a:r>
            <a:endParaRPr lang="en-US" altLang="ko-KR" sz="1400" b="1" dirty="0">
              <a:solidFill>
                <a:srgbClr val="FF0000"/>
              </a:solidFill>
              <a:latin typeface="맑은 고딕"/>
              <a:ea typeface="맑은 고딕"/>
            </a:endParaRPr>
          </a:p>
        </p:txBody>
      </p:sp>
    </p:spTree>
    <p:extLst>
      <p:ext uri="{BB962C8B-B14F-4D97-AF65-F5344CB8AC3E}">
        <p14:creationId xmlns:p14="http://schemas.microsoft.com/office/powerpoint/2010/main" val="231213457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1"/>
          <p:cNvSpPr>
            <a:spLocks noGrp="1"/>
          </p:cNvSpPr>
          <p:nvPr>
            <p:ph type="title"/>
          </p:nvPr>
        </p:nvSpPr>
        <p:spPr>
          <a:xfrm>
            <a:off x="539974" y="198041"/>
            <a:ext cx="9356725" cy="360363"/>
          </a:xfrm>
        </p:spPr>
        <p:txBody>
          <a:bodyPr/>
          <a:lstStyle/>
          <a:p>
            <a:r>
              <a:rPr lang="en-US" altLang="ko-KR" sz="2000" kern="1200" dirty="0" smtClean="0">
                <a:latin typeface="+mn-ea"/>
                <a:ea typeface="+mn-ea"/>
              </a:rPr>
              <a:t>6. </a:t>
            </a:r>
            <a:r>
              <a:rPr lang="en-US" altLang="ko-KR" sz="2000" kern="1200" dirty="0" smtClean="0">
                <a:latin typeface="+mn-ea"/>
                <a:ea typeface="+mn-ea"/>
              </a:rPr>
              <a:t>Block </a:t>
            </a:r>
            <a:r>
              <a:rPr lang="en-US" altLang="ko-KR" sz="2000" kern="1200" dirty="0" smtClean="0">
                <a:latin typeface="+mn-ea"/>
                <a:ea typeface="+mn-ea"/>
              </a:rPr>
              <a:t>(</a:t>
            </a:r>
            <a:r>
              <a:rPr lang="en-US" altLang="ko-KR" sz="2000" kern="1200" dirty="0" smtClean="0">
                <a:latin typeface="+mn-ea"/>
              </a:rPr>
              <a:t>Live) </a:t>
            </a:r>
            <a:r>
              <a:rPr lang="en-US" altLang="ko-KR" sz="2000" kern="1200" dirty="0" smtClean="0">
                <a:latin typeface="+mn-ea"/>
              </a:rPr>
              <a:t>Migration</a:t>
            </a:r>
            <a:endParaRPr lang="ko-KR" altLang="en-US" sz="2000" kern="1200" dirty="0">
              <a:latin typeface="+mn-ea"/>
              <a:ea typeface="+mn-ea"/>
            </a:endParaRPr>
          </a:p>
        </p:txBody>
      </p:sp>
      <p:sp>
        <p:nvSpPr>
          <p:cNvPr id="6" name="TextBox 14"/>
          <p:cNvSpPr txBox="1"/>
          <p:nvPr/>
        </p:nvSpPr>
        <p:spPr bwMode="auto">
          <a:xfrm>
            <a:off x="539974" y="941350"/>
            <a:ext cx="9577064" cy="3533275"/>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defPPr>
              <a:defRPr lang="en-US"/>
            </a:defPPr>
            <a:lvl1pPr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1pPr>
            <a:lvl2pPr marL="4572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2pPr>
            <a:lvl3pPr marL="9144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3pPr>
            <a:lvl4pPr marL="13716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4pPr>
            <a:lvl5pPr marL="18288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5pPr>
            <a:lvl6pPr marL="2286000" algn="l" defTabSz="914400" rtl="0" eaLnBrk="1" latinLnBrk="1" hangingPunct="1">
              <a:defRPr kumimoji="1" sz="1100" kern="1200">
                <a:solidFill>
                  <a:schemeClr val="tx1"/>
                </a:solidFill>
                <a:latin typeface="Arial" pitchFamily="34" charset="0"/>
                <a:ea typeface="HY태고딕" pitchFamily="18" charset="-127"/>
                <a:cs typeface="+mn-cs"/>
              </a:defRPr>
            </a:lvl6pPr>
            <a:lvl7pPr marL="2743200" algn="l" defTabSz="914400" rtl="0" eaLnBrk="1" latinLnBrk="1" hangingPunct="1">
              <a:defRPr kumimoji="1" sz="1100" kern="1200">
                <a:solidFill>
                  <a:schemeClr val="tx1"/>
                </a:solidFill>
                <a:latin typeface="Arial" pitchFamily="34" charset="0"/>
                <a:ea typeface="HY태고딕" pitchFamily="18" charset="-127"/>
                <a:cs typeface="+mn-cs"/>
              </a:defRPr>
            </a:lvl7pPr>
            <a:lvl8pPr marL="3200400" algn="l" defTabSz="914400" rtl="0" eaLnBrk="1" latinLnBrk="1" hangingPunct="1">
              <a:defRPr kumimoji="1" sz="1100" kern="1200">
                <a:solidFill>
                  <a:schemeClr val="tx1"/>
                </a:solidFill>
                <a:latin typeface="Arial" pitchFamily="34" charset="0"/>
                <a:ea typeface="HY태고딕" pitchFamily="18" charset="-127"/>
                <a:cs typeface="+mn-cs"/>
              </a:defRPr>
            </a:lvl8pPr>
            <a:lvl9pPr marL="3657600" algn="l" defTabSz="914400" rtl="0" eaLnBrk="1" latinLnBrk="1" hangingPunct="1">
              <a:defRPr kumimoji="1" sz="1100" kern="1200">
                <a:solidFill>
                  <a:schemeClr val="tx1"/>
                </a:solidFill>
                <a:latin typeface="Arial" pitchFamily="34" charset="0"/>
                <a:ea typeface="HY태고딕" pitchFamily="18" charset="-127"/>
                <a:cs typeface="+mn-cs"/>
              </a:defRPr>
            </a:lvl9pPr>
          </a:lstStyle>
          <a:p>
            <a:pPr algn="l">
              <a:lnSpc>
                <a:spcPct val="130000"/>
              </a:lnSpc>
            </a:pPr>
            <a:r>
              <a:rPr lang="en-US" altLang="ko-KR" sz="1800" b="1" dirty="0" smtClean="0">
                <a:solidFill>
                  <a:srgbClr val="000000"/>
                </a:solidFill>
                <a:latin typeface="+mn-ea"/>
                <a:ea typeface="+mn-ea"/>
                <a:cs typeface="+mj-cs"/>
              </a:rPr>
              <a:t>6. </a:t>
            </a:r>
            <a:r>
              <a:rPr lang="en-US" altLang="ko-KR" sz="1800" b="1" dirty="0" smtClean="0">
                <a:solidFill>
                  <a:srgbClr val="000000"/>
                </a:solidFill>
                <a:latin typeface="+mn-ea"/>
                <a:ea typeface="+mn-ea"/>
                <a:cs typeface="+mj-cs"/>
              </a:rPr>
              <a:t>Block </a:t>
            </a:r>
            <a:r>
              <a:rPr lang="en-US" altLang="ko-KR" sz="1800" b="1" dirty="0" smtClean="0">
                <a:solidFill>
                  <a:srgbClr val="000000"/>
                </a:solidFill>
                <a:latin typeface="+mn-ea"/>
                <a:ea typeface="+mn-ea"/>
                <a:cs typeface="+mj-cs"/>
              </a:rPr>
              <a:t>(live) migration</a:t>
            </a:r>
            <a:endParaRPr lang="en-US" altLang="ko-KR" sz="1800" b="1" dirty="0" smtClean="0">
              <a:solidFill>
                <a:srgbClr val="000000"/>
              </a:solidFill>
              <a:latin typeface="+mn-ea"/>
              <a:ea typeface="+mn-ea"/>
              <a:cs typeface="+mj-cs"/>
            </a:endParaRPr>
          </a:p>
          <a:p>
            <a:pPr algn="l">
              <a:lnSpc>
                <a:spcPct val="130000"/>
              </a:lnSpc>
            </a:pPr>
            <a:r>
              <a:rPr lang="en-US" altLang="ko-KR" sz="1600" dirty="0" smtClean="0">
                <a:solidFill>
                  <a:srgbClr val="000000"/>
                </a:solidFill>
                <a:latin typeface="+mj-ea"/>
                <a:ea typeface="+mj-ea"/>
                <a:cs typeface="+mj-cs"/>
              </a:rPr>
              <a:t> </a:t>
            </a:r>
            <a:r>
              <a:rPr lang="en-US" altLang="ko-KR" sz="1600" dirty="0">
                <a:solidFill>
                  <a:srgbClr val="000000"/>
                </a:solidFill>
                <a:latin typeface="+mn-ea"/>
                <a:ea typeface="+mn-ea"/>
              </a:rPr>
              <a:t>- </a:t>
            </a:r>
            <a:r>
              <a:rPr lang="ko-KR" altLang="en-US" sz="1600" dirty="0" smtClean="0"/>
              <a:t>공유스토리지가 구성되지 않은 경우 </a:t>
            </a:r>
            <a:endParaRPr lang="en-US" altLang="ko-KR" sz="1600" dirty="0">
              <a:solidFill>
                <a:srgbClr val="000000"/>
              </a:solidFill>
              <a:latin typeface="+mn-ea"/>
              <a:ea typeface="+mn-ea"/>
            </a:endParaRPr>
          </a:p>
          <a:p>
            <a:pPr algn="l" eaLnBrk="1" hangingPunct="1">
              <a:lnSpc>
                <a:spcPct val="130000"/>
              </a:lnSpc>
            </a:pPr>
            <a:r>
              <a:rPr lang="en-US" altLang="ko-KR" sz="1600" dirty="0">
                <a:solidFill>
                  <a:srgbClr val="000000"/>
                </a:solidFill>
                <a:latin typeface="+mn-ea"/>
                <a:ea typeface="+mn-ea"/>
              </a:rPr>
              <a:t> - </a:t>
            </a:r>
            <a:r>
              <a:rPr lang="en-US" altLang="ko-KR" sz="1600" dirty="0"/>
              <a:t>To use block migration, you must use the </a:t>
            </a:r>
            <a:r>
              <a:rPr lang="en-US" altLang="ko-KR" sz="1600" i="1" dirty="0"/>
              <a:t>--block-</a:t>
            </a:r>
            <a:r>
              <a:rPr lang="en-US" altLang="ko-KR" sz="1600" i="1" dirty="0" err="1"/>
              <a:t>migrate</a:t>
            </a:r>
            <a:r>
              <a:rPr lang="en-US" altLang="ko-KR" sz="1600" dirty="0" err="1"/>
              <a:t>parameter</a:t>
            </a:r>
            <a:r>
              <a:rPr lang="en-US" altLang="ko-KR" sz="1600" dirty="0"/>
              <a:t> with the live migration command</a:t>
            </a:r>
            <a:endParaRPr lang="en-US" altLang="ko-KR" sz="1600" dirty="0">
              <a:solidFill>
                <a:srgbClr val="000000"/>
              </a:solidFill>
              <a:latin typeface="+mn-ea"/>
              <a:ea typeface="+mn-ea"/>
            </a:endParaRPr>
          </a:p>
          <a:p>
            <a:pPr algn="l" eaLnBrk="1" hangingPunct="1">
              <a:lnSpc>
                <a:spcPct val="130000"/>
              </a:lnSpc>
            </a:pPr>
            <a:r>
              <a:rPr lang="en-US" altLang="ko-KR" sz="1600" dirty="0">
                <a:solidFill>
                  <a:srgbClr val="000000"/>
                </a:solidFill>
                <a:latin typeface="+mn-ea"/>
                <a:ea typeface="+mn-ea"/>
              </a:rPr>
              <a:t>  - </a:t>
            </a:r>
            <a:r>
              <a:rPr lang="en-US" altLang="ko-KR" sz="1600" dirty="0"/>
              <a:t>Block migration </a:t>
            </a:r>
            <a:r>
              <a:rPr lang="ko-KR" altLang="en-US" sz="1600" dirty="0" smtClean="0"/>
              <a:t>사용하기 위해서 </a:t>
            </a:r>
            <a:r>
              <a:rPr lang="en-US" altLang="ko-KR" sz="1600" i="1" dirty="0"/>
              <a:t>--</a:t>
            </a:r>
            <a:r>
              <a:rPr lang="en-US" altLang="ko-KR" sz="1600" i="1" dirty="0" smtClean="0"/>
              <a:t>block-</a:t>
            </a:r>
            <a:r>
              <a:rPr lang="en-US" altLang="ko-KR" sz="1600" i="1" dirty="0" err="1" smtClean="0"/>
              <a:t>migrate</a:t>
            </a:r>
            <a:r>
              <a:rPr lang="en-US" altLang="ko-KR" sz="1600" dirty="0" err="1" smtClean="0"/>
              <a:t>parameter</a:t>
            </a:r>
            <a:r>
              <a:rPr lang="ko-KR" altLang="en-US" sz="1600" dirty="0" smtClean="0"/>
              <a:t>를 </a:t>
            </a:r>
            <a:r>
              <a:rPr lang="ko-KR" altLang="en-US" sz="1600" dirty="0" err="1" smtClean="0"/>
              <a:t>사용해야함</a:t>
            </a:r>
            <a:endParaRPr lang="en-US" altLang="ko-KR" sz="1600" dirty="0" smtClean="0"/>
          </a:p>
          <a:p>
            <a:pPr algn="l" eaLnBrk="1" hangingPunct="1">
              <a:lnSpc>
                <a:spcPct val="130000"/>
              </a:lnSpc>
            </a:pPr>
            <a:r>
              <a:rPr lang="en-US" altLang="ko-KR" sz="1600" dirty="0" smtClean="0">
                <a:solidFill>
                  <a:srgbClr val="000000"/>
                </a:solidFill>
                <a:latin typeface="+mn-ea"/>
              </a:rPr>
              <a:t>  </a:t>
            </a:r>
            <a:r>
              <a:rPr lang="en-US" altLang="ko-KR" sz="1600" dirty="0" smtClean="0">
                <a:solidFill>
                  <a:srgbClr val="000000"/>
                </a:solidFill>
                <a:latin typeface="+mn-ea"/>
              </a:rPr>
              <a:t>- </a:t>
            </a:r>
            <a:r>
              <a:rPr lang="ko-KR" altLang="en-US" sz="1600" dirty="0" smtClean="0">
                <a:solidFill>
                  <a:srgbClr val="000000"/>
                </a:solidFill>
                <a:latin typeface="+mn-ea"/>
              </a:rPr>
              <a:t>네트워크를 통해 </a:t>
            </a:r>
            <a:r>
              <a:rPr lang="en-US" altLang="ko-KR" sz="1600" dirty="0" smtClean="0"/>
              <a:t>ephemeral disk</a:t>
            </a:r>
            <a:r>
              <a:rPr lang="ko-KR" altLang="en-US" sz="1600" dirty="0" smtClean="0"/>
              <a:t>가 복사되어야 하므로 복사되는 속도보다 </a:t>
            </a:r>
            <a:r>
              <a:rPr lang="en-US" altLang="ko-KR" sz="1600" dirty="0" smtClean="0"/>
              <a:t>disk writing</a:t>
            </a:r>
            <a:r>
              <a:rPr lang="ko-KR" altLang="en-US" sz="1600" dirty="0" smtClean="0"/>
              <a:t>이 더 빠르면</a:t>
            </a:r>
            <a:endParaRPr lang="en-US" altLang="ko-KR" sz="1600" dirty="0" smtClean="0"/>
          </a:p>
          <a:p>
            <a:pPr algn="l" eaLnBrk="1" hangingPunct="1">
              <a:lnSpc>
                <a:spcPct val="130000"/>
              </a:lnSpc>
            </a:pPr>
            <a:r>
              <a:rPr lang="en-US" altLang="ko-KR" sz="1600" dirty="0"/>
              <a:t> </a:t>
            </a:r>
            <a:r>
              <a:rPr lang="en-US" altLang="ko-KR" sz="1600" dirty="0" smtClean="0"/>
              <a:t>    </a:t>
            </a:r>
            <a:r>
              <a:rPr lang="ko-KR" altLang="en-US" sz="1600" dirty="0" err="1" smtClean="0"/>
              <a:t>성공할수</a:t>
            </a:r>
            <a:r>
              <a:rPr lang="ko-KR" altLang="en-US" sz="1600" dirty="0" smtClean="0"/>
              <a:t> 없다</a:t>
            </a:r>
            <a:r>
              <a:rPr lang="en-US" altLang="ko-KR" sz="1600" dirty="0" smtClean="0"/>
              <a:t>.</a:t>
            </a:r>
            <a:endParaRPr lang="en-US" altLang="ko-KR" sz="1600" b="1" dirty="0">
              <a:solidFill>
                <a:srgbClr val="000000"/>
              </a:solidFill>
              <a:latin typeface="+mn-ea"/>
            </a:endParaRPr>
          </a:p>
          <a:p>
            <a:pPr lvl="0" algn="l">
              <a:lnSpc>
                <a:spcPct val="130000"/>
              </a:lnSpc>
            </a:pPr>
            <a:r>
              <a:rPr lang="en-US" altLang="ko-KR" sz="1400" dirty="0">
                <a:solidFill>
                  <a:srgbClr val="000000"/>
                </a:solidFill>
                <a:latin typeface="+mn-ea"/>
              </a:rPr>
              <a:t>- /</a:t>
            </a:r>
            <a:r>
              <a:rPr lang="en-US" altLang="ko-KR" sz="1400" dirty="0" err="1">
                <a:solidFill>
                  <a:srgbClr val="000000"/>
                </a:solidFill>
                <a:latin typeface="+mn-ea"/>
              </a:rPr>
              <a:t>etc</a:t>
            </a:r>
            <a:r>
              <a:rPr lang="en-US" altLang="ko-KR" sz="1400" dirty="0">
                <a:solidFill>
                  <a:srgbClr val="000000"/>
                </a:solidFill>
                <a:latin typeface="+mn-ea"/>
              </a:rPr>
              <a:t>/nova/</a:t>
            </a:r>
            <a:r>
              <a:rPr lang="en-US" altLang="ko-KR" sz="1400" dirty="0" err="1">
                <a:solidFill>
                  <a:srgbClr val="000000"/>
                </a:solidFill>
                <a:latin typeface="+mn-ea"/>
              </a:rPr>
              <a:t>nova.conf</a:t>
            </a:r>
            <a:r>
              <a:rPr lang="en-US" altLang="ko-KR" sz="1400" dirty="0">
                <a:solidFill>
                  <a:srgbClr val="000000"/>
                </a:solidFill>
                <a:latin typeface="+mn-ea"/>
              </a:rPr>
              <a:t> </a:t>
            </a:r>
            <a:r>
              <a:rPr lang="ko-KR" altLang="en-US" sz="1400" dirty="0">
                <a:solidFill>
                  <a:srgbClr val="000000"/>
                </a:solidFill>
                <a:latin typeface="+mn-ea"/>
              </a:rPr>
              <a:t>의 </a:t>
            </a:r>
            <a:r>
              <a:rPr lang="en-US" altLang="ko-KR" sz="1400" dirty="0">
                <a:solidFill>
                  <a:srgbClr val="000000"/>
                </a:solidFill>
                <a:latin typeface="+mn-ea"/>
              </a:rPr>
              <a:t>[</a:t>
            </a:r>
            <a:r>
              <a:rPr lang="en-US" altLang="ko-KR" sz="1400" dirty="0" err="1">
                <a:solidFill>
                  <a:srgbClr val="000000"/>
                </a:solidFill>
                <a:latin typeface="+mn-ea"/>
              </a:rPr>
              <a:t>libvirt</a:t>
            </a:r>
            <a:r>
              <a:rPr lang="en-US" altLang="ko-KR" sz="1400" dirty="0">
                <a:solidFill>
                  <a:srgbClr val="000000"/>
                </a:solidFill>
                <a:latin typeface="+mn-ea"/>
              </a:rPr>
              <a:t>] </a:t>
            </a:r>
            <a:r>
              <a:rPr lang="ko-KR" altLang="en-US" sz="1400" dirty="0">
                <a:solidFill>
                  <a:srgbClr val="000000"/>
                </a:solidFill>
                <a:latin typeface="+mn-ea"/>
              </a:rPr>
              <a:t>아래와 같이 설정 </a:t>
            </a:r>
            <a:endParaRPr lang="en-US" altLang="ko-KR" sz="1400" dirty="0">
              <a:solidFill>
                <a:srgbClr val="000000"/>
              </a:solidFill>
              <a:latin typeface="+mn-ea"/>
            </a:endParaRPr>
          </a:p>
          <a:p>
            <a:pPr lvl="0" algn="l">
              <a:lnSpc>
                <a:spcPct val="130000"/>
              </a:lnSpc>
            </a:pPr>
            <a:r>
              <a:rPr lang="en-US" altLang="ko-KR" sz="1200" dirty="0" err="1" smtClean="0">
                <a:solidFill>
                  <a:srgbClr val="000000"/>
                </a:solidFill>
                <a:latin typeface="+mn-ea"/>
              </a:rPr>
              <a:t>block_migration_flag</a:t>
            </a:r>
            <a:r>
              <a:rPr lang="en-US" altLang="ko-KR" sz="1200" dirty="0" smtClean="0">
                <a:solidFill>
                  <a:srgbClr val="000000"/>
                </a:solidFill>
                <a:latin typeface="+mn-ea"/>
              </a:rPr>
              <a:t>=</a:t>
            </a:r>
            <a:r>
              <a:rPr lang="en-US" altLang="ko-KR" sz="1200" dirty="0" smtClean="0">
                <a:solidFill>
                  <a:srgbClr val="FF0000"/>
                </a:solidFill>
                <a:latin typeface="+mn-ea"/>
              </a:rPr>
              <a:t>VIR_MIGRATE_UNDEFINE_SOURCE,VIR_MIGRATE_PEER2PEER,VIR_MIGRATE_LIVE</a:t>
            </a:r>
            <a:r>
              <a:rPr lang="en-US" altLang="ko-KR" sz="1200" dirty="0" smtClean="0">
                <a:solidFill>
                  <a:srgbClr val="000000"/>
                </a:solidFill>
                <a:latin typeface="+mn-ea"/>
              </a:rPr>
              <a:t>,</a:t>
            </a:r>
            <a:r>
              <a:rPr lang="en-US" altLang="ko-KR" sz="1200" dirty="0" smtClean="0">
                <a:solidFill>
                  <a:srgbClr val="FF0000"/>
                </a:solidFill>
                <a:latin typeface="+mn-ea"/>
              </a:rPr>
              <a:t>VIR_MIGRATE_NON_SHARED_INC</a:t>
            </a:r>
            <a:endParaRPr lang="en-US" altLang="ko-KR" sz="1200" dirty="0">
              <a:solidFill>
                <a:srgbClr val="FF0000"/>
              </a:solidFill>
              <a:latin typeface="+mn-ea"/>
            </a:endParaRPr>
          </a:p>
          <a:p>
            <a:pPr algn="l">
              <a:lnSpc>
                <a:spcPct val="130000"/>
              </a:lnSpc>
            </a:pPr>
            <a:r>
              <a:rPr lang="en-US" altLang="ko-KR" sz="1200" dirty="0"/>
              <a:t>/</a:t>
            </a:r>
            <a:r>
              <a:rPr lang="en-US" altLang="ko-KR" sz="1200" dirty="0" err="1" smtClean="0"/>
              <a:t>etc</a:t>
            </a:r>
            <a:r>
              <a:rPr lang="en-US" altLang="ko-KR" sz="1200" dirty="0" smtClean="0"/>
              <a:t>/</a:t>
            </a:r>
            <a:r>
              <a:rPr lang="en-US" altLang="ko-KR" sz="1200" dirty="0" err="1" smtClean="0"/>
              <a:t>libvirt</a:t>
            </a:r>
            <a:r>
              <a:rPr lang="en-US" altLang="ko-KR" sz="1200" dirty="0" smtClean="0"/>
              <a:t>/</a:t>
            </a:r>
            <a:r>
              <a:rPr lang="en-US" altLang="ko-KR" sz="1200" dirty="0" err="1" smtClean="0"/>
              <a:t>libvirtd.conf</a:t>
            </a:r>
            <a:r>
              <a:rPr lang="ko-KR" altLang="en-US" sz="1200" dirty="0" smtClean="0"/>
              <a:t>에 아래와 같이 설정 </a:t>
            </a:r>
            <a:r>
              <a:rPr lang="en-US" altLang="ko-KR" sz="1200" dirty="0"/>
              <a:t/>
            </a:r>
            <a:br>
              <a:rPr lang="en-US" altLang="ko-KR" sz="1200" dirty="0"/>
            </a:br>
            <a:r>
              <a:rPr lang="en-US" altLang="ko-KR" sz="1200" dirty="0" err="1">
                <a:solidFill>
                  <a:srgbClr val="FF0000"/>
                </a:solidFill>
              </a:rPr>
              <a:t>listen_tls</a:t>
            </a:r>
            <a:r>
              <a:rPr lang="en-US" altLang="ko-KR" sz="1200" dirty="0">
                <a:solidFill>
                  <a:srgbClr val="FF0000"/>
                </a:solidFill>
              </a:rPr>
              <a:t> = 0</a:t>
            </a:r>
            <a:br>
              <a:rPr lang="en-US" altLang="ko-KR" sz="1200" dirty="0">
                <a:solidFill>
                  <a:srgbClr val="FF0000"/>
                </a:solidFill>
              </a:rPr>
            </a:br>
            <a:r>
              <a:rPr lang="en-US" altLang="ko-KR" sz="1200" dirty="0" err="1">
                <a:solidFill>
                  <a:srgbClr val="FF0000"/>
                </a:solidFill>
              </a:rPr>
              <a:t>listen_tcp</a:t>
            </a:r>
            <a:r>
              <a:rPr lang="en-US" altLang="ko-KR" sz="1200" dirty="0">
                <a:solidFill>
                  <a:srgbClr val="FF0000"/>
                </a:solidFill>
              </a:rPr>
              <a:t> = 1</a:t>
            </a:r>
            <a:br>
              <a:rPr lang="en-US" altLang="ko-KR" sz="1200" dirty="0">
                <a:solidFill>
                  <a:srgbClr val="FF0000"/>
                </a:solidFill>
              </a:rPr>
            </a:br>
            <a:r>
              <a:rPr lang="en-US" altLang="ko-KR" sz="1200" dirty="0" err="1">
                <a:solidFill>
                  <a:srgbClr val="FF0000"/>
                </a:solidFill>
              </a:rPr>
              <a:t>auth_tcp</a:t>
            </a:r>
            <a:r>
              <a:rPr lang="en-US" altLang="ko-KR" sz="1200" dirty="0">
                <a:solidFill>
                  <a:srgbClr val="FF0000"/>
                </a:solidFill>
              </a:rPr>
              <a:t> = “none</a:t>
            </a:r>
            <a:r>
              <a:rPr lang="en-US" altLang="ko-KR" sz="1200" dirty="0" smtClean="0">
                <a:solidFill>
                  <a:srgbClr val="FF0000"/>
                </a:solidFill>
              </a:rPr>
              <a:t>”</a:t>
            </a:r>
            <a:endParaRPr lang="en-US" altLang="ko-KR" sz="1200" dirty="0"/>
          </a:p>
        </p:txBody>
      </p:sp>
      <p:sp>
        <p:nvSpPr>
          <p:cNvPr id="2" name="직사각형 1"/>
          <p:cNvSpPr/>
          <p:nvPr/>
        </p:nvSpPr>
        <p:spPr>
          <a:xfrm>
            <a:off x="509142" y="4518521"/>
            <a:ext cx="7920880" cy="2462213"/>
          </a:xfrm>
          <a:prstGeom prst="rect">
            <a:avLst/>
          </a:prstGeom>
        </p:spPr>
        <p:txBody>
          <a:bodyPr wrap="square">
            <a:spAutoFit/>
          </a:bodyPr>
          <a:lstStyle/>
          <a:p>
            <a:pPr algn="l"/>
            <a:r>
              <a:rPr lang="en-US" altLang="ko-KR" dirty="0"/>
              <a:t>[</a:t>
            </a:r>
            <a:r>
              <a:rPr lang="en-US" altLang="ko-KR" dirty="0" err="1"/>
              <a:t>root@osc</a:t>
            </a:r>
            <a:r>
              <a:rPr lang="en-US" altLang="ko-KR" dirty="0"/>
              <a:t> ~(</a:t>
            </a:r>
            <a:r>
              <a:rPr lang="en-US" altLang="ko-KR" dirty="0" err="1"/>
              <a:t>keystone_admin</a:t>
            </a:r>
            <a:r>
              <a:rPr lang="en-US" altLang="ko-KR" dirty="0"/>
              <a:t>)]# nova help live-migration</a:t>
            </a:r>
          </a:p>
          <a:p>
            <a:pPr algn="l"/>
            <a:r>
              <a:rPr lang="en-US" altLang="ko-KR" dirty="0"/>
              <a:t>usage: nova live-migration </a:t>
            </a:r>
            <a:r>
              <a:rPr lang="en-US" altLang="ko-KR" b="1" dirty="0">
                <a:solidFill>
                  <a:srgbClr val="FF0000"/>
                </a:solidFill>
              </a:rPr>
              <a:t>[--block-migrate] </a:t>
            </a:r>
            <a:r>
              <a:rPr lang="en-US" altLang="ko-KR" dirty="0"/>
              <a:t>[--disk-over-commit]</a:t>
            </a:r>
          </a:p>
          <a:p>
            <a:pPr algn="l"/>
            <a:r>
              <a:rPr lang="en-US" altLang="ko-KR" dirty="0"/>
              <a:t>                           &lt;server&gt; [&lt;host&gt;]</a:t>
            </a:r>
          </a:p>
          <a:p>
            <a:pPr algn="l"/>
            <a:endParaRPr lang="en-US" altLang="ko-KR" dirty="0"/>
          </a:p>
          <a:p>
            <a:pPr algn="l"/>
            <a:r>
              <a:rPr lang="en-US" altLang="ko-KR" dirty="0"/>
              <a:t>Migrate running server to a new machine.</a:t>
            </a:r>
          </a:p>
          <a:p>
            <a:pPr algn="l"/>
            <a:endParaRPr lang="en-US" altLang="ko-KR" dirty="0"/>
          </a:p>
          <a:p>
            <a:pPr algn="l"/>
            <a:r>
              <a:rPr lang="en-US" altLang="ko-KR" dirty="0"/>
              <a:t>Positional arguments:</a:t>
            </a:r>
          </a:p>
          <a:p>
            <a:pPr algn="l"/>
            <a:r>
              <a:rPr lang="en-US" altLang="ko-KR" dirty="0"/>
              <a:t>  &lt;server&gt;            Name or ID of server.</a:t>
            </a:r>
          </a:p>
          <a:p>
            <a:pPr algn="l"/>
            <a:r>
              <a:rPr lang="en-US" altLang="ko-KR" dirty="0"/>
              <a:t>  &lt;host&gt;              destination host name.</a:t>
            </a:r>
          </a:p>
          <a:p>
            <a:pPr algn="l"/>
            <a:endParaRPr lang="en-US" altLang="ko-KR" dirty="0"/>
          </a:p>
          <a:p>
            <a:pPr algn="l"/>
            <a:r>
              <a:rPr lang="en-US" altLang="ko-KR" dirty="0"/>
              <a:t>Optional arguments:</a:t>
            </a:r>
          </a:p>
          <a:p>
            <a:pPr algn="l"/>
            <a:r>
              <a:rPr lang="en-US" altLang="ko-KR" dirty="0"/>
              <a:t>  --block-migrate     True in case of </a:t>
            </a:r>
            <a:r>
              <a:rPr lang="en-US" altLang="ko-KR" dirty="0" err="1"/>
              <a:t>block_migration</a:t>
            </a:r>
            <a:r>
              <a:rPr lang="en-US" altLang="ko-KR" dirty="0"/>
              <a:t>.</a:t>
            </a:r>
          </a:p>
          <a:p>
            <a:pPr algn="l"/>
            <a:r>
              <a:rPr lang="en-US" altLang="ko-KR" dirty="0"/>
              <a:t>                      (Default=</a:t>
            </a:r>
            <a:r>
              <a:rPr lang="en-US" altLang="ko-KR" dirty="0" err="1"/>
              <a:t>False:live_migration</a:t>
            </a:r>
            <a:r>
              <a:rPr lang="en-US" altLang="ko-KR" dirty="0"/>
              <a:t>)</a:t>
            </a:r>
          </a:p>
          <a:p>
            <a:pPr algn="l"/>
            <a:r>
              <a:rPr lang="en-US" altLang="ko-KR" dirty="0"/>
              <a:t>  --disk-over-commit  Allow overcommit.(Default=False)</a:t>
            </a:r>
          </a:p>
        </p:txBody>
      </p:sp>
    </p:spTree>
    <p:extLst>
      <p:ext uri="{BB962C8B-B14F-4D97-AF65-F5344CB8AC3E}">
        <p14:creationId xmlns:p14="http://schemas.microsoft.com/office/powerpoint/2010/main" val="256209651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1"/>
          <p:cNvSpPr>
            <a:spLocks noGrp="1"/>
          </p:cNvSpPr>
          <p:nvPr>
            <p:ph type="title"/>
          </p:nvPr>
        </p:nvSpPr>
        <p:spPr>
          <a:xfrm>
            <a:off x="539974" y="198041"/>
            <a:ext cx="9356725" cy="360363"/>
          </a:xfrm>
        </p:spPr>
        <p:txBody>
          <a:bodyPr/>
          <a:lstStyle/>
          <a:p>
            <a:r>
              <a:rPr lang="en-US" altLang="ko-KR" sz="2000" kern="1200" dirty="0" smtClean="0">
                <a:latin typeface="+mn-ea"/>
                <a:ea typeface="+mn-ea"/>
              </a:rPr>
              <a:t>7. </a:t>
            </a:r>
            <a:r>
              <a:rPr lang="en-US" altLang="ko-KR" sz="2000" kern="1200" dirty="0" smtClean="0">
                <a:latin typeface="+mn-ea"/>
                <a:ea typeface="+mn-ea"/>
              </a:rPr>
              <a:t>Volume backend </a:t>
            </a:r>
            <a:r>
              <a:rPr lang="en-US" altLang="ko-KR" sz="2000" kern="1200" dirty="0" smtClean="0">
                <a:latin typeface="+mn-ea"/>
              </a:rPr>
              <a:t>Live Migration</a:t>
            </a:r>
            <a:endParaRPr lang="ko-KR" altLang="en-US" sz="2000" kern="1200" dirty="0">
              <a:latin typeface="+mn-ea"/>
              <a:ea typeface="+mn-ea"/>
            </a:endParaRPr>
          </a:p>
        </p:txBody>
      </p:sp>
      <p:sp>
        <p:nvSpPr>
          <p:cNvPr id="6" name="TextBox 14"/>
          <p:cNvSpPr txBox="1"/>
          <p:nvPr/>
        </p:nvSpPr>
        <p:spPr bwMode="auto">
          <a:xfrm>
            <a:off x="758156" y="1113293"/>
            <a:ext cx="9070850" cy="81253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defPPr>
              <a:defRPr lang="en-US"/>
            </a:defPPr>
            <a:lvl1pPr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1pPr>
            <a:lvl2pPr marL="4572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2pPr>
            <a:lvl3pPr marL="9144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3pPr>
            <a:lvl4pPr marL="13716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4pPr>
            <a:lvl5pPr marL="18288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5pPr>
            <a:lvl6pPr marL="2286000" algn="l" defTabSz="914400" rtl="0" eaLnBrk="1" latinLnBrk="1" hangingPunct="1">
              <a:defRPr kumimoji="1" sz="1100" kern="1200">
                <a:solidFill>
                  <a:schemeClr val="tx1"/>
                </a:solidFill>
                <a:latin typeface="Arial" pitchFamily="34" charset="0"/>
                <a:ea typeface="HY태고딕" pitchFamily="18" charset="-127"/>
                <a:cs typeface="+mn-cs"/>
              </a:defRPr>
            </a:lvl6pPr>
            <a:lvl7pPr marL="2743200" algn="l" defTabSz="914400" rtl="0" eaLnBrk="1" latinLnBrk="1" hangingPunct="1">
              <a:defRPr kumimoji="1" sz="1100" kern="1200">
                <a:solidFill>
                  <a:schemeClr val="tx1"/>
                </a:solidFill>
                <a:latin typeface="Arial" pitchFamily="34" charset="0"/>
                <a:ea typeface="HY태고딕" pitchFamily="18" charset="-127"/>
                <a:cs typeface="+mn-cs"/>
              </a:defRPr>
            </a:lvl7pPr>
            <a:lvl8pPr marL="3200400" algn="l" defTabSz="914400" rtl="0" eaLnBrk="1" latinLnBrk="1" hangingPunct="1">
              <a:defRPr kumimoji="1" sz="1100" kern="1200">
                <a:solidFill>
                  <a:schemeClr val="tx1"/>
                </a:solidFill>
                <a:latin typeface="Arial" pitchFamily="34" charset="0"/>
                <a:ea typeface="HY태고딕" pitchFamily="18" charset="-127"/>
                <a:cs typeface="+mn-cs"/>
              </a:defRPr>
            </a:lvl8pPr>
            <a:lvl9pPr marL="3657600" algn="l" defTabSz="914400" rtl="0" eaLnBrk="1" latinLnBrk="1" hangingPunct="1">
              <a:defRPr kumimoji="1" sz="1100" kern="1200">
                <a:solidFill>
                  <a:schemeClr val="tx1"/>
                </a:solidFill>
                <a:latin typeface="Arial" pitchFamily="34" charset="0"/>
                <a:ea typeface="HY태고딕" pitchFamily="18" charset="-127"/>
                <a:cs typeface="+mn-cs"/>
              </a:defRPr>
            </a:lvl9pPr>
          </a:lstStyle>
          <a:p>
            <a:pPr algn="l">
              <a:lnSpc>
                <a:spcPct val="130000"/>
              </a:lnSpc>
            </a:pPr>
            <a:r>
              <a:rPr lang="en-US" altLang="ko-KR" sz="1800" b="1" dirty="0">
                <a:solidFill>
                  <a:srgbClr val="000000"/>
                </a:solidFill>
                <a:latin typeface="+mn-ea"/>
                <a:ea typeface="+mn-ea"/>
                <a:cs typeface="+mj-cs"/>
              </a:rPr>
              <a:t>8</a:t>
            </a:r>
            <a:r>
              <a:rPr lang="en-US" altLang="ko-KR" sz="1800" b="1" dirty="0" smtClean="0">
                <a:solidFill>
                  <a:srgbClr val="000000"/>
                </a:solidFill>
                <a:latin typeface="+mn-ea"/>
                <a:ea typeface="+mn-ea"/>
                <a:cs typeface="+mj-cs"/>
              </a:rPr>
              <a:t>. Volume backend Live </a:t>
            </a:r>
            <a:r>
              <a:rPr lang="en-US" altLang="ko-KR" sz="1800" b="1" dirty="0">
                <a:solidFill>
                  <a:srgbClr val="000000"/>
                </a:solidFill>
                <a:latin typeface="+mn-ea"/>
                <a:ea typeface="+mn-ea"/>
                <a:cs typeface="+mj-cs"/>
              </a:rPr>
              <a:t>M</a:t>
            </a:r>
            <a:r>
              <a:rPr lang="en-US" altLang="ko-KR" sz="1800" b="1" dirty="0" smtClean="0">
                <a:solidFill>
                  <a:srgbClr val="000000"/>
                </a:solidFill>
                <a:latin typeface="+mn-ea"/>
                <a:ea typeface="+mn-ea"/>
                <a:cs typeface="+mj-cs"/>
              </a:rPr>
              <a:t>igration</a:t>
            </a:r>
          </a:p>
          <a:p>
            <a:pPr algn="l">
              <a:lnSpc>
                <a:spcPct val="130000"/>
              </a:lnSpc>
            </a:pPr>
            <a:r>
              <a:rPr lang="ko-KR" altLang="en-US" sz="1800" b="1" dirty="0" err="1" smtClean="0">
                <a:solidFill>
                  <a:srgbClr val="000000"/>
                </a:solidFill>
                <a:latin typeface="+mn-ea"/>
                <a:ea typeface="+mn-ea"/>
                <a:cs typeface="+mj-cs"/>
              </a:rPr>
              <a:t>ㅇ</a:t>
            </a:r>
            <a:r>
              <a:rPr lang="ko-KR" altLang="en-US" sz="1800" b="1" dirty="0" smtClean="0">
                <a:solidFill>
                  <a:srgbClr val="000000"/>
                </a:solidFill>
                <a:latin typeface="+mn-ea"/>
                <a:ea typeface="+mn-ea"/>
                <a:cs typeface="+mj-cs"/>
              </a:rPr>
              <a:t> </a:t>
            </a:r>
            <a:r>
              <a:rPr lang="en-US" altLang="ko-KR" sz="1800" b="1" dirty="0" smtClean="0">
                <a:solidFill>
                  <a:srgbClr val="000000"/>
                </a:solidFill>
                <a:latin typeface="+mn-ea"/>
                <a:ea typeface="+mn-ea"/>
                <a:cs typeface="+mj-cs"/>
              </a:rPr>
              <a:t>image</a:t>
            </a:r>
            <a:r>
              <a:rPr lang="ko-KR" altLang="en-US" sz="1800" b="1" dirty="0" smtClean="0">
                <a:solidFill>
                  <a:srgbClr val="000000"/>
                </a:solidFill>
                <a:latin typeface="+mn-ea"/>
                <a:ea typeface="+mn-ea"/>
                <a:cs typeface="+mj-cs"/>
              </a:rPr>
              <a:t>를 넣은 </a:t>
            </a:r>
            <a:r>
              <a:rPr lang="en-US" altLang="ko-KR" sz="1800" b="1" dirty="0" smtClean="0">
                <a:solidFill>
                  <a:srgbClr val="000000"/>
                </a:solidFill>
                <a:latin typeface="+mn-ea"/>
                <a:ea typeface="+mn-ea"/>
                <a:cs typeface="+mj-cs"/>
              </a:rPr>
              <a:t>cinder </a:t>
            </a:r>
            <a:r>
              <a:rPr lang="ko-KR" altLang="en-US" sz="1800" b="1" dirty="0" smtClean="0">
                <a:solidFill>
                  <a:srgbClr val="000000"/>
                </a:solidFill>
                <a:latin typeface="+mn-ea"/>
                <a:ea typeface="+mn-ea"/>
                <a:cs typeface="+mj-cs"/>
              </a:rPr>
              <a:t>볼륨을 사전에 생성</a:t>
            </a:r>
            <a:endParaRPr lang="en-US" altLang="ko-KR" sz="1800" b="1" dirty="0" smtClean="0">
              <a:solidFill>
                <a:srgbClr val="000000"/>
              </a:solidFill>
              <a:latin typeface="+mn-ea"/>
              <a:ea typeface="+mn-ea"/>
              <a:cs typeface="+mj-cs"/>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9720" t="18728" r="31566" b="2080"/>
          <a:stretch/>
        </p:blipFill>
        <p:spPr bwMode="auto">
          <a:xfrm>
            <a:off x="758156" y="1931404"/>
            <a:ext cx="5040560" cy="5024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728516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1"/>
          <p:cNvSpPr>
            <a:spLocks noGrp="1"/>
          </p:cNvSpPr>
          <p:nvPr>
            <p:ph type="title"/>
          </p:nvPr>
        </p:nvSpPr>
        <p:spPr>
          <a:xfrm>
            <a:off x="539974" y="198041"/>
            <a:ext cx="9356725" cy="360363"/>
          </a:xfrm>
        </p:spPr>
        <p:txBody>
          <a:bodyPr/>
          <a:lstStyle/>
          <a:p>
            <a:r>
              <a:rPr lang="en-US" altLang="ko-KR" sz="2000" kern="1200" dirty="0" smtClean="0">
                <a:latin typeface="+mn-ea"/>
                <a:ea typeface="+mn-ea"/>
              </a:rPr>
              <a:t>7. </a:t>
            </a:r>
            <a:r>
              <a:rPr lang="en-US" altLang="ko-KR" sz="2000" kern="1200" dirty="0" smtClean="0">
                <a:latin typeface="+mn-ea"/>
                <a:ea typeface="+mn-ea"/>
              </a:rPr>
              <a:t>Volume backend </a:t>
            </a:r>
            <a:r>
              <a:rPr lang="en-US" altLang="ko-KR" sz="2000" kern="1200" dirty="0" smtClean="0">
                <a:latin typeface="+mn-ea"/>
              </a:rPr>
              <a:t>Live Migration</a:t>
            </a:r>
            <a:endParaRPr lang="ko-KR" altLang="en-US" sz="2000" kern="1200" dirty="0">
              <a:latin typeface="+mn-ea"/>
              <a:ea typeface="+mn-ea"/>
            </a:endParaRPr>
          </a:p>
        </p:txBody>
      </p:sp>
      <p:sp>
        <p:nvSpPr>
          <p:cNvPr id="6" name="TextBox 14"/>
          <p:cNvSpPr txBox="1"/>
          <p:nvPr/>
        </p:nvSpPr>
        <p:spPr bwMode="auto">
          <a:xfrm>
            <a:off x="683990" y="918121"/>
            <a:ext cx="9070850" cy="77284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defPPr>
              <a:defRPr lang="en-US"/>
            </a:defPPr>
            <a:lvl1pPr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1pPr>
            <a:lvl2pPr marL="4572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2pPr>
            <a:lvl3pPr marL="9144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3pPr>
            <a:lvl4pPr marL="13716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4pPr>
            <a:lvl5pPr marL="18288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5pPr>
            <a:lvl6pPr marL="2286000" algn="l" defTabSz="914400" rtl="0" eaLnBrk="1" latinLnBrk="1" hangingPunct="1">
              <a:defRPr kumimoji="1" sz="1100" kern="1200">
                <a:solidFill>
                  <a:schemeClr val="tx1"/>
                </a:solidFill>
                <a:latin typeface="Arial" pitchFamily="34" charset="0"/>
                <a:ea typeface="HY태고딕" pitchFamily="18" charset="-127"/>
                <a:cs typeface="+mn-cs"/>
              </a:defRPr>
            </a:lvl6pPr>
            <a:lvl7pPr marL="2743200" algn="l" defTabSz="914400" rtl="0" eaLnBrk="1" latinLnBrk="1" hangingPunct="1">
              <a:defRPr kumimoji="1" sz="1100" kern="1200">
                <a:solidFill>
                  <a:schemeClr val="tx1"/>
                </a:solidFill>
                <a:latin typeface="Arial" pitchFamily="34" charset="0"/>
                <a:ea typeface="HY태고딕" pitchFamily="18" charset="-127"/>
                <a:cs typeface="+mn-cs"/>
              </a:defRPr>
            </a:lvl7pPr>
            <a:lvl8pPr marL="3200400" algn="l" defTabSz="914400" rtl="0" eaLnBrk="1" latinLnBrk="1" hangingPunct="1">
              <a:defRPr kumimoji="1" sz="1100" kern="1200">
                <a:solidFill>
                  <a:schemeClr val="tx1"/>
                </a:solidFill>
                <a:latin typeface="Arial" pitchFamily="34" charset="0"/>
                <a:ea typeface="HY태고딕" pitchFamily="18" charset="-127"/>
                <a:cs typeface="+mn-cs"/>
              </a:defRPr>
            </a:lvl8pPr>
            <a:lvl9pPr marL="3657600" algn="l" defTabSz="914400" rtl="0" eaLnBrk="1" latinLnBrk="1" hangingPunct="1">
              <a:defRPr kumimoji="1" sz="1100" kern="1200">
                <a:solidFill>
                  <a:schemeClr val="tx1"/>
                </a:solidFill>
                <a:latin typeface="Arial" pitchFamily="34" charset="0"/>
                <a:ea typeface="HY태고딕" pitchFamily="18" charset="-127"/>
                <a:cs typeface="+mn-cs"/>
              </a:defRPr>
            </a:lvl9pPr>
          </a:lstStyle>
          <a:p>
            <a:pPr algn="l">
              <a:lnSpc>
                <a:spcPct val="130000"/>
              </a:lnSpc>
            </a:pPr>
            <a:r>
              <a:rPr lang="en-US" altLang="ko-KR" sz="1800" b="1" dirty="0">
                <a:solidFill>
                  <a:srgbClr val="000000"/>
                </a:solidFill>
                <a:latin typeface="+mn-ea"/>
                <a:ea typeface="+mn-ea"/>
                <a:cs typeface="+mj-cs"/>
              </a:rPr>
              <a:t>8</a:t>
            </a:r>
            <a:r>
              <a:rPr lang="en-US" altLang="ko-KR" sz="1800" b="1" dirty="0" smtClean="0">
                <a:solidFill>
                  <a:srgbClr val="000000"/>
                </a:solidFill>
                <a:latin typeface="+mn-ea"/>
                <a:ea typeface="+mn-ea"/>
                <a:cs typeface="+mj-cs"/>
              </a:rPr>
              <a:t>. </a:t>
            </a:r>
            <a:r>
              <a:rPr lang="ko-KR" altLang="en-US" sz="1800" b="1" dirty="0" err="1" smtClean="0">
                <a:solidFill>
                  <a:srgbClr val="000000"/>
                </a:solidFill>
                <a:latin typeface="+mn-ea"/>
                <a:ea typeface="+mn-ea"/>
                <a:cs typeface="+mj-cs"/>
              </a:rPr>
              <a:t>인스턴스</a:t>
            </a:r>
            <a:r>
              <a:rPr lang="ko-KR" altLang="en-US" sz="1800" b="1" dirty="0" smtClean="0">
                <a:solidFill>
                  <a:srgbClr val="000000"/>
                </a:solidFill>
                <a:latin typeface="+mn-ea"/>
                <a:ea typeface="+mn-ea"/>
                <a:cs typeface="+mj-cs"/>
              </a:rPr>
              <a:t> 생성시 해당 볼륨을 부팅소스로 지정 </a:t>
            </a:r>
            <a:endParaRPr lang="en-US" altLang="ko-KR" sz="1800" b="1" dirty="0" smtClean="0">
              <a:solidFill>
                <a:srgbClr val="000000"/>
              </a:solidFill>
              <a:latin typeface="+mn-ea"/>
              <a:ea typeface="+mn-ea"/>
              <a:cs typeface="+mj-cs"/>
            </a:endParaRPr>
          </a:p>
          <a:p>
            <a:pPr algn="l">
              <a:lnSpc>
                <a:spcPct val="130000"/>
              </a:lnSpc>
            </a:pPr>
            <a:r>
              <a:rPr lang="en-US" altLang="ko-KR" sz="1800" b="1" dirty="0">
                <a:solidFill>
                  <a:srgbClr val="000000"/>
                </a:solidFill>
                <a:latin typeface="+mn-ea"/>
                <a:ea typeface="+mn-ea"/>
                <a:cs typeface="+mj-cs"/>
              </a:rPr>
              <a:t> </a:t>
            </a:r>
            <a:r>
              <a:rPr lang="en-US" altLang="ko-KR" sz="1800" b="1" dirty="0" smtClean="0">
                <a:solidFill>
                  <a:srgbClr val="000000"/>
                </a:solidFill>
                <a:latin typeface="+mn-ea"/>
                <a:ea typeface="+mn-ea"/>
                <a:cs typeface="+mj-cs"/>
              </a:rPr>
              <a:t>  </a:t>
            </a:r>
            <a:r>
              <a:rPr lang="ko-KR" altLang="en-US" sz="1800" b="1" dirty="0" smtClean="0">
                <a:solidFill>
                  <a:srgbClr val="000000"/>
                </a:solidFill>
                <a:latin typeface="+mn-ea"/>
                <a:ea typeface="+mn-ea"/>
                <a:cs typeface="+mj-cs"/>
              </a:rPr>
              <a:t>볼륨이 </a:t>
            </a:r>
            <a:r>
              <a:rPr lang="en-US" altLang="ko-KR" sz="1800" b="1" dirty="0" err="1" smtClean="0">
                <a:solidFill>
                  <a:srgbClr val="000000"/>
                </a:solidFill>
                <a:latin typeface="+mn-ea"/>
                <a:ea typeface="+mn-ea"/>
                <a:cs typeface="+mj-cs"/>
              </a:rPr>
              <a:t>vda</a:t>
            </a:r>
            <a:r>
              <a:rPr lang="ko-KR" altLang="en-US" sz="1800" b="1" dirty="0" smtClean="0">
                <a:solidFill>
                  <a:srgbClr val="000000"/>
                </a:solidFill>
                <a:latin typeface="+mn-ea"/>
                <a:ea typeface="+mn-ea"/>
                <a:cs typeface="+mj-cs"/>
              </a:rPr>
              <a:t>로 </a:t>
            </a:r>
            <a:r>
              <a:rPr lang="ko-KR" altLang="en-US" sz="1800" b="1" dirty="0" err="1" smtClean="0">
                <a:solidFill>
                  <a:srgbClr val="000000"/>
                </a:solidFill>
                <a:latin typeface="+mn-ea"/>
                <a:ea typeface="+mn-ea"/>
                <a:cs typeface="+mj-cs"/>
              </a:rPr>
              <a:t>인스턴스에</a:t>
            </a:r>
            <a:r>
              <a:rPr lang="ko-KR" altLang="en-US" sz="1800" b="1" dirty="0" smtClean="0">
                <a:solidFill>
                  <a:srgbClr val="000000"/>
                </a:solidFill>
                <a:latin typeface="+mn-ea"/>
                <a:ea typeface="+mn-ea"/>
                <a:cs typeface="+mj-cs"/>
              </a:rPr>
              <a:t> 붙음 </a:t>
            </a:r>
            <a:endParaRPr lang="en-US" altLang="ko-KR" sz="1800" b="1" dirty="0" smtClean="0">
              <a:solidFill>
                <a:srgbClr val="000000"/>
              </a:solidFill>
              <a:latin typeface="+mn-ea"/>
              <a:ea typeface="+mn-ea"/>
              <a:cs typeface="+mj-cs"/>
            </a:endParaRP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9369" t="18943" r="31174" b="3958"/>
          <a:stretch/>
        </p:blipFill>
        <p:spPr bwMode="auto">
          <a:xfrm>
            <a:off x="704231" y="1638201"/>
            <a:ext cx="3949941" cy="4680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3818" t="14274" r="14567" b="32046"/>
          <a:stretch/>
        </p:blipFill>
        <p:spPr bwMode="auto">
          <a:xfrm>
            <a:off x="4788446" y="1690961"/>
            <a:ext cx="5365932" cy="28155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14"/>
          <p:cNvSpPr txBox="1"/>
          <p:nvPr/>
        </p:nvSpPr>
        <p:spPr bwMode="auto">
          <a:xfrm>
            <a:off x="706563" y="6174705"/>
            <a:ext cx="9070850" cy="81253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defPPr>
              <a:defRPr lang="en-US"/>
            </a:defPPr>
            <a:lvl1pPr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1pPr>
            <a:lvl2pPr marL="4572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2pPr>
            <a:lvl3pPr marL="9144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3pPr>
            <a:lvl4pPr marL="13716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4pPr>
            <a:lvl5pPr marL="18288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5pPr>
            <a:lvl6pPr marL="2286000" algn="l" defTabSz="914400" rtl="0" eaLnBrk="1" latinLnBrk="1" hangingPunct="1">
              <a:defRPr kumimoji="1" sz="1100" kern="1200">
                <a:solidFill>
                  <a:schemeClr val="tx1"/>
                </a:solidFill>
                <a:latin typeface="Arial" pitchFamily="34" charset="0"/>
                <a:ea typeface="HY태고딕" pitchFamily="18" charset="-127"/>
                <a:cs typeface="+mn-cs"/>
              </a:defRPr>
            </a:lvl6pPr>
            <a:lvl7pPr marL="2743200" algn="l" defTabSz="914400" rtl="0" eaLnBrk="1" latinLnBrk="1" hangingPunct="1">
              <a:defRPr kumimoji="1" sz="1100" kern="1200">
                <a:solidFill>
                  <a:schemeClr val="tx1"/>
                </a:solidFill>
                <a:latin typeface="Arial" pitchFamily="34" charset="0"/>
                <a:ea typeface="HY태고딕" pitchFamily="18" charset="-127"/>
                <a:cs typeface="+mn-cs"/>
              </a:defRPr>
            </a:lvl7pPr>
            <a:lvl8pPr marL="3200400" algn="l" defTabSz="914400" rtl="0" eaLnBrk="1" latinLnBrk="1" hangingPunct="1">
              <a:defRPr kumimoji="1" sz="1100" kern="1200">
                <a:solidFill>
                  <a:schemeClr val="tx1"/>
                </a:solidFill>
                <a:latin typeface="Arial" pitchFamily="34" charset="0"/>
                <a:ea typeface="HY태고딕" pitchFamily="18" charset="-127"/>
                <a:cs typeface="+mn-cs"/>
              </a:defRPr>
            </a:lvl8pPr>
            <a:lvl9pPr marL="3657600" algn="l" defTabSz="914400" rtl="0" eaLnBrk="1" latinLnBrk="1" hangingPunct="1">
              <a:defRPr kumimoji="1" sz="1100" kern="1200">
                <a:solidFill>
                  <a:schemeClr val="tx1"/>
                </a:solidFill>
                <a:latin typeface="Arial" pitchFamily="34" charset="0"/>
                <a:ea typeface="HY태고딕" pitchFamily="18" charset="-127"/>
                <a:cs typeface="+mn-cs"/>
              </a:defRPr>
            </a:lvl9pPr>
          </a:lstStyle>
          <a:p>
            <a:pPr algn="l">
              <a:lnSpc>
                <a:spcPct val="130000"/>
              </a:lnSpc>
            </a:pPr>
            <a:r>
              <a:rPr lang="en-US" altLang="ko-KR" sz="1800" b="1" dirty="0" smtClean="0">
                <a:solidFill>
                  <a:srgbClr val="000000"/>
                </a:solidFill>
                <a:latin typeface="+mn-ea"/>
                <a:ea typeface="+mn-ea"/>
                <a:cs typeface="+mj-cs"/>
              </a:rPr>
              <a:t>nova </a:t>
            </a:r>
            <a:r>
              <a:rPr lang="en-US" altLang="ko-KR" sz="1800" b="1" dirty="0" smtClean="0">
                <a:solidFill>
                  <a:srgbClr val="000000"/>
                </a:solidFill>
                <a:latin typeface="+mn-ea"/>
                <a:ea typeface="+mn-ea"/>
                <a:cs typeface="+mj-cs"/>
              </a:rPr>
              <a:t>live-migration volback2</a:t>
            </a:r>
            <a:r>
              <a:rPr lang="ko-KR" altLang="en-US" sz="1800" b="1" dirty="0" smtClean="0">
                <a:solidFill>
                  <a:srgbClr val="000000"/>
                </a:solidFill>
                <a:latin typeface="+mn-ea"/>
                <a:ea typeface="+mn-ea"/>
                <a:cs typeface="+mj-cs"/>
              </a:rPr>
              <a:t>로 실행하면 </a:t>
            </a:r>
            <a:endParaRPr lang="en-US" altLang="ko-KR" sz="1800" b="1" dirty="0" smtClean="0">
              <a:solidFill>
                <a:srgbClr val="000000"/>
              </a:solidFill>
              <a:latin typeface="+mn-ea"/>
              <a:ea typeface="+mn-ea"/>
              <a:cs typeface="+mj-cs"/>
            </a:endParaRPr>
          </a:p>
          <a:p>
            <a:pPr algn="l">
              <a:lnSpc>
                <a:spcPct val="130000"/>
              </a:lnSpc>
            </a:pPr>
            <a:r>
              <a:rPr lang="en-US" altLang="ko-KR" sz="1800" b="1" dirty="0" smtClean="0">
                <a:solidFill>
                  <a:srgbClr val="000000"/>
                </a:solidFill>
                <a:latin typeface="+mn-ea"/>
                <a:ea typeface="+mn-ea"/>
                <a:cs typeface="+mj-cs"/>
              </a:rPr>
              <a:t>nova</a:t>
            </a:r>
            <a:r>
              <a:rPr lang="ko-KR" altLang="en-US" sz="1800" b="1" dirty="0" smtClean="0">
                <a:solidFill>
                  <a:srgbClr val="000000"/>
                </a:solidFill>
                <a:latin typeface="+mn-ea"/>
                <a:ea typeface="+mn-ea"/>
                <a:cs typeface="+mj-cs"/>
              </a:rPr>
              <a:t>의 </a:t>
            </a:r>
            <a:r>
              <a:rPr lang="en-US" altLang="ko-KR" sz="1800" b="1" dirty="0" smtClean="0">
                <a:solidFill>
                  <a:srgbClr val="000000"/>
                </a:solidFill>
                <a:latin typeface="+mn-ea"/>
                <a:ea typeface="+mn-ea"/>
                <a:cs typeface="+mj-cs"/>
              </a:rPr>
              <a:t>compute1-&gt;compute2</a:t>
            </a:r>
            <a:r>
              <a:rPr lang="ko-KR" altLang="en-US" sz="1800" b="1" dirty="0" smtClean="0">
                <a:solidFill>
                  <a:srgbClr val="000000"/>
                </a:solidFill>
                <a:latin typeface="+mn-ea"/>
                <a:ea typeface="+mn-ea"/>
                <a:cs typeface="+mj-cs"/>
              </a:rPr>
              <a:t>로 변경됨</a:t>
            </a:r>
            <a:r>
              <a:rPr lang="en-US" altLang="ko-KR" sz="1800" b="1" dirty="0" smtClean="0">
                <a:solidFill>
                  <a:srgbClr val="000000"/>
                </a:solidFill>
                <a:latin typeface="+mn-ea"/>
                <a:ea typeface="+mn-ea"/>
                <a:cs typeface="+mj-cs"/>
              </a:rPr>
              <a:t> (nova show volbakc2</a:t>
            </a:r>
            <a:r>
              <a:rPr lang="ko-KR" altLang="en-US" sz="1800" b="1" dirty="0" smtClean="0">
                <a:solidFill>
                  <a:srgbClr val="000000"/>
                </a:solidFill>
                <a:latin typeface="+mn-ea"/>
                <a:ea typeface="+mn-ea"/>
                <a:cs typeface="+mj-cs"/>
              </a:rPr>
              <a:t>로 확인</a:t>
            </a:r>
            <a:r>
              <a:rPr lang="en-US" altLang="ko-KR" sz="1800" b="1" dirty="0" smtClean="0">
                <a:solidFill>
                  <a:srgbClr val="000000"/>
                </a:solidFill>
                <a:latin typeface="+mn-ea"/>
                <a:ea typeface="+mn-ea"/>
                <a:cs typeface="+mj-cs"/>
              </a:rPr>
              <a:t>)</a:t>
            </a:r>
          </a:p>
        </p:txBody>
      </p:sp>
      <p:sp>
        <p:nvSpPr>
          <p:cNvPr id="2" name="직사각형 1"/>
          <p:cNvSpPr/>
          <p:nvPr/>
        </p:nvSpPr>
        <p:spPr bwMode="auto">
          <a:xfrm>
            <a:off x="706563" y="4506488"/>
            <a:ext cx="1972638" cy="228057"/>
          </a:xfrm>
          <a:prstGeom prst="rect">
            <a:avLst/>
          </a:prstGeom>
          <a:noFill/>
          <a:ln w="25400" cap="flat" cmpd="sng" algn="ctr">
            <a:solidFill>
              <a:srgbClr val="FF0000"/>
            </a:solidFill>
            <a:prstDash val="solid"/>
            <a:round/>
            <a:headEnd type="none" w="med" len="med"/>
            <a:tailEnd type="none" w="med" len="med"/>
          </a:ln>
          <a:effectLst/>
        </p:spPr>
        <p:txBody>
          <a:bodyPr vert="horz" wrap="square" lIns="72000" tIns="0" rIns="1800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lang="ko-KR" altLang="en-US" sz="1200" dirty="0" smtClean="0">
              <a:latin typeface="+mn-ea"/>
              <a:ea typeface="+mn-ea"/>
              <a:cs typeface="Arials"/>
            </a:endParaRPr>
          </a:p>
        </p:txBody>
      </p:sp>
      <p:sp>
        <p:nvSpPr>
          <p:cNvPr id="8" name="직사각형 7"/>
          <p:cNvSpPr/>
          <p:nvPr/>
        </p:nvSpPr>
        <p:spPr bwMode="auto">
          <a:xfrm>
            <a:off x="706563" y="4950569"/>
            <a:ext cx="1972638" cy="228057"/>
          </a:xfrm>
          <a:prstGeom prst="rect">
            <a:avLst/>
          </a:prstGeom>
          <a:noFill/>
          <a:ln w="25400" cap="flat" cmpd="sng" algn="ctr">
            <a:solidFill>
              <a:srgbClr val="FF0000"/>
            </a:solidFill>
            <a:prstDash val="solid"/>
            <a:round/>
            <a:headEnd type="none" w="med" len="med"/>
            <a:tailEnd type="none" w="med" len="med"/>
          </a:ln>
          <a:effectLst/>
        </p:spPr>
        <p:txBody>
          <a:bodyPr vert="horz" wrap="square" lIns="72000" tIns="0" rIns="1800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lang="ko-KR" altLang="en-US" sz="1200" dirty="0" smtClean="0">
              <a:latin typeface="+mn-ea"/>
              <a:ea typeface="+mn-ea"/>
              <a:cs typeface="Arials"/>
            </a:endParaRPr>
          </a:p>
        </p:txBody>
      </p:sp>
    </p:spTree>
    <p:extLst>
      <p:ext uri="{BB962C8B-B14F-4D97-AF65-F5344CB8AC3E}">
        <p14:creationId xmlns:p14="http://schemas.microsoft.com/office/powerpoint/2010/main" val="298566692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4"/>
          <p:cNvSpPr txBox="1"/>
          <p:nvPr/>
        </p:nvSpPr>
        <p:spPr bwMode="auto">
          <a:xfrm>
            <a:off x="609825" y="846113"/>
            <a:ext cx="9070850" cy="153272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defPPr>
              <a:defRPr lang="en-US"/>
            </a:defPPr>
            <a:lvl1pPr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1pPr>
            <a:lvl2pPr marL="4572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2pPr>
            <a:lvl3pPr marL="9144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3pPr>
            <a:lvl4pPr marL="13716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4pPr>
            <a:lvl5pPr marL="18288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5pPr>
            <a:lvl6pPr marL="2286000" algn="l" defTabSz="914400" rtl="0" eaLnBrk="1" latinLnBrk="1" hangingPunct="1">
              <a:defRPr kumimoji="1" sz="1100" kern="1200">
                <a:solidFill>
                  <a:schemeClr val="tx1"/>
                </a:solidFill>
                <a:latin typeface="Arial" pitchFamily="34" charset="0"/>
                <a:ea typeface="HY태고딕" pitchFamily="18" charset="-127"/>
                <a:cs typeface="+mn-cs"/>
              </a:defRPr>
            </a:lvl6pPr>
            <a:lvl7pPr marL="2743200" algn="l" defTabSz="914400" rtl="0" eaLnBrk="1" latinLnBrk="1" hangingPunct="1">
              <a:defRPr kumimoji="1" sz="1100" kern="1200">
                <a:solidFill>
                  <a:schemeClr val="tx1"/>
                </a:solidFill>
                <a:latin typeface="Arial" pitchFamily="34" charset="0"/>
                <a:ea typeface="HY태고딕" pitchFamily="18" charset="-127"/>
                <a:cs typeface="+mn-cs"/>
              </a:defRPr>
            </a:lvl7pPr>
            <a:lvl8pPr marL="3200400" algn="l" defTabSz="914400" rtl="0" eaLnBrk="1" latinLnBrk="1" hangingPunct="1">
              <a:defRPr kumimoji="1" sz="1100" kern="1200">
                <a:solidFill>
                  <a:schemeClr val="tx1"/>
                </a:solidFill>
                <a:latin typeface="Arial" pitchFamily="34" charset="0"/>
                <a:ea typeface="HY태고딕" pitchFamily="18" charset="-127"/>
                <a:cs typeface="+mn-cs"/>
              </a:defRPr>
            </a:lvl8pPr>
            <a:lvl9pPr marL="3657600" algn="l" defTabSz="914400" rtl="0" eaLnBrk="1" latinLnBrk="1" hangingPunct="1">
              <a:defRPr kumimoji="1" sz="1100" kern="1200">
                <a:solidFill>
                  <a:schemeClr val="tx1"/>
                </a:solidFill>
                <a:latin typeface="Arial" pitchFamily="34" charset="0"/>
                <a:ea typeface="HY태고딕" pitchFamily="18" charset="-127"/>
                <a:cs typeface="+mn-cs"/>
              </a:defRPr>
            </a:lvl9pPr>
          </a:lstStyle>
          <a:p>
            <a:pPr algn="l">
              <a:lnSpc>
                <a:spcPct val="130000"/>
              </a:lnSpc>
            </a:pPr>
            <a:r>
              <a:rPr lang="en-US" altLang="ko-KR" sz="1800" b="1" dirty="0" smtClean="0">
                <a:latin typeface="+mn-ea"/>
              </a:rPr>
              <a:t>1. Evacuate instance</a:t>
            </a:r>
            <a:endParaRPr lang="en-US" altLang="ko-KR" sz="1800" b="1" dirty="0" smtClean="0">
              <a:solidFill>
                <a:srgbClr val="000000"/>
              </a:solidFill>
              <a:latin typeface="+mj-ea"/>
              <a:ea typeface="+mj-ea"/>
              <a:cs typeface="+mj-cs"/>
            </a:endParaRPr>
          </a:p>
          <a:p>
            <a:pPr algn="l">
              <a:lnSpc>
                <a:spcPct val="130000"/>
              </a:lnSpc>
            </a:pPr>
            <a:r>
              <a:rPr lang="en-US" altLang="ko-KR" sz="1800" dirty="0" smtClean="0">
                <a:solidFill>
                  <a:srgbClr val="000000"/>
                </a:solidFill>
                <a:latin typeface="+mj-ea"/>
                <a:ea typeface="+mj-ea"/>
                <a:cs typeface="+mj-cs"/>
              </a:rPr>
              <a:t> - H/W</a:t>
            </a:r>
            <a:r>
              <a:rPr lang="ko-KR" altLang="en-US" sz="1800" dirty="0" smtClean="0">
                <a:solidFill>
                  <a:srgbClr val="000000"/>
                </a:solidFill>
                <a:latin typeface="+mj-ea"/>
                <a:ea typeface="+mj-ea"/>
                <a:cs typeface="+mj-cs"/>
              </a:rPr>
              <a:t>불량 등으로 </a:t>
            </a:r>
            <a:r>
              <a:rPr lang="en-US" altLang="ko-KR" sz="1800" dirty="0" smtClean="0">
                <a:solidFill>
                  <a:srgbClr val="000000"/>
                </a:solidFill>
                <a:latin typeface="+mj-ea"/>
                <a:ea typeface="+mj-ea"/>
                <a:cs typeface="+mj-cs"/>
              </a:rPr>
              <a:t>Host Node</a:t>
            </a:r>
            <a:r>
              <a:rPr lang="ko-KR" altLang="en-US" sz="1800" dirty="0" smtClean="0">
                <a:solidFill>
                  <a:srgbClr val="000000"/>
                </a:solidFill>
                <a:latin typeface="+mj-ea"/>
                <a:ea typeface="+mj-ea"/>
                <a:cs typeface="+mj-cs"/>
              </a:rPr>
              <a:t>가 고장발생시 다른 </a:t>
            </a:r>
            <a:r>
              <a:rPr lang="en-US" altLang="ko-KR" sz="1800" dirty="0" smtClean="0">
                <a:solidFill>
                  <a:srgbClr val="000000"/>
                </a:solidFill>
                <a:latin typeface="+mj-ea"/>
                <a:ea typeface="+mj-ea"/>
                <a:cs typeface="+mj-cs"/>
              </a:rPr>
              <a:t>Node</a:t>
            </a:r>
            <a:r>
              <a:rPr lang="ko-KR" altLang="en-US" sz="1800" dirty="0" smtClean="0">
                <a:solidFill>
                  <a:srgbClr val="000000"/>
                </a:solidFill>
                <a:latin typeface="+mj-ea"/>
                <a:ea typeface="+mj-ea"/>
                <a:cs typeface="+mj-cs"/>
              </a:rPr>
              <a:t>에서 </a:t>
            </a:r>
            <a:r>
              <a:rPr lang="en-US" altLang="ko-KR" sz="1800" dirty="0" smtClean="0">
                <a:solidFill>
                  <a:srgbClr val="000000"/>
                </a:solidFill>
                <a:latin typeface="+mj-ea"/>
                <a:ea typeface="+mj-ea"/>
                <a:cs typeface="+mj-cs"/>
              </a:rPr>
              <a:t>instance</a:t>
            </a:r>
            <a:r>
              <a:rPr lang="ko-KR" altLang="en-US" sz="1800" dirty="0" smtClean="0">
                <a:solidFill>
                  <a:srgbClr val="000000"/>
                </a:solidFill>
                <a:latin typeface="+mj-ea"/>
                <a:ea typeface="+mj-ea"/>
                <a:cs typeface="+mj-cs"/>
              </a:rPr>
              <a:t>를 </a:t>
            </a:r>
            <a:r>
              <a:rPr lang="en-US" altLang="ko-KR" sz="1800" dirty="0" smtClean="0">
                <a:solidFill>
                  <a:srgbClr val="000000"/>
                </a:solidFill>
                <a:latin typeface="+mj-ea"/>
                <a:ea typeface="+mj-ea"/>
                <a:cs typeface="+mj-cs"/>
              </a:rPr>
              <a:t>booting</a:t>
            </a:r>
          </a:p>
          <a:p>
            <a:pPr algn="l">
              <a:lnSpc>
                <a:spcPct val="130000"/>
              </a:lnSpc>
            </a:pPr>
            <a:r>
              <a:rPr lang="en-US" altLang="ko-KR" sz="1800" dirty="0" smtClean="0">
                <a:solidFill>
                  <a:srgbClr val="000000"/>
                </a:solidFill>
                <a:latin typeface="+mj-ea"/>
                <a:ea typeface="+mj-ea"/>
                <a:cs typeface="+mj-cs"/>
              </a:rPr>
              <a:t> - Target Host</a:t>
            </a:r>
            <a:r>
              <a:rPr lang="ko-KR" altLang="en-US" sz="1800" dirty="0" smtClean="0">
                <a:solidFill>
                  <a:srgbClr val="000000"/>
                </a:solidFill>
                <a:latin typeface="+mj-ea"/>
                <a:ea typeface="+mj-ea"/>
                <a:cs typeface="+mj-cs"/>
              </a:rPr>
              <a:t>는 명시적으로 지정할 수도 있고 </a:t>
            </a:r>
            <a:r>
              <a:rPr lang="en-US" altLang="ko-KR" sz="1800" dirty="0" smtClean="0">
                <a:solidFill>
                  <a:srgbClr val="000000"/>
                </a:solidFill>
                <a:latin typeface="+mj-ea"/>
                <a:ea typeface="+mj-ea"/>
                <a:cs typeface="+mj-cs"/>
              </a:rPr>
              <a:t>scheduler</a:t>
            </a:r>
            <a:r>
              <a:rPr lang="ko-KR" altLang="en-US" sz="1800" dirty="0" smtClean="0">
                <a:solidFill>
                  <a:srgbClr val="000000"/>
                </a:solidFill>
                <a:latin typeface="+mj-ea"/>
                <a:ea typeface="+mj-ea"/>
                <a:cs typeface="+mj-cs"/>
              </a:rPr>
              <a:t>가 선택하게 할 수도 있음</a:t>
            </a:r>
            <a:endParaRPr lang="en-US" altLang="ko-KR" sz="1800" dirty="0" smtClean="0">
              <a:solidFill>
                <a:srgbClr val="000000"/>
              </a:solidFill>
              <a:latin typeface="+mj-ea"/>
              <a:ea typeface="+mj-ea"/>
              <a:cs typeface="+mj-cs"/>
            </a:endParaRPr>
          </a:p>
          <a:p>
            <a:pPr algn="l">
              <a:lnSpc>
                <a:spcPct val="130000"/>
              </a:lnSpc>
            </a:pPr>
            <a:r>
              <a:rPr lang="en-US" altLang="ko-KR" sz="1800" dirty="0" smtClean="0">
                <a:solidFill>
                  <a:srgbClr val="000000"/>
                </a:solidFill>
                <a:latin typeface="+mj-ea"/>
                <a:ea typeface="+mj-ea"/>
                <a:cs typeface="+mj-cs"/>
              </a:rPr>
              <a:t> - </a:t>
            </a:r>
            <a:r>
              <a:rPr lang="ko-KR" altLang="en-US" sz="1800" dirty="0" smtClean="0">
                <a:solidFill>
                  <a:srgbClr val="000000"/>
                </a:solidFill>
                <a:latin typeface="+mj-ea"/>
                <a:ea typeface="+mj-ea"/>
                <a:cs typeface="+mj-cs"/>
              </a:rPr>
              <a:t>공유스토리가 사용하는 경우</a:t>
            </a:r>
            <a:r>
              <a:rPr lang="en-US" altLang="ko-KR" sz="1800" dirty="0" smtClean="0">
                <a:solidFill>
                  <a:srgbClr val="000000"/>
                </a:solidFill>
                <a:latin typeface="+mj-ea"/>
                <a:ea typeface="+mj-ea"/>
                <a:cs typeface="+mj-cs"/>
              </a:rPr>
              <a:t>(NFS</a:t>
            </a:r>
            <a:r>
              <a:rPr lang="ko-KR" altLang="en-US" sz="1800" dirty="0" smtClean="0">
                <a:solidFill>
                  <a:srgbClr val="000000"/>
                </a:solidFill>
                <a:latin typeface="+mj-ea"/>
                <a:ea typeface="+mj-ea"/>
                <a:cs typeface="+mj-cs"/>
              </a:rPr>
              <a:t>사용</a:t>
            </a:r>
            <a:r>
              <a:rPr lang="en-US" altLang="ko-KR" sz="1800" dirty="0" smtClean="0">
                <a:solidFill>
                  <a:srgbClr val="000000"/>
                </a:solidFill>
                <a:latin typeface="+mj-ea"/>
                <a:ea typeface="+mj-ea"/>
                <a:cs typeface="+mj-cs"/>
              </a:rPr>
              <a:t>)</a:t>
            </a:r>
            <a:r>
              <a:rPr lang="ko-KR" altLang="en-US" sz="1800" dirty="0" smtClean="0">
                <a:solidFill>
                  <a:srgbClr val="000000"/>
                </a:solidFill>
                <a:latin typeface="+mj-ea"/>
                <a:ea typeface="+mj-ea"/>
                <a:cs typeface="+mj-cs"/>
              </a:rPr>
              <a:t> </a:t>
            </a:r>
            <a:r>
              <a:rPr lang="en-US" altLang="ko-KR" sz="1800" dirty="0" smtClean="0">
                <a:solidFill>
                  <a:srgbClr val="000000"/>
                </a:solidFill>
                <a:latin typeface="+mj-ea"/>
                <a:ea typeface="+mj-ea"/>
                <a:cs typeface="+mj-cs"/>
              </a:rPr>
              <a:t>, </a:t>
            </a:r>
            <a:r>
              <a:rPr lang="ko-KR" altLang="en-US" sz="1800" dirty="0" smtClean="0">
                <a:solidFill>
                  <a:srgbClr val="000000"/>
                </a:solidFill>
                <a:latin typeface="+mj-ea"/>
                <a:ea typeface="+mj-ea"/>
                <a:cs typeface="+mj-cs"/>
              </a:rPr>
              <a:t>사용하지 않는 경우로 나뉨</a:t>
            </a:r>
            <a:r>
              <a:rPr lang="en-US" altLang="ko-KR" sz="1800" dirty="0" smtClean="0">
                <a:solidFill>
                  <a:srgbClr val="000000"/>
                </a:solidFill>
                <a:latin typeface="+mj-ea"/>
                <a:ea typeface="+mj-ea"/>
                <a:cs typeface="+mj-cs"/>
              </a:rPr>
              <a:t>(NFS</a:t>
            </a:r>
            <a:r>
              <a:rPr lang="ko-KR" altLang="en-US" sz="1800" dirty="0" smtClean="0">
                <a:solidFill>
                  <a:srgbClr val="000000"/>
                </a:solidFill>
                <a:latin typeface="+mj-ea"/>
                <a:ea typeface="+mj-ea"/>
                <a:cs typeface="+mj-cs"/>
              </a:rPr>
              <a:t>미사용</a:t>
            </a:r>
            <a:r>
              <a:rPr lang="en-US" altLang="ko-KR" sz="1800" dirty="0" smtClean="0">
                <a:solidFill>
                  <a:srgbClr val="000000"/>
                </a:solidFill>
                <a:latin typeface="+mj-ea"/>
                <a:ea typeface="+mj-ea"/>
                <a:cs typeface="+mj-cs"/>
              </a:rPr>
              <a:t>)</a:t>
            </a:r>
            <a:r>
              <a:rPr lang="ko-KR" altLang="en-US" sz="1800" dirty="0" smtClean="0">
                <a:solidFill>
                  <a:srgbClr val="000000"/>
                </a:solidFill>
                <a:latin typeface="+mj-ea"/>
                <a:ea typeface="+mj-ea"/>
                <a:cs typeface="+mj-cs"/>
              </a:rPr>
              <a:t> </a:t>
            </a:r>
            <a:endParaRPr lang="en-US" altLang="ko-KR" sz="1800" dirty="0" smtClean="0">
              <a:solidFill>
                <a:srgbClr val="000000"/>
              </a:solidFill>
              <a:latin typeface="+mj-ea"/>
              <a:ea typeface="+mj-ea"/>
              <a:cs typeface="+mj-cs"/>
            </a:endParaRPr>
          </a:p>
        </p:txBody>
      </p:sp>
      <p:sp>
        <p:nvSpPr>
          <p:cNvPr id="2" name="제목 1"/>
          <p:cNvSpPr>
            <a:spLocks noGrp="1"/>
          </p:cNvSpPr>
          <p:nvPr>
            <p:ph type="title"/>
          </p:nvPr>
        </p:nvSpPr>
        <p:spPr>
          <a:xfrm>
            <a:off x="539974" y="198041"/>
            <a:ext cx="9356725" cy="360363"/>
          </a:xfrm>
        </p:spPr>
        <p:txBody>
          <a:bodyPr/>
          <a:lstStyle/>
          <a:p>
            <a:r>
              <a:rPr lang="en-US" altLang="ko-KR" sz="2000" kern="1200" dirty="0" smtClean="0">
                <a:latin typeface="+mn-ea"/>
                <a:ea typeface="+mn-ea"/>
              </a:rPr>
              <a:t>1. Evacuate instance</a:t>
            </a:r>
            <a:endParaRPr lang="ko-KR" altLang="en-US" sz="2000" kern="1200" dirty="0">
              <a:latin typeface="+mn-ea"/>
              <a:ea typeface="+mn-ea"/>
            </a:endParaRPr>
          </a:p>
        </p:txBody>
      </p:sp>
      <p:sp>
        <p:nvSpPr>
          <p:cNvPr id="5" name="제목 1"/>
          <p:cNvSpPr>
            <a:spLocks noGrp="1"/>
          </p:cNvSpPr>
          <p:nvPr/>
        </p:nvSpPr>
        <p:spPr bwMode="auto">
          <a:xfrm>
            <a:off x="542131" y="218985"/>
            <a:ext cx="9356725" cy="360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defTabSz="952500" rtl="0" eaLnBrk="0" fontAlgn="base" latinLnBrk="1" hangingPunct="0">
              <a:spcBef>
                <a:spcPct val="0"/>
              </a:spcBef>
              <a:spcAft>
                <a:spcPct val="0"/>
              </a:spcAft>
              <a:defRPr kumimoji="1" sz="1700" b="1">
                <a:solidFill>
                  <a:srgbClr val="000000"/>
                </a:solidFill>
                <a:latin typeface="Arial" charset="0"/>
                <a:ea typeface="+mj-ea"/>
                <a:cs typeface="+mj-cs"/>
              </a:defRPr>
            </a:lvl1pPr>
            <a:lvl2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2pPr>
            <a:lvl3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3pPr>
            <a:lvl4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4pPr>
            <a:lvl5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5pPr>
            <a:lvl6pPr marL="457200" algn="l" rtl="0" fontAlgn="base" latinLnBrk="1">
              <a:spcBef>
                <a:spcPct val="0"/>
              </a:spcBef>
              <a:spcAft>
                <a:spcPct val="0"/>
              </a:spcAft>
              <a:defRPr kumimoji="1" sz="1600" b="1">
                <a:solidFill>
                  <a:srgbClr val="000000"/>
                </a:solidFill>
                <a:latin typeface="굴림" pitchFamily="50" charset="-127"/>
                <a:ea typeface="굴림" pitchFamily="50" charset="-127"/>
              </a:defRPr>
            </a:lvl6pPr>
            <a:lvl7pPr marL="914400" algn="l" rtl="0" fontAlgn="base" latinLnBrk="1">
              <a:spcBef>
                <a:spcPct val="0"/>
              </a:spcBef>
              <a:spcAft>
                <a:spcPct val="0"/>
              </a:spcAft>
              <a:defRPr kumimoji="1" sz="1600" b="1">
                <a:solidFill>
                  <a:srgbClr val="000000"/>
                </a:solidFill>
                <a:latin typeface="굴림" pitchFamily="50" charset="-127"/>
                <a:ea typeface="굴림" pitchFamily="50" charset="-127"/>
              </a:defRPr>
            </a:lvl7pPr>
            <a:lvl8pPr marL="1371600" algn="l" rtl="0" fontAlgn="base" latinLnBrk="1">
              <a:spcBef>
                <a:spcPct val="0"/>
              </a:spcBef>
              <a:spcAft>
                <a:spcPct val="0"/>
              </a:spcAft>
              <a:defRPr kumimoji="1" sz="1600" b="1">
                <a:solidFill>
                  <a:srgbClr val="000000"/>
                </a:solidFill>
                <a:latin typeface="굴림" pitchFamily="50" charset="-127"/>
                <a:ea typeface="굴림" pitchFamily="50" charset="-127"/>
              </a:defRPr>
            </a:lvl8pPr>
            <a:lvl9pPr marL="1828800" algn="l" rtl="0" fontAlgn="base" latinLnBrk="1">
              <a:spcBef>
                <a:spcPct val="0"/>
              </a:spcBef>
              <a:spcAft>
                <a:spcPct val="0"/>
              </a:spcAft>
              <a:defRPr kumimoji="1" sz="1600" b="1">
                <a:solidFill>
                  <a:srgbClr val="000000"/>
                </a:solidFill>
                <a:latin typeface="굴림" pitchFamily="50" charset="-127"/>
                <a:ea typeface="굴림" pitchFamily="50" charset="-127"/>
              </a:defRPr>
            </a:lvl9pPr>
          </a:lstStyle>
          <a:p>
            <a:endParaRPr lang="ko-KR" altLang="en-US" dirty="0"/>
          </a:p>
        </p:txBody>
      </p:sp>
      <p:pic>
        <p:nvPicPr>
          <p:cNvPr id="3" name="그림 2"/>
          <p:cNvPicPr>
            <a:picLocks noChangeAspect="1"/>
          </p:cNvPicPr>
          <p:nvPr/>
        </p:nvPicPr>
        <p:blipFill rotWithShape="1">
          <a:blip r:embed="rId3">
            <a:extLst>
              <a:ext uri="{28A0092B-C50C-407E-A947-70E740481C1C}">
                <a14:useLocalDpi xmlns:a14="http://schemas.microsoft.com/office/drawing/2010/main" val="0"/>
              </a:ext>
            </a:extLst>
          </a:blip>
          <a:srcRect t="8900"/>
          <a:stretch/>
        </p:blipFill>
        <p:spPr>
          <a:xfrm>
            <a:off x="467966" y="2790329"/>
            <a:ext cx="8208912" cy="3816717"/>
          </a:xfrm>
          <a:prstGeom prst="rect">
            <a:avLst/>
          </a:prstGeom>
        </p:spPr>
      </p:pic>
      <p:sp>
        <p:nvSpPr>
          <p:cNvPr id="4" name="폭발 2 3"/>
          <p:cNvSpPr/>
          <p:nvPr/>
        </p:nvSpPr>
        <p:spPr bwMode="auto">
          <a:xfrm>
            <a:off x="2340174" y="3582417"/>
            <a:ext cx="1152128" cy="740932"/>
          </a:xfrm>
          <a:prstGeom prst="irregularSeal2">
            <a:avLst/>
          </a:prstGeom>
          <a:noFill/>
          <a:ln w="28575" cap="flat" cmpd="sng" algn="ctr">
            <a:solidFill>
              <a:srgbClr val="FF0000"/>
            </a:solidFill>
            <a:prstDash val="solid"/>
            <a:round/>
            <a:headEnd type="none" w="med" len="med"/>
            <a:tailEnd type="none" w="med" len="med"/>
          </a:ln>
          <a:effectLst/>
        </p:spPr>
        <p:txBody>
          <a:bodyPr vert="horz" wrap="square" lIns="72000" tIns="0" rIns="1800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lang="ko-KR" altLang="en-US" sz="1200" dirty="0" smtClean="0">
              <a:latin typeface="+mn-ea"/>
              <a:ea typeface="+mn-ea"/>
              <a:cs typeface="Arials"/>
            </a:endParaRPr>
          </a:p>
        </p:txBody>
      </p:sp>
    </p:spTree>
    <p:extLst>
      <p:ext uri="{BB962C8B-B14F-4D97-AF65-F5344CB8AC3E}">
        <p14:creationId xmlns:p14="http://schemas.microsoft.com/office/powerpoint/2010/main" val="262838415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1"/>
          <p:cNvSpPr>
            <a:spLocks noGrp="1"/>
          </p:cNvSpPr>
          <p:nvPr>
            <p:ph type="title"/>
          </p:nvPr>
        </p:nvSpPr>
        <p:spPr>
          <a:xfrm>
            <a:off x="539974" y="198041"/>
            <a:ext cx="9356725" cy="360363"/>
          </a:xfrm>
        </p:spPr>
        <p:txBody>
          <a:bodyPr/>
          <a:lstStyle/>
          <a:p>
            <a:r>
              <a:rPr lang="en-US" altLang="ko-KR" sz="2000" kern="1200" dirty="0" smtClean="0">
                <a:latin typeface="+mn-ea"/>
                <a:ea typeface="+mn-ea"/>
              </a:rPr>
              <a:t>8. </a:t>
            </a:r>
            <a:r>
              <a:rPr lang="en-US" altLang="ko-KR" sz="2000" kern="1200" dirty="0" err="1" smtClean="0">
                <a:latin typeface="+mn-ea"/>
                <a:ea typeface="+mn-ea"/>
              </a:rPr>
              <a:t>Voulme</a:t>
            </a:r>
            <a:r>
              <a:rPr lang="en-US" altLang="ko-KR" sz="2000" kern="1200" dirty="0" smtClean="0">
                <a:latin typeface="+mn-ea"/>
                <a:ea typeface="+mn-ea"/>
              </a:rPr>
              <a:t> </a:t>
            </a:r>
            <a:r>
              <a:rPr lang="en-US" altLang="ko-KR" sz="2000" kern="1200" dirty="0" smtClean="0">
                <a:latin typeface="+mn-ea"/>
              </a:rPr>
              <a:t>Migration</a:t>
            </a:r>
            <a:endParaRPr lang="ko-KR" altLang="en-US" sz="2000" kern="1200" dirty="0">
              <a:latin typeface="+mn-ea"/>
              <a:ea typeface="+mn-ea"/>
            </a:endParaRPr>
          </a:p>
        </p:txBody>
      </p:sp>
      <p:sp>
        <p:nvSpPr>
          <p:cNvPr id="6" name="TextBox 14"/>
          <p:cNvSpPr txBox="1"/>
          <p:nvPr/>
        </p:nvSpPr>
        <p:spPr bwMode="auto">
          <a:xfrm>
            <a:off x="758156" y="1113293"/>
            <a:ext cx="9358882" cy="4333494"/>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defPPr>
              <a:defRPr lang="en-US"/>
            </a:defPPr>
            <a:lvl1pPr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1pPr>
            <a:lvl2pPr marL="4572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2pPr>
            <a:lvl3pPr marL="9144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3pPr>
            <a:lvl4pPr marL="13716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4pPr>
            <a:lvl5pPr marL="18288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5pPr>
            <a:lvl6pPr marL="2286000" algn="l" defTabSz="914400" rtl="0" eaLnBrk="1" latinLnBrk="1" hangingPunct="1">
              <a:defRPr kumimoji="1" sz="1100" kern="1200">
                <a:solidFill>
                  <a:schemeClr val="tx1"/>
                </a:solidFill>
                <a:latin typeface="Arial" pitchFamily="34" charset="0"/>
                <a:ea typeface="HY태고딕" pitchFamily="18" charset="-127"/>
                <a:cs typeface="+mn-cs"/>
              </a:defRPr>
            </a:lvl6pPr>
            <a:lvl7pPr marL="2743200" algn="l" defTabSz="914400" rtl="0" eaLnBrk="1" latinLnBrk="1" hangingPunct="1">
              <a:defRPr kumimoji="1" sz="1100" kern="1200">
                <a:solidFill>
                  <a:schemeClr val="tx1"/>
                </a:solidFill>
                <a:latin typeface="Arial" pitchFamily="34" charset="0"/>
                <a:ea typeface="HY태고딕" pitchFamily="18" charset="-127"/>
                <a:cs typeface="+mn-cs"/>
              </a:defRPr>
            </a:lvl7pPr>
            <a:lvl8pPr marL="3200400" algn="l" defTabSz="914400" rtl="0" eaLnBrk="1" latinLnBrk="1" hangingPunct="1">
              <a:defRPr kumimoji="1" sz="1100" kern="1200">
                <a:solidFill>
                  <a:schemeClr val="tx1"/>
                </a:solidFill>
                <a:latin typeface="Arial" pitchFamily="34" charset="0"/>
                <a:ea typeface="HY태고딕" pitchFamily="18" charset="-127"/>
                <a:cs typeface="+mn-cs"/>
              </a:defRPr>
            </a:lvl8pPr>
            <a:lvl9pPr marL="3657600" algn="l" defTabSz="914400" rtl="0" eaLnBrk="1" latinLnBrk="1" hangingPunct="1">
              <a:defRPr kumimoji="1" sz="1100" kern="1200">
                <a:solidFill>
                  <a:schemeClr val="tx1"/>
                </a:solidFill>
                <a:latin typeface="Arial" pitchFamily="34" charset="0"/>
                <a:ea typeface="HY태고딕" pitchFamily="18" charset="-127"/>
                <a:cs typeface="+mn-cs"/>
              </a:defRPr>
            </a:lvl9pPr>
          </a:lstStyle>
          <a:p>
            <a:pPr marL="342900" indent="-342900" algn="l">
              <a:lnSpc>
                <a:spcPct val="130000"/>
              </a:lnSpc>
              <a:buAutoNum type="arabicPeriod"/>
            </a:pPr>
            <a:r>
              <a:rPr lang="ko-KR" altLang="en-US" sz="1600" dirty="0" err="1" smtClean="0"/>
              <a:t>백앤드</a:t>
            </a:r>
            <a:r>
              <a:rPr lang="ko-KR" altLang="en-US" sz="1600" dirty="0" smtClean="0"/>
              <a:t> 볼륨스토리간에 볼륨을 </a:t>
            </a:r>
            <a:r>
              <a:rPr lang="ko-KR" altLang="en-US" sz="1600" dirty="0" err="1" smtClean="0"/>
              <a:t>마이그레이션</a:t>
            </a:r>
            <a:r>
              <a:rPr lang="ko-KR" altLang="en-US" sz="1600" dirty="0" smtClean="0"/>
              <a:t> 하는 기능</a:t>
            </a:r>
            <a:endParaRPr lang="en-US" altLang="ko-KR" sz="1600" dirty="0" smtClean="0"/>
          </a:p>
          <a:p>
            <a:pPr marL="342900" indent="-342900" algn="l">
              <a:lnSpc>
                <a:spcPct val="130000"/>
              </a:lnSpc>
              <a:buAutoNum type="arabicPeriod"/>
            </a:pPr>
            <a:r>
              <a:rPr lang="ko-KR" altLang="en-US" sz="1600" dirty="0" smtClean="0"/>
              <a:t>볼륨이 </a:t>
            </a:r>
            <a:r>
              <a:rPr lang="ko-KR" altLang="en-US" sz="1600" dirty="0" err="1" smtClean="0"/>
              <a:t>인스턴스에</a:t>
            </a:r>
            <a:r>
              <a:rPr lang="ko-KR" altLang="en-US" sz="1600" dirty="0" smtClean="0"/>
              <a:t> 불어있지 않는 경우 원본 볼륨에서 신규볼륨으로 </a:t>
            </a:r>
            <a:r>
              <a:rPr lang="ko-KR" altLang="en-US" sz="1600" dirty="0" err="1" smtClean="0"/>
              <a:t>데이타를</a:t>
            </a:r>
            <a:r>
              <a:rPr lang="ko-KR" altLang="en-US" sz="1600" dirty="0" smtClean="0"/>
              <a:t> </a:t>
            </a:r>
            <a:r>
              <a:rPr lang="en-US" altLang="ko-KR" sz="1600" dirty="0" smtClean="0"/>
              <a:t>copy</a:t>
            </a:r>
            <a:r>
              <a:rPr lang="ko-KR" altLang="en-US" sz="1600" dirty="0" smtClean="0"/>
              <a:t>함 </a:t>
            </a:r>
            <a:endParaRPr lang="en-US" altLang="ko-KR" sz="1600" dirty="0" smtClean="0"/>
          </a:p>
          <a:p>
            <a:pPr marL="342900" indent="-342900" algn="l">
              <a:lnSpc>
                <a:spcPct val="130000"/>
              </a:lnSpc>
              <a:buAutoNum type="arabicPeriod"/>
            </a:pPr>
            <a:r>
              <a:rPr lang="ko-KR" altLang="en-US" sz="1600" dirty="0" smtClean="0"/>
              <a:t>볼륨이 </a:t>
            </a:r>
            <a:r>
              <a:rPr lang="ko-KR" altLang="en-US" sz="1600" dirty="0" err="1" smtClean="0"/>
              <a:t>인스턴스에</a:t>
            </a:r>
            <a:r>
              <a:rPr lang="ko-KR" altLang="en-US" sz="1600" dirty="0" smtClean="0"/>
              <a:t> 불어있는 경우 원본 볼륨에서 신규볼륨으로 데이터를 </a:t>
            </a:r>
            <a:r>
              <a:rPr lang="en-US" altLang="ko-KR" sz="1600" dirty="0" smtClean="0"/>
              <a:t>copy</a:t>
            </a:r>
            <a:r>
              <a:rPr lang="ko-KR" altLang="en-US" sz="1600" dirty="0" smtClean="0"/>
              <a:t>함</a:t>
            </a:r>
            <a:endParaRPr lang="en-US" altLang="ko-KR" sz="1600" dirty="0"/>
          </a:p>
          <a:p>
            <a:pPr marL="342900" indent="-342900" algn="l">
              <a:lnSpc>
                <a:spcPct val="130000"/>
              </a:lnSpc>
              <a:buAutoNum type="arabicPeriod"/>
            </a:pPr>
            <a:r>
              <a:rPr lang="en-US" altLang="ko-KR" sz="1600" dirty="0" smtClean="0"/>
              <a:t>Cinder </a:t>
            </a:r>
            <a:r>
              <a:rPr lang="ko-KR" altLang="en-US" sz="1600" dirty="0" err="1" smtClean="0"/>
              <a:t>백앤드</a:t>
            </a:r>
            <a:r>
              <a:rPr lang="ko-KR" altLang="en-US" sz="1600" dirty="0"/>
              <a:t> </a:t>
            </a:r>
            <a:r>
              <a:rPr lang="en-US" altLang="ko-KR" sz="1600" dirty="0" smtClean="0"/>
              <a:t>pool</a:t>
            </a:r>
            <a:r>
              <a:rPr lang="ko-KR" altLang="en-US" sz="1600" dirty="0" smtClean="0"/>
              <a:t>이 </a:t>
            </a:r>
            <a:r>
              <a:rPr lang="en-US" altLang="ko-KR" sz="1600" dirty="0" smtClean="0"/>
              <a:t>2</a:t>
            </a:r>
            <a:r>
              <a:rPr lang="ko-KR" altLang="en-US" sz="1600" dirty="0" err="1" smtClean="0"/>
              <a:t>개이상</a:t>
            </a:r>
            <a:r>
              <a:rPr lang="ko-KR" altLang="en-US" sz="1600" dirty="0" smtClean="0"/>
              <a:t> 필요함 </a:t>
            </a:r>
            <a:endParaRPr lang="en-US" altLang="ko-KR" sz="1600" dirty="0" smtClean="0"/>
          </a:p>
          <a:p>
            <a:pPr marL="342900" indent="-342900" algn="l">
              <a:lnSpc>
                <a:spcPct val="130000"/>
              </a:lnSpc>
              <a:buAutoNum type="arabicPeriod"/>
            </a:pPr>
            <a:endParaRPr lang="en-US" altLang="ko-KR" sz="1600" dirty="0" smtClean="0"/>
          </a:p>
          <a:p>
            <a:pPr algn="l">
              <a:lnSpc>
                <a:spcPct val="130000"/>
              </a:lnSpc>
            </a:pPr>
            <a:r>
              <a:rPr lang="en-US" altLang="ko-KR" sz="1200" dirty="0" smtClean="0"/>
              <a:t>[</a:t>
            </a:r>
            <a:r>
              <a:rPr lang="en-US" altLang="ko-KR" sz="1200" dirty="0" err="1"/>
              <a:t>root@controller</a:t>
            </a:r>
            <a:r>
              <a:rPr lang="en-US" altLang="ko-KR" sz="1200" dirty="0"/>
              <a:t> instances(</a:t>
            </a:r>
            <a:r>
              <a:rPr lang="en-US" altLang="ko-KR" sz="1200" dirty="0" err="1"/>
              <a:t>keystone_admin</a:t>
            </a:r>
            <a:r>
              <a:rPr lang="en-US" altLang="ko-KR" sz="1200" dirty="0"/>
              <a:t>)]# cinder get-pools</a:t>
            </a:r>
          </a:p>
          <a:p>
            <a:pPr algn="l">
              <a:lnSpc>
                <a:spcPct val="130000"/>
              </a:lnSpc>
            </a:pPr>
            <a:r>
              <a:rPr lang="en-US" altLang="ko-KR" sz="1200" dirty="0" smtClean="0"/>
              <a:t>+----------+----------------------+</a:t>
            </a:r>
            <a:endParaRPr lang="en-US" altLang="ko-KR" sz="1200" dirty="0"/>
          </a:p>
          <a:p>
            <a:pPr algn="l">
              <a:lnSpc>
                <a:spcPct val="130000"/>
              </a:lnSpc>
            </a:pPr>
            <a:r>
              <a:rPr lang="en-US" altLang="ko-KR" sz="1200" dirty="0"/>
              <a:t>| Property | Value                |</a:t>
            </a:r>
          </a:p>
          <a:p>
            <a:pPr algn="l">
              <a:lnSpc>
                <a:spcPct val="130000"/>
              </a:lnSpc>
            </a:pPr>
            <a:r>
              <a:rPr lang="en-US" altLang="ko-KR" sz="1200" dirty="0"/>
              <a:t>+----------+----------------------+</a:t>
            </a:r>
          </a:p>
          <a:p>
            <a:pPr algn="l">
              <a:lnSpc>
                <a:spcPct val="130000"/>
              </a:lnSpc>
            </a:pPr>
            <a:r>
              <a:rPr lang="en-US" altLang="ko-KR" sz="1200" dirty="0">
                <a:solidFill>
                  <a:srgbClr val="FF0000"/>
                </a:solidFill>
              </a:rPr>
              <a:t>| name     | controller@lvm2#lvm2 |</a:t>
            </a:r>
          </a:p>
          <a:p>
            <a:pPr algn="l">
              <a:lnSpc>
                <a:spcPct val="130000"/>
              </a:lnSpc>
            </a:pPr>
            <a:r>
              <a:rPr lang="en-US" altLang="ko-KR" sz="1200" dirty="0"/>
              <a:t>+----------+----------------------+</a:t>
            </a:r>
          </a:p>
          <a:p>
            <a:pPr algn="l">
              <a:lnSpc>
                <a:spcPct val="130000"/>
              </a:lnSpc>
            </a:pPr>
            <a:r>
              <a:rPr lang="en-US" altLang="ko-KR" sz="1200" dirty="0"/>
              <a:t>+----------+--------------------+</a:t>
            </a:r>
          </a:p>
          <a:p>
            <a:pPr algn="l">
              <a:lnSpc>
                <a:spcPct val="130000"/>
              </a:lnSpc>
            </a:pPr>
            <a:r>
              <a:rPr lang="en-US" altLang="ko-KR" sz="1200" dirty="0"/>
              <a:t>| Property | Value              |</a:t>
            </a:r>
          </a:p>
          <a:p>
            <a:pPr algn="l">
              <a:lnSpc>
                <a:spcPct val="130000"/>
              </a:lnSpc>
            </a:pPr>
            <a:r>
              <a:rPr lang="en-US" altLang="ko-KR" sz="1200" dirty="0"/>
              <a:t>+----------+--------------------+</a:t>
            </a:r>
          </a:p>
          <a:p>
            <a:pPr algn="l">
              <a:lnSpc>
                <a:spcPct val="130000"/>
              </a:lnSpc>
            </a:pPr>
            <a:r>
              <a:rPr lang="en-US" altLang="ko-KR" sz="1200" dirty="0">
                <a:solidFill>
                  <a:srgbClr val="FF0000"/>
                </a:solidFill>
              </a:rPr>
              <a:t>| name     | </a:t>
            </a:r>
            <a:r>
              <a:rPr lang="en-US" altLang="ko-KR" sz="1200" dirty="0" err="1">
                <a:solidFill>
                  <a:srgbClr val="FF0000"/>
                </a:solidFill>
              </a:rPr>
              <a:t>controller@lvm#lvm</a:t>
            </a:r>
            <a:r>
              <a:rPr lang="en-US" altLang="ko-KR" sz="1200" dirty="0">
                <a:solidFill>
                  <a:srgbClr val="FF0000"/>
                </a:solidFill>
              </a:rPr>
              <a:t> |</a:t>
            </a:r>
          </a:p>
          <a:p>
            <a:pPr algn="l">
              <a:lnSpc>
                <a:spcPct val="130000"/>
              </a:lnSpc>
            </a:pPr>
            <a:r>
              <a:rPr lang="en-US" altLang="ko-KR" sz="1200" dirty="0" smtClean="0"/>
              <a:t>+----------+--------------------+</a:t>
            </a:r>
            <a:endParaRPr lang="en-US" altLang="ko-KR" sz="1200" dirty="0"/>
          </a:p>
        </p:txBody>
      </p:sp>
      <p:sp>
        <p:nvSpPr>
          <p:cNvPr id="2" name="직사각형 1"/>
          <p:cNvSpPr/>
          <p:nvPr/>
        </p:nvSpPr>
        <p:spPr>
          <a:xfrm>
            <a:off x="5141764" y="3078361"/>
            <a:ext cx="5219700" cy="830997"/>
          </a:xfrm>
          <a:prstGeom prst="rect">
            <a:avLst/>
          </a:prstGeom>
        </p:spPr>
        <p:txBody>
          <a:bodyPr>
            <a:spAutoFit/>
          </a:bodyPr>
          <a:lstStyle/>
          <a:p>
            <a:pPr algn="l"/>
            <a:r>
              <a:rPr lang="en-US" altLang="ko-KR" sz="1200" dirty="0"/>
              <a:t>[</a:t>
            </a:r>
            <a:r>
              <a:rPr lang="en-US" altLang="ko-KR" sz="1200" dirty="0" err="1"/>
              <a:t>root@controller</a:t>
            </a:r>
            <a:r>
              <a:rPr lang="en-US" altLang="ko-KR" sz="1200" dirty="0"/>
              <a:t> instances(</a:t>
            </a:r>
            <a:r>
              <a:rPr lang="en-US" altLang="ko-KR" sz="1200" dirty="0" err="1"/>
              <a:t>keystone_admin</a:t>
            </a:r>
            <a:r>
              <a:rPr lang="en-US" altLang="ko-KR" sz="1200" dirty="0"/>
              <a:t>)]# cinder-manage host list</a:t>
            </a:r>
          </a:p>
          <a:p>
            <a:pPr algn="l"/>
            <a:r>
              <a:rPr lang="en-US" altLang="ko-KR" sz="1200" dirty="0" smtClean="0"/>
              <a:t>host                     </a:t>
            </a:r>
            <a:r>
              <a:rPr lang="en-US" altLang="ko-KR" sz="1200" dirty="0"/>
              <a:t>	zone           </a:t>
            </a:r>
          </a:p>
          <a:p>
            <a:pPr algn="l"/>
            <a:r>
              <a:rPr lang="en-US" altLang="ko-KR" sz="1200" dirty="0" err="1">
                <a:solidFill>
                  <a:srgbClr val="FF0000"/>
                </a:solidFill>
              </a:rPr>
              <a:t>controller@lvm</a:t>
            </a:r>
            <a:r>
              <a:rPr lang="en-US" altLang="ko-KR" sz="1200" dirty="0">
                <a:solidFill>
                  <a:srgbClr val="FF0000"/>
                </a:solidFill>
              </a:rPr>
              <a:t>           	nova           </a:t>
            </a:r>
          </a:p>
          <a:p>
            <a:pPr algn="l"/>
            <a:r>
              <a:rPr lang="en-US" altLang="ko-KR" sz="1200" dirty="0" smtClean="0">
                <a:solidFill>
                  <a:srgbClr val="FF0000"/>
                </a:solidFill>
              </a:rPr>
              <a:t>controller@lvm2          </a:t>
            </a:r>
            <a:r>
              <a:rPr lang="en-US" altLang="ko-KR" sz="1200" dirty="0">
                <a:solidFill>
                  <a:srgbClr val="FF0000"/>
                </a:solidFill>
              </a:rPr>
              <a:t>	nova </a:t>
            </a:r>
            <a:endParaRPr lang="ko-KR" altLang="en-US" sz="1200" dirty="0">
              <a:solidFill>
                <a:srgbClr val="FF0000"/>
              </a:solidFill>
            </a:endParaRPr>
          </a:p>
        </p:txBody>
      </p:sp>
      <p:sp>
        <p:nvSpPr>
          <p:cNvPr id="3" name="TextBox 2"/>
          <p:cNvSpPr txBox="1"/>
          <p:nvPr/>
        </p:nvSpPr>
        <p:spPr bwMode="auto">
          <a:xfrm>
            <a:off x="611982" y="708464"/>
            <a:ext cx="4534346" cy="452432"/>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algn="l">
              <a:lnSpc>
                <a:spcPct val="130000"/>
              </a:lnSpc>
            </a:pPr>
            <a:r>
              <a:rPr lang="en-US" altLang="ko-KR" sz="1800" b="1" dirty="0" smtClean="0">
                <a:solidFill>
                  <a:srgbClr val="000000"/>
                </a:solidFill>
                <a:latin typeface="+mn-ea"/>
                <a:ea typeface="+mn-ea"/>
                <a:cs typeface="+mj-cs"/>
              </a:rPr>
              <a:t>volume migration </a:t>
            </a:r>
            <a:r>
              <a:rPr lang="ko-KR" altLang="en-US" sz="1800" b="1" dirty="0" smtClean="0">
                <a:solidFill>
                  <a:srgbClr val="000000"/>
                </a:solidFill>
                <a:latin typeface="+mn-ea"/>
                <a:ea typeface="+mn-ea"/>
                <a:cs typeface="+mj-cs"/>
              </a:rPr>
              <a:t> </a:t>
            </a:r>
            <a:endParaRPr lang="ko-KR" altLang="en-US" sz="1800" b="1" dirty="0" smtClean="0">
              <a:solidFill>
                <a:srgbClr val="000000"/>
              </a:solidFill>
              <a:latin typeface="+mn-ea"/>
              <a:ea typeface="+mn-ea"/>
              <a:cs typeface="+mj-cs"/>
            </a:endParaRPr>
          </a:p>
        </p:txBody>
      </p:sp>
    </p:spTree>
    <p:extLst>
      <p:ext uri="{BB962C8B-B14F-4D97-AF65-F5344CB8AC3E}">
        <p14:creationId xmlns:p14="http://schemas.microsoft.com/office/powerpoint/2010/main" val="3743328403"/>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1"/>
          <p:cNvSpPr>
            <a:spLocks noGrp="1"/>
          </p:cNvSpPr>
          <p:nvPr>
            <p:ph type="title"/>
          </p:nvPr>
        </p:nvSpPr>
        <p:spPr>
          <a:xfrm>
            <a:off x="539974" y="198041"/>
            <a:ext cx="9356725" cy="360363"/>
          </a:xfrm>
        </p:spPr>
        <p:txBody>
          <a:bodyPr/>
          <a:lstStyle/>
          <a:p>
            <a:r>
              <a:rPr lang="en-US" altLang="ko-KR" sz="2000" kern="1200" dirty="0" smtClean="0">
                <a:latin typeface="+mn-ea"/>
                <a:ea typeface="+mn-ea"/>
              </a:rPr>
              <a:t>8. </a:t>
            </a:r>
            <a:r>
              <a:rPr lang="en-US" altLang="ko-KR" sz="2000" kern="1200" dirty="0" err="1" smtClean="0">
                <a:latin typeface="+mn-ea"/>
                <a:ea typeface="+mn-ea"/>
              </a:rPr>
              <a:t>Voulme</a:t>
            </a:r>
            <a:r>
              <a:rPr lang="en-US" altLang="ko-KR" sz="2000" kern="1200" dirty="0" smtClean="0">
                <a:latin typeface="+mn-ea"/>
                <a:ea typeface="+mn-ea"/>
              </a:rPr>
              <a:t> </a:t>
            </a:r>
            <a:r>
              <a:rPr lang="en-US" altLang="ko-KR" sz="2000" kern="1200" dirty="0" smtClean="0">
                <a:latin typeface="+mn-ea"/>
              </a:rPr>
              <a:t>Migration</a:t>
            </a:r>
            <a:endParaRPr lang="ko-KR" altLang="en-US" sz="2000" kern="1200" dirty="0">
              <a:latin typeface="+mn-ea"/>
              <a:ea typeface="+mn-ea"/>
            </a:endParaRPr>
          </a:p>
        </p:txBody>
      </p:sp>
      <p:sp>
        <p:nvSpPr>
          <p:cNvPr id="3" name="직사각형 2"/>
          <p:cNvSpPr/>
          <p:nvPr/>
        </p:nvSpPr>
        <p:spPr>
          <a:xfrm>
            <a:off x="539974" y="1153740"/>
            <a:ext cx="5904656" cy="5816977"/>
          </a:xfrm>
          <a:prstGeom prst="rect">
            <a:avLst/>
          </a:prstGeom>
        </p:spPr>
        <p:txBody>
          <a:bodyPr wrap="square">
            <a:spAutoFit/>
          </a:bodyPr>
          <a:lstStyle/>
          <a:p>
            <a:pPr algn="l"/>
            <a:r>
              <a:rPr lang="en-US" altLang="ko-KR" sz="1200" dirty="0"/>
              <a:t>[</a:t>
            </a:r>
            <a:r>
              <a:rPr lang="en-US" altLang="ko-KR" sz="1200" dirty="0" err="1"/>
              <a:t>root@controller</a:t>
            </a:r>
            <a:r>
              <a:rPr lang="en-US" altLang="ko-KR" sz="1200" dirty="0"/>
              <a:t> instances(</a:t>
            </a:r>
            <a:r>
              <a:rPr lang="en-US" altLang="ko-KR" sz="1200" dirty="0" err="1"/>
              <a:t>keystone_admin</a:t>
            </a:r>
            <a:r>
              <a:rPr lang="en-US" altLang="ko-KR" sz="1200" dirty="0"/>
              <a:t>)]# </a:t>
            </a:r>
            <a:r>
              <a:rPr lang="en-US" altLang="ko-KR" sz="1200" dirty="0" err="1"/>
              <a:t>openstack</a:t>
            </a:r>
            <a:r>
              <a:rPr lang="en-US" altLang="ko-KR" sz="1200" dirty="0"/>
              <a:t> volume show test</a:t>
            </a:r>
          </a:p>
          <a:p>
            <a:pPr algn="l"/>
            <a:r>
              <a:rPr lang="en-US" altLang="ko-KR" sz="1200" dirty="0"/>
              <a:t>+--------------------------------+--------------------------------------+</a:t>
            </a:r>
          </a:p>
          <a:p>
            <a:pPr algn="l"/>
            <a:r>
              <a:rPr lang="en-US" altLang="ko-KR" sz="1200" dirty="0"/>
              <a:t>| Field                          | Value                                |</a:t>
            </a:r>
          </a:p>
          <a:p>
            <a:pPr algn="l"/>
            <a:r>
              <a:rPr lang="en-US" altLang="ko-KR" sz="1200" dirty="0"/>
              <a:t>+--------------------------------+--------------------------------------+</a:t>
            </a:r>
          </a:p>
          <a:p>
            <a:pPr algn="l"/>
            <a:r>
              <a:rPr lang="en-US" altLang="ko-KR" sz="1200" dirty="0"/>
              <a:t>| attachments                    | []                                   |</a:t>
            </a:r>
          </a:p>
          <a:p>
            <a:pPr algn="l"/>
            <a:r>
              <a:rPr lang="en-US" altLang="ko-KR" sz="1200" dirty="0"/>
              <a:t>| </a:t>
            </a:r>
            <a:r>
              <a:rPr lang="en-US" altLang="ko-KR" sz="1200" dirty="0" err="1"/>
              <a:t>availability_zone</a:t>
            </a:r>
            <a:r>
              <a:rPr lang="en-US" altLang="ko-KR" sz="1200" dirty="0"/>
              <a:t>              | nova                                 |</a:t>
            </a:r>
          </a:p>
          <a:p>
            <a:pPr algn="l"/>
            <a:r>
              <a:rPr lang="en-US" altLang="ko-KR" sz="1200" dirty="0"/>
              <a:t>| bootable                       | false                                |</a:t>
            </a:r>
          </a:p>
          <a:p>
            <a:pPr algn="l"/>
            <a:r>
              <a:rPr lang="en-US" altLang="ko-KR" sz="1200" dirty="0"/>
              <a:t>| </a:t>
            </a:r>
            <a:r>
              <a:rPr lang="en-US" altLang="ko-KR" sz="1200" dirty="0" err="1"/>
              <a:t>consistencygroup_id</a:t>
            </a:r>
            <a:r>
              <a:rPr lang="en-US" altLang="ko-KR" sz="1200" dirty="0"/>
              <a:t>            | None                                 |</a:t>
            </a:r>
          </a:p>
          <a:p>
            <a:pPr algn="l"/>
            <a:r>
              <a:rPr lang="en-US" altLang="ko-KR" sz="1200" dirty="0"/>
              <a:t>| </a:t>
            </a:r>
            <a:r>
              <a:rPr lang="en-US" altLang="ko-KR" sz="1200" dirty="0" err="1"/>
              <a:t>created_at</a:t>
            </a:r>
            <a:r>
              <a:rPr lang="en-US" altLang="ko-KR" sz="1200" dirty="0"/>
              <a:t>                     | 2016-11-16T01:19:14.000000           |</a:t>
            </a:r>
          </a:p>
          <a:p>
            <a:pPr algn="l"/>
            <a:r>
              <a:rPr lang="en-US" altLang="ko-KR" sz="1200" dirty="0"/>
              <a:t>| description                    |                                      |</a:t>
            </a:r>
          </a:p>
          <a:p>
            <a:pPr algn="l"/>
            <a:r>
              <a:rPr lang="en-US" altLang="ko-KR" sz="1200" dirty="0"/>
              <a:t>| encrypted                      | False                                |</a:t>
            </a:r>
          </a:p>
          <a:p>
            <a:pPr algn="l"/>
            <a:r>
              <a:rPr lang="en-US" altLang="ko-KR" sz="1200" dirty="0"/>
              <a:t>| id                             | 2e22d4ee-5c25-4097-9ecf-1ed44009703f |</a:t>
            </a:r>
          </a:p>
          <a:p>
            <a:pPr algn="l"/>
            <a:r>
              <a:rPr lang="en-US" altLang="ko-KR" sz="1200" dirty="0"/>
              <a:t>| </a:t>
            </a:r>
            <a:r>
              <a:rPr lang="en-US" altLang="ko-KR" sz="1200" dirty="0" err="1"/>
              <a:t>migration_status</a:t>
            </a:r>
            <a:r>
              <a:rPr lang="en-US" altLang="ko-KR" sz="1200" dirty="0"/>
              <a:t>               | None                                 |</a:t>
            </a:r>
          </a:p>
          <a:p>
            <a:pPr algn="l"/>
            <a:r>
              <a:rPr lang="en-US" altLang="ko-KR" sz="1200" dirty="0"/>
              <a:t>| </a:t>
            </a:r>
            <a:r>
              <a:rPr lang="en-US" altLang="ko-KR" sz="1200" dirty="0" err="1"/>
              <a:t>multiattach</a:t>
            </a:r>
            <a:r>
              <a:rPr lang="en-US" altLang="ko-KR" sz="1200" dirty="0"/>
              <a:t>                    | False                                |</a:t>
            </a:r>
          </a:p>
          <a:p>
            <a:pPr algn="l"/>
            <a:r>
              <a:rPr lang="en-US" altLang="ko-KR" sz="1200" dirty="0"/>
              <a:t>| name                           | test                                 |</a:t>
            </a:r>
          </a:p>
          <a:p>
            <a:pPr algn="l"/>
            <a:r>
              <a:rPr lang="en-US" altLang="ko-KR" sz="1200" dirty="0"/>
              <a:t>| </a:t>
            </a:r>
            <a:r>
              <a:rPr lang="en-US" altLang="ko-KR" sz="1200" dirty="0" err="1">
                <a:solidFill>
                  <a:srgbClr val="FF0000"/>
                </a:solidFill>
              </a:rPr>
              <a:t>os-vol-host-attr:host</a:t>
            </a:r>
            <a:r>
              <a:rPr lang="en-US" altLang="ko-KR" sz="1200" dirty="0">
                <a:solidFill>
                  <a:srgbClr val="FF0000"/>
                </a:solidFill>
              </a:rPr>
              <a:t>          | </a:t>
            </a:r>
            <a:r>
              <a:rPr lang="en-US" altLang="ko-KR" sz="1200" dirty="0" err="1">
                <a:solidFill>
                  <a:srgbClr val="FF0000"/>
                </a:solidFill>
              </a:rPr>
              <a:t>controller@lvm#lvm</a:t>
            </a:r>
            <a:r>
              <a:rPr lang="en-US" altLang="ko-KR" sz="1200" dirty="0">
                <a:solidFill>
                  <a:srgbClr val="FF0000"/>
                </a:solidFill>
              </a:rPr>
              <a:t>                   |</a:t>
            </a:r>
          </a:p>
          <a:p>
            <a:pPr algn="l"/>
            <a:r>
              <a:rPr lang="en-US" altLang="ko-KR" sz="1200" dirty="0">
                <a:solidFill>
                  <a:srgbClr val="FF0000"/>
                </a:solidFill>
              </a:rPr>
              <a:t>| </a:t>
            </a:r>
            <a:r>
              <a:rPr lang="en-US" altLang="ko-KR" sz="1200" dirty="0" err="1">
                <a:solidFill>
                  <a:srgbClr val="FF0000"/>
                </a:solidFill>
              </a:rPr>
              <a:t>os-vol-mig-status-attr:migstat</a:t>
            </a:r>
            <a:r>
              <a:rPr lang="en-US" altLang="ko-KR" sz="1200" dirty="0">
                <a:solidFill>
                  <a:srgbClr val="FF0000"/>
                </a:solidFill>
              </a:rPr>
              <a:t> | None                                 |</a:t>
            </a:r>
          </a:p>
          <a:p>
            <a:pPr algn="l"/>
            <a:r>
              <a:rPr lang="en-US" altLang="ko-KR" sz="1200" dirty="0">
                <a:solidFill>
                  <a:srgbClr val="FF0000"/>
                </a:solidFill>
              </a:rPr>
              <a:t>| </a:t>
            </a:r>
            <a:r>
              <a:rPr lang="en-US" altLang="ko-KR" sz="1200" dirty="0" err="1">
                <a:solidFill>
                  <a:srgbClr val="FF0000"/>
                </a:solidFill>
              </a:rPr>
              <a:t>os-vol-mig-status-attr:name_id</a:t>
            </a:r>
            <a:r>
              <a:rPr lang="en-US" altLang="ko-KR" sz="1200" dirty="0">
                <a:solidFill>
                  <a:srgbClr val="FF0000"/>
                </a:solidFill>
              </a:rPr>
              <a:t> | None                                 |</a:t>
            </a:r>
          </a:p>
          <a:p>
            <a:pPr algn="l"/>
            <a:r>
              <a:rPr lang="en-US" altLang="ko-KR" sz="1200" dirty="0"/>
              <a:t>| </a:t>
            </a:r>
            <a:r>
              <a:rPr lang="en-US" altLang="ko-KR" sz="1200" dirty="0" err="1"/>
              <a:t>os-vol-tenant-attr:tenant_id</a:t>
            </a:r>
            <a:r>
              <a:rPr lang="en-US" altLang="ko-KR" sz="1200" dirty="0"/>
              <a:t>   | 0be48fa7946e4ff984c36e1ea14fea4d     |</a:t>
            </a:r>
          </a:p>
          <a:p>
            <a:pPr algn="l"/>
            <a:r>
              <a:rPr lang="en-US" altLang="ko-KR" sz="1200" dirty="0"/>
              <a:t>| properties                     |                                      |</a:t>
            </a:r>
          </a:p>
          <a:p>
            <a:pPr algn="l"/>
            <a:r>
              <a:rPr lang="en-US" altLang="ko-KR" sz="1200" dirty="0"/>
              <a:t>| </a:t>
            </a:r>
            <a:r>
              <a:rPr lang="en-US" altLang="ko-KR" sz="1200" dirty="0" err="1"/>
              <a:t>replication_status</a:t>
            </a:r>
            <a:r>
              <a:rPr lang="en-US" altLang="ko-KR" sz="1200" dirty="0"/>
              <a:t>             | disabled                             |</a:t>
            </a:r>
          </a:p>
          <a:p>
            <a:pPr algn="l"/>
            <a:r>
              <a:rPr lang="en-US" altLang="ko-KR" sz="1200" dirty="0"/>
              <a:t>| size                           | 1                                    |</a:t>
            </a:r>
          </a:p>
          <a:p>
            <a:pPr algn="l"/>
            <a:r>
              <a:rPr lang="en-US" altLang="ko-KR" sz="1200" dirty="0"/>
              <a:t>| </a:t>
            </a:r>
            <a:r>
              <a:rPr lang="en-US" altLang="ko-KR" sz="1200" dirty="0" err="1"/>
              <a:t>snapshot_id</a:t>
            </a:r>
            <a:r>
              <a:rPr lang="en-US" altLang="ko-KR" sz="1200" dirty="0"/>
              <a:t>                    | None                                 |</a:t>
            </a:r>
          </a:p>
          <a:p>
            <a:pPr algn="l"/>
            <a:r>
              <a:rPr lang="en-US" altLang="ko-KR" sz="1200" dirty="0"/>
              <a:t>| </a:t>
            </a:r>
            <a:r>
              <a:rPr lang="en-US" altLang="ko-KR" sz="1200" dirty="0" err="1"/>
              <a:t>source_volid</a:t>
            </a:r>
            <a:r>
              <a:rPr lang="en-US" altLang="ko-KR" sz="1200" dirty="0"/>
              <a:t>                   | None                                 |</a:t>
            </a:r>
          </a:p>
          <a:p>
            <a:pPr algn="l"/>
            <a:r>
              <a:rPr lang="en-US" altLang="ko-KR" sz="1200" dirty="0"/>
              <a:t>| status                         | available                            |</a:t>
            </a:r>
          </a:p>
          <a:p>
            <a:pPr algn="l"/>
            <a:r>
              <a:rPr lang="en-US" altLang="ko-KR" sz="1200" dirty="0"/>
              <a:t>| type                           | </a:t>
            </a:r>
            <a:r>
              <a:rPr lang="en-US" altLang="ko-KR" sz="1200" dirty="0" err="1"/>
              <a:t>iscsi</a:t>
            </a:r>
            <a:r>
              <a:rPr lang="en-US" altLang="ko-KR" sz="1200" dirty="0"/>
              <a:t>                                |</a:t>
            </a:r>
          </a:p>
          <a:p>
            <a:pPr algn="l"/>
            <a:r>
              <a:rPr lang="en-US" altLang="ko-KR" sz="1200" dirty="0"/>
              <a:t>| </a:t>
            </a:r>
            <a:r>
              <a:rPr lang="en-US" altLang="ko-KR" sz="1200" dirty="0" err="1"/>
              <a:t>updated_at</a:t>
            </a:r>
            <a:r>
              <a:rPr lang="en-US" altLang="ko-KR" sz="1200" dirty="0"/>
              <a:t>                     | 2016-11-16T01:19:16.000000           |</a:t>
            </a:r>
          </a:p>
          <a:p>
            <a:pPr algn="l"/>
            <a:r>
              <a:rPr lang="en-US" altLang="ko-KR" sz="1200" dirty="0"/>
              <a:t>| </a:t>
            </a:r>
            <a:r>
              <a:rPr lang="en-US" altLang="ko-KR" sz="1200" dirty="0" err="1"/>
              <a:t>user_id</a:t>
            </a:r>
            <a:r>
              <a:rPr lang="en-US" altLang="ko-KR" sz="1200" dirty="0"/>
              <a:t>                        | e71fa010292b4f3898af3f0d688739fc     |</a:t>
            </a:r>
          </a:p>
          <a:p>
            <a:pPr algn="l"/>
            <a:r>
              <a:rPr lang="en-US" altLang="ko-KR" sz="1200" dirty="0" smtClean="0"/>
              <a:t>+--------------------------------+--------------------------------------+</a:t>
            </a:r>
          </a:p>
          <a:p>
            <a:pPr algn="l"/>
            <a:endParaRPr lang="en-US" altLang="ko-KR" sz="1200" dirty="0"/>
          </a:p>
          <a:p>
            <a:pPr algn="l"/>
            <a:endParaRPr lang="en-US" altLang="ko-KR" sz="1200" dirty="0"/>
          </a:p>
        </p:txBody>
      </p:sp>
      <p:sp>
        <p:nvSpPr>
          <p:cNvPr id="5" name="직사각형 4"/>
          <p:cNvSpPr/>
          <p:nvPr/>
        </p:nvSpPr>
        <p:spPr>
          <a:xfrm>
            <a:off x="5796558" y="1138575"/>
            <a:ext cx="5219700" cy="2677656"/>
          </a:xfrm>
          <a:prstGeom prst="rect">
            <a:avLst/>
          </a:prstGeom>
        </p:spPr>
        <p:txBody>
          <a:bodyPr>
            <a:spAutoFit/>
          </a:bodyPr>
          <a:lstStyle/>
          <a:p>
            <a:pPr algn="l"/>
            <a:r>
              <a:rPr lang="en-US" altLang="ko-KR" sz="1200" b="1" dirty="0" err="1">
                <a:solidFill>
                  <a:srgbClr val="FF0000"/>
                </a:solidFill>
              </a:rPr>
              <a:t>os-vol-host-attr:host</a:t>
            </a:r>
            <a:r>
              <a:rPr lang="en-US" altLang="ko-KR" sz="1200" b="1" dirty="0">
                <a:solidFill>
                  <a:srgbClr val="FF0000"/>
                </a:solidFill>
              </a:rPr>
              <a:t> </a:t>
            </a:r>
            <a:r>
              <a:rPr lang="en-US" altLang="ko-KR" sz="1200" dirty="0"/>
              <a:t>- the volume’s current back end</a:t>
            </a:r>
            <a:r>
              <a:rPr lang="en-US" altLang="ko-KR" sz="1200" dirty="0" smtClean="0"/>
              <a:t>.</a:t>
            </a:r>
          </a:p>
          <a:p>
            <a:pPr algn="l"/>
            <a:endParaRPr lang="en-US" altLang="ko-KR" sz="1200" dirty="0"/>
          </a:p>
          <a:p>
            <a:pPr algn="l"/>
            <a:r>
              <a:rPr lang="en-US" altLang="ko-KR" sz="1200" b="1" dirty="0" err="1">
                <a:solidFill>
                  <a:srgbClr val="FF0000"/>
                </a:solidFill>
              </a:rPr>
              <a:t>os-vol-mig-status-attr:migstat</a:t>
            </a:r>
            <a:r>
              <a:rPr lang="en-US" altLang="ko-KR" sz="1200" dirty="0"/>
              <a:t> - the status of this volume’s migration (None means that a migration is not currently in progress</a:t>
            </a:r>
            <a:r>
              <a:rPr lang="en-US" altLang="ko-KR" sz="1200" dirty="0" smtClean="0"/>
              <a:t>).</a:t>
            </a:r>
          </a:p>
          <a:p>
            <a:pPr algn="l"/>
            <a:endParaRPr lang="en-US" altLang="ko-KR" sz="1200" dirty="0"/>
          </a:p>
          <a:p>
            <a:pPr algn="l"/>
            <a:r>
              <a:rPr lang="en-US" altLang="ko-KR" sz="1200" b="1" dirty="0" err="1">
                <a:solidFill>
                  <a:srgbClr val="FF0000"/>
                </a:solidFill>
              </a:rPr>
              <a:t>os-vol-mig-status-attr:name_id</a:t>
            </a:r>
            <a:r>
              <a:rPr lang="en-US" altLang="ko-KR" sz="1200" b="1" dirty="0">
                <a:solidFill>
                  <a:srgbClr val="FF0000"/>
                </a:solidFill>
              </a:rPr>
              <a:t> - </a:t>
            </a:r>
            <a:r>
              <a:rPr lang="en-US" altLang="ko-KR" sz="1200" dirty="0"/>
              <a:t>the volume ID that this volume’s name on the back end is based on. Before a volume is ever migrated, its name on the back end storage may be based on the volume’s ID (see the </a:t>
            </a:r>
            <a:r>
              <a:rPr lang="en-US" altLang="ko-KR" sz="1200" dirty="0" err="1"/>
              <a:t>volume_name_template</a:t>
            </a:r>
            <a:r>
              <a:rPr lang="en-US" altLang="ko-KR" sz="1200" dirty="0"/>
              <a:t> configuration parameter). For example, if </a:t>
            </a:r>
            <a:r>
              <a:rPr lang="en-US" altLang="ko-KR" sz="1200" dirty="0" err="1"/>
              <a:t>volume_name_template</a:t>
            </a:r>
            <a:r>
              <a:rPr lang="en-US" altLang="ko-KR" sz="1200" dirty="0"/>
              <a:t> is kept as the default value (volume-%s), your first LVM back end has a logical volume named volume-6088f80a-f116-4331-ad48-9afb0dfb196c. During the course of a migration, if you create a volume and copy over the data, the volume get the new name but keeps its original ID. This is exposed by the </a:t>
            </a:r>
            <a:r>
              <a:rPr lang="en-US" altLang="ko-KR" sz="1200" dirty="0" err="1"/>
              <a:t>name_id</a:t>
            </a:r>
            <a:r>
              <a:rPr lang="en-US" altLang="ko-KR" sz="1200" dirty="0"/>
              <a:t> attribute</a:t>
            </a:r>
          </a:p>
        </p:txBody>
      </p:sp>
      <p:sp>
        <p:nvSpPr>
          <p:cNvPr id="8" name="TextBox 7"/>
          <p:cNvSpPr txBox="1"/>
          <p:nvPr/>
        </p:nvSpPr>
        <p:spPr bwMode="auto">
          <a:xfrm>
            <a:off x="611982" y="708464"/>
            <a:ext cx="4534346" cy="452432"/>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algn="l">
              <a:lnSpc>
                <a:spcPct val="130000"/>
              </a:lnSpc>
            </a:pPr>
            <a:r>
              <a:rPr lang="en-US" altLang="ko-KR" sz="1800" b="1" dirty="0" smtClean="0">
                <a:solidFill>
                  <a:srgbClr val="000000"/>
                </a:solidFill>
                <a:latin typeface="+mn-ea"/>
                <a:ea typeface="+mn-ea"/>
                <a:cs typeface="+mj-cs"/>
              </a:rPr>
              <a:t>volume migration </a:t>
            </a:r>
            <a:r>
              <a:rPr lang="ko-KR" altLang="en-US" sz="1800" b="1" dirty="0" smtClean="0">
                <a:solidFill>
                  <a:srgbClr val="000000"/>
                </a:solidFill>
                <a:latin typeface="+mn-ea"/>
                <a:ea typeface="+mn-ea"/>
                <a:cs typeface="+mj-cs"/>
              </a:rPr>
              <a:t>전 상태 </a:t>
            </a:r>
          </a:p>
        </p:txBody>
      </p:sp>
    </p:spTree>
    <p:extLst>
      <p:ext uri="{BB962C8B-B14F-4D97-AF65-F5344CB8AC3E}">
        <p14:creationId xmlns:p14="http://schemas.microsoft.com/office/powerpoint/2010/main" val="333721985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1"/>
          <p:cNvSpPr>
            <a:spLocks noGrp="1"/>
          </p:cNvSpPr>
          <p:nvPr>
            <p:ph type="title"/>
          </p:nvPr>
        </p:nvSpPr>
        <p:spPr>
          <a:xfrm>
            <a:off x="539974" y="198041"/>
            <a:ext cx="9356725" cy="360363"/>
          </a:xfrm>
        </p:spPr>
        <p:txBody>
          <a:bodyPr/>
          <a:lstStyle/>
          <a:p>
            <a:r>
              <a:rPr lang="en-US" altLang="ko-KR" sz="2000" kern="1200" dirty="0" smtClean="0">
                <a:latin typeface="+mn-ea"/>
                <a:ea typeface="+mn-ea"/>
              </a:rPr>
              <a:t>8. </a:t>
            </a:r>
            <a:r>
              <a:rPr lang="en-US" altLang="ko-KR" sz="2000" kern="1200" dirty="0" err="1" smtClean="0">
                <a:latin typeface="+mn-ea"/>
                <a:ea typeface="+mn-ea"/>
              </a:rPr>
              <a:t>Voulme</a:t>
            </a:r>
            <a:r>
              <a:rPr lang="en-US" altLang="ko-KR" sz="2000" kern="1200" dirty="0" smtClean="0">
                <a:latin typeface="+mn-ea"/>
                <a:ea typeface="+mn-ea"/>
              </a:rPr>
              <a:t> </a:t>
            </a:r>
            <a:r>
              <a:rPr lang="en-US" altLang="ko-KR" sz="2000" kern="1200" dirty="0" smtClean="0">
                <a:latin typeface="+mn-ea"/>
              </a:rPr>
              <a:t>Migration</a:t>
            </a:r>
            <a:endParaRPr lang="ko-KR" altLang="en-US" sz="2000" kern="1200" dirty="0">
              <a:latin typeface="+mn-ea"/>
              <a:ea typeface="+mn-ea"/>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950" y="897396"/>
            <a:ext cx="4752528" cy="61368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478" y="897396"/>
            <a:ext cx="4817939" cy="61368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721985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1"/>
          <p:cNvSpPr>
            <a:spLocks noGrp="1"/>
          </p:cNvSpPr>
          <p:nvPr>
            <p:ph type="title"/>
          </p:nvPr>
        </p:nvSpPr>
        <p:spPr>
          <a:xfrm>
            <a:off x="539974" y="198041"/>
            <a:ext cx="9356725" cy="360363"/>
          </a:xfrm>
        </p:spPr>
        <p:txBody>
          <a:bodyPr/>
          <a:lstStyle/>
          <a:p>
            <a:r>
              <a:rPr lang="en-US" altLang="ko-KR" sz="2000" kern="1200" dirty="0" smtClean="0">
                <a:latin typeface="+mn-ea"/>
                <a:ea typeface="+mn-ea"/>
              </a:rPr>
              <a:t>8. </a:t>
            </a:r>
            <a:r>
              <a:rPr lang="en-US" altLang="ko-KR" sz="2000" kern="1200" dirty="0" err="1" smtClean="0">
                <a:latin typeface="+mn-ea"/>
                <a:ea typeface="+mn-ea"/>
              </a:rPr>
              <a:t>Voulme</a:t>
            </a:r>
            <a:r>
              <a:rPr lang="en-US" altLang="ko-KR" sz="2000" kern="1200" dirty="0" smtClean="0">
                <a:latin typeface="+mn-ea"/>
                <a:ea typeface="+mn-ea"/>
              </a:rPr>
              <a:t> </a:t>
            </a:r>
            <a:r>
              <a:rPr lang="en-US" altLang="ko-KR" sz="2000" kern="1200" dirty="0" smtClean="0">
                <a:latin typeface="+mn-ea"/>
              </a:rPr>
              <a:t>Migration</a:t>
            </a:r>
            <a:endParaRPr lang="ko-KR" altLang="en-US" sz="2000" kern="1200" dirty="0">
              <a:latin typeface="+mn-ea"/>
              <a:ea typeface="+mn-ea"/>
            </a:endParaRPr>
          </a:p>
        </p:txBody>
      </p:sp>
      <p:sp>
        <p:nvSpPr>
          <p:cNvPr id="3" name="직사각형 2"/>
          <p:cNvSpPr/>
          <p:nvPr/>
        </p:nvSpPr>
        <p:spPr>
          <a:xfrm>
            <a:off x="539974" y="1153740"/>
            <a:ext cx="7416824" cy="5816977"/>
          </a:xfrm>
          <a:prstGeom prst="rect">
            <a:avLst/>
          </a:prstGeom>
        </p:spPr>
        <p:txBody>
          <a:bodyPr wrap="square">
            <a:spAutoFit/>
          </a:bodyPr>
          <a:lstStyle/>
          <a:p>
            <a:pPr algn="l"/>
            <a:r>
              <a:rPr lang="en-US" altLang="ko-KR" sz="1200" dirty="0"/>
              <a:t>--------------------------------+--------------------------------------+</a:t>
            </a:r>
          </a:p>
          <a:p>
            <a:pPr algn="l"/>
            <a:r>
              <a:rPr lang="en-US" altLang="ko-KR" sz="1200" dirty="0"/>
              <a:t>[</a:t>
            </a:r>
            <a:r>
              <a:rPr lang="en-US" altLang="ko-KR" sz="1200" dirty="0" err="1"/>
              <a:t>root@controller</a:t>
            </a:r>
            <a:r>
              <a:rPr lang="en-US" altLang="ko-KR" sz="1200" dirty="0"/>
              <a:t> instances(</a:t>
            </a:r>
            <a:r>
              <a:rPr lang="en-US" altLang="ko-KR" sz="1200" dirty="0" err="1"/>
              <a:t>keystone_admin</a:t>
            </a:r>
            <a:r>
              <a:rPr lang="en-US" altLang="ko-KR" sz="1200" dirty="0"/>
              <a:t>)]# </a:t>
            </a:r>
            <a:r>
              <a:rPr lang="en-US" altLang="ko-KR" sz="1200" dirty="0" err="1"/>
              <a:t>openstack</a:t>
            </a:r>
            <a:r>
              <a:rPr lang="en-US" altLang="ko-KR" sz="1200" dirty="0"/>
              <a:t> volume show test</a:t>
            </a:r>
          </a:p>
          <a:p>
            <a:pPr algn="l"/>
            <a:r>
              <a:rPr lang="en-US" altLang="ko-KR" sz="1200" dirty="0"/>
              <a:t>+--------------------------------+--------------------------------------+</a:t>
            </a:r>
          </a:p>
          <a:p>
            <a:pPr algn="l"/>
            <a:r>
              <a:rPr lang="en-US" altLang="ko-KR" sz="1200" dirty="0"/>
              <a:t>| Field                          | Value                                |</a:t>
            </a:r>
          </a:p>
          <a:p>
            <a:pPr algn="l"/>
            <a:r>
              <a:rPr lang="en-US" altLang="ko-KR" sz="1200" dirty="0"/>
              <a:t>+--------------------------------+--------------------------------------+</a:t>
            </a:r>
          </a:p>
          <a:p>
            <a:pPr algn="l"/>
            <a:r>
              <a:rPr lang="en-US" altLang="ko-KR" sz="1200" dirty="0"/>
              <a:t>| attachments                    | []                                   |</a:t>
            </a:r>
          </a:p>
          <a:p>
            <a:pPr algn="l"/>
            <a:r>
              <a:rPr lang="en-US" altLang="ko-KR" sz="1200" dirty="0"/>
              <a:t>| </a:t>
            </a:r>
            <a:r>
              <a:rPr lang="en-US" altLang="ko-KR" sz="1200" dirty="0" err="1"/>
              <a:t>availability_zone</a:t>
            </a:r>
            <a:r>
              <a:rPr lang="en-US" altLang="ko-KR" sz="1200" dirty="0"/>
              <a:t>              | nova                                 |</a:t>
            </a:r>
          </a:p>
          <a:p>
            <a:pPr algn="l"/>
            <a:r>
              <a:rPr lang="en-US" altLang="ko-KR" sz="1200" dirty="0"/>
              <a:t>| bootable                       | false                                |</a:t>
            </a:r>
          </a:p>
          <a:p>
            <a:pPr algn="l"/>
            <a:r>
              <a:rPr lang="en-US" altLang="ko-KR" sz="1200" dirty="0"/>
              <a:t>| </a:t>
            </a:r>
            <a:r>
              <a:rPr lang="en-US" altLang="ko-KR" sz="1200" dirty="0" err="1"/>
              <a:t>consistencygroup_id</a:t>
            </a:r>
            <a:r>
              <a:rPr lang="en-US" altLang="ko-KR" sz="1200" dirty="0"/>
              <a:t>            | None                                 |</a:t>
            </a:r>
          </a:p>
          <a:p>
            <a:pPr algn="l"/>
            <a:r>
              <a:rPr lang="en-US" altLang="ko-KR" sz="1200" dirty="0"/>
              <a:t>| </a:t>
            </a:r>
            <a:r>
              <a:rPr lang="en-US" altLang="ko-KR" sz="1200" dirty="0" err="1"/>
              <a:t>created_at</a:t>
            </a:r>
            <a:r>
              <a:rPr lang="en-US" altLang="ko-KR" sz="1200" dirty="0"/>
              <a:t>                     | 2016-11-16T01:19:14.000000           |</a:t>
            </a:r>
          </a:p>
          <a:p>
            <a:pPr algn="l"/>
            <a:r>
              <a:rPr lang="en-US" altLang="ko-KR" sz="1200" dirty="0"/>
              <a:t>| description                    |                                      |</a:t>
            </a:r>
          </a:p>
          <a:p>
            <a:pPr algn="l"/>
            <a:r>
              <a:rPr lang="en-US" altLang="ko-KR" sz="1200" dirty="0"/>
              <a:t>| encrypted                      | False                                |</a:t>
            </a:r>
          </a:p>
          <a:p>
            <a:pPr algn="l"/>
            <a:r>
              <a:rPr lang="en-US" altLang="ko-KR" sz="1200" dirty="0"/>
              <a:t>| id                             | 2e22d4ee-5c25-4097-9ecf-1ed44009703f |</a:t>
            </a:r>
          </a:p>
          <a:p>
            <a:pPr algn="l"/>
            <a:r>
              <a:rPr lang="en-US" altLang="ko-KR" sz="1200" dirty="0"/>
              <a:t>| </a:t>
            </a:r>
            <a:r>
              <a:rPr lang="en-US" altLang="ko-KR" sz="1200" b="1" dirty="0" err="1">
                <a:solidFill>
                  <a:srgbClr val="FF0000"/>
                </a:solidFill>
              </a:rPr>
              <a:t>migration_status</a:t>
            </a:r>
            <a:r>
              <a:rPr lang="en-US" altLang="ko-KR" sz="1200" b="1" dirty="0">
                <a:solidFill>
                  <a:srgbClr val="FF0000"/>
                </a:solidFill>
              </a:rPr>
              <a:t>               | error                                </a:t>
            </a:r>
            <a:r>
              <a:rPr lang="en-US" altLang="ko-KR" sz="1200" dirty="0"/>
              <a:t>|</a:t>
            </a:r>
          </a:p>
          <a:p>
            <a:pPr algn="l"/>
            <a:r>
              <a:rPr lang="en-US" altLang="ko-KR" sz="1200" dirty="0"/>
              <a:t>| </a:t>
            </a:r>
            <a:r>
              <a:rPr lang="en-US" altLang="ko-KR" sz="1200" dirty="0" err="1"/>
              <a:t>multiattach</a:t>
            </a:r>
            <a:r>
              <a:rPr lang="en-US" altLang="ko-KR" sz="1200" dirty="0"/>
              <a:t>                    | False                                |</a:t>
            </a:r>
          </a:p>
          <a:p>
            <a:pPr algn="l"/>
            <a:r>
              <a:rPr lang="en-US" altLang="ko-KR" sz="1200" dirty="0"/>
              <a:t>| name                           | test                                 |</a:t>
            </a:r>
          </a:p>
          <a:p>
            <a:pPr algn="l"/>
            <a:r>
              <a:rPr lang="en-US" altLang="ko-KR" sz="1200" b="1" dirty="0">
                <a:solidFill>
                  <a:srgbClr val="FF0000"/>
                </a:solidFill>
              </a:rPr>
              <a:t>| </a:t>
            </a:r>
            <a:r>
              <a:rPr lang="en-US" altLang="ko-KR" sz="1200" b="1" dirty="0" err="1">
                <a:solidFill>
                  <a:srgbClr val="FF0000"/>
                </a:solidFill>
              </a:rPr>
              <a:t>os-vol-host-attr:host</a:t>
            </a:r>
            <a:r>
              <a:rPr lang="en-US" altLang="ko-KR" sz="1200" b="1" dirty="0">
                <a:solidFill>
                  <a:srgbClr val="FF0000"/>
                </a:solidFill>
              </a:rPr>
              <a:t>          | </a:t>
            </a:r>
            <a:r>
              <a:rPr lang="en-US" altLang="ko-KR" sz="1200" b="1" dirty="0" err="1">
                <a:solidFill>
                  <a:srgbClr val="FF0000"/>
                </a:solidFill>
              </a:rPr>
              <a:t>controller@lvm#lvm</a:t>
            </a:r>
            <a:r>
              <a:rPr lang="en-US" altLang="ko-KR" sz="1200" b="1" dirty="0">
                <a:solidFill>
                  <a:srgbClr val="FF0000"/>
                </a:solidFill>
              </a:rPr>
              <a:t>                   |</a:t>
            </a:r>
          </a:p>
          <a:p>
            <a:pPr algn="l"/>
            <a:r>
              <a:rPr lang="en-US" altLang="ko-KR" sz="1200" b="1" dirty="0">
                <a:solidFill>
                  <a:srgbClr val="FF0000"/>
                </a:solidFill>
              </a:rPr>
              <a:t>| </a:t>
            </a:r>
            <a:r>
              <a:rPr lang="en-US" altLang="ko-KR" sz="1200" b="1" dirty="0" err="1">
                <a:solidFill>
                  <a:srgbClr val="FF0000"/>
                </a:solidFill>
              </a:rPr>
              <a:t>os-vol-mig-status-attr:migstat</a:t>
            </a:r>
            <a:r>
              <a:rPr lang="en-US" altLang="ko-KR" sz="1200" b="1" dirty="0">
                <a:solidFill>
                  <a:srgbClr val="FF0000"/>
                </a:solidFill>
              </a:rPr>
              <a:t> | error                                </a:t>
            </a:r>
            <a:r>
              <a:rPr lang="en-US" altLang="ko-KR" sz="1200" dirty="0"/>
              <a:t>|</a:t>
            </a:r>
          </a:p>
          <a:p>
            <a:pPr algn="l"/>
            <a:r>
              <a:rPr lang="en-US" altLang="ko-KR" sz="1200" dirty="0"/>
              <a:t>| </a:t>
            </a:r>
            <a:r>
              <a:rPr lang="en-US" altLang="ko-KR" sz="1200" b="1" dirty="0" err="1">
                <a:solidFill>
                  <a:srgbClr val="FF0000"/>
                </a:solidFill>
              </a:rPr>
              <a:t>os-vol-mig-status-attr:name_id</a:t>
            </a:r>
            <a:r>
              <a:rPr lang="en-US" altLang="ko-KR" sz="1200" b="1" dirty="0">
                <a:solidFill>
                  <a:srgbClr val="FF0000"/>
                </a:solidFill>
              </a:rPr>
              <a:t> | None                                 </a:t>
            </a:r>
            <a:r>
              <a:rPr lang="en-US" altLang="ko-KR" sz="1200" dirty="0"/>
              <a:t>|</a:t>
            </a:r>
          </a:p>
          <a:p>
            <a:pPr algn="l"/>
            <a:r>
              <a:rPr lang="en-US" altLang="ko-KR" sz="1200" dirty="0"/>
              <a:t>| </a:t>
            </a:r>
            <a:r>
              <a:rPr lang="en-US" altLang="ko-KR" sz="1200" dirty="0" err="1"/>
              <a:t>os-vol-tenant-attr:tenant_id</a:t>
            </a:r>
            <a:r>
              <a:rPr lang="en-US" altLang="ko-KR" sz="1200" dirty="0"/>
              <a:t>   | 0be48fa7946e4ff984c36e1ea14fea4d     |</a:t>
            </a:r>
          </a:p>
          <a:p>
            <a:pPr algn="l"/>
            <a:r>
              <a:rPr lang="en-US" altLang="ko-KR" sz="1200" dirty="0"/>
              <a:t>| properties                     |                                      |</a:t>
            </a:r>
          </a:p>
          <a:p>
            <a:pPr algn="l"/>
            <a:r>
              <a:rPr lang="en-US" altLang="ko-KR" sz="1200" dirty="0"/>
              <a:t>| </a:t>
            </a:r>
            <a:r>
              <a:rPr lang="en-US" altLang="ko-KR" sz="1200" dirty="0" err="1"/>
              <a:t>replication_status</a:t>
            </a:r>
            <a:r>
              <a:rPr lang="en-US" altLang="ko-KR" sz="1200" dirty="0"/>
              <a:t>             | disabled                             |</a:t>
            </a:r>
          </a:p>
          <a:p>
            <a:pPr algn="l"/>
            <a:r>
              <a:rPr lang="en-US" altLang="ko-KR" sz="1200" dirty="0"/>
              <a:t>| size                           | 1                                    |</a:t>
            </a:r>
          </a:p>
          <a:p>
            <a:pPr algn="l"/>
            <a:r>
              <a:rPr lang="en-US" altLang="ko-KR" sz="1200" dirty="0"/>
              <a:t>| </a:t>
            </a:r>
            <a:r>
              <a:rPr lang="en-US" altLang="ko-KR" sz="1200" dirty="0" err="1"/>
              <a:t>snapshot_id</a:t>
            </a:r>
            <a:r>
              <a:rPr lang="en-US" altLang="ko-KR" sz="1200" dirty="0"/>
              <a:t>                    | None                                 |</a:t>
            </a:r>
          </a:p>
          <a:p>
            <a:pPr algn="l"/>
            <a:r>
              <a:rPr lang="en-US" altLang="ko-KR" sz="1200" dirty="0"/>
              <a:t>| </a:t>
            </a:r>
            <a:r>
              <a:rPr lang="en-US" altLang="ko-KR" sz="1200" dirty="0" err="1"/>
              <a:t>source_volid</a:t>
            </a:r>
            <a:r>
              <a:rPr lang="en-US" altLang="ko-KR" sz="1200" dirty="0"/>
              <a:t>                   | None                                 |</a:t>
            </a:r>
          </a:p>
          <a:p>
            <a:pPr algn="l"/>
            <a:r>
              <a:rPr lang="en-US" altLang="ko-KR" sz="1200" dirty="0"/>
              <a:t>| status                         | available                            |</a:t>
            </a:r>
          </a:p>
          <a:p>
            <a:pPr algn="l"/>
            <a:r>
              <a:rPr lang="en-US" altLang="ko-KR" sz="1200" dirty="0"/>
              <a:t>| type                           | </a:t>
            </a:r>
            <a:r>
              <a:rPr lang="en-US" altLang="ko-KR" sz="1200" dirty="0" err="1"/>
              <a:t>iscsi</a:t>
            </a:r>
            <a:r>
              <a:rPr lang="en-US" altLang="ko-KR" sz="1200" dirty="0"/>
              <a:t>                                |</a:t>
            </a:r>
          </a:p>
          <a:p>
            <a:pPr algn="l"/>
            <a:r>
              <a:rPr lang="en-US" altLang="ko-KR" sz="1200" dirty="0"/>
              <a:t>| </a:t>
            </a:r>
            <a:r>
              <a:rPr lang="en-US" altLang="ko-KR" sz="1200" dirty="0" err="1"/>
              <a:t>updated_at</a:t>
            </a:r>
            <a:r>
              <a:rPr lang="en-US" altLang="ko-KR" sz="1200" dirty="0"/>
              <a:t>                     | 2016-11-16T02:20:17.000000           |</a:t>
            </a:r>
          </a:p>
          <a:p>
            <a:pPr algn="l"/>
            <a:r>
              <a:rPr lang="en-US" altLang="ko-KR" sz="1200" dirty="0"/>
              <a:t>| </a:t>
            </a:r>
            <a:r>
              <a:rPr lang="en-US" altLang="ko-KR" sz="1200" dirty="0" err="1"/>
              <a:t>user_id</a:t>
            </a:r>
            <a:r>
              <a:rPr lang="en-US" altLang="ko-KR" sz="1200" dirty="0"/>
              <a:t>                        | e71fa010292b4f3898af3f0d688739fc     |</a:t>
            </a:r>
          </a:p>
          <a:p>
            <a:pPr algn="l"/>
            <a:r>
              <a:rPr lang="en-US" altLang="ko-KR" sz="1200" dirty="0"/>
              <a:t>+--------------------------------+--------------------------------------+</a:t>
            </a:r>
          </a:p>
          <a:p>
            <a:pPr algn="l"/>
            <a:r>
              <a:rPr lang="en-US" altLang="ko-KR" sz="1200" dirty="0" smtClean="0"/>
              <a:t>+--------------------------------+--------------------------------------+</a:t>
            </a:r>
            <a:endParaRPr lang="en-US" altLang="ko-KR" sz="1200" dirty="0"/>
          </a:p>
        </p:txBody>
      </p:sp>
      <p:sp>
        <p:nvSpPr>
          <p:cNvPr id="6" name="TextBox 5"/>
          <p:cNvSpPr txBox="1"/>
          <p:nvPr/>
        </p:nvSpPr>
        <p:spPr bwMode="auto">
          <a:xfrm>
            <a:off x="611982" y="708464"/>
            <a:ext cx="4534346" cy="452432"/>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algn="l">
              <a:lnSpc>
                <a:spcPct val="130000"/>
              </a:lnSpc>
            </a:pPr>
            <a:r>
              <a:rPr lang="en-US" altLang="ko-KR" sz="1800" b="1" dirty="0" smtClean="0">
                <a:solidFill>
                  <a:srgbClr val="000000"/>
                </a:solidFill>
                <a:latin typeface="+mn-ea"/>
                <a:ea typeface="+mn-ea"/>
                <a:cs typeface="+mj-cs"/>
              </a:rPr>
              <a:t>volume migration </a:t>
            </a:r>
            <a:r>
              <a:rPr lang="ko-KR" altLang="en-US" sz="1800" b="1" dirty="0">
                <a:solidFill>
                  <a:srgbClr val="000000"/>
                </a:solidFill>
                <a:latin typeface="+mn-ea"/>
                <a:ea typeface="+mn-ea"/>
                <a:cs typeface="+mj-cs"/>
              </a:rPr>
              <a:t>후</a:t>
            </a:r>
            <a:r>
              <a:rPr lang="ko-KR" altLang="en-US" sz="1800" b="1" dirty="0" smtClean="0">
                <a:solidFill>
                  <a:srgbClr val="000000"/>
                </a:solidFill>
                <a:latin typeface="+mn-ea"/>
                <a:ea typeface="+mn-ea"/>
                <a:cs typeface="+mj-cs"/>
              </a:rPr>
              <a:t> 상태 </a:t>
            </a:r>
          </a:p>
        </p:txBody>
      </p:sp>
    </p:spTree>
    <p:extLst>
      <p:ext uri="{BB962C8B-B14F-4D97-AF65-F5344CB8AC3E}">
        <p14:creationId xmlns:p14="http://schemas.microsoft.com/office/powerpoint/2010/main" val="301298732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4"/>
          <p:cNvSpPr txBox="1"/>
          <p:nvPr/>
        </p:nvSpPr>
        <p:spPr bwMode="auto">
          <a:xfrm>
            <a:off x="395957" y="753311"/>
            <a:ext cx="9649072" cy="2973122"/>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defPPr>
              <a:defRPr lang="en-US"/>
            </a:defPPr>
            <a:lvl1pPr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1pPr>
            <a:lvl2pPr marL="4572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2pPr>
            <a:lvl3pPr marL="9144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3pPr>
            <a:lvl4pPr marL="13716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4pPr>
            <a:lvl5pPr marL="18288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5pPr>
            <a:lvl6pPr marL="2286000" algn="l" defTabSz="914400" rtl="0" eaLnBrk="1" latinLnBrk="1" hangingPunct="1">
              <a:defRPr kumimoji="1" sz="1100" kern="1200">
                <a:solidFill>
                  <a:schemeClr val="tx1"/>
                </a:solidFill>
                <a:latin typeface="Arial" pitchFamily="34" charset="0"/>
                <a:ea typeface="HY태고딕" pitchFamily="18" charset="-127"/>
                <a:cs typeface="+mn-cs"/>
              </a:defRPr>
            </a:lvl6pPr>
            <a:lvl7pPr marL="2743200" algn="l" defTabSz="914400" rtl="0" eaLnBrk="1" latinLnBrk="1" hangingPunct="1">
              <a:defRPr kumimoji="1" sz="1100" kern="1200">
                <a:solidFill>
                  <a:schemeClr val="tx1"/>
                </a:solidFill>
                <a:latin typeface="Arial" pitchFamily="34" charset="0"/>
                <a:ea typeface="HY태고딕" pitchFamily="18" charset="-127"/>
                <a:cs typeface="+mn-cs"/>
              </a:defRPr>
            </a:lvl7pPr>
            <a:lvl8pPr marL="3200400" algn="l" defTabSz="914400" rtl="0" eaLnBrk="1" latinLnBrk="1" hangingPunct="1">
              <a:defRPr kumimoji="1" sz="1100" kern="1200">
                <a:solidFill>
                  <a:schemeClr val="tx1"/>
                </a:solidFill>
                <a:latin typeface="Arial" pitchFamily="34" charset="0"/>
                <a:ea typeface="HY태고딕" pitchFamily="18" charset="-127"/>
                <a:cs typeface="+mn-cs"/>
              </a:defRPr>
            </a:lvl8pPr>
            <a:lvl9pPr marL="3657600" algn="l" defTabSz="914400" rtl="0" eaLnBrk="1" latinLnBrk="1" hangingPunct="1">
              <a:defRPr kumimoji="1" sz="1100" kern="1200">
                <a:solidFill>
                  <a:schemeClr val="tx1"/>
                </a:solidFill>
                <a:latin typeface="Arial" pitchFamily="34" charset="0"/>
                <a:ea typeface="HY태고딕" pitchFamily="18" charset="-127"/>
                <a:cs typeface="+mn-cs"/>
              </a:defRPr>
            </a:lvl9pPr>
          </a:lstStyle>
          <a:p>
            <a:pPr algn="l">
              <a:lnSpc>
                <a:spcPct val="130000"/>
              </a:lnSpc>
            </a:pPr>
            <a:r>
              <a:rPr lang="en-US" altLang="ko-KR" sz="1800" b="1" dirty="0" smtClean="0">
                <a:latin typeface="+mn-ea"/>
                <a:ea typeface="+mn-ea"/>
              </a:rPr>
              <a:t>2. Evacuate </a:t>
            </a:r>
            <a:r>
              <a:rPr lang="ko-KR" altLang="en-US" sz="1800" b="1" dirty="0" smtClean="0">
                <a:latin typeface="+mn-ea"/>
                <a:ea typeface="+mn-ea"/>
              </a:rPr>
              <a:t>환경설정</a:t>
            </a:r>
            <a:endParaRPr lang="en-US" altLang="ko-KR" sz="1800" b="1" dirty="0" smtClean="0">
              <a:solidFill>
                <a:srgbClr val="000000"/>
              </a:solidFill>
              <a:latin typeface="+mn-ea"/>
              <a:ea typeface="+mn-ea"/>
              <a:cs typeface="+mj-cs"/>
            </a:endParaRPr>
          </a:p>
          <a:p>
            <a:pPr algn="l">
              <a:lnSpc>
                <a:spcPct val="130000"/>
              </a:lnSpc>
            </a:pPr>
            <a:r>
              <a:rPr lang="en-US" altLang="ko-KR" sz="1800" dirty="0" smtClean="0">
                <a:solidFill>
                  <a:srgbClr val="000000"/>
                </a:solidFill>
                <a:latin typeface="+mj-ea"/>
                <a:ea typeface="+mj-ea"/>
                <a:cs typeface="+mj-cs"/>
              </a:rPr>
              <a:t> - </a:t>
            </a:r>
            <a:r>
              <a:rPr lang="en-US" altLang="ko-KR" sz="1800" dirty="0" err="1" smtClean="0">
                <a:solidFill>
                  <a:srgbClr val="000000"/>
                </a:solidFill>
                <a:latin typeface="+mj-ea"/>
                <a:ea typeface="+mj-ea"/>
                <a:cs typeface="+mj-cs"/>
              </a:rPr>
              <a:t>packstack</a:t>
            </a:r>
            <a:r>
              <a:rPr lang="en-US" altLang="ko-KR" sz="1800" dirty="0" smtClean="0">
                <a:solidFill>
                  <a:srgbClr val="000000"/>
                </a:solidFill>
                <a:latin typeface="+mj-ea"/>
                <a:ea typeface="+mj-ea"/>
                <a:cs typeface="+mj-cs"/>
              </a:rPr>
              <a:t> answer </a:t>
            </a:r>
            <a:r>
              <a:rPr lang="ko-KR" altLang="en-US" sz="1800" dirty="0" smtClean="0">
                <a:solidFill>
                  <a:srgbClr val="000000"/>
                </a:solidFill>
                <a:latin typeface="+mj-ea"/>
                <a:ea typeface="+mj-ea"/>
                <a:cs typeface="+mj-cs"/>
              </a:rPr>
              <a:t>파일에 </a:t>
            </a:r>
            <a:r>
              <a:rPr lang="en-US" altLang="ko-KR" sz="1800" dirty="0" smtClean="0">
                <a:solidFill>
                  <a:srgbClr val="000000"/>
                </a:solidFill>
                <a:latin typeface="+mj-ea"/>
                <a:ea typeface="+mj-ea"/>
                <a:cs typeface="+mj-cs"/>
              </a:rPr>
              <a:t>compute node</a:t>
            </a:r>
            <a:r>
              <a:rPr lang="ko-KR" altLang="en-US" sz="1800" dirty="0" smtClean="0">
                <a:solidFill>
                  <a:srgbClr val="000000"/>
                </a:solidFill>
                <a:latin typeface="+mj-ea"/>
                <a:ea typeface="+mj-ea"/>
                <a:cs typeface="+mj-cs"/>
              </a:rPr>
              <a:t>를 </a:t>
            </a:r>
            <a:r>
              <a:rPr lang="en-US" altLang="ko-KR" sz="1800" dirty="0" smtClean="0">
                <a:solidFill>
                  <a:srgbClr val="000000"/>
                </a:solidFill>
                <a:latin typeface="+mj-ea"/>
                <a:ea typeface="+mj-ea"/>
                <a:cs typeface="+mj-cs"/>
              </a:rPr>
              <a:t>2</a:t>
            </a:r>
            <a:r>
              <a:rPr lang="ko-KR" altLang="en-US" sz="1800" dirty="0" smtClean="0">
                <a:solidFill>
                  <a:srgbClr val="000000"/>
                </a:solidFill>
                <a:latin typeface="+mj-ea"/>
                <a:ea typeface="+mj-ea"/>
                <a:cs typeface="+mj-cs"/>
              </a:rPr>
              <a:t>대의  </a:t>
            </a:r>
            <a:r>
              <a:rPr lang="en-US" altLang="ko-KR" sz="1800" dirty="0" smtClean="0">
                <a:solidFill>
                  <a:srgbClr val="000000"/>
                </a:solidFill>
                <a:latin typeface="+mj-ea"/>
                <a:ea typeface="+mj-ea"/>
                <a:cs typeface="+mj-cs"/>
              </a:rPr>
              <a:t>IP </a:t>
            </a:r>
            <a:r>
              <a:rPr lang="ko-KR" altLang="en-US" sz="1800" dirty="0" smtClean="0">
                <a:solidFill>
                  <a:srgbClr val="000000"/>
                </a:solidFill>
                <a:latin typeface="+mj-ea"/>
                <a:ea typeface="+mj-ea"/>
                <a:cs typeface="+mj-cs"/>
              </a:rPr>
              <a:t>설정</a:t>
            </a:r>
            <a:endParaRPr lang="en-US" altLang="ko-KR" sz="1800" dirty="0" smtClean="0">
              <a:solidFill>
                <a:srgbClr val="000000"/>
              </a:solidFill>
              <a:latin typeface="+mj-ea"/>
              <a:ea typeface="+mj-ea"/>
              <a:cs typeface="+mj-cs"/>
            </a:endParaRPr>
          </a:p>
          <a:p>
            <a:pPr algn="l">
              <a:lnSpc>
                <a:spcPct val="130000"/>
              </a:lnSpc>
            </a:pPr>
            <a:r>
              <a:rPr lang="en-US" altLang="ko-KR" sz="1800" dirty="0" smtClean="0">
                <a:latin typeface="+mj-ea"/>
                <a:ea typeface="+mj-ea"/>
                <a:cs typeface="+mj-cs"/>
              </a:rPr>
              <a:t> - /</a:t>
            </a:r>
            <a:r>
              <a:rPr lang="en-US" altLang="ko-KR" sz="1800" dirty="0" err="1" smtClean="0">
                <a:latin typeface="+mj-ea"/>
                <a:ea typeface="+mj-ea"/>
                <a:cs typeface="+mj-cs"/>
              </a:rPr>
              <a:t>etc</a:t>
            </a:r>
            <a:r>
              <a:rPr lang="en-US" altLang="ko-KR" sz="1800" dirty="0" smtClean="0">
                <a:latin typeface="+mj-ea"/>
                <a:ea typeface="+mj-ea"/>
                <a:cs typeface="+mj-cs"/>
              </a:rPr>
              <a:t>/hosts </a:t>
            </a:r>
            <a:r>
              <a:rPr lang="ko-KR" altLang="en-US" sz="1800" dirty="0" smtClean="0">
                <a:latin typeface="+mj-ea"/>
                <a:ea typeface="+mj-ea"/>
                <a:cs typeface="+mj-cs"/>
              </a:rPr>
              <a:t>에 </a:t>
            </a:r>
            <a:r>
              <a:rPr lang="en-US" altLang="ko-KR" sz="1800" dirty="0" smtClean="0">
                <a:latin typeface="+mj-ea"/>
                <a:ea typeface="+mj-ea"/>
                <a:cs typeface="+mj-cs"/>
              </a:rPr>
              <a:t>compute node</a:t>
            </a:r>
            <a:r>
              <a:rPr lang="ko-KR" altLang="en-US" sz="1800" dirty="0" smtClean="0">
                <a:latin typeface="+mj-ea"/>
                <a:ea typeface="+mj-ea"/>
                <a:cs typeface="+mj-cs"/>
              </a:rPr>
              <a:t>의 설정 및 </a:t>
            </a:r>
            <a:r>
              <a:rPr lang="en-US" altLang="ko-KR" sz="1800" dirty="0" err="1" smtClean="0">
                <a:latin typeface="+mj-ea"/>
                <a:ea typeface="+mj-ea"/>
                <a:cs typeface="+mj-cs"/>
              </a:rPr>
              <a:t>hostnamectl</a:t>
            </a:r>
            <a:r>
              <a:rPr lang="en-US" altLang="ko-KR" sz="1800" dirty="0" smtClean="0">
                <a:latin typeface="+mj-ea"/>
                <a:ea typeface="+mj-ea"/>
                <a:cs typeface="+mj-cs"/>
              </a:rPr>
              <a:t> set-host hostname </a:t>
            </a:r>
            <a:r>
              <a:rPr lang="ko-KR" altLang="en-US" sz="1800" dirty="0" smtClean="0">
                <a:latin typeface="+mj-ea"/>
                <a:ea typeface="+mj-ea"/>
                <a:cs typeface="+mj-cs"/>
              </a:rPr>
              <a:t>설정 </a:t>
            </a:r>
            <a:endParaRPr lang="en-US" altLang="ko-KR" sz="1800" dirty="0" smtClean="0">
              <a:latin typeface="+mj-ea"/>
              <a:ea typeface="+mj-ea"/>
              <a:cs typeface="+mj-cs"/>
            </a:endParaRPr>
          </a:p>
          <a:p>
            <a:pPr algn="l">
              <a:lnSpc>
                <a:spcPct val="130000"/>
              </a:lnSpc>
            </a:pPr>
            <a:r>
              <a:rPr lang="en-US" altLang="ko-KR" sz="1800" dirty="0" smtClean="0">
                <a:latin typeface="+mj-ea"/>
                <a:ea typeface="+mj-ea"/>
                <a:cs typeface="+mj-cs"/>
              </a:rPr>
              <a:t> - compute nova </a:t>
            </a:r>
            <a:r>
              <a:rPr lang="ko-KR" altLang="en-US" sz="1800" dirty="0" smtClean="0">
                <a:latin typeface="+mj-ea"/>
                <a:ea typeface="+mj-ea"/>
                <a:cs typeface="+mj-cs"/>
              </a:rPr>
              <a:t>관련 서비스 </a:t>
            </a:r>
            <a:r>
              <a:rPr lang="ko-KR" altLang="en-US" sz="1800" dirty="0" err="1" smtClean="0">
                <a:latin typeface="+mj-ea"/>
                <a:ea typeface="+mj-ea"/>
                <a:cs typeface="+mj-cs"/>
              </a:rPr>
              <a:t>재기동</a:t>
            </a:r>
            <a:r>
              <a:rPr lang="ko-KR" altLang="en-US" sz="1800" dirty="0" smtClean="0">
                <a:latin typeface="+mj-ea"/>
                <a:ea typeface="+mj-ea"/>
                <a:cs typeface="+mj-cs"/>
              </a:rPr>
              <a:t> 또는 </a:t>
            </a:r>
            <a:r>
              <a:rPr lang="en-US" altLang="ko-KR" sz="1800" dirty="0" smtClean="0">
                <a:latin typeface="+mj-ea"/>
                <a:ea typeface="+mj-ea"/>
                <a:cs typeface="+mj-cs"/>
              </a:rPr>
              <a:t>rebooting</a:t>
            </a:r>
            <a:r>
              <a:rPr lang="ko-KR" altLang="en-US" sz="1800" dirty="0">
                <a:latin typeface="+mj-ea"/>
                <a:ea typeface="+mj-ea"/>
                <a:cs typeface="+mj-cs"/>
              </a:rPr>
              <a:t> </a:t>
            </a:r>
            <a:endParaRPr lang="en-US" altLang="ko-KR" sz="1800" dirty="0">
              <a:latin typeface="+mj-ea"/>
              <a:ea typeface="+mj-ea"/>
              <a:cs typeface="+mj-cs"/>
            </a:endParaRPr>
          </a:p>
          <a:p>
            <a:pPr algn="l">
              <a:lnSpc>
                <a:spcPct val="130000"/>
              </a:lnSpc>
            </a:pPr>
            <a:r>
              <a:rPr lang="en-US" altLang="ko-KR" sz="1800" dirty="0" smtClean="0">
                <a:latin typeface="+mj-ea"/>
                <a:ea typeface="+mj-ea"/>
                <a:cs typeface="+mj-cs"/>
              </a:rPr>
              <a:t>   nova service-list , hypervisor-list up </a:t>
            </a:r>
            <a:r>
              <a:rPr lang="ko-KR" altLang="en-US" sz="1800" dirty="0" smtClean="0">
                <a:latin typeface="+mj-ea"/>
                <a:ea typeface="+mj-ea"/>
                <a:cs typeface="+mj-cs"/>
              </a:rPr>
              <a:t>상태 확인 </a:t>
            </a:r>
            <a:r>
              <a:rPr lang="en-US" altLang="ko-KR" sz="1800" dirty="0" smtClean="0">
                <a:latin typeface="+mj-ea"/>
                <a:ea typeface="+mj-ea"/>
                <a:cs typeface="+mj-cs"/>
              </a:rPr>
              <a:t> </a:t>
            </a:r>
          </a:p>
          <a:p>
            <a:pPr algn="l">
              <a:lnSpc>
                <a:spcPct val="130000"/>
              </a:lnSpc>
            </a:pPr>
            <a:r>
              <a:rPr lang="en-US" altLang="ko-KR" sz="1800" dirty="0">
                <a:latin typeface="+mj-ea"/>
                <a:ea typeface="+mj-ea"/>
                <a:cs typeface="+mj-cs"/>
              </a:rPr>
              <a:t> </a:t>
            </a:r>
            <a:r>
              <a:rPr lang="en-US" altLang="ko-KR" sz="1800" dirty="0" smtClean="0">
                <a:latin typeface="+mj-ea"/>
                <a:ea typeface="+mj-ea"/>
                <a:cs typeface="+mj-cs"/>
              </a:rPr>
              <a:t>- nova service-list , hypervisor-list</a:t>
            </a:r>
            <a:r>
              <a:rPr lang="ko-KR" altLang="en-US" sz="1800" dirty="0" smtClean="0">
                <a:latin typeface="+mj-ea"/>
                <a:ea typeface="+mj-ea"/>
                <a:cs typeface="+mj-cs"/>
              </a:rPr>
              <a:t>에 </a:t>
            </a:r>
            <a:r>
              <a:rPr lang="en-US" altLang="ko-KR" sz="1800" dirty="0" smtClean="0">
                <a:latin typeface="+mj-ea"/>
                <a:ea typeface="+mj-ea"/>
                <a:cs typeface="+mj-cs"/>
              </a:rPr>
              <a:t>down</a:t>
            </a:r>
            <a:r>
              <a:rPr lang="ko-KR" altLang="en-US" sz="1800" dirty="0" smtClean="0">
                <a:latin typeface="+mj-ea"/>
                <a:ea typeface="+mj-ea"/>
                <a:cs typeface="+mj-cs"/>
              </a:rPr>
              <a:t> 상태 확인 </a:t>
            </a:r>
            <a:r>
              <a:rPr lang="en-US" altLang="ko-KR" sz="1800" dirty="0" smtClean="0">
                <a:latin typeface="+mj-ea"/>
                <a:ea typeface="+mj-ea"/>
                <a:cs typeface="+mj-cs"/>
              </a:rPr>
              <a:t>(</a:t>
            </a:r>
            <a:r>
              <a:rPr lang="ko-KR" altLang="en-US" sz="1800" dirty="0" smtClean="0">
                <a:latin typeface="+mj-ea"/>
                <a:ea typeface="+mj-ea"/>
                <a:cs typeface="+mj-cs"/>
              </a:rPr>
              <a:t>서버 </a:t>
            </a:r>
            <a:r>
              <a:rPr lang="en-US" altLang="ko-KR" sz="1800" dirty="0" smtClean="0">
                <a:latin typeface="+mj-ea"/>
                <a:ea typeface="+mj-ea"/>
                <a:cs typeface="+mj-cs"/>
              </a:rPr>
              <a:t>power off, </a:t>
            </a:r>
            <a:r>
              <a:rPr lang="en-US" altLang="ko-KR" sz="1800" dirty="0" err="1" smtClean="0">
                <a:latin typeface="+mj-ea"/>
                <a:ea typeface="+mj-ea"/>
                <a:cs typeface="+mj-cs"/>
              </a:rPr>
              <a:t>osc</a:t>
            </a:r>
            <a:r>
              <a:rPr lang="en-US" altLang="ko-KR" sz="1800" dirty="0" smtClean="0">
                <a:latin typeface="+mj-ea"/>
                <a:ea typeface="+mj-ea"/>
                <a:cs typeface="+mj-cs"/>
              </a:rPr>
              <a:t> </a:t>
            </a:r>
            <a:r>
              <a:rPr lang="ko-KR" altLang="en-US" sz="1800" dirty="0" smtClean="0">
                <a:latin typeface="+mj-ea"/>
                <a:ea typeface="+mj-ea"/>
                <a:cs typeface="+mj-cs"/>
              </a:rPr>
              <a:t>네트워크 단절</a:t>
            </a:r>
            <a:r>
              <a:rPr lang="en-US" altLang="ko-KR" sz="1800" dirty="0" smtClean="0">
                <a:latin typeface="+mj-ea"/>
                <a:ea typeface="+mj-ea"/>
                <a:cs typeface="+mj-cs"/>
              </a:rPr>
              <a:t>) </a:t>
            </a:r>
            <a:r>
              <a:rPr lang="ko-KR" altLang="en-US" sz="1800" dirty="0" smtClean="0">
                <a:latin typeface="+mj-ea"/>
                <a:ea typeface="+mj-ea"/>
                <a:cs typeface="+mj-cs"/>
              </a:rPr>
              <a:t> </a:t>
            </a:r>
            <a:endParaRPr lang="en-US" altLang="ko-KR" sz="1800" dirty="0" smtClean="0">
              <a:latin typeface="+mj-ea"/>
              <a:ea typeface="+mj-ea"/>
              <a:cs typeface="+mj-cs"/>
            </a:endParaRPr>
          </a:p>
          <a:p>
            <a:pPr algn="l">
              <a:lnSpc>
                <a:spcPct val="130000"/>
              </a:lnSpc>
            </a:pPr>
            <a:r>
              <a:rPr lang="en-US" altLang="ko-KR" sz="1800" dirty="0">
                <a:latin typeface="+mj-ea"/>
                <a:ea typeface="+mj-ea"/>
                <a:cs typeface="+mj-cs"/>
              </a:rPr>
              <a:t> </a:t>
            </a:r>
            <a:r>
              <a:rPr lang="en-US" altLang="ko-KR" sz="1800" dirty="0" smtClean="0">
                <a:latin typeface="+mj-ea"/>
                <a:ea typeface="+mj-ea"/>
                <a:cs typeface="+mj-cs"/>
              </a:rPr>
              <a:t>- nova </a:t>
            </a:r>
            <a:r>
              <a:rPr lang="en-US" altLang="ko-KR" sz="1800" dirty="0" err="1" smtClean="0">
                <a:latin typeface="+mj-ea"/>
                <a:ea typeface="+mj-ea"/>
                <a:cs typeface="+mj-cs"/>
              </a:rPr>
              <a:t>evacute</a:t>
            </a:r>
            <a:r>
              <a:rPr lang="en-US" altLang="ko-KR" sz="1800" dirty="0" smtClean="0">
                <a:latin typeface="+mj-ea"/>
                <a:ea typeface="+mj-ea"/>
                <a:cs typeface="+mj-cs"/>
              </a:rPr>
              <a:t> </a:t>
            </a:r>
            <a:r>
              <a:rPr lang="ko-KR" altLang="en-US" sz="1800" dirty="0" smtClean="0">
                <a:latin typeface="+mj-ea"/>
                <a:ea typeface="+mj-ea"/>
                <a:cs typeface="+mj-cs"/>
              </a:rPr>
              <a:t>명령어 실행 </a:t>
            </a:r>
            <a:endParaRPr lang="en-US" altLang="ko-KR" sz="1800" dirty="0" smtClean="0">
              <a:latin typeface="+mj-ea"/>
              <a:ea typeface="+mj-ea"/>
              <a:cs typeface="+mj-cs"/>
            </a:endParaRPr>
          </a:p>
          <a:p>
            <a:pPr algn="l">
              <a:lnSpc>
                <a:spcPct val="130000"/>
              </a:lnSpc>
            </a:pPr>
            <a:r>
              <a:rPr lang="en-US" altLang="ko-KR" sz="1800" dirty="0">
                <a:solidFill>
                  <a:srgbClr val="000000"/>
                </a:solidFill>
                <a:latin typeface="+mj-ea"/>
                <a:ea typeface="+mj-ea"/>
                <a:cs typeface="+mj-cs"/>
              </a:rPr>
              <a:t> </a:t>
            </a:r>
            <a:r>
              <a:rPr lang="en-US" altLang="ko-KR" sz="1800" dirty="0" smtClean="0">
                <a:solidFill>
                  <a:srgbClr val="000000"/>
                </a:solidFill>
                <a:latin typeface="+mj-ea"/>
                <a:ea typeface="+mj-ea"/>
                <a:cs typeface="+mj-cs"/>
              </a:rPr>
              <a:t>- instance</a:t>
            </a:r>
            <a:r>
              <a:rPr lang="ko-KR" altLang="en-US" sz="1800" dirty="0" smtClean="0">
                <a:solidFill>
                  <a:srgbClr val="000000"/>
                </a:solidFill>
                <a:latin typeface="+mj-ea"/>
                <a:ea typeface="+mj-ea"/>
                <a:cs typeface="+mj-cs"/>
              </a:rPr>
              <a:t>가 상태 및 이동여부 확인 </a:t>
            </a:r>
            <a:r>
              <a:rPr lang="en-US" altLang="ko-KR" sz="1800" dirty="0" smtClean="0">
                <a:solidFill>
                  <a:srgbClr val="000000"/>
                </a:solidFill>
                <a:latin typeface="+mj-ea"/>
                <a:ea typeface="+mj-ea"/>
                <a:cs typeface="+mj-cs"/>
              </a:rPr>
              <a:t>(nova show instance id, </a:t>
            </a:r>
            <a:r>
              <a:rPr lang="en-US" altLang="ko-KR" sz="1800" dirty="0" err="1" smtClean="0">
                <a:solidFill>
                  <a:srgbClr val="000000"/>
                </a:solidFill>
                <a:latin typeface="+mj-ea"/>
                <a:ea typeface="+mj-ea"/>
                <a:cs typeface="+mj-cs"/>
              </a:rPr>
              <a:t>virsh</a:t>
            </a:r>
            <a:r>
              <a:rPr lang="en-US" altLang="ko-KR" sz="1800" dirty="0" smtClean="0">
                <a:solidFill>
                  <a:srgbClr val="000000"/>
                </a:solidFill>
                <a:latin typeface="+mj-ea"/>
                <a:ea typeface="+mj-ea"/>
                <a:cs typeface="+mj-cs"/>
              </a:rPr>
              <a:t> list --all) </a:t>
            </a:r>
          </a:p>
        </p:txBody>
      </p:sp>
      <p:sp>
        <p:nvSpPr>
          <p:cNvPr id="2" name="제목 1"/>
          <p:cNvSpPr>
            <a:spLocks noGrp="1"/>
          </p:cNvSpPr>
          <p:nvPr>
            <p:ph type="title"/>
          </p:nvPr>
        </p:nvSpPr>
        <p:spPr>
          <a:xfrm>
            <a:off x="539974" y="198041"/>
            <a:ext cx="9356725" cy="360363"/>
          </a:xfrm>
        </p:spPr>
        <p:txBody>
          <a:bodyPr/>
          <a:lstStyle/>
          <a:p>
            <a:r>
              <a:rPr lang="en-US" altLang="ko-KR" sz="2000" kern="1200" dirty="0" smtClean="0">
                <a:latin typeface="+mn-ea"/>
                <a:ea typeface="+mn-ea"/>
              </a:rPr>
              <a:t>1. Evacuate </a:t>
            </a:r>
            <a:r>
              <a:rPr lang="ko-KR" altLang="en-US" sz="2000" kern="1200" dirty="0" smtClean="0">
                <a:latin typeface="+mn-ea"/>
                <a:ea typeface="+mn-ea"/>
              </a:rPr>
              <a:t>구</a:t>
            </a:r>
            <a:r>
              <a:rPr lang="ko-KR" altLang="en-US" sz="2000" kern="1200" dirty="0">
                <a:latin typeface="+mn-ea"/>
                <a:ea typeface="+mn-ea"/>
              </a:rPr>
              <a:t>성</a:t>
            </a:r>
          </a:p>
        </p:txBody>
      </p:sp>
      <p:sp>
        <p:nvSpPr>
          <p:cNvPr id="5" name="제목 1"/>
          <p:cNvSpPr>
            <a:spLocks noGrp="1"/>
          </p:cNvSpPr>
          <p:nvPr/>
        </p:nvSpPr>
        <p:spPr bwMode="auto">
          <a:xfrm>
            <a:off x="542131" y="218985"/>
            <a:ext cx="9356725" cy="360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defTabSz="952500" rtl="0" eaLnBrk="0" fontAlgn="base" latinLnBrk="1" hangingPunct="0">
              <a:spcBef>
                <a:spcPct val="0"/>
              </a:spcBef>
              <a:spcAft>
                <a:spcPct val="0"/>
              </a:spcAft>
              <a:defRPr kumimoji="1" sz="1700" b="1">
                <a:solidFill>
                  <a:srgbClr val="000000"/>
                </a:solidFill>
                <a:latin typeface="Arial" charset="0"/>
                <a:ea typeface="+mj-ea"/>
                <a:cs typeface="+mj-cs"/>
              </a:defRPr>
            </a:lvl1pPr>
            <a:lvl2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2pPr>
            <a:lvl3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3pPr>
            <a:lvl4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4pPr>
            <a:lvl5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5pPr>
            <a:lvl6pPr marL="457200" algn="l" rtl="0" fontAlgn="base" latinLnBrk="1">
              <a:spcBef>
                <a:spcPct val="0"/>
              </a:spcBef>
              <a:spcAft>
                <a:spcPct val="0"/>
              </a:spcAft>
              <a:defRPr kumimoji="1" sz="1600" b="1">
                <a:solidFill>
                  <a:srgbClr val="000000"/>
                </a:solidFill>
                <a:latin typeface="굴림" pitchFamily="50" charset="-127"/>
                <a:ea typeface="굴림" pitchFamily="50" charset="-127"/>
              </a:defRPr>
            </a:lvl6pPr>
            <a:lvl7pPr marL="914400" algn="l" rtl="0" fontAlgn="base" latinLnBrk="1">
              <a:spcBef>
                <a:spcPct val="0"/>
              </a:spcBef>
              <a:spcAft>
                <a:spcPct val="0"/>
              </a:spcAft>
              <a:defRPr kumimoji="1" sz="1600" b="1">
                <a:solidFill>
                  <a:srgbClr val="000000"/>
                </a:solidFill>
                <a:latin typeface="굴림" pitchFamily="50" charset="-127"/>
                <a:ea typeface="굴림" pitchFamily="50" charset="-127"/>
              </a:defRPr>
            </a:lvl7pPr>
            <a:lvl8pPr marL="1371600" algn="l" rtl="0" fontAlgn="base" latinLnBrk="1">
              <a:spcBef>
                <a:spcPct val="0"/>
              </a:spcBef>
              <a:spcAft>
                <a:spcPct val="0"/>
              </a:spcAft>
              <a:defRPr kumimoji="1" sz="1600" b="1">
                <a:solidFill>
                  <a:srgbClr val="000000"/>
                </a:solidFill>
                <a:latin typeface="굴림" pitchFamily="50" charset="-127"/>
                <a:ea typeface="굴림" pitchFamily="50" charset="-127"/>
              </a:defRPr>
            </a:lvl8pPr>
            <a:lvl9pPr marL="1828800" algn="l" rtl="0" fontAlgn="base" latinLnBrk="1">
              <a:spcBef>
                <a:spcPct val="0"/>
              </a:spcBef>
              <a:spcAft>
                <a:spcPct val="0"/>
              </a:spcAft>
              <a:defRPr kumimoji="1" sz="1600" b="1">
                <a:solidFill>
                  <a:srgbClr val="000000"/>
                </a:solidFill>
                <a:latin typeface="굴림" pitchFamily="50" charset="-127"/>
                <a:ea typeface="굴림" pitchFamily="50" charset="-127"/>
              </a:defRPr>
            </a:lvl9pPr>
          </a:lstStyle>
          <a:p>
            <a:endParaRPr lang="ko-KR" altLang="en-US" dirty="0"/>
          </a:p>
        </p:txBody>
      </p:sp>
      <p:sp>
        <p:nvSpPr>
          <p:cNvPr id="4" name="폭발 2 3"/>
          <p:cNvSpPr/>
          <p:nvPr/>
        </p:nvSpPr>
        <p:spPr bwMode="auto">
          <a:xfrm>
            <a:off x="4583720" y="5355613"/>
            <a:ext cx="1152128" cy="736891"/>
          </a:xfrm>
          <a:prstGeom prst="irregularSeal2">
            <a:avLst/>
          </a:prstGeom>
          <a:noFill/>
          <a:ln w="28575" cap="flat" cmpd="sng" algn="ctr">
            <a:solidFill>
              <a:srgbClr val="FF0000"/>
            </a:solidFill>
            <a:prstDash val="solid"/>
            <a:round/>
            <a:headEnd type="none" w="med" len="med"/>
            <a:tailEnd type="none" w="med" len="med"/>
          </a:ln>
          <a:effectLst/>
        </p:spPr>
        <p:txBody>
          <a:bodyPr vert="horz" wrap="square" lIns="72000" tIns="0" rIns="1800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lang="ko-KR" altLang="en-US" sz="1200" dirty="0" smtClean="0">
              <a:latin typeface="+mn-ea"/>
              <a:ea typeface="+mn-ea"/>
              <a:cs typeface="Arials"/>
            </a:endParaRPr>
          </a:p>
        </p:txBody>
      </p:sp>
      <p:sp>
        <p:nvSpPr>
          <p:cNvPr id="6" name="직사각형 5"/>
          <p:cNvSpPr/>
          <p:nvPr/>
        </p:nvSpPr>
        <p:spPr bwMode="auto">
          <a:xfrm>
            <a:off x="1332062" y="4446513"/>
            <a:ext cx="1872208" cy="1368152"/>
          </a:xfrm>
          <a:prstGeom prst="rect">
            <a:avLst/>
          </a:prstGeom>
          <a:noFill/>
          <a:ln w="6350" cap="flat" cmpd="sng" algn="ctr">
            <a:solidFill>
              <a:schemeClr val="tx1"/>
            </a:solidFill>
            <a:prstDash val="solid"/>
            <a:round/>
            <a:headEnd type="none" w="med" len="med"/>
            <a:tailEnd type="none" w="med" len="med"/>
          </a:ln>
          <a:effectLst/>
        </p:spPr>
        <p:txBody>
          <a:bodyPr vert="horz" wrap="square" lIns="72000" tIns="0" rIns="1800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ko-KR" sz="1200" dirty="0" smtClean="0">
                <a:latin typeface="+mn-ea"/>
                <a:ea typeface="+mn-ea"/>
                <a:cs typeface="Arials"/>
              </a:rPr>
              <a:t>controller</a:t>
            </a:r>
          </a:p>
          <a:p>
            <a:pPr marL="0" marR="0" indent="0" algn="ctr" defTabSz="914400" rtl="0" eaLnBrk="1" fontAlgn="base" latinLnBrk="0" hangingPunct="1">
              <a:lnSpc>
                <a:spcPct val="100000"/>
              </a:lnSpc>
              <a:spcBef>
                <a:spcPct val="0"/>
              </a:spcBef>
              <a:spcAft>
                <a:spcPct val="0"/>
              </a:spcAft>
              <a:buClrTx/>
              <a:buSzTx/>
              <a:buFontTx/>
              <a:buNone/>
              <a:tabLst/>
            </a:pPr>
            <a:endParaRPr lang="ko-KR" altLang="en-US" sz="1200" dirty="0" smtClean="0">
              <a:latin typeface="+mn-ea"/>
              <a:ea typeface="+mn-ea"/>
              <a:cs typeface="Arials"/>
            </a:endParaRPr>
          </a:p>
        </p:txBody>
      </p:sp>
      <p:sp>
        <p:nvSpPr>
          <p:cNvPr id="8" name="직사각형 7"/>
          <p:cNvSpPr/>
          <p:nvPr/>
        </p:nvSpPr>
        <p:spPr bwMode="auto">
          <a:xfrm>
            <a:off x="4140374" y="4446513"/>
            <a:ext cx="1872208" cy="1368152"/>
          </a:xfrm>
          <a:prstGeom prst="rect">
            <a:avLst/>
          </a:prstGeom>
          <a:noFill/>
          <a:ln w="6350" cap="flat" cmpd="sng" algn="ctr">
            <a:solidFill>
              <a:schemeClr val="tx1"/>
            </a:solidFill>
            <a:prstDash val="solid"/>
            <a:round/>
            <a:headEnd type="none" w="med" len="med"/>
            <a:tailEnd type="none" w="med" len="med"/>
          </a:ln>
          <a:effectLst/>
        </p:spPr>
        <p:txBody>
          <a:bodyPr vert="horz" wrap="square" lIns="72000" tIns="0" rIns="1800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ko-KR" sz="1200" dirty="0" smtClean="0">
                <a:latin typeface="+mn-ea"/>
                <a:ea typeface="+mn-ea"/>
                <a:cs typeface="Arials"/>
              </a:rPr>
              <a:t>conmpute1</a:t>
            </a:r>
            <a:endParaRPr lang="ko-KR" altLang="en-US" sz="1200" dirty="0" smtClean="0">
              <a:latin typeface="+mn-ea"/>
              <a:ea typeface="+mn-ea"/>
              <a:cs typeface="Arials"/>
            </a:endParaRPr>
          </a:p>
        </p:txBody>
      </p:sp>
      <p:sp>
        <p:nvSpPr>
          <p:cNvPr id="10" name="직사각형 9"/>
          <p:cNvSpPr/>
          <p:nvPr/>
        </p:nvSpPr>
        <p:spPr bwMode="auto">
          <a:xfrm>
            <a:off x="6948686" y="4446513"/>
            <a:ext cx="1872208" cy="1368152"/>
          </a:xfrm>
          <a:prstGeom prst="rect">
            <a:avLst/>
          </a:prstGeom>
          <a:noFill/>
          <a:ln w="6350" cap="flat" cmpd="sng" algn="ctr">
            <a:solidFill>
              <a:schemeClr val="tx1"/>
            </a:solidFill>
            <a:prstDash val="solid"/>
            <a:round/>
            <a:headEnd type="none" w="med" len="med"/>
            <a:tailEnd type="none" w="med" len="med"/>
          </a:ln>
          <a:effectLst/>
        </p:spPr>
        <p:txBody>
          <a:bodyPr vert="horz" wrap="square" lIns="72000" tIns="0" rIns="1800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ko-KR" sz="1200" dirty="0" smtClean="0">
                <a:latin typeface="+mn-ea"/>
                <a:ea typeface="+mn-ea"/>
                <a:cs typeface="Arials"/>
              </a:rPr>
              <a:t>compute2</a:t>
            </a:r>
            <a:endParaRPr lang="ko-KR" altLang="en-US" sz="1200" dirty="0" smtClean="0">
              <a:latin typeface="+mn-ea"/>
              <a:ea typeface="+mn-ea"/>
              <a:cs typeface="Arials"/>
            </a:endParaRPr>
          </a:p>
        </p:txBody>
      </p:sp>
      <p:cxnSp>
        <p:nvCxnSpPr>
          <p:cNvPr id="11" name="직선 연결선 10"/>
          <p:cNvCxnSpPr/>
          <p:nvPr/>
        </p:nvCxnSpPr>
        <p:spPr bwMode="auto">
          <a:xfrm>
            <a:off x="2196158" y="6318721"/>
            <a:ext cx="5904656" cy="0"/>
          </a:xfrm>
          <a:prstGeom prst="line">
            <a:avLst/>
          </a:prstGeom>
          <a:solidFill>
            <a:schemeClr val="bg1"/>
          </a:solidFill>
          <a:ln w="9525" cap="flat" cmpd="sng" algn="ctr">
            <a:solidFill>
              <a:schemeClr val="tx1"/>
            </a:solidFill>
            <a:prstDash val="solid"/>
            <a:round/>
            <a:headEnd type="none" w="med" len="med"/>
            <a:tailEnd type="none" w="med" len="med"/>
          </a:ln>
          <a:effectLst/>
        </p:spPr>
      </p:cxnSp>
      <p:sp>
        <p:nvSpPr>
          <p:cNvPr id="12" name="직사각형 11"/>
          <p:cNvSpPr/>
          <p:nvPr/>
        </p:nvSpPr>
        <p:spPr bwMode="auto">
          <a:xfrm>
            <a:off x="4162500" y="3851663"/>
            <a:ext cx="936104" cy="594849"/>
          </a:xfrm>
          <a:prstGeom prst="rect">
            <a:avLst/>
          </a:prstGeom>
          <a:noFill/>
          <a:ln w="22225" cap="flat" cmpd="sng" algn="ctr">
            <a:solidFill>
              <a:schemeClr val="tx1"/>
            </a:solidFill>
            <a:prstDash val="dash"/>
            <a:round/>
            <a:headEnd type="none" w="med" len="med"/>
            <a:tailEnd type="none" w="med" len="med"/>
          </a:ln>
          <a:effectLst/>
        </p:spPr>
        <p:txBody>
          <a:bodyPr vert="horz" wrap="square" lIns="72000" tIns="0" rIns="1800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ko-KR" sz="1200" dirty="0" smtClean="0">
                <a:latin typeface="+mn-ea"/>
                <a:ea typeface="+mn-ea"/>
                <a:cs typeface="Arials"/>
              </a:rPr>
              <a:t>instance1</a:t>
            </a:r>
            <a:endParaRPr lang="ko-KR" altLang="en-US" sz="1200" dirty="0" smtClean="0">
              <a:latin typeface="+mn-ea"/>
              <a:ea typeface="+mn-ea"/>
              <a:cs typeface="Arials"/>
            </a:endParaRPr>
          </a:p>
        </p:txBody>
      </p:sp>
      <p:sp>
        <p:nvSpPr>
          <p:cNvPr id="14" name="오른쪽 화살표 13"/>
          <p:cNvSpPr/>
          <p:nvPr/>
        </p:nvSpPr>
        <p:spPr bwMode="auto">
          <a:xfrm>
            <a:off x="5098604" y="3992549"/>
            <a:ext cx="1944217" cy="237939"/>
          </a:xfrm>
          <a:prstGeom prst="rightArrow">
            <a:avLst/>
          </a:prstGeom>
          <a:noFill/>
          <a:ln w="6350" cap="flat" cmpd="sng" algn="ctr">
            <a:solidFill>
              <a:schemeClr val="tx1"/>
            </a:solidFill>
            <a:prstDash val="solid"/>
            <a:round/>
            <a:headEnd type="none" w="med" len="med"/>
            <a:tailEnd type="none" w="med" len="med"/>
          </a:ln>
          <a:effectLst/>
        </p:spPr>
        <p:txBody>
          <a:bodyPr vert="horz" wrap="square" lIns="72000" tIns="0" rIns="1800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lang="ko-KR" altLang="en-US" sz="1200" dirty="0" smtClean="0">
              <a:latin typeface="+mn-ea"/>
              <a:ea typeface="+mn-ea"/>
              <a:cs typeface="Arials"/>
            </a:endParaRPr>
          </a:p>
        </p:txBody>
      </p:sp>
      <p:sp>
        <p:nvSpPr>
          <p:cNvPr id="16" name="직사각형 15"/>
          <p:cNvSpPr/>
          <p:nvPr/>
        </p:nvSpPr>
        <p:spPr bwMode="auto">
          <a:xfrm>
            <a:off x="6942237" y="3851663"/>
            <a:ext cx="936104" cy="594849"/>
          </a:xfrm>
          <a:prstGeom prst="rect">
            <a:avLst/>
          </a:prstGeom>
          <a:noFill/>
          <a:ln w="6350" cap="flat" cmpd="sng" algn="ctr">
            <a:solidFill>
              <a:schemeClr val="tx1"/>
            </a:solidFill>
            <a:prstDash val="solid"/>
            <a:round/>
            <a:headEnd type="none" w="med" len="med"/>
            <a:tailEnd type="none" w="med" len="med"/>
          </a:ln>
          <a:effectLst/>
        </p:spPr>
        <p:txBody>
          <a:bodyPr vert="horz" wrap="square" lIns="72000" tIns="0" rIns="1800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ko-KR" sz="1200" dirty="0" smtClean="0">
                <a:latin typeface="+mn-ea"/>
                <a:ea typeface="+mn-ea"/>
                <a:cs typeface="Arials"/>
              </a:rPr>
              <a:t>instance1</a:t>
            </a:r>
            <a:endParaRPr lang="ko-KR" altLang="en-US" sz="1200" dirty="0" smtClean="0">
              <a:latin typeface="+mn-ea"/>
              <a:ea typeface="+mn-ea"/>
              <a:cs typeface="Arials"/>
            </a:endParaRPr>
          </a:p>
        </p:txBody>
      </p:sp>
      <p:cxnSp>
        <p:nvCxnSpPr>
          <p:cNvPr id="18" name="직선 연결선 17"/>
          <p:cNvCxnSpPr/>
          <p:nvPr/>
        </p:nvCxnSpPr>
        <p:spPr bwMode="auto">
          <a:xfrm>
            <a:off x="2196158" y="5902327"/>
            <a:ext cx="0" cy="416394"/>
          </a:xfrm>
          <a:prstGeom prst="line">
            <a:avLst/>
          </a:prstGeom>
          <a:solidFill>
            <a:schemeClr val="bg1"/>
          </a:solidFill>
          <a:ln w="9525" cap="flat" cmpd="sng" algn="ctr">
            <a:solidFill>
              <a:schemeClr val="tx1"/>
            </a:solidFill>
            <a:prstDash val="solid"/>
            <a:round/>
            <a:headEnd type="none" w="med" len="med"/>
            <a:tailEnd type="none" w="med" len="med"/>
          </a:ln>
          <a:effectLst/>
        </p:spPr>
      </p:cxnSp>
      <p:cxnSp>
        <p:nvCxnSpPr>
          <p:cNvPr id="20" name="직선 연결선 19"/>
          <p:cNvCxnSpPr/>
          <p:nvPr/>
        </p:nvCxnSpPr>
        <p:spPr bwMode="auto">
          <a:xfrm>
            <a:off x="5159784" y="5902327"/>
            <a:ext cx="0" cy="416394"/>
          </a:xfrm>
          <a:prstGeom prst="line">
            <a:avLst/>
          </a:prstGeom>
          <a:solidFill>
            <a:schemeClr val="bg1"/>
          </a:solidFill>
          <a:ln w="9525" cap="flat" cmpd="sng" algn="ctr">
            <a:solidFill>
              <a:schemeClr val="tx1"/>
            </a:solidFill>
            <a:prstDash val="solid"/>
            <a:round/>
            <a:headEnd type="none" w="med" len="med"/>
            <a:tailEnd type="none" w="med" len="med"/>
          </a:ln>
          <a:effectLst/>
        </p:spPr>
      </p:cxnSp>
      <p:cxnSp>
        <p:nvCxnSpPr>
          <p:cNvPr id="21" name="직선 연결선 20"/>
          <p:cNvCxnSpPr/>
          <p:nvPr/>
        </p:nvCxnSpPr>
        <p:spPr bwMode="auto">
          <a:xfrm>
            <a:off x="8100814" y="5902327"/>
            <a:ext cx="0" cy="416394"/>
          </a:xfrm>
          <a:prstGeom prst="line">
            <a:avLst/>
          </a:prstGeom>
          <a:solidFill>
            <a:schemeClr val="bg1"/>
          </a:solidFill>
          <a:ln w="9525" cap="flat" cmpd="sng" algn="ctr">
            <a:solidFill>
              <a:schemeClr val="tx1"/>
            </a:solidFill>
            <a:prstDash val="solid"/>
            <a:round/>
            <a:headEnd type="none" w="med" len="med"/>
            <a:tailEnd type="none" w="med" len="med"/>
          </a:ln>
          <a:effectLst/>
        </p:spPr>
      </p:cxnSp>
      <p:sp>
        <p:nvSpPr>
          <p:cNvPr id="3" name="TextBox 2"/>
          <p:cNvSpPr txBox="1"/>
          <p:nvPr/>
        </p:nvSpPr>
        <p:spPr bwMode="auto">
          <a:xfrm>
            <a:off x="4398051" y="6092505"/>
            <a:ext cx="1523466" cy="452432"/>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algn="l">
              <a:lnSpc>
                <a:spcPct val="130000"/>
              </a:lnSpc>
            </a:pPr>
            <a:r>
              <a:rPr lang="en-US" altLang="ko-KR" sz="1800" b="1" dirty="0" err="1" smtClean="0">
                <a:solidFill>
                  <a:srgbClr val="000000"/>
                </a:solidFill>
                <a:latin typeface="+mn-ea"/>
                <a:ea typeface="+mn-ea"/>
                <a:cs typeface="+mj-cs"/>
              </a:rPr>
              <a:t>osc</a:t>
            </a:r>
            <a:r>
              <a:rPr lang="ko-KR" altLang="en-US" sz="1800" b="1" dirty="0">
                <a:solidFill>
                  <a:srgbClr val="000000"/>
                </a:solidFill>
                <a:latin typeface="+mn-ea"/>
                <a:ea typeface="+mn-ea"/>
                <a:cs typeface="+mj-cs"/>
              </a:rPr>
              <a:t> </a:t>
            </a:r>
            <a:r>
              <a:rPr lang="ko-KR" altLang="en-US" sz="1800" b="1" dirty="0" err="1" smtClean="0">
                <a:solidFill>
                  <a:srgbClr val="000000"/>
                </a:solidFill>
                <a:latin typeface="+mn-ea"/>
                <a:ea typeface="+mn-ea"/>
                <a:cs typeface="+mj-cs"/>
              </a:rPr>
              <a:t>관리망</a:t>
            </a:r>
            <a:endParaRPr lang="ko-KR" altLang="en-US" sz="1800" b="1" dirty="0" smtClean="0">
              <a:solidFill>
                <a:srgbClr val="000000"/>
              </a:solidFill>
              <a:latin typeface="+mn-ea"/>
              <a:ea typeface="+mn-ea"/>
              <a:cs typeface="+mj-cs"/>
            </a:endParaRPr>
          </a:p>
        </p:txBody>
      </p:sp>
      <p:sp>
        <p:nvSpPr>
          <p:cNvPr id="19" name="TextBox 18"/>
          <p:cNvSpPr txBox="1"/>
          <p:nvPr/>
        </p:nvSpPr>
        <p:spPr bwMode="auto">
          <a:xfrm>
            <a:off x="542130" y="6453957"/>
            <a:ext cx="8926835" cy="652486"/>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algn="l">
              <a:lnSpc>
                <a:spcPct val="130000"/>
              </a:lnSpc>
            </a:pPr>
            <a:r>
              <a:rPr lang="en-US" altLang="ko-KR" sz="1400" dirty="0" smtClean="0">
                <a:solidFill>
                  <a:srgbClr val="000000"/>
                </a:solidFill>
                <a:latin typeface="+mn-ea"/>
                <a:ea typeface="+mn-ea"/>
                <a:cs typeface="+mj-cs"/>
              </a:rPr>
              <a:t>※ </a:t>
            </a:r>
            <a:r>
              <a:rPr lang="ko-KR" altLang="en-US" sz="1400" dirty="0" smtClean="0">
                <a:solidFill>
                  <a:srgbClr val="000000"/>
                </a:solidFill>
                <a:latin typeface="+mn-ea"/>
                <a:ea typeface="+mn-ea"/>
                <a:cs typeface="+mj-cs"/>
              </a:rPr>
              <a:t>동작조건 </a:t>
            </a:r>
            <a:endParaRPr lang="en-US" altLang="ko-KR" sz="1400" dirty="0" smtClean="0">
              <a:solidFill>
                <a:srgbClr val="000000"/>
              </a:solidFill>
              <a:latin typeface="+mn-ea"/>
              <a:ea typeface="+mn-ea"/>
              <a:cs typeface="+mj-cs"/>
            </a:endParaRPr>
          </a:p>
          <a:p>
            <a:pPr algn="l">
              <a:lnSpc>
                <a:spcPct val="130000"/>
              </a:lnSpc>
            </a:pPr>
            <a:r>
              <a:rPr lang="en-US" altLang="ko-KR" sz="1400" dirty="0" smtClean="0">
                <a:solidFill>
                  <a:srgbClr val="FF0000"/>
                </a:solidFill>
                <a:latin typeface="+mn-ea"/>
                <a:ea typeface="+mn-ea"/>
                <a:cs typeface="+mj-cs"/>
              </a:rPr>
              <a:t>Controller</a:t>
            </a:r>
            <a:r>
              <a:rPr lang="ko-KR" altLang="en-US" sz="1400" dirty="0" smtClean="0">
                <a:solidFill>
                  <a:srgbClr val="FF0000"/>
                </a:solidFill>
                <a:latin typeface="+mn-ea"/>
                <a:ea typeface="+mn-ea"/>
                <a:cs typeface="+mj-cs"/>
              </a:rPr>
              <a:t>가 </a:t>
            </a:r>
            <a:r>
              <a:rPr lang="en-US" altLang="ko-KR" sz="1400" dirty="0" err="1" smtClean="0">
                <a:solidFill>
                  <a:srgbClr val="FF0000"/>
                </a:solidFill>
                <a:latin typeface="+mn-ea"/>
                <a:ea typeface="+mn-ea"/>
                <a:cs typeface="+mj-cs"/>
              </a:rPr>
              <a:t>Comute</a:t>
            </a:r>
            <a:r>
              <a:rPr lang="en-US" altLang="ko-KR" sz="1400" dirty="0" smtClean="0">
                <a:solidFill>
                  <a:srgbClr val="FF0000"/>
                </a:solidFill>
                <a:latin typeface="+mn-ea"/>
                <a:ea typeface="+mn-ea"/>
                <a:cs typeface="+mj-cs"/>
              </a:rPr>
              <a:t> HOST OSC </a:t>
            </a:r>
            <a:r>
              <a:rPr lang="ko-KR" altLang="en-US" sz="1400" dirty="0" err="1" smtClean="0">
                <a:solidFill>
                  <a:srgbClr val="FF0000"/>
                </a:solidFill>
                <a:latin typeface="+mn-ea"/>
                <a:ea typeface="+mn-ea"/>
                <a:cs typeface="+mj-cs"/>
              </a:rPr>
              <a:t>관리망의</a:t>
            </a:r>
            <a:r>
              <a:rPr lang="ko-KR" altLang="en-US" sz="1400" dirty="0" smtClean="0">
                <a:solidFill>
                  <a:srgbClr val="FF0000"/>
                </a:solidFill>
                <a:latin typeface="+mn-ea"/>
                <a:ea typeface="+mn-ea"/>
                <a:cs typeface="+mj-cs"/>
              </a:rPr>
              <a:t> 상태를 체크하여 </a:t>
            </a:r>
            <a:r>
              <a:rPr lang="en-US" altLang="ko-KR" sz="1400" dirty="0" err="1" smtClean="0">
                <a:solidFill>
                  <a:srgbClr val="FF0000"/>
                </a:solidFill>
                <a:latin typeface="+mn-ea"/>
                <a:ea typeface="+mn-ea"/>
                <a:cs typeface="+mj-cs"/>
              </a:rPr>
              <a:t>hypervisor,nova</a:t>
            </a:r>
            <a:r>
              <a:rPr lang="en-US" altLang="ko-KR" sz="1400" dirty="0" smtClean="0">
                <a:solidFill>
                  <a:srgbClr val="FF0000"/>
                </a:solidFill>
                <a:latin typeface="+mn-ea"/>
                <a:ea typeface="+mn-ea"/>
                <a:cs typeface="+mj-cs"/>
              </a:rPr>
              <a:t> service</a:t>
            </a:r>
            <a:r>
              <a:rPr lang="ko-KR" altLang="en-US" sz="1400" dirty="0" smtClean="0">
                <a:solidFill>
                  <a:srgbClr val="FF0000"/>
                </a:solidFill>
                <a:latin typeface="+mn-ea"/>
                <a:ea typeface="+mn-ea"/>
                <a:cs typeface="+mj-cs"/>
              </a:rPr>
              <a:t>가 </a:t>
            </a:r>
            <a:r>
              <a:rPr lang="en-US" altLang="ko-KR" sz="1400" dirty="0" smtClean="0">
                <a:solidFill>
                  <a:srgbClr val="FF0000"/>
                </a:solidFill>
                <a:latin typeface="+mn-ea"/>
                <a:ea typeface="+mn-ea"/>
                <a:cs typeface="+mj-cs"/>
              </a:rPr>
              <a:t>down </a:t>
            </a:r>
            <a:r>
              <a:rPr lang="ko-KR" altLang="en-US" sz="1400" dirty="0" err="1" smtClean="0">
                <a:solidFill>
                  <a:srgbClr val="FF0000"/>
                </a:solidFill>
                <a:latin typeface="+mn-ea"/>
                <a:ea typeface="+mn-ea"/>
                <a:cs typeface="+mj-cs"/>
              </a:rPr>
              <a:t>상태일때</a:t>
            </a:r>
            <a:r>
              <a:rPr lang="ko-KR" altLang="en-US" sz="1400" dirty="0" smtClean="0">
                <a:solidFill>
                  <a:srgbClr val="FF0000"/>
                </a:solidFill>
                <a:latin typeface="+mn-ea"/>
                <a:ea typeface="+mn-ea"/>
                <a:cs typeface="+mj-cs"/>
              </a:rPr>
              <a:t> 동작</a:t>
            </a:r>
          </a:p>
        </p:txBody>
      </p:sp>
    </p:spTree>
    <p:extLst>
      <p:ext uri="{BB962C8B-B14F-4D97-AF65-F5344CB8AC3E}">
        <p14:creationId xmlns:p14="http://schemas.microsoft.com/office/powerpoint/2010/main" val="214692658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4"/>
          <p:cNvSpPr txBox="1"/>
          <p:nvPr/>
        </p:nvSpPr>
        <p:spPr bwMode="auto">
          <a:xfrm>
            <a:off x="395957" y="753311"/>
            <a:ext cx="9649072" cy="452432"/>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defPPr>
              <a:defRPr lang="en-US"/>
            </a:defPPr>
            <a:lvl1pPr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1pPr>
            <a:lvl2pPr marL="4572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2pPr>
            <a:lvl3pPr marL="9144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3pPr>
            <a:lvl4pPr marL="13716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4pPr>
            <a:lvl5pPr marL="18288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5pPr>
            <a:lvl6pPr marL="2286000" algn="l" defTabSz="914400" rtl="0" eaLnBrk="1" latinLnBrk="1" hangingPunct="1">
              <a:defRPr kumimoji="1" sz="1100" kern="1200">
                <a:solidFill>
                  <a:schemeClr val="tx1"/>
                </a:solidFill>
                <a:latin typeface="Arial" pitchFamily="34" charset="0"/>
                <a:ea typeface="HY태고딕" pitchFamily="18" charset="-127"/>
                <a:cs typeface="+mn-cs"/>
              </a:defRPr>
            </a:lvl6pPr>
            <a:lvl7pPr marL="2743200" algn="l" defTabSz="914400" rtl="0" eaLnBrk="1" latinLnBrk="1" hangingPunct="1">
              <a:defRPr kumimoji="1" sz="1100" kern="1200">
                <a:solidFill>
                  <a:schemeClr val="tx1"/>
                </a:solidFill>
                <a:latin typeface="Arial" pitchFamily="34" charset="0"/>
                <a:ea typeface="HY태고딕" pitchFamily="18" charset="-127"/>
                <a:cs typeface="+mn-cs"/>
              </a:defRPr>
            </a:lvl7pPr>
            <a:lvl8pPr marL="3200400" algn="l" defTabSz="914400" rtl="0" eaLnBrk="1" latinLnBrk="1" hangingPunct="1">
              <a:defRPr kumimoji="1" sz="1100" kern="1200">
                <a:solidFill>
                  <a:schemeClr val="tx1"/>
                </a:solidFill>
                <a:latin typeface="Arial" pitchFamily="34" charset="0"/>
                <a:ea typeface="HY태고딕" pitchFamily="18" charset="-127"/>
                <a:cs typeface="+mn-cs"/>
              </a:defRPr>
            </a:lvl8pPr>
            <a:lvl9pPr marL="3657600" algn="l" defTabSz="914400" rtl="0" eaLnBrk="1" latinLnBrk="1" hangingPunct="1">
              <a:defRPr kumimoji="1" sz="1100" kern="1200">
                <a:solidFill>
                  <a:schemeClr val="tx1"/>
                </a:solidFill>
                <a:latin typeface="Arial" pitchFamily="34" charset="0"/>
                <a:ea typeface="HY태고딕" pitchFamily="18" charset="-127"/>
                <a:cs typeface="+mn-cs"/>
              </a:defRPr>
            </a:lvl9pPr>
          </a:lstStyle>
          <a:p>
            <a:pPr algn="l">
              <a:lnSpc>
                <a:spcPct val="130000"/>
              </a:lnSpc>
            </a:pPr>
            <a:r>
              <a:rPr lang="en-US" altLang="ko-KR" sz="1800" b="1" dirty="0" smtClean="0">
                <a:latin typeface="+mn-ea"/>
                <a:ea typeface="+mn-ea"/>
              </a:rPr>
              <a:t>3. Evacuate </a:t>
            </a:r>
            <a:r>
              <a:rPr lang="ko-KR" altLang="en-US" sz="1800" b="1" dirty="0" smtClean="0">
                <a:latin typeface="+mn-ea"/>
                <a:ea typeface="+mn-ea"/>
              </a:rPr>
              <a:t>네트워크 구성 </a:t>
            </a:r>
            <a:endParaRPr lang="en-US" altLang="ko-KR" sz="1800" b="1" dirty="0" smtClean="0">
              <a:latin typeface="+mn-ea"/>
              <a:ea typeface="+mn-ea"/>
            </a:endParaRPr>
          </a:p>
        </p:txBody>
      </p:sp>
      <p:sp>
        <p:nvSpPr>
          <p:cNvPr id="2" name="제목 1"/>
          <p:cNvSpPr>
            <a:spLocks noGrp="1"/>
          </p:cNvSpPr>
          <p:nvPr>
            <p:ph type="title"/>
          </p:nvPr>
        </p:nvSpPr>
        <p:spPr>
          <a:xfrm>
            <a:off x="539974" y="198041"/>
            <a:ext cx="9356725" cy="360363"/>
          </a:xfrm>
        </p:spPr>
        <p:txBody>
          <a:bodyPr/>
          <a:lstStyle/>
          <a:p>
            <a:r>
              <a:rPr lang="en-US" altLang="ko-KR" sz="2000" kern="1200" dirty="0" smtClean="0">
                <a:latin typeface="+mn-ea"/>
                <a:ea typeface="+mn-ea"/>
              </a:rPr>
              <a:t>1. Evacuate </a:t>
            </a:r>
            <a:r>
              <a:rPr lang="ko-KR" altLang="en-US" sz="2000" kern="1200" dirty="0" smtClean="0">
                <a:latin typeface="+mn-ea"/>
                <a:ea typeface="+mn-ea"/>
              </a:rPr>
              <a:t>네트워크 구성</a:t>
            </a:r>
            <a:endParaRPr lang="ko-KR" altLang="en-US" sz="2000" kern="1200" dirty="0">
              <a:latin typeface="+mn-ea"/>
              <a:ea typeface="+mn-ea"/>
            </a:endParaRPr>
          </a:p>
        </p:txBody>
      </p:sp>
      <p:sp>
        <p:nvSpPr>
          <p:cNvPr id="5" name="제목 1"/>
          <p:cNvSpPr>
            <a:spLocks noGrp="1"/>
          </p:cNvSpPr>
          <p:nvPr/>
        </p:nvSpPr>
        <p:spPr bwMode="auto">
          <a:xfrm>
            <a:off x="542131" y="218985"/>
            <a:ext cx="9356725" cy="360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defTabSz="952500" rtl="0" eaLnBrk="0" fontAlgn="base" latinLnBrk="1" hangingPunct="0">
              <a:spcBef>
                <a:spcPct val="0"/>
              </a:spcBef>
              <a:spcAft>
                <a:spcPct val="0"/>
              </a:spcAft>
              <a:defRPr kumimoji="1" sz="1700" b="1">
                <a:solidFill>
                  <a:srgbClr val="000000"/>
                </a:solidFill>
                <a:latin typeface="Arial" charset="0"/>
                <a:ea typeface="+mj-ea"/>
                <a:cs typeface="+mj-cs"/>
              </a:defRPr>
            </a:lvl1pPr>
            <a:lvl2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2pPr>
            <a:lvl3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3pPr>
            <a:lvl4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4pPr>
            <a:lvl5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5pPr>
            <a:lvl6pPr marL="457200" algn="l" rtl="0" fontAlgn="base" latinLnBrk="1">
              <a:spcBef>
                <a:spcPct val="0"/>
              </a:spcBef>
              <a:spcAft>
                <a:spcPct val="0"/>
              </a:spcAft>
              <a:defRPr kumimoji="1" sz="1600" b="1">
                <a:solidFill>
                  <a:srgbClr val="000000"/>
                </a:solidFill>
                <a:latin typeface="굴림" pitchFamily="50" charset="-127"/>
                <a:ea typeface="굴림" pitchFamily="50" charset="-127"/>
              </a:defRPr>
            </a:lvl6pPr>
            <a:lvl7pPr marL="914400" algn="l" rtl="0" fontAlgn="base" latinLnBrk="1">
              <a:spcBef>
                <a:spcPct val="0"/>
              </a:spcBef>
              <a:spcAft>
                <a:spcPct val="0"/>
              </a:spcAft>
              <a:defRPr kumimoji="1" sz="1600" b="1">
                <a:solidFill>
                  <a:srgbClr val="000000"/>
                </a:solidFill>
                <a:latin typeface="굴림" pitchFamily="50" charset="-127"/>
                <a:ea typeface="굴림" pitchFamily="50" charset="-127"/>
              </a:defRPr>
            </a:lvl7pPr>
            <a:lvl8pPr marL="1371600" algn="l" rtl="0" fontAlgn="base" latinLnBrk="1">
              <a:spcBef>
                <a:spcPct val="0"/>
              </a:spcBef>
              <a:spcAft>
                <a:spcPct val="0"/>
              </a:spcAft>
              <a:defRPr kumimoji="1" sz="1600" b="1">
                <a:solidFill>
                  <a:srgbClr val="000000"/>
                </a:solidFill>
                <a:latin typeface="굴림" pitchFamily="50" charset="-127"/>
                <a:ea typeface="굴림" pitchFamily="50" charset="-127"/>
              </a:defRPr>
            </a:lvl8pPr>
            <a:lvl9pPr marL="1828800" algn="l" rtl="0" fontAlgn="base" latinLnBrk="1">
              <a:spcBef>
                <a:spcPct val="0"/>
              </a:spcBef>
              <a:spcAft>
                <a:spcPct val="0"/>
              </a:spcAft>
              <a:defRPr kumimoji="1" sz="1600" b="1">
                <a:solidFill>
                  <a:srgbClr val="000000"/>
                </a:solidFill>
                <a:latin typeface="굴림" pitchFamily="50" charset="-127"/>
                <a:ea typeface="굴림" pitchFamily="50" charset="-127"/>
              </a:defRPr>
            </a:lvl9pPr>
          </a:lstStyle>
          <a:p>
            <a:endParaRPr lang="ko-KR" altLang="en-US" dirty="0"/>
          </a:p>
        </p:txBody>
      </p:sp>
      <p:sp>
        <p:nvSpPr>
          <p:cNvPr id="7" name="TextBox 6"/>
          <p:cNvSpPr txBox="1"/>
          <p:nvPr/>
        </p:nvSpPr>
        <p:spPr bwMode="auto">
          <a:xfrm>
            <a:off x="683990" y="5614171"/>
            <a:ext cx="8352928" cy="1492716"/>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algn="l">
              <a:lnSpc>
                <a:spcPct val="130000"/>
              </a:lnSpc>
            </a:pPr>
            <a:r>
              <a:rPr lang="en-US" altLang="ko-KR" sz="1400" dirty="0" smtClean="0">
                <a:solidFill>
                  <a:srgbClr val="000000"/>
                </a:solidFill>
                <a:latin typeface="+mn-ea"/>
                <a:ea typeface="+mn-ea"/>
                <a:cs typeface="+mj-cs"/>
              </a:rPr>
              <a:t>※ </a:t>
            </a:r>
            <a:r>
              <a:rPr lang="ko-KR" altLang="en-US" sz="1400" dirty="0" err="1" smtClean="0">
                <a:solidFill>
                  <a:srgbClr val="000000"/>
                </a:solidFill>
                <a:latin typeface="+mn-ea"/>
                <a:ea typeface="+mn-ea"/>
                <a:cs typeface="+mj-cs"/>
              </a:rPr>
              <a:t>상용망</a:t>
            </a:r>
            <a:r>
              <a:rPr lang="en-US" altLang="ko-KR" sz="1400" dirty="0">
                <a:solidFill>
                  <a:srgbClr val="000000"/>
                </a:solidFill>
                <a:latin typeface="+mn-ea"/>
                <a:ea typeface="+mn-ea"/>
                <a:cs typeface="+mj-cs"/>
              </a:rPr>
              <a:t> </a:t>
            </a:r>
            <a:r>
              <a:rPr lang="ko-KR" altLang="en-US" sz="1400" dirty="0" smtClean="0">
                <a:solidFill>
                  <a:srgbClr val="000000"/>
                </a:solidFill>
                <a:latin typeface="+mn-ea"/>
                <a:ea typeface="+mn-ea"/>
                <a:cs typeface="+mj-cs"/>
              </a:rPr>
              <a:t>동작방식 차이점</a:t>
            </a:r>
            <a:endParaRPr lang="en-US" altLang="ko-KR" sz="1400" dirty="0" smtClean="0">
              <a:solidFill>
                <a:srgbClr val="000000"/>
              </a:solidFill>
              <a:latin typeface="+mn-ea"/>
              <a:ea typeface="+mn-ea"/>
              <a:cs typeface="+mj-cs"/>
            </a:endParaRPr>
          </a:p>
          <a:p>
            <a:pPr algn="l">
              <a:lnSpc>
                <a:spcPct val="130000"/>
              </a:lnSpc>
            </a:pPr>
            <a:r>
              <a:rPr lang="ko-KR" altLang="en-US" sz="1400" dirty="0" err="1" smtClean="0">
                <a:solidFill>
                  <a:srgbClr val="000000"/>
                </a:solidFill>
                <a:latin typeface="+mn-ea"/>
                <a:ea typeface="+mn-ea"/>
                <a:cs typeface="+mj-cs"/>
              </a:rPr>
              <a:t>ㅇ</a:t>
            </a:r>
            <a:r>
              <a:rPr lang="ko-KR" altLang="en-US" sz="1400" dirty="0" smtClean="0">
                <a:solidFill>
                  <a:srgbClr val="000000"/>
                </a:solidFill>
                <a:latin typeface="+mn-ea"/>
                <a:ea typeface="+mn-ea"/>
                <a:cs typeface="+mj-cs"/>
              </a:rPr>
              <a:t> </a:t>
            </a:r>
            <a:r>
              <a:rPr lang="ko-KR" altLang="en-US" sz="1400" dirty="0" err="1" smtClean="0">
                <a:solidFill>
                  <a:srgbClr val="000000"/>
                </a:solidFill>
                <a:latin typeface="+mn-ea"/>
                <a:ea typeface="+mn-ea"/>
                <a:cs typeface="+mj-cs"/>
              </a:rPr>
              <a:t>상용망에서는</a:t>
            </a:r>
            <a:r>
              <a:rPr lang="ko-KR" altLang="en-US" sz="1400" dirty="0" smtClean="0">
                <a:solidFill>
                  <a:srgbClr val="000000"/>
                </a:solidFill>
                <a:latin typeface="+mn-ea"/>
                <a:ea typeface="+mn-ea"/>
                <a:cs typeface="+mj-cs"/>
              </a:rPr>
              <a:t> </a:t>
            </a:r>
            <a:r>
              <a:rPr lang="en-US" altLang="ko-KR" sz="1400" dirty="0" smtClean="0">
                <a:solidFill>
                  <a:srgbClr val="000000"/>
                </a:solidFill>
                <a:latin typeface="+mn-ea"/>
                <a:ea typeface="+mn-ea"/>
                <a:cs typeface="+mj-cs"/>
              </a:rPr>
              <a:t>NFVO-&gt; OPENSTACK-&gt;</a:t>
            </a:r>
            <a:r>
              <a:rPr lang="ko-KR" altLang="en-US" sz="1400" dirty="0" smtClean="0">
                <a:solidFill>
                  <a:srgbClr val="000000"/>
                </a:solidFill>
                <a:latin typeface="+mn-ea"/>
                <a:ea typeface="+mn-ea"/>
                <a:cs typeface="+mj-cs"/>
              </a:rPr>
              <a:t>대상 </a:t>
            </a:r>
            <a:r>
              <a:rPr lang="en-US" altLang="ko-KR" sz="1400" dirty="0" smtClean="0">
                <a:solidFill>
                  <a:srgbClr val="000000"/>
                </a:solidFill>
                <a:latin typeface="+mn-ea"/>
                <a:ea typeface="+mn-ea"/>
                <a:cs typeface="+mj-cs"/>
              </a:rPr>
              <a:t>HOST</a:t>
            </a:r>
          </a:p>
          <a:p>
            <a:pPr algn="l">
              <a:lnSpc>
                <a:spcPct val="130000"/>
              </a:lnSpc>
            </a:pPr>
            <a:r>
              <a:rPr lang="ko-KR" altLang="en-US" sz="1400" dirty="0" err="1" smtClean="0">
                <a:solidFill>
                  <a:srgbClr val="000000"/>
                </a:solidFill>
                <a:latin typeface="+mn-ea"/>
                <a:ea typeface="+mn-ea"/>
                <a:cs typeface="+mj-cs"/>
              </a:rPr>
              <a:t>ㅇ</a:t>
            </a:r>
            <a:r>
              <a:rPr lang="ko-KR" altLang="en-US" sz="1400" dirty="0" smtClean="0">
                <a:solidFill>
                  <a:srgbClr val="000000"/>
                </a:solidFill>
                <a:latin typeface="+mn-ea"/>
                <a:ea typeface="+mn-ea"/>
                <a:cs typeface="+mj-cs"/>
              </a:rPr>
              <a:t> </a:t>
            </a:r>
            <a:r>
              <a:rPr lang="ko-KR" altLang="en-US" sz="1400" dirty="0" err="1" smtClean="0">
                <a:solidFill>
                  <a:srgbClr val="000000"/>
                </a:solidFill>
                <a:latin typeface="+mn-ea"/>
                <a:ea typeface="+mn-ea"/>
                <a:cs typeface="+mj-cs"/>
              </a:rPr>
              <a:t>상용망에는</a:t>
            </a:r>
            <a:r>
              <a:rPr lang="ko-KR" altLang="en-US" sz="1400" dirty="0" smtClean="0">
                <a:solidFill>
                  <a:srgbClr val="000000"/>
                </a:solidFill>
                <a:latin typeface="+mn-ea"/>
                <a:ea typeface="+mn-ea"/>
                <a:cs typeface="+mj-cs"/>
              </a:rPr>
              <a:t> </a:t>
            </a:r>
            <a:r>
              <a:rPr lang="en-US" altLang="ko-KR" sz="1400" dirty="0" smtClean="0">
                <a:solidFill>
                  <a:srgbClr val="000000"/>
                </a:solidFill>
                <a:latin typeface="+mn-ea"/>
                <a:ea typeface="+mn-ea"/>
                <a:cs typeface="+mj-cs"/>
              </a:rPr>
              <a:t>EVACUATION </a:t>
            </a:r>
            <a:r>
              <a:rPr lang="ko-KR" altLang="en-US" sz="1400" dirty="0" smtClean="0">
                <a:solidFill>
                  <a:srgbClr val="000000"/>
                </a:solidFill>
                <a:latin typeface="+mn-ea"/>
                <a:ea typeface="+mn-ea"/>
                <a:cs typeface="+mj-cs"/>
              </a:rPr>
              <a:t>완료되고 나서 이전 </a:t>
            </a:r>
            <a:r>
              <a:rPr lang="en-US" altLang="ko-KR" sz="1400" dirty="0" smtClean="0">
                <a:solidFill>
                  <a:srgbClr val="000000"/>
                </a:solidFill>
                <a:latin typeface="+mn-ea"/>
                <a:ea typeface="+mn-ea"/>
                <a:cs typeface="+mj-cs"/>
              </a:rPr>
              <a:t>HOST</a:t>
            </a:r>
            <a:r>
              <a:rPr lang="ko-KR" altLang="en-US" sz="1400" dirty="0" smtClean="0">
                <a:solidFill>
                  <a:srgbClr val="000000"/>
                </a:solidFill>
                <a:latin typeface="+mn-ea"/>
                <a:ea typeface="+mn-ea"/>
                <a:cs typeface="+mj-cs"/>
              </a:rPr>
              <a:t>에 </a:t>
            </a:r>
            <a:r>
              <a:rPr lang="en-US" altLang="ko-KR" sz="1400" dirty="0" err="1" smtClean="0">
                <a:solidFill>
                  <a:srgbClr val="000000"/>
                </a:solidFill>
                <a:latin typeface="+mn-ea"/>
                <a:ea typeface="+mn-ea"/>
                <a:cs typeface="+mj-cs"/>
              </a:rPr>
              <a:t>virsh</a:t>
            </a:r>
            <a:r>
              <a:rPr lang="en-US" altLang="ko-KR" sz="1400" dirty="0" smtClean="0">
                <a:solidFill>
                  <a:srgbClr val="000000"/>
                </a:solidFill>
                <a:latin typeface="+mn-ea"/>
                <a:ea typeface="+mn-ea"/>
                <a:cs typeface="+mj-cs"/>
              </a:rPr>
              <a:t> list –all</a:t>
            </a:r>
            <a:r>
              <a:rPr lang="ko-KR" altLang="en-US" sz="1400" dirty="0" smtClean="0">
                <a:solidFill>
                  <a:srgbClr val="000000"/>
                </a:solidFill>
                <a:latin typeface="+mn-ea"/>
                <a:ea typeface="+mn-ea"/>
                <a:cs typeface="+mj-cs"/>
              </a:rPr>
              <a:t>에 </a:t>
            </a:r>
            <a:r>
              <a:rPr lang="en-US" altLang="ko-KR" sz="1400" dirty="0" smtClean="0">
                <a:solidFill>
                  <a:srgbClr val="000000"/>
                </a:solidFill>
                <a:latin typeface="+mn-ea"/>
                <a:ea typeface="+mn-ea"/>
                <a:cs typeface="+mj-cs"/>
              </a:rPr>
              <a:t>VM </a:t>
            </a:r>
            <a:r>
              <a:rPr lang="ko-KR" altLang="en-US" sz="1400" dirty="0" smtClean="0">
                <a:solidFill>
                  <a:srgbClr val="000000"/>
                </a:solidFill>
                <a:latin typeface="+mn-ea"/>
                <a:ea typeface="+mn-ea"/>
                <a:cs typeface="+mj-cs"/>
              </a:rPr>
              <a:t>형상이 남아있는 있음</a:t>
            </a:r>
            <a:endParaRPr lang="en-US" altLang="ko-KR" sz="1400" dirty="0" smtClean="0">
              <a:solidFill>
                <a:srgbClr val="000000"/>
              </a:solidFill>
              <a:latin typeface="+mn-ea"/>
              <a:ea typeface="+mn-ea"/>
              <a:cs typeface="+mj-cs"/>
            </a:endParaRPr>
          </a:p>
          <a:p>
            <a:pPr algn="l">
              <a:lnSpc>
                <a:spcPct val="130000"/>
              </a:lnSpc>
            </a:pPr>
            <a:r>
              <a:rPr lang="en-US" altLang="ko-KR" sz="1400" dirty="0">
                <a:solidFill>
                  <a:srgbClr val="000000"/>
                </a:solidFill>
                <a:latin typeface="+mn-ea"/>
                <a:ea typeface="+mn-ea"/>
                <a:cs typeface="+mj-cs"/>
              </a:rPr>
              <a:t> </a:t>
            </a:r>
            <a:r>
              <a:rPr lang="en-US" altLang="ko-KR" sz="1400" dirty="0" smtClean="0">
                <a:solidFill>
                  <a:srgbClr val="000000"/>
                </a:solidFill>
                <a:latin typeface="+mn-ea"/>
                <a:ea typeface="+mn-ea"/>
                <a:cs typeface="+mj-cs"/>
              </a:rPr>
              <a:t> </a:t>
            </a:r>
            <a:r>
              <a:rPr lang="en-US" altLang="ko-KR" sz="1400" b="1" dirty="0" smtClean="0">
                <a:solidFill>
                  <a:srgbClr val="FF0000"/>
                </a:solidFill>
                <a:latin typeface="+mn-ea"/>
                <a:ea typeface="+mn-ea"/>
                <a:cs typeface="+mj-cs"/>
              </a:rPr>
              <a:t>※ </a:t>
            </a:r>
            <a:r>
              <a:rPr lang="en-US" altLang="ko-KR" sz="1400" b="1" dirty="0" err="1" smtClean="0">
                <a:solidFill>
                  <a:srgbClr val="FF0000"/>
                </a:solidFill>
                <a:latin typeface="+mn-ea"/>
                <a:ea typeface="+mn-ea"/>
                <a:cs typeface="+mj-cs"/>
              </a:rPr>
              <a:t>nova.conf</a:t>
            </a:r>
            <a:r>
              <a:rPr lang="ko-KR" altLang="en-US" sz="1400" b="1" dirty="0">
                <a:solidFill>
                  <a:srgbClr val="FF0000"/>
                </a:solidFill>
                <a:latin typeface="+mn-ea"/>
                <a:ea typeface="+mn-ea"/>
                <a:cs typeface="+mj-cs"/>
              </a:rPr>
              <a:t>파일의 </a:t>
            </a:r>
            <a:r>
              <a:rPr lang="en-US" altLang="ko-KR" sz="1400" b="1" dirty="0" err="1">
                <a:solidFill>
                  <a:srgbClr val="FF0000"/>
                </a:solidFill>
                <a:latin typeface="+mn-ea"/>
                <a:ea typeface="+mn-ea"/>
                <a:cs typeface="+mj-cs"/>
              </a:rPr>
              <a:t>destroy_after_evacuate</a:t>
            </a:r>
            <a:r>
              <a:rPr lang="en-US" altLang="ko-KR" sz="1400" b="1" dirty="0">
                <a:solidFill>
                  <a:srgbClr val="FF0000"/>
                </a:solidFill>
                <a:latin typeface="+mn-ea"/>
                <a:ea typeface="+mn-ea"/>
                <a:cs typeface="+mj-cs"/>
              </a:rPr>
              <a:t>=false</a:t>
            </a:r>
            <a:r>
              <a:rPr lang="ko-KR" altLang="en-US" sz="1400" b="1" dirty="0">
                <a:solidFill>
                  <a:srgbClr val="FF0000"/>
                </a:solidFill>
                <a:latin typeface="+mn-ea"/>
                <a:ea typeface="+mn-ea"/>
                <a:cs typeface="+mj-cs"/>
              </a:rPr>
              <a:t>에 의해 결정 </a:t>
            </a:r>
            <a:r>
              <a:rPr lang="en-US" altLang="ko-KR" sz="1400" b="1" dirty="0" smtClean="0">
                <a:solidFill>
                  <a:srgbClr val="FF0000"/>
                </a:solidFill>
                <a:latin typeface="+mn-ea"/>
                <a:ea typeface="+mn-ea"/>
                <a:cs typeface="+mj-cs"/>
              </a:rPr>
              <a:t>(false-&gt;true</a:t>
            </a:r>
            <a:r>
              <a:rPr lang="ko-KR" altLang="en-US" sz="1400" b="1" dirty="0" smtClean="0">
                <a:solidFill>
                  <a:srgbClr val="FF0000"/>
                </a:solidFill>
                <a:latin typeface="+mn-ea"/>
                <a:ea typeface="+mn-ea"/>
                <a:cs typeface="+mj-cs"/>
              </a:rPr>
              <a:t>로 변경</a:t>
            </a:r>
            <a:r>
              <a:rPr lang="en-US" altLang="ko-KR" sz="1400" b="1" dirty="0" smtClean="0">
                <a:solidFill>
                  <a:srgbClr val="FF0000"/>
                </a:solidFill>
                <a:latin typeface="+mn-ea"/>
                <a:ea typeface="+mn-ea"/>
                <a:cs typeface="+mj-cs"/>
              </a:rPr>
              <a:t>)</a:t>
            </a:r>
          </a:p>
          <a:p>
            <a:pPr algn="l">
              <a:lnSpc>
                <a:spcPct val="130000"/>
              </a:lnSpc>
            </a:pPr>
            <a:r>
              <a:rPr lang="en-US" altLang="ko-KR" sz="1400" b="1" dirty="0">
                <a:solidFill>
                  <a:srgbClr val="FF0000"/>
                </a:solidFill>
                <a:latin typeface="+mn-ea"/>
                <a:ea typeface="+mn-ea"/>
                <a:cs typeface="+mj-cs"/>
              </a:rPr>
              <a:t> </a:t>
            </a:r>
            <a:r>
              <a:rPr lang="en-US" altLang="ko-KR" sz="1400" b="1" dirty="0" smtClean="0">
                <a:solidFill>
                  <a:srgbClr val="FF0000"/>
                </a:solidFill>
                <a:latin typeface="+mn-ea"/>
                <a:ea typeface="+mn-ea"/>
                <a:cs typeface="+mj-cs"/>
              </a:rPr>
              <a:t>    </a:t>
            </a:r>
            <a:r>
              <a:rPr lang="en-US" altLang="ko-KR" sz="1400" b="1" dirty="0" err="1" smtClean="0">
                <a:solidFill>
                  <a:srgbClr val="FF0000"/>
                </a:solidFill>
                <a:latin typeface="+mn-ea"/>
                <a:ea typeface="+mn-ea"/>
                <a:cs typeface="+mj-cs"/>
              </a:rPr>
              <a:t>mitaka</a:t>
            </a:r>
            <a:r>
              <a:rPr lang="en-US" altLang="ko-KR" sz="1400" b="1" dirty="0" smtClean="0">
                <a:solidFill>
                  <a:srgbClr val="FF0000"/>
                </a:solidFill>
                <a:latin typeface="+mn-ea"/>
                <a:ea typeface="+mn-ea"/>
                <a:cs typeface="+mj-cs"/>
              </a:rPr>
              <a:t> </a:t>
            </a:r>
            <a:r>
              <a:rPr lang="ko-KR" altLang="en-US" sz="1400" b="1" dirty="0" smtClean="0">
                <a:solidFill>
                  <a:srgbClr val="FF0000"/>
                </a:solidFill>
                <a:latin typeface="+mn-ea"/>
                <a:ea typeface="+mn-ea"/>
                <a:cs typeface="+mj-cs"/>
              </a:rPr>
              <a:t>이후부터 디폴트가 </a:t>
            </a:r>
            <a:r>
              <a:rPr lang="en-US" altLang="ko-KR" sz="1400" b="1" dirty="0" smtClean="0">
                <a:solidFill>
                  <a:srgbClr val="FF0000"/>
                </a:solidFill>
                <a:latin typeface="+mn-ea"/>
                <a:ea typeface="+mn-ea"/>
                <a:cs typeface="+mj-cs"/>
              </a:rPr>
              <a:t>true</a:t>
            </a:r>
            <a:r>
              <a:rPr lang="ko-KR" altLang="en-US" sz="1400" b="1" dirty="0" smtClean="0">
                <a:solidFill>
                  <a:srgbClr val="FF0000"/>
                </a:solidFill>
                <a:latin typeface="+mn-ea"/>
                <a:ea typeface="+mn-ea"/>
                <a:cs typeface="+mj-cs"/>
              </a:rPr>
              <a:t>로 변경되었으며 </a:t>
            </a:r>
            <a:r>
              <a:rPr lang="en-US" altLang="ko-KR" sz="1400" b="1" dirty="0" smtClean="0">
                <a:solidFill>
                  <a:srgbClr val="FF0000"/>
                </a:solidFill>
                <a:latin typeface="+mn-ea"/>
                <a:ea typeface="+mn-ea"/>
                <a:cs typeface="+mj-cs"/>
              </a:rPr>
              <a:t>parameter </a:t>
            </a:r>
            <a:r>
              <a:rPr lang="ko-KR" altLang="en-US" sz="1400" b="1" dirty="0" smtClean="0">
                <a:solidFill>
                  <a:srgbClr val="FF0000"/>
                </a:solidFill>
                <a:latin typeface="+mn-ea"/>
                <a:ea typeface="+mn-ea"/>
                <a:cs typeface="+mj-cs"/>
              </a:rPr>
              <a:t>없어짐 </a:t>
            </a:r>
            <a:r>
              <a:rPr lang="en-US" altLang="ko-KR" sz="1400" b="1" dirty="0" smtClean="0">
                <a:solidFill>
                  <a:srgbClr val="FF0000"/>
                </a:solidFill>
                <a:latin typeface="+mn-ea"/>
                <a:ea typeface="+mn-ea"/>
                <a:cs typeface="+mj-cs"/>
              </a:rPr>
              <a:t> </a:t>
            </a:r>
            <a:endParaRPr lang="ko-KR" altLang="en-US" sz="1400" b="1" dirty="0">
              <a:solidFill>
                <a:srgbClr val="FF0000"/>
              </a:solidFill>
              <a:latin typeface="+mn-ea"/>
              <a:ea typeface="+mn-ea"/>
              <a:cs typeface="+mj-cs"/>
            </a:endParaRPr>
          </a:p>
        </p:txBody>
      </p:sp>
      <p:sp>
        <p:nvSpPr>
          <p:cNvPr id="13" name="직사각형 12"/>
          <p:cNvSpPr/>
          <p:nvPr/>
        </p:nvSpPr>
        <p:spPr bwMode="auto">
          <a:xfrm>
            <a:off x="755998" y="1480741"/>
            <a:ext cx="3816424" cy="1080120"/>
          </a:xfrm>
          <a:prstGeom prst="rect">
            <a:avLst/>
          </a:prstGeom>
          <a:noFill/>
          <a:ln w="6350" cap="flat" cmpd="sng" algn="ctr">
            <a:solidFill>
              <a:schemeClr val="tx1"/>
            </a:solidFill>
            <a:prstDash val="solid"/>
            <a:round/>
            <a:headEnd type="none" w="med" len="med"/>
            <a:tailEnd type="none" w="med" len="med"/>
          </a:ln>
          <a:effectLst/>
        </p:spPr>
        <p:txBody>
          <a:bodyPr vert="horz" wrap="square" lIns="72000" tIns="0" rIns="1800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lang="ko-KR" altLang="en-US" sz="1200" dirty="0" smtClean="0">
              <a:latin typeface="+mn-ea"/>
              <a:ea typeface="+mn-ea"/>
              <a:cs typeface="Arials"/>
            </a:endParaRPr>
          </a:p>
        </p:txBody>
      </p:sp>
      <p:sp>
        <p:nvSpPr>
          <p:cNvPr id="15" name="타원 14"/>
          <p:cNvSpPr/>
          <p:nvPr/>
        </p:nvSpPr>
        <p:spPr bwMode="auto">
          <a:xfrm>
            <a:off x="828006" y="2358281"/>
            <a:ext cx="864096" cy="432048"/>
          </a:xfrm>
          <a:prstGeom prst="ellipse">
            <a:avLst/>
          </a:prstGeom>
          <a:noFill/>
          <a:ln w="6350" cap="flat" cmpd="sng" algn="ctr">
            <a:solidFill>
              <a:schemeClr val="tx1"/>
            </a:solidFill>
            <a:prstDash val="solid"/>
            <a:round/>
            <a:headEnd type="none" w="med" len="med"/>
            <a:tailEnd type="none" w="med" len="med"/>
          </a:ln>
          <a:effectLst/>
        </p:spPr>
        <p:txBody>
          <a:bodyPr vert="horz" wrap="square" lIns="72000" tIns="0" rIns="1800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ko-KR" sz="1200" dirty="0" smtClean="0">
                <a:latin typeface="+mn-ea"/>
                <a:ea typeface="+mn-ea"/>
                <a:cs typeface="Arials"/>
              </a:rPr>
              <a:t>bond0</a:t>
            </a:r>
          </a:p>
          <a:p>
            <a:pPr marL="0" marR="0" indent="0" algn="ctr" defTabSz="914400" rtl="0" eaLnBrk="1" fontAlgn="base" latinLnBrk="0" hangingPunct="1">
              <a:lnSpc>
                <a:spcPct val="100000"/>
              </a:lnSpc>
              <a:spcBef>
                <a:spcPct val="0"/>
              </a:spcBef>
              <a:spcAft>
                <a:spcPct val="0"/>
              </a:spcAft>
              <a:buClrTx/>
              <a:buSzTx/>
              <a:buFontTx/>
              <a:buNone/>
              <a:tabLst/>
            </a:pPr>
            <a:r>
              <a:rPr lang="en-US" altLang="ko-KR" sz="1200" dirty="0" smtClean="0">
                <a:latin typeface="+mn-ea"/>
                <a:ea typeface="+mn-ea"/>
                <a:cs typeface="Arials"/>
              </a:rPr>
              <a:t>IPC</a:t>
            </a:r>
            <a:r>
              <a:rPr lang="ko-KR" altLang="en-US" sz="1200" dirty="0" smtClean="0">
                <a:latin typeface="+mn-ea"/>
                <a:ea typeface="+mn-ea"/>
                <a:cs typeface="Arials"/>
              </a:rPr>
              <a:t>망</a:t>
            </a:r>
          </a:p>
        </p:txBody>
      </p:sp>
      <p:sp>
        <p:nvSpPr>
          <p:cNvPr id="22" name="타원 21"/>
          <p:cNvSpPr/>
          <p:nvPr/>
        </p:nvSpPr>
        <p:spPr bwMode="auto">
          <a:xfrm>
            <a:off x="1800114" y="2386360"/>
            <a:ext cx="1620180" cy="432048"/>
          </a:xfrm>
          <a:prstGeom prst="ellipse">
            <a:avLst/>
          </a:prstGeom>
          <a:noFill/>
          <a:ln w="6350" cap="flat" cmpd="sng" algn="ctr">
            <a:solidFill>
              <a:schemeClr val="tx1"/>
            </a:solidFill>
            <a:prstDash val="solid"/>
            <a:round/>
            <a:headEnd type="none" w="med" len="med"/>
            <a:tailEnd type="none" w="med" len="med"/>
          </a:ln>
          <a:effectLst/>
        </p:spPr>
        <p:txBody>
          <a:bodyPr vert="horz" wrap="square" lIns="72000" tIns="0" rIns="1800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ko-KR" sz="1200" dirty="0" smtClean="0">
                <a:latin typeface="+mn-ea"/>
                <a:ea typeface="+mn-ea"/>
                <a:cs typeface="Arials"/>
              </a:rPr>
              <a:t>bond1</a:t>
            </a:r>
          </a:p>
          <a:p>
            <a:pPr marL="0" marR="0" indent="0" algn="ctr" defTabSz="914400" rtl="0" eaLnBrk="1" fontAlgn="base" latinLnBrk="0" hangingPunct="1">
              <a:lnSpc>
                <a:spcPct val="100000"/>
              </a:lnSpc>
              <a:spcBef>
                <a:spcPct val="0"/>
              </a:spcBef>
              <a:spcAft>
                <a:spcPct val="0"/>
              </a:spcAft>
              <a:buClrTx/>
              <a:buSzTx/>
              <a:buFontTx/>
              <a:buNone/>
              <a:tabLst/>
            </a:pPr>
            <a:r>
              <a:rPr lang="en-US" altLang="ko-KR" sz="1200" dirty="0" smtClean="0">
                <a:latin typeface="+mn-ea"/>
                <a:ea typeface="+mn-ea"/>
                <a:cs typeface="Arials"/>
              </a:rPr>
              <a:t>1.3 EMS</a:t>
            </a:r>
            <a:r>
              <a:rPr lang="ko-KR" altLang="en-US" sz="1200" dirty="0" smtClean="0">
                <a:latin typeface="+mn-ea"/>
                <a:ea typeface="+mn-ea"/>
                <a:cs typeface="Arials"/>
              </a:rPr>
              <a:t>망</a:t>
            </a:r>
            <a:r>
              <a:rPr lang="en-US" altLang="ko-KR" sz="1200" dirty="0" smtClean="0">
                <a:latin typeface="+mn-ea"/>
                <a:ea typeface="+mn-ea"/>
                <a:cs typeface="Arials"/>
              </a:rPr>
              <a:t> </a:t>
            </a:r>
          </a:p>
          <a:p>
            <a:pPr marL="0" marR="0" indent="0" algn="ctr" defTabSz="914400" rtl="0" eaLnBrk="1" fontAlgn="base" latinLnBrk="0" hangingPunct="1">
              <a:lnSpc>
                <a:spcPct val="100000"/>
              </a:lnSpc>
              <a:spcBef>
                <a:spcPct val="0"/>
              </a:spcBef>
              <a:spcAft>
                <a:spcPct val="0"/>
              </a:spcAft>
              <a:buClrTx/>
              <a:buSzTx/>
              <a:buFontTx/>
              <a:buNone/>
              <a:tabLst/>
            </a:pPr>
            <a:r>
              <a:rPr lang="en-US" altLang="ko-KR" sz="1200" dirty="0" smtClean="0">
                <a:latin typeface="+mn-ea"/>
                <a:ea typeface="+mn-ea"/>
                <a:cs typeface="Arials"/>
              </a:rPr>
              <a:t>1.4  OSC</a:t>
            </a:r>
            <a:r>
              <a:rPr lang="ko-KR" altLang="en-US" sz="1200" dirty="0" smtClean="0">
                <a:latin typeface="+mn-ea"/>
                <a:ea typeface="+mn-ea"/>
                <a:cs typeface="Arials"/>
              </a:rPr>
              <a:t>망</a:t>
            </a:r>
          </a:p>
        </p:txBody>
      </p:sp>
      <p:sp>
        <p:nvSpPr>
          <p:cNvPr id="23" name="타원 22"/>
          <p:cNvSpPr/>
          <p:nvPr/>
        </p:nvSpPr>
        <p:spPr bwMode="auto">
          <a:xfrm>
            <a:off x="3708326" y="2386360"/>
            <a:ext cx="864096" cy="432048"/>
          </a:xfrm>
          <a:prstGeom prst="ellipse">
            <a:avLst/>
          </a:prstGeom>
          <a:noFill/>
          <a:ln w="6350" cap="flat" cmpd="sng" algn="ctr">
            <a:solidFill>
              <a:schemeClr val="tx1"/>
            </a:solidFill>
            <a:prstDash val="solid"/>
            <a:round/>
            <a:headEnd type="none" w="med" len="med"/>
            <a:tailEnd type="none" w="med" len="med"/>
          </a:ln>
          <a:effectLst/>
        </p:spPr>
        <p:txBody>
          <a:bodyPr vert="horz" wrap="square" lIns="72000" tIns="0" rIns="1800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ko-KR" sz="1200" dirty="0" smtClean="0">
                <a:latin typeface="+mn-ea"/>
                <a:ea typeface="+mn-ea"/>
                <a:cs typeface="Arials"/>
              </a:rPr>
              <a:t>bond2</a:t>
            </a:r>
          </a:p>
          <a:p>
            <a:pPr marL="0" marR="0" indent="0" algn="ctr" defTabSz="914400" rtl="0" eaLnBrk="1" fontAlgn="base" latinLnBrk="0" hangingPunct="1">
              <a:lnSpc>
                <a:spcPct val="100000"/>
              </a:lnSpc>
              <a:spcBef>
                <a:spcPct val="0"/>
              </a:spcBef>
              <a:spcAft>
                <a:spcPct val="0"/>
              </a:spcAft>
              <a:buClrTx/>
              <a:buSzTx/>
              <a:buFontTx/>
              <a:buNone/>
              <a:tabLst/>
            </a:pPr>
            <a:r>
              <a:rPr lang="en-US" altLang="ko-KR" sz="1200" dirty="0" smtClean="0">
                <a:latin typeface="+mn-ea"/>
                <a:ea typeface="+mn-ea"/>
                <a:cs typeface="Arials"/>
              </a:rPr>
              <a:t>LIVE</a:t>
            </a:r>
            <a:r>
              <a:rPr lang="ko-KR" altLang="en-US" sz="1200" dirty="0" smtClean="0">
                <a:latin typeface="+mn-ea"/>
                <a:ea typeface="+mn-ea"/>
                <a:cs typeface="Arials"/>
              </a:rPr>
              <a:t>망</a:t>
            </a:r>
          </a:p>
        </p:txBody>
      </p:sp>
      <p:sp>
        <p:nvSpPr>
          <p:cNvPr id="24" name="직사각형 23"/>
          <p:cNvSpPr/>
          <p:nvPr/>
        </p:nvSpPr>
        <p:spPr bwMode="auto">
          <a:xfrm>
            <a:off x="5868566" y="1442561"/>
            <a:ext cx="3816424" cy="1080120"/>
          </a:xfrm>
          <a:prstGeom prst="rect">
            <a:avLst/>
          </a:prstGeom>
          <a:noFill/>
          <a:ln w="6350" cap="flat" cmpd="sng" algn="ctr">
            <a:solidFill>
              <a:schemeClr val="tx1"/>
            </a:solidFill>
            <a:prstDash val="solid"/>
            <a:round/>
            <a:headEnd type="none" w="med" len="med"/>
            <a:tailEnd type="none" w="med" len="med"/>
          </a:ln>
          <a:effectLst/>
        </p:spPr>
        <p:txBody>
          <a:bodyPr vert="horz" wrap="square" lIns="72000" tIns="0" rIns="1800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lang="ko-KR" altLang="en-US" sz="1200" dirty="0" smtClean="0">
              <a:latin typeface="+mn-ea"/>
              <a:ea typeface="+mn-ea"/>
              <a:cs typeface="Arials"/>
            </a:endParaRPr>
          </a:p>
        </p:txBody>
      </p:sp>
      <p:sp>
        <p:nvSpPr>
          <p:cNvPr id="25" name="타원 24"/>
          <p:cNvSpPr/>
          <p:nvPr/>
        </p:nvSpPr>
        <p:spPr bwMode="auto">
          <a:xfrm>
            <a:off x="5940574" y="2320101"/>
            <a:ext cx="864096" cy="432048"/>
          </a:xfrm>
          <a:prstGeom prst="ellipse">
            <a:avLst/>
          </a:prstGeom>
          <a:noFill/>
          <a:ln w="6350" cap="flat" cmpd="sng" algn="ctr">
            <a:solidFill>
              <a:schemeClr val="tx1"/>
            </a:solidFill>
            <a:prstDash val="solid"/>
            <a:round/>
            <a:headEnd type="none" w="med" len="med"/>
            <a:tailEnd type="none" w="med" len="med"/>
          </a:ln>
          <a:effectLst/>
        </p:spPr>
        <p:txBody>
          <a:bodyPr vert="horz" wrap="square" lIns="72000" tIns="0" rIns="1800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ko-KR" sz="1200" dirty="0" smtClean="0">
                <a:latin typeface="+mn-ea"/>
                <a:ea typeface="+mn-ea"/>
                <a:cs typeface="Arials"/>
              </a:rPr>
              <a:t>ens192</a:t>
            </a:r>
          </a:p>
          <a:p>
            <a:pPr marL="0" marR="0" indent="0" algn="ctr" defTabSz="914400" rtl="0" eaLnBrk="1" fontAlgn="base" latinLnBrk="0" hangingPunct="1">
              <a:lnSpc>
                <a:spcPct val="100000"/>
              </a:lnSpc>
              <a:spcBef>
                <a:spcPct val="0"/>
              </a:spcBef>
              <a:spcAft>
                <a:spcPct val="0"/>
              </a:spcAft>
              <a:buClrTx/>
              <a:buSzTx/>
              <a:buFontTx/>
              <a:buNone/>
              <a:tabLst/>
            </a:pPr>
            <a:r>
              <a:rPr lang="en-US" altLang="ko-KR" sz="1200" dirty="0" err="1" smtClean="0">
                <a:latin typeface="+mn-ea"/>
                <a:ea typeface="+mn-ea"/>
                <a:cs typeface="Arials"/>
              </a:rPr>
              <a:t>osc</a:t>
            </a:r>
            <a:r>
              <a:rPr lang="ko-KR" altLang="en-US" sz="1200" dirty="0" smtClean="0">
                <a:latin typeface="+mn-ea"/>
                <a:ea typeface="+mn-ea"/>
                <a:cs typeface="Arials"/>
              </a:rPr>
              <a:t>망</a:t>
            </a:r>
          </a:p>
        </p:txBody>
      </p:sp>
      <p:sp>
        <p:nvSpPr>
          <p:cNvPr id="26" name="타원 25"/>
          <p:cNvSpPr/>
          <p:nvPr/>
        </p:nvSpPr>
        <p:spPr bwMode="auto">
          <a:xfrm>
            <a:off x="6966688" y="2320101"/>
            <a:ext cx="1620180" cy="432048"/>
          </a:xfrm>
          <a:prstGeom prst="ellipse">
            <a:avLst/>
          </a:prstGeom>
          <a:noFill/>
          <a:ln w="6350" cap="flat" cmpd="sng" algn="ctr">
            <a:solidFill>
              <a:schemeClr val="tx1"/>
            </a:solidFill>
            <a:prstDash val="solid"/>
            <a:round/>
            <a:headEnd type="none" w="med" len="med"/>
            <a:tailEnd type="none" w="med" len="med"/>
          </a:ln>
          <a:effectLst/>
        </p:spPr>
        <p:txBody>
          <a:bodyPr vert="horz" wrap="square" lIns="72000" tIns="0" rIns="1800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ko-KR" sz="1200" dirty="0" smtClean="0">
                <a:latin typeface="+mn-ea"/>
                <a:ea typeface="+mn-ea"/>
                <a:cs typeface="Arials"/>
              </a:rPr>
              <a:t>ens224</a:t>
            </a:r>
          </a:p>
          <a:p>
            <a:pPr marL="0" marR="0" indent="0" algn="ctr" defTabSz="914400" rtl="0" eaLnBrk="1" fontAlgn="base" latinLnBrk="0" hangingPunct="1">
              <a:lnSpc>
                <a:spcPct val="100000"/>
              </a:lnSpc>
              <a:spcBef>
                <a:spcPct val="0"/>
              </a:spcBef>
              <a:spcAft>
                <a:spcPct val="0"/>
              </a:spcAft>
              <a:buClrTx/>
              <a:buSzTx/>
              <a:buFontTx/>
              <a:buNone/>
              <a:tabLst/>
            </a:pPr>
            <a:r>
              <a:rPr lang="ko-KR" altLang="en-US" sz="1200" dirty="0" smtClean="0">
                <a:latin typeface="+mn-ea"/>
                <a:ea typeface="+mn-ea"/>
                <a:cs typeface="Arials"/>
              </a:rPr>
              <a:t>서비스</a:t>
            </a:r>
            <a:r>
              <a:rPr lang="ko-KR" altLang="en-US" sz="1200" dirty="0">
                <a:latin typeface="+mn-ea"/>
                <a:ea typeface="+mn-ea"/>
                <a:cs typeface="Arials"/>
              </a:rPr>
              <a:t>망</a:t>
            </a:r>
            <a:endParaRPr lang="ko-KR" altLang="en-US" sz="1200" dirty="0" smtClean="0">
              <a:latin typeface="+mn-ea"/>
              <a:ea typeface="+mn-ea"/>
              <a:cs typeface="Arials"/>
            </a:endParaRPr>
          </a:p>
        </p:txBody>
      </p:sp>
      <p:sp>
        <p:nvSpPr>
          <p:cNvPr id="27" name="타원 26"/>
          <p:cNvSpPr/>
          <p:nvPr/>
        </p:nvSpPr>
        <p:spPr bwMode="auto">
          <a:xfrm>
            <a:off x="8820894" y="2348180"/>
            <a:ext cx="864096" cy="432048"/>
          </a:xfrm>
          <a:prstGeom prst="ellipse">
            <a:avLst/>
          </a:prstGeom>
          <a:noFill/>
          <a:ln w="6350" cap="flat" cmpd="sng" algn="ctr">
            <a:solidFill>
              <a:schemeClr val="tx1"/>
            </a:solidFill>
            <a:prstDash val="solid"/>
            <a:round/>
            <a:headEnd type="none" w="med" len="med"/>
            <a:tailEnd type="none" w="med" len="med"/>
          </a:ln>
          <a:effectLst/>
        </p:spPr>
        <p:txBody>
          <a:bodyPr vert="horz" wrap="square" lIns="72000" tIns="0" rIns="1800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ko-KR" sz="1200" dirty="0" smtClean="0">
                <a:latin typeface="+mn-ea"/>
                <a:ea typeface="+mn-ea"/>
                <a:cs typeface="Arials"/>
              </a:rPr>
              <a:t>ens256</a:t>
            </a:r>
          </a:p>
          <a:p>
            <a:pPr marL="0" marR="0" indent="0" algn="ctr" defTabSz="914400" rtl="0" eaLnBrk="1" fontAlgn="base" latinLnBrk="0" hangingPunct="1">
              <a:lnSpc>
                <a:spcPct val="100000"/>
              </a:lnSpc>
              <a:spcBef>
                <a:spcPct val="0"/>
              </a:spcBef>
              <a:spcAft>
                <a:spcPct val="0"/>
              </a:spcAft>
              <a:buClrTx/>
              <a:buSzTx/>
              <a:buFontTx/>
              <a:buNone/>
              <a:tabLst/>
            </a:pPr>
            <a:r>
              <a:rPr lang="en-US" altLang="ko-KR" sz="1200" dirty="0" smtClean="0">
                <a:latin typeface="+mn-ea"/>
                <a:ea typeface="+mn-ea"/>
                <a:cs typeface="Arials"/>
              </a:rPr>
              <a:t>LIVE</a:t>
            </a:r>
            <a:r>
              <a:rPr lang="ko-KR" altLang="en-US" sz="1200" dirty="0" smtClean="0">
                <a:latin typeface="+mn-ea"/>
                <a:ea typeface="+mn-ea"/>
                <a:cs typeface="Arials"/>
              </a:rPr>
              <a:t>망</a:t>
            </a:r>
          </a:p>
        </p:txBody>
      </p:sp>
      <p:sp>
        <p:nvSpPr>
          <p:cNvPr id="17" name="TextBox 16"/>
          <p:cNvSpPr txBox="1"/>
          <p:nvPr/>
        </p:nvSpPr>
        <p:spPr bwMode="auto">
          <a:xfrm>
            <a:off x="683990" y="1166053"/>
            <a:ext cx="2592288" cy="412742"/>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algn="l">
              <a:lnSpc>
                <a:spcPct val="130000"/>
              </a:lnSpc>
            </a:pPr>
            <a:r>
              <a:rPr lang="ko-KR" altLang="en-US" sz="1800" b="1" dirty="0" err="1" smtClean="0">
                <a:solidFill>
                  <a:srgbClr val="000000"/>
                </a:solidFill>
                <a:latin typeface="+mn-ea"/>
                <a:ea typeface="+mn-ea"/>
                <a:cs typeface="+mj-cs"/>
              </a:rPr>
              <a:t>상용망</a:t>
            </a:r>
            <a:r>
              <a:rPr lang="ko-KR" altLang="en-US" sz="1800" b="1" dirty="0" smtClean="0">
                <a:solidFill>
                  <a:srgbClr val="000000"/>
                </a:solidFill>
                <a:latin typeface="+mn-ea"/>
                <a:ea typeface="+mn-ea"/>
                <a:cs typeface="+mj-cs"/>
              </a:rPr>
              <a:t> </a:t>
            </a:r>
            <a:r>
              <a:rPr lang="en-US" altLang="ko-KR" sz="1800" b="1" dirty="0" smtClean="0">
                <a:solidFill>
                  <a:srgbClr val="000000"/>
                </a:solidFill>
                <a:latin typeface="+mn-ea"/>
                <a:ea typeface="+mn-ea"/>
                <a:cs typeface="+mj-cs"/>
              </a:rPr>
              <a:t>PGW HOST</a:t>
            </a:r>
            <a:endParaRPr lang="ko-KR" altLang="en-US" sz="1800" b="1" dirty="0" smtClean="0">
              <a:solidFill>
                <a:srgbClr val="000000"/>
              </a:solidFill>
              <a:latin typeface="+mn-ea"/>
              <a:ea typeface="+mn-ea"/>
              <a:cs typeface="+mj-cs"/>
            </a:endParaRPr>
          </a:p>
        </p:txBody>
      </p:sp>
      <p:sp>
        <p:nvSpPr>
          <p:cNvPr id="28" name="TextBox 27"/>
          <p:cNvSpPr txBox="1"/>
          <p:nvPr/>
        </p:nvSpPr>
        <p:spPr bwMode="auto">
          <a:xfrm>
            <a:off x="5860257" y="1062137"/>
            <a:ext cx="1656184" cy="452432"/>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algn="l">
              <a:lnSpc>
                <a:spcPct val="130000"/>
              </a:lnSpc>
            </a:pPr>
            <a:r>
              <a:rPr lang="en-US" altLang="ko-KR" sz="1800" b="1" dirty="0" smtClean="0">
                <a:solidFill>
                  <a:srgbClr val="000000"/>
                </a:solidFill>
                <a:latin typeface="+mn-ea"/>
                <a:ea typeface="+mn-ea"/>
                <a:cs typeface="+mj-cs"/>
              </a:rPr>
              <a:t>TEST</a:t>
            </a:r>
            <a:r>
              <a:rPr lang="ko-KR" altLang="en-US" sz="1800" b="1" dirty="0" smtClean="0">
                <a:solidFill>
                  <a:srgbClr val="000000"/>
                </a:solidFill>
                <a:latin typeface="+mn-ea"/>
                <a:ea typeface="+mn-ea"/>
                <a:cs typeface="+mj-cs"/>
              </a:rPr>
              <a:t> </a:t>
            </a:r>
            <a:r>
              <a:rPr lang="en-US" altLang="ko-KR" sz="1800" b="1" dirty="0" smtClean="0">
                <a:solidFill>
                  <a:srgbClr val="000000"/>
                </a:solidFill>
                <a:latin typeface="+mn-ea"/>
                <a:ea typeface="+mn-ea"/>
                <a:cs typeface="+mj-cs"/>
              </a:rPr>
              <a:t>HOST</a:t>
            </a:r>
            <a:endParaRPr lang="ko-KR" altLang="en-US" sz="1800" b="1" dirty="0" smtClean="0">
              <a:solidFill>
                <a:srgbClr val="000000"/>
              </a:solidFill>
              <a:latin typeface="+mn-ea"/>
              <a:ea typeface="+mn-ea"/>
              <a:cs typeface="+mj-cs"/>
            </a:endParaRPr>
          </a:p>
        </p:txBody>
      </p:sp>
      <p:graphicFrame>
        <p:nvGraphicFramePr>
          <p:cNvPr id="19" name="표 18"/>
          <p:cNvGraphicFramePr>
            <a:graphicFrameLocks noGrp="1"/>
          </p:cNvGraphicFramePr>
          <p:nvPr>
            <p:extLst>
              <p:ext uri="{D42A27DB-BD31-4B8C-83A1-F6EECF244321}">
                <p14:modId xmlns:p14="http://schemas.microsoft.com/office/powerpoint/2010/main" val="778991194"/>
              </p:ext>
            </p:extLst>
          </p:nvPr>
        </p:nvGraphicFramePr>
        <p:xfrm>
          <a:off x="683990" y="3078361"/>
          <a:ext cx="8948830" cy="2199300"/>
        </p:xfrm>
        <a:graphic>
          <a:graphicData uri="http://schemas.openxmlformats.org/drawingml/2006/table">
            <a:tbl>
              <a:tblPr firstRow="1" bandRow="1">
                <a:tableStyleId>{5940675A-B579-460E-94D1-54222C63F5DA}</a:tableStyleId>
              </a:tblPr>
              <a:tblGrid>
                <a:gridCol w="1789766"/>
                <a:gridCol w="1398425"/>
                <a:gridCol w="2181107"/>
                <a:gridCol w="1789766"/>
                <a:gridCol w="1789766"/>
              </a:tblGrid>
              <a:tr h="540060">
                <a:tc>
                  <a:txBody>
                    <a:bodyPr/>
                    <a:lstStyle/>
                    <a:p>
                      <a:pPr algn="ctr" latinLnBrk="1"/>
                      <a:r>
                        <a:rPr lang="ko-KR" altLang="en-US" sz="1600" dirty="0" err="1" smtClean="0"/>
                        <a:t>망분류</a:t>
                      </a:r>
                      <a:endParaRPr lang="ko-KR" altLang="en-US" sz="1600" dirty="0"/>
                    </a:p>
                  </a:txBody>
                  <a:tcPr>
                    <a:solidFill>
                      <a:schemeClr val="accent1"/>
                    </a:solidFill>
                  </a:tcPr>
                </a:tc>
                <a:tc>
                  <a:txBody>
                    <a:bodyPr/>
                    <a:lstStyle/>
                    <a:p>
                      <a:pPr algn="ctr" latinLnBrk="1"/>
                      <a:r>
                        <a:rPr lang="ko-KR" altLang="en-US" sz="1600" dirty="0" smtClean="0"/>
                        <a:t>상용</a:t>
                      </a:r>
                      <a:endParaRPr lang="ko-KR" altLang="en-US" sz="1600" dirty="0"/>
                    </a:p>
                  </a:txBody>
                  <a:tcPr>
                    <a:solidFill>
                      <a:schemeClr val="accent1"/>
                    </a:solidFill>
                  </a:tcPr>
                </a:tc>
                <a:tc>
                  <a:txBody>
                    <a:bodyPr/>
                    <a:lstStyle/>
                    <a:p>
                      <a:pPr algn="ctr" latinLnBrk="1"/>
                      <a:r>
                        <a:rPr lang="ko-KR" altLang="en-US" sz="1600" dirty="0" smtClean="0"/>
                        <a:t>상용</a:t>
                      </a:r>
                      <a:r>
                        <a:rPr lang="en-US" altLang="ko-KR" sz="1600" dirty="0" smtClean="0"/>
                        <a:t>IP</a:t>
                      </a:r>
                      <a:endParaRPr lang="ko-KR" altLang="en-US" sz="1600" dirty="0"/>
                    </a:p>
                  </a:txBody>
                  <a:tcPr>
                    <a:solidFill>
                      <a:schemeClr val="accent1"/>
                    </a:solidFill>
                  </a:tcPr>
                </a:tc>
                <a:tc>
                  <a:txBody>
                    <a:bodyPr/>
                    <a:lstStyle/>
                    <a:p>
                      <a:pPr algn="ctr" latinLnBrk="1"/>
                      <a:r>
                        <a:rPr lang="en-US" altLang="ko-KR" sz="1600" dirty="0" smtClean="0"/>
                        <a:t>TEST</a:t>
                      </a:r>
                      <a:endParaRPr lang="ko-KR" altLang="en-US" sz="1600" dirty="0"/>
                    </a:p>
                  </a:txBody>
                  <a:tcPr>
                    <a:solidFill>
                      <a:schemeClr val="accent1"/>
                    </a:solidFill>
                  </a:tcPr>
                </a:tc>
                <a:tc>
                  <a:txBody>
                    <a:bodyPr/>
                    <a:lstStyle/>
                    <a:p>
                      <a:pPr algn="ctr" latinLnBrk="1"/>
                      <a:r>
                        <a:rPr lang="en-US" altLang="ko-KR" sz="1600" dirty="0" smtClean="0"/>
                        <a:t>TEST</a:t>
                      </a:r>
                      <a:r>
                        <a:rPr lang="en-US" altLang="ko-KR" sz="1600" baseline="0" dirty="0" smtClean="0"/>
                        <a:t> IP</a:t>
                      </a:r>
                      <a:endParaRPr lang="ko-KR" altLang="en-US" sz="1600" dirty="0"/>
                    </a:p>
                  </a:txBody>
                  <a:tcPr>
                    <a:solidFill>
                      <a:schemeClr val="accent1"/>
                    </a:solidFill>
                  </a:tcPr>
                </a:tc>
              </a:tr>
              <a:tr h="540060">
                <a:tc>
                  <a:txBody>
                    <a:bodyPr/>
                    <a:lstStyle/>
                    <a:p>
                      <a:pPr algn="ctr" latinLnBrk="1"/>
                      <a:r>
                        <a:rPr lang="en-US" altLang="ko-KR" sz="1600" dirty="0" smtClean="0"/>
                        <a:t>OSC </a:t>
                      </a:r>
                      <a:r>
                        <a:rPr lang="ko-KR" altLang="en-US" sz="1600" dirty="0" err="1" smtClean="0"/>
                        <a:t>관리망</a:t>
                      </a:r>
                      <a:endParaRPr lang="ko-KR" altLang="en-US" sz="1600" dirty="0"/>
                    </a:p>
                  </a:txBody>
                  <a:tcPr/>
                </a:tc>
                <a:tc>
                  <a:txBody>
                    <a:bodyPr/>
                    <a:lstStyle/>
                    <a:p>
                      <a:pPr algn="ctr" latinLnBrk="1"/>
                      <a:r>
                        <a:rPr lang="en-US" altLang="ko-KR" sz="1600" dirty="0" smtClean="0"/>
                        <a:t>bond</a:t>
                      </a:r>
                      <a:r>
                        <a:rPr lang="en-US" altLang="ko-KR" sz="1600" baseline="0" dirty="0" smtClean="0"/>
                        <a:t> 1.4</a:t>
                      </a:r>
                      <a:endParaRPr lang="ko-KR" altLang="en-US" sz="1600" dirty="0"/>
                    </a:p>
                  </a:txBody>
                  <a:tcPr/>
                </a:tc>
                <a:tc>
                  <a:txBody>
                    <a:bodyPr/>
                    <a:lstStyle/>
                    <a:p>
                      <a:pPr algn="ctr" latinLnBrk="1"/>
                      <a:r>
                        <a:rPr lang="en-US" altLang="ko-KR" sz="1600" dirty="0" smtClean="0"/>
                        <a:t>60.50.81.0/24</a:t>
                      </a:r>
                      <a:endParaRPr lang="ko-KR" altLang="en-US" sz="1600" dirty="0"/>
                    </a:p>
                  </a:txBody>
                  <a:tcPr/>
                </a:tc>
                <a:tc>
                  <a:txBody>
                    <a:bodyPr/>
                    <a:lstStyle/>
                    <a:p>
                      <a:pPr algn="ctr" latinLnBrk="1"/>
                      <a:r>
                        <a:rPr lang="en-US" altLang="ko-KR" sz="1600" dirty="0" smtClean="0"/>
                        <a:t>Ens192</a:t>
                      </a:r>
                      <a:endParaRPr lang="ko-KR" altLang="en-US" sz="1600" dirty="0"/>
                    </a:p>
                  </a:txBody>
                  <a:tcPr/>
                </a:tc>
                <a:tc>
                  <a:txBody>
                    <a:bodyPr/>
                    <a:lstStyle/>
                    <a:p>
                      <a:pPr algn="ctr" latinLnBrk="1"/>
                      <a:r>
                        <a:rPr lang="en-US" altLang="ko-KR" sz="1600" dirty="0" smtClean="0"/>
                        <a:t>10.10.10.0/24</a:t>
                      </a:r>
                      <a:endParaRPr lang="ko-KR" altLang="en-US" sz="1600" dirty="0"/>
                    </a:p>
                  </a:txBody>
                  <a:tcPr/>
                </a:tc>
              </a:tr>
              <a:tr h="540060">
                <a:tc>
                  <a:txBody>
                    <a:bodyPr/>
                    <a:lstStyle/>
                    <a:p>
                      <a:pPr algn="ctr" latinLnBrk="1"/>
                      <a:r>
                        <a:rPr lang="ko-KR" altLang="en-US" sz="1600" dirty="0" smtClean="0"/>
                        <a:t>서비스망</a:t>
                      </a:r>
                      <a:endParaRPr lang="ko-KR" altLang="en-US" sz="1600" dirty="0"/>
                    </a:p>
                  </a:txBody>
                  <a:tcPr/>
                </a:tc>
                <a:tc>
                  <a:txBody>
                    <a:bodyPr/>
                    <a:lstStyle/>
                    <a:p>
                      <a:pPr algn="ctr" latinLnBrk="1"/>
                      <a:r>
                        <a:rPr lang="en-US" altLang="ko-KR" sz="1600" dirty="0" smtClean="0"/>
                        <a:t>bond0</a:t>
                      </a:r>
                    </a:p>
                    <a:p>
                      <a:pPr algn="ctr" latinLnBrk="1"/>
                      <a:r>
                        <a:rPr lang="en-US" altLang="ko-KR" sz="1600" dirty="0" smtClean="0"/>
                        <a:t>Bond1.3</a:t>
                      </a:r>
                      <a:endParaRPr lang="ko-KR" altLang="en-US" sz="1600" dirty="0"/>
                    </a:p>
                  </a:txBody>
                  <a:tcPr/>
                </a:tc>
                <a:tc>
                  <a:txBody>
                    <a:bodyPr/>
                    <a:lstStyle/>
                    <a:p>
                      <a:pPr algn="ctr" latinLnBrk="1"/>
                      <a:r>
                        <a:rPr lang="en-US" altLang="ko-KR" sz="1600" dirty="0" smtClean="0"/>
                        <a:t>30.8.0.0/16</a:t>
                      </a:r>
                    </a:p>
                    <a:p>
                      <a:pPr algn="ctr" latinLnBrk="1"/>
                      <a:r>
                        <a:rPr lang="en-US" altLang="ko-KR" sz="1600" dirty="0" smtClean="0"/>
                        <a:t>60.50.80.0/24</a:t>
                      </a:r>
                      <a:endParaRPr lang="ko-KR" altLang="en-US" sz="1600" dirty="0"/>
                    </a:p>
                  </a:txBody>
                  <a:tcPr/>
                </a:tc>
                <a:tc>
                  <a:txBody>
                    <a:bodyPr/>
                    <a:lstStyle/>
                    <a:p>
                      <a:pPr algn="ctr" latinLnBrk="1"/>
                      <a:r>
                        <a:rPr lang="en-US" altLang="ko-KR" sz="1600" dirty="0" smtClean="0"/>
                        <a:t>Ens224</a:t>
                      </a:r>
                      <a:endParaRPr lang="ko-KR" altLang="en-US" sz="1600" dirty="0"/>
                    </a:p>
                  </a:txBody>
                  <a:tcPr/>
                </a:tc>
                <a:tc>
                  <a:txBody>
                    <a:bodyPr/>
                    <a:lstStyle/>
                    <a:p>
                      <a:pPr algn="ctr" latinLnBrk="1"/>
                      <a:r>
                        <a:rPr lang="en-US" altLang="ko-KR" sz="1600" dirty="0" smtClean="0"/>
                        <a:t>20.20.20.0/24</a:t>
                      </a:r>
                      <a:endParaRPr lang="ko-KR" altLang="en-US" sz="1600" dirty="0"/>
                    </a:p>
                  </a:txBody>
                  <a:tcPr/>
                </a:tc>
              </a:tr>
              <a:tr h="540060">
                <a:tc>
                  <a:txBody>
                    <a:bodyPr/>
                    <a:lstStyle/>
                    <a:p>
                      <a:pPr algn="ctr" latinLnBrk="1"/>
                      <a:r>
                        <a:rPr lang="en-US" altLang="ko-KR" sz="1600" dirty="0" smtClean="0"/>
                        <a:t>LIVE</a:t>
                      </a:r>
                      <a:r>
                        <a:rPr lang="en-US" altLang="ko-KR" sz="1600" baseline="0" dirty="0" smtClean="0"/>
                        <a:t> MIG </a:t>
                      </a:r>
                      <a:r>
                        <a:rPr lang="ko-KR" altLang="en-US" sz="1600" baseline="0" dirty="0" smtClean="0"/>
                        <a:t>망</a:t>
                      </a:r>
                      <a:endParaRPr lang="ko-KR" altLang="en-US" sz="1600" dirty="0"/>
                    </a:p>
                  </a:txBody>
                  <a:tcPr/>
                </a:tc>
                <a:tc>
                  <a:txBody>
                    <a:bodyPr/>
                    <a:lstStyle/>
                    <a:p>
                      <a:pPr algn="ctr" latinLnBrk="1"/>
                      <a:r>
                        <a:rPr lang="en-US" altLang="ko-KR" sz="1600" dirty="0" smtClean="0"/>
                        <a:t>bond2</a:t>
                      </a:r>
                      <a:endParaRPr lang="ko-KR" altLang="en-US" sz="1600" dirty="0"/>
                    </a:p>
                  </a:txBody>
                  <a:tcPr/>
                </a:tc>
                <a:tc>
                  <a:txBody>
                    <a:bodyPr/>
                    <a:lstStyle/>
                    <a:p>
                      <a:pPr algn="ctr" latinLnBrk="1"/>
                      <a:r>
                        <a:rPr lang="en-US" altLang="ko-KR" sz="1600" dirty="0" smtClean="0"/>
                        <a:t>50.192.169.0/24</a:t>
                      </a:r>
                      <a:endParaRPr lang="ko-KR" altLang="en-US" sz="1600" dirty="0"/>
                    </a:p>
                  </a:txBody>
                  <a:tcPr/>
                </a:tc>
                <a:tc>
                  <a:txBody>
                    <a:bodyPr/>
                    <a:lstStyle/>
                    <a:p>
                      <a:pPr algn="ctr" latinLnBrk="1"/>
                      <a:r>
                        <a:rPr lang="en-US" altLang="ko-KR" sz="1600" dirty="0" smtClean="0"/>
                        <a:t>Ens256</a:t>
                      </a:r>
                      <a:endParaRPr lang="ko-KR" altLang="en-US" sz="1600" dirty="0"/>
                    </a:p>
                  </a:txBody>
                  <a:tcPr/>
                </a:tc>
                <a:tc>
                  <a:txBody>
                    <a:bodyPr/>
                    <a:lstStyle/>
                    <a:p>
                      <a:pPr algn="ctr" latinLnBrk="1"/>
                      <a:r>
                        <a:rPr lang="en-US" altLang="ko-KR" sz="1600" dirty="0" smtClean="0"/>
                        <a:t>30.30.30.0/24</a:t>
                      </a:r>
                      <a:endParaRPr lang="ko-KR" altLang="en-US" sz="1600" dirty="0"/>
                    </a:p>
                  </a:txBody>
                  <a:tcPr/>
                </a:tc>
              </a:tr>
            </a:tbl>
          </a:graphicData>
        </a:graphic>
      </p:graphicFrame>
    </p:spTree>
    <p:extLst>
      <p:ext uri="{BB962C8B-B14F-4D97-AF65-F5344CB8AC3E}">
        <p14:creationId xmlns:p14="http://schemas.microsoft.com/office/powerpoint/2010/main" val="309677675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4"/>
          <p:cNvSpPr txBox="1"/>
          <p:nvPr/>
        </p:nvSpPr>
        <p:spPr bwMode="auto">
          <a:xfrm>
            <a:off x="542131" y="702097"/>
            <a:ext cx="9404176" cy="6029728"/>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defPPr>
              <a:defRPr lang="en-US"/>
            </a:defPPr>
            <a:lvl1pPr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1pPr>
            <a:lvl2pPr marL="4572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2pPr>
            <a:lvl3pPr marL="9144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3pPr>
            <a:lvl4pPr marL="13716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4pPr>
            <a:lvl5pPr marL="18288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5pPr>
            <a:lvl6pPr marL="2286000" algn="l" defTabSz="914400" rtl="0" eaLnBrk="1" latinLnBrk="1" hangingPunct="1">
              <a:defRPr kumimoji="1" sz="1100" kern="1200">
                <a:solidFill>
                  <a:schemeClr val="tx1"/>
                </a:solidFill>
                <a:latin typeface="Arial" pitchFamily="34" charset="0"/>
                <a:ea typeface="HY태고딕" pitchFamily="18" charset="-127"/>
                <a:cs typeface="+mn-cs"/>
              </a:defRPr>
            </a:lvl6pPr>
            <a:lvl7pPr marL="2743200" algn="l" defTabSz="914400" rtl="0" eaLnBrk="1" latinLnBrk="1" hangingPunct="1">
              <a:defRPr kumimoji="1" sz="1100" kern="1200">
                <a:solidFill>
                  <a:schemeClr val="tx1"/>
                </a:solidFill>
                <a:latin typeface="Arial" pitchFamily="34" charset="0"/>
                <a:ea typeface="HY태고딕" pitchFamily="18" charset="-127"/>
                <a:cs typeface="+mn-cs"/>
              </a:defRPr>
            </a:lvl7pPr>
            <a:lvl8pPr marL="3200400" algn="l" defTabSz="914400" rtl="0" eaLnBrk="1" latinLnBrk="1" hangingPunct="1">
              <a:defRPr kumimoji="1" sz="1100" kern="1200">
                <a:solidFill>
                  <a:schemeClr val="tx1"/>
                </a:solidFill>
                <a:latin typeface="Arial" pitchFamily="34" charset="0"/>
                <a:ea typeface="HY태고딕" pitchFamily="18" charset="-127"/>
                <a:cs typeface="+mn-cs"/>
              </a:defRPr>
            </a:lvl8pPr>
            <a:lvl9pPr marL="3657600" algn="l" defTabSz="914400" rtl="0" eaLnBrk="1" latinLnBrk="1" hangingPunct="1">
              <a:defRPr kumimoji="1" sz="1100" kern="1200">
                <a:solidFill>
                  <a:schemeClr val="tx1"/>
                </a:solidFill>
                <a:latin typeface="Arial" pitchFamily="34" charset="0"/>
                <a:ea typeface="HY태고딕" pitchFamily="18" charset="-127"/>
                <a:cs typeface="+mn-cs"/>
              </a:defRPr>
            </a:lvl9pPr>
          </a:lstStyle>
          <a:p>
            <a:pPr algn="l">
              <a:lnSpc>
                <a:spcPct val="130000"/>
              </a:lnSpc>
            </a:pPr>
            <a:r>
              <a:rPr lang="en-US" altLang="ko-KR" sz="1800" b="1" dirty="0" smtClean="0">
                <a:latin typeface="+mn-ea"/>
                <a:ea typeface="+mn-ea"/>
              </a:rPr>
              <a:t>4. Evacuate </a:t>
            </a:r>
            <a:r>
              <a:rPr lang="ko-KR" altLang="en-US" sz="1800" b="1" dirty="0" smtClean="0">
                <a:latin typeface="+mn-ea"/>
                <a:ea typeface="+mn-ea"/>
              </a:rPr>
              <a:t>사전확인</a:t>
            </a:r>
            <a:endParaRPr lang="en-US" altLang="ko-KR" sz="1800" b="1" dirty="0" smtClean="0">
              <a:latin typeface="+mn-ea"/>
              <a:ea typeface="+mn-ea"/>
            </a:endParaRPr>
          </a:p>
          <a:p>
            <a:pPr algn="l">
              <a:lnSpc>
                <a:spcPct val="130000"/>
              </a:lnSpc>
            </a:pPr>
            <a:r>
              <a:rPr lang="en-US" altLang="ko-KR" sz="1600" dirty="0" smtClean="0">
                <a:solidFill>
                  <a:srgbClr val="000000"/>
                </a:solidFill>
                <a:latin typeface="+mn-ea"/>
                <a:ea typeface="+mn-ea"/>
                <a:cs typeface="+mj-cs"/>
              </a:rPr>
              <a:t> </a:t>
            </a:r>
            <a:r>
              <a:rPr lang="ko-KR" altLang="en-US" sz="1600" dirty="0" smtClean="0">
                <a:solidFill>
                  <a:srgbClr val="000000"/>
                </a:solidFill>
                <a:latin typeface="+mn-ea"/>
                <a:ea typeface="+mn-ea"/>
                <a:cs typeface="+mj-cs"/>
              </a:rPr>
              <a:t>가</a:t>
            </a:r>
            <a:r>
              <a:rPr lang="en-US" altLang="ko-KR" sz="1600" dirty="0" smtClean="0">
                <a:solidFill>
                  <a:srgbClr val="000000"/>
                </a:solidFill>
                <a:latin typeface="+mn-ea"/>
                <a:ea typeface="+mn-ea"/>
                <a:cs typeface="+mj-cs"/>
              </a:rPr>
              <a:t>. </a:t>
            </a:r>
            <a:r>
              <a:rPr lang="en-US" altLang="ko-KR" sz="1600" dirty="0" smtClean="0">
                <a:latin typeface="+mn-ea"/>
                <a:ea typeface="+mn-ea"/>
              </a:rPr>
              <a:t>To </a:t>
            </a:r>
            <a:r>
              <a:rPr lang="en-US" altLang="ko-KR" sz="1600" dirty="0">
                <a:latin typeface="+mn-ea"/>
                <a:ea typeface="+mn-ea"/>
              </a:rPr>
              <a:t>find a host for the evacuated instance, list all </a:t>
            </a:r>
            <a:r>
              <a:rPr lang="en-US" altLang="ko-KR" sz="1600" dirty="0" smtClean="0">
                <a:latin typeface="+mn-ea"/>
                <a:ea typeface="+mn-ea"/>
              </a:rPr>
              <a:t>hosts</a:t>
            </a:r>
          </a:p>
          <a:p>
            <a:pPr algn="l">
              <a:lnSpc>
                <a:spcPct val="130000"/>
              </a:lnSpc>
            </a:pPr>
            <a:r>
              <a:rPr lang="en-US" altLang="ko-KR" dirty="0">
                <a:latin typeface="+mn-ea"/>
                <a:ea typeface="+mn-ea"/>
              </a:rPr>
              <a:t>[</a:t>
            </a:r>
            <a:r>
              <a:rPr lang="en-US" altLang="ko-KR" dirty="0" err="1">
                <a:latin typeface="+mn-ea"/>
                <a:ea typeface="+mn-ea"/>
              </a:rPr>
              <a:t>root@osc</a:t>
            </a:r>
            <a:r>
              <a:rPr lang="en-US" altLang="ko-KR" dirty="0">
                <a:latin typeface="+mn-ea"/>
                <a:ea typeface="+mn-ea"/>
              </a:rPr>
              <a:t> ~(</a:t>
            </a:r>
            <a:r>
              <a:rPr lang="en-US" altLang="ko-KR" dirty="0" err="1">
                <a:latin typeface="+mn-ea"/>
                <a:ea typeface="+mn-ea"/>
              </a:rPr>
              <a:t>keystone_admin</a:t>
            </a:r>
            <a:r>
              <a:rPr lang="en-US" altLang="ko-KR" dirty="0">
                <a:latin typeface="+mn-ea"/>
                <a:ea typeface="+mn-ea"/>
              </a:rPr>
              <a:t>)]# nova </a:t>
            </a:r>
            <a:r>
              <a:rPr lang="en-US" altLang="ko-KR" dirty="0" smtClean="0">
                <a:latin typeface="+mn-ea"/>
                <a:ea typeface="+mn-ea"/>
              </a:rPr>
              <a:t>service-list </a:t>
            </a:r>
            <a:r>
              <a:rPr lang="en-US" altLang="ko-KR" b="1" dirty="0" smtClean="0">
                <a:solidFill>
                  <a:srgbClr val="FF0000"/>
                </a:solidFill>
                <a:latin typeface="+mn-ea"/>
                <a:ea typeface="+mn-ea"/>
              </a:rPr>
              <a:t>(</a:t>
            </a:r>
            <a:r>
              <a:rPr lang="en-US" altLang="ko-KR" b="1" dirty="0" err="1" smtClean="0">
                <a:solidFill>
                  <a:srgbClr val="FF0000"/>
                </a:solidFill>
                <a:latin typeface="+mn-ea"/>
                <a:ea typeface="+mn-ea"/>
              </a:rPr>
              <a:t>openstack</a:t>
            </a:r>
            <a:r>
              <a:rPr lang="en-US" altLang="ko-KR" b="1" dirty="0" smtClean="0">
                <a:solidFill>
                  <a:srgbClr val="FF0000"/>
                </a:solidFill>
                <a:latin typeface="+mn-ea"/>
                <a:ea typeface="+mn-ea"/>
              </a:rPr>
              <a:t> nova-compute  </a:t>
            </a:r>
            <a:r>
              <a:rPr lang="ko-KR" altLang="en-US" b="1" dirty="0" smtClean="0">
                <a:solidFill>
                  <a:srgbClr val="FF0000"/>
                </a:solidFill>
                <a:latin typeface="+mn-ea"/>
                <a:ea typeface="+mn-ea"/>
              </a:rPr>
              <a:t>상태확인</a:t>
            </a:r>
            <a:r>
              <a:rPr lang="en-US" altLang="ko-KR" b="1" dirty="0" smtClean="0">
                <a:solidFill>
                  <a:srgbClr val="FF0000"/>
                </a:solidFill>
                <a:latin typeface="+mn-ea"/>
                <a:ea typeface="+mn-ea"/>
              </a:rPr>
              <a:t>) </a:t>
            </a:r>
            <a:endParaRPr lang="en-US" altLang="ko-KR" b="1" dirty="0">
              <a:solidFill>
                <a:srgbClr val="FF0000"/>
              </a:solidFill>
              <a:latin typeface="+mn-ea"/>
              <a:ea typeface="+mn-ea"/>
            </a:endParaRPr>
          </a:p>
          <a:p>
            <a:pPr algn="l">
              <a:lnSpc>
                <a:spcPct val="130000"/>
              </a:lnSpc>
            </a:pPr>
            <a:r>
              <a:rPr lang="en-US" altLang="ko-KR" dirty="0">
                <a:latin typeface="+mn-ea"/>
                <a:ea typeface="+mn-ea"/>
              </a:rPr>
              <a:t>+----+------------------+----------+----------+---------+-------+----------------------------+-----------------+</a:t>
            </a:r>
          </a:p>
          <a:p>
            <a:pPr algn="l">
              <a:lnSpc>
                <a:spcPct val="130000"/>
              </a:lnSpc>
            </a:pPr>
            <a:r>
              <a:rPr lang="en-US" altLang="ko-KR" dirty="0">
                <a:latin typeface="+mn-ea"/>
                <a:ea typeface="+mn-ea"/>
              </a:rPr>
              <a:t>| Id | Binary           | Host     | Zone     | Status  | State | </a:t>
            </a:r>
            <a:r>
              <a:rPr lang="en-US" altLang="ko-KR" dirty="0" err="1">
                <a:latin typeface="+mn-ea"/>
                <a:ea typeface="+mn-ea"/>
              </a:rPr>
              <a:t>Updated_at</a:t>
            </a:r>
            <a:r>
              <a:rPr lang="en-US" altLang="ko-KR" dirty="0">
                <a:latin typeface="+mn-ea"/>
                <a:ea typeface="+mn-ea"/>
              </a:rPr>
              <a:t>                 | Disabled Reason |</a:t>
            </a:r>
          </a:p>
          <a:p>
            <a:pPr algn="l">
              <a:lnSpc>
                <a:spcPct val="130000"/>
              </a:lnSpc>
            </a:pPr>
            <a:r>
              <a:rPr lang="en-US" altLang="ko-KR" dirty="0">
                <a:latin typeface="+mn-ea"/>
                <a:ea typeface="+mn-ea"/>
              </a:rPr>
              <a:t>+----+------------------+----------+----------+---------+-------+----------------------------+-----------------+</a:t>
            </a:r>
          </a:p>
          <a:p>
            <a:pPr algn="l">
              <a:lnSpc>
                <a:spcPct val="130000"/>
              </a:lnSpc>
            </a:pPr>
            <a:r>
              <a:rPr lang="en-US" altLang="ko-KR" dirty="0">
                <a:latin typeface="+mn-ea"/>
                <a:ea typeface="+mn-ea"/>
              </a:rPr>
              <a:t>| 1  | nova-</a:t>
            </a:r>
            <a:r>
              <a:rPr lang="en-US" altLang="ko-KR" dirty="0" err="1">
                <a:latin typeface="+mn-ea"/>
                <a:ea typeface="+mn-ea"/>
              </a:rPr>
              <a:t>consoleauth</a:t>
            </a:r>
            <a:r>
              <a:rPr lang="en-US" altLang="ko-KR" dirty="0">
                <a:latin typeface="+mn-ea"/>
                <a:ea typeface="+mn-ea"/>
              </a:rPr>
              <a:t> | </a:t>
            </a:r>
            <a:r>
              <a:rPr lang="en-US" altLang="ko-KR" dirty="0" err="1">
                <a:latin typeface="+mn-ea"/>
                <a:ea typeface="+mn-ea"/>
              </a:rPr>
              <a:t>osc</a:t>
            </a:r>
            <a:r>
              <a:rPr lang="en-US" altLang="ko-KR" dirty="0">
                <a:latin typeface="+mn-ea"/>
                <a:ea typeface="+mn-ea"/>
              </a:rPr>
              <a:t>      | internal | enabled | up    | 2016-01-31T12:46:03.000000 | -               |</a:t>
            </a:r>
          </a:p>
          <a:p>
            <a:pPr algn="l">
              <a:lnSpc>
                <a:spcPct val="130000"/>
              </a:lnSpc>
            </a:pPr>
            <a:r>
              <a:rPr lang="en-US" altLang="ko-KR" dirty="0">
                <a:latin typeface="+mn-ea"/>
                <a:ea typeface="+mn-ea"/>
              </a:rPr>
              <a:t>| 2  | nova-scheduler   | </a:t>
            </a:r>
            <a:r>
              <a:rPr lang="en-US" altLang="ko-KR" dirty="0" err="1">
                <a:latin typeface="+mn-ea"/>
                <a:ea typeface="+mn-ea"/>
              </a:rPr>
              <a:t>osc</a:t>
            </a:r>
            <a:r>
              <a:rPr lang="en-US" altLang="ko-KR" dirty="0">
                <a:latin typeface="+mn-ea"/>
                <a:ea typeface="+mn-ea"/>
              </a:rPr>
              <a:t>      | internal | enabled | up    | 2016-01-31T12:46:05.000000 | -               |</a:t>
            </a:r>
          </a:p>
          <a:p>
            <a:pPr algn="l">
              <a:lnSpc>
                <a:spcPct val="130000"/>
              </a:lnSpc>
            </a:pPr>
            <a:r>
              <a:rPr lang="en-US" altLang="ko-KR" dirty="0">
                <a:latin typeface="+mn-ea"/>
                <a:ea typeface="+mn-ea"/>
              </a:rPr>
              <a:t>| 3  | nova-conductor   | </a:t>
            </a:r>
            <a:r>
              <a:rPr lang="en-US" altLang="ko-KR" dirty="0" err="1">
                <a:latin typeface="+mn-ea"/>
                <a:ea typeface="+mn-ea"/>
              </a:rPr>
              <a:t>osc</a:t>
            </a:r>
            <a:r>
              <a:rPr lang="en-US" altLang="ko-KR" dirty="0">
                <a:latin typeface="+mn-ea"/>
                <a:ea typeface="+mn-ea"/>
              </a:rPr>
              <a:t>      | internal | enabled | up    | 2016-01-31T12:46:01.000000 | -               |</a:t>
            </a:r>
          </a:p>
          <a:p>
            <a:pPr algn="l">
              <a:lnSpc>
                <a:spcPct val="130000"/>
              </a:lnSpc>
            </a:pPr>
            <a:r>
              <a:rPr lang="en-US" altLang="ko-KR" dirty="0">
                <a:latin typeface="+mn-ea"/>
                <a:ea typeface="+mn-ea"/>
              </a:rPr>
              <a:t>| 4  | nova-cert        | </a:t>
            </a:r>
            <a:r>
              <a:rPr lang="en-US" altLang="ko-KR" dirty="0" err="1">
                <a:latin typeface="+mn-ea"/>
                <a:ea typeface="+mn-ea"/>
              </a:rPr>
              <a:t>osc</a:t>
            </a:r>
            <a:r>
              <a:rPr lang="en-US" altLang="ko-KR" dirty="0">
                <a:latin typeface="+mn-ea"/>
                <a:ea typeface="+mn-ea"/>
              </a:rPr>
              <a:t>      | internal | enabled | up    | 2016-01-31T12:46:05.000000 | -               |</a:t>
            </a:r>
          </a:p>
          <a:p>
            <a:pPr algn="l">
              <a:lnSpc>
                <a:spcPct val="130000"/>
              </a:lnSpc>
            </a:pPr>
            <a:r>
              <a:rPr lang="en-US" altLang="ko-KR" b="1" dirty="0">
                <a:solidFill>
                  <a:srgbClr val="FF0000"/>
                </a:solidFill>
                <a:latin typeface="+mn-ea"/>
                <a:ea typeface="+mn-ea"/>
              </a:rPr>
              <a:t>| 41 | nova-compute     | vgw31-s2 | nova     | enabled | up    | 2016-01-31T12:46:02.000000 | None            |</a:t>
            </a:r>
          </a:p>
          <a:p>
            <a:pPr algn="l">
              <a:lnSpc>
                <a:spcPct val="130000"/>
              </a:lnSpc>
            </a:pPr>
            <a:r>
              <a:rPr lang="en-US" altLang="ko-KR" b="1" dirty="0">
                <a:solidFill>
                  <a:srgbClr val="FF0000"/>
                </a:solidFill>
                <a:latin typeface="+mn-ea"/>
                <a:ea typeface="+mn-ea"/>
              </a:rPr>
              <a:t>| 42 | nova-compute     | vmme31-3 | nova     | enabled | up    | 2016-01-31T12:46:03.000000 | None            </a:t>
            </a:r>
            <a:r>
              <a:rPr lang="en-US" altLang="ko-KR" b="1" dirty="0" smtClean="0">
                <a:solidFill>
                  <a:srgbClr val="FF0000"/>
                </a:solidFill>
                <a:latin typeface="+mn-ea"/>
                <a:ea typeface="+mn-ea"/>
              </a:rPr>
              <a:t>|</a:t>
            </a:r>
          </a:p>
          <a:p>
            <a:pPr algn="l">
              <a:lnSpc>
                <a:spcPct val="130000"/>
              </a:lnSpc>
            </a:pPr>
            <a:endParaRPr lang="en-US" altLang="ko-KR" b="1" dirty="0">
              <a:solidFill>
                <a:srgbClr val="FF0000"/>
              </a:solidFill>
              <a:latin typeface="+mn-ea"/>
              <a:ea typeface="+mn-ea"/>
            </a:endParaRPr>
          </a:p>
          <a:p>
            <a:pPr algn="l">
              <a:lnSpc>
                <a:spcPct val="130000"/>
              </a:lnSpc>
            </a:pPr>
            <a:r>
              <a:rPr lang="en-US" altLang="ko-KR" dirty="0">
                <a:latin typeface="+mn-ea"/>
                <a:ea typeface="+mn-ea"/>
              </a:rPr>
              <a:t>[</a:t>
            </a:r>
            <a:r>
              <a:rPr lang="en-US" altLang="ko-KR" dirty="0" err="1">
                <a:latin typeface="+mn-ea"/>
                <a:ea typeface="+mn-ea"/>
              </a:rPr>
              <a:t>root@osc</a:t>
            </a:r>
            <a:r>
              <a:rPr lang="en-US" altLang="ko-KR" dirty="0">
                <a:latin typeface="+mn-ea"/>
                <a:ea typeface="+mn-ea"/>
              </a:rPr>
              <a:t> ~(</a:t>
            </a:r>
            <a:r>
              <a:rPr lang="en-US" altLang="ko-KR" dirty="0" err="1">
                <a:latin typeface="+mn-ea"/>
                <a:ea typeface="+mn-ea"/>
              </a:rPr>
              <a:t>keystone_admin</a:t>
            </a:r>
            <a:r>
              <a:rPr lang="en-US" altLang="ko-KR" dirty="0">
                <a:latin typeface="+mn-ea"/>
                <a:ea typeface="+mn-ea"/>
              </a:rPr>
              <a:t>)]# nova </a:t>
            </a:r>
            <a:r>
              <a:rPr lang="en-US" altLang="ko-KR" dirty="0" smtClean="0">
                <a:latin typeface="+mn-ea"/>
                <a:ea typeface="+mn-ea"/>
              </a:rPr>
              <a:t>hypervisor-list   </a:t>
            </a:r>
            <a:r>
              <a:rPr lang="en-US" altLang="ko-KR" b="1" dirty="0" smtClean="0">
                <a:solidFill>
                  <a:srgbClr val="FF0000"/>
                </a:solidFill>
                <a:latin typeface="+mn-ea"/>
                <a:ea typeface="+mn-ea"/>
              </a:rPr>
              <a:t>(hypervisor </a:t>
            </a:r>
            <a:r>
              <a:rPr lang="ko-KR" altLang="en-US" b="1" dirty="0" smtClean="0">
                <a:solidFill>
                  <a:srgbClr val="FF0000"/>
                </a:solidFill>
                <a:latin typeface="+mn-ea"/>
                <a:ea typeface="+mn-ea"/>
              </a:rPr>
              <a:t>상태확인</a:t>
            </a:r>
            <a:r>
              <a:rPr lang="en-US" altLang="ko-KR" b="1" dirty="0">
                <a:solidFill>
                  <a:srgbClr val="FF0000"/>
                </a:solidFill>
                <a:latin typeface="+mn-ea"/>
                <a:ea typeface="+mn-ea"/>
              </a:rPr>
              <a:t>) </a:t>
            </a:r>
            <a:endParaRPr lang="en-US" altLang="ko-KR" dirty="0">
              <a:latin typeface="+mn-ea"/>
              <a:ea typeface="+mn-ea"/>
            </a:endParaRPr>
          </a:p>
          <a:p>
            <a:pPr algn="l">
              <a:lnSpc>
                <a:spcPct val="130000"/>
              </a:lnSpc>
            </a:pPr>
            <a:r>
              <a:rPr lang="en-US" altLang="ko-KR" b="1" dirty="0">
                <a:solidFill>
                  <a:srgbClr val="FF0000"/>
                </a:solidFill>
                <a:latin typeface="+mn-ea"/>
                <a:ea typeface="+mn-ea"/>
              </a:rPr>
              <a:t>| 41 </a:t>
            </a:r>
            <a:r>
              <a:rPr lang="en-US" altLang="ko-KR" b="1" dirty="0" smtClean="0">
                <a:solidFill>
                  <a:srgbClr val="FF0000"/>
                </a:solidFill>
                <a:latin typeface="+mn-ea"/>
                <a:ea typeface="+mn-ea"/>
              </a:rPr>
              <a:t>| </a:t>
            </a:r>
            <a:r>
              <a:rPr lang="en-US" altLang="ko-KR" b="1" dirty="0">
                <a:solidFill>
                  <a:srgbClr val="FF0000"/>
                </a:solidFill>
                <a:latin typeface="+mn-ea"/>
                <a:ea typeface="+mn-ea"/>
              </a:rPr>
              <a:t>vgw31-s2 | </a:t>
            </a:r>
            <a:r>
              <a:rPr lang="en-US" altLang="ko-KR" b="1" dirty="0" smtClean="0">
                <a:solidFill>
                  <a:srgbClr val="FF0000"/>
                </a:solidFill>
                <a:latin typeface="+mn-ea"/>
                <a:ea typeface="+mn-ea"/>
              </a:rPr>
              <a:t> up</a:t>
            </a:r>
            <a:endParaRPr lang="en-US" altLang="ko-KR" b="1" dirty="0">
              <a:solidFill>
                <a:srgbClr val="FF0000"/>
              </a:solidFill>
              <a:latin typeface="+mn-ea"/>
              <a:ea typeface="+mn-ea"/>
            </a:endParaRPr>
          </a:p>
          <a:p>
            <a:pPr algn="l">
              <a:lnSpc>
                <a:spcPct val="130000"/>
              </a:lnSpc>
            </a:pPr>
            <a:r>
              <a:rPr lang="en-US" altLang="ko-KR" b="1" dirty="0">
                <a:solidFill>
                  <a:srgbClr val="FF0000"/>
                </a:solidFill>
                <a:latin typeface="+mn-ea"/>
                <a:ea typeface="+mn-ea"/>
              </a:rPr>
              <a:t>| 42 </a:t>
            </a:r>
            <a:r>
              <a:rPr lang="en-US" altLang="ko-KR" b="1" dirty="0" smtClean="0">
                <a:solidFill>
                  <a:srgbClr val="FF0000"/>
                </a:solidFill>
                <a:latin typeface="+mn-ea"/>
                <a:ea typeface="+mn-ea"/>
              </a:rPr>
              <a:t>| </a:t>
            </a:r>
            <a:r>
              <a:rPr lang="en-US" altLang="ko-KR" b="1" dirty="0">
                <a:solidFill>
                  <a:srgbClr val="FF0000"/>
                </a:solidFill>
                <a:latin typeface="+mn-ea"/>
                <a:ea typeface="+mn-ea"/>
              </a:rPr>
              <a:t>vmme31-3 </a:t>
            </a:r>
            <a:r>
              <a:rPr lang="en-US" altLang="ko-KR" b="1" dirty="0" smtClean="0">
                <a:solidFill>
                  <a:srgbClr val="FF0000"/>
                </a:solidFill>
                <a:latin typeface="+mn-ea"/>
                <a:ea typeface="+mn-ea"/>
              </a:rPr>
              <a:t>| up </a:t>
            </a:r>
          </a:p>
          <a:p>
            <a:pPr algn="l">
              <a:lnSpc>
                <a:spcPct val="130000"/>
              </a:lnSpc>
            </a:pPr>
            <a:endParaRPr lang="en-US" altLang="ko-KR" dirty="0">
              <a:latin typeface="+mn-ea"/>
              <a:ea typeface="+mn-ea"/>
            </a:endParaRPr>
          </a:p>
          <a:p>
            <a:pPr algn="l">
              <a:lnSpc>
                <a:spcPct val="130000"/>
              </a:lnSpc>
            </a:pPr>
            <a:r>
              <a:rPr lang="en-US" altLang="ko-KR" dirty="0" smtClean="0">
                <a:latin typeface="+mn-ea"/>
                <a:ea typeface="+mn-ea"/>
              </a:rPr>
              <a:t>[</a:t>
            </a:r>
            <a:r>
              <a:rPr lang="en-US" altLang="ko-KR" dirty="0" err="1">
                <a:latin typeface="+mn-ea"/>
                <a:ea typeface="+mn-ea"/>
              </a:rPr>
              <a:t>root@osc</a:t>
            </a:r>
            <a:r>
              <a:rPr lang="en-US" altLang="ko-KR" dirty="0">
                <a:latin typeface="+mn-ea"/>
                <a:ea typeface="+mn-ea"/>
              </a:rPr>
              <a:t> ~(</a:t>
            </a:r>
            <a:r>
              <a:rPr lang="en-US" altLang="ko-KR" dirty="0" err="1">
                <a:latin typeface="+mn-ea"/>
                <a:ea typeface="+mn-ea"/>
              </a:rPr>
              <a:t>keystone_admin</a:t>
            </a:r>
            <a:r>
              <a:rPr lang="en-US" altLang="ko-KR" dirty="0">
                <a:latin typeface="+mn-ea"/>
                <a:ea typeface="+mn-ea"/>
              </a:rPr>
              <a:t>)]# nova host-describe </a:t>
            </a:r>
            <a:r>
              <a:rPr lang="en-US" altLang="ko-KR" dirty="0" smtClean="0">
                <a:latin typeface="+mn-ea"/>
                <a:ea typeface="+mn-ea"/>
              </a:rPr>
              <a:t>vmme81-1 </a:t>
            </a:r>
            <a:r>
              <a:rPr lang="en-US" altLang="ko-KR" b="1" dirty="0" smtClean="0">
                <a:solidFill>
                  <a:srgbClr val="FF0000"/>
                </a:solidFill>
                <a:latin typeface="+mn-ea"/>
                <a:ea typeface="+mn-ea"/>
              </a:rPr>
              <a:t>(</a:t>
            </a:r>
            <a:r>
              <a:rPr lang="en-US" altLang="ko-KR" b="1" dirty="0" err="1" smtClean="0">
                <a:solidFill>
                  <a:srgbClr val="FF0000"/>
                </a:solidFill>
                <a:latin typeface="+mn-ea"/>
                <a:ea typeface="+mn-ea"/>
              </a:rPr>
              <a:t>openstack</a:t>
            </a:r>
            <a:r>
              <a:rPr lang="en-US" altLang="ko-KR" b="1" dirty="0" smtClean="0">
                <a:solidFill>
                  <a:srgbClr val="FF0000"/>
                </a:solidFill>
                <a:latin typeface="+mn-ea"/>
                <a:ea typeface="+mn-ea"/>
              </a:rPr>
              <a:t> host show vmme81-1) </a:t>
            </a:r>
            <a:r>
              <a:rPr lang="en-US" altLang="ko-KR" b="1" dirty="0" smtClean="0">
                <a:solidFill>
                  <a:srgbClr val="FF0000"/>
                </a:solidFill>
                <a:latin typeface="+mn-ea"/>
                <a:ea typeface="+mn-ea"/>
              </a:rPr>
              <a:t>(target </a:t>
            </a:r>
            <a:r>
              <a:rPr lang="en-US" altLang="ko-KR" b="1" dirty="0" smtClean="0">
                <a:solidFill>
                  <a:srgbClr val="FF0000"/>
                </a:solidFill>
                <a:latin typeface="+mn-ea"/>
                <a:ea typeface="+mn-ea"/>
              </a:rPr>
              <a:t>Host </a:t>
            </a:r>
            <a:r>
              <a:rPr lang="ko-KR" altLang="en-US" b="1" dirty="0" smtClean="0">
                <a:solidFill>
                  <a:srgbClr val="FF0000"/>
                </a:solidFill>
                <a:latin typeface="+mn-ea"/>
                <a:ea typeface="+mn-ea"/>
              </a:rPr>
              <a:t>자원상태 확인</a:t>
            </a:r>
            <a:r>
              <a:rPr lang="en-US" altLang="ko-KR" b="1" dirty="0" smtClean="0">
                <a:solidFill>
                  <a:srgbClr val="FF0000"/>
                </a:solidFill>
                <a:latin typeface="+mn-ea"/>
                <a:ea typeface="+mn-ea"/>
              </a:rPr>
              <a:t>)</a:t>
            </a:r>
            <a:endParaRPr lang="en-US" altLang="ko-KR" b="1" dirty="0">
              <a:solidFill>
                <a:srgbClr val="FF0000"/>
              </a:solidFill>
              <a:latin typeface="+mn-ea"/>
              <a:ea typeface="+mn-ea"/>
            </a:endParaRPr>
          </a:p>
          <a:p>
            <a:pPr algn="l">
              <a:lnSpc>
                <a:spcPct val="130000"/>
              </a:lnSpc>
            </a:pPr>
            <a:r>
              <a:rPr lang="en-US" altLang="ko-KR" dirty="0">
                <a:latin typeface="+mn-ea"/>
                <a:ea typeface="+mn-ea"/>
              </a:rPr>
              <a:t>+----------+----------------------------------+-----+-----------+---------+</a:t>
            </a:r>
          </a:p>
          <a:p>
            <a:pPr algn="l">
              <a:lnSpc>
                <a:spcPct val="130000"/>
              </a:lnSpc>
            </a:pPr>
            <a:r>
              <a:rPr lang="en-US" altLang="ko-KR" dirty="0">
                <a:latin typeface="+mn-ea"/>
                <a:ea typeface="+mn-ea"/>
              </a:rPr>
              <a:t>| HOST     | PROJECT                          | </a:t>
            </a:r>
            <a:r>
              <a:rPr lang="en-US" altLang="ko-KR" dirty="0" err="1">
                <a:latin typeface="+mn-ea"/>
                <a:ea typeface="+mn-ea"/>
              </a:rPr>
              <a:t>cpu</a:t>
            </a:r>
            <a:r>
              <a:rPr lang="en-US" altLang="ko-KR" dirty="0">
                <a:latin typeface="+mn-ea"/>
                <a:ea typeface="+mn-ea"/>
              </a:rPr>
              <a:t> | </a:t>
            </a:r>
            <a:r>
              <a:rPr lang="en-US" altLang="ko-KR" dirty="0" err="1">
                <a:latin typeface="+mn-ea"/>
                <a:ea typeface="+mn-ea"/>
              </a:rPr>
              <a:t>memory_mb</a:t>
            </a:r>
            <a:r>
              <a:rPr lang="en-US" altLang="ko-KR" dirty="0">
                <a:latin typeface="+mn-ea"/>
                <a:ea typeface="+mn-ea"/>
              </a:rPr>
              <a:t> | </a:t>
            </a:r>
            <a:r>
              <a:rPr lang="en-US" altLang="ko-KR" dirty="0" err="1">
                <a:latin typeface="+mn-ea"/>
                <a:ea typeface="+mn-ea"/>
              </a:rPr>
              <a:t>disk_gb</a:t>
            </a:r>
            <a:r>
              <a:rPr lang="en-US" altLang="ko-KR" dirty="0">
                <a:latin typeface="+mn-ea"/>
                <a:ea typeface="+mn-ea"/>
              </a:rPr>
              <a:t> |</a:t>
            </a:r>
          </a:p>
          <a:p>
            <a:pPr algn="l">
              <a:lnSpc>
                <a:spcPct val="130000"/>
              </a:lnSpc>
            </a:pPr>
            <a:r>
              <a:rPr lang="en-US" altLang="ko-KR" dirty="0">
                <a:latin typeface="+mn-ea"/>
                <a:ea typeface="+mn-ea"/>
              </a:rPr>
              <a:t>+----------+----------------------------------+-----+-----------+---------+</a:t>
            </a:r>
          </a:p>
          <a:p>
            <a:pPr algn="l">
              <a:lnSpc>
                <a:spcPct val="130000"/>
              </a:lnSpc>
            </a:pPr>
            <a:r>
              <a:rPr lang="en-US" altLang="ko-KR" b="1" dirty="0">
                <a:solidFill>
                  <a:srgbClr val="FF0000"/>
                </a:solidFill>
                <a:latin typeface="+mn-ea"/>
                <a:ea typeface="+mn-ea"/>
              </a:rPr>
              <a:t>| vmme81-1 | (total)                       </a:t>
            </a:r>
            <a:r>
              <a:rPr lang="en-US" altLang="ko-KR" b="1" dirty="0" smtClean="0">
                <a:solidFill>
                  <a:srgbClr val="FF0000"/>
                </a:solidFill>
                <a:latin typeface="+mn-ea"/>
                <a:ea typeface="+mn-ea"/>
              </a:rPr>
              <a:t>       </a:t>
            </a:r>
            <a:r>
              <a:rPr lang="en-US" altLang="ko-KR" b="1" dirty="0">
                <a:solidFill>
                  <a:srgbClr val="FF0000"/>
                </a:solidFill>
                <a:latin typeface="+mn-ea"/>
                <a:ea typeface="+mn-ea"/>
              </a:rPr>
              <a:t>| 44  | 515760    | 278     |</a:t>
            </a:r>
          </a:p>
          <a:p>
            <a:pPr algn="l">
              <a:lnSpc>
                <a:spcPct val="130000"/>
              </a:lnSpc>
            </a:pPr>
            <a:r>
              <a:rPr lang="en-US" altLang="ko-KR" b="1" dirty="0">
                <a:solidFill>
                  <a:srgbClr val="FF0000"/>
                </a:solidFill>
                <a:latin typeface="+mn-ea"/>
                <a:ea typeface="+mn-ea"/>
              </a:rPr>
              <a:t>| vmme81-1 | (</a:t>
            </a:r>
            <a:r>
              <a:rPr lang="en-US" altLang="ko-KR" b="1" dirty="0" err="1">
                <a:solidFill>
                  <a:srgbClr val="FF0000"/>
                </a:solidFill>
                <a:latin typeface="+mn-ea"/>
                <a:ea typeface="+mn-ea"/>
              </a:rPr>
              <a:t>used_now</a:t>
            </a:r>
            <a:r>
              <a:rPr lang="en-US" altLang="ko-KR" b="1" dirty="0">
                <a:solidFill>
                  <a:srgbClr val="FF0000"/>
                </a:solidFill>
                <a:latin typeface="+mn-ea"/>
                <a:ea typeface="+mn-ea"/>
              </a:rPr>
              <a:t>)                 </a:t>
            </a:r>
            <a:r>
              <a:rPr lang="en-US" altLang="ko-KR" b="1" dirty="0" smtClean="0">
                <a:solidFill>
                  <a:srgbClr val="FF0000"/>
                </a:solidFill>
                <a:latin typeface="+mn-ea"/>
                <a:ea typeface="+mn-ea"/>
              </a:rPr>
              <a:t>   </a:t>
            </a:r>
            <a:r>
              <a:rPr lang="en-US" altLang="ko-KR" b="1" dirty="0">
                <a:solidFill>
                  <a:srgbClr val="FF0000"/>
                </a:solidFill>
                <a:latin typeface="+mn-ea"/>
                <a:ea typeface="+mn-ea"/>
              </a:rPr>
              <a:t>| 36  | 118784    | 4       |</a:t>
            </a:r>
          </a:p>
          <a:p>
            <a:pPr algn="l">
              <a:lnSpc>
                <a:spcPct val="130000"/>
              </a:lnSpc>
            </a:pPr>
            <a:r>
              <a:rPr lang="en-US" altLang="ko-KR" dirty="0">
                <a:latin typeface="+mn-ea"/>
                <a:ea typeface="+mn-ea"/>
              </a:rPr>
              <a:t>| vmme81-1 | (</a:t>
            </a:r>
            <a:r>
              <a:rPr lang="en-US" altLang="ko-KR" dirty="0" err="1">
                <a:latin typeface="+mn-ea"/>
                <a:ea typeface="+mn-ea"/>
              </a:rPr>
              <a:t>used_max</a:t>
            </a:r>
            <a:r>
              <a:rPr lang="en-US" altLang="ko-KR" dirty="0">
                <a:latin typeface="+mn-ea"/>
                <a:ea typeface="+mn-ea"/>
              </a:rPr>
              <a:t>)                   </a:t>
            </a:r>
            <a:r>
              <a:rPr lang="en-US" altLang="ko-KR" dirty="0" smtClean="0">
                <a:latin typeface="+mn-ea"/>
                <a:ea typeface="+mn-ea"/>
              </a:rPr>
              <a:t>   </a:t>
            </a:r>
            <a:r>
              <a:rPr lang="en-US" altLang="ko-KR" dirty="0">
                <a:latin typeface="+mn-ea"/>
                <a:ea typeface="+mn-ea"/>
              </a:rPr>
              <a:t>| 36  | 98304     | 4       |</a:t>
            </a:r>
          </a:p>
          <a:p>
            <a:pPr algn="l">
              <a:lnSpc>
                <a:spcPct val="130000"/>
              </a:lnSpc>
            </a:pPr>
            <a:r>
              <a:rPr lang="en-US" altLang="ko-KR" dirty="0">
                <a:latin typeface="+mn-ea"/>
                <a:ea typeface="+mn-ea"/>
              </a:rPr>
              <a:t>| vmme81-1 | 1e2dff5cd87649648a86fdb44302d727 | 36  | 98304     | 4       |</a:t>
            </a:r>
          </a:p>
          <a:p>
            <a:pPr algn="l">
              <a:lnSpc>
                <a:spcPct val="130000"/>
              </a:lnSpc>
            </a:pPr>
            <a:r>
              <a:rPr lang="en-US" altLang="ko-KR" dirty="0" smtClean="0">
                <a:latin typeface="+mn-ea"/>
                <a:ea typeface="+mn-ea"/>
              </a:rPr>
              <a:t>+----------+----------------------------------+-----+-----------+---------+</a:t>
            </a:r>
          </a:p>
        </p:txBody>
      </p:sp>
      <p:sp>
        <p:nvSpPr>
          <p:cNvPr id="2" name="제목 1"/>
          <p:cNvSpPr>
            <a:spLocks noGrp="1"/>
          </p:cNvSpPr>
          <p:nvPr>
            <p:ph type="title"/>
          </p:nvPr>
        </p:nvSpPr>
        <p:spPr>
          <a:xfrm>
            <a:off x="539974" y="198041"/>
            <a:ext cx="9356725" cy="360363"/>
          </a:xfrm>
        </p:spPr>
        <p:txBody>
          <a:bodyPr/>
          <a:lstStyle/>
          <a:p>
            <a:r>
              <a:rPr lang="en-US" altLang="ko-KR" sz="2000" kern="1200" dirty="0" smtClean="0">
                <a:latin typeface="+mn-ea"/>
                <a:ea typeface="+mn-ea"/>
              </a:rPr>
              <a:t>1. Evacuate instance</a:t>
            </a:r>
            <a:endParaRPr lang="ko-KR" altLang="en-US" sz="2000" kern="1200" dirty="0">
              <a:latin typeface="+mn-ea"/>
              <a:ea typeface="+mn-ea"/>
            </a:endParaRPr>
          </a:p>
        </p:txBody>
      </p:sp>
      <p:sp>
        <p:nvSpPr>
          <p:cNvPr id="5" name="제목 1"/>
          <p:cNvSpPr>
            <a:spLocks noGrp="1"/>
          </p:cNvSpPr>
          <p:nvPr/>
        </p:nvSpPr>
        <p:spPr bwMode="auto">
          <a:xfrm>
            <a:off x="542131" y="218985"/>
            <a:ext cx="9356725" cy="360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defTabSz="952500" rtl="0" eaLnBrk="0" fontAlgn="base" latinLnBrk="1" hangingPunct="0">
              <a:spcBef>
                <a:spcPct val="0"/>
              </a:spcBef>
              <a:spcAft>
                <a:spcPct val="0"/>
              </a:spcAft>
              <a:defRPr kumimoji="1" sz="1700" b="1">
                <a:solidFill>
                  <a:srgbClr val="000000"/>
                </a:solidFill>
                <a:latin typeface="Arial" charset="0"/>
                <a:ea typeface="+mj-ea"/>
                <a:cs typeface="+mj-cs"/>
              </a:defRPr>
            </a:lvl1pPr>
            <a:lvl2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2pPr>
            <a:lvl3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3pPr>
            <a:lvl4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4pPr>
            <a:lvl5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5pPr>
            <a:lvl6pPr marL="457200" algn="l" rtl="0" fontAlgn="base" latinLnBrk="1">
              <a:spcBef>
                <a:spcPct val="0"/>
              </a:spcBef>
              <a:spcAft>
                <a:spcPct val="0"/>
              </a:spcAft>
              <a:defRPr kumimoji="1" sz="1600" b="1">
                <a:solidFill>
                  <a:srgbClr val="000000"/>
                </a:solidFill>
                <a:latin typeface="굴림" pitchFamily="50" charset="-127"/>
                <a:ea typeface="굴림" pitchFamily="50" charset="-127"/>
              </a:defRPr>
            </a:lvl6pPr>
            <a:lvl7pPr marL="914400" algn="l" rtl="0" fontAlgn="base" latinLnBrk="1">
              <a:spcBef>
                <a:spcPct val="0"/>
              </a:spcBef>
              <a:spcAft>
                <a:spcPct val="0"/>
              </a:spcAft>
              <a:defRPr kumimoji="1" sz="1600" b="1">
                <a:solidFill>
                  <a:srgbClr val="000000"/>
                </a:solidFill>
                <a:latin typeface="굴림" pitchFamily="50" charset="-127"/>
                <a:ea typeface="굴림" pitchFamily="50" charset="-127"/>
              </a:defRPr>
            </a:lvl7pPr>
            <a:lvl8pPr marL="1371600" algn="l" rtl="0" fontAlgn="base" latinLnBrk="1">
              <a:spcBef>
                <a:spcPct val="0"/>
              </a:spcBef>
              <a:spcAft>
                <a:spcPct val="0"/>
              </a:spcAft>
              <a:defRPr kumimoji="1" sz="1600" b="1">
                <a:solidFill>
                  <a:srgbClr val="000000"/>
                </a:solidFill>
                <a:latin typeface="굴림" pitchFamily="50" charset="-127"/>
                <a:ea typeface="굴림" pitchFamily="50" charset="-127"/>
              </a:defRPr>
            </a:lvl8pPr>
            <a:lvl9pPr marL="1828800" algn="l" rtl="0" fontAlgn="base" latinLnBrk="1">
              <a:spcBef>
                <a:spcPct val="0"/>
              </a:spcBef>
              <a:spcAft>
                <a:spcPct val="0"/>
              </a:spcAft>
              <a:defRPr kumimoji="1" sz="1600" b="1">
                <a:solidFill>
                  <a:srgbClr val="000000"/>
                </a:solidFill>
                <a:latin typeface="굴림" pitchFamily="50" charset="-127"/>
                <a:ea typeface="굴림" pitchFamily="50" charset="-127"/>
              </a:defRPr>
            </a:lvl9pPr>
          </a:lstStyle>
          <a:p>
            <a:endParaRPr lang="ko-KR" altLang="en-US" dirty="0"/>
          </a:p>
        </p:txBody>
      </p:sp>
      <p:sp>
        <p:nvSpPr>
          <p:cNvPr id="6" name="TextBox 5"/>
          <p:cNvSpPr txBox="1"/>
          <p:nvPr/>
        </p:nvSpPr>
        <p:spPr bwMode="auto">
          <a:xfrm>
            <a:off x="542131" y="6649879"/>
            <a:ext cx="8352928" cy="652486"/>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algn="l">
              <a:lnSpc>
                <a:spcPct val="130000"/>
              </a:lnSpc>
            </a:pPr>
            <a:r>
              <a:rPr lang="en-US" altLang="ko-KR" sz="1400" dirty="0" smtClean="0">
                <a:solidFill>
                  <a:srgbClr val="000000"/>
                </a:solidFill>
                <a:latin typeface="+mn-ea"/>
                <a:ea typeface="+mn-ea"/>
                <a:cs typeface="+mj-cs"/>
              </a:rPr>
              <a:t>※ status vs state </a:t>
            </a:r>
            <a:r>
              <a:rPr lang="ko-KR" altLang="en-US" sz="1400" dirty="0" smtClean="0">
                <a:solidFill>
                  <a:srgbClr val="000000"/>
                </a:solidFill>
                <a:latin typeface="+mn-ea"/>
                <a:ea typeface="+mn-ea"/>
                <a:cs typeface="+mj-cs"/>
              </a:rPr>
              <a:t> </a:t>
            </a:r>
            <a:endParaRPr lang="en-US" altLang="ko-KR" sz="1400" dirty="0" smtClean="0">
              <a:solidFill>
                <a:srgbClr val="000000"/>
              </a:solidFill>
              <a:latin typeface="+mn-ea"/>
              <a:ea typeface="+mn-ea"/>
              <a:cs typeface="+mj-cs"/>
            </a:endParaRPr>
          </a:p>
          <a:p>
            <a:pPr algn="l">
              <a:lnSpc>
                <a:spcPct val="130000"/>
              </a:lnSpc>
            </a:pPr>
            <a:r>
              <a:rPr lang="en-US" altLang="ko-KR" sz="1400" dirty="0" smtClean="0">
                <a:solidFill>
                  <a:srgbClr val="000000"/>
                </a:solidFill>
                <a:latin typeface="+mn-ea"/>
                <a:ea typeface="+mn-ea"/>
                <a:cs typeface="+mj-cs"/>
              </a:rPr>
              <a:t> status</a:t>
            </a:r>
            <a:r>
              <a:rPr lang="ko-KR" altLang="en-US" sz="1400" dirty="0" smtClean="0">
                <a:solidFill>
                  <a:srgbClr val="000000"/>
                </a:solidFill>
                <a:latin typeface="+mn-ea"/>
                <a:ea typeface="+mn-ea"/>
                <a:cs typeface="+mj-cs"/>
              </a:rPr>
              <a:t>는 운용자가 </a:t>
            </a:r>
            <a:r>
              <a:rPr lang="en-US" altLang="ko-KR" sz="1400" dirty="0" smtClean="0">
                <a:solidFill>
                  <a:srgbClr val="000000"/>
                </a:solidFill>
                <a:latin typeface="+mn-ea"/>
                <a:ea typeface="+mn-ea"/>
                <a:cs typeface="+mj-cs"/>
              </a:rPr>
              <a:t>enable/disable </a:t>
            </a:r>
            <a:r>
              <a:rPr lang="ko-KR" altLang="en-US" sz="1400" dirty="0" err="1" smtClean="0">
                <a:solidFill>
                  <a:srgbClr val="000000"/>
                </a:solidFill>
                <a:latin typeface="+mn-ea"/>
                <a:ea typeface="+mn-ea"/>
                <a:cs typeface="+mj-cs"/>
              </a:rPr>
              <a:t>할수</a:t>
            </a:r>
            <a:r>
              <a:rPr lang="ko-KR" altLang="en-US" sz="1400" dirty="0" smtClean="0">
                <a:solidFill>
                  <a:srgbClr val="000000"/>
                </a:solidFill>
                <a:latin typeface="+mn-ea"/>
                <a:ea typeface="+mn-ea"/>
                <a:cs typeface="+mj-cs"/>
              </a:rPr>
              <a:t> 있고 </a:t>
            </a:r>
            <a:r>
              <a:rPr lang="en-US" altLang="ko-KR" sz="1400" dirty="0" smtClean="0">
                <a:solidFill>
                  <a:srgbClr val="000000"/>
                </a:solidFill>
                <a:latin typeface="+mn-ea"/>
                <a:ea typeface="+mn-ea"/>
                <a:cs typeface="+mj-cs"/>
              </a:rPr>
              <a:t>state</a:t>
            </a:r>
            <a:r>
              <a:rPr lang="ko-KR" altLang="en-US" sz="1400" dirty="0" smtClean="0">
                <a:solidFill>
                  <a:srgbClr val="000000"/>
                </a:solidFill>
                <a:latin typeface="+mn-ea"/>
                <a:ea typeface="+mn-ea"/>
                <a:cs typeface="+mj-cs"/>
              </a:rPr>
              <a:t>는 </a:t>
            </a:r>
            <a:r>
              <a:rPr lang="en-US" altLang="ko-KR" sz="1400" dirty="0" smtClean="0">
                <a:solidFill>
                  <a:srgbClr val="000000"/>
                </a:solidFill>
                <a:latin typeface="+mn-ea"/>
                <a:ea typeface="+mn-ea"/>
                <a:cs typeface="+mj-cs"/>
              </a:rPr>
              <a:t>up/down</a:t>
            </a:r>
            <a:r>
              <a:rPr lang="ko-KR" altLang="en-US" sz="1400" dirty="0" smtClean="0">
                <a:solidFill>
                  <a:srgbClr val="000000"/>
                </a:solidFill>
                <a:latin typeface="+mn-ea"/>
                <a:ea typeface="+mn-ea"/>
                <a:cs typeface="+mj-cs"/>
              </a:rPr>
              <a:t>으로 상태관리 </a:t>
            </a:r>
          </a:p>
        </p:txBody>
      </p:sp>
    </p:spTree>
    <p:extLst>
      <p:ext uri="{BB962C8B-B14F-4D97-AF65-F5344CB8AC3E}">
        <p14:creationId xmlns:p14="http://schemas.microsoft.com/office/powerpoint/2010/main" val="427432275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4"/>
          <p:cNvSpPr txBox="1"/>
          <p:nvPr/>
        </p:nvSpPr>
        <p:spPr bwMode="auto">
          <a:xfrm>
            <a:off x="685068" y="793333"/>
            <a:ext cx="9070850" cy="3493264"/>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defPPr>
              <a:defRPr lang="en-US"/>
            </a:defPPr>
            <a:lvl1pPr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1pPr>
            <a:lvl2pPr marL="4572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2pPr>
            <a:lvl3pPr marL="9144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3pPr>
            <a:lvl4pPr marL="13716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4pPr>
            <a:lvl5pPr marL="18288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5pPr>
            <a:lvl6pPr marL="2286000" algn="l" defTabSz="914400" rtl="0" eaLnBrk="1" latinLnBrk="1" hangingPunct="1">
              <a:defRPr kumimoji="1" sz="1100" kern="1200">
                <a:solidFill>
                  <a:schemeClr val="tx1"/>
                </a:solidFill>
                <a:latin typeface="Arial" pitchFamily="34" charset="0"/>
                <a:ea typeface="HY태고딕" pitchFamily="18" charset="-127"/>
                <a:cs typeface="+mn-cs"/>
              </a:defRPr>
            </a:lvl6pPr>
            <a:lvl7pPr marL="2743200" algn="l" defTabSz="914400" rtl="0" eaLnBrk="1" latinLnBrk="1" hangingPunct="1">
              <a:defRPr kumimoji="1" sz="1100" kern="1200">
                <a:solidFill>
                  <a:schemeClr val="tx1"/>
                </a:solidFill>
                <a:latin typeface="Arial" pitchFamily="34" charset="0"/>
                <a:ea typeface="HY태고딕" pitchFamily="18" charset="-127"/>
                <a:cs typeface="+mn-cs"/>
              </a:defRPr>
            </a:lvl7pPr>
            <a:lvl8pPr marL="3200400" algn="l" defTabSz="914400" rtl="0" eaLnBrk="1" latinLnBrk="1" hangingPunct="1">
              <a:defRPr kumimoji="1" sz="1100" kern="1200">
                <a:solidFill>
                  <a:schemeClr val="tx1"/>
                </a:solidFill>
                <a:latin typeface="Arial" pitchFamily="34" charset="0"/>
                <a:ea typeface="HY태고딕" pitchFamily="18" charset="-127"/>
                <a:cs typeface="+mn-cs"/>
              </a:defRPr>
            </a:lvl8pPr>
            <a:lvl9pPr marL="3657600" algn="l" defTabSz="914400" rtl="0" eaLnBrk="1" latinLnBrk="1" hangingPunct="1">
              <a:defRPr kumimoji="1" sz="1100" kern="1200">
                <a:solidFill>
                  <a:schemeClr val="tx1"/>
                </a:solidFill>
                <a:latin typeface="Arial" pitchFamily="34" charset="0"/>
                <a:ea typeface="HY태고딕" pitchFamily="18" charset="-127"/>
                <a:cs typeface="+mn-cs"/>
              </a:defRPr>
            </a:lvl9pPr>
          </a:lstStyle>
          <a:p>
            <a:pPr algn="l">
              <a:lnSpc>
                <a:spcPct val="130000"/>
              </a:lnSpc>
            </a:pPr>
            <a:r>
              <a:rPr lang="en-US" altLang="ko-KR" sz="1800" b="1" dirty="0" smtClean="0">
                <a:latin typeface="+mn-ea"/>
                <a:ea typeface="+mn-ea"/>
              </a:rPr>
              <a:t>5. Evacuate </a:t>
            </a:r>
            <a:r>
              <a:rPr lang="en-US" altLang="ko-KR" sz="1800" b="1" dirty="0">
                <a:latin typeface="+mn-ea"/>
                <a:ea typeface="+mn-ea"/>
              </a:rPr>
              <a:t>I</a:t>
            </a:r>
            <a:r>
              <a:rPr lang="en-US" altLang="ko-KR" sz="1800" b="1" dirty="0" smtClean="0">
                <a:latin typeface="+mn-ea"/>
                <a:ea typeface="+mn-ea"/>
              </a:rPr>
              <a:t>nstance </a:t>
            </a:r>
            <a:r>
              <a:rPr lang="ko-KR" altLang="en-US" sz="1800" b="1" dirty="0" smtClean="0">
                <a:latin typeface="+mn-ea"/>
                <a:ea typeface="+mn-ea"/>
              </a:rPr>
              <a:t>동작</a:t>
            </a:r>
            <a:endParaRPr lang="en-US" altLang="ko-KR" sz="1800" b="1" dirty="0" smtClean="0">
              <a:latin typeface="+mn-ea"/>
              <a:ea typeface="+mn-ea"/>
            </a:endParaRPr>
          </a:p>
          <a:p>
            <a:pPr algn="l">
              <a:lnSpc>
                <a:spcPct val="130000"/>
              </a:lnSpc>
            </a:pPr>
            <a:r>
              <a:rPr lang="ko-KR" altLang="en-US" sz="1600" dirty="0">
                <a:solidFill>
                  <a:srgbClr val="000000"/>
                </a:solidFill>
                <a:latin typeface="+mn-ea"/>
                <a:ea typeface="+mn-ea"/>
                <a:cs typeface="+mj-cs"/>
              </a:rPr>
              <a:t>가</a:t>
            </a:r>
            <a:r>
              <a:rPr lang="en-US" altLang="ko-KR" sz="1600" dirty="0" smtClean="0">
                <a:solidFill>
                  <a:srgbClr val="000000"/>
                </a:solidFill>
                <a:latin typeface="+mn-ea"/>
                <a:ea typeface="+mn-ea"/>
              </a:rPr>
              <a:t>. </a:t>
            </a:r>
            <a:r>
              <a:rPr lang="en-US" altLang="ko-KR" sz="1600" dirty="0">
                <a:solidFill>
                  <a:srgbClr val="0070C0"/>
                </a:solidFill>
                <a:latin typeface="+mn-ea"/>
                <a:ea typeface="+mn-ea"/>
              </a:rPr>
              <a:t>Evacuate the </a:t>
            </a:r>
            <a:r>
              <a:rPr lang="en-US" altLang="ko-KR" sz="1600" dirty="0" smtClean="0">
                <a:solidFill>
                  <a:srgbClr val="0070C0"/>
                </a:solidFill>
                <a:latin typeface="+mn-ea"/>
                <a:ea typeface="+mn-ea"/>
              </a:rPr>
              <a:t>instance (without shared storage)</a:t>
            </a:r>
          </a:p>
          <a:p>
            <a:pPr algn="l">
              <a:lnSpc>
                <a:spcPct val="130000"/>
              </a:lnSpc>
            </a:pPr>
            <a:r>
              <a:rPr lang="en-US" altLang="ko-KR" sz="1200" dirty="0" smtClean="0">
                <a:latin typeface="+mn-ea"/>
                <a:ea typeface="+mn-ea"/>
              </a:rPr>
              <a:t>$ </a:t>
            </a:r>
            <a:r>
              <a:rPr lang="en-US" altLang="ko-KR" sz="1200" dirty="0">
                <a:latin typeface="+mn-ea"/>
                <a:ea typeface="+mn-ea"/>
              </a:rPr>
              <a:t>nova evacuate </a:t>
            </a:r>
            <a:r>
              <a:rPr lang="en-US" altLang="ko-KR" sz="1200" dirty="0" smtClean="0">
                <a:latin typeface="+mn-ea"/>
                <a:ea typeface="+mn-ea"/>
              </a:rPr>
              <a:t>SERVER  HOST_B   </a:t>
            </a:r>
            <a:r>
              <a:rPr lang="en-US" altLang="ko-KR" sz="1200" dirty="0" smtClean="0">
                <a:solidFill>
                  <a:srgbClr val="FF0000"/>
                </a:solidFill>
                <a:latin typeface="+mn-ea"/>
                <a:ea typeface="+mn-ea"/>
                <a:sym typeface="Wingdings" panose="05000000000000000000" pitchFamily="2" charset="2"/>
              </a:rPr>
              <a:t> VM</a:t>
            </a:r>
            <a:r>
              <a:rPr lang="ko-KR" altLang="en-US" sz="1200" dirty="0" smtClean="0">
                <a:solidFill>
                  <a:srgbClr val="FF0000"/>
                </a:solidFill>
                <a:latin typeface="+mn-ea"/>
                <a:ea typeface="+mn-ea"/>
                <a:sym typeface="Wingdings" panose="05000000000000000000" pitchFamily="2" charset="2"/>
              </a:rPr>
              <a:t>을 </a:t>
            </a:r>
            <a:r>
              <a:rPr lang="en-US" altLang="ko-KR" sz="1200" dirty="0" smtClean="0">
                <a:solidFill>
                  <a:srgbClr val="FF0000"/>
                </a:solidFill>
                <a:latin typeface="+mn-ea"/>
                <a:ea typeface="+mn-ea"/>
              </a:rPr>
              <a:t>-&gt; </a:t>
            </a:r>
            <a:r>
              <a:rPr lang="en-US" altLang="ko-KR" sz="1200" dirty="0" smtClean="0">
                <a:solidFill>
                  <a:srgbClr val="FF0000"/>
                </a:solidFill>
                <a:latin typeface="+mn-ea"/>
                <a:ea typeface="+mn-ea"/>
                <a:sym typeface="Wingdings" panose="05000000000000000000" pitchFamily="2" charset="2"/>
              </a:rPr>
              <a:t>HOST_B</a:t>
            </a:r>
            <a:r>
              <a:rPr lang="ko-KR" altLang="en-US" sz="1200" dirty="0" smtClean="0">
                <a:solidFill>
                  <a:srgbClr val="FF0000"/>
                </a:solidFill>
                <a:latin typeface="+mn-ea"/>
                <a:ea typeface="+mn-ea"/>
                <a:sym typeface="Wingdings" panose="05000000000000000000" pitchFamily="2" charset="2"/>
              </a:rPr>
              <a:t>로 시작 </a:t>
            </a:r>
            <a:endParaRPr lang="en-US" altLang="ko-KR" sz="1200" dirty="0" smtClean="0">
              <a:solidFill>
                <a:srgbClr val="FF0000"/>
              </a:solidFill>
              <a:latin typeface="+mn-ea"/>
              <a:ea typeface="+mn-ea"/>
            </a:endParaRPr>
          </a:p>
          <a:p>
            <a:pPr algn="l">
              <a:lnSpc>
                <a:spcPct val="130000"/>
              </a:lnSpc>
            </a:pPr>
            <a:r>
              <a:rPr lang="en-US" altLang="ko-KR" sz="1200" dirty="0">
                <a:latin typeface="+mn-ea"/>
                <a:ea typeface="+mn-ea"/>
              </a:rPr>
              <a:t>+-----------+--------------+ </a:t>
            </a:r>
            <a:endParaRPr lang="en-US" altLang="ko-KR" sz="1200" dirty="0" smtClean="0">
              <a:latin typeface="+mn-ea"/>
              <a:ea typeface="+mn-ea"/>
            </a:endParaRPr>
          </a:p>
          <a:p>
            <a:pPr algn="l">
              <a:lnSpc>
                <a:spcPct val="130000"/>
              </a:lnSpc>
            </a:pPr>
            <a:r>
              <a:rPr lang="en-US" altLang="ko-KR" sz="1200" dirty="0" smtClean="0">
                <a:latin typeface="+mn-ea"/>
                <a:ea typeface="+mn-ea"/>
              </a:rPr>
              <a:t>| </a:t>
            </a:r>
            <a:r>
              <a:rPr lang="en-US" altLang="ko-KR" sz="1200" dirty="0">
                <a:latin typeface="+mn-ea"/>
                <a:ea typeface="+mn-ea"/>
              </a:rPr>
              <a:t>Property | Value | </a:t>
            </a:r>
            <a:endParaRPr lang="en-US" altLang="ko-KR" sz="1200" dirty="0" smtClean="0">
              <a:latin typeface="+mn-ea"/>
              <a:ea typeface="+mn-ea"/>
            </a:endParaRPr>
          </a:p>
          <a:p>
            <a:pPr algn="l">
              <a:lnSpc>
                <a:spcPct val="130000"/>
              </a:lnSpc>
            </a:pPr>
            <a:r>
              <a:rPr lang="en-US" altLang="ko-KR" sz="1200" dirty="0" smtClean="0">
                <a:latin typeface="+mn-ea"/>
                <a:ea typeface="+mn-ea"/>
              </a:rPr>
              <a:t>+-----------+--------------+ </a:t>
            </a:r>
          </a:p>
          <a:p>
            <a:pPr algn="l">
              <a:lnSpc>
                <a:spcPct val="130000"/>
              </a:lnSpc>
            </a:pPr>
            <a:r>
              <a:rPr lang="en-US" altLang="ko-KR" sz="1200" dirty="0" smtClean="0">
                <a:latin typeface="+mn-ea"/>
                <a:ea typeface="+mn-ea"/>
              </a:rPr>
              <a:t>| </a:t>
            </a:r>
            <a:r>
              <a:rPr lang="en-US" altLang="ko-KR" sz="1200" dirty="0" err="1">
                <a:latin typeface="+mn-ea"/>
                <a:ea typeface="+mn-ea"/>
              </a:rPr>
              <a:t>adminPass</a:t>
            </a:r>
            <a:r>
              <a:rPr lang="en-US" altLang="ko-KR" sz="1200" dirty="0">
                <a:latin typeface="+mn-ea"/>
                <a:ea typeface="+mn-ea"/>
              </a:rPr>
              <a:t> | kRAJpErnT4xZ | </a:t>
            </a:r>
            <a:endParaRPr lang="en-US" altLang="ko-KR" sz="1200" dirty="0" smtClean="0">
              <a:latin typeface="+mn-ea"/>
              <a:ea typeface="+mn-ea"/>
            </a:endParaRPr>
          </a:p>
          <a:p>
            <a:pPr algn="l">
              <a:lnSpc>
                <a:spcPct val="130000"/>
              </a:lnSpc>
            </a:pPr>
            <a:r>
              <a:rPr lang="en-US" altLang="ko-KR" sz="1200" dirty="0" smtClean="0">
                <a:latin typeface="+mn-ea"/>
                <a:ea typeface="+mn-ea"/>
              </a:rPr>
              <a:t>+-----------+--------------+  </a:t>
            </a:r>
          </a:p>
          <a:p>
            <a:pPr marL="285750" lvl="0" indent="-285750" algn="l">
              <a:lnSpc>
                <a:spcPct val="130000"/>
              </a:lnSpc>
              <a:buFont typeface="Wingdings"/>
              <a:buChar char="à"/>
            </a:pPr>
            <a:r>
              <a:rPr lang="ko-KR" altLang="en-US" sz="1200" dirty="0" smtClean="0">
                <a:solidFill>
                  <a:srgbClr val="FF0000"/>
                </a:solidFill>
                <a:latin typeface="+mn-ea"/>
                <a:ea typeface="+mn-ea"/>
                <a:sym typeface="Wingdings" panose="05000000000000000000" pitchFamily="2" charset="2"/>
              </a:rPr>
              <a:t>원본 </a:t>
            </a:r>
            <a:r>
              <a:rPr lang="en-US" altLang="ko-KR" sz="1200" dirty="0" smtClean="0">
                <a:solidFill>
                  <a:srgbClr val="FF0000"/>
                </a:solidFill>
                <a:latin typeface="+mn-ea"/>
                <a:ea typeface="+mn-ea"/>
                <a:sym typeface="Wingdings" panose="05000000000000000000" pitchFamily="2" charset="2"/>
              </a:rPr>
              <a:t>image </a:t>
            </a:r>
            <a:r>
              <a:rPr lang="ko-KR" altLang="en-US" sz="1200" dirty="0" smtClean="0">
                <a:solidFill>
                  <a:srgbClr val="FF0000"/>
                </a:solidFill>
                <a:latin typeface="+mn-ea"/>
                <a:ea typeface="+mn-ea"/>
                <a:sym typeface="Wingdings" panose="05000000000000000000" pitchFamily="2" charset="2"/>
              </a:rPr>
              <a:t>또는 </a:t>
            </a:r>
            <a:r>
              <a:rPr lang="en-US" altLang="ko-KR" sz="1200" dirty="0" smtClean="0">
                <a:solidFill>
                  <a:srgbClr val="FF0000"/>
                </a:solidFill>
                <a:latin typeface="+mn-ea"/>
                <a:ea typeface="+mn-ea"/>
                <a:sym typeface="Wingdings" panose="05000000000000000000" pitchFamily="2" charset="2"/>
              </a:rPr>
              <a:t>volume</a:t>
            </a:r>
            <a:r>
              <a:rPr lang="ko-KR" altLang="en-US" sz="1200" dirty="0" smtClean="0">
                <a:solidFill>
                  <a:srgbClr val="FF0000"/>
                </a:solidFill>
                <a:latin typeface="+mn-ea"/>
                <a:ea typeface="+mn-ea"/>
                <a:sym typeface="Wingdings" panose="05000000000000000000" pitchFamily="2" charset="2"/>
              </a:rPr>
              <a:t>으로 </a:t>
            </a:r>
            <a:r>
              <a:rPr lang="en-US" altLang="ko-KR" sz="1200" dirty="0" smtClean="0">
                <a:solidFill>
                  <a:srgbClr val="FF0000"/>
                </a:solidFill>
                <a:latin typeface="+mn-ea"/>
                <a:ea typeface="+mn-ea"/>
                <a:sym typeface="Wingdings" panose="05000000000000000000" pitchFamily="2" charset="2"/>
              </a:rPr>
              <a:t>instance</a:t>
            </a:r>
            <a:r>
              <a:rPr lang="ko-KR" altLang="en-US" sz="1200" dirty="0" smtClean="0">
                <a:solidFill>
                  <a:srgbClr val="FF0000"/>
                </a:solidFill>
                <a:latin typeface="+mn-ea"/>
                <a:ea typeface="+mn-ea"/>
                <a:sym typeface="Wingdings" panose="05000000000000000000" pitchFamily="2" charset="2"/>
              </a:rPr>
              <a:t>를 복구하기 위한  </a:t>
            </a:r>
            <a:r>
              <a:rPr lang="en-US" altLang="ko-KR" sz="1200" dirty="0" smtClean="0">
                <a:solidFill>
                  <a:srgbClr val="FF0000"/>
                </a:solidFill>
                <a:latin typeface="+mn-ea"/>
                <a:ea typeface="+mn-ea"/>
                <a:sym typeface="Wingdings" panose="05000000000000000000" pitchFamily="2" charset="2"/>
              </a:rPr>
              <a:t>password</a:t>
            </a:r>
            <a:r>
              <a:rPr lang="ko-KR" altLang="en-US" sz="1200" dirty="0" smtClean="0">
                <a:solidFill>
                  <a:srgbClr val="FF0000"/>
                </a:solidFill>
                <a:latin typeface="+mn-ea"/>
                <a:ea typeface="+mn-ea"/>
                <a:sym typeface="Wingdings" panose="05000000000000000000" pitchFamily="2" charset="2"/>
              </a:rPr>
              <a:t>정보를 반환</a:t>
            </a:r>
            <a:endParaRPr lang="en-US" altLang="ko-KR" sz="1200" dirty="0" smtClean="0">
              <a:solidFill>
                <a:srgbClr val="FF0000"/>
              </a:solidFill>
              <a:latin typeface="+mn-ea"/>
              <a:ea typeface="+mn-ea"/>
              <a:sym typeface="Wingdings" panose="05000000000000000000" pitchFamily="2" charset="2"/>
            </a:endParaRPr>
          </a:p>
          <a:p>
            <a:pPr marL="285750" lvl="0" indent="-285750" algn="l">
              <a:lnSpc>
                <a:spcPct val="130000"/>
              </a:lnSpc>
              <a:buFont typeface="Wingdings"/>
              <a:buChar char="à"/>
            </a:pPr>
            <a:r>
              <a:rPr lang="en-US" altLang="ko-KR" sz="1200" dirty="0" smtClean="0">
                <a:solidFill>
                  <a:srgbClr val="FF0000"/>
                </a:solidFill>
                <a:latin typeface="+mn-ea"/>
                <a:ea typeface="+mn-ea"/>
                <a:sym typeface="Wingdings" panose="05000000000000000000" pitchFamily="2" charset="2"/>
              </a:rPr>
              <a:t>original configuration(instance ID, name, </a:t>
            </a:r>
            <a:r>
              <a:rPr lang="en-US" altLang="ko-KR" sz="1200" dirty="0" err="1" smtClean="0">
                <a:solidFill>
                  <a:srgbClr val="FF0000"/>
                </a:solidFill>
                <a:latin typeface="+mn-ea"/>
                <a:ea typeface="+mn-ea"/>
                <a:sym typeface="Wingdings" panose="05000000000000000000" pitchFamily="2" charset="2"/>
              </a:rPr>
              <a:t>uid</a:t>
            </a:r>
            <a:r>
              <a:rPr lang="en-US" altLang="ko-KR" sz="1200" dirty="0" smtClean="0">
                <a:solidFill>
                  <a:srgbClr val="FF0000"/>
                </a:solidFill>
                <a:latin typeface="+mn-ea"/>
                <a:ea typeface="+mn-ea"/>
                <a:sym typeface="Wingdings" panose="05000000000000000000" pitchFamily="2" charset="2"/>
              </a:rPr>
              <a:t>, </a:t>
            </a:r>
            <a:r>
              <a:rPr lang="en-US" altLang="ko-KR" sz="1200" dirty="0" err="1" smtClean="0">
                <a:solidFill>
                  <a:srgbClr val="FF0000"/>
                </a:solidFill>
                <a:latin typeface="+mn-ea"/>
                <a:ea typeface="+mn-ea"/>
                <a:sym typeface="Wingdings" panose="05000000000000000000" pitchFamily="2" charset="2"/>
              </a:rPr>
              <a:t>ip</a:t>
            </a:r>
            <a:r>
              <a:rPr lang="en-US" altLang="ko-KR" sz="1200" dirty="0" smtClean="0">
                <a:solidFill>
                  <a:srgbClr val="FF0000"/>
                </a:solidFill>
                <a:latin typeface="+mn-ea"/>
                <a:ea typeface="+mn-ea"/>
                <a:sym typeface="Wingdings" panose="05000000000000000000" pitchFamily="2" charset="2"/>
              </a:rPr>
              <a:t> address </a:t>
            </a:r>
            <a:r>
              <a:rPr lang="ko-KR" altLang="en-US" sz="1200" dirty="0" smtClean="0">
                <a:solidFill>
                  <a:srgbClr val="FF0000"/>
                </a:solidFill>
                <a:latin typeface="+mn-ea"/>
                <a:ea typeface="+mn-ea"/>
                <a:sym typeface="Wingdings" panose="05000000000000000000" pitchFamily="2" charset="2"/>
              </a:rPr>
              <a:t>등</a:t>
            </a:r>
            <a:r>
              <a:rPr lang="en-US" altLang="ko-KR" sz="1200" dirty="0" smtClean="0">
                <a:solidFill>
                  <a:srgbClr val="FF0000"/>
                </a:solidFill>
                <a:latin typeface="+mn-ea"/>
                <a:ea typeface="+mn-ea"/>
                <a:sym typeface="Wingdings" panose="05000000000000000000" pitchFamily="2" charset="2"/>
              </a:rPr>
              <a:t>)</a:t>
            </a:r>
            <a:r>
              <a:rPr lang="ko-KR" altLang="en-US" sz="1200" dirty="0" smtClean="0">
                <a:solidFill>
                  <a:srgbClr val="FF0000"/>
                </a:solidFill>
                <a:latin typeface="+mn-ea"/>
                <a:ea typeface="+mn-ea"/>
                <a:sym typeface="Wingdings" panose="05000000000000000000" pitchFamily="2" charset="2"/>
              </a:rPr>
              <a:t>을 보존하기 위한 용도</a:t>
            </a:r>
            <a:endParaRPr lang="en-US" altLang="ko-KR" sz="1200" dirty="0" smtClean="0">
              <a:solidFill>
                <a:srgbClr val="FF0000"/>
              </a:solidFill>
              <a:latin typeface="+mn-ea"/>
              <a:ea typeface="+mn-ea"/>
              <a:sym typeface="Wingdings" panose="05000000000000000000" pitchFamily="2" charset="2"/>
            </a:endParaRPr>
          </a:p>
          <a:p>
            <a:pPr algn="l">
              <a:lnSpc>
                <a:spcPct val="130000"/>
              </a:lnSpc>
            </a:pPr>
            <a:r>
              <a:rPr lang="ko-KR" altLang="en-US" sz="1600" dirty="0">
                <a:solidFill>
                  <a:srgbClr val="000000"/>
                </a:solidFill>
                <a:latin typeface="+mn-ea"/>
                <a:ea typeface="+mn-ea"/>
              </a:rPr>
              <a:t>나</a:t>
            </a:r>
            <a:r>
              <a:rPr lang="en-US" altLang="ko-KR" sz="1600" dirty="0" smtClean="0">
                <a:solidFill>
                  <a:srgbClr val="000000"/>
                </a:solidFill>
                <a:latin typeface="+mn-ea"/>
                <a:ea typeface="+mn-ea"/>
              </a:rPr>
              <a:t>. </a:t>
            </a:r>
            <a:r>
              <a:rPr lang="en-US" altLang="ko-KR" sz="1600" dirty="0">
                <a:solidFill>
                  <a:srgbClr val="0070C0"/>
                </a:solidFill>
                <a:latin typeface="+mn-ea"/>
                <a:ea typeface="+mn-ea"/>
              </a:rPr>
              <a:t>Evacuate the </a:t>
            </a:r>
            <a:r>
              <a:rPr lang="en-US" altLang="ko-KR" sz="1600" dirty="0" smtClean="0">
                <a:solidFill>
                  <a:srgbClr val="0070C0"/>
                </a:solidFill>
                <a:latin typeface="+mn-ea"/>
                <a:ea typeface="+mn-ea"/>
              </a:rPr>
              <a:t>instance </a:t>
            </a:r>
            <a:r>
              <a:rPr lang="en-US" altLang="ko-KR" sz="1600" dirty="0">
                <a:solidFill>
                  <a:srgbClr val="0070C0"/>
                </a:solidFill>
                <a:latin typeface="+mn-ea"/>
                <a:ea typeface="+mn-ea"/>
              </a:rPr>
              <a:t>(</a:t>
            </a:r>
            <a:r>
              <a:rPr lang="en-US" altLang="ko-KR" sz="1600" dirty="0" smtClean="0">
                <a:solidFill>
                  <a:srgbClr val="0070C0"/>
                </a:solidFill>
                <a:latin typeface="+mn-ea"/>
                <a:ea typeface="+mn-ea"/>
              </a:rPr>
              <a:t>with </a:t>
            </a:r>
            <a:r>
              <a:rPr lang="en-US" altLang="ko-KR" sz="1600" dirty="0">
                <a:solidFill>
                  <a:srgbClr val="0070C0"/>
                </a:solidFill>
                <a:latin typeface="+mn-ea"/>
                <a:ea typeface="+mn-ea"/>
              </a:rPr>
              <a:t>shared storage</a:t>
            </a:r>
            <a:r>
              <a:rPr lang="en-US" altLang="ko-KR" sz="1600" dirty="0" smtClean="0">
                <a:solidFill>
                  <a:srgbClr val="0070C0"/>
                </a:solidFill>
                <a:latin typeface="+mn-ea"/>
                <a:ea typeface="+mn-ea"/>
              </a:rPr>
              <a:t>)</a:t>
            </a:r>
          </a:p>
          <a:p>
            <a:pPr algn="l">
              <a:lnSpc>
                <a:spcPct val="130000"/>
              </a:lnSpc>
            </a:pPr>
            <a:r>
              <a:rPr lang="en-US" altLang="ko-KR" sz="1200" dirty="0">
                <a:latin typeface="+mn-ea"/>
                <a:ea typeface="+mn-ea"/>
              </a:rPr>
              <a:t>$ nova evacuate SERVER  HOST_B </a:t>
            </a:r>
            <a:r>
              <a:rPr lang="en-US" altLang="ko-KR" sz="1200" dirty="0" smtClean="0">
                <a:latin typeface="+mn-ea"/>
                <a:ea typeface="+mn-ea"/>
              </a:rPr>
              <a:t> --on-shared-storage  </a:t>
            </a:r>
            <a:r>
              <a:rPr lang="en-US" altLang="ko-KR" sz="1200" dirty="0" smtClean="0">
                <a:solidFill>
                  <a:srgbClr val="FF0000"/>
                </a:solidFill>
                <a:latin typeface="+mn-ea"/>
                <a:ea typeface="+mn-ea"/>
                <a:sym typeface="Wingdings" panose="05000000000000000000" pitchFamily="2" charset="2"/>
              </a:rPr>
              <a:t> VM</a:t>
            </a:r>
            <a:r>
              <a:rPr lang="ko-KR" altLang="en-US" sz="1200" dirty="0" smtClean="0">
                <a:solidFill>
                  <a:srgbClr val="FF0000"/>
                </a:solidFill>
                <a:latin typeface="+mn-ea"/>
                <a:ea typeface="+mn-ea"/>
                <a:sym typeface="Wingdings" panose="05000000000000000000" pitchFamily="2" charset="2"/>
              </a:rPr>
              <a:t>을 </a:t>
            </a:r>
            <a:r>
              <a:rPr lang="en-US" altLang="ko-KR" sz="1200" dirty="0" smtClean="0">
                <a:solidFill>
                  <a:srgbClr val="FF0000"/>
                </a:solidFill>
                <a:latin typeface="+mn-ea"/>
                <a:ea typeface="+mn-ea"/>
              </a:rPr>
              <a:t>-&gt; </a:t>
            </a:r>
            <a:r>
              <a:rPr lang="en-US" altLang="ko-KR" sz="1200" dirty="0">
                <a:solidFill>
                  <a:srgbClr val="FF0000"/>
                </a:solidFill>
                <a:latin typeface="+mn-ea"/>
                <a:ea typeface="+mn-ea"/>
                <a:sym typeface="Wingdings" panose="05000000000000000000" pitchFamily="2" charset="2"/>
              </a:rPr>
              <a:t>HOST_B</a:t>
            </a:r>
            <a:r>
              <a:rPr lang="ko-KR" altLang="en-US" sz="1200" dirty="0">
                <a:solidFill>
                  <a:srgbClr val="FF0000"/>
                </a:solidFill>
                <a:latin typeface="+mn-ea"/>
                <a:ea typeface="+mn-ea"/>
                <a:sym typeface="Wingdings" panose="05000000000000000000" pitchFamily="2" charset="2"/>
              </a:rPr>
              <a:t>로 시작 </a:t>
            </a:r>
            <a:endParaRPr lang="en-US" altLang="ko-KR" sz="1200" dirty="0" smtClean="0">
              <a:latin typeface="+mn-ea"/>
              <a:ea typeface="+mn-ea"/>
            </a:endParaRPr>
          </a:p>
          <a:p>
            <a:pPr algn="l">
              <a:lnSpc>
                <a:spcPct val="130000"/>
              </a:lnSpc>
            </a:pPr>
            <a:r>
              <a:rPr lang="en-US" altLang="ko-KR" sz="1200" dirty="0" smtClean="0">
                <a:solidFill>
                  <a:srgbClr val="FF0000"/>
                </a:solidFill>
                <a:latin typeface="+mn-ea"/>
                <a:ea typeface="+mn-ea"/>
                <a:sym typeface="Wingdings" panose="05000000000000000000" pitchFamily="2" charset="2"/>
              </a:rPr>
              <a:t> </a:t>
            </a:r>
            <a:r>
              <a:rPr lang="ko-KR" altLang="en-US" sz="1200" dirty="0" smtClean="0">
                <a:solidFill>
                  <a:srgbClr val="FF0000"/>
                </a:solidFill>
                <a:latin typeface="+mn-ea"/>
                <a:ea typeface="+mn-ea"/>
                <a:sym typeface="Wingdings" panose="05000000000000000000" pitchFamily="2" charset="2"/>
              </a:rPr>
              <a:t>아무런 결과가 출력되지 않으며 공유 </a:t>
            </a:r>
            <a:r>
              <a:rPr lang="en-US" altLang="ko-KR" sz="1200" dirty="0" smtClean="0">
                <a:solidFill>
                  <a:srgbClr val="FF0000"/>
                </a:solidFill>
                <a:latin typeface="+mn-ea"/>
                <a:ea typeface="+mn-ea"/>
                <a:sym typeface="Wingdings" panose="05000000000000000000" pitchFamily="2" charset="2"/>
              </a:rPr>
              <a:t>storage</a:t>
            </a:r>
            <a:r>
              <a:rPr lang="ko-KR" altLang="en-US" sz="1200" dirty="0" smtClean="0">
                <a:solidFill>
                  <a:srgbClr val="FF0000"/>
                </a:solidFill>
                <a:latin typeface="+mn-ea"/>
                <a:ea typeface="+mn-ea"/>
                <a:sym typeface="Wingdings" panose="05000000000000000000" pitchFamily="2" charset="2"/>
              </a:rPr>
              <a:t>를 통해 </a:t>
            </a:r>
            <a:r>
              <a:rPr lang="en-US" altLang="ko-KR" sz="1200" dirty="0" smtClean="0">
                <a:solidFill>
                  <a:srgbClr val="FF0000"/>
                </a:solidFill>
                <a:latin typeface="+mn-ea"/>
                <a:ea typeface="+mn-ea"/>
                <a:sym typeface="Wingdings" panose="05000000000000000000" pitchFamily="2" charset="2"/>
              </a:rPr>
              <a:t> user data</a:t>
            </a:r>
            <a:r>
              <a:rPr lang="ko-KR" altLang="en-US" sz="1200" dirty="0" smtClean="0">
                <a:solidFill>
                  <a:srgbClr val="FF0000"/>
                </a:solidFill>
                <a:latin typeface="+mn-ea"/>
                <a:ea typeface="+mn-ea"/>
                <a:sym typeface="Wingdings" panose="05000000000000000000" pitchFamily="2" charset="2"/>
              </a:rPr>
              <a:t>가 보존되고 </a:t>
            </a:r>
            <a:r>
              <a:rPr lang="en-US" altLang="ko-KR" sz="1200" dirty="0" smtClean="0">
                <a:solidFill>
                  <a:srgbClr val="FF0000"/>
                </a:solidFill>
                <a:latin typeface="+mn-ea"/>
                <a:ea typeface="+mn-ea"/>
                <a:sym typeface="Wingdings" panose="05000000000000000000" pitchFamily="2" charset="2"/>
              </a:rPr>
              <a:t>instance</a:t>
            </a:r>
            <a:r>
              <a:rPr lang="ko-KR" altLang="en-US" sz="1200" dirty="0" smtClean="0">
                <a:solidFill>
                  <a:srgbClr val="FF0000"/>
                </a:solidFill>
                <a:latin typeface="+mn-ea"/>
                <a:ea typeface="+mn-ea"/>
                <a:sym typeface="Wingdings" panose="05000000000000000000" pitchFamily="2" charset="2"/>
              </a:rPr>
              <a:t>가 부팅되기 때문에 시간이 </a:t>
            </a:r>
            <a:r>
              <a:rPr lang="ko-KR" altLang="en-US" sz="1200" dirty="0" err="1" smtClean="0">
                <a:solidFill>
                  <a:srgbClr val="FF0000"/>
                </a:solidFill>
                <a:latin typeface="+mn-ea"/>
                <a:ea typeface="+mn-ea"/>
                <a:sym typeface="Wingdings" panose="05000000000000000000" pitchFamily="2" charset="2"/>
              </a:rPr>
              <a:t>적게소요</a:t>
            </a:r>
            <a:r>
              <a:rPr lang="ko-KR" altLang="en-US" sz="1200" dirty="0" smtClean="0">
                <a:solidFill>
                  <a:srgbClr val="FF0000"/>
                </a:solidFill>
                <a:latin typeface="+mn-ea"/>
                <a:ea typeface="+mn-ea"/>
                <a:sym typeface="Wingdings" panose="05000000000000000000" pitchFamily="2" charset="2"/>
              </a:rPr>
              <a:t> </a:t>
            </a:r>
            <a:endParaRPr lang="en-US" altLang="ko-KR" sz="1200" dirty="0" smtClean="0">
              <a:solidFill>
                <a:srgbClr val="000000"/>
              </a:solidFill>
              <a:latin typeface="+mn-ea"/>
              <a:ea typeface="+mn-ea"/>
              <a:cs typeface="+mj-cs"/>
            </a:endParaRPr>
          </a:p>
        </p:txBody>
      </p:sp>
      <p:sp>
        <p:nvSpPr>
          <p:cNvPr id="2" name="제목 1"/>
          <p:cNvSpPr>
            <a:spLocks noGrp="1"/>
          </p:cNvSpPr>
          <p:nvPr>
            <p:ph type="title"/>
          </p:nvPr>
        </p:nvSpPr>
        <p:spPr>
          <a:xfrm>
            <a:off x="539974" y="198041"/>
            <a:ext cx="9356725" cy="360363"/>
          </a:xfrm>
        </p:spPr>
        <p:txBody>
          <a:bodyPr/>
          <a:lstStyle/>
          <a:p>
            <a:r>
              <a:rPr lang="en-US" altLang="ko-KR" sz="2000" kern="1200" dirty="0" smtClean="0">
                <a:latin typeface="+mn-ea"/>
                <a:ea typeface="+mn-ea"/>
              </a:rPr>
              <a:t>1. Evacuate instance</a:t>
            </a:r>
            <a:endParaRPr lang="ko-KR" altLang="en-US" sz="2000" kern="1200" dirty="0">
              <a:latin typeface="+mn-ea"/>
              <a:ea typeface="+mn-ea"/>
            </a:endParaRPr>
          </a:p>
        </p:txBody>
      </p:sp>
      <p:sp>
        <p:nvSpPr>
          <p:cNvPr id="5" name="제목 1"/>
          <p:cNvSpPr>
            <a:spLocks noGrp="1"/>
          </p:cNvSpPr>
          <p:nvPr/>
        </p:nvSpPr>
        <p:spPr bwMode="auto">
          <a:xfrm>
            <a:off x="542131" y="218985"/>
            <a:ext cx="9356725" cy="360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defTabSz="952500" rtl="0" eaLnBrk="0" fontAlgn="base" latinLnBrk="1" hangingPunct="0">
              <a:spcBef>
                <a:spcPct val="0"/>
              </a:spcBef>
              <a:spcAft>
                <a:spcPct val="0"/>
              </a:spcAft>
              <a:defRPr kumimoji="1" sz="1700" b="1">
                <a:solidFill>
                  <a:srgbClr val="000000"/>
                </a:solidFill>
                <a:latin typeface="Arial" charset="0"/>
                <a:ea typeface="+mj-ea"/>
                <a:cs typeface="+mj-cs"/>
              </a:defRPr>
            </a:lvl1pPr>
            <a:lvl2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2pPr>
            <a:lvl3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3pPr>
            <a:lvl4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4pPr>
            <a:lvl5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5pPr>
            <a:lvl6pPr marL="457200" algn="l" rtl="0" fontAlgn="base" latinLnBrk="1">
              <a:spcBef>
                <a:spcPct val="0"/>
              </a:spcBef>
              <a:spcAft>
                <a:spcPct val="0"/>
              </a:spcAft>
              <a:defRPr kumimoji="1" sz="1600" b="1">
                <a:solidFill>
                  <a:srgbClr val="000000"/>
                </a:solidFill>
                <a:latin typeface="굴림" pitchFamily="50" charset="-127"/>
                <a:ea typeface="굴림" pitchFamily="50" charset="-127"/>
              </a:defRPr>
            </a:lvl6pPr>
            <a:lvl7pPr marL="914400" algn="l" rtl="0" fontAlgn="base" latinLnBrk="1">
              <a:spcBef>
                <a:spcPct val="0"/>
              </a:spcBef>
              <a:spcAft>
                <a:spcPct val="0"/>
              </a:spcAft>
              <a:defRPr kumimoji="1" sz="1600" b="1">
                <a:solidFill>
                  <a:srgbClr val="000000"/>
                </a:solidFill>
                <a:latin typeface="굴림" pitchFamily="50" charset="-127"/>
                <a:ea typeface="굴림" pitchFamily="50" charset="-127"/>
              </a:defRPr>
            </a:lvl7pPr>
            <a:lvl8pPr marL="1371600" algn="l" rtl="0" fontAlgn="base" latinLnBrk="1">
              <a:spcBef>
                <a:spcPct val="0"/>
              </a:spcBef>
              <a:spcAft>
                <a:spcPct val="0"/>
              </a:spcAft>
              <a:defRPr kumimoji="1" sz="1600" b="1">
                <a:solidFill>
                  <a:srgbClr val="000000"/>
                </a:solidFill>
                <a:latin typeface="굴림" pitchFamily="50" charset="-127"/>
                <a:ea typeface="굴림" pitchFamily="50" charset="-127"/>
              </a:defRPr>
            </a:lvl8pPr>
            <a:lvl9pPr marL="1828800" algn="l" rtl="0" fontAlgn="base" latinLnBrk="1">
              <a:spcBef>
                <a:spcPct val="0"/>
              </a:spcBef>
              <a:spcAft>
                <a:spcPct val="0"/>
              </a:spcAft>
              <a:defRPr kumimoji="1" sz="1600" b="1">
                <a:solidFill>
                  <a:srgbClr val="000000"/>
                </a:solidFill>
                <a:latin typeface="굴림" pitchFamily="50" charset="-127"/>
                <a:ea typeface="굴림" pitchFamily="50" charset="-127"/>
              </a:defRPr>
            </a:lvl9pPr>
          </a:lstStyle>
          <a:p>
            <a:endParaRPr lang="ko-KR" altLang="en-US" dirty="0"/>
          </a:p>
        </p:txBody>
      </p:sp>
      <p:sp>
        <p:nvSpPr>
          <p:cNvPr id="3" name="직사각형 2"/>
          <p:cNvSpPr/>
          <p:nvPr/>
        </p:nvSpPr>
        <p:spPr>
          <a:xfrm>
            <a:off x="685068" y="4458426"/>
            <a:ext cx="7272808" cy="2793072"/>
          </a:xfrm>
          <a:prstGeom prst="rect">
            <a:avLst/>
          </a:prstGeom>
          <a:ln>
            <a:solidFill>
              <a:schemeClr val="tx1"/>
            </a:solidFill>
          </a:ln>
        </p:spPr>
        <p:txBody>
          <a:bodyPr wrap="square">
            <a:spAutoFit/>
          </a:bodyPr>
          <a:lstStyle/>
          <a:p>
            <a:pPr algn="l">
              <a:lnSpc>
                <a:spcPct val="130000"/>
              </a:lnSpc>
            </a:pPr>
            <a:r>
              <a:rPr lang="en-US" altLang="ko-KR" sz="1400" dirty="0" smtClean="0"/>
              <a:t>※ [</a:t>
            </a:r>
            <a:r>
              <a:rPr lang="en-US" altLang="ko-KR" sz="1400" dirty="0" err="1"/>
              <a:t>root@osc</a:t>
            </a:r>
            <a:r>
              <a:rPr lang="en-US" altLang="ko-KR" sz="1400" dirty="0"/>
              <a:t> ~(</a:t>
            </a:r>
            <a:r>
              <a:rPr lang="en-US" altLang="ko-KR" sz="1400" dirty="0" err="1"/>
              <a:t>keystone_admin</a:t>
            </a:r>
            <a:r>
              <a:rPr lang="en-US" altLang="ko-KR" sz="1400" dirty="0"/>
              <a:t>)]# nova help evacuate</a:t>
            </a:r>
          </a:p>
          <a:p>
            <a:pPr algn="l">
              <a:lnSpc>
                <a:spcPct val="130000"/>
              </a:lnSpc>
            </a:pPr>
            <a:r>
              <a:rPr lang="en-US" altLang="ko-KR" dirty="0"/>
              <a:t>usage: nova evacuate [--password &lt;password&gt;] [--on-shared-storage]</a:t>
            </a:r>
          </a:p>
          <a:p>
            <a:pPr algn="l">
              <a:lnSpc>
                <a:spcPct val="130000"/>
              </a:lnSpc>
            </a:pPr>
            <a:r>
              <a:rPr lang="en-US" altLang="ko-KR" dirty="0"/>
              <a:t>                     &lt;server&gt; [&lt;host&gt;]</a:t>
            </a:r>
          </a:p>
          <a:p>
            <a:pPr algn="l">
              <a:lnSpc>
                <a:spcPct val="130000"/>
              </a:lnSpc>
            </a:pPr>
            <a:r>
              <a:rPr lang="en-US" altLang="ko-KR" dirty="0"/>
              <a:t>Evacuate server from failed host.</a:t>
            </a:r>
          </a:p>
          <a:p>
            <a:pPr algn="l">
              <a:lnSpc>
                <a:spcPct val="130000"/>
              </a:lnSpc>
            </a:pPr>
            <a:r>
              <a:rPr lang="en-US" altLang="ko-KR" dirty="0"/>
              <a:t>Positional arguments:</a:t>
            </a:r>
          </a:p>
          <a:p>
            <a:pPr algn="l">
              <a:lnSpc>
                <a:spcPct val="130000"/>
              </a:lnSpc>
            </a:pPr>
            <a:r>
              <a:rPr lang="en-US" altLang="ko-KR" dirty="0"/>
              <a:t>  &lt;server&gt;               Name or ID of server.</a:t>
            </a:r>
          </a:p>
          <a:p>
            <a:pPr algn="l">
              <a:lnSpc>
                <a:spcPct val="130000"/>
              </a:lnSpc>
            </a:pPr>
            <a:r>
              <a:rPr lang="en-US" altLang="ko-KR" dirty="0"/>
              <a:t>  &lt;host&gt;                 Name or ID of the target host. If no host is</a:t>
            </a:r>
          </a:p>
          <a:p>
            <a:pPr algn="l">
              <a:lnSpc>
                <a:spcPct val="130000"/>
              </a:lnSpc>
            </a:pPr>
            <a:r>
              <a:rPr lang="en-US" altLang="ko-KR" dirty="0"/>
              <a:t>                         specified, the scheduler will choose one.</a:t>
            </a:r>
          </a:p>
          <a:p>
            <a:pPr algn="l">
              <a:lnSpc>
                <a:spcPct val="130000"/>
              </a:lnSpc>
            </a:pPr>
            <a:r>
              <a:rPr lang="en-US" altLang="ko-KR" dirty="0"/>
              <a:t>Optional arguments:</a:t>
            </a:r>
          </a:p>
          <a:p>
            <a:pPr algn="l">
              <a:lnSpc>
                <a:spcPct val="130000"/>
              </a:lnSpc>
            </a:pPr>
            <a:r>
              <a:rPr lang="en-US" altLang="ko-KR" dirty="0"/>
              <a:t>  --password &lt;password&gt;  Set the provided password on the evacuated server.</a:t>
            </a:r>
          </a:p>
          <a:p>
            <a:pPr algn="l">
              <a:lnSpc>
                <a:spcPct val="130000"/>
              </a:lnSpc>
            </a:pPr>
            <a:r>
              <a:rPr lang="en-US" altLang="ko-KR" dirty="0"/>
              <a:t>                         Not applicable with on-shared-storage flag</a:t>
            </a:r>
          </a:p>
          <a:p>
            <a:pPr algn="l">
              <a:lnSpc>
                <a:spcPct val="130000"/>
              </a:lnSpc>
            </a:pPr>
            <a:r>
              <a:rPr lang="en-US" altLang="ko-KR" dirty="0"/>
              <a:t>  --on-shared-storage    Specifies whether server files are located on shared</a:t>
            </a:r>
          </a:p>
        </p:txBody>
      </p:sp>
    </p:spTree>
    <p:extLst>
      <p:ext uri="{BB962C8B-B14F-4D97-AF65-F5344CB8AC3E}">
        <p14:creationId xmlns:p14="http://schemas.microsoft.com/office/powerpoint/2010/main" val="303901896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4"/>
          <p:cNvSpPr txBox="1"/>
          <p:nvPr/>
        </p:nvSpPr>
        <p:spPr bwMode="auto">
          <a:xfrm>
            <a:off x="539974" y="793333"/>
            <a:ext cx="9721080" cy="4533549"/>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defPPr>
              <a:defRPr lang="en-US"/>
            </a:defPPr>
            <a:lvl1pPr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1pPr>
            <a:lvl2pPr marL="4572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2pPr>
            <a:lvl3pPr marL="9144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3pPr>
            <a:lvl4pPr marL="13716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4pPr>
            <a:lvl5pPr marL="18288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5pPr>
            <a:lvl6pPr marL="2286000" algn="l" defTabSz="914400" rtl="0" eaLnBrk="1" latinLnBrk="1" hangingPunct="1">
              <a:defRPr kumimoji="1" sz="1100" kern="1200">
                <a:solidFill>
                  <a:schemeClr val="tx1"/>
                </a:solidFill>
                <a:latin typeface="Arial" pitchFamily="34" charset="0"/>
                <a:ea typeface="HY태고딕" pitchFamily="18" charset="-127"/>
                <a:cs typeface="+mn-cs"/>
              </a:defRPr>
            </a:lvl6pPr>
            <a:lvl7pPr marL="2743200" algn="l" defTabSz="914400" rtl="0" eaLnBrk="1" latinLnBrk="1" hangingPunct="1">
              <a:defRPr kumimoji="1" sz="1100" kern="1200">
                <a:solidFill>
                  <a:schemeClr val="tx1"/>
                </a:solidFill>
                <a:latin typeface="Arial" pitchFamily="34" charset="0"/>
                <a:ea typeface="HY태고딕" pitchFamily="18" charset="-127"/>
                <a:cs typeface="+mn-cs"/>
              </a:defRPr>
            </a:lvl7pPr>
            <a:lvl8pPr marL="3200400" algn="l" defTabSz="914400" rtl="0" eaLnBrk="1" latinLnBrk="1" hangingPunct="1">
              <a:defRPr kumimoji="1" sz="1100" kern="1200">
                <a:solidFill>
                  <a:schemeClr val="tx1"/>
                </a:solidFill>
                <a:latin typeface="Arial" pitchFamily="34" charset="0"/>
                <a:ea typeface="HY태고딕" pitchFamily="18" charset="-127"/>
                <a:cs typeface="+mn-cs"/>
              </a:defRPr>
            </a:lvl8pPr>
            <a:lvl9pPr marL="3657600" algn="l" defTabSz="914400" rtl="0" eaLnBrk="1" latinLnBrk="1" hangingPunct="1">
              <a:defRPr kumimoji="1" sz="1100" kern="1200">
                <a:solidFill>
                  <a:schemeClr val="tx1"/>
                </a:solidFill>
                <a:latin typeface="Arial" pitchFamily="34" charset="0"/>
                <a:ea typeface="HY태고딕" pitchFamily="18" charset="-127"/>
                <a:cs typeface="+mn-cs"/>
              </a:defRPr>
            </a:lvl9pPr>
          </a:lstStyle>
          <a:p>
            <a:pPr algn="l">
              <a:lnSpc>
                <a:spcPct val="130000"/>
              </a:lnSpc>
            </a:pPr>
            <a:r>
              <a:rPr lang="en-US" altLang="ko-KR" sz="1800" b="1" dirty="0" smtClean="0">
                <a:latin typeface="+mn-ea"/>
                <a:ea typeface="+mn-ea"/>
              </a:rPr>
              <a:t>6. </a:t>
            </a:r>
            <a:r>
              <a:rPr lang="en-US" altLang="ko-KR" sz="1800" b="1" dirty="0" smtClean="0">
                <a:latin typeface="+mn-ea"/>
              </a:rPr>
              <a:t>Evacuate Host </a:t>
            </a:r>
            <a:r>
              <a:rPr lang="ko-KR" altLang="en-US" sz="1800" b="1" dirty="0" smtClean="0">
                <a:latin typeface="+mn-ea"/>
              </a:rPr>
              <a:t>동작 </a:t>
            </a:r>
            <a:endParaRPr lang="en-US" altLang="ko-KR" sz="1800" b="1" dirty="0" smtClean="0">
              <a:latin typeface="+mn-ea"/>
            </a:endParaRPr>
          </a:p>
          <a:p>
            <a:pPr algn="l">
              <a:lnSpc>
                <a:spcPct val="130000"/>
              </a:lnSpc>
            </a:pPr>
            <a:r>
              <a:rPr lang="ko-KR" altLang="en-US" sz="1600" dirty="0" smtClean="0">
                <a:solidFill>
                  <a:srgbClr val="0070C0"/>
                </a:solidFill>
                <a:latin typeface="맑은 고딕"/>
                <a:ea typeface="맑은 고딕"/>
              </a:rPr>
              <a:t>다</a:t>
            </a:r>
            <a:r>
              <a:rPr lang="en-US" altLang="ko-KR" sz="1600" dirty="0" smtClean="0">
                <a:solidFill>
                  <a:srgbClr val="0070C0"/>
                </a:solidFill>
                <a:latin typeface="맑은 고딕"/>
              </a:rPr>
              <a:t>. </a:t>
            </a:r>
            <a:r>
              <a:rPr lang="en-US" altLang="ko-KR" sz="1600" dirty="0">
                <a:solidFill>
                  <a:srgbClr val="0070C0"/>
                </a:solidFill>
              </a:rPr>
              <a:t>Evacuate </a:t>
            </a:r>
            <a:r>
              <a:rPr lang="en-US" altLang="ko-KR" sz="1600" dirty="0" smtClean="0">
                <a:solidFill>
                  <a:srgbClr val="0070C0"/>
                </a:solidFill>
              </a:rPr>
              <a:t>host (without </a:t>
            </a:r>
            <a:r>
              <a:rPr lang="en-US" altLang="ko-KR" sz="1600" dirty="0">
                <a:solidFill>
                  <a:srgbClr val="0070C0"/>
                </a:solidFill>
              </a:rPr>
              <a:t>shared storage)</a:t>
            </a:r>
          </a:p>
          <a:p>
            <a:pPr lvl="0" algn="l">
              <a:lnSpc>
                <a:spcPct val="130000"/>
              </a:lnSpc>
            </a:pPr>
            <a:r>
              <a:rPr lang="en-US" altLang="ko-KR" sz="1200" dirty="0">
                <a:solidFill>
                  <a:srgbClr val="000000"/>
                </a:solidFill>
              </a:rPr>
              <a:t>$ nova </a:t>
            </a:r>
            <a:r>
              <a:rPr lang="en-US" altLang="ko-KR" sz="1200" dirty="0" smtClean="0">
                <a:solidFill>
                  <a:srgbClr val="000000"/>
                </a:solidFill>
              </a:rPr>
              <a:t>host-evacuate –</a:t>
            </a:r>
            <a:r>
              <a:rPr lang="en-US" altLang="ko-KR" sz="1200" dirty="0" err="1" smtClean="0">
                <a:solidFill>
                  <a:srgbClr val="000000"/>
                </a:solidFill>
              </a:rPr>
              <a:t>target_host</a:t>
            </a:r>
            <a:r>
              <a:rPr lang="en-US" altLang="ko-KR" sz="1200" dirty="0" smtClean="0">
                <a:solidFill>
                  <a:srgbClr val="000000"/>
                </a:solidFill>
              </a:rPr>
              <a:t> &lt;</a:t>
            </a:r>
            <a:r>
              <a:rPr lang="en-US" altLang="ko-KR" sz="1200" dirty="0" err="1" smtClean="0">
                <a:solidFill>
                  <a:srgbClr val="000000"/>
                </a:solidFill>
              </a:rPr>
              <a:t>target_host</a:t>
            </a:r>
            <a:r>
              <a:rPr lang="en-US" altLang="ko-KR" sz="1200" dirty="0" smtClean="0">
                <a:solidFill>
                  <a:srgbClr val="000000"/>
                </a:solidFill>
              </a:rPr>
              <a:t>&gt; &lt;host&gt;    </a:t>
            </a:r>
            <a:r>
              <a:rPr lang="en-US" altLang="ko-KR" sz="1200" dirty="0" smtClean="0">
                <a:solidFill>
                  <a:srgbClr val="FF0000"/>
                </a:solidFill>
                <a:sym typeface="Wingdings" panose="05000000000000000000" pitchFamily="2" charset="2"/>
              </a:rPr>
              <a:t> </a:t>
            </a:r>
            <a:r>
              <a:rPr lang="ko-KR" altLang="en-US" sz="1200" dirty="0" smtClean="0">
                <a:solidFill>
                  <a:srgbClr val="FF0000"/>
                </a:solidFill>
                <a:sym typeface="Wingdings" panose="05000000000000000000" pitchFamily="2" charset="2"/>
              </a:rPr>
              <a:t>원본</a:t>
            </a:r>
            <a:r>
              <a:rPr lang="en-US" altLang="ko-KR" sz="1200" dirty="0" smtClean="0">
                <a:solidFill>
                  <a:srgbClr val="FF0000"/>
                </a:solidFill>
                <a:sym typeface="Wingdings" panose="05000000000000000000" pitchFamily="2" charset="2"/>
              </a:rPr>
              <a:t>HOST</a:t>
            </a:r>
            <a:r>
              <a:rPr lang="ko-KR" altLang="en-US" sz="1200" dirty="0" smtClean="0">
                <a:solidFill>
                  <a:srgbClr val="FF0000"/>
                </a:solidFill>
                <a:sym typeface="Wingdings" panose="05000000000000000000" pitchFamily="2" charset="2"/>
              </a:rPr>
              <a:t>의 모든 </a:t>
            </a:r>
            <a:r>
              <a:rPr lang="en-US" altLang="ko-KR" sz="1200" dirty="0" smtClean="0">
                <a:solidFill>
                  <a:srgbClr val="FF0000"/>
                </a:solidFill>
                <a:sym typeface="Wingdings" panose="05000000000000000000" pitchFamily="2" charset="2"/>
              </a:rPr>
              <a:t>VM</a:t>
            </a:r>
            <a:r>
              <a:rPr lang="ko-KR" altLang="en-US" sz="1200" dirty="0" smtClean="0">
                <a:solidFill>
                  <a:srgbClr val="FF0000"/>
                </a:solidFill>
                <a:sym typeface="Wingdings" panose="05000000000000000000" pitchFamily="2" charset="2"/>
              </a:rPr>
              <a:t>을 </a:t>
            </a:r>
            <a:r>
              <a:rPr lang="en-US" altLang="ko-KR" sz="1200" dirty="0">
                <a:solidFill>
                  <a:srgbClr val="FF0000"/>
                </a:solidFill>
                <a:sym typeface="Wingdings" panose="05000000000000000000" pitchFamily="2" charset="2"/>
              </a:rPr>
              <a:t> </a:t>
            </a:r>
            <a:r>
              <a:rPr lang="en-US" altLang="ko-KR" sz="1200" dirty="0" smtClean="0">
                <a:solidFill>
                  <a:srgbClr val="FF0000"/>
                </a:solidFill>
                <a:sym typeface="Wingdings" panose="05000000000000000000" pitchFamily="2" charset="2"/>
              </a:rPr>
              <a:t>HOST</a:t>
            </a:r>
            <a:r>
              <a:rPr lang="ko-KR" altLang="en-US" sz="1200" dirty="0" smtClean="0">
                <a:solidFill>
                  <a:srgbClr val="FF0000"/>
                </a:solidFill>
                <a:sym typeface="Wingdings" panose="05000000000000000000" pitchFamily="2" charset="2"/>
              </a:rPr>
              <a:t>단위로  </a:t>
            </a:r>
            <a:r>
              <a:rPr lang="en-US" altLang="ko-KR" sz="1200" dirty="0" smtClean="0">
                <a:solidFill>
                  <a:srgbClr val="FF0000"/>
                </a:solidFill>
              </a:rPr>
              <a:t>-&gt; TARGET </a:t>
            </a:r>
            <a:r>
              <a:rPr lang="en-US" altLang="ko-KR" sz="1200" dirty="0" smtClean="0">
                <a:solidFill>
                  <a:srgbClr val="FF0000"/>
                </a:solidFill>
                <a:sym typeface="Wingdings" panose="05000000000000000000" pitchFamily="2" charset="2"/>
              </a:rPr>
              <a:t>HOST_B</a:t>
            </a:r>
            <a:r>
              <a:rPr lang="ko-KR" altLang="en-US" sz="1200" dirty="0">
                <a:solidFill>
                  <a:srgbClr val="FF0000"/>
                </a:solidFill>
                <a:sym typeface="Wingdings" panose="05000000000000000000" pitchFamily="2" charset="2"/>
              </a:rPr>
              <a:t>로 시작 </a:t>
            </a:r>
            <a:endParaRPr lang="en-US" altLang="ko-KR" sz="1200" dirty="0">
              <a:solidFill>
                <a:srgbClr val="000000"/>
              </a:solidFill>
            </a:endParaRPr>
          </a:p>
          <a:p>
            <a:pPr algn="l">
              <a:lnSpc>
                <a:spcPct val="130000"/>
              </a:lnSpc>
            </a:pPr>
            <a:r>
              <a:rPr lang="en-US" altLang="ko-KR" sz="1200" dirty="0" smtClean="0"/>
              <a:t>  </a:t>
            </a:r>
          </a:p>
          <a:p>
            <a:pPr algn="l">
              <a:lnSpc>
                <a:spcPct val="130000"/>
              </a:lnSpc>
            </a:pPr>
            <a:endParaRPr lang="en-US" altLang="ko-KR" sz="1200" dirty="0" smtClean="0"/>
          </a:p>
          <a:p>
            <a:pPr algn="l">
              <a:lnSpc>
                <a:spcPct val="130000"/>
              </a:lnSpc>
            </a:pPr>
            <a:endParaRPr lang="en-US" altLang="ko-KR" sz="1200" dirty="0"/>
          </a:p>
          <a:p>
            <a:pPr algn="l">
              <a:lnSpc>
                <a:spcPct val="130000"/>
              </a:lnSpc>
            </a:pPr>
            <a:endParaRPr lang="en-US" altLang="ko-KR" sz="1200" dirty="0" smtClean="0"/>
          </a:p>
          <a:p>
            <a:pPr algn="l">
              <a:lnSpc>
                <a:spcPct val="130000"/>
              </a:lnSpc>
            </a:pPr>
            <a:endParaRPr lang="en-US" altLang="ko-KR" sz="1200" dirty="0" smtClean="0"/>
          </a:p>
          <a:p>
            <a:pPr lvl="0" algn="l">
              <a:lnSpc>
                <a:spcPct val="130000"/>
              </a:lnSpc>
            </a:pPr>
            <a:r>
              <a:rPr lang="ko-KR" altLang="en-US" sz="1600" dirty="0" smtClean="0">
                <a:solidFill>
                  <a:srgbClr val="0070C0"/>
                </a:solidFill>
                <a:latin typeface="맑은 고딕"/>
                <a:ea typeface="맑은 고딕"/>
              </a:rPr>
              <a:t>라</a:t>
            </a:r>
            <a:r>
              <a:rPr lang="en-US" altLang="ko-KR" sz="1600" dirty="0" smtClean="0">
                <a:solidFill>
                  <a:srgbClr val="0070C0"/>
                </a:solidFill>
                <a:latin typeface="맑은 고딕"/>
              </a:rPr>
              <a:t>. </a:t>
            </a:r>
            <a:r>
              <a:rPr lang="en-US" altLang="ko-KR" sz="1600" dirty="0">
                <a:solidFill>
                  <a:srgbClr val="0070C0"/>
                </a:solidFill>
              </a:rPr>
              <a:t>Evacuate host (</a:t>
            </a:r>
            <a:r>
              <a:rPr lang="en-US" altLang="ko-KR" sz="1600" dirty="0" smtClean="0">
                <a:solidFill>
                  <a:srgbClr val="0070C0"/>
                </a:solidFill>
              </a:rPr>
              <a:t>with shared </a:t>
            </a:r>
            <a:r>
              <a:rPr lang="en-US" altLang="ko-KR" sz="1600" dirty="0">
                <a:solidFill>
                  <a:srgbClr val="0070C0"/>
                </a:solidFill>
              </a:rPr>
              <a:t>storage</a:t>
            </a:r>
            <a:r>
              <a:rPr lang="en-US" altLang="ko-KR" sz="1600" dirty="0" smtClean="0">
                <a:solidFill>
                  <a:srgbClr val="0070C0"/>
                </a:solidFill>
              </a:rPr>
              <a:t>)</a:t>
            </a:r>
            <a:endParaRPr lang="en-US" altLang="ko-KR" sz="1600" dirty="0">
              <a:solidFill>
                <a:srgbClr val="0070C0"/>
              </a:solidFill>
            </a:endParaRPr>
          </a:p>
          <a:p>
            <a:pPr lvl="0" algn="l">
              <a:lnSpc>
                <a:spcPct val="130000"/>
              </a:lnSpc>
            </a:pPr>
            <a:r>
              <a:rPr lang="en-US" altLang="ko-KR" sz="1200" dirty="0">
                <a:solidFill>
                  <a:srgbClr val="000000"/>
                </a:solidFill>
              </a:rPr>
              <a:t>$ nova host-evacuate –</a:t>
            </a:r>
            <a:r>
              <a:rPr lang="en-US" altLang="ko-KR" sz="1200" dirty="0" err="1">
                <a:solidFill>
                  <a:srgbClr val="000000"/>
                </a:solidFill>
              </a:rPr>
              <a:t>target_host</a:t>
            </a:r>
            <a:r>
              <a:rPr lang="en-US" altLang="ko-KR" sz="1200" dirty="0">
                <a:solidFill>
                  <a:srgbClr val="000000"/>
                </a:solidFill>
              </a:rPr>
              <a:t> &lt;</a:t>
            </a:r>
            <a:r>
              <a:rPr lang="en-US" altLang="ko-KR" sz="1200" dirty="0" err="1">
                <a:solidFill>
                  <a:srgbClr val="000000"/>
                </a:solidFill>
              </a:rPr>
              <a:t>target_host</a:t>
            </a:r>
            <a:r>
              <a:rPr lang="en-US" altLang="ko-KR" sz="1200" dirty="0">
                <a:solidFill>
                  <a:srgbClr val="000000"/>
                </a:solidFill>
              </a:rPr>
              <a:t>&gt; &lt;host</a:t>
            </a:r>
            <a:r>
              <a:rPr lang="en-US" altLang="ko-KR" sz="1200" dirty="0" smtClean="0">
                <a:solidFill>
                  <a:srgbClr val="000000"/>
                </a:solidFill>
              </a:rPr>
              <a:t>&gt; --on-shared-storage </a:t>
            </a:r>
            <a:r>
              <a:rPr lang="en-US" altLang="ko-KR" sz="1200" dirty="0">
                <a:solidFill>
                  <a:srgbClr val="FF0000"/>
                </a:solidFill>
                <a:sym typeface="Wingdings" panose="05000000000000000000" pitchFamily="2" charset="2"/>
              </a:rPr>
              <a:t> </a:t>
            </a:r>
            <a:r>
              <a:rPr lang="ko-KR" altLang="en-US" sz="1200" dirty="0">
                <a:solidFill>
                  <a:srgbClr val="FF0000"/>
                </a:solidFill>
                <a:sym typeface="Wingdings" panose="05000000000000000000" pitchFamily="2" charset="2"/>
              </a:rPr>
              <a:t>원본</a:t>
            </a:r>
            <a:r>
              <a:rPr lang="en-US" altLang="ko-KR" sz="1200" dirty="0">
                <a:solidFill>
                  <a:srgbClr val="FF0000"/>
                </a:solidFill>
                <a:sym typeface="Wingdings" panose="05000000000000000000" pitchFamily="2" charset="2"/>
              </a:rPr>
              <a:t>HOST</a:t>
            </a:r>
            <a:r>
              <a:rPr lang="ko-KR" altLang="en-US" sz="1200" dirty="0">
                <a:solidFill>
                  <a:srgbClr val="FF0000"/>
                </a:solidFill>
                <a:sym typeface="Wingdings" panose="05000000000000000000" pitchFamily="2" charset="2"/>
              </a:rPr>
              <a:t>의 모든 </a:t>
            </a:r>
            <a:r>
              <a:rPr lang="en-US" altLang="ko-KR" sz="1200" dirty="0">
                <a:solidFill>
                  <a:srgbClr val="FF0000"/>
                </a:solidFill>
                <a:sym typeface="Wingdings" panose="05000000000000000000" pitchFamily="2" charset="2"/>
              </a:rPr>
              <a:t>VM</a:t>
            </a:r>
            <a:r>
              <a:rPr lang="ko-KR" altLang="en-US" sz="1200" dirty="0" smtClean="0">
                <a:solidFill>
                  <a:srgbClr val="FF0000"/>
                </a:solidFill>
                <a:sym typeface="Wingdings" panose="05000000000000000000" pitchFamily="2" charset="2"/>
              </a:rPr>
              <a:t>을  </a:t>
            </a:r>
            <a:r>
              <a:rPr lang="en-US" altLang="ko-KR" sz="1200" dirty="0">
                <a:solidFill>
                  <a:srgbClr val="FF0000"/>
                </a:solidFill>
              </a:rPr>
              <a:t>-&gt; TARGET </a:t>
            </a:r>
            <a:r>
              <a:rPr lang="en-US" altLang="ko-KR" sz="1200" dirty="0">
                <a:solidFill>
                  <a:srgbClr val="FF0000"/>
                </a:solidFill>
                <a:sym typeface="Wingdings" panose="05000000000000000000" pitchFamily="2" charset="2"/>
              </a:rPr>
              <a:t>HOST_B</a:t>
            </a:r>
            <a:r>
              <a:rPr lang="ko-KR" altLang="en-US" sz="1200" dirty="0">
                <a:solidFill>
                  <a:srgbClr val="FF0000"/>
                </a:solidFill>
                <a:sym typeface="Wingdings" panose="05000000000000000000" pitchFamily="2" charset="2"/>
              </a:rPr>
              <a:t>로 시작 </a:t>
            </a:r>
            <a:endParaRPr lang="en-US" altLang="ko-KR" sz="1200" dirty="0">
              <a:solidFill>
                <a:srgbClr val="000000"/>
              </a:solidFill>
            </a:endParaRPr>
          </a:p>
          <a:p>
            <a:pPr algn="l">
              <a:lnSpc>
                <a:spcPct val="130000"/>
              </a:lnSpc>
            </a:pPr>
            <a:endParaRPr lang="en-US" altLang="ko-KR" sz="1200" dirty="0" smtClean="0"/>
          </a:p>
          <a:p>
            <a:pPr algn="l">
              <a:lnSpc>
                <a:spcPct val="130000"/>
              </a:lnSpc>
            </a:pPr>
            <a:endParaRPr lang="en-US" altLang="ko-KR" sz="1200" dirty="0"/>
          </a:p>
          <a:p>
            <a:pPr algn="l">
              <a:lnSpc>
                <a:spcPct val="130000"/>
              </a:lnSpc>
            </a:pPr>
            <a:endParaRPr lang="en-US" altLang="ko-KR" sz="1200" dirty="0" smtClean="0"/>
          </a:p>
          <a:p>
            <a:pPr algn="l">
              <a:lnSpc>
                <a:spcPct val="130000"/>
              </a:lnSpc>
            </a:pPr>
            <a:endParaRPr lang="en-US" altLang="ko-KR" sz="1200" dirty="0" smtClean="0"/>
          </a:p>
          <a:p>
            <a:pPr algn="l">
              <a:lnSpc>
                <a:spcPct val="130000"/>
              </a:lnSpc>
            </a:pPr>
            <a:endParaRPr lang="en-US" altLang="ko-KR" sz="1200" dirty="0"/>
          </a:p>
          <a:p>
            <a:pPr algn="l">
              <a:lnSpc>
                <a:spcPct val="130000"/>
              </a:lnSpc>
            </a:pPr>
            <a:r>
              <a:rPr lang="ko-KR" altLang="en-US" sz="1600" dirty="0">
                <a:solidFill>
                  <a:srgbClr val="0070C0"/>
                </a:solidFill>
                <a:latin typeface="+mn-ea"/>
                <a:ea typeface="+mn-ea"/>
              </a:rPr>
              <a:t>라</a:t>
            </a:r>
            <a:r>
              <a:rPr lang="en-US" altLang="ko-KR" sz="1600" dirty="0">
                <a:solidFill>
                  <a:srgbClr val="0070C0"/>
                </a:solidFill>
                <a:latin typeface="+mn-ea"/>
                <a:ea typeface="+mn-ea"/>
              </a:rPr>
              <a:t>. Evacuate host </a:t>
            </a:r>
          </a:p>
          <a:p>
            <a:pPr algn="l">
              <a:lnSpc>
                <a:spcPct val="130000"/>
              </a:lnSpc>
            </a:pPr>
            <a:r>
              <a:rPr lang="en-US" altLang="ko-KR" sz="1200" dirty="0">
                <a:latin typeface="Arial Unicode MS" panose="020B0604020202020204" pitchFamily="50" charset="-127"/>
                <a:ea typeface="Arial Unicode MS" panose="020B0604020202020204" pitchFamily="50" charset="-127"/>
                <a:cs typeface="Arial Unicode MS" panose="020B0604020202020204" pitchFamily="50" charset="-127"/>
              </a:rPr>
              <a:t>$ nova </a:t>
            </a:r>
            <a:r>
              <a:rPr lang="en-US" altLang="ko-KR" sz="1200" dirty="0" smtClean="0">
                <a:latin typeface="Arial Unicode MS" panose="020B0604020202020204" pitchFamily="50" charset="-127"/>
                <a:ea typeface="Arial Unicode MS" panose="020B0604020202020204" pitchFamily="50" charset="-127"/>
                <a:cs typeface="Arial Unicode MS" panose="020B0604020202020204" pitchFamily="50" charset="-127"/>
              </a:rPr>
              <a:t>host-evacuate-live --</a:t>
            </a:r>
            <a:r>
              <a:rPr lang="en-US" altLang="ko-KR" sz="1200" dirty="0" err="1" smtClean="0">
                <a:latin typeface="Arial Unicode MS" panose="020B0604020202020204" pitchFamily="50" charset="-127"/>
                <a:ea typeface="Arial Unicode MS" panose="020B0604020202020204" pitchFamily="50" charset="-127"/>
                <a:cs typeface="Arial Unicode MS" panose="020B0604020202020204" pitchFamily="50" charset="-127"/>
              </a:rPr>
              <a:t>target_host</a:t>
            </a:r>
            <a:r>
              <a:rPr lang="en-US" altLang="ko-KR" sz="120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200" dirty="0">
                <a:latin typeface="Arial Unicode MS" panose="020B0604020202020204" pitchFamily="50" charset="-127"/>
                <a:ea typeface="Arial Unicode MS" panose="020B0604020202020204" pitchFamily="50" charset="-127"/>
                <a:cs typeface="Arial Unicode MS" panose="020B0604020202020204" pitchFamily="50" charset="-127"/>
              </a:rPr>
              <a:t>&lt;</a:t>
            </a:r>
            <a:r>
              <a:rPr lang="en-US" altLang="ko-KR" sz="1200" dirty="0" err="1">
                <a:latin typeface="Arial Unicode MS" panose="020B0604020202020204" pitchFamily="50" charset="-127"/>
                <a:ea typeface="Arial Unicode MS" panose="020B0604020202020204" pitchFamily="50" charset="-127"/>
                <a:cs typeface="Arial Unicode MS" panose="020B0604020202020204" pitchFamily="50" charset="-127"/>
              </a:rPr>
              <a:t>target_host</a:t>
            </a:r>
            <a:r>
              <a:rPr lang="en-US" altLang="ko-KR" sz="1200" dirty="0">
                <a:latin typeface="Arial Unicode MS" panose="020B0604020202020204" pitchFamily="50" charset="-127"/>
                <a:ea typeface="Arial Unicode MS" panose="020B0604020202020204" pitchFamily="50" charset="-127"/>
                <a:cs typeface="Arial Unicode MS" panose="020B0604020202020204" pitchFamily="50" charset="-127"/>
              </a:rPr>
              <a:t>&gt; </a:t>
            </a:r>
            <a:r>
              <a:rPr lang="en-US" altLang="ko-KR" sz="1200" dirty="0" smtClean="0">
                <a:latin typeface="Arial Unicode MS" panose="020B0604020202020204" pitchFamily="50" charset="-127"/>
                <a:ea typeface="Arial Unicode MS" panose="020B0604020202020204" pitchFamily="50" charset="-127"/>
                <a:cs typeface="Arial Unicode MS" panose="020B0604020202020204" pitchFamily="50" charset="-127"/>
              </a:rPr>
              <a:t>--block-migrate &lt;host&gt; </a:t>
            </a:r>
            <a:r>
              <a:rPr lang="en-US" altLang="ko-KR" sz="1200" dirty="0">
                <a:solidFill>
                  <a:srgbClr val="FF0000"/>
                </a:solidFill>
                <a:sym typeface="Wingdings" panose="05000000000000000000" pitchFamily="2" charset="2"/>
              </a:rPr>
              <a:t> </a:t>
            </a:r>
            <a:r>
              <a:rPr lang="ko-KR" altLang="en-US" sz="1200" dirty="0">
                <a:solidFill>
                  <a:srgbClr val="FF0000"/>
                </a:solidFill>
                <a:sym typeface="Wingdings" panose="05000000000000000000" pitchFamily="2" charset="2"/>
              </a:rPr>
              <a:t>원본</a:t>
            </a:r>
            <a:r>
              <a:rPr lang="en-US" altLang="ko-KR" sz="1200" dirty="0">
                <a:solidFill>
                  <a:srgbClr val="FF0000"/>
                </a:solidFill>
                <a:sym typeface="Wingdings" panose="05000000000000000000" pitchFamily="2" charset="2"/>
              </a:rPr>
              <a:t>HOST</a:t>
            </a:r>
            <a:r>
              <a:rPr lang="ko-KR" altLang="en-US" sz="1200" dirty="0">
                <a:solidFill>
                  <a:srgbClr val="FF0000"/>
                </a:solidFill>
                <a:sym typeface="Wingdings" panose="05000000000000000000" pitchFamily="2" charset="2"/>
              </a:rPr>
              <a:t>의 모든 </a:t>
            </a:r>
            <a:r>
              <a:rPr lang="en-US" altLang="ko-KR" sz="1200" dirty="0">
                <a:solidFill>
                  <a:srgbClr val="FF0000"/>
                </a:solidFill>
                <a:sym typeface="Wingdings" panose="05000000000000000000" pitchFamily="2" charset="2"/>
              </a:rPr>
              <a:t>VM</a:t>
            </a:r>
            <a:r>
              <a:rPr lang="ko-KR" altLang="en-US" sz="1200" dirty="0">
                <a:solidFill>
                  <a:srgbClr val="FF0000"/>
                </a:solidFill>
                <a:sym typeface="Wingdings" panose="05000000000000000000" pitchFamily="2" charset="2"/>
              </a:rPr>
              <a:t>을 </a:t>
            </a:r>
            <a:r>
              <a:rPr lang="en-US" altLang="ko-KR" sz="1200" dirty="0" smtClean="0">
                <a:solidFill>
                  <a:srgbClr val="FF0000"/>
                </a:solidFill>
              </a:rPr>
              <a:t>-&gt;TARGET </a:t>
            </a:r>
            <a:r>
              <a:rPr lang="en-US" altLang="ko-KR" sz="1200" dirty="0">
                <a:solidFill>
                  <a:srgbClr val="FF0000"/>
                </a:solidFill>
                <a:sym typeface="Wingdings" panose="05000000000000000000" pitchFamily="2" charset="2"/>
              </a:rPr>
              <a:t>HOST_B</a:t>
            </a:r>
            <a:r>
              <a:rPr lang="ko-KR" altLang="en-US" sz="1200" dirty="0" smtClean="0">
                <a:solidFill>
                  <a:srgbClr val="FF0000"/>
                </a:solidFill>
                <a:sym typeface="Wingdings" panose="05000000000000000000" pitchFamily="2" charset="2"/>
              </a:rPr>
              <a:t>로 </a:t>
            </a:r>
            <a:r>
              <a:rPr lang="en-US" altLang="ko-KR" sz="1200" dirty="0" smtClean="0">
                <a:solidFill>
                  <a:srgbClr val="FF0000"/>
                </a:solidFill>
                <a:sym typeface="Wingdings" panose="05000000000000000000" pitchFamily="2" charset="2"/>
              </a:rPr>
              <a:t>live </a:t>
            </a:r>
            <a:r>
              <a:rPr lang="en-US" altLang="ko-KR" sz="1200" dirty="0" err="1" smtClean="0">
                <a:solidFill>
                  <a:srgbClr val="FF0000"/>
                </a:solidFill>
                <a:sym typeface="Wingdings" panose="05000000000000000000" pitchFamily="2" charset="2"/>
              </a:rPr>
              <a:t>migate</a:t>
            </a:r>
            <a:r>
              <a:rPr lang="ko-KR" altLang="en-US" sz="1200" dirty="0" smtClean="0">
                <a:solidFill>
                  <a:srgbClr val="FF0000"/>
                </a:solidFill>
                <a:sym typeface="Wingdings" panose="05000000000000000000" pitchFamily="2" charset="2"/>
              </a:rPr>
              <a:t> </a:t>
            </a:r>
            <a:endParaRPr lang="en-US" altLang="ko-KR" sz="1200"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2" name="제목 1"/>
          <p:cNvSpPr>
            <a:spLocks noGrp="1"/>
          </p:cNvSpPr>
          <p:nvPr>
            <p:ph type="title"/>
          </p:nvPr>
        </p:nvSpPr>
        <p:spPr>
          <a:xfrm>
            <a:off x="539974" y="198041"/>
            <a:ext cx="9356725" cy="360363"/>
          </a:xfrm>
        </p:spPr>
        <p:txBody>
          <a:bodyPr/>
          <a:lstStyle/>
          <a:p>
            <a:r>
              <a:rPr lang="en-US" altLang="ko-KR" sz="2000" kern="1200" dirty="0" smtClean="0">
                <a:latin typeface="+mn-ea"/>
                <a:ea typeface="+mn-ea"/>
              </a:rPr>
              <a:t>1. Evacuate instance</a:t>
            </a:r>
            <a:endParaRPr lang="ko-KR" altLang="en-US" sz="2000" kern="1200" dirty="0">
              <a:latin typeface="+mn-ea"/>
              <a:ea typeface="+mn-ea"/>
            </a:endParaRPr>
          </a:p>
        </p:txBody>
      </p:sp>
      <p:sp>
        <p:nvSpPr>
          <p:cNvPr id="5" name="제목 1"/>
          <p:cNvSpPr>
            <a:spLocks noGrp="1"/>
          </p:cNvSpPr>
          <p:nvPr/>
        </p:nvSpPr>
        <p:spPr bwMode="auto">
          <a:xfrm>
            <a:off x="542131" y="218985"/>
            <a:ext cx="9356725" cy="360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defTabSz="952500" rtl="0" eaLnBrk="0" fontAlgn="base" latinLnBrk="1" hangingPunct="0">
              <a:spcBef>
                <a:spcPct val="0"/>
              </a:spcBef>
              <a:spcAft>
                <a:spcPct val="0"/>
              </a:spcAft>
              <a:defRPr kumimoji="1" sz="1700" b="1">
                <a:solidFill>
                  <a:srgbClr val="000000"/>
                </a:solidFill>
                <a:latin typeface="Arial" charset="0"/>
                <a:ea typeface="+mj-ea"/>
                <a:cs typeface="+mj-cs"/>
              </a:defRPr>
            </a:lvl1pPr>
            <a:lvl2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2pPr>
            <a:lvl3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3pPr>
            <a:lvl4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4pPr>
            <a:lvl5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5pPr>
            <a:lvl6pPr marL="457200" algn="l" rtl="0" fontAlgn="base" latinLnBrk="1">
              <a:spcBef>
                <a:spcPct val="0"/>
              </a:spcBef>
              <a:spcAft>
                <a:spcPct val="0"/>
              </a:spcAft>
              <a:defRPr kumimoji="1" sz="1600" b="1">
                <a:solidFill>
                  <a:srgbClr val="000000"/>
                </a:solidFill>
                <a:latin typeface="굴림" pitchFamily="50" charset="-127"/>
                <a:ea typeface="굴림" pitchFamily="50" charset="-127"/>
              </a:defRPr>
            </a:lvl6pPr>
            <a:lvl7pPr marL="914400" algn="l" rtl="0" fontAlgn="base" latinLnBrk="1">
              <a:spcBef>
                <a:spcPct val="0"/>
              </a:spcBef>
              <a:spcAft>
                <a:spcPct val="0"/>
              </a:spcAft>
              <a:defRPr kumimoji="1" sz="1600" b="1">
                <a:solidFill>
                  <a:srgbClr val="000000"/>
                </a:solidFill>
                <a:latin typeface="굴림" pitchFamily="50" charset="-127"/>
                <a:ea typeface="굴림" pitchFamily="50" charset="-127"/>
              </a:defRPr>
            </a:lvl7pPr>
            <a:lvl8pPr marL="1371600" algn="l" rtl="0" fontAlgn="base" latinLnBrk="1">
              <a:spcBef>
                <a:spcPct val="0"/>
              </a:spcBef>
              <a:spcAft>
                <a:spcPct val="0"/>
              </a:spcAft>
              <a:defRPr kumimoji="1" sz="1600" b="1">
                <a:solidFill>
                  <a:srgbClr val="000000"/>
                </a:solidFill>
                <a:latin typeface="굴림" pitchFamily="50" charset="-127"/>
                <a:ea typeface="굴림" pitchFamily="50" charset="-127"/>
              </a:defRPr>
            </a:lvl8pPr>
            <a:lvl9pPr marL="1828800" algn="l" rtl="0" fontAlgn="base" latinLnBrk="1">
              <a:spcBef>
                <a:spcPct val="0"/>
              </a:spcBef>
              <a:spcAft>
                <a:spcPct val="0"/>
              </a:spcAft>
              <a:defRPr kumimoji="1" sz="1600" b="1">
                <a:solidFill>
                  <a:srgbClr val="000000"/>
                </a:solidFill>
                <a:latin typeface="굴림" pitchFamily="50" charset="-127"/>
                <a:ea typeface="굴림" pitchFamily="50" charset="-127"/>
              </a:defRPr>
            </a:lvl9pPr>
          </a:lstStyle>
          <a:p>
            <a:endParaRPr lang="ko-KR" altLang="en-US" dirty="0"/>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6341" t="32175" r="6566" b="52594"/>
          <a:stretch/>
        </p:blipFill>
        <p:spPr bwMode="auto">
          <a:xfrm>
            <a:off x="564804" y="1782217"/>
            <a:ext cx="7414270" cy="10228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4328" t="49660" r="27481" b="37932"/>
          <a:stretch/>
        </p:blipFill>
        <p:spPr bwMode="auto">
          <a:xfrm>
            <a:off x="599828" y="3582417"/>
            <a:ext cx="7344222" cy="932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787688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4"/>
          <p:cNvSpPr txBox="1"/>
          <p:nvPr/>
        </p:nvSpPr>
        <p:spPr bwMode="auto">
          <a:xfrm>
            <a:off x="539974" y="793333"/>
            <a:ext cx="9575986" cy="5213735"/>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defPPr>
              <a:defRPr lang="en-US"/>
            </a:defPPr>
            <a:lvl1pPr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1pPr>
            <a:lvl2pPr marL="4572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2pPr>
            <a:lvl3pPr marL="9144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3pPr>
            <a:lvl4pPr marL="13716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4pPr>
            <a:lvl5pPr marL="18288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5pPr>
            <a:lvl6pPr marL="2286000" algn="l" defTabSz="914400" rtl="0" eaLnBrk="1" latinLnBrk="1" hangingPunct="1">
              <a:defRPr kumimoji="1" sz="1100" kern="1200">
                <a:solidFill>
                  <a:schemeClr val="tx1"/>
                </a:solidFill>
                <a:latin typeface="Arial" pitchFamily="34" charset="0"/>
                <a:ea typeface="HY태고딕" pitchFamily="18" charset="-127"/>
                <a:cs typeface="+mn-cs"/>
              </a:defRPr>
            </a:lvl6pPr>
            <a:lvl7pPr marL="2743200" algn="l" defTabSz="914400" rtl="0" eaLnBrk="1" latinLnBrk="1" hangingPunct="1">
              <a:defRPr kumimoji="1" sz="1100" kern="1200">
                <a:solidFill>
                  <a:schemeClr val="tx1"/>
                </a:solidFill>
                <a:latin typeface="Arial" pitchFamily="34" charset="0"/>
                <a:ea typeface="HY태고딕" pitchFamily="18" charset="-127"/>
                <a:cs typeface="+mn-cs"/>
              </a:defRPr>
            </a:lvl7pPr>
            <a:lvl8pPr marL="3200400" algn="l" defTabSz="914400" rtl="0" eaLnBrk="1" latinLnBrk="1" hangingPunct="1">
              <a:defRPr kumimoji="1" sz="1100" kern="1200">
                <a:solidFill>
                  <a:schemeClr val="tx1"/>
                </a:solidFill>
                <a:latin typeface="Arial" pitchFamily="34" charset="0"/>
                <a:ea typeface="HY태고딕" pitchFamily="18" charset="-127"/>
                <a:cs typeface="+mn-cs"/>
              </a:defRPr>
            </a:lvl8pPr>
            <a:lvl9pPr marL="3657600" algn="l" defTabSz="914400" rtl="0" eaLnBrk="1" latinLnBrk="1" hangingPunct="1">
              <a:defRPr kumimoji="1" sz="1100" kern="1200">
                <a:solidFill>
                  <a:schemeClr val="tx1"/>
                </a:solidFill>
                <a:latin typeface="Arial" pitchFamily="34" charset="0"/>
                <a:ea typeface="HY태고딕" pitchFamily="18" charset="-127"/>
                <a:cs typeface="+mn-cs"/>
              </a:defRPr>
            </a:lvl9pPr>
          </a:lstStyle>
          <a:p>
            <a:pPr algn="l">
              <a:lnSpc>
                <a:spcPct val="130000"/>
              </a:lnSpc>
            </a:pPr>
            <a:r>
              <a:rPr lang="en-US" altLang="ko-KR" sz="1800" b="1" dirty="0" smtClean="0">
                <a:latin typeface="+mn-ea"/>
                <a:ea typeface="+mn-ea"/>
              </a:rPr>
              <a:t>7. Evacuate Host </a:t>
            </a:r>
            <a:r>
              <a:rPr lang="ko-KR" altLang="en-US" sz="1800" b="1" dirty="0" smtClean="0">
                <a:latin typeface="+mn-ea"/>
                <a:ea typeface="+mn-ea"/>
              </a:rPr>
              <a:t>동작 </a:t>
            </a:r>
            <a:endParaRPr lang="en-US" altLang="ko-KR" sz="1800" b="1" dirty="0" smtClean="0">
              <a:latin typeface="+mn-ea"/>
              <a:ea typeface="+mn-ea"/>
            </a:endParaRPr>
          </a:p>
          <a:p>
            <a:pPr lvl="0" algn="l">
              <a:lnSpc>
                <a:spcPct val="130000"/>
              </a:lnSpc>
            </a:pPr>
            <a:r>
              <a:rPr lang="en-US" altLang="ko-KR" sz="1200" dirty="0" smtClean="0">
                <a:latin typeface="+mn-ea"/>
                <a:ea typeface="+mn-ea"/>
              </a:rPr>
              <a:t> </a:t>
            </a:r>
            <a:r>
              <a:rPr lang="en-US" altLang="ko-KR" sz="1200" dirty="0" smtClean="0">
                <a:latin typeface="+mn-ea"/>
                <a:ea typeface="+mn-ea"/>
                <a:sym typeface="Wingdings" panose="05000000000000000000" pitchFamily="2" charset="2"/>
              </a:rPr>
              <a:t> </a:t>
            </a:r>
            <a:r>
              <a:rPr lang="ko-KR" altLang="en-US" sz="1400" dirty="0" smtClean="0">
                <a:latin typeface="+mn-ea"/>
                <a:ea typeface="+mn-ea"/>
                <a:sym typeface="Wingdings" panose="05000000000000000000" pitchFamily="2" charset="2"/>
              </a:rPr>
              <a:t>명령어 </a:t>
            </a:r>
            <a:r>
              <a:rPr lang="ko-KR" altLang="en-US" sz="1400" dirty="0" err="1" smtClean="0">
                <a:latin typeface="+mn-ea"/>
                <a:ea typeface="+mn-ea"/>
                <a:sym typeface="Wingdings" panose="05000000000000000000" pitchFamily="2" charset="2"/>
              </a:rPr>
              <a:t>실행시</a:t>
            </a:r>
            <a:r>
              <a:rPr lang="ko-KR" altLang="en-US" sz="1400" dirty="0" smtClean="0">
                <a:latin typeface="+mn-ea"/>
                <a:ea typeface="+mn-ea"/>
                <a:sym typeface="Wingdings" panose="05000000000000000000" pitchFamily="2" charset="2"/>
              </a:rPr>
              <a:t> 실제 원본 </a:t>
            </a:r>
            <a:r>
              <a:rPr lang="en-US" altLang="ko-KR" sz="1400" dirty="0" smtClean="0">
                <a:latin typeface="+mn-ea"/>
                <a:ea typeface="+mn-ea"/>
                <a:sym typeface="Wingdings" panose="05000000000000000000" pitchFamily="2" charset="2"/>
              </a:rPr>
              <a:t>nova compute</a:t>
            </a:r>
            <a:r>
              <a:rPr lang="ko-KR" altLang="en-US" sz="1400" dirty="0" smtClean="0">
                <a:latin typeface="+mn-ea"/>
                <a:ea typeface="+mn-ea"/>
                <a:sym typeface="Wingdings" panose="05000000000000000000" pitchFamily="2" charset="2"/>
              </a:rPr>
              <a:t>가 죽어있지 않으면 명령어 수행 실패 </a:t>
            </a:r>
            <a:endParaRPr lang="en-US" altLang="ko-KR" sz="1400" dirty="0" smtClean="0">
              <a:latin typeface="+mn-ea"/>
              <a:ea typeface="+mn-ea"/>
              <a:sym typeface="Wingdings" panose="05000000000000000000" pitchFamily="2" charset="2"/>
            </a:endParaRPr>
          </a:p>
          <a:p>
            <a:pPr lvl="0" algn="l">
              <a:lnSpc>
                <a:spcPct val="130000"/>
              </a:lnSpc>
            </a:pPr>
            <a:r>
              <a:rPr lang="en-US" altLang="ko-KR" sz="1400" dirty="0">
                <a:latin typeface="+mn-ea"/>
                <a:ea typeface="+mn-ea"/>
                <a:sym typeface="Wingdings" panose="05000000000000000000" pitchFamily="2" charset="2"/>
              </a:rPr>
              <a:t> </a:t>
            </a:r>
            <a:r>
              <a:rPr lang="en-US" altLang="ko-KR" sz="1400" dirty="0" smtClean="0">
                <a:latin typeface="+mn-ea"/>
                <a:ea typeface="+mn-ea"/>
                <a:sym typeface="Wingdings" panose="05000000000000000000" pitchFamily="2" charset="2"/>
              </a:rPr>
              <a:t>    ※ OSC </a:t>
            </a:r>
            <a:r>
              <a:rPr lang="ko-KR" altLang="en-US" sz="1400" dirty="0" err="1" smtClean="0">
                <a:latin typeface="+mn-ea"/>
                <a:ea typeface="+mn-ea"/>
                <a:sym typeface="Wingdings" panose="05000000000000000000" pitchFamily="2" charset="2"/>
              </a:rPr>
              <a:t>네트워크으로</a:t>
            </a:r>
            <a:r>
              <a:rPr lang="ko-KR" altLang="en-US" sz="1400" dirty="0" smtClean="0">
                <a:latin typeface="+mn-ea"/>
                <a:ea typeface="+mn-ea"/>
                <a:sym typeface="Wingdings" panose="05000000000000000000" pitchFamily="2" charset="2"/>
              </a:rPr>
              <a:t>  </a:t>
            </a:r>
            <a:r>
              <a:rPr lang="en-US" altLang="ko-KR" sz="1400" dirty="0" smtClean="0">
                <a:latin typeface="+mn-ea"/>
                <a:ea typeface="+mn-ea"/>
                <a:sym typeface="Wingdings" panose="05000000000000000000" pitchFamily="2" charset="2"/>
              </a:rPr>
              <a:t>compute node </a:t>
            </a:r>
            <a:r>
              <a:rPr lang="ko-KR" altLang="en-US" sz="1400" dirty="0" err="1" smtClean="0">
                <a:latin typeface="+mn-ea"/>
                <a:ea typeface="+mn-ea"/>
                <a:sym typeface="Wingdings" panose="05000000000000000000" pitchFamily="2" charset="2"/>
              </a:rPr>
              <a:t>상태체크후</a:t>
            </a:r>
            <a:r>
              <a:rPr lang="ko-KR" altLang="en-US" sz="1400" dirty="0" smtClean="0">
                <a:latin typeface="+mn-ea"/>
                <a:ea typeface="+mn-ea"/>
                <a:sym typeface="Wingdings" panose="05000000000000000000" pitchFamily="2" charset="2"/>
              </a:rPr>
              <a:t> 동작함 </a:t>
            </a:r>
            <a:endParaRPr lang="en-US" altLang="ko-KR" sz="1400" dirty="0" smtClean="0">
              <a:latin typeface="+mn-ea"/>
              <a:ea typeface="+mn-ea"/>
              <a:sym typeface="Wingdings" panose="05000000000000000000" pitchFamily="2" charset="2"/>
            </a:endParaRPr>
          </a:p>
          <a:p>
            <a:pPr algn="l">
              <a:lnSpc>
                <a:spcPct val="130000"/>
              </a:lnSpc>
            </a:pPr>
            <a:r>
              <a:rPr lang="en-US" altLang="ko-KR" sz="1400" dirty="0">
                <a:latin typeface="+mn-ea"/>
                <a:ea typeface="+mn-ea"/>
                <a:sym typeface="Wingdings" panose="05000000000000000000" pitchFamily="2" charset="2"/>
              </a:rPr>
              <a:t> </a:t>
            </a:r>
            <a:r>
              <a:rPr lang="en-US" altLang="ko-KR" sz="1400" dirty="0" smtClean="0">
                <a:latin typeface="+mn-ea"/>
                <a:ea typeface="+mn-ea"/>
                <a:sym typeface="Wingdings" panose="05000000000000000000" pitchFamily="2" charset="2"/>
              </a:rPr>
              <a:t>    ※ OSC </a:t>
            </a:r>
            <a:r>
              <a:rPr lang="ko-KR" altLang="en-US" sz="1400" dirty="0" smtClean="0">
                <a:latin typeface="+mn-ea"/>
                <a:ea typeface="+mn-ea"/>
                <a:sym typeface="Wingdings" panose="05000000000000000000" pitchFamily="2" charset="2"/>
              </a:rPr>
              <a:t>네트워크 </a:t>
            </a:r>
            <a:r>
              <a:rPr lang="en-US" altLang="ko-KR" sz="1400" dirty="0" smtClean="0">
                <a:latin typeface="+mn-ea"/>
                <a:ea typeface="+mn-ea"/>
                <a:sym typeface="Wingdings" panose="05000000000000000000" pitchFamily="2" charset="2"/>
              </a:rPr>
              <a:t>down</a:t>
            </a:r>
            <a:r>
              <a:rPr lang="ko-KR" altLang="en-US" sz="1400" dirty="0" smtClean="0">
                <a:latin typeface="+mn-ea"/>
                <a:ea typeface="+mn-ea"/>
                <a:sym typeface="Wingdings" panose="05000000000000000000" pitchFamily="2" charset="2"/>
              </a:rPr>
              <a:t>시 </a:t>
            </a:r>
            <a:r>
              <a:rPr lang="en-US" altLang="ko-KR" sz="1400" dirty="0" smtClean="0">
                <a:latin typeface="+mn-ea"/>
                <a:ea typeface="+mn-ea"/>
                <a:sym typeface="Wingdings" panose="05000000000000000000" pitchFamily="2" charset="2"/>
              </a:rPr>
              <a:t>evacuation</a:t>
            </a:r>
            <a:r>
              <a:rPr lang="ko-KR" altLang="en-US" sz="1400" dirty="0" smtClean="0">
                <a:latin typeface="+mn-ea"/>
                <a:ea typeface="+mn-ea"/>
                <a:sym typeface="Wingdings" panose="05000000000000000000" pitchFamily="2" charset="2"/>
              </a:rPr>
              <a:t>이 자동으로 동작하게 하는 것은 </a:t>
            </a:r>
            <a:r>
              <a:rPr lang="en-US" altLang="ko-KR" sz="1400" dirty="0" smtClean="0">
                <a:latin typeface="+mn-ea"/>
                <a:ea typeface="+mn-ea"/>
                <a:sym typeface="Wingdings" panose="05000000000000000000" pitchFamily="2" charset="2"/>
              </a:rPr>
              <a:t>RISK</a:t>
            </a:r>
            <a:r>
              <a:rPr lang="ko-KR" altLang="en-US" sz="1400" dirty="0" smtClean="0">
                <a:latin typeface="+mn-ea"/>
                <a:ea typeface="+mn-ea"/>
                <a:sym typeface="Wingdings" panose="05000000000000000000" pitchFamily="2" charset="2"/>
              </a:rPr>
              <a:t>함</a:t>
            </a:r>
            <a:endParaRPr lang="en-US" altLang="ko-KR" sz="1400" dirty="0" smtClean="0">
              <a:latin typeface="+mn-ea"/>
              <a:ea typeface="+mn-ea"/>
              <a:sym typeface="Wingdings" panose="05000000000000000000" pitchFamily="2" charset="2"/>
            </a:endParaRPr>
          </a:p>
          <a:p>
            <a:pPr algn="l">
              <a:lnSpc>
                <a:spcPct val="130000"/>
              </a:lnSpc>
            </a:pPr>
            <a:endParaRPr lang="en-US" altLang="ko-KR" sz="1400" dirty="0" smtClean="0">
              <a:latin typeface="+mn-ea"/>
              <a:ea typeface="+mn-ea"/>
            </a:endParaRPr>
          </a:p>
          <a:p>
            <a:pPr marL="285750" lvl="0" indent="-285750" algn="l">
              <a:lnSpc>
                <a:spcPct val="130000"/>
              </a:lnSpc>
              <a:buFont typeface="Wingdings"/>
              <a:buChar char="à"/>
            </a:pPr>
            <a:r>
              <a:rPr lang="en-US" altLang="ko-KR" sz="1400" dirty="0" smtClean="0">
                <a:latin typeface="+mn-ea"/>
                <a:ea typeface="+mn-ea"/>
                <a:sym typeface="Wingdings" panose="05000000000000000000" pitchFamily="2" charset="2"/>
              </a:rPr>
              <a:t>Nova compute</a:t>
            </a:r>
            <a:r>
              <a:rPr lang="ko-KR" altLang="en-US" sz="1400" dirty="0" smtClean="0">
                <a:latin typeface="+mn-ea"/>
                <a:ea typeface="+mn-ea"/>
                <a:sym typeface="Wingdings" panose="05000000000000000000" pitchFamily="2" charset="2"/>
              </a:rPr>
              <a:t>가 죽어있는지 </a:t>
            </a:r>
            <a:r>
              <a:rPr lang="en-US" altLang="ko-KR" sz="1400" dirty="0" smtClean="0">
                <a:latin typeface="+mn-ea"/>
                <a:ea typeface="+mn-ea"/>
                <a:sym typeface="Wingdings" panose="05000000000000000000" pitchFamily="2" charset="2"/>
              </a:rPr>
              <a:t>controller</a:t>
            </a:r>
            <a:r>
              <a:rPr lang="ko-KR" altLang="en-US" sz="1400" dirty="0" smtClean="0">
                <a:latin typeface="+mn-ea"/>
                <a:ea typeface="+mn-ea"/>
                <a:sym typeface="Wingdings" panose="05000000000000000000" pitchFamily="2" charset="2"/>
              </a:rPr>
              <a:t>가 인지하는데 </a:t>
            </a:r>
            <a:r>
              <a:rPr lang="en-US" altLang="ko-KR" sz="1400" dirty="0" smtClean="0">
                <a:latin typeface="+mn-ea"/>
                <a:ea typeface="+mn-ea"/>
                <a:sym typeface="Wingdings" panose="05000000000000000000" pitchFamily="2" charset="2"/>
              </a:rPr>
              <a:t>1</a:t>
            </a:r>
            <a:r>
              <a:rPr lang="ko-KR" altLang="en-US" sz="1400" dirty="0" smtClean="0">
                <a:latin typeface="+mn-ea"/>
                <a:ea typeface="+mn-ea"/>
                <a:sym typeface="Wingdings" panose="05000000000000000000" pitchFamily="2" charset="2"/>
              </a:rPr>
              <a:t>분 이</a:t>
            </a:r>
            <a:r>
              <a:rPr lang="ko-KR" altLang="en-US" sz="1400" dirty="0">
                <a:latin typeface="+mn-ea"/>
                <a:ea typeface="+mn-ea"/>
                <a:sym typeface="Wingdings" panose="05000000000000000000" pitchFamily="2" charset="2"/>
              </a:rPr>
              <a:t>상</a:t>
            </a:r>
            <a:r>
              <a:rPr lang="ko-KR" altLang="en-US" sz="1400" dirty="0" smtClean="0">
                <a:latin typeface="+mn-ea"/>
                <a:ea typeface="+mn-ea"/>
                <a:sym typeface="Wingdings" panose="05000000000000000000" pitchFamily="2" charset="2"/>
              </a:rPr>
              <a:t> 소요 </a:t>
            </a:r>
            <a:endParaRPr lang="en-US" altLang="ko-KR" sz="1400" dirty="0" smtClean="0">
              <a:latin typeface="+mn-ea"/>
              <a:ea typeface="+mn-ea"/>
              <a:sym typeface="Wingdings" panose="05000000000000000000" pitchFamily="2" charset="2"/>
            </a:endParaRPr>
          </a:p>
          <a:p>
            <a:pPr lvl="0" algn="l">
              <a:lnSpc>
                <a:spcPct val="130000"/>
              </a:lnSpc>
            </a:pPr>
            <a:r>
              <a:rPr lang="en-US" altLang="ko-KR" sz="1400" dirty="0">
                <a:latin typeface="+mn-ea"/>
                <a:ea typeface="+mn-ea"/>
                <a:sym typeface="Wingdings" panose="05000000000000000000" pitchFamily="2" charset="2"/>
              </a:rPr>
              <a:t> </a:t>
            </a:r>
            <a:r>
              <a:rPr lang="en-US" altLang="ko-KR" sz="1400" dirty="0" smtClean="0">
                <a:latin typeface="+mn-ea"/>
                <a:ea typeface="+mn-ea"/>
                <a:sym typeface="Wingdings" panose="05000000000000000000" pitchFamily="2" charset="2"/>
              </a:rPr>
              <a:t>     kilo </a:t>
            </a:r>
            <a:r>
              <a:rPr lang="ko-KR" altLang="en-US" sz="1400" dirty="0" smtClean="0">
                <a:latin typeface="+mn-ea"/>
                <a:ea typeface="+mn-ea"/>
                <a:sym typeface="Wingdings" panose="05000000000000000000" pitchFamily="2" charset="2"/>
              </a:rPr>
              <a:t>이하 </a:t>
            </a:r>
            <a:r>
              <a:rPr lang="ko-KR" altLang="en-US" sz="1400" dirty="0" err="1" smtClean="0">
                <a:latin typeface="+mn-ea"/>
                <a:ea typeface="+mn-ea"/>
                <a:sym typeface="Wingdings" panose="05000000000000000000" pitchFamily="2" charset="2"/>
              </a:rPr>
              <a:t>버젼에서</a:t>
            </a:r>
            <a:r>
              <a:rPr lang="ko-KR" altLang="en-US" sz="1400" dirty="0" smtClean="0">
                <a:latin typeface="+mn-ea"/>
                <a:ea typeface="+mn-ea"/>
                <a:sym typeface="Wingdings" panose="05000000000000000000" pitchFamily="2" charset="2"/>
              </a:rPr>
              <a:t> </a:t>
            </a:r>
            <a:r>
              <a:rPr lang="en-US" altLang="ko-KR" sz="1400" dirty="0" smtClean="0">
                <a:latin typeface="+mn-ea"/>
                <a:ea typeface="+mn-ea"/>
                <a:sym typeface="Wingdings" panose="05000000000000000000" pitchFamily="2" charset="2"/>
              </a:rPr>
              <a:t> evacuation</a:t>
            </a:r>
            <a:r>
              <a:rPr lang="ko-KR" altLang="en-US" sz="1400" dirty="0" smtClean="0">
                <a:latin typeface="+mn-ea"/>
                <a:ea typeface="+mn-ea"/>
                <a:sym typeface="Wingdings" panose="05000000000000000000" pitchFamily="2" charset="2"/>
              </a:rPr>
              <a:t>시 이전 </a:t>
            </a:r>
            <a:r>
              <a:rPr lang="en-US" altLang="ko-KR" sz="1400" dirty="0" smtClean="0">
                <a:latin typeface="+mn-ea"/>
                <a:ea typeface="+mn-ea"/>
                <a:sym typeface="Wingdings" panose="05000000000000000000" pitchFamily="2" charset="2"/>
              </a:rPr>
              <a:t>host</a:t>
            </a:r>
            <a:r>
              <a:rPr lang="ko-KR" altLang="en-US" sz="1400" dirty="0" smtClean="0">
                <a:latin typeface="+mn-ea"/>
                <a:ea typeface="+mn-ea"/>
                <a:sym typeface="Wingdings" panose="05000000000000000000" pitchFamily="2" charset="2"/>
              </a:rPr>
              <a:t>에 </a:t>
            </a:r>
            <a:r>
              <a:rPr lang="en-US" altLang="ko-KR" sz="1400" dirty="0" err="1">
                <a:latin typeface="+mn-ea"/>
                <a:ea typeface="+mn-ea"/>
                <a:sym typeface="Wingdings" panose="05000000000000000000" pitchFamily="2" charset="2"/>
              </a:rPr>
              <a:t>virsh</a:t>
            </a:r>
            <a:r>
              <a:rPr lang="en-US" altLang="ko-KR" sz="1400" dirty="0">
                <a:latin typeface="+mn-ea"/>
                <a:ea typeface="+mn-ea"/>
                <a:sym typeface="Wingdings" panose="05000000000000000000" pitchFamily="2" charset="2"/>
              </a:rPr>
              <a:t> list </a:t>
            </a:r>
            <a:r>
              <a:rPr lang="en-US" altLang="ko-KR" sz="1400" dirty="0" smtClean="0">
                <a:latin typeface="+mn-ea"/>
                <a:ea typeface="+mn-ea"/>
                <a:sym typeface="Wingdings" panose="05000000000000000000" pitchFamily="2" charset="2"/>
              </a:rPr>
              <a:t>--all </a:t>
            </a:r>
            <a:r>
              <a:rPr lang="ko-KR" altLang="en-US" sz="1400" dirty="0">
                <a:latin typeface="+mn-ea"/>
                <a:ea typeface="+mn-ea"/>
                <a:sym typeface="Wingdings" panose="05000000000000000000" pitchFamily="2" charset="2"/>
              </a:rPr>
              <a:t>로 </a:t>
            </a:r>
            <a:r>
              <a:rPr lang="ko-KR" altLang="en-US" sz="1400" dirty="0" err="1">
                <a:latin typeface="+mn-ea"/>
                <a:ea typeface="+mn-ea"/>
                <a:sym typeface="Wingdings" panose="05000000000000000000" pitchFamily="2" charset="2"/>
              </a:rPr>
              <a:t>봤을때</a:t>
            </a:r>
            <a:r>
              <a:rPr lang="ko-KR" altLang="en-US" sz="1400" dirty="0">
                <a:latin typeface="+mn-ea"/>
                <a:ea typeface="+mn-ea"/>
                <a:sym typeface="Wingdings" panose="05000000000000000000" pitchFamily="2" charset="2"/>
              </a:rPr>
              <a:t> </a:t>
            </a:r>
            <a:r>
              <a:rPr lang="en-US" altLang="ko-KR" sz="1400" dirty="0">
                <a:latin typeface="+mn-ea"/>
                <a:ea typeface="+mn-ea"/>
                <a:sym typeface="Wingdings" panose="05000000000000000000" pitchFamily="2" charset="2"/>
              </a:rPr>
              <a:t> </a:t>
            </a:r>
            <a:r>
              <a:rPr lang="en-US" altLang="ko-KR" sz="1400" dirty="0" smtClean="0">
                <a:latin typeface="+mn-ea"/>
                <a:ea typeface="+mn-ea"/>
                <a:sym typeface="Wingdings" panose="05000000000000000000" pitchFamily="2" charset="2"/>
              </a:rPr>
              <a:t>VM </a:t>
            </a:r>
            <a:r>
              <a:rPr lang="ko-KR" altLang="en-US" sz="1400" dirty="0" smtClean="0">
                <a:latin typeface="+mn-ea"/>
                <a:ea typeface="+mn-ea"/>
                <a:sym typeface="Wingdings" panose="05000000000000000000" pitchFamily="2" charset="2"/>
              </a:rPr>
              <a:t>이 남아있음 </a:t>
            </a:r>
            <a:r>
              <a:rPr lang="en-US" altLang="ko-KR" sz="1400" dirty="0" smtClean="0">
                <a:latin typeface="+mn-ea"/>
                <a:ea typeface="+mn-ea"/>
                <a:sym typeface="Wingdings" panose="05000000000000000000" pitchFamily="2" charset="2"/>
              </a:rPr>
              <a:t> </a:t>
            </a:r>
          </a:p>
          <a:p>
            <a:pPr lvl="0" algn="l">
              <a:lnSpc>
                <a:spcPct val="130000"/>
              </a:lnSpc>
            </a:pPr>
            <a:r>
              <a:rPr lang="en-US" altLang="ko-KR" sz="1400" dirty="0">
                <a:latin typeface="+mn-ea"/>
                <a:ea typeface="+mn-ea"/>
                <a:sym typeface="Wingdings" panose="05000000000000000000" pitchFamily="2" charset="2"/>
              </a:rPr>
              <a:t> </a:t>
            </a:r>
            <a:r>
              <a:rPr lang="en-US" altLang="ko-KR" sz="1400" dirty="0" smtClean="0">
                <a:latin typeface="+mn-ea"/>
                <a:ea typeface="+mn-ea"/>
                <a:sym typeface="Wingdings" panose="05000000000000000000" pitchFamily="2" charset="2"/>
              </a:rPr>
              <a:t>    (</a:t>
            </a:r>
            <a:r>
              <a:rPr lang="ko-KR" altLang="en-US" sz="1400" dirty="0" err="1" smtClean="0">
                <a:latin typeface="+mn-ea"/>
                <a:ea typeface="+mn-ea"/>
                <a:sym typeface="Wingdings" panose="05000000000000000000" pitchFamily="2" charset="2"/>
              </a:rPr>
              <a:t>상용망서</a:t>
            </a:r>
            <a:r>
              <a:rPr lang="ko-KR" altLang="en-US" sz="1400" dirty="0" smtClean="0">
                <a:latin typeface="+mn-ea"/>
                <a:ea typeface="+mn-ea"/>
                <a:sym typeface="Wingdings" panose="05000000000000000000" pitchFamily="2" charset="2"/>
              </a:rPr>
              <a:t> </a:t>
            </a:r>
            <a:r>
              <a:rPr lang="en-US" altLang="ko-KR" sz="1400" dirty="0" smtClean="0">
                <a:latin typeface="+mn-ea"/>
                <a:ea typeface="+mn-ea"/>
                <a:sym typeface="Wingdings" panose="05000000000000000000" pitchFamily="2" charset="2"/>
              </a:rPr>
              <a:t>Evacuation </a:t>
            </a:r>
            <a:r>
              <a:rPr lang="ko-KR" altLang="en-US" sz="1400" dirty="0" err="1" smtClean="0">
                <a:latin typeface="+mn-ea"/>
                <a:ea typeface="+mn-ea"/>
                <a:sym typeface="Wingdings" panose="05000000000000000000" pitchFamily="2" charset="2"/>
              </a:rPr>
              <a:t>원복시</a:t>
            </a:r>
            <a:r>
              <a:rPr lang="ko-KR" altLang="en-US" sz="1400" dirty="0" smtClean="0">
                <a:latin typeface="+mn-ea"/>
                <a:ea typeface="+mn-ea"/>
                <a:sym typeface="Wingdings" panose="05000000000000000000" pitchFamily="2" charset="2"/>
              </a:rPr>
              <a:t> </a:t>
            </a:r>
            <a:r>
              <a:rPr lang="en-US" altLang="ko-KR" sz="1400" dirty="0" smtClean="0">
                <a:latin typeface="+mn-ea"/>
                <a:ea typeface="+mn-ea"/>
                <a:sym typeface="Wingdings" panose="05000000000000000000" pitchFamily="2" charset="2"/>
              </a:rPr>
              <a:t>VM </a:t>
            </a:r>
            <a:r>
              <a:rPr lang="ko-KR" altLang="en-US" sz="1400" dirty="0" smtClean="0">
                <a:latin typeface="+mn-ea"/>
                <a:ea typeface="+mn-ea"/>
                <a:sym typeface="Wingdings" panose="05000000000000000000" pitchFamily="2" charset="2"/>
              </a:rPr>
              <a:t>형상이 남아있으면 </a:t>
            </a:r>
            <a:r>
              <a:rPr lang="ko-KR" altLang="en-US" sz="1400" dirty="0" err="1" smtClean="0">
                <a:latin typeface="+mn-ea"/>
                <a:ea typeface="+mn-ea"/>
                <a:sym typeface="Wingdings" panose="05000000000000000000" pitchFamily="2" charset="2"/>
              </a:rPr>
              <a:t>원복실패</a:t>
            </a:r>
            <a:r>
              <a:rPr lang="ko-KR" altLang="en-US" sz="1400" dirty="0" smtClean="0">
                <a:latin typeface="+mn-ea"/>
                <a:ea typeface="+mn-ea"/>
                <a:sym typeface="Wingdings" panose="05000000000000000000" pitchFamily="2" charset="2"/>
              </a:rPr>
              <a:t> </a:t>
            </a:r>
            <a:r>
              <a:rPr lang="en-US" altLang="ko-KR" sz="1400" dirty="0" smtClean="0">
                <a:latin typeface="+mn-ea"/>
                <a:ea typeface="+mn-ea"/>
                <a:sym typeface="Wingdings" panose="05000000000000000000" pitchFamily="2" charset="2"/>
              </a:rPr>
              <a:t>)</a:t>
            </a:r>
          </a:p>
          <a:p>
            <a:pPr lvl="0" algn="l">
              <a:lnSpc>
                <a:spcPct val="130000"/>
              </a:lnSpc>
            </a:pPr>
            <a:r>
              <a:rPr lang="en-US" altLang="ko-KR" sz="1400" b="1" dirty="0" smtClean="0">
                <a:latin typeface="+mn-ea"/>
                <a:ea typeface="+mn-ea"/>
              </a:rPr>
              <a:t>     </a:t>
            </a:r>
            <a:r>
              <a:rPr lang="ko-KR" altLang="en-US" sz="1400" dirty="0" smtClean="0">
                <a:latin typeface="+mn-ea"/>
                <a:ea typeface="+mn-ea"/>
              </a:rPr>
              <a:t>이전 </a:t>
            </a:r>
            <a:r>
              <a:rPr lang="en-US" altLang="ko-KR" sz="1400" dirty="0" smtClean="0">
                <a:latin typeface="+mn-ea"/>
                <a:ea typeface="+mn-ea"/>
              </a:rPr>
              <a:t>HOST</a:t>
            </a:r>
            <a:r>
              <a:rPr lang="ko-KR" altLang="en-US" sz="1400" dirty="0" smtClean="0">
                <a:latin typeface="+mn-ea"/>
                <a:ea typeface="+mn-ea"/>
              </a:rPr>
              <a:t>에서 </a:t>
            </a:r>
            <a:r>
              <a:rPr lang="en-US" altLang="ko-KR" sz="1400" dirty="0" err="1" smtClean="0">
                <a:latin typeface="+mn-ea"/>
                <a:ea typeface="+mn-ea"/>
              </a:rPr>
              <a:t>nova.conf</a:t>
            </a:r>
            <a:r>
              <a:rPr lang="ko-KR" altLang="en-US" sz="1400" dirty="0">
                <a:latin typeface="+mn-ea"/>
                <a:ea typeface="+mn-ea"/>
              </a:rPr>
              <a:t>파일의 </a:t>
            </a:r>
            <a:r>
              <a:rPr lang="en-US" altLang="ko-KR" sz="1400" dirty="0" err="1" smtClean="0">
                <a:latin typeface="+mn-ea"/>
                <a:ea typeface="+mn-ea"/>
              </a:rPr>
              <a:t>destroy_after_evacuate</a:t>
            </a:r>
            <a:r>
              <a:rPr lang="en-US" altLang="ko-KR" sz="1400" dirty="0" smtClean="0">
                <a:latin typeface="+mn-ea"/>
                <a:ea typeface="+mn-ea"/>
              </a:rPr>
              <a:t>=true</a:t>
            </a:r>
            <a:r>
              <a:rPr lang="ko-KR" altLang="en-US" sz="1400" dirty="0" smtClean="0">
                <a:latin typeface="+mn-ea"/>
                <a:ea typeface="+mn-ea"/>
              </a:rPr>
              <a:t>설정하고 이전 </a:t>
            </a:r>
            <a:r>
              <a:rPr lang="en-US" altLang="ko-KR" sz="1400" dirty="0" smtClean="0">
                <a:latin typeface="+mn-ea"/>
                <a:ea typeface="+mn-ea"/>
              </a:rPr>
              <a:t>HOST</a:t>
            </a:r>
            <a:r>
              <a:rPr lang="ko-KR" altLang="en-US" sz="1400" dirty="0" smtClean="0">
                <a:latin typeface="+mn-ea"/>
                <a:ea typeface="+mn-ea"/>
              </a:rPr>
              <a:t>에서 </a:t>
            </a:r>
            <a:endParaRPr lang="en-US" altLang="ko-KR" sz="1400" dirty="0" smtClean="0">
              <a:latin typeface="+mn-ea"/>
              <a:ea typeface="+mn-ea"/>
            </a:endParaRPr>
          </a:p>
          <a:p>
            <a:pPr lvl="0" algn="l">
              <a:lnSpc>
                <a:spcPct val="130000"/>
              </a:lnSpc>
            </a:pPr>
            <a:r>
              <a:rPr lang="en-US" altLang="ko-KR" sz="1400" b="1" dirty="0">
                <a:latin typeface="+mn-ea"/>
                <a:ea typeface="+mn-ea"/>
                <a:sym typeface="Wingdings" panose="05000000000000000000" pitchFamily="2" charset="2"/>
              </a:rPr>
              <a:t> </a:t>
            </a:r>
            <a:r>
              <a:rPr lang="en-US" altLang="ko-KR" sz="1400" b="1" dirty="0" smtClean="0">
                <a:latin typeface="+mn-ea"/>
                <a:ea typeface="+mn-ea"/>
                <a:sym typeface="Wingdings" panose="05000000000000000000" pitchFamily="2" charset="2"/>
              </a:rPr>
              <a:t>    </a:t>
            </a:r>
            <a:r>
              <a:rPr lang="en-US" altLang="ko-KR" sz="1400" dirty="0" err="1" smtClean="0">
                <a:latin typeface="+mn-ea"/>
                <a:ea typeface="+mn-ea"/>
                <a:sym typeface="Wingdings" panose="05000000000000000000" pitchFamily="2" charset="2"/>
              </a:rPr>
              <a:t>systemctl</a:t>
            </a:r>
            <a:r>
              <a:rPr lang="en-US" altLang="ko-KR" sz="1400" dirty="0" smtClean="0">
                <a:latin typeface="+mn-ea"/>
                <a:ea typeface="+mn-ea"/>
                <a:sym typeface="Wingdings" panose="05000000000000000000" pitchFamily="2" charset="2"/>
              </a:rPr>
              <a:t> restart </a:t>
            </a:r>
            <a:r>
              <a:rPr lang="en-US" altLang="ko-KR" sz="1400" dirty="0" err="1" smtClean="0">
                <a:latin typeface="+mn-ea"/>
                <a:ea typeface="+mn-ea"/>
                <a:sym typeface="Wingdings" panose="05000000000000000000" pitchFamily="2" charset="2"/>
              </a:rPr>
              <a:t>openstack</a:t>
            </a:r>
            <a:r>
              <a:rPr lang="en-US" altLang="ko-KR" sz="1400" dirty="0" smtClean="0">
                <a:latin typeface="+mn-ea"/>
                <a:ea typeface="+mn-ea"/>
                <a:sym typeface="Wingdings" panose="05000000000000000000" pitchFamily="2" charset="2"/>
              </a:rPr>
              <a:t>-nova-</a:t>
            </a:r>
            <a:r>
              <a:rPr lang="en-US" altLang="ko-KR" sz="1400" dirty="0" err="1" smtClean="0">
                <a:latin typeface="+mn-ea"/>
                <a:ea typeface="+mn-ea"/>
                <a:sym typeface="Wingdings" panose="05000000000000000000" pitchFamily="2" charset="2"/>
              </a:rPr>
              <a:t>compute.service</a:t>
            </a:r>
            <a:r>
              <a:rPr lang="en-US" altLang="ko-KR" sz="1400" dirty="0" smtClean="0">
                <a:latin typeface="+mn-ea"/>
                <a:ea typeface="+mn-ea"/>
                <a:sym typeface="Wingdings" panose="05000000000000000000" pitchFamily="2" charset="2"/>
              </a:rPr>
              <a:t> </a:t>
            </a:r>
            <a:r>
              <a:rPr lang="ko-KR" altLang="en-US" sz="1400" dirty="0">
                <a:latin typeface="+mn-ea"/>
                <a:ea typeface="+mn-ea"/>
                <a:sym typeface="Wingdings" panose="05000000000000000000" pitchFamily="2" charset="2"/>
              </a:rPr>
              <a:t> </a:t>
            </a:r>
            <a:r>
              <a:rPr lang="ko-KR" altLang="en-US" sz="1400" dirty="0" smtClean="0">
                <a:latin typeface="+mn-ea"/>
                <a:ea typeface="+mn-ea"/>
                <a:sym typeface="Wingdings" panose="05000000000000000000" pitchFamily="2" charset="2"/>
              </a:rPr>
              <a:t>또는 </a:t>
            </a:r>
            <a:r>
              <a:rPr lang="en-US" altLang="ko-KR" sz="1400" dirty="0" smtClean="0">
                <a:latin typeface="+mn-ea"/>
                <a:ea typeface="+mn-ea"/>
                <a:sym typeface="Wingdings" panose="05000000000000000000" pitchFamily="2" charset="2"/>
              </a:rPr>
              <a:t>reboot</a:t>
            </a:r>
            <a:r>
              <a:rPr lang="ko-KR" altLang="en-US" sz="1400" dirty="0" smtClean="0">
                <a:latin typeface="+mn-ea"/>
                <a:ea typeface="+mn-ea"/>
                <a:sym typeface="Wingdings" panose="05000000000000000000" pitchFamily="2" charset="2"/>
              </a:rPr>
              <a:t>해야  </a:t>
            </a:r>
            <a:r>
              <a:rPr lang="en-US" altLang="ko-KR" sz="1400" dirty="0" smtClean="0">
                <a:latin typeface="+mn-ea"/>
                <a:ea typeface="+mn-ea"/>
                <a:sym typeface="Wingdings" panose="05000000000000000000" pitchFamily="2" charset="2"/>
              </a:rPr>
              <a:t>VM </a:t>
            </a:r>
            <a:r>
              <a:rPr lang="ko-KR" altLang="en-US" sz="1400" dirty="0" smtClean="0">
                <a:latin typeface="+mn-ea"/>
                <a:ea typeface="+mn-ea"/>
                <a:sym typeface="Wingdings" panose="05000000000000000000" pitchFamily="2" charset="2"/>
              </a:rPr>
              <a:t>상태정상 관리됨</a:t>
            </a:r>
            <a:endParaRPr lang="en-US" altLang="ko-KR" sz="1400" dirty="0" smtClean="0">
              <a:latin typeface="+mn-ea"/>
              <a:ea typeface="+mn-ea"/>
              <a:sym typeface="Wingdings" panose="05000000000000000000" pitchFamily="2" charset="2"/>
            </a:endParaRPr>
          </a:p>
          <a:p>
            <a:pPr lvl="0" algn="l">
              <a:lnSpc>
                <a:spcPct val="130000"/>
              </a:lnSpc>
            </a:pPr>
            <a:endParaRPr lang="en-US" altLang="ko-KR" sz="1400" dirty="0" smtClean="0">
              <a:latin typeface="+mn-ea"/>
              <a:ea typeface="+mn-ea"/>
              <a:sym typeface="Wingdings" panose="05000000000000000000" pitchFamily="2" charset="2"/>
            </a:endParaRPr>
          </a:p>
          <a:p>
            <a:pPr marL="285750" lvl="0" indent="-285750" algn="l">
              <a:lnSpc>
                <a:spcPct val="130000"/>
              </a:lnSpc>
              <a:buFont typeface="Wingdings"/>
              <a:buChar char="à"/>
            </a:pPr>
            <a:r>
              <a:rPr lang="en-US" altLang="ko-KR" sz="1400" dirty="0" smtClean="0">
                <a:latin typeface="+mn-ea"/>
                <a:ea typeface="+mn-ea"/>
                <a:sym typeface="Wingdings" panose="05000000000000000000" pitchFamily="2" charset="2"/>
              </a:rPr>
              <a:t>DPDK VM</a:t>
            </a:r>
            <a:r>
              <a:rPr lang="ko-KR" altLang="en-US" sz="1400" dirty="0" smtClean="0">
                <a:latin typeface="+mn-ea"/>
                <a:ea typeface="+mn-ea"/>
                <a:sym typeface="Wingdings" panose="05000000000000000000" pitchFamily="2" charset="2"/>
              </a:rPr>
              <a:t>에 대해서는 대상 </a:t>
            </a:r>
            <a:r>
              <a:rPr lang="en-US" altLang="ko-KR" sz="1400" dirty="0" smtClean="0">
                <a:latin typeface="+mn-ea"/>
                <a:ea typeface="+mn-ea"/>
                <a:sym typeface="Wingdings" panose="05000000000000000000" pitchFamily="2" charset="2"/>
              </a:rPr>
              <a:t>HOST</a:t>
            </a:r>
            <a:r>
              <a:rPr lang="ko-KR" altLang="en-US" sz="1400" dirty="0" smtClean="0">
                <a:latin typeface="+mn-ea"/>
                <a:ea typeface="+mn-ea"/>
                <a:sym typeface="Wingdings" panose="05000000000000000000" pitchFamily="2" charset="2"/>
              </a:rPr>
              <a:t>의 </a:t>
            </a:r>
            <a:r>
              <a:rPr lang="en-US" altLang="ko-KR" sz="1400" dirty="0" err="1" smtClean="0">
                <a:latin typeface="+mn-ea"/>
                <a:ea typeface="+mn-ea"/>
                <a:sym typeface="Wingdings" panose="05000000000000000000" pitchFamily="2" charset="2"/>
              </a:rPr>
              <a:t>nova.conf</a:t>
            </a:r>
            <a:r>
              <a:rPr lang="ko-KR" altLang="en-US" sz="1400" dirty="0" smtClean="0">
                <a:latin typeface="+mn-ea"/>
                <a:ea typeface="+mn-ea"/>
                <a:sym typeface="Wingdings" panose="05000000000000000000" pitchFamily="2" charset="2"/>
              </a:rPr>
              <a:t>에서 </a:t>
            </a:r>
            <a:r>
              <a:rPr lang="en-US" altLang="ko-KR" sz="1400" dirty="0" err="1" smtClean="0">
                <a:latin typeface="+mn-ea"/>
                <a:ea typeface="+mn-ea"/>
                <a:sym typeface="Wingdings" panose="05000000000000000000" pitchFamily="2" charset="2"/>
              </a:rPr>
              <a:t>paththrough</a:t>
            </a:r>
            <a:r>
              <a:rPr lang="en-US" altLang="ko-KR" sz="1400" dirty="0" smtClean="0">
                <a:latin typeface="+mn-ea"/>
                <a:ea typeface="+mn-ea"/>
                <a:sym typeface="Wingdings" panose="05000000000000000000" pitchFamily="2" charset="2"/>
              </a:rPr>
              <a:t> </a:t>
            </a:r>
            <a:r>
              <a:rPr lang="ko-KR" altLang="en-US" sz="1400" dirty="0" smtClean="0">
                <a:latin typeface="+mn-ea"/>
                <a:ea typeface="+mn-ea"/>
                <a:sym typeface="Wingdings" panose="05000000000000000000" pitchFamily="2" charset="2"/>
              </a:rPr>
              <a:t>주소설정  확인필요</a:t>
            </a:r>
            <a:endParaRPr lang="en-US" altLang="ko-KR" sz="1400" dirty="0" smtClean="0">
              <a:latin typeface="+mn-ea"/>
              <a:ea typeface="+mn-ea"/>
              <a:sym typeface="Wingdings" panose="05000000000000000000" pitchFamily="2" charset="2"/>
            </a:endParaRPr>
          </a:p>
          <a:p>
            <a:pPr lvl="0" algn="l">
              <a:lnSpc>
                <a:spcPct val="130000"/>
              </a:lnSpc>
            </a:pPr>
            <a:r>
              <a:rPr lang="ko-KR" altLang="en-US" sz="1400" dirty="0" smtClean="0">
                <a:latin typeface="+mn-ea"/>
                <a:ea typeface="+mn-ea"/>
                <a:sym typeface="Wingdings" panose="05000000000000000000" pitchFamily="2" charset="2"/>
              </a:rPr>
              <a:t>      </a:t>
            </a:r>
            <a:r>
              <a:rPr lang="en-US" altLang="ko-KR" sz="1400" dirty="0" smtClean="0">
                <a:latin typeface="+mn-ea"/>
                <a:ea typeface="+mn-ea"/>
                <a:sym typeface="Wingdings" panose="05000000000000000000" pitchFamily="2" charset="2"/>
              </a:rPr>
              <a:t>Evacuation</a:t>
            </a:r>
            <a:r>
              <a:rPr lang="ko-KR" altLang="en-US" sz="1400" dirty="0" smtClean="0">
                <a:latin typeface="+mn-ea"/>
                <a:ea typeface="+mn-ea"/>
                <a:sym typeface="Wingdings" panose="05000000000000000000" pitchFamily="2" charset="2"/>
              </a:rPr>
              <a:t>되는 </a:t>
            </a:r>
            <a:r>
              <a:rPr lang="en-US" altLang="ko-KR" sz="1400" dirty="0" smtClean="0">
                <a:latin typeface="+mn-ea"/>
                <a:ea typeface="+mn-ea"/>
                <a:sym typeface="Wingdings" panose="05000000000000000000" pitchFamily="2" charset="2"/>
              </a:rPr>
              <a:t>VM</a:t>
            </a:r>
            <a:r>
              <a:rPr lang="ko-KR" altLang="en-US" sz="1400" dirty="0" smtClean="0">
                <a:latin typeface="+mn-ea"/>
                <a:ea typeface="+mn-ea"/>
                <a:sym typeface="Wingdings" panose="05000000000000000000" pitchFamily="2" charset="2"/>
              </a:rPr>
              <a:t>들에 대한 </a:t>
            </a:r>
            <a:r>
              <a:rPr lang="en-US" altLang="ko-KR" sz="1400" dirty="0" err="1" smtClean="0">
                <a:latin typeface="+mn-ea"/>
                <a:ea typeface="+mn-ea"/>
                <a:sym typeface="Wingdings" panose="05000000000000000000" pitchFamily="2" charset="2"/>
              </a:rPr>
              <a:t>paththrough</a:t>
            </a:r>
            <a:r>
              <a:rPr lang="ko-KR" altLang="en-US" sz="1400" dirty="0" smtClean="0">
                <a:latin typeface="+mn-ea"/>
                <a:ea typeface="+mn-ea"/>
                <a:sym typeface="Wingdings" panose="05000000000000000000" pitchFamily="2" charset="2"/>
              </a:rPr>
              <a:t>설정이 사전에 들어가 있어야 함 </a:t>
            </a:r>
            <a:endParaRPr lang="en-US" altLang="ko-KR" sz="1400" dirty="0" smtClean="0">
              <a:latin typeface="+mn-ea"/>
              <a:ea typeface="+mn-ea"/>
              <a:sym typeface="Wingdings" panose="05000000000000000000" pitchFamily="2" charset="2"/>
            </a:endParaRPr>
          </a:p>
          <a:p>
            <a:pPr lvl="0" algn="l">
              <a:lnSpc>
                <a:spcPct val="130000"/>
              </a:lnSpc>
            </a:pPr>
            <a:r>
              <a:rPr lang="en-US" altLang="ko-KR" sz="1400" dirty="0">
                <a:latin typeface="+mn-ea"/>
                <a:ea typeface="+mn-ea"/>
                <a:sym typeface="Wingdings" panose="05000000000000000000" pitchFamily="2" charset="2"/>
              </a:rPr>
              <a:t> </a:t>
            </a:r>
            <a:r>
              <a:rPr lang="en-US" altLang="ko-KR" sz="1400" dirty="0" smtClean="0">
                <a:latin typeface="+mn-ea"/>
                <a:ea typeface="+mn-ea"/>
                <a:sym typeface="Wingdings" panose="05000000000000000000" pitchFamily="2" charset="2"/>
              </a:rPr>
              <a:t>     ex) </a:t>
            </a:r>
            <a:r>
              <a:rPr lang="en-US" altLang="ko-KR" sz="1400" dirty="0" err="1" smtClean="0">
                <a:latin typeface="+mn-ea"/>
                <a:ea typeface="+mn-ea"/>
                <a:sym typeface="Wingdings" panose="05000000000000000000" pitchFamily="2" charset="2"/>
              </a:rPr>
              <a:t>nova.conf</a:t>
            </a:r>
            <a:r>
              <a:rPr lang="ko-KR" altLang="en-US" sz="1400" dirty="0" smtClean="0">
                <a:latin typeface="+mn-ea"/>
                <a:ea typeface="+mn-ea"/>
                <a:sym typeface="Wingdings" panose="05000000000000000000" pitchFamily="2" charset="2"/>
              </a:rPr>
              <a:t>에 </a:t>
            </a:r>
            <a:r>
              <a:rPr lang="en-US" altLang="ko-KR" sz="1400" dirty="0" err="1" smtClean="0">
                <a:latin typeface="+mn-ea"/>
                <a:ea typeface="+mn-ea"/>
                <a:sym typeface="Wingdings" panose="05000000000000000000" pitchFamily="2" charset="2"/>
              </a:rPr>
              <a:t>pci_alias</a:t>
            </a:r>
            <a:r>
              <a:rPr lang="en-US" altLang="ko-KR" sz="1400" dirty="0" smtClean="0">
                <a:latin typeface="+mn-ea"/>
                <a:ea typeface="+mn-ea"/>
                <a:sym typeface="Wingdings" panose="05000000000000000000" pitchFamily="2" charset="2"/>
              </a:rPr>
              <a:t>={“name”;”vida_int_1”, “slabel”:”vida_int_1”}</a:t>
            </a:r>
          </a:p>
          <a:p>
            <a:pPr lvl="0" algn="l">
              <a:lnSpc>
                <a:spcPct val="130000"/>
              </a:lnSpc>
            </a:pPr>
            <a:r>
              <a:rPr lang="ko-KR" altLang="en-US" sz="1400" dirty="0" smtClean="0">
                <a:latin typeface="+mn-ea"/>
                <a:ea typeface="+mn-ea"/>
                <a:sym typeface="Wingdings" panose="05000000000000000000" pitchFamily="2" charset="2"/>
              </a:rPr>
              <a:t>      </a:t>
            </a:r>
            <a:endParaRPr lang="en-US" altLang="ko-KR" sz="1400" dirty="0" smtClean="0">
              <a:latin typeface="+mn-ea"/>
              <a:ea typeface="+mn-ea"/>
              <a:sym typeface="Wingdings" panose="05000000000000000000" pitchFamily="2" charset="2"/>
            </a:endParaRPr>
          </a:p>
          <a:p>
            <a:pPr marL="285750" lvl="0" indent="-285750" algn="l">
              <a:lnSpc>
                <a:spcPct val="130000"/>
              </a:lnSpc>
              <a:buFont typeface="Wingdings"/>
              <a:buChar char="à"/>
            </a:pPr>
            <a:r>
              <a:rPr lang="en-US" altLang="ko-KR" sz="1400" dirty="0" smtClean="0">
                <a:latin typeface="+mn-ea"/>
                <a:ea typeface="+mn-ea"/>
                <a:sym typeface="Wingdings" panose="05000000000000000000" pitchFamily="2" charset="2"/>
              </a:rPr>
              <a:t> </a:t>
            </a:r>
            <a:r>
              <a:rPr lang="ko-KR" altLang="en-US" sz="1400" dirty="0" smtClean="0">
                <a:latin typeface="+mn-ea"/>
                <a:ea typeface="+mn-ea"/>
                <a:sym typeface="Wingdings" panose="05000000000000000000" pitchFamily="2" charset="2"/>
              </a:rPr>
              <a:t>인터페이스 </a:t>
            </a:r>
            <a:r>
              <a:rPr lang="en-US" altLang="ko-KR" sz="1400" dirty="0" smtClean="0">
                <a:latin typeface="+mn-ea"/>
                <a:ea typeface="+mn-ea"/>
                <a:sym typeface="Wingdings" panose="05000000000000000000" pitchFamily="2" charset="2"/>
              </a:rPr>
              <a:t>Down</a:t>
            </a:r>
            <a:r>
              <a:rPr lang="ko-KR" altLang="en-US" sz="1400" dirty="0" smtClean="0">
                <a:latin typeface="+mn-ea"/>
                <a:ea typeface="+mn-ea"/>
                <a:sym typeface="Wingdings" panose="05000000000000000000" pitchFamily="2" charset="2"/>
              </a:rPr>
              <a:t>후 </a:t>
            </a:r>
            <a:r>
              <a:rPr lang="en-US" altLang="ko-KR" sz="1400" dirty="0" smtClean="0">
                <a:latin typeface="+mn-ea"/>
                <a:ea typeface="+mn-ea"/>
                <a:sym typeface="Wingdings" panose="05000000000000000000" pitchFamily="2" charset="2"/>
              </a:rPr>
              <a:t>-&gt; Evacuation-&gt; </a:t>
            </a:r>
            <a:r>
              <a:rPr lang="ko-KR" altLang="en-US" sz="1400" dirty="0" smtClean="0">
                <a:latin typeface="+mn-ea"/>
                <a:ea typeface="+mn-ea"/>
                <a:sym typeface="Wingdings" panose="05000000000000000000" pitchFamily="2" charset="2"/>
              </a:rPr>
              <a:t>인터페이스 </a:t>
            </a:r>
            <a:r>
              <a:rPr lang="en-US" altLang="ko-KR" sz="1400" dirty="0" smtClean="0">
                <a:latin typeface="+mn-ea"/>
                <a:ea typeface="+mn-ea"/>
                <a:sym typeface="Wingdings" panose="05000000000000000000" pitchFamily="2" charset="2"/>
              </a:rPr>
              <a:t>Up</a:t>
            </a:r>
            <a:r>
              <a:rPr lang="ko-KR" altLang="en-US" sz="1400" dirty="0" smtClean="0">
                <a:latin typeface="+mn-ea"/>
                <a:ea typeface="+mn-ea"/>
                <a:sym typeface="Wingdings" panose="05000000000000000000" pitchFamily="2" charset="2"/>
              </a:rPr>
              <a:t>시 양쪽 </a:t>
            </a:r>
            <a:r>
              <a:rPr lang="en-US" altLang="ko-KR" sz="1400" dirty="0" smtClean="0">
                <a:latin typeface="+mn-ea"/>
                <a:ea typeface="+mn-ea"/>
                <a:sym typeface="Wingdings" panose="05000000000000000000" pitchFamily="2" charset="2"/>
              </a:rPr>
              <a:t>HOST </a:t>
            </a:r>
            <a:r>
              <a:rPr lang="ko-KR" altLang="en-US" sz="1400" dirty="0" smtClean="0">
                <a:latin typeface="+mn-ea"/>
                <a:ea typeface="+mn-ea"/>
                <a:sym typeface="Wingdings" panose="05000000000000000000" pitchFamily="2" charset="2"/>
              </a:rPr>
              <a:t>모두에서 </a:t>
            </a:r>
            <a:r>
              <a:rPr lang="en-US" altLang="ko-KR" sz="1400" dirty="0" smtClean="0">
                <a:latin typeface="+mn-ea"/>
                <a:ea typeface="+mn-ea"/>
                <a:sym typeface="Wingdings" panose="05000000000000000000" pitchFamily="2" charset="2"/>
              </a:rPr>
              <a:t>active</a:t>
            </a:r>
            <a:r>
              <a:rPr lang="ko-KR" altLang="en-US" sz="1400" dirty="0" smtClean="0">
                <a:latin typeface="+mn-ea"/>
                <a:ea typeface="+mn-ea"/>
                <a:sym typeface="Wingdings" panose="05000000000000000000" pitchFamily="2" charset="2"/>
              </a:rPr>
              <a:t>한 </a:t>
            </a:r>
            <a:r>
              <a:rPr lang="en-US" altLang="ko-KR" sz="1400" dirty="0" smtClean="0">
                <a:latin typeface="+mn-ea"/>
                <a:ea typeface="+mn-ea"/>
                <a:sym typeface="Wingdings" panose="05000000000000000000" pitchFamily="2" charset="2"/>
              </a:rPr>
              <a:t>VM</a:t>
            </a:r>
            <a:r>
              <a:rPr lang="ko-KR" altLang="en-US" sz="1400" dirty="0" smtClean="0">
                <a:latin typeface="+mn-ea"/>
                <a:ea typeface="+mn-ea"/>
                <a:sym typeface="Wingdings" panose="05000000000000000000" pitchFamily="2" charset="2"/>
              </a:rPr>
              <a:t>이 동시에 사는 </a:t>
            </a:r>
            <a:endParaRPr lang="en-US" altLang="ko-KR" sz="1400" dirty="0" smtClean="0">
              <a:latin typeface="+mn-ea"/>
              <a:ea typeface="+mn-ea"/>
              <a:sym typeface="Wingdings" panose="05000000000000000000" pitchFamily="2" charset="2"/>
            </a:endParaRPr>
          </a:p>
          <a:p>
            <a:pPr lvl="0" algn="l">
              <a:lnSpc>
                <a:spcPct val="130000"/>
              </a:lnSpc>
            </a:pPr>
            <a:r>
              <a:rPr lang="en-US" altLang="ko-KR" sz="1400" dirty="0" smtClean="0">
                <a:latin typeface="+mn-ea"/>
                <a:ea typeface="+mn-ea"/>
                <a:sym typeface="Wingdings" panose="05000000000000000000" pitchFamily="2" charset="2"/>
              </a:rPr>
              <a:t>       split brain </a:t>
            </a:r>
            <a:r>
              <a:rPr lang="ko-KR" altLang="en-US" sz="1400" dirty="0" smtClean="0">
                <a:latin typeface="+mn-ea"/>
                <a:ea typeface="+mn-ea"/>
                <a:sym typeface="Wingdings" panose="05000000000000000000" pitchFamily="2" charset="2"/>
              </a:rPr>
              <a:t>현상에 의하여 </a:t>
            </a:r>
            <a:r>
              <a:rPr lang="en-US" altLang="ko-KR" sz="1400" dirty="0">
                <a:latin typeface="+mn-ea"/>
                <a:ea typeface="+mn-ea"/>
                <a:sym typeface="Wingdings" panose="05000000000000000000" pitchFamily="2" charset="2"/>
              </a:rPr>
              <a:t>A</a:t>
            </a:r>
            <a:r>
              <a:rPr lang="en-US" altLang="ko-KR" sz="1400" dirty="0" smtClean="0">
                <a:latin typeface="+mn-ea"/>
                <a:ea typeface="+mn-ea"/>
                <a:sym typeface="Wingdings" panose="05000000000000000000" pitchFamily="2" charset="2"/>
              </a:rPr>
              <a:t>pplication Fail</a:t>
            </a:r>
            <a:r>
              <a:rPr lang="ko-KR" altLang="en-US" sz="1400" dirty="0" smtClean="0">
                <a:latin typeface="+mn-ea"/>
                <a:ea typeface="+mn-ea"/>
                <a:sym typeface="Wingdings" panose="05000000000000000000" pitchFamily="2" charset="2"/>
              </a:rPr>
              <a:t>이 발생함 </a:t>
            </a:r>
            <a:endParaRPr lang="en-US" altLang="ko-KR" sz="1400" dirty="0">
              <a:latin typeface="+mn-ea"/>
              <a:ea typeface="+mn-ea"/>
              <a:sym typeface="Wingdings" panose="05000000000000000000" pitchFamily="2" charset="2"/>
            </a:endParaRPr>
          </a:p>
          <a:p>
            <a:pPr lvl="0" algn="l">
              <a:lnSpc>
                <a:spcPct val="130000"/>
              </a:lnSpc>
            </a:pPr>
            <a:r>
              <a:rPr lang="en-US" altLang="ko-KR" sz="1400" dirty="0" smtClean="0">
                <a:latin typeface="+mn-ea"/>
                <a:ea typeface="+mn-ea"/>
                <a:sym typeface="Wingdings" panose="05000000000000000000" pitchFamily="2" charset="2"/>
              </a:rPr>
              <a:t>       </a:t>
            </a:r>
            <a:r>
              <a:rPr lang="ko-KR" altLang="en-US" sz="1400" dirty="0" smtClean="0">
                <a:latin typeface="+mn-ea"/>
                <a:ea typeface="+mn-ea"/>
                <a:sym typeface="Wingdings" panose="05000000000000000000" pitchFamily="2" charset="2"/>
              </a:rPr>
              <a:t>한쪽 </a:t>
            </a:r>
            <a:r>
              <a:rPr lang="en-US" altLang="ko-KR" sz="1400" dirty="0" smtClean="0">
                <a:latin typeface="+mn-ea"/>
                <a:ea typeface="+mn-ea"/>
                <a:sym typeface="Wingdings" panose="05000000000000000000" pitchFamily="2" charset="2"/>
              </a:rPr>
              <a:t>VM</a:t>
            </a:r>
            <a:r>
              <a:rPr lang="ko-KR" altLang="en-US" sz="1400" dirty="0" smtClean="0">
                <a:latin typeface="+mn-ea"/>
                <a:ea typeface="+mn-ea"/>
                <a:sym typeface="Wingdings" panose="05000000000000000000" pitchFamily="2" charset="2"/>
              </a:rPr>
              <a:t>을 죽이거나  물리 </a:t>
            </a:r>
            <a:r>
              <a:rPr lang="en-US" altLang="ko-KR" sz="1400" dirty="0" smtClean="0">
                <a:latin typeface="+mn-ea"/>
                <a:ea typeface="+mn-ea"/>
                <a:sym typeface="Wingdings" panose="05000000000000000000" pitchFamily="2" charset="2"/>
              </a:rPr>
              <a:t>HOST</a:t>
            </a:r>
            <a:r>
              <a:rPr lang="ko-KR" altLang="en-US" sz="1400" dirty="0" smtClean="0">
                <a:latin typeface="+mn-ea"/>
                <a:ea typeface="+mn-ea"/>
                <a:sym typeface="Wingdings" panose="05000000000000000000" pitchFamily="2" charset="2"/>
              </a:rPr>
              <a:t>를 </a:t>
            </a:r>
            <a:r>
              <a:rPr lang="en-US" altLang="ko-KR" sz="1400" dirty="0" smtClean="0">
                <a:latin typeface="+mn-ea"/>
                <a:ea typeface="+mn-ea"/>
                <a:sym typeface="Wingdings" panose="05000000000000000000" pitchFamily="2" charset="2"/>
              </a:rPr>
              <a:t>reboot</a:t>
            </a:r>
            <a:r>
              <a:rPr lang="ko-KR" altLang="en-US" sz="1400" dirty="0" smtClean="0">
                <a:latin typeface="+mn-ea"/>
                <a:ea typeface="+mn-ea"/>
                <a:sym typeface="Wingdings" panose="05000000000000000000" pitchFamily="2" charset="2"/>
              </a:rPr>
              <a:t>하여  조치필요</a:t>
            </a:r>
            <a:r>
              <a:rPr lang="en-US" altLang="ko-KR" sz="1400" dirty="0" smtClean="0">
                <a:latin typeface="+mn-ea"/>
                <a:ea typeface="+mn-ea"/>
                <a:sym typeface="Wingdings" panose="05000000000000000000" pitchFamily="2" charset="2"/>
              </a:rPr>
              <a:t> </a:t>
            </a:r>
          </a:p>
        </p:txBody>
      </p:sp>
      <p:sp>
        <p:nvSpPr>
          <p:cNvPr id="2" name="제목 1"/>
          <p:cNvSpPr>
            <a:spLocks noGrp="1"/>
          </p:cNvSpPr>
          <p:nvPr>
            <p:ph type="title"/>
          </p:nvPr>
        </p:nvSpPr>
        <p:spPr>
          <a:xfrm>
            <a:off x="539974" y="198041"/>
            <a:ext cx="9356725" cy="360363"/>
          </a:xfrm>
        </p:spPr>
        <p:txBody>
          <a:bodyPr/>
          <a:lstStyle/>
          <a:p>
            <a:r>
              <a:rPr lang="en-US" altLang="ko-KR" sz="2000" kern="1200" dirty="0" smtClean="0">
                <a:latin typeface="+mn-ea"/>
                <a:ea typeface="+mn-ea"/>
              </a:rPr>
              <a:t>1. Evacuate instance</a:t>
            </a:r>
            <a:endParaRPr lang="ko-KR" altLang="en-US" sz="2000" kern="1200" dirty="0">
              <a:latin typeface="+mn-ea"/>
              <a:ea typeface="+mn-ea"/>
            </a:endParaRPr>
          </a:p>
        </p:txBody>
      </p:sp>
      <p:sp>
        <p:nvSpPr>
          <p:cNvPr id="5" name="제목 1"/>
          <p:cNvSpPr>
            <a:spLocks noGrp="1"/>
          </p:cNvSpPr>
          <p:nvPr/>
        </p:nvSpPr>
        <p:spPr bwMode="auto">
          <a:xfrm>
            <a:off x="542131" y="218985"/>
            <a:ext cx="9356725" cy="360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defTabSz="952500" rtl="0" eaLnBrk="0" fontAlgn="base" latinLnBrk="1" hangingPunct="0">
              <a:spcBef>
                <a:spcPct val="0"/>
              </a:spcBef>
              <a:spcAft>
                <a:spcPct val="0"/>
              </a:spcAft>
              <a:defRPr kumimoji="1" sz="1700" b="1">
                <a:solidFill>
                  <a:srgbClr val="000000"/>
                </a:solidFill>
                <a:latin typeface="Arial" charset="0"/>
                <a:ea typeface="+mj-ea"/>
                <a:cs typeface="+mj-cs"/>
              </a:defRPr>
            </a:lvl1pPr>
            <a:lvl2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2pPr>
            <a:lvl3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3pPr>
            <a:lvl4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4pPr>
            <a:lvl5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5pPr>
            <a:lvl6pPr marL="457200" algn="l" rtl="0" fontAlgn="base" latinLnBrk="1">
              <a:spcBef>
                <a:spcPct val="0"/>
              </a:spcBef>
              <a:spcAft>
                <a:spcPct val="0"/>
              </a:spcAft>
              <a:defRPr kumimoji="1" sz="1600" b="1">
                <a:solidFill>
                  <a:srgbClr val="000000"/>
                </a:solidFill>
                <a:latin typeface="굴림" pitchFamily="50" charset="-127"/>
                <a:ea typeface="굴림" pitchFamily="50" charset="-127"/>
              </a:defRPr>
            </a:lvl6pPr>
            <a:lvl7pPr marL="914400" algn="l" rtl="0" fontAlgn="base" latinLnBrk="1">
              <a:spcBef>
                <a:spcPct val="0"/>
              </a:spcBef>
              <a:spcAft>
                <a:spcPct val="0"/>
              </a:spcAft>
              <a:defRPr kumimoji="1" sz="1600" b="1">
                <a:solidFill>
                  <a:srgbClr val="000000"/>
                </a:solidFill>
                <a:latin typeface="굴림" pitchFamily="50" charset="-127"/>
                <a:ea typeface="굴림" pitchFamily="50" charset="-127"/>
              </a:defRPr>
            </a:lvl7pPr>
            <a:lvl8pPr marL="1371600" algn="l" rtl="0" fontAlgn="base" latinLnBrk="1">
              <a:spcBef>
                <a:spcPct val="0"/>
              </a:spcBef>
              <a:spcAft>
                <a:spcPct val="0"/>
              </a:spcAft>
              <a:defRPr kumimoji="1" sz="1600" b="1">
                <a:solidFill>
                  <a:srgbClr val="000000"/>
                </a:solidFill>
                <a:latin typeface="굴림" pitchFamily="50" charset="-127"/>
                <a:ea typeface="굴림" pitchFamily="50" charset="-127"/>
              </a:defRPr>
            </a:lvl8pPr>
            <a:lvl9pPr marL="1828800" algn="l" rtl="0" fontAlgn="base" latinLnBrk="1">
              <a:spcBef>
                <a:spcPct val="0"/>
              </a:spcBef>
              <a:spcAft>
                <a:spcPct val="0"/>
              </a:spcAft>
              <a:defRPr kumimoji="1" sz="1600" b="1">
                <a:solidFill>
                  <a:srgbClr val="000000"/>
                </a:solidFill>
                <a:latin typeface="굴림" pitchFamily="50" charset="-127"/>
                <a:ea typeface="굴림" pitchFamily="50" charset="-127"/>
              </a:defRPr>
            </a:lvl9pPr>
          </a:lstStyle>
          <a:p>
            <a:endParaRPr lang="ko-KR" altLang="en-US" dirty="0"/>
          </a:p>
        </p:txBody>
      </p:sp>
    </p:spTree>
    <p:extLst>
      <p:ext uri="{BB962C8B-B14F-4D97-AF65-F5344CB8AC3E}">
        <p14:creationId xmlns:p14="http://schemas.microsoft.com/office/powerpoint/2010/main" val="82513136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디자인 사용자 지정">
  <a:themeElements>
    <a:clrScheme name="1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사용자 지정 1">
      <a:majorFont>
        <a:latin typeface="Moebius"/>
        <a:ea typeface="맑은 고딕"/>
        <a:cs typeface=""/>
      </a:majorFont>
      <a:minorFont>
        <a:latin typeface="Moebius"/>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6350" cap="flat" cmpd="sng" algn="ctr">
          <a:solidFill>
            <a:schemeClr val="tx1"/>
          </a:solidFill>
          <a:prstDash val="solid"/>
          <a:round/>
          <a:headEnd type="none" w="med" len="med"/>
          <a:tailEnd type="none" w="med" len="med"/>
        </a:ln>
        <a:effectLst/>
      </a:spPr>
      <a:bodyPr vert="horz" wrap="square" lIns="72000" tIns="0" rIns="18000" bIns="0" numCol="1" rtlCol="0" anchor="ctr" anchorCtr="0" compatLnSpc="1">
        <a:prstTxWarp prst="textNoShape">
          <a:avLst/>
        </a:prstTxWarp>
        <a:noAutofit/>
      </a:bodyPr>
      <a:lstStyle>
        <a:defPPr marL="0" marR="0" indent="0" algn="ctr" defTabSz="914400" rtl="0" eaLnBrk="1" fontAlgn="base" latinLnBrk="0" hangingPunct="1">
          <a:lnSpc>
            <a:spcPct val="100000"/>
          </a:lnSpc>
          <a:spcBef>
            <a:spcPct val="0"/>
          </a:spcBef>
          <a:spcAft>
            <a:spcPct val="0"/>
          </a:spcAft>
          <a:buClrTx/>
          <a:buSzTx/>
          <a:buFontTx/>
          <a:buNone/>
          <a:tabLst/>
          <a:defRPr sz="1200" dirty="0" smtClean="0">
            <a:latin typeface="+mn-ea"/>
            <a:ea typeface="+mn-ea"/>
            <a:cs typeface="Arials"/>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72000" tIns="0" rIns="18000" bIns="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100" b="0" i="0" u="none" strike="noStrike" cap="none" normalizeH="0" baseline="0" smtClean="0">
            <a:ln>
              <a:noFill/>
            </a:ln>
            <a:solidFill>
              <a:schemeClr val="tx1"/>
            </a:solidFill>
            <a:effectLst/>
            <a:latin typeface="Arial" pitchFamily="34" charset="0"/>
            <a:ea typeface="HY태고딕" pitchFamily="18" charset="-127"/>
            <a:cs typeface="Arials"/>
          </a:defRPr>
        </a:defPPr>
      </a:lstStyle>
    </a:lnDef>
    <a:txDef>
      <a:spPr bwMode="auto">
        <a:noFill/>
        <a:ln w="9525">
          <a:noFill/>
          <a:miter lim="800000"/>
          <a:headEnd/>
          <a:tailEnd/>
        </a:ln>
      </a:spPr>
      <a:bodyPr vert="horz" wrap="square" lIns="91440" tIns="45720" rIns="91440" bIns="45720" numCol="1" rtlCol="0" anchor="t" anchorCtr="0" compatLnSpc="1">
        <a:prstTxWarp prst="textNoShape">
          <a:avLst/>
        </a:prstTxWarp>
        <a:spAutoFit/>
      </a:bodyPr>
      <a:lstStyle>
        <a:defPPr algn="l">
          <a:lnSpc>
            <a:spcPct val="130000"/>
          </a:lnSpc>
          <a:defRPr sz="1800" b="1" dirty="0" smtClean="0">
            <a:solidFill>
              <a:srgbClr val="000000"/>
            </a:solidFill>
            <a:latin typeface="+mn-ea"/>
            <a:ea typeface="+mn-ea"/>
            <a:cs typeface="+mj-cs"/>
          </a:defRPr>
        </a:defPPr>
      </a:lstStyle>
    </a:txDef>
  </a:objectDefaults>
  <a:extraClrSchemeLst>
    <a:extraClrScheme>
      <a:clrScheme name="1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디자인 사용자 지정">
  <a:themeElements>
    <a:clrScheme name="1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사용자 지정 1">
      <a:majorFont>
        <a:latin typeface="Moebius"/>
        <a:ea typeface="맑은 고딕"/>
        <a:cs typeface=""/>
      </a:majorFont>
      <a:minorFont>
        <a:latin typeface="Moebius"/>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72000" tIns="0" rIns="18000" bIns="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100" b="0" i="0" u="none" strike="noStrike" cap="none" normalizeH="0" baseline="0" smtClean="0">
            <a:ln>
              <a:noFill/>
            </a:ln>
            <a:solidFill>
              <a:schemeClr val="tx1"/>
            </a:solidFill>
            <a:effectLst/>
            <a:latin typeface="Arial" pitchFamily="34" charset="0"/>
            <a:ea typeface="HY태고딕" pitchFamily="18" charset="-127"/>
            <a:cs typeface="Arials"/>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72000" tIns="0" rIns="18000" bIns="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100" b="0" i="0" u="none" strike="noStrike" cap="none" normalizeH="0" baseline="0" smtClean="0">
            <a:ln>
              <a:noFill/>
            </a:ln>
            <a:solidFill>
              <a:schemeClr val="tx1"/>
            </a:solidFill>
            <a:effectLst/>
            <a:latin typeface="Arial" pitchFamily="34" charset="0"/>
            <a:ea typeface="HY태고딕" pitchFamily="18" charset="-127"/>
            <a:cs typeface="Arials"/>
          </a:defRPr>
        </a:defPPr>
      </a:lstStyle>
    </a:lnDef>
  </a:objectDefaults>
  <a:extraClrSchemeLst>
    <a:extraClrScheme>
      <a:clrScheme name="1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테마">
  <a:themeElements>
    <a:clrScheme name="">
      <a:dk1>
        <a:srgbClr val="000000"/>
      </a:dk1>
      <a:lt1>
        <a:srgbClr val="FFFFFF"/>
      </a:lt1>
      <a:dk2>
        <a:srgbClr val="00FF00"/>
      </a:dk2>
      <a:lt2>
        <a:srgbClr val="FF0000"/>
      </a:lt2>
      <a:accent1>
        <a:srgbClr val="0000FF"/>
      </a:accent1>
      <a:accent2>
        <a:srgbClr val="00FFFF"/>
      </a:accent2>
      <a:accent3>
        <a:srgbClr val="FFFFFF"/>
      </a:accent3>
      <a:accent4>
        <a:srgbClr val="000000"/>
      </a:accent4>
      <a:accent5>
        <a:srgbClr val="AAAAFF"/>
      </a:accent5>
      <a:accent6>
        <a:srgbClr val="00E7E7"/>
      </a:accent6>
      <a:hlink>
        <a:srgbClr val="FF00FF"/>
      </a:hlink>
      <a:folHlink>
        <a:srgbClr val="FFFF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
      <a:dk1>
        <a:srgbClr val="000000"/>
      </a:dk1>
      <a:lt1>
        <a:srgbClr val="FFFFFF"/>
      </a:lt1>
      <a:dk2>
        <a:srgbClr val="00FF00"/>
      </a:dk2>
      <a:lt2>
        <a:srgbClr val="FF0000"/>
      </a:lt2>
      <a:accent1>
        <a:srgbClr val="0000FF"/>
      </a:accent1>
      <a:accent2>
        <a:srgbClr val="00FFFF"/>
      </a:accent2>
      <a:accent3>
        <a:srgbClr val="FFFFFF"/>
      </a:accent3>
      <a:accent4>
        <a:srgbClr val="000000"/>
      </a:accent4>
      <a:accent5>
        <a:srgbClr val="AAAAFF"/>
      </a:accent5>
      <a:accent6>
        <a:srgbClr val="00E7E7"/>
      </a:accent6>
      <a:hlink>
        <a:srgbClr val="FF00FF"/>
      </a:hlink>
      <a:folHlink>
        <a:srgbClr val="FFFF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1474033148</TotalTime>
  <Pages>39</Pages>
  <Words>4291</Words>
  <Application>Microsoft Office PowerPoint</Application>
  <PresentationFormat>사용자 지정</PresentationFormat>
  <Paragraphs>786</Paragraphs>
  <Slides>33</Slides>
  <Notes>33</Notes>
  <HiddenSlides>0</HiddenSlides>
  <MMClips>0</MMClips>
  <ScaleCrop>false</ScaleCrop>
  <HeadingPairs>
    <vt:vector size="4" baseType="variant">
      <vt:variant>
        <vt:lpstr>테마</vt:lpstr>
      </vt:variant>
      <vt:variant>
        <vt:i4>2</vt:i4>
      </vt:variant>
      <vt:variant>
        <vt:lpstr>슬라이드 제목</vt:lpstr>
      </vt:variant>
      <vt:variant>
        <vt:i4>33</vt:i4>
      </vt:variant>
    </vt:vector>
  </HeadingPairs>
  <TitlesOfParts>
    <vt:vector size="35" baseType="lpstr">
      <vt:lpstr>1_디자인 사용자 지정</vt:lpstr>
      <vt:lpstr>3_디자인 사용자 지정</vt:lpstr>
      <vt:lpstr>Evacuation migration by libvirt</vt:lpstr>
      <vt:lpstr>목차 </vt:lpstr>
      <vt:lpstr>1. Evacuate instance</vt:lpstr>
      <vt:lpstr>1. Evacuate 구성</vt:lpstr>
      <vt:lpstr>1. Evacuate 네트워크 구성</vt:lpstr>
      <vt:lpstr>1. Evacuate instance</vt:lpstr>
      <vt:lpstr>1. Evacuate instance</vt:lpstr>
      <vt:lpstr>1. Evacuate instance</vt:lpstr>
      <vt:lpstr>1. Evacuate instance</vt:lpstr>
      <vt:lpstr>1. Evacuate 시험 </vt:lpstr>
      <vt:lpstr>1. Evacuate 시험 </vt:lpstr>
      <vt:lpstr>1. Evacuate 시험 </vt:lpstr>
      <vt:lpstr>1. Evacuate Parameter </vt:lpstr>
      <vt:lpstr>2. Nova Scheduler</vt:lpstr>
      <vt:lpstr>2. Nova Scheduler</vt:lpstr>
      <vt:lpstr>2. Nova Scheduler</vt:lpstr>
      <vt:lpstr>2. Nova Scheduler</vt:lpstr>
      <vt:lpstr>3. Migration</vt:lpstr>
      <vt:lpstr>4. Non-live Migration</vt:lpstr>
      <vt:lpstr>4. Non-live Migration</vt:lpstr>
      <vt:lpstr>5. Live Migration with shared storage</vt:lpstr>
      <vt:lpstr>5. Live Migration with shared storage</vt:lpstr>
      <vt:lpstr>5. Live Migration with shared storage (cinder를 2번째 disk로 가진경우)</vt:lpstr>
      <vt:lpstr>5. Live Migration with shared storage 모니터링</vt:lpstr>
      <vt:lpstr>5. Live Migration with shared storage (document)</vt:lpstr>
      <vt:lpstr>5. Live Migration 시험 </vt:lpstr>
      <vt:lpstr>6. Block (Live) Migration</vt:lpstr>
      <vt:lpstr>7. Volume backend Live Migration</vt:lpstr>
      <vt:lpstr>7. Volume backend Live Migration</vt:lpstr>
      <vt:lpstr>8. Voulme Migration</vt:lpstr>
      <vt:lpstr>8. Voulme Migration</vt:lpstr>
      <vt:lpstr>8. Voulme Migration</vt:lpstr>
      <vt:lpstr>8. Voulme Migration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오픈스택 트러블슈팅</dc:title>
  <dc:creator>오성근/보라매NOC</dc:creator>
  <cp:lastModifiedBy>user</cp:lastModifiedBy>
  <cp:revision>7447</cp:revision>
  <cp:lastPrinted>2014-04-16T08:01:37Z</cp:lastPrinted>
  <dcterms:created xsi:type="dcterms:W3CDTF">1996-10-14T12:11:22Z</dcterms:created>
  <dcterms:modified xsi:type="dcterms:W3CDTF">2017-05-16T06:05:42Z</dcterms:modified>
</cp:coreProperties>
</file>