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7" r:id="rId2"/>
    <p:sldId id="356" r:id="rId3"/>
    <p:sldId id="357" r:id="rId4"/>
    <p:sldId id="391" r:id="rId5"/>
    <p:sldId id="358" r:id="rId6"/>
    <p:sldId id="290" r:id="rId7"/>
    <p:sldId id="360" r:id="rId8"/>
    <p:sldId id="361" r:id="rId9"/>
    <p:sldId id="291" r:id="rId10"/>
    <p:sldId id="292" r:id="rId11"/>
    <p:sldId id="293" r:id="rId12"/>
    <p:sldId id="323" r:id="rId13"/>
    <p:sldId id="363" r:id="rId14"/>
    <p:sldId id="359" r:id="rId15"/>
    <p:sldId id="364" r:id="rId16"/>
    <p:sldId id="295" r:id="rId17"/>
    <p:sldId id="296" r:id="rId18"/>
    <p:sldId id="365" r:id="rId19"/>
    <p:sldId id="298" r:id="rId20"/>
    <p:sldId id="367" r:id="rId21"/>
    <p:sldId id="370" r:id="rId22"/>
    <p:sldId id="369" r:id="rId23"/>
    <p:sldId id="375" r:id="rId24"/>
    <p:sldId id="299" r:id="rId25"/>
    <p:sldId id="366" r:id="rId26"/>
    <p:sldId id="368" r:id="rId27"/>
    <p:sldId id="300" r:id="rId28"/>
    <p:sldId id="301" r:id="rId29"/>
    <p:sldId id="302" r:id="rId30"/>
    <p:sldId id="371" r:id="rId31"/>
    <p:sldId id="305" r:id="rId32"/>
    <p:sldId id="389" r:id="rId33"/>
    <p:sldId id="304" r:id="rId34"/>
    <p:sldId id="306" r:id="rId35"/>
    <p:sldId id="307" r:id="rId36"/>
    <p:sldId id="390" r:id="rId37"/>
    <p:sldId id="308" r:id="rId38"/>
    <p:sldId id="372" r:id="rId39"/>
    <p:sldId id="373" r:id="rId40"/>
    <p:sldId id="374" r:id="rId41"/>
    <p:sldId id="309" r:id="rId42"/>
    <p:sldId id="388" r:id="rId43"/>
    <p:sldId id="310" r:id="rId44"/>
    <p:sldId id="378" r:id="rId45"/>
    <p:sldId id="311" r:id="rId46"/>
    <p:sldId id="381" r:id="rId47"/>
    <p:sldId id="379" r:id="rId48"/>
    <p:sldId id="382" r:id="rId49"/>
    <p:sldId id="383" r:id="rId50"/>
    <p:sldId id="384" r:id="rId51"/>
    <p:sldId id="385" r:id="rId52"/>
    <p:sldId id="386" r:id="rId53"/>
    <p:sldId id="316" r:id="rId54"/>
    <p:sldId id="387" r:id="rId55"/>
    <p:sldId id="315" r:id="rId56"/>
    <p:sldId id="314" r:id="rId57"/>
    <p:sldId id="317" r:id="rId58"/>
    <p:sldId id="336" r:id="rId59"/>
    <p:sldId id="334" r:id="rId60"/>
    <p:sldId id="335" r:id="rId61"/>
    <p:sldId id="399" r:id="rId62"/>
    <p:sldId id="351" r:id="rId63"/>
    <p:sldId id="376" r:id="rId64"/>
    <p:sldId id="392" r:id="rId65"/>
    <p:sldId id="393" r:id="rId66"/>
    <p:sldId id="394" r:id="rId67"/>
    <p:sldId id="395" r:id="rId68"/>
    <p:sldId id="396" r:id="rId69"/>
    <p:sldId id="398" r:id="rId70"/>
    <p:sldId id="338" r:id="rId71"/>
    <p:sldId id="339" r:id="rId72"/>
    <p:sldId id="340" r:id="rId73"/>
    <p:sldId id="341" r:id="rId74"/>
    <p:sldId id="397" r:id="rId75"/>
    <p:sldId id="342" r:id="rId76"/>
    <p:sldId id="343" r:id="rId77"/>
    <p:sldId id="344" r:id="rId78"/>
    <p:sldId id="350" r:id="rId79"/>
    <p:sldId id="352" r:id="rId80"/>
    <p:sldId id="354" r:id="rId81"/>
    <p:sldId id="353" r:id="rId82"/>
    <p:sldId id="355" r:id="rId83"/>
    <p:sldId id="401" r:id="rId84"/>
    <p:sldId id="402" r:id="rId85"/>
    <p:sldId id="400" r:id="rId86"/>
    <p:sldId id="362" r:id="rId8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6" autoAdjust="0"/>
    <p:restoredTop sz="84123" autoAdjust="0"/>
  </p:normalViewPr>
  <p:slideViewPr>
    <p:cSldViewPr snapToGrid="0">
      <p:cViewPr varScale="1">
        <p:scale>
          <a:sx n="107" d="100"/>
          <a:sy n="107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88F46-2E10-409B-9CA5-FC1162E92B38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CFA0-5763-46B2-AF4A-16BD9605B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44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98827-78C8-40CC-A610-15C578C2C84C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5AFBA-F8E3-46DD-BC65-74E6FEB22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7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26.png"/>
          <p:cNvPicPr>
            <a:picLocks noChangeAspect="1"/>
          </p:cNvPicPr>
          <p:nvPr userDrawn="1"/>
        </p:nvPicPr>
        <p:blipFill>
          <a:blip r:embed="rId2"/>
          <a:srcRect l="20579" t="43720" r="52093" b="53644"/>
          <a:stretch>
            <a:fillRect/>
          </a:stretch>
        </p:blipFill>
        <p:spPr>
          <a:xfrm>
            <a:off x="935641" y="2908687"/>
            <a:ext cx="2288822" cy="1655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35641" y="1797445"/>
            <a:ext cx="808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Introduction to Computational Thinking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35641" y="2461582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Python</a:t>
            </a:r>
            <a:endParaRPr lang="ko-KR" altLang="en-US" sz="2000" dirty="0"/>
          </a:p>
        </p:txBody>
      </p:sp>
      <p:pic>
        <p:nvPicPr>
          <p:cNvPr id="12" name="그림 11" descr="27.png"/>
          <p:cNvPicPr>
            <a:picLocks noChangeAspect="1"/>
          </p:cNvPicPr>
          <p:nvPr userDrawn="1"/>
        </p:nvPicPr>
        <p:blipFill>
          <a:blip r:embed="rId3"/>
          <a:srcRect l="6741" t="43565" r="78374" b="53954"/>
          <a:stretch>
            <a:fillRect/>
          </a:stretch>
        </p:blipFill>
        <p:spPr>
          <a:xfrm>
            <a:off x="935641" y="2900621"/>
            <a:ext cx="1260790" cy="157599"/>
          </a:xfrm>
          <a:prstGeom prst="rect">
            <a:avLst/>
          </a:prstGeom>
        </p:spPr>
      </p:pic>
      <p:pic>
        <p:nvPicPr>
          <p:cNvPr id="16" name="그림 15" descr="29.png"/>
          <p:cNvPicPr>
            <a:picLocks noChangeAspect="1"/>
          </p:cNvPicPr>
          <p:nvPr userDrawn="1"/>
        </p:nvPicPr>
        <p:blipFill>
          <a:blip r:embed="rId4"/>
          <a:srcRect t="98609"/>
          <a:stretch>
            <a:fillRect/>
          </a:stretch>
        </p:blipFill>
        <p:spPr>
          <a:xfrm>
            <a:off x="0" y="6762582"/>
            <a:ext cx="9144000" cy="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9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6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8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3940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281057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pic>
        <p:nvPicPr>
          <p:cNvPr id="9" name="그림 8" descr="1.png"/>
          <p:cNvPicPr>
            <a:picLocks noChangeAspect="1"/>
          </p:cNvPicPr>
          <p:nvPr userDrawn="1"/>
        </p:nvPicPr>
        <p:blipFill>
          <a:blip r:embed="rId2" cstate="print"/>
          <a:srcRect l="1878" t="-318" r="94945" b="87925"/>
          <a:stretch>
            <a:fillRect/>
          </a:stretch>
        </p:blipFill>
        <p:spPr>
          <a:xfrm>
            <a:off x="516490" y="276225"/>
            <a:ext cx="230272" cy="67375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42950" y="426763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산돌고딕 M" pitchFamily="18" charset="-127"/>
                <a:ea typeface="산돌고딕 M" pitchFamily="18" charset="-127"/>
              </a:rPr>
              <a:t>Python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산돌고딕 M" pitchFamily="18" charset="-127"/>
              <a:ea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61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-2.59259E-6 L -0.03143 -2.59259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3940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281057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pic>
        <p:nvPicPr>
          <p:cNvPr id="7" name="그림 6" descr="0.png"/>
          <p:cNvPicPr>
            <a:picLocks noChangeAspect="1"/>
          </p:cNvPicPr>
          <p:nvPr userDrawn="1"/>
        </p:nvPicPr>
        <p:blipFill>
          <a:blip r:embed="rId2" cstate="print"/>
          <a:srcRect l="77780" b="87093"/>
          <a:stretch>
            <a:fillRect/>
          </a:stretch>
        </p:blipFill>
        <p:spPr>
          <a:xfrm>
            <a:off x="516490" y="6176963"/>
            <a:ext cx="1315983" cy="573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00"/>
          <a:stretch/>
        </p:blipFill>
        <p:spPr>
          <a:xfrm>
            <a:off x="7223344" y="6332789"/>
            <a:ext cx="1456211" cy="261663"/>
          </a:xfrm>
          <a:prstGeom prst="rect">
            <a:avLst/>
          </a:prstGeom>
        </p:spPr>
      </p:pic>
      <p:pic>
        <p:nvPicPr>
          <p:cNvPr id="9" name="그림 8" descr="1.png"/>
          <p:cNvPicPr>
            <a:picLocks noChangeAspect="1"/>
          </p:cNvPicPr>
          <p:nvPr userDrawn="1"/>
        </p:nvPicPr>
        <p:blipFill>
          <a:blip r:embed="rId4" cstate="print"/>
          <a:srcRect l="1878" t="-318" r="94945" b="87925"/>
          <a:stretch>
            <a:fillRect/>
          </a:stretch>
        </p:blipFill>
        <p:spPr>
          <a:xfrm>
            <a:off x="516490" y="276225"/>
            <a:ext cx="230272" cy="67375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42950" y="426763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산돌고딕 M" pitchFamily="18" charset="-127"/>
                <a:ea typeface="산돌고딕 M" pitchFamily="18" charset="-127"/>
              </a:rPr>
              <a:t>Blockly and </a:t>
            </a:r>
            <a:r>
              <a:rPr lang="en-US" altLang="ko-KR" sz="28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산돌고딕 M" pitchFamily="18" charset="-127"/>
                <a:ea typeface="산돌고딕 M" pitchFamily="18" charset="-127"/>
              </a:rPr>
              <a:t>BigData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산돌고딕 M" pitchFamily="18" charset="-127"/>
              <a:ea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1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-2.59259E-6 L -0.03143 -2.59259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3940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281057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pic>
        <p:nvPicPr>
          <p:cNvPr id="7" name="그림 6" descr="0.png"/>
          <p:cNvPicPr>
            <a:picLocks noChangeAspect="1"/>
          </p:cNvPicPr>
          <p:nvPr userDrawn="1"/>
        </p:nvPicPr>
        <p:blipFill>
          <a:blip r:embed="rId2" cstate="print"/>
          <a:srcRect l="77780" b="87093"/>
          <a:stretch>
            <a:fillRect/>
          </a:stretch>
        </p:blipFill>
        <p:spPr>
          <a:xfrm>
            <a:off x="516490" y="6176963"/>
            <a:ext cx="1315983" cy="573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00"/>
          <a:stretch/>
        </p:blipFill>
        <p:spPr>
          <a:xfrm>
            <a:off x="7223344" y="6332789"/>
            <a:ext cx="1456211" cy="261663"/>
          </a:xfrm>
          <a:prstGeom prst="rect">
            <a:avLst/>
          </a:prstGeom>
        </p:spPr>
      </p:pic>
      <p:pic>
        <p:nvPicPr>
          <p:cNvPr id="9" name="그림 8" descr="1.png"/>
          <p:cNvPicPr>
            <a:picLocks noChangeAspect="1"/>
          </p:cNvPicPr>
          <p:nvPr userDrawn="1"/>
        </p:nvPicPr>
        <p:blipFill>
          <a:blip r:embed="rId4" cstate="print"/>
          <a:srcRect l="1878" t="-318" r="94945" b="87925"/>
          <a:stretch>
            <a:fillRect/>
          </a:stretch>
        </p:blipFill>
        <p:spPr>
          <a:xfrm>
            <a:off x="516490" y="276225"/>
            <a:ext cx="230272" cy="67375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42950" y="426763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산돌고딕 M" pitchFamily="18" charset="-127"/>
                <a:ea typeface="산돌고딕 M" pitchFamily="18" charset="-127"/>
              </a:rPr>
              <a:t>Functions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산돌고딕 M" pitchFamily="18" charset="-127"/>
              <a:ea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23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-2.59259E-6 L -0.03143 -2.59259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9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0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05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python.org/2/library/functions.html?highlight=dir#eval" TargetMode="External"/><Relationship Id="rId18" Type="http://schemas.openxmlformats.org/officeDocument/2006/relationships/hyperlink" Target="https://docs.python.org/2/library/functions.html?highlight=dir#execfile" TargetMode="External"/><Relationship Id="rId26" Type="http://schemas.openxmlformats.org/officeDocument/2006/relationships/hyperlink" Target="https://docs.python.org/2/library/functions.html?highlight=dir#tuple" TargetMode="External"/><Relationship Id="rId39" Type="http://schemas.openxmlformats.org/officeDocument/2006/relationships/hyperlink" Target="https://docs.python.org/2/library/functions.html?highlight=dir#locals" TargetMode="External"/><Relationship Id="rId21" Type="http://schemas.openxmlformats.org/officeDocument/2006/relationships/hyperlink" Target="https://docs.python.org/2/library/functions.html?highlight=dir#super" TargetMode="External"/><Relationship Id="rId34" Type="http://schemas.openxmlformats.org/officeDocument/2006/relationships/hyperlink" Target="https://docs.python.org/2/library/functions.html?highlight=dir#list" TargetMode="External"/><Relationship Id="rId42" Type="http://schemas.openxmlformats.org/officeDocument/2006/relationships/hyperlink" Target="https://docs.python.org/2/library/functions.html?highlight=dir#chr" TargetMode="External"/><Relationship Id="rId47" Type="http://schemas.openxmlformats.org/officeDocument/2006/relationships/hyperlink" Target="https://docs.python.org/2/library/functions.html?highlight=dir#classmethod" TargetMode="External"/><Relationship Id="rId50" Type="http://schemas.openxmlformats.org/officeDocument/2006/relationships/hyperlink" Target="https://docs.python.org/2/library/functions.html?highlight=dir#func-repr" TargetMode="External"/><Relationship Id="rId55" Type="http://schemas.openxmlformats.org/officeDocument/2006/relationships/hyperlink" Target="https://docs.python.org/2/library/functions.html?highlight=dir#reversed" TargetMode="External"/><Relationship Id="rId63" Type="http://schemas.openxmlformats.org/officeDocument/2006/relationships/hyperlink" Target="https://docs.python.org/2/library/functions.html?highlight=dir#hash" TargetMode="External"/><Relationship Id="rId68" Type="http://schemas.openxmlformats.org/officeDocument/2006/relationships/hyperlink" Target="https://docs.python.org/2/library/functions.html?highlight=dir#-1,-1,NEXT" TargetMode="External"/><Relationship Id="rId76" Type="http://schemas.openxmlformats.org/officeDocument/2006/relationships/hyperlink" Target="https://docs.python.org/2/library/functions.html?highlight=dir#oct" TargetMode="External"/><Relationship Id="rId7" Type="http://schemas.openxmlformats.org/officeDocument/2006/relationships/hyperlink" Target="https://docs.python.org/2/library/functions.html?highlight=dir#all" TargetMode="External"/><Relationship Id="rId71" Type="http://schemas.openxmlformats.org/officeDocument/2006/relationships/hyperlink" Target="https://docs.python.org/2/library/functions.html?highlight=dir#hex" TargetMode="External"/><Relationship Id="rId2" Type="http://schemas.openxmlformats.org/officeDocument/2006/relationships/hyperlink" Target="https://docs.python.org/2/library/functions.html?highlight=dir#abs" TargetMode="External"/><Relationship Id="rId16" Type="http://schemas.openxmlformats.org/officeDocument/2006/relationships/hyperlink" Target="https://docs.python.org/2/library/functions.html?highlight=dir#sum" TargetMode="External"/><Relationship Id="rId29" Type="http://schemas.openxmlformats.org/officeDocument/2006/relationships/hyperlink" Target="https://docs.python.org/2/library/functions.html?highlight=dir#len" TargetMode="External"/><Relationship Id="rId11" Type="http://schemas.openxmlformats.org/officeDocument/2006/relationships/hyperlink" Target="https://docs.python.org/2/library/functions.html?highlight=dir#str" TargetMode="External"/><Relationship Id="rId24" Type="http://schemas.openxmlformats.org/officeDocument/2006/relationships/hyperlink" Target="https://docs.python.org/2/library/functions.html?highlight=dir#iter" TargetMode="External"/><Relationship Id="rId32" Type="http://schemas.openxmlformats.org/officeDocument/2006/relationships/hyperlink" Target="https://docs.python.org/2/library/functions.html?highlight=dir#bytearray" TargetMode="External"/><Relationship Id="rId37" Type="http://schemas.openxmlformats.org/officeDocument/2006/relationships/hyperlink" Target="https://docs.python.org/2/library/functions.html?highlight=dir#callable" TargetMode="External"/><Relationship Id="rId40" Type="http://schemas.openxmlformats.org/officeDocument/2006/relationships/hyperlink" Target="https://docs.python.org/2/library/functions.html?highlight=dir#reduce" TargetMode="External"/><Relationship Id="rId45" Type="http://schemas.openxmlformats.org/officeDocument/2006/relationships/hyperlink" Target="https://docs.python.org/2/library/functions.html?highlight=dir#reload" TargetMode="External"/><Relationship Id="rId53" Type="http://schemas.openxmlformats.org/officeDocument/2006/relationships/hyperlink" Target="https://docs.python.org/2/library/functions.html?highlight=dir#globals" TargetMode="External"/><Relationship Id="rId58" Type="http://schemas.openxmlformats.org/officeDocument/2006/relationships/hyperlink" Target="https://docs.python.org/2/library/functions.html?highlight=dir#hasattr" TargetMode="External"/><Relationship Id="rId66" Type="http://schemas.openxmlformats.org/officeDocument/2006/relationships/hyperlink" Target="https://docs.python.org/2/library/functions.html?highlight=dir#delattr" TargetMode="External"/><Relationship Id="rId74" Type="http://schemas.openxmlformats.org/officeDocument/2006/relationships/hyperlink" Target="https://docs.python.org/2/library/functions.html?highlight=dir#dir" TargetMode="External"/><Relationship Id="rId5" Type="http://schemas.openxmlformats.org/officeDocument/2006/relationships/hyperlink" Target="https://docs.python.org/2/library/functions.html?highlight=dir#open" TargetMode="External"/><Relationship Id="rId15" Type="http://schemas.openxmlformats.org/officeDocument/2006/relationships/hyperlink" Target="https://docs.python.org/2/library/functions.html?highlight=dir#pow" TargetMode="External"/><Relationship Id="rId23" Type="http://schemas.openxmlformats.org/officeDocument/2006/relationships/hyperlink" Target="https://docs.python.org/2/library/functions.html?highlight=dir#file" TargetMode="External"/><Relationship Id="rId28" Type="http://schemas.openxmlformats.org/officeDocument/2006/relationships/hyperlink" Target="https://docs.python.org/2/library/functions.html?highlight=dir#filter" TargetMode="External"/><Relationship Id="rId36" Type="http://schemas.openxmlformats.org/officeDocument/2006/relationships/hyperlink" Target="https://docs.python.org/2/library/functions.html?highlight=dir#unichr" TargetMode="External"/><Relationship Id="rId49" Type="http://schemas.openxmlformats.org/officeDocument/2006/relationships/hyperlink" Target="https://docs.python.org/2/library/functions.html?highlight=dir#map" TargetMode="External"/><Relationship Id="rId57" Type="http://schemas.openxmlformats.org/officeDocument/2006/relationships/hyperlink" Target="https://docs.python.org/2/library/functions.html?highlight=dir#compile" TargetMode="External"/><Relationship Id="rId61" Type="http://schemas.openxmlformats.org/officeDocument/2006/relationships/hyperlink" Target="https://docs.python.org/2/library/functions.html?highlight=dir#__import__" TargetMode="External"/><Relationship Id="rId10" Type="http://schemas.openxmlformats.org/officeDocument/2006/relationships/hyperlink" Target="https://docs.python.org/2/library/functions.html?highlight=dir#ord" TargetMode="External"/><Relationship Id="rId19" Type="http://schemas.openxmlformats.org/officeDocument/2006/relationships/hyperlink" Target="https://docs.python.org/2/library/functions.html?highlight=dir#issubclass" TargetMode="External"/><Relationship Id="rId31" Type="http://schemas.openxmlformats.org/officeDocument/2006/relationships/hyperlink" Target="https://docs.python.org/2/library/functions.html?highlight=dir#type" TargetMode="External"/><Relationship Id="rId44" Type="http://schemas.openxmlformats.org/officeDocument/2006/relationships/hyperlink" Target="https://docs.python.org/2/library/functions.html?highlight=dir#long" TargetMode="External"/><Relationship Id="rId52" Type="http://schemas.openxmlformats.org/officeDocument/2006/relationships/hyperlink" Target="https://docs.python.org/2/library/functions.html?highlight=dir#cmp" TargetMode="External"/><Relationship Id="rId60" Type="http://schemas.openxmlformats.org/officeDocument/2006/relationships/hyperlink" Target="https://docs.python.org/2/library/functions.html?highlight=dir#round" TargetMode="External"/><Relationship Id="rId65" Type="http://schemas.openxmlformats.org/officeDocument/2006/relationships/hyperlink" Target="https://docs.python.org/2/library/functions.html?highlight=dir#func-set" TargetMode="External"/><Relationship Id="rId73" Type="http://schemas.openxmlformats.org/officeDocument/2006/relationships/hyperlink" Target="https://docs.python.org/2/library/functions.html?highlight=dir#slice" TargetMode="External"/><Relationship Id="rId4" Type="http://schemas.openxmlformats.org/officeDocument/2006/relationships/hyperlink" Target="https://docs.python.org/2/library/functions.html?highlight=dir#input" TargetMode="External"/><Relationship Id="rId9" Type="http://schemas.openxmlformats.org/officeDocument/2006/relationships/hyperlink" Target="https://docs.python.org/2/library/functions.html?highlight=dir#int" TargetMode="External"/><Relationship Id="rId14" Type="http://schemas.openxmlformats.org/officeDocument/2006/relationships/hyperlink" Target="https://docs.python.org/2/library/functions.html?highlight=dir#isinstance" TargetMode="External"/><Relationship Id="rId22" Type="http://schemas.openxmlformats.org/officeDocument/2006/relationships/hyperlink" Target="https://docs.python.org/2/library/functions.html?highlight=dir#bin" TargetMode="External"/><Relationship Id="rId27" Type="http://schemas.openxmlformats.org/officeDocument/2006/relationships/hyperlink" Target="https://docs.python.org/2/library/functions.html?highlight=dir#bool" TargetMode="External"/><Relationship Id="rId30" Type="http://schemas.openxmlformats.org/officeDocument/2006/relationships/hyperlink" Target="https://docs.python.org/2/library/functions.html?highlight=dir#range" TargetMode="External"/><Relationship Id="rId35" Type="http://schemas.openxmlformats.org/officeDocument/2006/relationships/hyperlink" Target="https://docs.python.org/2/library/functions.html?highlight=dir#raw_input" TargetMode="External"/><Relationship Id="rId43" Type="http://schemas.openxmlformats.org/officeDocument/2006/relationships/hyperlink" Target="https://docs.python.org/2/library/functions.html?highlight=dir#func-frozenset" TargetMode="External"/><Relationship Id="rId48" Type="http://schemas.openxmlformats.org/officeDocument/2006/relationships/hyperlink" Target="https://docs.python.org/2/library/functions.html?highlight=dir#getattr" TargetMode="External"/><Relationship Id="rId56" Type="http://schemas.openxmlformats.org/officeDocument/2006/relationships/hyperlink" Target="https://docs.python.org/2/library/functions.html?highlight=dir#zip" TargetMode="External"/><Relationship Id="rId64" Type="http://schemas.openxmlformats.org/officeDocument/2006/relationships/hyperlink" Target="https://docs.python.org/2/library/functions.html?highlight=dir#min" TargetMode="External"/><Relationship Id="rId69" Type="http://schemas.openxmlformats.org/officeDocument/2006/relationships/hyperlink" Target="https://docs.python.org/2/library/functions.html?highlight=dir#setattr" TargetMode="External"/><Relationship Id="rId77" Type="http://schemas.openxmlformats.org/officeDocument/2006/relationships/hyperlink" Target="https://docs.python.org/2/library/functions.html?highlight=dir#sorted" TargetMode="External"/><Relationship Id="rId8" Type="http://schemas.openxmlformats.org/officeDocument/2006/relationships/hyperlink" Target="https://docs.python.org/2/library/functions.html?highlight=dir#enumerate" TargetMode="External"/><Relationship Id="rId51" Type="http://schemas.openxmlformats.org/officeDocument/2006/relationships/hyperlink" Target="https://docs.python.org/2/library/functions.html?highlight=dir#xrange" TargetMode="External"/><Relationship Id="rId72" Type="http://schemas.openxmlformats.org/officeDocument/2006/relationships/hyperlink" Target="https://docs.python.org/2/library/functions.html?highlight=dir#object" TargetMode="External"/><Relationship Id="rId3" Type="http://schemas.openxmlformats.org/officeDocument/2006/relationships/hyperlink" Target="https://docs.python.org/2/library/functions.html?highlight=dir#divmod" TargetMode="External"/><Relationship Id="rId12" Type="http://schemas.openxmlformats.org/officeDocument/2006/relationships/hyperlink" Target="https://docs.python.org/2/library/functions.html?highlight=dir#any" TargetMode="External"/><Relationship Id="rId17" Type="http://schemas.openxmlformats.org/officeDocument/2006/relationships/hyperlink" Target="https://docs.python.org/2/library/functions.html?highlight=dir#basestring" TargetMode="External"/><Relationship Id="rId25" Type="http://schemas.openxmlformats.org/officeDocument/2006/relationships/hyperlink" Target="https://docs.python.org/2/library/functions.html?highlight=dir#property" TargetMode="External"/><Relationship Id="rId33" Type="http://schemas.openxmlformats.org/officeDocument/2006/relationships/hyperlink" Target="https://docs.python.org/2/library/functions.html?highlight=dir#float" TargetMode="External"/><Relationship Id="rId38" Type="http://schemas.openxmlformats.org/officeDocument/2006/relationships/hyperlink" Target="https://docs.python.org/2/library/functions.html?highlight=dir#format" TargetMode="External"/><Relationship Id="rId46" Type="http://schemas.openxmlformats.org/officeDocument/2006/relationships/hyperlink" Target="https://docs.python.org/2/library/functions.html?highlight=dir#vars" TargetMode="External"/><Relationship Id="rId59" Type="http://schemas.openxmlformats.org/officeDocument/2006/relationships/hyperlink" Target="https://docs.python.org/2/library/functions.html?highlight=dir#func-memoryview" TargetMode="External"/><Relationship Id="rId67" Type="http://schemas.openxmlformats.org/officeDocument/2006/relationships/hyperlink" Target="https://docs.python.org/2/library/functions.html?highlight=dir#help" TargetMode="External"/><Relationship Id="rId20" Type="http://schemas.openxmlformats.org/officeDocument/2006/relationships/hyperlink" Target="https://docs.python.org/2/library/functions.html?highlight=dir#print" TargetMode="External"/><Relationship Id="rId41" Type="http://schemas.openxmlformats.org/officeDocument/2006/relationships/hyperlink" Target="https://docs.python.org/2/library/functions.html?highlight=dir#unicode" TargetMode="External"/><Relationship Id="rId54" Type="http://schemas.openxmlformats.org/officeDocument/2006/relationships/hyperlink" Target="https://docs.python.org/2/library/functions.html?highlight=dir#max" TargetMode="External"/><Relationship Id="rId62" Type="http://schemas.openxmlformats.org/officeDocument/2006/relationships/hyperlink" Target="https://docs.python.org/2/library/functions.html?highlight=dir#complex" TargetMode="External"/><Relationship Id="rId70" Type="http://schemas.openxmlformats.org/officeDocument/2006/relationships/hyperlink" Target="https://docs.python.org/2/library/functions.html?highlight=dir#func-dict" TargetMode="External"/><Relationship Id="rId75" Type="http://schemas.openxmlformats.org/officeDocument/2006/relationships/hyperlink" Target="https://docs.python.org/2/library/functions.html?highlight=dir#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2/library/functions.html?highlight=dir#staticmethod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l.fedoraproject.org/pub/epel/epel-release-latest-7.noarch.rp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6"/>
            <a:ext cx="7886700" cy="5455146"/>
          </a:xfrm>
        </p:spPr>
        <p:txBody>
          <a:bodyPr/>
          <a:lstStyle/>
          <a:p>
            <a:r>
              <a:rPr lang="ko-KR" altLang="en-US" sz="1400" dirty="0" err="1" smtClean="0"/>
              <a:t>튜플은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튜플은</a:t>
            </a:r>
            <a:r>
              <a:rPr lang="ko-KR" altLang="en-US" sz="1400" dirty="0" smtClean="0"/>
              <a:t> 리스트와 유사하나 요</a:t>
            </a:r>
            <a:r>
              <a:rPr lang="ko-KR" altLang="en-US" sz="1400" dirty="0"/>
              <a:t>소</a:t>
            </a:r>
            <a:r>
              <a:rPr lang="ko-KR" altLang="en-US" sz="1400" dirty="0" smtClean="0"/>
              <a:t>의 변경이 불가능함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한개</a:t>
            </a:r>
            <a:r>
              <a:rPr lang="ko-KR" altLang="en-US" sz="1400" dirty="0" smtClean="0"/>
              <a:t> 요소를 </a:t>
            </a:r>
            <a:r>
              <a:rPr lang="ko-KR" altLang="en-US" sz="1400" dirty="0" err="1" smtClean="0"/>
              <a:t>가질때는</a:t>
            </a:r>
            <a:r>
              <a:rPr lang="ko-KR" altLang="en-US" sz="1400" dirty="0" smtClean="0"/>
              <a:t> 콤마</a:t>
            </a:r>
            <a:r>
              <a:rPr lang="en-US" altLang="ko-KR" sz="1400" dirty="0" smtClean="0"/>
              <a:t>(1,)</a:t>
            </a:r>
            <a:r>
              <a:rPr lang="ko-KR" altLang="en-US" sz="1400" dirty="0" smtClean="0"/>
              <a:t>를 반드시 붙여야 하고 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없이 사용해도 무방 </a:t>
            </a:r>
            <a:endParaRPr lang="en-US" altLang="ko-KR" sz="1400" dirty="0" smtClean="0"/>
          </a:p>
          <a:p>
            <a:r>
              <a:rPr lang="ko-KR" altLang="en-US" sz="1400" dirty="0" smtClean="0"/>
              <a:t>리스트와 동일하게 인덱싱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슬라이싱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연산이 가능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튜플은</a:t>
            </a:r>
            <a:r>
              <a:rPr lang="ko-KR" altLang="en-US" sz="1400" dirty="0" smtClean="0"/>
              <a:t> 문자열처럼 요소변경 및 삭제를 허용하지 않음 </a:t>
            </a:r>
            <a:r>
              <a:rPr lang="en-US" altLang="ko-KR" sz="1400" dirty="0" smtClean="0"/>
              <a:t>del a[2] </a:t>
            </a:r>
            <a:r>
              <a:rPr lang="ko-KR" altLang="en-US" sz="1400" dirty="0" smtClean="0"/>
              <a:t>시 에러발생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889539" y="2600080"/>
            <a:ext cx="29527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</a:t>
            </a:r>
            <a:r>
              <a:rPr lang="en-US" altLang="ko-KR" sz="1200" dirty="0" err="1"/>
              <a:t>tu</a:t>
            </a:r>
            <a:r>
              <a:rPr lang="en-US" altLang="ko-KR" sz="1200" dirty="0"/>
              <a:t>=(), </a:t>
            </a:r>
            <a:r>
              <a:rPr lang="en-US" altLang="ko-KR" sz="1200" dirty="0" err="1"/>
              <a:t>tu</a:t>
            </a:r>
            <a:r>
              <a:rPr lang="en-US" altLang="ko-KR" sz="1200" dirty="0"/>
              <a:t>=(1,), </a:t>
            </a:r>
            <a:r>
              <a:rPr lang="en-US" altLang="ko-KR" sz="1200" dirty="0" err="1"/>
              <a:t>tu</a:t>
            </a:r>
            <a:r>
              <a:rPr lang="en-US" altLang="ko-KR" sz="1200" dirty="0"/>
              <a:t>=(10,20,30), </a:t>
            </a:r>
            <a:r>
              <a:rPr lang="en-US" altLang="ko-KR" sz="1200" dirty="0" err="1"/>
              <a:t>tu</a:t>
            </a:r>
            <a:r>
              <a:rPr lang="en-US" altLang="ko-KR" sz="1200" dirty="0"/>
              <a:t>=10,2,0,30 </a:t>
            </a:r>
            <a:r>
              <a:rPr lang="ko-KR" altLang="en-US" sz="1200" dirty="0"/>
              <a:t>등으로 표시 </a:t>
            </a:r>
            <a:endParaRPr lang="en-US" altLang="ko-KR" sz="1200" dirty="0"/>
          </a:p>
          <a:p>
            <a:r>
              <a:rPr lang="en-US" altLang="ko-KR" sz="1200" dirty="0"/>
              <a:t>&gt;&gt;&gt; a=(1,2,3,4,5,6)</a:t>
            </a:r>
          </a:p>
          <a:p>
            <a:r>
              <a:rPr lang="en-US" altLang="ko-KR" sz="1200" dirty="0"/>
              <a:t>&gt;&gt;&gt; a[:3]</a:t>
            </a:r>
          </a:p>
          <a:p>
            <a:r>
              <a:rPr lang="en-US" altLang="ko-KR" sz="1200" dirty="0"/>
              <a:t>(1, 2, 3)</a:t>
            </a:r>
          </a:p>
          <a:p>
            <a:r>
              <a:rPr lang="en-US" altLang="ko-KR" sz="1200" dirty="0"/>
              <a:t>&gt;&gt;&gt; a[4:6]</a:t>
            </a:r>
          </a:p>
          <a:p>
            <a:r>
              <a:rPr lang="en-US" altLang="ko-KR" sz="1200" dirty="0"/>
              <a:t>(5, 6)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(a)</a:t>
            </a:r>
          </a:p>
          <a:p>
            <a:r>
              <a:rPr lang="en-US" altLang="ko-KR" sz="1200" dirty="0"/>
              <a:t>6</a:t>
            </a:r>
          </a:p>
          <a:p>
            <a:r>
              <a:rPr lang="en-US" altLang="ko-KR" sz="1200" dirty="0"/>
              <a:t>&gt;&gt;&gt; a</a:t>
            </a:r>
          </a:p>
          <a:p>
            <a:r>
              <a:rPr lang="en-US" altLang="ko-KR" sz="1200" dirty="0"/>
              <a:t>(1, 2, 3, 4, 5, 6)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one,two,thre,four,five,six</a:t>
            </a:r>
            <a:r>
              <a:rPr lang="en-US" altLang="ko-KR" sz="1200" dirty="0"/>
              <a:t>=a</a:t>
            </a:r>
          </a:p>
          <a:p>
            <a:r>
              <a:rPr lang="en-US" altLang="ko-KR" sz="1200" dirty="0"/>
              <a:t>&gt;&gt;&gt; one</a:t>
            </a:r>
          </a:p>
          <a:p>
            <a:r>
              <a:rPr lang="en-US" altLang="ko-KR" sz="1200" dirty="0"/>
              <a:t>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91497" y="2784746"/>
            <a:ext cx="6114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b=(1)</a:t>
            </a:r>
          </a:p>
          <a:p>
            <a:r>
              <a:rPr lang="en-US" altLang="ko-KR" sz="1200" dirty="0"/>
              <a:t>&gt;&gt;&gt; type(b)</a:t>
            </a:r>
          </a:p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b=(1,)</a:t>
            </a:r>
          </a:p>
          <a:p>
            <a:r>
              <a:rPr lang="en-US" altLang="ko-KR" sz="1200" dirty="0"/>
              <a:t>&gt;&gt;&gt; type(b)</a:t>
            </a:r>
          </a:p>
          <a:p>
            <a:r>
              <a:rPr lang="en-US" altLang="ko-KR" sz="1200" dirty="0"/>
              <a:t>&lt;class 'tuple'&gt;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(b)</a:t>
            </a:r>
          </a:p>
          <a:p>
            <a:r>
              <a:rPr lang="en-US" altLang="ko-KR" sz="1200" dirty="0"/>
              <a:t>['__add__', '__class__', '__contains__',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__', '__doc__', '__</a:t>
            </a:r>
            <a:r>
              <a:rPr lang="en-US" altLang="ko-KR" sz="1200" dirty="0" err="1"/>
              <a:t>eq</a:t>
            </a:r>
            <a:r>
              <a:rPr lang="en-US" altLang="ko-KR" sz="1200" dirty="0"/>
              <a:t>__', '__format__', '__</a:t>
            </a:r>
            <a:r>
              <a:rPr lang="en-US" altLang="ko-KR" sz="1200" dirty="0" err="1"/>
              <a:t>ge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getnewargs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'__le__', '__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__', '__ne__', '__new__',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'count', 'index']</a:t>
            </a:r>
          </a:p>
        </p:txBody>
      </p:sp>
    </p:spTree>
    <p:extLst>
      <p:ext uri="{BB962C8B-B14F-4D97-AF65-F5344CB8AC3E}">
        <p14:creationId xmlns:p14="http://schemas.microsoft.com/office/powerpoint/2010/main" val="10127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5252249"/>
          </a:xfrm>
        </p:spPr>
        <p:txBody>
          <a:bodyPr/>
          <a:lstStyle/>
          <a:p>
            <a:r>
              <a:rPr lang="ko-KR" altLang="en-US" sz="1600" dirty="0" err="1" smtClean="0"/>
              <a:t>딕셔너리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딕셔너리는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key(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)-values(</a:t>
            </a:r>
            <a:r>
              <a:rPr lang="ko-KR" altLang="en-US" sz="1600" dirty="0" smtClean="0"/>
              <a:t>쌍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구성하며 </a:t>
            </a:r>
            <a:r>
              <a:rPr lang="en-US" altLang="ko-KR" sz="1600" dirty="0" smtClean="0"/>
              <a:t>{}</a:t>
            </a:r>
            <a:r>
              <a:rPr lang="ko-KR" altLang="en-US" sz="1600" dirty="0" smtClean="0"/>
              <a:t>를 사용함</a:t>
            </a:r>
            <a:endParaRPr lang="en-US" altLang="ko-KR" sz="1600" dirty="0" smtClean="0"/>
          </a:p>
          <a:p>
            <a:r>
              <a:rPr lang="en-US" altLang="ko-KR" sz="1600" dirty="0" smtClean="0"/>
              <a:t>{key1:value1, key2:value2, .....} </a:t>
            </a:r>
            <a:r>
              <a:rPr lang="ko-KR" altLang="en-US" sz="1600" dirty="0" smtClean="0"/>
              <a:t>형태이며 전체를 </a:t>
            </a:r>
            <a:r>
              <a:rPr lang="en-US" altLang="ko-KR" sz="1600" dirty="0" smtClean="0"/>
              <a:t>item</a:t>
            </a:r>
            <a:r>
              <a:rPr lang="ko-KR" altLang="en-US" sz="1600" dirty="0" smtClean="0"/>
              <a:t>이라고도 함</a:t>
            </a:r>
            <a:endParaRPr lang="en-US" altLang="ko-KR" sz="1600" dirty="0" smtClean="0"/>
          </a:p>
          <a:p>
            <a:r>
              <a:rPr lang="ko-KR" altLang="en-US" sz="1600" dirty="0" smtClean="0"/>
              <a:t>리스트의 인덱스대신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값을 사용하여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를 추가 및 출력</a:t>
            </a:r>
            <a:endParaRPr lang="en-US" altLang="ko-KR" sz="1600" dirty="0" smtClean="0"/>
          </a:p>
          <a:p>
            <a:r>
              <a:rPr lang="en-US" altLang="ko-KR" sz="1600" dirty="0" smtClean="0"/>
              <a:t>key</a:t>
            </a:r>
            <a:r>
              <a:rPr lang="ko-KR" altLang="en-US" sz="1600" dirty="0" smtClean="0"/>
              <a:t>값은 고유한 값이므로 중복되면 안됨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중복되면 </a:t>
            </a:r>
            <a:r>
              <a:rPr lang="en-US" altLang="ko-KR" sz="1600" dirty="0" smtClean="0"/>
              <a:t>overwrite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 err="1" smtClean="0"/>
              <a:t>dict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사용하여 </a:t>
            </a:r>
            <a:r>
              <a:rPr lang="en-US" altLang="ko-KR" sz="1600" dirty="0" smtClean="0"/>
              <a:t>{}</a:t>
            </a:r>
            <a:r>
              <a:rPr lang="ko-KR" altLang="en-US" sz="1600" dirty="0" smtClean="0"/>
              <a:t>항목이 없는 </a:t>
            </a:r>
            <a:r>
              <a:rPr lang="ko-KR" altLang="en-US" sz="1600" dirty="0" err="1" smtClean="0"/>
              <a:t>딕셔너리를</a:t>
            </a:r>
            <a:r>
              <a:rPr lang="ko-KR" altLang="en-US" sz="1600" dirty="0" smtClean="0"/>
              <a:t> 생성 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77664" y="3406239"/>
            <a:ext cx="45229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={}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['</a:t>
            </a:r>
            <a:r>
              <a:rPr lang="ko-KR" altLang="en-US" sz="1200" dirty="0" err="1"/>
              <a:t>파이썬</a:t>
            </a:r>
            <a:r>
              <a:rPr lang="en-US" altLang="ko-KR" sz="1200" dirty="0"/>
              <a:t>']='python'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['</a:t>
            </a:r>
            <a:r>
              <a:rPr lang="ko-KR" altLang="en-US" sz="1200" dirty="0"/>
              <a:t>애플</a:t>
            </a:r>
            <a:r>
              <a:rPr lang="en-US" altLang="ko-KR" sz="1200" dirty="0"/>
              <a:t>']='apple'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typd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endParaRPr lang="en-US" altLang="ko-KR" sz="1200" dirty="0"/>
          </a:p>
          <a:p>
            <a:r>
              <a:rPr lang="en-US" altLang="ko-KR" sz="1200" dirty="0"/>
              <a:t>{'</a:t>
            </a:r>
            <a:r>
              <a:rPr lang="ko-KR" altLang="en-US" sz="1200" dirty="0" err="1"/>
              <a:t>파이썬</a:t>
            </a:r>
            <a:r>
              <a:rPr lang="en-US" altLang="ko-KR" sz="1200" dirty="0"/>
              <a:t>': 'python', '</a:t>
            </a:r>
            <a:r>
              <a:rPr lang="ko-KR" altLang="en-US" sz="1200" dirty="0"/>
              <a:t>애플</a:t>
            </a:r>
            <a:r>
              <a:rPr lang="en-US" altLang="ko-KR" sz="1200" dirty="0"/>
              <a:t>': 'apple'}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dic.keys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dict_keys</a:t>
            </a:r>
            <a:r>
              <a:rPr lang="en-US" altLang="ko-KR" sz="1200" dirty="0"/>
              <a:t>(['</a:t>
            </a:r>
            <a:r>
              <a:rPr lang="ko-KR" altLang="en-US" sz="1200" dirty="0" err="1"/>
              <a:t>파이썬</a:t>
            </a:r>
            <a:r>
              <a:rPr lang="en-US" altLang="ko-KR" sz="1200" dirty="0"/>
              <a:t>', '</a:t>
            </a:r>
            <a:r>
              <a:rPr lang="ko-KR" altLang="en-US" sz="1200" dirty="0"/>
              <a:t>애플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dic.values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dict_values</a:t>
            </a:r>
            <a:r>
              <a:rPr lang="en-US" altLang="ko-KR" sz="1200" dirty="0"/>
              <a:t>(['python', 'apple'])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dic.items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dict_items</a:t>
            </a:r>
            <a:r>
              <a:rPr lang="en-US" altLang="ko-KR" sz="1200" dirty="0"/>
              <a:t>([('</a:t>
            </a:r>
            <a:r>
              <a:rPr lang="ko-KR" altLang="en-US" sz="1200" dirty="0" err="1"/>
              <a:t>파이썬</a:t>
            </a:r>
            <a:r>
              <a:rPr lang="en-US" altLang="ko-KR" sz="1200" dirty="0"/>
              <a:t>', 'python'), ('</a:t>
            </a:r>
            <a:r>
              <a:rPr lang="ko-KR" altLang="en-US" sz="1200" dirty="0"/>
              <a:t>애플</a:t>
            </a:r>
            <a:r>
              <a:rPr lang="en-US" altLang="ko-KR" sz="1200" dirty="0"/>
              <a:t>', 'apple</a:t>
            </a:r>
            <a:r>
              <a:rPr lang="en-US" altLang="ko-KR" sz="1200" dirty="0" smtClean="0"/>
              <a:t>')])</a:t>
            </a:r>
          </a:p>
          <a:p>
            <a:r>
              <a:rPr lang="en-US" altLang="ko-KR" sz="1200" dirty="0" smtClean="0"/>
              <a:t>&gt;&gt;</a:t>
            </a:r>
            <a:r>
              <a:rPr lang="en-US" altLang="ko-KR" sz="1200" dirty="0" err="1" smtClean="0"/>
              <a:t>dic.get</a:t>
            </a:r>
            <a:r>
              <a:rPr lang="en-US" altLang="ko-KR" sz="1200" dirty="0" smtClean="0"/>
              <a:t>(‘</a:t>
            </a:r>
            <a:r>
              <a:rPr lang="ko-KR" altLang="en-US" sz="1200" dirty="0" err="1" smtClean="0"/>
              <a:t>파이썬</a:t>
            </a:r>
            <a:r>
              <a:rPr lang="en-US" altLang="ko-KR" sz="1200" dirty="0" smtClean="0"/>
              <a:t>’)</a:t>
            </a:r>
          </a:p>
          <a:p>
            <a:r>
              <a:rPr lang="en-US" altLang="ko-KR" sz="1200" dirty="0" smtClean="0"/>
              <a:t>python</a:t>
            </a:r>
            <a:endParaRPr lang="en-US" altLang="ko-KR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200" b="1" dirty="0" err="1">
                <a:solidFill>
                  <a:srgbClr val="FF0000"/>
                </a:solidFill>
              </a:rPr>
              <a:t>dic.clear</a:t>
            </a:r>
            <a:r>
              <a:rPr lang="en-US" altLang="ko-KR" sz="12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endParaRPr lang="en-US" altLang="ko-KR" sz="1200" dirty="0"/>
          </a:p>
          <a:p>
            <a:r>
              <a:rPr lang="en-US" altLang="ko-KR" sz="12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5240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5687513"/>
          </a:xfrm>
        </p:spPr>
        <p:txBody>
          <a:bodyPr/>
          <a:lstStyle/>
          <a:p>
            <a:r>
              <a:rPr lang="ko-KR" altLang="en-US" sz="1600" dirty="0" smtClean="0"/>
              <a:t>자료 </a:t>
            </a:r>
            <a:r>
              <a:rPr lang="ko-KR" altLang="en-US" sz="1600" dirty="0" err="1" smtClean="0"/>
              <a:t>집합형은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set</a:t>
            </a:r>
            <a:r>
              <a:rPr lang="ko-KR" altLang="en-US" sz="1600" dirty="0" smtClean="0"/>
              <a:t>키워드를 사용하며 </a:t>
            </a:r>
            <a:r>
              <a:rPr lang="en-US" altLang="ko-KR" sz="1600" dirty="0" smtClean="0"/>
              <a:t>( [      ]) </a:t>
            </a:r>
            <a:r>
              <a:rPr lang="ko-KR" altLang="en-US" sz="1600" dirty="0" smtClean="0"/>
              <a:t>형태로 입력</a:t>
            </a:r>
            <a:endParaRPr lang="en-US" altLang="ko-KR" sz="1600" dirty="0"/>
          </a:p>
          <a:p>
            <a:r>
              <a:rPr lang="ko-KR" altLang="en-US" sz="1600" dirty="0" smtClean="0"/>
              <a:t>중복을 허용하지 않으며 순서가 없다</a:t>
            </a:r>
            <a:endParaRPr lang="en-US" altLang="ko-KR" sz="1600" dirty="0" smtClean="0"/>
          </a:p>
          <a:p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리스트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튜플은</a:t>
            </a:r>
            <a:r>
              <a:rPr lang="ko-KR" altLang="en-US" sz="1600" dirty="0" smtClean="0"/>
              <a:t> 순서가</a:t>
            </a:r>
            <a:r>
              <a:rPr lang="en-US" altLang="ko-KR" sz="1600" dirty="0" smtClean="0"/>
              <a:t>(order)</a:t>
            </a:r>
            <a:r>
              <a:rPr lang="ko-KR" altLang="en-US" sz="1600" dirty="0" smtClean="0"/>
              <a:t>있기 때문에 인덱싱과 </a:t>
            </a:r>
            <a:r>
              <a:rPr lang="ko-KR" altLang="en-US" sz="1600" dirty="0" err="1" smtClean="0"/>
              <a:t>슬라이싱이</a:t>
            </a:r>
            <a:r>
              <a:rPr lang="ko-KR" altLang="en-US" sz="1600" dirty="0" smtClean="0"/>
              <a:t> 가능하지만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집합형과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딕셔너리는</a:t>
            </a:r>
            <a:r>
              <a:rPr lang="ko-KR" altLang="en-US" sz="1600" dirty="0" smtClean="0"/>
              <a:t>  순서가 없기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unorder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때문에 인덱싱과 </a:t>
            </a:r>
            <a:r>
              <a:rPr lang="ko-KR" altLang="en-US" sz="1600" dirty="0" err="1" smtClean="0"/>
              <a:t>슬라이싱이</a:t>
            </a:r>
            <a:r>
              <a:rPr lang="ko-KR" altLang="en-US" sz="1600" dirty="0" smtClean="0"/>
              <a:t> 불가능 </a:t>
            </a:r>
            <a:endParaRPr lang="en-US" altLang="ko-KR" sz="1600" dirty="0" smtClean="0"/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자료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집합형은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집합계산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교집합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합집합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차집합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을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구할때</a:t>
            </a:r>
            <a:r>
              <a:rPr lang="ko-KR" altLang="en-US" sz="1600" dirty="0" smtClean="0">
                <a:solidFill>
                  <a:prstClr val="black"/>
                </a:solidFill>
              </a:rPr>
              <a:t> 유용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 smtClean="0">
                <a:solidFill>
                  <a:prstClr val="black"/>
                </a:solidFill>
              </a:rPr>
              <a:t>집합에 저장된 값을 접근하기 위해서는 리스트나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튜플로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변환해야함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96021" y="3663297"/>
            <a:ext cx="29527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s1=set([1,2,3])</a:t>
            </a:r>
          </a:p>
          <a:p>
            <a:r>
              <a:rPr lang="en-US" altLang="ko-KR" sz="1200" dirty="0"/>
              <a:t>&gt;&gt;&gt; s1</a:t>
            </a:r>
          </a:p>
          <a:p>
            <a:r>
              <a:rPr lang="en-US" altLang="ko-KR" sz="1200" dirty="0"/>
              <a:t>set([1, 2, 3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s1.add(100)</a:t>
            </a:r>
            <a:endParaRPr lang="en-US" altLang="ko-KR" sz="1200" dirty="0"/>
          </a:p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s1</a:t>
            </a:r>
            <a:endParaRPr lang="en-US" altLang="ko-KR" sz="1200" dirty="0"/>
          </a:p>
          <a:p>
            <a:r>
              <a:rPr lang="en-US" altLang="ko-KR" sz="1200" dirty="0"/>
              <a:t>{1, 2, 3, 100}</a:t>
            </a:r>
          </a:p>
          <a:p>
            <a:r>
              <a:rPr lang="en-US" altLang="ko-KR" sz="1200" dirty="0"/>
              <a:t>&gt;&gt;&gt; type(s1)</a:t>
            </a:r>
          </a:p>
          <a:p>
            <a:r>
              <a:rPr lang="en-US" altLang="ko-KR" sz="1200" dirty="0"/>
              <a:t>&lt;type 'set'&gt;</a:t>
            </a:r>
          </a:p>
          <a:p>
            <a:r>
              <a:rPr lang="en-US" altLang="ko-KR" sz="1200" dirty="0"/>
              <a:t>&gt;&gt;&gt; s2=set("hello")</a:t>
            </a:r>
          </a:p>
          <a:p>
            <a:r>
              <a:rPr lang="en-US" altLang="ko-KR" sz="1200" dirty="0"/>
              <a:t>&gt;&gt;&gt; s2</a:t>
            </a:r>
          </a:p>
          <a:p>
            <a:r>
              <a:rPr lang="en-US" altLang="ko-KR" sz="1200" dirty="0"/>
              <a:t>set(['h', 'e', 'l', 'o</a:t>
            </a:r>
            <a:r>
              <a:rPr lang="en-US" altLang="ko-KR" sz="1200" dirty="0" smtClean="0"/>
              <a:t>'])</a:t>
            </a:r>
          </a:p>
          <a:p>
            <a:r>
              <a:rPr lang="es-ES" altLang="ko-KR" sz="1200" dirty="0"/>
              <a:t>&gt;&gt;&gt; ee=set(["hello","hi"])</a:t>
            </a:r>
          </a:p>
          <a:p>
            <a:r>
              <a:rPr lang="es-ES" altLang="ko-KR" sz="1200" dirty="0"/>
              <a:t>&gt;&gt;&gt; ee</a:t>
            </a:r>
          </a:p>
          <a:p>
            <a:r>
              <a:rPr lang="es-ES" altLang="ko-KR" sz="1200" dirty="0"/>
              <a:t>{'hi', 'hello'}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4536747" y="3465496"/>
            <a:ext cx="31940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s1=set([1,2,3,4,5,6])</a:t>
            </a:r>
          </a:p>
          <a:p>
            <a:r>
              <a:rPr lang="en-US" altLang="ko-KR" sz="1200" dirty="0"/>
              <a:t>&gt;&gt;&gt; s2=set([4,5,6,7,8,9])</a:t>
            </a:r>
          </a:p>
          <a:p>
            <a:r>
              <a:rPr lang="en-US" altLang="ko-KR" sz="1200" dirty="0"/>
              <a:t>&gt;&gt;&gt; s1&amp;s2</a:t>
            </a:r>
          </a:p>
          <a:p>
            <a:r>
              <a:rPr lang="en-US" altLang="ko-KR" sz="1200" dirty="0"/>
              <a:t>{4, 5, 6}</a:t>
            </a:r>
          </a:p>
          <a:p>
            <a:r>
              <a:rPr lang="en-US" altLang="ko-KR" sz="1200" dirty="0"/>
              <a:t>&gt;&gt;&gt; s1.intersection(s2)</a:t>
            </a:r>
          </a:p>
          <a:p>
            <a:r>
              <a:rPr lang="en-US" altLang="ko-KR" sz="1200" dirty="0"/>
              <a:t>{4, 5, 6}</a:t>
            </a:r>
          </a:p>
          <a:p>
            <a:r>
              <a:rPr lang="en-US" altLang="ko-KR" sz="1200" dirty="0"/>
              <a:t>&gt;&gt;&gt; s1|s2</a:t>
            </a:r>
          </a:p>
          <a:p>
            <a:r>
              <a:rPr lang="en-US" altLang="ko-KR" sz="1200" dirty="0"/>
              <a:t>{1, 2, 3, 4, 5, 6, 7, 8, 9}</a:t>
            </a:r>
          </a:p>
          <a:p>
            <a:r>
              <a:rPr lang="en-US" altLang="ko-KR" sz="1200" dirty="0"/>
              <a:t>&gt;&gt;&gt; s1.union(s2)</a:t>
            </a:r>
          </a:p>
          <a:p>
            <a:r>
              <a:rPr lang="en-US" altLang="ko-KR" sz="1200" dirty="0"/>
              <a:t>{1, 2, 3, 4, 5, 6, 7, 8, 9}</a:t>
            </a:r>
          </a:p>
          <a:p>
            <a:r>
              <a:rPr lang="en-US" altLang="ko-KR" sz="1200" dirty="0"/>
              <a:t>&gt;&gt;&gt; s1-s2</a:t>
            </a:r>
          </a:p>
          <a:p>
            <a:r>
              <a:rPr lang="en-US" altLang="ko-KR" sz="1200" dirty="0"/>
              <a:t>{1, 2, 3}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s1.difference(s2)</a:t>
            </a:r>
          </a:p>
          <a:p>
            <a:r>
              <a:rPr lang="en-US" altLang="ko-KR" sz="1200" dirty="0"/>
              <a:t>{1, 2, 3}</a:t>
            </a:r>
          </a:p>
          <a:p>
            <a:r>
              <a:rPr lang="en-US" altLang="ko-KR" sz="1200" dirty="0"/>
              <a:t>&gt;&gt;&gt; s2.difference(s1)</a:t>
            </a:r>
          </a:p>
          <a:p>
            <a:r>
              <a:rPr lang="en-US" altLang="ko-KR" sz="1200" dirty="0"/>
              <a:t>{8, 9, 7}</a:t>
            </a:r>
          </a:p>
        </p:txBody>
      </p:sp>
    </p:spTree>
    <p:extLst>
      <p:ext uri="{BB962C8B-B14F-4D97-AF65-F5344CB8AC3E}">
        <p14:creationId xmlns:p14="http://schemas.microsoft.com/office/powerpoint/2010/main" val="20397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4866817"/>
          </a:xfrm>
        </p:spPr>
        <p:txBody>
          <a:bodyPr/>
          <a:lstStyle/>
          <a:p>
            <a:r>
              <a:rPr lang="ko-KR" altLang="en-US" sz="1600" dirty="0" err="1" smtClean="0"/>
              <a:t>자료형의</a:t>
            </a:r>
            <a:r>
              <a:rPr lang="ko-KR" altLang="en-US" sz="1600" dirty="0" smtClean="0"/>
              <a:t> 참과 거짓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불린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 모든 </a:t>
            </a:r>
            <a:r>
              <a:rPr lang="ko-KR" altLang="en-US" sz="1600" dirty="0" err="1" smtClean="0"/>
              <a:t>자료형에서</a:t>
            </a:r>
            <a:r>
              <a:rPr lang="ko-KR" altLang="en-US" sz="1600" dirty="0" smtClean="0"/>
              <a:t> 표현가능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 smtClean="0"/>
              <a:t>  1) </a:t>
            </a:r>
            <a:r>
              <a:rPr lang="ko-KR" altLang="en-US" sz="1200" dirty="0" err="1"/>
              <a:t>숫자형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아닌모든</a:t>
            </a:r>
            <a:r>
              <a:rPr lang="ko-KR" altLang="en-US" sz="1200" dirty="0" smtClean="0"/>
              <a:t> 숫자이면  </a:t>
            </a:r>
            <a:r>
              <a:rPr lang="ko-KR" altLang="en-US" sz="1200" dirty="0"/>
              <a:t>참    </a:t>
            </a:r>
            <a:r>
              <a:rPr lang="ko-KR" altLang="en-US" sz="1200" dirty="0" smtClean="0"/>
              <a:t>     </a:t>
            </a:r>
            <a:r>
              <a:rPr lang="en-US" altLang="ko-KR" sz="1200" dirty="0"/>
              <a:t>,      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만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거짓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2) </a:t>
            </a:r>
            <a:r>
              <a:rPr lang="ko-KR" altLang="en-US" sz="1200" dirty="0" smtClean="0"/>
              <a:t>문자열 </a:t>
            </a:r>
            <a:r>
              <a:rPr lang="en-US" altLang="ko-KR" sz="1200" dirty="0" smtClean="0"/>
              <a:t>: “ </a:t>
            </a:r>
            <a:r>
              <a:rPr lang="ko-KR" altLang="en-US" sz="1200" dirty="0" smtClean="0"/>
              <a:t>문자열 있으면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참       </a:t>
            </a:r>
            <a:r>
              <a:rPr lang="en-US" altLang="ko-KR" sz="1200" dirty="0" smtClean="0"/>
              <a:t>“” </a:t>
            </a:r>
            <a:r>
              <a:rPr lang="ko-KR" altLang="en-US" sz="1200" dirty="0" smtClean="0"/>
              <a:t>거짓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     &gt;&gt;&gt; print(bool(None))</a:t>
            </a:r>
          </a:p>
          <a:p>
            <a:pPr marL="0" indent="0">
              <a:buNone/>
            </a:pPr>
            <a:r>
              <a:rPr lang="en-US" altLang="ko-KR" sz="1200" dirty="0"/>
              <a:t>False</a:t>
            </a:r>
          </a:p>
          <a:p>
            <a:pPr marL="0" indent="0">
              <a:buNone/>
            </a:pPr>
            <a:r>
              <a:rPr lang="en-US" altLang="ko-KR" sz="1200" dirty="0"/>
              <a:t>&gt;&gt;&gt; print(bool(''))</a:t>
            </a:r>
          </a:p>
          <a:p>
            <a:pPr marL="0" indent="0">
              <a:buNone/>
            </a:pPr>
            <a:r>
              <a:rPr lang="en-US" altLang="ko-KR" sz="1200" dirty="0"/>
              <a:t>False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3) 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요소가 있으면 참</a:t>
            </a:r>
            <a:r>
              <a:rPr lang="en-US" altLang="ko-KR" sz="1200" dirty="0" smtClean="0"/>
              <a:t>,           [] </a:t>
            </a:r>
            <a:r>
              <a:rPr lang="ko-KR" altLang="en-US" sz="1200" dirty="0" smtClean="0"/>
              <a:t>거짓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4) </a:t>
            </a:r>
            <a:r>
              <a:rPr lang="ko-KR" altLang="en-US" sz="1200" dirty="0" err="1" smtClean="0"/>
              <a:t>튜플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  </a:t>
            </a:r>
            <a:r>
              <a:rPr lang="ko-KR" altLang="en-US" sz="1200" dirty="0" smtClean="0"/>
              <a:t>요소가 있으면 참</a:t>
            </a:r>
            <a:r>
              <a:rPr lang="en-US" altLang="ko-KR" sz="1200" dirty="0" smtClean="0"/>
              <a:t>,           () </a:t>
            </a:r>
            <a:r>
              <a:rPr lang="ko-KR" altLang="en-US" sz="1200" dirty="0" smtClean="0"/>
              <a:t>거짓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5) </a:t>
            </a:r>
            <a:r>
              <a:rPr lang="ko-KR" altLang="en-US" sz="1200" dirty="0" err="1" smtClean="0"/>
              <a:t>딕셔너리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요소가 있으면 참</a:t>
            </a:r>
            <a:r>
              <a:rPr lang="en-US" altLang="ko-KR" sz="1200" dirty="0" smtClean="0"/>
              <a:t>,       {} </a:t>
            </a:r>
            <a:r>
              <a:rPr lang="ko-KR" altLang="en-US" sz="1200" dirty="0" smtClean="0"/>
              <a:t>거짓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6) </a:t>
            </a:r>
            <a:r>
              <a:rPr lang="ko-KR" altLang="en-US" sz="1200" dirty="0" err="1" smtClean="0"/>
              <a:t>집합형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요소가 </a:t>
            </a:r>
            <a:r>
              <a:rPr lang="ko-KR" altLang="en-US" sz="1200" dirty="0" err="1" smtClean="0"/>
              <a:t>있ㅇ면</a:t>
            </a:r>
            <a:r>
              <a:rPr lang="ko-KR" altLang="en-US" sz="1200" dirty="0" smtClean="0"/>
              <a:t> 참  </a:t>
            </a:r>
            <a:r>
              <a:rPr lang="en-US" altLang="ko-KR" sz="1200" dirty="0" smtClean="0"/>
              <a:t>.       set([]) </a:t>
            </a:r>
            <a:r>
              <a:rPr lang="ko-KR" altLang="en-US" sz="1200" dirty="0" smtClean="0"/>
              <a:t>거짓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7) None: </a:t>
            </a:r>
            <a:r>
              <a:rPr lang="ko-KR" altLang="en-US" sz="1200" dirty="0" smtClean="0"/>
              <a:t>거짓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792243" y="4769661"/>
            <a:ext cx="21954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a=[1,2,3]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while a: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3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124037" y="4837702"/>
            <a:ext cx="2195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a=1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if a:</a:t>
            </a:r>
          </a:p>
          <a:p>
            <a:r>
              <a:rPr lang="en-US" altLang="ko-KR" sz="1200" dirty="0"/>
              <a:t>	print</a:t>
            </a:r>
            <a:r>
              <a:rPr lang="en-US" altLang="ko-KR" sz="1200" dirty="0" smtClean="0"/>
              <a:t>(＂</a:t>
            </a:r>
            <a:r>
              <a:rPr lang="ko-KR" altLang="en-US" sz="1200" dirty="0" smtClean="0"/>
              <a:t>참</a:t>
            </a:r>
            <a:r>
              <a:rPr lang="en-US" altLang="ko-KR" sz="1200" dirty="0" smtClean="0"/>
              <a:t>")</a:t>
            </a:r>
            <a:endParaRPr lang="en-US" altLang="ko-KR" sz="1200" dirty="0"/>
          </a:p>
          <a:p>
            <a:r>
              <a:rPr lang="en-US" altLang="ko-KR" sz="1200" dirty="0"/>
              <a:t>else:</a:t>
            </a:r>
          </a:p>
          <a:p>
            <a:r>
              <a:rPr lang="en-US" altLang="ko-KR" sz="1200" dirty="0"/>
              <a:t>	print</a:t>
            </a:r>
            <a:r>
              <a:rPr lang="en-US" altLang="ko-KR" sz="1200" dirty="0" smtClean="0"/>
              <a:t>(＂</a:t>
            </a:r>
            <a:r>
              <a:rPr lang="ko-KR" altLang="en-US" sz="1200" dirty="0" smtClean="0"/>
              <a:t>거짓</a:t>
            </a:r>
            <a:r>
              <a:rPr lang="en-US" altLang="ko-KR" sz="1200" dirty="0" smtClean="0"/>
              <a:t>")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13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(constructor)</a:t>
            </a:r>
          </a:p>
          <a:p>
            <a:r>
              <a:rPr lang="ko-KR" altLang="en-US" sz="1400" dirty="0" smtClean="0"/>
              <a:t>각 클래스 형식을 생성할 때 호출하는 함수 </a:t>
            </a:r>
            <a:r>
              <a:rPr lang="en-US" altLang="ko-KR" sz="1400" dirty="0" smtClean="0"/>
              <a:t>(object, </a:t>
            </a:r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, </a:t>
            </a:r>
            <a:r>
              <a:rPr lang="en-US" altLang="ko-KR" sz="1400" dirty="0" err="1" smtClean="0"/>
              <a:t>int,float</a:t>
            </a:r>
            <a:r>
              <a:rPr lang="en-US" altLang="ko-KR" sz="1400" dirty="0" smtClean="0"/>
              <a:t>, complex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list,tuple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err="1" smtClean="0"/>
              <a:t>자료형이</a:t>
            </a:r>
            <a:r>
              <a:rPr lang="ko-KR" altLang="en-US" sz="1400" dirty="0" smtClean="0"/>
              <a:t> 무엇인지 알고 </a:t>
            </a:r>
            <a:r>
              <a:rPr lang="ko-KR" altLang="en-US" sz="1400" dirty="0" err="1" smtClean="0"/>
              <a:t>싶을때는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함수 사용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27694" y="2361255"/>
            <a:ext cx="34088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('12345')</a:t>
            </a:r>
          </a:p>
          <a:p>
            <a:r>
              <a:rPr lang="en-US" altLang="ko-KR" sz="1200" dirty="0"/>
              <a:t>12345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math.pi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'3.14159265359‘</a:t>
            </a:r>
          </a:p>
          <a:p>
            <a:endParaRPr lang="en-US" altLang="ko-KR" sz="1200" dirty="0"/>
          </a:p>
          <a:p>
            <a:r>
              <a:rPr lang="en-US" altLang="ko-KR" sz="1200" dirty="0"/>
              <a:t>multiply.py</a:t>
            </a:r>
          </a:p>
          <a:p>
            <a:r>
              <a:rPr lang="en-US" altLang="ko-KR" sz="1200" dirty="0"/>
              <a:t>print("</a:t>
            </a:r>
            <a:r>
              <a:rPr lang="ko-KR" altLang="en-US" sz="1200" dirty="0"/>
              <a:t>첫 번째 수를 입력하세요</a:t>
            </a:r>
            <a:r>
              <a:rPr lang="en-US" altLang="ko-KR" sz="1200" dirty="0"/>
              <a:t>. : ")</a:t>
            </a:r>
          </a:p>
          <a:p>
            <a:r>
              <a:rPr lang="en-US" altLang="ko-KR" sz="1200" dirty="0"/>
              <a:t>a = input()</a:t>
            </a:r>
          </a:p>
          <a:p>
            <a:r>
              <a:rPr lang="en-US" altLang="ko-KR" sz="1200" dirty="0"/>
              <a:t>print("</a:t>
            </a:r>
            <a:r>
              <a:rPr lang="ko-KR" altLang="en-US" sz="1200" dirty="0"/>
              <a:t>두 번째 수를 입력하세요</a:t>
            </a:r>
            <a:r>
              <a:rPr lang="en-US" altLang="ko-KR" sz="1200" dirty="0"/>
              <a:t>. : ")</a:t>
            </a:r>
          </a:p>
          <a:p>
            <a:r>
              <a:rPr lang="en-US" altLang="ko-KR" sz="1200" dirty="0"/>
              <a:t>b = input()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(a) *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(b)</a:t>
            </a:r>
          </a:p>
          <a:p>
            <a:r>
              <a:rPr lang="en-US" altLang="ko-KR" sz="1200" dirty="0"/>
              <a:t>print("{0} * {1} = {2}".format(a, b, result))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19601" y="2361255"/>
            <a:ext cx="37882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a=123</a:t>
            </a:r>
          </a:p>
          <a:p>
            <a:r>
              <a:rPr lang="en-US" altLang="ko-KR" sz="1200" dirty="0"/>
              <a:t>&gt;&gt;&gt; b=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(123)</a:t>
            </a:r>
          </a:p>
          <a:p>
            <a:r>
              <a:rPr lang="en-US" altLang="ko-KR" sz="1200" dirty="0"/>
              <a:t>&gt;&gt;&gt; type(a)</a:t>
            </a:r>
          </a:p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type(b)</a:t>
            </a:r>
          </a:p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str</a:t>
            </a:r>
            <a:r>
              <a:rPr lang="en-US" altLang="ko-KR" sz="1200" dirty="0" smtClean="0"/>
              <a:t>'&gt;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&gt;&gt;&gt; a=object()</a:t>
            </a:r>
          </a:p>
          <a:p>
            <a:r>
              <a:rPr lang="en-US" altLang="ko-KR" sz="1200" dirty="0"/>
              <a:t>&gt;&gt;&gt; type(a)</a:t>
            </a:r>
          </a:p>
          <a:p>
            <a:r>
              <a:rPr lang="en-US" altLang="ko-KR" sz="1200" dirty="0"/>
              <a:t>&lt;class 'object'&gt;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651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7388431" cy="5286247"/>
          </a:xfrm>
        </p:spPr>
        <p:txBody>
          <a:bodyPr/>
          <a:lstStyle/>
          <a:p>
            <a:r>
              <a:rPr lang="ko-KR" altLang="en-US" sz="1400" dirty="0" err="1" smtClean="0"/>
              <a:t>파이썬은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제어문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반복문</a:t>
            </a:r>
            <a:r>
              <a:rPr lang="en-US" altLang="ko-KR" sz="1400" dirty="0" smtClean="0"/>
              <a:t>)  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:  if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반복문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while, for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보조제어문</a:t>
            </a:r>
            <a:r>
              <a:rPr lang="en-US" altLang="ko-KR" sz="1400" dirty="0" smtClean="0"/>
              <a:t>: break, continue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코드블럭에</a:t>
            </a:r>
            <a:r>
              <a:rPr lang="ko-KR" altLang="en-US" sz="1400" dirty="0" smtClean="0"/>
              <a:t> 들어감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err="1" smtClean="0"/>
              <a:t>코드블럭</a:t>
            </a:r>
            <a:r>
              <a:rPr lang="ko-KR" altLang="en-US" sz="1400" dirty="0" smtClean="0"/>
              <a:t> 사용법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 1) </a:t>
            </a:r>
            <a:r>
              <a:rPr lang="en-US" altLang="ko-KR" sz="1400" dirty="0" err="1" smtClean="0"/>
              <a:t>identation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들여쓰기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는 각 코드 </a:t>
            </a:r>
            <a:r>
              <a:rPr lang="ko-KR" altLang="en-US" sz="1400" dirty="0" err="1" smtClean="0"/>
              <a:t>블럭내에서</a:t>
            </a:r>
            <a:r>
              <a:rPr lang="ko-KR" altLang="en-US" sz="1400" dirty="0" smtClean="0"/>
              <a:t> 동일하여야 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2) if &lt;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&gt; : </a:t>
            </a:r>
            <a:r>
              <a:rPr lang="ko-KR" altLang="en-US" sz="1400" dirty="0" smtClean="0"/>
              <a:t>에서 콜론</a:t>
            </a:r>
            <a:r>
              <a:rPr lang="en-US" altLang="ko-KR" sz="1400" dirty="0" smtClean="0"/>
              <a:t>(:)</a:t>
            </a:r>
            <a:r>
              <a:rPr lang="ko-KR" altLang="en-US" sz="1400" dirty="0" smtClean="0"/>
              <a:t>이 반드시 들어간다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pPr marL="342900" indent="-342900">
              <a:buAutoNum type="arabicParenR"/>
            </a:pP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844360" y="3579969"/>
            <a:ext cx="23657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비교연산자 종류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&lt;: </a:t>
            </a:r>
            <a:r>
              <a:rPr lang="ko-KR" altLang="en-US" sz="1400" dirty="0"/>
              <a:t>작다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&gt;: </a:t>
            </a:r>
            <a:r>
              <a:rPr lang="ko-KR" altLang="en-US" sz="1400" dirty="0"/>
              <a:t>크다 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==: </a:t>
            </a:r>
            <a:r>
              <a:rPr lang="ko-KR" altLang="en-US" sz="1400" dirty="0"/>
              <a:t>같다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!=: </a:t>
            </a:r>
            <a:r>
              <a:rPr lang="ko-KR" altLang="en-US" sz="1400" dirty="0"/>
              <a:t>같지 않다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&lt;=: </a:t>
            </a:r>
            <a:r>
              <a:rPr lang="ko-KR" altLang="en-US" sz="1400" dirty="0"/>
              <a:t>작거나 같다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&gt;=: </a:t>
            </a:r>
            <a:r>
              <a:rPr lang="ko-KR" altLang="en-US" sz="1400" dirty="0"/>
              <a:t>크거나 같다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3210128" y="3579968"/>
            <a:ext cx="2365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논리연산자 </a:t>
            </a:r>
            <a:r>
              <a:rPr lang="ko-KR" altLang="en-US" sz="1400" dirty="0"/>
              <a:t>종류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and: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and </a:t>
            </a:r>
            <a:r>
              <a:rPr lang="ko-KR" altLang="en-US" sz="1400" dirty="0" smtClean="0"/>
              <a:t>조건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or : or</a:t>
            </a:r>
            <a:r>
              <a:rPr lang="ko-KR" altLang="en-US" sz="1400" dirty="0" smtClean="0"/>
              <a:t>조건 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not : </a:t>
            </a:r>
            <a:r>
              <a:rPr lang="ko-KR" altLang="en-US" sz="1400" dirty="0" smtClean="0"/>
              <a:t>반대 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5379396" y="3579967"/>
            <a:ext cx="36284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 </a:t>
            </a:r>
            <a:r>
              <a:rPr lang="ko-KR" altLang="en-US" sz="1400" dirty="0" smtClean="0"/>
              <a:t>연산자 </a:t>
            </a:r>
            <a:r>
              <a:rPr lang="ko-KR" altLang="en-US" sz="1400" dirty="0"/>
              <a:t>종류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x in 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딕셔너리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x not in </a:t>
            </a:r>
            <a:r>
              <a:rPr lang="ko-KR" altLang="en-US" sz="1400" dirty="0"/>
              <a:t>리스트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튜플</a:t>
            </a:r>
            <a:r>
              <a:rPr lang="en-US" altLang="ko-KR" sz="1400" dirty="0"/>
              <a:t>,</a:t>
            </a:r>
            <a:r>
              <a:rPr lang="ko-KR" altLang="en-US" sz="1400" dirty="0"/>
              <a:t>문자열</a:t>
            </a:r>
            <a:r>
              <a:rPr lang="en-US" altLang="ko-KR" sz="1400" dirty="0"/>
              <a:t>,</a:t>
            </a:r>
            <a:r>
              <a:rPr lang="ko-KR" altLang="en-US" sz="1400" dirty="0" err="1"/>
              <a:t>딕셔너리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00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4997558" cy="5208426"/>
          </a:xfrm>
        </p:spPr>
        <p:txBody>
          <a:bodyPr/>
          <a:lstStyle/>
          <a:p>
            <a:r>
              <a:rPr lang="ko-KR" altLang="en-US" sz="1400" dirty="0" err="1" smtClean="0"/>
              <a:t>파이썬은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조건문으로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if</a:t>
            </a:r>
            <a:r>
              <a:rPr lang="ko-KR" altLang="en-US" sz="1400" dirty="0" smtClean="0"/>
              <a:t>문 한 종류만 제공 </a:t>
            </a:r>
            <a:endParaRPr lang="en-US" altLang="ko-KR" sz="1400" dirty="0" smtClean="0"/>
          </a:p>
          <a:p>
            <a:r>
              <a:rPr lang="en-US" altLang="ko-KR" sz="1400" dirty="0"/>
              <a:t>if </a:t>
            </a:r>
            <a:r>
              <a:rPr lang="ko-KR" altLang="en-US" sz="1400" dirty="0"/>
              <a:t>조건</a:t>
            </a:r>
            <a:r>
              <a:rPr lang="en-US" altLang="ko-KR" sz="1400" dirty="0"/>
              <a:t>: </a:t>
            </a:r>
          </a:p>
          <a:p>
            <a:pPr marL="457200" lvl="1" indent="0">
              <a:buNone/>
            </a:pPr>
            <a:r>
              <a:rPr lang="ko-KR" altLang="en-US" sz="1400" dirty="0"/>
              <a:t>  명령</a:t>
            </a:r>
            <a:r>
              <a:rPr lang="en-US" altLang="ko-KR" sz="1400" dirty="0"/>
              <a:t>1</a:t>
            </a:r>
          </a:p>
          <a:p>
            <a:pPr marL="0" indent="0">
              <a:buNone/>
            </a:pPr>
            <a:r>
              <a:rPr lang="en-US" altLang="ko-KR" sz="1400" dirty="0" smtClean="0"/>
              <a:t>   else </a:t>
            </a:r>
            <a:r>
              <a:rPr lang="en-US" altLang="ko-KR" sz="1400" dirty="0"/>
              <a:t>: </a:t>
            </a:r>
          </a:p>
          <a:p>
            <a:pPr marL="457200" lvl="1" indent="0">
              <a:buNone/>
            </a:pPr>
            <a:r>
              <a:rPr lang="ko-KR" altLang="en-US" sz="1400" dirty="0"/>
              <a:t>  </a:t>
            </a:r>
            <a:r>
              <a:rPr lang="ko-KR" altLang="en-US" sz="1400" dirty="0" smtClean="0"/>
              <a:t>명령</a:t>
            </a:r>
            <a:r>
              <a:rPr lang="en-US" altLang="ko-KR" sz="1400" dirty="0" smtClean="0"/>
              <a:t>2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dirty="0" smtClean="0"/>
              <a:t>if 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: </a:t>
            </a:r>
          </a:p>
          <a:p>
            <a:pPr marL="457200" lvl="1" indent="0">
              <a:buNone/>
            </a:pPr>
            <a:r>
              <a:rPr lang="ko-KR" altLang="en-US" sz="1400" dirty="0" smtClean="0"/>
              <a:t>  명령</a:t>
            </a:r>
            <a:r>
              <a:rPr lang="en-US" altLang="ko-KR" sz="1400" dirty="0" smtClean="0"/>
              <a:t>1</a:t>
            </a:r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elif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: </a:t>
            </a:r>
          </a:p>
          <a:p>
            <a:pPr marL="457200" lvl="1" indent="0">
              <a:buNone/>
            </a:pPr>
            <a:r>
              <a:rPr lang="ko-KR" altLang="en-US" sz="1400" dirty="0" smtClean="0"/>
              <a:t>  명령</a:t>
            </a:r>
            <a:r>
              <a:rPr lang="en-US" altLang="ko-KR" sz="1400" dirty="0" smtClean="0"/>
              <a:t>2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else :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  </a:t>
            </a:r>
            <a:r>
              <a:rPr lang="ko-KR" altLang="en-US" sz="1400" dirty="0" smtClean="0"/>
              <a:t>명령</a:t>
            </a:r>
            <a:r>
              <a:rPr lang="en-US" altLang="ko-KR" sz="1400" dirty="0" smtClean="0"/>
              <a:t>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97679" y="1459340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/>
              <a:t>print('</a:t>
            </a:r>
            <a:r>
              <a:rPr lang="ko-KR" altLang="en-US" sz="1000" dirty="0"/>
              <a:t>요일</a:t>
            </a:r>
            <a:r>
              <a:rPr lang="en-US" altLang="ko-KR" sz="1000" dirty="0"/>
              <a:t>(</a:t>
            </a:r>
            <a:r>
              <a:rPr lang="ko-KR" altLang="en-US" sz="1000" dirty="0"/>
              <a:t>월</a:t>
            </a:r>
            <a:r>
              <a:rPr lang="en-US" altLang="ko-KR" sz="1000" dirty="0"/>
              <a:t>~</a:t>
            </a:r>
            <a:r>
              <a:rPr lang="ko-KR" altLang="en-US" sz="1000" dirty="0"/>
              <a:t>일</a:t>
            </a:r>
            <a:r>
              <a:rPr lang="en-US" altLang="ko-KR" sz="1000" dirty="0"/>
              <a:t>)</a:t>
            </a:r>
            <a:r>
              <a:rPr lang="ko-KR" altLang="en-US" sz="1000" dirty="0"/>
              <a:t>을 입력하세요 </a:t>
            </a:r>
            <a:r>
              <a:rPr lang="en-US" altLang="ko-KR" sz="1000" dirty="0"/>
              <a:t>: ')</a:t>
            </a:r>
          </a:p>
          <a:p>
            <a:pPr lvl="1"/>
            <a:r>
              <a:rPr lang="en-US" altLang="ko-KR" sz="1000" dirty="0" err="1"/>
              <a:t>dow</a:t>
            </a:r>
            <a:r>
              <a:rPr lang="en-US" altLang="ko-KR" sz="1000" dirty="0"/>
              <a:t> = input()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if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월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print('Monday')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화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print('Tuesday')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수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print('Wednesday')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목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print('Thursday')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금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print('Friday')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토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print('Saturday')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일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print('Sunday')</a:t>
            </a:r>
          </a:p>
          <a:p>
            <a:pPr lvl="1"/>
            <a:r>
              <a:rPr lang="en-US" altLang="ko-KR" sz="1000" dirty="0"/>
              <a:t>else :</a:t>
            </a:r>
          </a:p>
          <a:p>
            <a:pPr lvl="1"/>
            <a:r>
              <a:rPr lang="en-US" altLang="ko-KR" sz="1000" dirty="0"/>
              <a:t>    print('</a:t>
            </a:r>
            <a:r>
              <a:rPr lang="ko-KR" altLang="en-US" sz="1000" dirty="0"/>
              <a:t>잘못 입력된 요일입니다</a:t>
            </a:r>
            <a:r>
              <a:rPr lang="en-US" altLang="ko-KR" sz="1000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28018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261786" cy="4866817"/>
          </a:xfrm>
        </p:spPr>
        <p:txBody>
          <a:bodyPr/>
          <a:lstStyle/>
          <a:p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반복문으로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은 조건이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이면 반복</a:t>
            </a:r>
            <a:endParaRPr lang="en-US" altLang="ko-KR" sz="1600" dirty="0" smtClean="0"/>
          </a:p>
          <a:p>
            <a:r>
              <a:rPr lang="en-US" altLang="ko-KR" sz="1600" dirty="0" smtClean="0"/>
              <a:t>while 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: </a:t>
            </a:r>
          </a:p>
          <a:p>
            <a:pPr marL="457200" lvl="1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코드블럭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while </a:t>
            </a:r>
            <a:r>
              <a:rPr lang="ko-KR" altLang="en-US" sz="1600" dirty="0" smtClean="0"/>
              <a:t>문은 무한루프가 되지 않도록  주의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ctrl+c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빠져나옴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801374" y="3320024"/>
            <a:ext cx="2827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print('</a:t>
            </a:r>
            <a:r>
              <a:rPr lang="ko-KR" altLang="en-US" sz="1000" dirty="0"/>
              <a:t>몇 번 반복할까요</a:t>
            </a:r>
            <a:r>
              <a:rPr lang="en-US" altLang="ko-KR" sz="1000" dirty="0"/>
              <a:t>? : ')</a:t>
            </a:r>
          </a:p>
          <a:p>
            <a:pPr lvl="1"/>
            <a:r>
              <a:rPr lang="en-US" altLang="ko-KR" sz="1000" dirty="0"/>
              <a:t>limit =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(input())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count = 0</a:t>
            </a:r>
          </a:p>
          <a:p>
            <a:pPr lvl="1"/>
            <a:r>
              <a:rPr lang="en-US" altLang="ko-KR" sz="1000" dirty="0"/>
              <a:t>while count &lt; limit :</a:t>
            </a:r>
          </a:p>
          <a:p>
            <a:pPr lvl="1"/>
            <a:r>
              <a:rPr lang="en-US" altLang="ko-KR" sz="1000" dirty="0"/>
              <a:t>    count = count + 1</a:t>
            </a:r>
          </a:p>
          <a:p>
            <a:pPr lvl="1"/>
            <a:r>
              <a:rPr lang="en-US" altLang="ko-KR" sz="1000" dirty="0"/>
              <a:t>    print('{0}</a:t>
            </a:r>
            <a:r>
              <a:rPr lang="ko-KR" altLang="en-US" sz="1000" dirty="0"/>
              <a:t>회 반복</a:t>
            </a:r>
            <a:r>
              <a:rPr lang="en-US" altLang="ko-KR" sz="1000" dirty="0"/>
              <a:t>.'.format(count))    </a:t>
            </a:r>
          </a:p>
          <a:p>
            <a:pPr lvl="1"/>
            <a:r>
              <a:rPr lang="en-US" altLang="ko-KR" sz="1000" dirty="0"/>
              <a:t>    </a:t>
            </a:r>
          </a:p>
          <a:p>
            <a:pPr lvl="1"/>
            <a:r>
              <a:rPr lang="en-US" altLang="ko-KR" sz="1000" dirty="0"/>
              <a:t>print('</a:t>
            </a:r>
            <a:r>
              <a:rPr lang="ko-KR" altLang="en-US" sz="1000" dirty="0"/>
              <a:t>반복이 종료되었습니다</a:t>
            </a:r>
            <a:r>
              <a:rPr lang="en-US" altLang="ko-KR" sz="1000" dirty="0"/>
              <a:t>.')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30957" y="3320024"/>
            <a:ext cx="282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while 1 : </a:t>
            </a:r>
          </a:p>
          <a:p>
            <a:pPr lvl="1"/>
            <a:r>
              <a:rPr lang="en-US" altLang="ko-KR" sz="1000" dirty="0"/>
              <a:t>        print(“</a:t>
            </a:r>
            <a:r>
              <a:rPr lang="ko-KR" altLang="en-US" sz="1000" dirty="0"/>
              <a:t>무한 반복됩니다</a:t>
            </a:r>
            <a:r>
              <a:rPr lang="en-US" altLang="ko-KR" sz="10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8197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984598" cy="4866817"/>
          </a:xfrm>
        </p:spPr>
        <p:txBody>
          <a:bodyPr/>
          <a:lstStyle/>
          <a:p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반복문으로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문은 </a:t>
            </a:r>
            <a:r>
              <a:rPr lang="ko-KR" altLang="en-US" sz="1600" dirty="0" err="1" smtClean="0"/>
              <a:t>순서열을</a:t>
            </a:r>
            <a:r>
              <a:rPr lang="ko-KR" altLang="en-US" sz="1600" dirty="0" smtClean="0"/>
              <a:t> 순회하다가 </a:t>
            </a:r>
            <a:r>
              <a:rPr lang="ko-KR" altLang="en-US" sz="1600" dirty="0" err="1" smtClean="0"/>
              <a:t>순서열</a:t>
            </a:r>
            <a:r>
              <a:rPr lang="ko-KR" altLang="en-US" sz="1600" dirty="0" smtClean="0"/>
              <a:t> 끝에서 종료</a:t>
            </a:r>
            <a:endParaRPr lang="en-US" altLang="ko-KR" sz="1600" dirty="0" smtClean="0"/>
          </a:p>
          <a:p>
            <a:r>
              <a:rPr lang="en-US" altLang="ko-KR" sz="1600" dirty="0" smtClean="0"/>
              <a:t>for </a:t>
            </a:r>
            <a:r>
              <a:rPr lang="ko-KR" altLang="en-US" sz="1600" dirty="0" smtClean="0"/>
              <a:t>반복변수 </a:t>
            </a:r>
            <a:r>
              <a:rPr lang="en-US" altLang="ko-KR" sz="1600" dirty="0" smtClean="0"/>
              <a:t>in </a:t>
            </a:r>
            <a:r>
              <a:rPr lang="ko-KR" altLang="en-US" sz="1600" dirty="0" err="1" smtClean="0"/>
              <a:t>순서열</a:t>
            </a:r>
            <a:r>
              <a:rPr lang="en-US" altLang="ko-KR" sz="1600" dirty="0" smtClean="0"/>
              <a:t>(range,</a:t>
            </a:r>
            <a:r>
              <a:rPr lang="ko-KR" altLang="en-US" sz="1600" dirty="0" smtClean="0"/>
              <a:t>리스트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튜플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</a:p>
          <a:p>
            <a:pPr marL="457200" lvl="1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코드블럭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시작값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멈춤값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증가값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시작값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생략시</a:t>
            </a:r>
            <a:r>
              <a:rPr lang="en-US" altLang="ko-KR" sz="1600" dirty="0"/>
              <a:t>=0, </a:t>
            </a:r>
            <a:r>
              <a:rPr lang="ko-KR" altLang="en-US" sz="1600" dirty="0" err="1"/>
              <a:t>증가값은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생략시</a:t>
            </a:r>
            <a:r>
              <a:rPr lang="en-US" altLang="ko-KR" sz="1600" dirty="0"/>
              <a:t>=</a:t>
            </a:r>
            <a:r>
              <a:rPr lang="en-US" altLang="ko-KR" sz="1600" dirty="0" smtClean="0"/>
              <a:t>1</a:t>
            </a:r>
          </a:p>
          <a:p>
            <a:pPr marL="342900" indent="-342900">
              <a:buAutoNum type="arabicParenR"/>
            </a:pPr>
            <a:r>
              <a:rPr lang="en-US" altLang="ko-KR" sz="1600" dirty="0" smtClean="0"/>
              <a:t>for </a:t>
            </a:r>
            <a:r>
              <a:rPr lang="ko-KR" altLang="en-US" sz="1600" dirty="0" err="1" smtClean="0"/>
              <a:t>반복문에서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else</a:t>
            </a:r>
            <a:r>
              <a:rPr lang="ko-KR" altLang="en-US" sz="1600" dirty="0" smtClean="0"/>
              <a:t>는 반복을 </a:t>
            </a:r>
            <a:r>
              <a:rPr lang="ko-KR" altLang="en-US" sz="1600" dirty="0" err="1" smtClean="0"/>
              <a:t>다돌고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난뒤에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&lt;5:i++)  -&gt; for in range(0,5)</a:t>
            </a:r>
            <a:r>
              <a:rPr lang="ko-KR" altLang="en-US" sz="1600" dirty="0" smtClean="0"/>
              <a:t>로 표현함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리스트 안에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 포함하는 표현가능 </a:t>
            </a:r>
            <a:r>
              <a:rPr lang="en-US" altLang="ko-KR" sz="1600" dirty="0" smtClean="0"/>
              <a:t>   [</a:t>
            </a:r>
            <a:r>
              <a:rPr lang="ko-KR" altLang="en-US" sz="1600" dirty="0" err="1"/>
              <a:t>표현식</a:t>
            </a:r>
            <a:r>
              <a:rPr lang="ko-KR" altLang="en-US" sz="1600" dirty="0"/>
              <a:t> </a:t>
            </a:r>
            <a:r>
              <a:rPr lang="en-US" altLang="ko-KR" sz="1600" dirty="0"/>
              <a:t>for </a:t>
            </a:r>
            <a:r>
              <a:rPr lang="ko-KR" altLang="en-US" sz="1600" dirty="0"/>
              <a:t>항목 </a:t>
            </a:r>
            <a:r>
              <a:rPr lang="en-US" altLang="ko-KR" sz="1600" dirty="0"/>
              <a:t>in </a:t>
            </a:r>
            <a:r>
              <a:rPr lang="ko-KR" altLang="en-US" sz="1600" dirty="0"/>
              <a:t>반복가능객체 </a:t>
            </a:r>
            <a:r>
              <a:rPr lang="en-US" altLang="ko-KR" sz="1600" dirty="0"/>
              <a:t>if </a:t>
            </a:r>
            <a:r>
              <a:rPr lang="ko-KR" altLang="en-US" sz="1600" dirty="0"/>
              <a:t>조건</a:t>
            </a:r>
            <a:r>
              <a:rPr lang="en-US" altLang="ko-KR" sz="1600" dirty="0"/>
              <a:t>] 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80947" y="3634919"/>
            <a:ext cx="2583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range(1, 6) :</a:t>
            </a:r>
          </a:p>
          <a:p>
            <a:pPr lvl="1"/>
            <a:r>
              <a:rPr lang="en-US" altLang="ko-KR" sz="1000" dirty="0"/>
              <a:t>        for j in range(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 :</a:t>
            </a:r>
          </a:p>
          <a:p>
            <a:pPr lvl="1"/>
            <a:r>
              <a:rPr lang="en-US" altLang="ko-KR" sz="1000" dirty="0"/>
              <a:t>            print( "*", end = "", )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        print()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1105" y="3788807"/>
            <a:ext cx="25838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aa=[('</a:t>
            </a:r>
            <a:r>
              <a:rPr lang="en-US" altLang="ko-KR" sz="1000" dirty="0" err="1"/>
              <a:t>a','b</a:t>
            </a:r>
            <a:r>
              <a:rPr lang="en-US" altLang="ko-KR" sz="1000" dirty="0"/>
              <a:t>'),('</a:t>
            </a:r>
            <a:r>
              <a:rPr lang="en-US" altLang="ko-KR" sz="1000" dirty="0" err="1"/>
              <a:t>c','d</a:t>
            </a:r>
            <a:r>
              <a:rPr lang="en-US" altLang="ko-KR" sz="1000" dirty="0"/>
              <a:t>'),('</a:t>
            </a:r>
            <a:r>
              <a:rPr lang="en-US" altLang="ko-KR" sz="1000" dirty="0" err="1"/>
              <a:t>e','f</a:t>
            </a:r>
            <a:r>
              <a:rPr lang="en-US" altLang="ko-KR" sz="1000" dirty="0"/>
              <a:t>')]</a:t>
            </a:r>
          </a:p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 in aa:</a:t>
            </a:r>
          </a:p>
          <a:p>
            <a:pPr lvl="1"/>
            <a:r>
              <a:rPr lang="en-US" altLang="ko-KR" sz="1000" dirty="0"/>
              <a:t>     print(</a:t>
            </a:r>
            <a:r>
              <a:rPr lang="en-US" altLang="ko-KR" sz="1000" dirty="0" err="1"/>
              <a:t>i+j</a:t>
            </a:r>
            <a:r>
              <a:rPr lang="en-US" altLang="ko-KR" sz="1000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943" y="4721819"/>
            <a:ext cx="2583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range(1,6):</a:t>
            </a:r>
          </a:p>
          <a:p>
            <a:pPr lvl="1"/>
            <a:r>
              <a:rPr lang="en-US" altLang="ko-KR" sz="1000" dirty="0"/>
              <a:t> 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else: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 err="1"/>
              <a:t>반목문</a:t>
            </a:r>
            <a:r>
              <a:rPr lang="ko-KR" altLang="en-US" sz="1000" dirty="0"/>
              <a:t> 종료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9448" y="4798763"/>
            <a:ext cx="3406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range(2,10):</a:t>
            </a:r>
          </a:p>
          <a:p>
            <a:pPr lvl="1"/>
            <a:r>
              <a:rPr lang="en-US" altLang="ko-KR" sz="1000" dirty="0"/>
              <a:t>     for j in range(1,10):</a:t>
            </a:r>
          </a:p>
          <a:p>
            <a:pPr lvl="1"/>
            <a:r>
              <a:rPr lang="en-US" altLang="ko-KR" sz="1000" dirty="0"/>
              <a:t>          print("{0}*{1}={2}".format(</a:t>
            </a:r>
            <a:r>
              <a:rPr lang="en-US" altLang="ko-KR" sz="1000" dirty="0" err="1"/>
              <a:t>i,j,i</a:t>
            </a:r>
            <a:r>
              <a:rPr lang="en-US" altLang="ko-KR" sz="1000" dirty="0"/>
              <a:t>*j), end="  ")</a:t>
            </a:r>
          </a:p>
          <a:p>
            <a:pPr lvl="1"/>
            <a:r>
              <a:rPr lang="en-US" altLang="ko-KR" sz="1000" dirty="0"/>
              <a:t>     print("",end="\n")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05233" y="3655106"/>
            <a:ext cx="39162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result=[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*3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a]</a:t>
            </a:r>
          </a:p>
          <a:p>
            <a:pPr lvl="1"/>
            <a:r>
              <a:rPr lang="en-US" altLang="ko-KR" sz="1000" dirty="0"/>
              <a:t>&gt;&gt;&gt; print(result)</a:t>
            </a:r>
          </a:p>
          <a:p>
            <a:pPr lvl="1"/>
            <a:r>
              <a:rPr lang="en-US" altLang="ko-KR" sz="1000" dirty="0"/>
              <a:t>[3, 6, 9, 12, 15, 18, 21, 24, 27]</a:t>
            </a:r>
          </a:p>
          <a:p>
            <a:pPr lvl="1"/>
            <a:r>
              <a:rPr lang="en-US" altLang="ko-KR" sz="1000" dirty="0"/>
              <a:t>&gt;&gt;&gt; result=[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*3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a if i%2==0]</a:t>
            </a:r>
          </a:p>
          <a:p>
            <a:pPr lvl="1"/>
            <a:r>
              <a:rPr lang="en-US" altLang="ko-KR" sz="1000" dirty="0"/>
              <a:t>&gt;&gt;&gt; print(result)</a:t>
            </a:r>
          </a:p>
          <a:p>
            <a:pPr lvl="1"/>
            <a:r>
              <a:rPr lang="en-US" altLang="ko-KR" sz="1000" dirty="0"/>
              <a:t>[6, 12, 18, 24]</a:t>
            </a:r>
          </a:p>
          <a:p>
            <a:pPr lvl="1"/>
            <a:r>
              <a:rPr lang="en-US" altLang="ko-KR" sz="1000" dirty="0"/>
              <a:t>&gt;&gt;&gt; result1=[x*y for x in range(2,10)</a:t>
            </a:r>
          </a:p>
          <a:p>
            <a:pPr lvl="1"/>
            <a:r>
              <a:rPr lang="en-US" altLang="ko-KR" sz="1000" dirty="0"/>
              <a:t>	 for y in range(2,10)]</a:t>
            </a:r>
          </a:p>
          <a:p>
            <a:pPr lvl="1"/>
            <a:r>
              <a:rPr lang="en-US" altLang="ko-KR" sz="1000" dirty="0"/>
              <a:t>&gt;&gt;&gt; print(result1)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0947" y="5987415"/>
            <a:ext cx="7758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200" b="1" dirty="0">
                <a:solidFill>
                  <a:srgbClr val="FF0000"/>
                </a:solidFill>
              </a:rPr>
              <a:t>만약 </a:t>
            </a:r>
            <a:r>
              <a:rPr lang="ko-KR" altLang="en-US" sz="1200" b="1" dirty="0" err="1">
                <a:solidFill>
                  <a:srgbClr val="FF0000"/>
                </a:solidFill>
              </a:rPr>
              <a:t>파이썬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2.7 </a:t>
            </a:r>
            <a:r>
              <a:rPr lang="ko-KR" altLang="en-US" sz="1200" b="1" dirty="0">
                <a:solidFill>
                  <a:srgbClr val="FF0000"/>
                </a:solidFill>
              </a:rPr>
              <a:t>버전을 사용한다면 </a:t>
            </a:r>
            <a:r>
              <a:rPr lang="en-US" altLang="ko-KR" sz="1200" b="1" dirty="0">
                <a:solidFill>
                  <a:srgbClr val="FF0000"/>
                </a:solidFill>
              </a:rPr>
              <a:t>print(</a:t>
            </a:r>
            <a:r>
              <a:rPr lang="en-US" altLang="ko-KR" sz="1200" b="1" dirty="0" err="1">
                <a:solidFill>
                  <a:srgbClr val="FF0000"/>
                </a:solidFill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</a:rPr>
              <a:t>*j, end=" ") </a:t>
            </a:r>
            <a:r>
              <a:rPr lang="ko-KR" altLang="en-US" sz="1200" b="1" dirty="0">
                <a:solidFill>
                  <a:srgbClr val="FF0000"/>
                </a:solidFill>
              </a:rPr>
              <a:t>대신 </a:t>
            </a:r>
            <a:r>
              <a:rPr lang="en-US" altLang="ko-KR" sz="1200" b="1" dirty="0">
                <a:solidFill>
                  <a:srgbClr val="FF0000"/>
                </a:solidFill>
              </a:rPr>
              <a:t>print </a:t>
            </a:r>
            <a:r>
              <a:rPr lang="en-US" altLang="ko-KR" sz="1200" b="1" dirty="0" err="1">
                <a:solidFill>
                  <a:srgbClr val="FF0000"/>
                </a:solidFill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</a:rPr>
              <a:t>*j,</a:t>
            </a:r>
            <a:r>
              <a:rPr lang="ko-KR" altLang="en-US" sz="1200" b="1" dirty="0">
                <a:solidFill>
                  <a:srgbClr val="FF0000"/>
                </a:solidFill>
              </a:rPr>
              <a:t>와 같이 콤마</a:t>
            </a:r>
            <a:r>
              <a:rPr lang="en-US" altLang="ko-KR" sz="1200" b="1" dirty="0">
                <a:solidFill>
                  <a:srgbClr val="FF0000"/>
                </a:solidFill>
              </a:rPr>
              <a:t>(,)</a:t>
            </a:r>
            <a:r>
              <a:rPr lang="ko-KR" altLang="en-US" sz="1200" b="1" dirty="0">
                <a:solidFill>
                  <a:srgbClr val="FF0000"/>
                </a:solidFill>
              </a:rPr>
              <a:t>를 마지막에 넣어야 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94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036850" cy="4866817"/>
          </a:xfrm>
        </p:spPr>
        <p:txBody>
          <a:bodyPr/>
          <a:lstStyle/>
          <a:p>
            <a:r>
              <a:rPr lang="en-US" altLang="ko-KR" sz="1600" dirty="0" smtClean="0"/>
              <a:t>continue</a:t>
            </a:r>
            <a:r>
              <a:rPr lang="ko-KR" altLang="en-US" sz="1600" dirty="0" smtClean="0"/>
              <a:t>문은 </a:t>
            </a:r>
            <a:r>
              <a:rPr lang="ko-KR" altLang="en-US" sz="1600" dirty="0" err="1" smtClean="0"/>
              <a:t>반복문이</a:t>
            </a:r>
            <a:r>
              <a:rPr lang="ko-KR" altLang="en-US" sz="1600" dirty="0" smtClean="0"/>
              <a:t> 실행하는 </a:t>
            </a:r>
            <a:r>
              <a:rPr lang="ko-KR" altLang="en-US" sz="1600" dirty="0" err="1" smtClean="0"/>
              <a:t>코드블럭의</a:t>
            </a:r>
            <a:r>
              <a:rPr lang="ko-KR" altLang="en-US" sz="1600" dirty="0" smtClean="0"/>
              <a:t> 나머지 실행하지 않고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while,for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문의 </a:t>
            </a:r>
            <a:r>
              <a:rPr lang="ko-KR" altLang="en-US" sz="1600" dirty="0" err="1" smtClean="0"/>
              <a:t>맨처음으로</a:t>
            </a:r>
            <a:r>
              <a:rPr lang="ko-KR" altLang="en-US" sz="1600" dirty="0" smtClean="0"/>
              <a:t> 이동 </a:t>
            </a:r>
            <a:endParaRPr lang="en-US" altLang="ko-KR" sz="1600" dirty="0" smtClean="0"/>
          </a:p>
          <a:p>
            <a:r>
              <a:rPr lang="en-US" altLang="ko-KR" sz="1600" dirty="0" smtClean="0"/>
              <a:t>break</a:t>
            </a:r>
            <a:r>
              <a:rPr lang="ko-KR" altLang="en-US" sz="1600" dirty="0" smtClean="0"/>
              <a:t>문은 </a:t>
            </a: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즉시 중단하고 </a:t>
            </a:r>
            <a:r>
              <a:rPr lang="ko-KR" altLang="en-US" sz="1600" dirty="0" err="1" smtClean="0"/>
              <a:t>빠져나옴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74913" y="2587013"/>
            <a:ext cx="30605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range(10) :</a:t>
            </a:r>
          </a:p>
          <a:p>
            <a:pPr lvl="1"/>
            <a:r>
              <a:rPr lang="en-US" altLang="ko-KR" sz="1000" dirty="0"/>
              <a:t>    if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% 2 == 1 :</a:t>
            </a:r>
          </a:p>
          <a:p>
            <a:pPr lvl="1"/>
            <a:r>
              <a:rPr lang="en-US" altLang="ko-KR" sz="1000" dirty="0"/>
              <a:t>        continue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674913" y="360943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 err="1"/>
              <a:t>i</a:t>
            </a:r>
            <a:r>
              <a:rPr lang="en-US" altLang="ko-KR" sz="1000" dirty="0"/>
              <a:t> = 0</a:t>
            </a:r>
          </a:p>
          <a:p>
            <a:pPr lvl="1"/>
            <a:r>
              <a:rPr lang="en-US" altLang="ko-KR" sz="1000" dirty="0"/>
              <a:t>while(True) 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i+1</a:t>
            </a:r>
          </a:p>
          <a:p>
            <a:pPr lvl="1"/>
            <a:r>
              <a:rPr lang="en-US" altLang="ko-KR" sz="1000" dirty="0"/>
              <a:t>    if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== </a:t>
            </a:r>
            <a:r>
              <a:rPr lang="en-US" altLang="ko-KR" sz="1000" dirty="0" smtClean="0"/>
              <a:t>100 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    print('</a:t>
            </a:r>
            <a:r>
              <a:rPr lang="en-US" altLang="ko-KR" sz="1000" dirty="0" err="1"/>
              <a:t>i</a:t>
            </a:r>
            <a:r>
              <a:rPr lang="ko-KR" altLang="en-US" sz="1000" dirty="0"/>
              <a:t>가 </a:t>
            </a:r>
            <a:r>
              <a:rPr lang="en-US" altLang="ko-KR" sz="1000" dirty="0"/>
              <a:t>{0}</a:t>
            </a:r>
            <a:r>
              <a:rPr lang="ko-KR" altLang="en-US" sz="1000" dirty="0"/>
              <a:t>이 됐습니다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반복문을</a:t>
            </a:r>
            <a:r>
              <a:rPr lang="ko-KR" altLang="en-US" sz="1000" dirty="0"/>
              <a:t> 중단합니다</a:t>
            </a:r>
            <a:r>
              <a:rPr lang="en-US" altLang="ko-KR" sz="1000" dirty="0"/>
              <a:t>.'.format(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))</a:t>
            </a:r>
          </a:p>
          <a:p>
            <a:pPr lvl="1"/>
            <a:r>
              <a:rPr lang="en-US" altLang="ko-KR" sz="1000" dirty="0"/>
              <a:t>        break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3294734"/>
            <a:ext cx="4474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m=100</a:t>
            </a:r>
          </a:p>
          <a:p>
            <a:pPr lvl="1"/>
            <a:r>
              <a:rPr lang="en-US" altLang="ko-KR" sz="1000" dirty="0"/>
              <a:t>&gt;&gt;&gt; n=10</a:t>
            </a:r>
          </a:p>
          <a:p>
            <a:pPr lvl="1"/>
            <a:r>
              <a:rPr lang="en-US" altLang="ko-KR" sz="1000" dirty="0"/>
              <a:t>&gt;&gt;&gt; while m:</a:t>
            </a:r>
          </a:p>
          <a:p>
            <a:pPr lvl="1"/>
            <a:r>
              <a:rPr lang="en-US" altLang="ko-KR" sz="1000" dirty="0"/>
              <a:t>	n=n-1</a:t>
            </a:r>
          </a:p>
          <a:p>
            <a:pPr lvl="1"/>
            <a:r>
              <a:rPr lang="en-US" altLang="ko-KR" sz="1000" dirty="0"/>
              <a:t>	print("</a:t>
            </a:r>
            <a:r>
              <a:rPr lang="ko-KR" altLang="en-US" sz="1000" dirty="0"/>
              <a:t>현재</a:t>
            </a:r>
            <a:r>
              <a:rPr lang="en-US" altLang="ko-KR" sz="1000" dirty="0"/>
              <a:t>%d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" %n)</a:t>
            </a:r>
          </a:p>
          <a:p>
            <a:pPr lvl="1"/>
            <a:r>
              <a:rPr lang="en-US" altLang="ko-KR" sz="1000" dirty="0"/>
              <a:t>	if not n:</a:t>
            </a:r>
          </a:p>
          <a:p>
            <a:pPr lvl="1"/>
            <a:r>
              <a:rPr lang="en-US" altLang="ko-KR" sz="1000" dirty="0"/>
              <a:t>		print("n</a:t>
            </a:r>
            <a:r>
              <a:rPr lang="ko-KR" altLang="en-US" sz="1000" dirty="0" err="1"/>
              <a:t>의값은</a:t>
            </a:r>
            <a:r>
              <a:rPr lang="ko-KR" altLang="en-US" sz="1000" dirty="0"/>
              <a:t> </a:t>
            </a:r>
            <a:r>
              <a:rPr lang="en-US" altLang="ko-KR" sz="1000" dirty="0"/>
              <a:t>0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.")</a:t>
            </a:r>
            <a:endParaRPr lang="en-US" altLang="ko-KR" sz="1000" dirty="0"/>
          </a:p>
          <a:p>
            <a:pPr lvl="1"/>
            <a:r>
              <a:rPr lang="en-US" altLang="ko-KR" sz="1000" dirty="0"/>
              <a:t>		break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2837" y="5113143"/>
            <a:ext cx="447472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while True: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userdata</a:t>
            </a:r>
            <a:r>
              <a:rPr lang="en-US" altLang="ko-KR" sz="1000" dirty="0"/>
              <a:t>=input("</a:t>
            </a:r>
            <a:r>
              <a:rPr lang="ko-KR" altLang="en-US" sz="1000" dirty="0"/>
              <a:t>입력해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	if not </a:t>
            </a:r>
            <a:r>
              <a:rPr lang="en-US" altLang="ko-KR" sz="1000" dirty="0" err="1"/>
              <a:t>userdata</a:t>
            </a:r>
            <a:r>
              <a:rPr lang="en-US" altLang="ko-KR" sz="1000" dirty="0"/>
              <a:t>: break</a:t>
            </a:r>
          </a:p>
          <a:p>
            <a:pPr lvl="1"/>
            <a:r>
              <a:rPr lang="en-US" altLang="ko-KR" sz="1000" dirty="0"/>
              <a:t>	print(</a:t>
            </a:r>
            <a:r>
              <a:rPr lang="en-US" altLang="ko-KR" sz="1000" dirty="0" err="1"/>
              <a:t>userdata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01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특징</a:t>
            </a:r>
            <a:endParaRPr lang="en-US" altLang="ko-KR" sz="1800" dirty="0"/>
          </a:p>
          <a:p>
            <a:r>
              <a:rPr lang="ko-KR" altLang="en-US" sz="1800" dirty="0" err="1" smtClean="0"/>
              <a:t>오픈소스로</a:t>
            </a:r>
            <a:r>
              <a:rPr lang="ko-KR" altLang="en-US" sz="1800" dirty="0" smtClean="0"/>
              <a:t> 소스코드가 공개되어 있음</a:t>
            </a:r>
            <a:endParaRPr lang="en-US" altLang="ko-KR" sz="1800" dirty="0" smtClean="0"/>
          </a:p>
          <a:p>
            <a:r>
              <a:rPr lang="ko-KR" altLang="en-US" sz="1800" dirty="0" smtClean="0"/>
              <a:t>고수준 언어로 메모리 </a:t>
            </a:r>
            <a:r>
              <a:rPr lang="ko-KR" altLang="en-US" sz="1800" dirty="0" err="1" smtClean="0"/>
              <a:t>관리같은</a:t>
            </a:r>
            <a:r>
              <a:rPr lang="ko-KR" altLang="en-US" sz="1800" dirty="0" smtClean="0"/>
              <a:t> 부분을 </a:t>
            </a:r>
            <a:r>
              <a:rPr lang="ko-KR" altLang="en-US" sz="1800" dirty="0" err="1" smtClean="0"/>
              <a:t>신경쓸</a:t>
            </a:r>
            <a:r>
              <a:rPr lang="ko-KR" altLang="en-US" sz="1800" dirty="0" smtClean="0"/>
              <a:t> 필요가 없음</a:t>
            </a:r>
            <a:endParaRPr lang="en-US" altLang="ko-KR" sz="1800" dirty="0" smtClean="0"/>
          </a:p>
          <a:p>
            <a:r>
              <a:rPr lang="en-US" altLang="ko-KR" sz="1800" dirty="0" smtClean="0"/>
              <a:t>OS </a:t>
            </a:r>
            <a:r>
              <a:rPr lang="ko-KR" altLang="en-US" sz="1800" dirty="0" smtClean="0"/>
              <a:t>플랫폼에 </a:t>
            </a:r>
            <a:r>
              <a:rPr lang="ko-KR" altLang="en-US" sz="1800" dirty="0" err="1" smtClean="0"/>
              <a:t>이식성이</a:t>
            </a:r>
            <a:r>
              <a:rPr lang="ko-KR" altLang="en-US" sz="1800" dirty="0" smtClean="0"/>
              <a:t> 좋음</a:t>
            </a:r>
            <a:endParaRPr lang="en-US" altLang="ko-KR" sz="1800" dirty="0" smtClean="0"/>
          </a:p>
          <a:p>
            <a:r>
              <a:rPr lang="ko-KR" altLang="en-US" sz="1800" dirty="0" smtClean="0"/>
              <a:t>컴파일이 불필요한 인터프리터 언어로 실행만 </a:t>
            </a:r>
            <a:r>
              <a:rPr lang="ko-KR" altLang="en-US" sz="1800" dirty="0" err="1" smtClean="0"/>
              <a:t>하면됨</a:t>
            </a:r>
            <a:r>
              <a:rPr lang="ko-KR" altLang="en-US" sz="1800" dirty="0" smtClean="0"/>
              <a:t>  </a:t>
            </a:r>
            <a:endParaRPr lang="en-US" altLang="ko-KR" sz="1800" dirty="0" smtClean="0"/>
          </a:p>
          <a:p>
            <a:r>
              <a:rPr lang="ko-KR" altLang="en-US" sz="1800" dirty="0" smtClean="0"/>
              <a:t>절차지향과 객체지향 성격 </a:t>
            </a:r>
            <a:endParaRPr lang="en-US" altLang="ko-KR" sz="1800" dirty="0" smtClean="0"/>
          </a:p>
          <a:p>
            <a:r>
              <a:rPr lang="ko-KR" altLang="en-US" sz="1800" dirty="0" smtClean="0"/>
              <a:t>방대한 표준 라이브러리가 있으며 </a:t>
            </a:r>
            <a:r>
              <a:rPr lang="ko-KR" altLang="en-US" sz="1800" dirty="0" err="1" smtClean="0"/>
              <a:t>정규표현식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쓰레딩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데이타베이스</a:t>
            </a:r>
            <a:r>
              <a:rPr lang="ko-KR" altLang="en-US" sz="1800" dirty="0" smtClean="0"/>
              <a:t> 연동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ko-KR" altLang="en-US" sz="1800" dirty="0" err="1" smtClean="0"/>
              <a:t>웹브라우징</a:t>
            </a:r>
            <a:r>
              <a:rPr lang="en-US" altLang="ko-KR" sz="1800" dirty="0" smtClean="0"/>
              <a:t>,</a:t>
            </a:r>
            <a:r>
              <a:rPr lang="en-US" altLang="ko-KR" sz="1800" dirty="0" err="1" smtClean="0"/>
              <a:t>ftp,xml,html,GUI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 많은 기능들이 포함됨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빠르게 활용하는 </a:t>
            </a:r>
            <a:r>
              <a:rPr lang="ko-KR" altLang="en-US" sz="1800" dirty="0" err="1" smtClean="0"/>
              <a:t>파이썬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0070C0"/>
                </a:solidFill>
              </a:rPr>
              <a:t>점프 투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파이썬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0070C0"/>
                </a:solidFill>
              </a:rPr>
              <a:t>생활 코딩</a:t>
            </a:r>
            <a:endParaRPr lang="en-US" altLang="ko-KR" sz="1800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user\Desktop\codeeval_2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64" y="4025951"/>
            <a:ext cx="3532886" cy="26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600" dirty="0" smtClean="0"/>
              <a:t>pass </a:t>
            </a:r>
            <a:r>
              <a:rPr lang="ko-KR" altLang="en-US" sz="1600" dirty="0" smtClean="0"/>
              <a:t>키워드 </a:t>
            </a:r>
            <a:endParaRPr lang="en-US" altLang="ko-KR" sz="1600" dirty="0" smtClean="0"/>
          </a:p>
          <a:p>
            <a:r>
              <a:rPr lang="ko-KR" altLang="en-US" sz="1600" dirty="0" smtClean="0"/>
              <a:t>함수 나 클래스의 구현을 </a:t>
            </a:r>
            <a:r>
              <a:rPr lang="ko-KR" altLang="en-US" sz="1600" dirty="0" err="1" smtClean="0"/>
              <a:t>미룰때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ko-KR" altLang="en-US" sz="1600" dirty="0" smtClean="0"/>
              <a:t>빈 구</a:t>
            </a:r>
            <a:r>
              <a:rPr lang="ko-KR" altLang="en-US" sz="1600" dirty="0"/>
              <a:t>문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만들때</a:t>
            </a:r>
            <a:r>
              <a:rPr lang="ko-KR" altLang="en-US" sz="1600" dirty="0" smtClean="0"/>
              <a:t> 사용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4" y="233534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empty_function</a:t>
            </a:r>
            <a:r>
              <a:rPr lang="en-US" altLang="ko-KR" sz="1000" dirty="0" smtClean="0"/>
              <a:t>():</a:t>
            </a:r>
          </a:p>
          <a:p>
            <a:pPr lvl="1"/>
            <a:r>
              <a:rPr lang="en-US" altLang="ko-KR" sz="1000" dirty="0" smtClean="0"/>
              <a:t>      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 smtClean="0"/>
              <a:t>class  </a:t>
            </a:r>
            <a:r>
              <a:rPr lang="en-US" altLang="ko-KR" sz="1000" dirty="0" err="1" smtClean="0"/>
              <a:t>empty_class</a:t>
            </a:r>
            <a:r>
              <a:rPr lang="en-US" altLang="ko-KR" sz="1000" dirty="0" smtClean="0"/>
              <a:t>:</a:t>
            </a:r>
          </a:p>
          <a:p>
            <a:pPr lvl="1"/>
            <a:r>
              <a:rPr lang="en-US" altLang="ko-KR" sz="1000" dirty="0"/>
              <a:t> </a:t>
            </a:r>
            <a:r>
              <a:rPr lang="en-US" altLang="ko-KR" sz="1000" dirty="0" smtClean="0"/>
              <a:t>       pass </a:t>
            </a:r>
          </a:p>
        </p:txBody>
      </p:sp>
    </p:spTree>
    <p:extLst>
      <p:ext uri="{BB962C8B-B14F-4D97-AF65-F5344CB8AC3E}">
        <p14:creationId xmlns:p14="http://schemas.microsoft.com/office/powerpoint/2010/main" val="42629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96528"/>
            <a:ext cx="8341650" cy="4866817"/>
          </a:xfrm>
        </p:spPr>
        <p:txBody>
          <a:bodyPr/>
          <a:lstStyle/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IDLE</a:t>
            </a:r>
            <a:r>
              <a:rPr lang="ko-KR" altLang="en-US" sz="1600" dirty="0" smtClean="0"/>
              <a:t>에서 기본 </a:t>
            </a:r>
            <a:r>
              <a:rPr lang="ko-KR" altLang="en-US" sz="1600" dirty="0" err="1" smtClean="0"/>
              <a:t>인코딩은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utf8</a:t>
            </a:r>
          </a:p>
          <a:p>
            <a:pPr lvl="0"/>
            <a:r>
              <a:rPr lang="ko-KR" altLang="en-US" sz="1600" dirty="0" err="1" smtClean="0">
                <a:solidFill>
                  <a:prstClr val="black"/>
                </a:solidFill>
              </a:rPr>
              <a:t>인코딩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설정하는 방법 </a:t>
            </a:r>
            <a:r>
              <a:rPr lang="en-US" altLang="ko-KR" sz="1600" dirty="0">
                <a:solidFill>
                  <a:prstClr val="black"/>
                </a:solidFill>
              </a:rPr>
              <a:t>(#-*- coding:utf-8-</a:t>
            </a:r>
            <a:r>
              <a:rPr lang="en-US" altLang="ko-KR" sz="1600" dirty="0" smtClean="0">
                <a:solidFill>
                  <a:prstClr val="black"/>
                </a:solidFill>
              </a:rPr>
              <a:t>*-)</a:t>
            </a:r>
            <a:r>
              <a:rPr lang="ko-KR" altLang="en-US" sz="1600" dirty="0" smtClean="0">
                <a:solidFill>
                  <a:prstClr val="black"/>
                </a:solidFill>
              </a:rPr>
              <a:t>은  </a:t>
            </a:r>
            <a:r>
              <a:rPr lang="ko-KR" altLang="en-US" sz="1600" dirty="0" err="1">
                <a:solidFill>
                  <a:prstClr val="black"/>
                </a:solidFill>
              </a:rPr>
              <a:t>첫줄에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적어주나 효력은 없음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에서는 </a:t>
            </a:r>
            <a:r>
              <a:rPr lang="ko-KR" altLang="en-US" sz="1600" dirty="0" err="1" smtClean="0"/>
              <a:t>인코딩에</a:t>
            </a:r>
            <a:r>
              <a:rPr lang="ko-KR" altLang="en-US" sz="1600" dirty="0" smtClean="0"/>
              <a:t> 문제가 없지만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utf8</a:t>
            </a:r>
            <a:r>
              <a:rPr lang="ko-KR" altLang="en-US" sz="1600" dirty="0" smtClean="0"/>
              <a:t>을 사용하기 위한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  설정이 필요함 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833025" y="3161446"/>
            <a:ext cx="25054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import sys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sys.stdin.encoding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'cp949'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sys.stdout.encoding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'cp949‘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sys.getdefaultencoding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'utf-8'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19663" y="3161446"/>
            <a:ext cx="25054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#-*- coding: utf-8 -*-</a:t>
            </a:r>
          </a:p>
          <a:p>
            <a:pPr lvl="1"/>
            <a:r>
              <a:rPr lang="en-US" altLang="ko-KR" sz="1000" dirty="0"/>
              <a:t>import sys</a:t>
            </a:r>
          </a:p>
          <a:p>
            <a:pPr lvl="1"/>
            <a:r>
              <a:rPr lang="en-US" altLang="ko-KR" sz="1000" dirty="0"/>
              <a:t>reload(sys)</a:t>
            </a:r>
          </a:p>
          <a:p>
            <a:pPr lvl="1"/>
            <a:r>
              <a:rPr lang="en-US" altLang="ko-KR" sz="1000" dirty="0" err="1"/>
              <a:t>sys.setdefaultencoding</a:t>
            </a:r>
            <a:r>
              <a:rPr lang="en-US" altLang="ko-KR" sz="1000" dirty="0"/>
              <a:t>('utf-8')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s = '</a:t>
            </a:r>
            <a:r>
              <a:rPr lang="ko-KR" altLang="en-US" sz="1000" dirty="0"/>
              <a:t>한글</a:t>
            </a:r>
            <a:r>
              <a:rPr lang="en-US" altLang="ko-KR" sz="1000" dirty="0"/>
              <a:t>'</a:t>
            </a:r>
          </a:p>
          <a:p>
            <a:pPr lvl="1"/>
            <a:r>
              <a:rPr lang="en-US" altLang="ko-KR" sz="1000" dirty="0"/>
              <a:t>print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3917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600" dirty="0" smtClean="0"/>
              <a:t>사용자 입력 및 출력</a:t>
            </a:r>
            <a:endParaRPr lang="en-US" altLang="ko-KR" sz="1600" dirty="0" smtClean="0"/>
          </a:p>
          <a:p>
            <a:r>
              <a:rPr lang="en-US" altLang="ko-KR" sz="1600" dirty="0" smtClean="0"/>
              <a:t>input</a:t>
            </a:r>
            <a:r>
              <a:rPr lang="ko-KR" altLang="en-US" sz="1600" dirty="0" smtClean="0"/>
              <a:t>은 사용자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값으로 돌려줌</a:t>
            </a:r>
            <a:endParaRPr lang="en-US" altLang="ko-KR" sz="1600" dirty="0" smtClean="0"/>
          </a:p>
          <a:p>
            <a:r>
              <a:rPr lang="en-US" altLang="ko-KR" sz="1600" dirty="0" smtClean="0"/>
              <a:t>print</a:t>
            </a:r>
            <a:r>
              <a:rPr lang="ko-KR" altLang="en-US" sz="1600" dirty="0" smtClean="0"/>
              <a:t>는 모든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출력해줌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1)</a:t>
            </a:r>
            <a:r>
              <a:rPr lang="ko-KR" altLang="en-US" sz="1600" dirty="0" smtClean="0"/>
              <a:t>문자열간 </a:t>
            </a:r>
            <a:r>
              <a:rPr lang="ko-KR" altLang="en-US" sz="1600" dirty="0" err="1" smtClean="0"/>
              <a:t>붙일때는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“+” </a:t>
            </a:r>
            <a:r>
              <a:rPr lang="ko-KR" altLang="en-US" sz="1600" dirty="0" smtClean="0"/>
              <a:t>또는 생략가능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2)</a:t>
            </a:r>
            <a:r>
              <a:rPr lang="ko-KR" altLang="en-US" sz="1600" dirty="0" smtClean="0"/>
              <a:t>문자열간의 구분자인 한 칸 공백은  </a:t>
            </a:r>
            <a:r>
              <a:rPr lang="en-US" altLang="ko-KR" sz="1600" dirty="0" smtClean="0"/>
              <a:t>“, “  (</a:t>
            </a:r>
            <a:r>
              <a:rPr lang="en-US" altLang="ko-KR" sz="1600" dirty="0" err="1" smtClean="0"/>
              <a:t>sep</a:t>
            </a:r>
            <a:r>
              <a:rPr lang="ko-KR" altLang="en-US" sz="1600" dirty="0" smtClean="0"/>
              <a:t>로 지정가능</a:t>
            </a:r>
            <a:r>
              <a:rPr lang="en-US" altLang="ko-KR" sz="1600" dirty="0" smtClean="0"/>
              <a:t>)  </a:t>
            </a:r>
          </a:p>
          <a:p>
            <a:pPr marL="0" indent="0">
              <a:buNone/>
            </a:pPr>
            <a:r>
              <a:rPr lang="en-US" altLang="ko-KR" sz="1600" dirty="0" smtClean="0"/>
              <a:t>3) print </a:t>
            </a:r>
            <a:r>
              <a:rPr lang="ko-KR" altLang="en-US" sz="1600" dirty="0" smtClean="0"/>
              <a:t>함수 </a:t>
            </a:r>
            <a:r>
              <a:rPr lang="ko-KR" altLang="en-US" sz="1600" dirty="0" err="1" smtClean="0"/>
              <a:t>종료시</a:t>
            </a:r>
            <a:r>
              <a:rPr lang="ko-KR" altLang="en-US" sz="1600" dirty="0" smtClean="0"/>
              <a:t> 시행할 문자  </a:t>
            </a:r>
            <a:r>
              <a:rPr lang="en-US" altLang="ko-KR" sz="1600" dirty="0" smtClean="0"/>
              <a:t>end</a:t>
            </a:r>
            <a:r>
              <a:rPr lang="ko-KR" altLang="en-US" sz="1600" dirty="0" smtClean="0"/>
              <a:t>로 지정가능하며 </a:t>
            </a:r>
            <a:r>
              <a:rPr lang="en-US" altLang="ko-KR" sz="1600" dirty="0" smtClean="0"/>
              <a:t>‘\n’ </a:t>
            </a:r>
            <a:r>
              <a:rPr lang="ko-KR" altLang="en-US" sz="1600" dirty="0" smtClean="0"/>
              <a:t>다음줄</a:t>
            </a:r>
            <a:r>
              <a:rPr lang="en-US" altLang="ko-KR" sz="1600" dirty="0" smtClean="0"/>
              <a:t>, ‘’</a:t>
            </a:r>
            <a:r>
              <a:rPr lang="ko-KR" altLang="en-US" sz="1600" dirty="0" smtClean="0"/>
              <a:t>은 이어서 쓰기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38638" y="3985596"/>
            <a:ext cx="21330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number = input("</a:t>
            </a:r>
            <a:r>
              <a:rPr lang="ko-KR" altLang="en-US" sz="1000" dirty="0"/>
              <a:t>숫자를 입력</a:t>
            </a:r>
            <a:r>
              <a:rPr lang="en-US" altLang="ko-KR" sz="1000" dirty="0"/>
              <a:t>:")</a:t>
            </a:r>
          </a:p>
          <a:p>
            <a:pPr lvl="1"/>
            <a:r>
              <a:rPr lang="ko-KR" altLang="en-US" sz="1000" dirty="0"/>
              <a:t>숫자를 입력</a:t>
            </a:r>
            <a:r>
              <a:rPr lang="en-US" altLang="ko-KR" sz="1000" dirty="0"/>
              <a:t>:10</a:t>
            </a:r>
          </a:p>
          <a:p>
            <a:pPr lvl="1"/>
            <a:r>
              <a:rPr lang="en-US" altLang="ko-KR" sz="1000" dirty="0"/>
              <a:t>&gt;&gt;&gt; number</a:t>
            </a:r>
          </a:p>
          <a:p>
            <a:pPr lvl="1"/>
            <a:r>
              <a:rPr lang="en-US" altLang="ko-KR" sz="1000" dirty="0"/>
              <a:t>'10'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46398" y="3982397"/>
            <a:ext cx="5316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help(print)</a:t>
            </a:r>
          </a:p>
          <a:p>
            <a:pPr lvl="1"/>
            <a:r>
              <a:rPr lang="en-US" altLang="ko-KR" sz="1000" dirty="0"/>
              <a:t>Help on built-in function print in module </a:t>
            </a:r>
            <a:r>
              <a:rPr lang="en-US" altLang="ko-KR" sz="1000" dirty="0" err="1"/>
              <a:t>builtins</a:t>
            </a:r>
            <a:r>
              <a:rPr lang="en-US" altLang="ko-KR" sz="1000" dirty="0"/>
              <a:t>: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print(...)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    print(value, ..., </a:t>
            </a:r>
            <a:r>
              <a:rPr lang="en-US" altLang="ko-KR" sz="1000" b="1" dirty="0" err="1">
                <a:solidFill>
                  <a:srgbClr val="FF0000"/>
                </a:solidFill>
              </a:rPr>
              <a:t>sep</a:t>
            </a:r>
            <a:r>
              <a:rPr lang="en-US" altLang="ko-KR" sz="1000" b="1" dirty="0">
                <a:solidFill>
                  <a:srgbClr val="FF0000"/>
                </a:solidFill>
              </a:rPr>
              <a:t>=' ', end='\n', file=</a:t>
            </a:r>
            <a:r>
              <a:rPr lang="en-US" altLang="ko-KR" sz="1000" b="1" dirty="0" err="1">
                <a:solidFill>
                  <a:srgbClr val="FF0000"/>
                </a:solidFill>
              </a:rPr>
              <a:t>sys.stdout</a:t>
            </a:r>
            <a:r>
              <a:rPr lang="en-US" altLang="ko-KR" sz="1000" b="1" dirty="0">
                <a:solidFill>
                  <a:srgbClr val="FF0000"/>
                </a:solidFill>
              </a:rPr>
              <a:t>, flush=False)</a:t>
            </a:r>
          </a:p>
          <a:p>
            <a:pPr lvl="1"/>
            <a:r>
              <a:rPr lang="en-US" altLang="ko-KR" sz="1000" dirty="0"/>
              <a:t>    </a:t>
            </a:r>
          </a:p>
          <a:p>
            <a:pPr lvl="1"/>
            <a:r>
              <a:rPr lang="en-US" altLang="ko-KR" sz="1000" dirty="0"/>
              <a:t>    Prints the values to a stream, or to </a:t>
            </a:r>
            <a:r>
              <a:rPr lang="en-US" altLang="ko-KR" sz="1000" dirty="0" err="1"/>
              <a:t>sys.stdout</a:t>
            </a:r>
            <a:r>
              <a:rPr lang="en-US" altLang="ko-KR" sz="1000" dirty="0"/>
              <a:t> by default.</a:t>
            </a:r>
          </a:p>
          <a:p>
            <a:pPr lvl="1"/>
            <a:r>
              <a:rPr lang="en-US" altLang="ko-KR" sz="1000" dirty="0"/>
              <a:t>    Optional keyword arguments:</a:t>
            </a:r>
          </a:p>
          <a:p>
            <a:pPr lvl="1"/>
            <a:r>
              <a:rPr lang="en-US" altLang="ko-KR" sz="1000" dirty="0"/>
              <a:t>    file:  a file-like object (stream); defaults to the current </a:t>
            </a:r>
            <a:r>
              <a:rPr lang="en-US" altLang="ko-KR" sz="1000" dirty="0" err="1"/>
              <a:t>sys.stdout</a:t>
            </a:r>
            <a:r>
              <a:rPr lang="en-US" altLang="ko-KR" sz="1000" dirty="0"/>
              <a:t>.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sep</a:t>
            </a:r>
            <a:r>
              <a:rPr lang="en-US" altLang="ko-KR" sz="1000" dirty="0"/>
              <a:t>:   string inserted between values, default a space.</a:t>
            </a:r>
          </a:p>
          <a:p>
            <a:pPr lvl="1"/>
            <a:r>
              <a:rPr lang="en-US" altLang="ko-KR" sz="1000" dirty="0"/>
              <a:t>    end:   string appended after the last value, default a newline.</a:t>
            </a:r>
          </a:p>
          <a:p>
            <a:pPr lvl="1"/>
            <a:r>
              <a:rPr lang="en-US" altLang="ko-KR" sz="1000" dirty="0"/>
              <a:t>    flush: whether to forcibly flush the stream.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4162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3030348" cy="5319899"/>
          </a:xfrm>
        </p:spPr>
        <p:txBody>
          <a:bodyPr/>
          <a:lstStyle/>
          <a:p>
            <a:r>
              <a:rPr lang="ko-KR" altLang="en-US" sz="1600" b="1" dirty="0" smtClean="0"/>
              <a:t>사용자 입력 </a:t>
            </a:r>
            <a:r>
              <a:rPr lang="en-US" altLang="ko-KR" sz="1600" b="1" dirty="0" smtClean="0"/>
              <a:t>input</a:t>
            </a:r>
            <a:r>
              <a:rPr lang="ko-KR" altLang="en-US" sz="1600" b="1" dirty="0" smtClean="0"/>
              <a:t>함수</a:t>
            </a:r>
            <a:endParaRPr lang="en-US" altLang="ko-KR" sz="16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12568" y="1469594"/>
            <a:ext cx="251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smtClean="0"/>
              <a:t>number=input</a:t>
            </a:r>
            <a:r>
              <a:rPr lang="en-US" altLang="ko-KR" sz="1000" dirty="0"/>
              <a:t>("input number: ")            </a:t>
            </a:r>
          </a:p>
          <a:p>
            <a:r>
              <a:rPr lang="en-US" altLang="ko-KR" sz="1000" dirty="0"/>
              <a:t>input number: 10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smtClean="0"/>
              <a:t>number</a:t>
            </a:r>
            <a:endParaRPr lang="en-US" altLang="ko-KR" sz="1000" dirty="0"/>
          </a:p>
          <a:p>
            <a:r>
              <a:rPr lang="en-US" altLang="ko-KR" sz="1000" dirty="0"/>
              <a:t>10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62306" y="954927"/>
            <a:ext cx="562573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사용자 </a:t>
            </a:r>
            <a:r>
              <a:rPr lang="ko-KR" altLang="en-US" sz="1600" b="1" dirty="0" smtClean="0"/>
              <a:t>출력 </a:t>
            </a:r>
            <a:r>
              <a:rPr lang="en-US" altLang="ko-KR" sz="1600" b="1" dirty="0" smtClean="0"/>
              <a:t>print </a:t>
            </a:r>
            <a:r>
              <a:rPr lang="ko-KR" altLang="en-US" sz="1600" b="1" dirty="0" smtClean="0"/>
              <a:t>함수</a:t>
            </a:r>
            <a:endParaRPr lang="ko-KR" altLang="en-US" sz="1600" b="1" dirty="0"/>
          </a:p>
          <a:p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버전은 출력할 문자열에 괄호를 필요로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3 </a:t>
            </a:r>
            <a:r>
              <a:rPr lang="ko-KR" altLang="en-US" sz="1000" dirty="0"/>
              <a:t>버전의 예</a:t>
            </a:r>
          </a:p>
          <a:p>
            <a:r>
              <a:rPr lang="en-US" altLang="ko-KR" sz="1000" dirty="0"/>
              <a:t>print ("Hello Python")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2.7 </a:t>
            </a:r>
            <a:r>
              <a:rPr lang="ko-KR" altLang="en-US" sz="1000" dirty="0"/>
              <a:t>버전의 예</a:t>
            </a:r>
          </a:p>
          <a:p>
            <a:r>
              <a:rPr lang="en-US" altLang="ko-KR" sz="1000" dirty="0"/>
              <a:t>print "Hello Python"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2.7 </a:t>
            </a:r>
            <a:r>
              <a:rPr lang="ko-KR" altLang="en-US" sz="1000" dirty="0"/>
              <a:t>버전인 경우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3 </a:t>
            </a:r>
            <a:r>
              <a:rPr lang="ko-KR" altLang="en-US" sz="1000" dirty="0"/>
              <a:t>버전처럼 괄호를 사용해도 동일하게 동작한다</a:t>
            </a:r>
            <a:r>
              <a:rPr lang="en-US" altLang="ko-KR" sz="1000" dirty="0"/>
              <a:t>. (</a:t>
            </a:r>
            <a:r>
              <a:rPr lang="ko-KR" altLang="en-US" sz="1000" dirty="0"/>
              <a:t>단</a:t>
            </a:r>
            <a:r>
              <a:rPr lang="en-US" altLang="ko-KR" sz="1000" dirty="0"/>
              <a:t>, 2.7 </a:t>
            </a:r>
            <a:r>
              <a:rPr lang="ko-KR" altLang="en-US" sz="1000" dirty="0"/>
              <a:t>버전 이하의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구버전에서는</a:t>
            </a:r>
            <a:r>
              <a:rPr lang="ko-KR" altLang="en-US" sz="1000" dirty="0"/>
              <a:t> 오류가 발생할 수 있다</a:t>
            </a:r>
            <a:r>
              <a:rPr lang="en-US" altLang="ko-KR" sz="1000" dirty="0"/>
              <a:t>.)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줄바꿈</a:t>
            </a:r>
            <a:r>
              <a:rPr lang="ko-KR" altLang="en-US" sz="1000" dirty="0"/>
              <a:t> 방지</a:t>
            </a:r>
          </a:p>
          <a:p>
            <a:endParaRPr lang="ko-KR" altLang="en-US" sz="1000" dirty="0"/>
          </a:p>
          <a:p>
            <a:r>
              <a:rPr lang="en-US" altLang="ko-KR" sz="1000" dirty="0"/>
              <a:t>print </a:t>
            </a:r>
            <a:r>
              <a:rPr lang="ko-KR" altLang="en-US" sz="1000" dirty="0"/>
              <a:t>문 실행 시 항상 문자열 마지막에 </a:t>
            </a:r>
            <a:r>
              <a:rPr lang="en-US" altLang="ko-KR" sz="1000" dirty="0"/>
              <a:t>\n </a:t>
            </a:r>
            <a:r>
              <a:rPr lang="ko-KR" altLang="en-US" sz="1000" dirty="0"/>
              <a:t>문자가 출력되어 </a:t>
            </a:r>
            <a:r>
              <a:rPr lang="ko-KR" altLang="en-US" sz="1000" dirty="0" err="1"/>
              <a:t>줄바꿈이</a:t>
            </a:r>
            <a:r>
              <a:rPr lang="ko-KR" altLang="en-US" sz="1000" dirty="0"/>
              <a:t> 일어나게 된다</a:t>
            </a:r>
            <a:r>
              <a:rPr lang="en-US" altLang="ko-KR" sz="1000" dirty="0"/>
              <a:t>. </a:t>
            </a:r>
            <a:r>
              <a:rPr lang="ko-KR" altLang="en-US" sz="1000" dirty="0"/>
              <a:t>이렇게 마지막 문자인 </a:t>
            </a:r>
            <a:r>
              <a:rPr lang="en-US" altLang="ko-KR" sz="1000" dirty="0"/>
              <a:t>\n</a:t>
            </a:r>
            <a:r>
              <a:rPr lang="ko-KR" altLang="en-US" sz="1000" dirty="0"/>
              <a:t>을 생략할 수 있는 방법이 있는데 </a:t>
            </a:r>
            <a:r>
              <a:rPr lang="ko-KR" altLang="en-US" sz="1000" dirty="0" err="1"/>
              <a:t>이것또한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3 </a:t>
            </a:r>
            <a:r>
              <a:rPr lang="ko-KR" altLang="en-US" sz="1000" dirty="0"/>
              <a:t>버전과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2.7 </a:t>
            </a:r>
            <a:r>
              <a:rPr lang="ko-KR" altLang="en-US" sz="1000" dirty="0"/>
              <a:t>버전이 서로 다르다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3 </a:t>
            </a:r>
            <a:r>
              <a:rPr lang="ko-KR" altLang="en-US" sz="1000" dirty="0"/>
              <a:t>버전의 예</a:t>
            </a:r>
          </a:p>
          <a:p>
            <a:r>
              <a:rPr lang="en-US" altLang="ko-KR" sz="1000" dirty="0"/>
              <a:t>print ("No new line", end=" ");print ("ok?")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>
                <a:solidFill>
                  <a:srgbClr val="FF0000"/>
                </a:solidFill>
              </a:rPr>
              <a:t>파이썬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3 </a:t>
            </a:r>
            <a:r>
              <a:rPr lang="ko-KR" altLang="en-US" sz="1000" dirty="0">
                <a:solidFill>
                  <a:srgbClr val="FF0000"/>
                </a:solidFill>
              </a:rPr>
              <a:t>버전의 경우 </a:t>
            </a:r>
            <a:r>
              <a:rPr lang="ko-KR" altLang="en-US" sz="1000" dirty="0" err="1">
                <a:solidFill>
                  <a:srgbClr val="FF0000"/>
                </a:solidFill>
              </a:rPr>
              <a:t>줄바꿈</a:t>
            </a:r>
            <a:r>
              <a:rPr lang="ko-KR" altLang="en-US" sz="1000" dirty="0">
                <a:solidFill>
                  <a:srgbClr val="FF0000"/>
                </a:solidFill>
              </a:rPr>
              <a:t> 문자를 제거하기 위해서 위와 같이 끝 문자를 지정할 수 있는 </a:t>
            </a:r>
            <a:r>
              <a:rPr lang="en-US" altLang="ko-KR" sz="1000" dirty="0">
                <a:solidFill>
                  <a:srgbClr val="FF0000"/>
                </a:solidFill>
              </a:rPr>
              <a:t>end </a:t>
            </a:r>
            <a:r>
              <a:rPr lang="ko-KR" altLang="en-US" sz="1000" dirty="0" err="1">
                <a:solidFill>
                  <a:srgbClr val="FF0000"/>
                </a:solidFill>
              </a:rPr>
              <a:t>파라미터를</a:t>
            </a:r>
            <a:r>
              <a:rPr lang="ko-KR" altLang="en-US" sz="1000" dirty="0">
                <a:solidFill>
                  <a:srgbClr val="FF0000"/>
                </a:solidFill>
              </a:rPr>
              <a:t> 설정하면 된다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지정하지 않으면 디폴트로 </a:t>
            </a:r>
            <a:r>
              <a:rPr lang="en-US" altLang="ko-KR" sz="1000" dirty="0">
                <a:solidFill>
                  <a:srgbClr val="FF0000"/>
                </a:solidFill>
              </a:rPr>
              <a:t>\n </a:t>
            </a:r>
            <a:r>
              <a:rPr lang="ko-KR" altLang="en-US" sz="1000" dirty="0">
                <a:solidFill>
                  <a:srgbClr val="FF0000"/>
                </a:solidFill>
              </a:rPr>
              <a:t>문자가 </a:t>
            </a:r>
            <a:r>
              <a:rPr lang="ko-KR" altLang="en-US" sz="1000" dirty="0" err="1">
                <a:solidFill>
                  <a:srgbClr val="FF0000"/>
                </a:solidFill>
              </a:rPr>
              <a:t>세팅된다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2.7 </a:t>
            </a:r>
            <a:r>
              <a:rPr lang="ko-KR" altLang="en-US" sz="1000" dirty="0"/>
              <a:t>버전의 예</a:t>
            </a:r>
          </a:p>
          <a:p>
            <a:r>
              <a:rPr lang="en-US" altLang="ko-KR" sz="1000" dirty="0"/>
              <a:t>print "No new </a:t>
            </a:r>
            <a:r>
              <a:rPr lang="en-US" altLang="ko-KR" sz="1000" dirty="0" err="1"/>
              <a:t>line",;print</a:t>
            </a:r>
            <a:r>
              <a:rPr lang="en-US" altLang="ko-KR" sz="1000" dirty="0"/>
              <a:t> "ok?"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>
                <a:solidFill>
                  <a:srgbClr val="FF0000"/>
                </a:solidFill>
              </a:rPr>
              <a:t>파이썬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2.7 </a:t>
            </a:r>
            <a:r>
              <a:rPr lang="ko-KR" altLang="en-US" sz="1000" dirty="0">
                <a:solidFill>
                  <a:srgbClr val="FF0000"/>
                </a:solidFill>
              </a:rPr>
              <a:t>버전의 경우 </a:t>
            </a:r>
            <a:r>
              <a:rPr lang="ko-KR" altLang="en-US" sz="1000" dirty="0" err="1">
                <a:solidFill>
                  <a:srgbClr val="FF0000"/>
                </a:solidFill>
              </a:rPr>
              <a:t>줄바꿈</a:t>
            </a:r>
            <a:r>
              <a:rPr lang="ko-KR" altLang="en-US" sz="1000" dirty="0">
                <a:solidFill>
                  <a:srgbClr val="FF0000"/>
                </a:solidFill>
              </a:rPr>
              <a:t> 문자를 제거하기 위해서 문자열의 끝에 콤마</a:t>
            </a:r>
            <a:r>
              <a:rPr lang="en-US" altLang="ko-KR" sz="1000" dirty="0">
                <a:solidFill>
                  <a:srgbClr val="FF0000"/>
                </a:solidFill>
              </a:rPr>
              <a:t>(,)</a:t>
            </a:r>
            <a:r>
              <a:rPr lang="ko-KR" altLang="en-US" sz="1000" dirty="0">
                <a:solidFill>
                  <a:srgbClr val="FF0000"/>
                </a:solidFill>
              </a:rPr>
              <a:t>를 </a:t>
            </a:r>
            <a:r>
              <a:rPr lang="ko-KR" altLang="en-US" sz="1000" dirty="0" err="1">
                <a:solidFill>
                  <a:srgbClr val="FF0000"/>
                </a:solidFill>
              </a:rPr>
              <a:t>덧불이면</a:t>
            </a:r>
            <a:r>
              <a:rPr lang="ko-KR" altLang="en-US" sz="1000" dirty="0">
                <a:solidFill>
                  <a:srgbClr val="FF0000"/>
                </a:solidFill>
              </a:rPr>
              <a:t> 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4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290058" cy="5313791"/>
          </a:xfrm>
        </p:spPr>
        <p:txBody>
          <a:bodyPr/>
          <a:lstStyle/>
          <a:p>
            <a:r>
              <a:rPr lang="ko-KR" altLang="en-US" sz="1600" dirty="0" smtClean="0"/>
              <a:t>함수</a:t>
            </a:r>
            <a:r>
              <a:rPr lang="en-US" altLang="ko-KR" sz="1600" dirty="0" smtClean="0"/>
              <a:t>(function)</a:t>
            </a:r>
            <a:r>
              <a:rPr lang="ko-KR" altLang="en-US" sz="1600" dirty="0" smtClean="0"/>
              <a:t> 는 재사용 가능한 프로그램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):  -&gt; *</a:t>
            </a:r>
            <a:r>
              <a:rPr lang="ko-KR" altLang="en-US" sz="1600" dirty="0" smtClean="0"/>
              <a:t>매개변수는 가변 매개변수를 표시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err="1" smtClean="0"/>
              <a:t>코드블럭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return </a:t>
            </a:r>
            <a:r>
              <a:rPr lang="ko-KR" altLang="en-US" sz="1600" dirty="0" err="1" smtClean="0"/>
              <a:t>리턴값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-&gt;return</a:t>
            </a:r>
            <a:r>
              <a:rPr lang="ko-KR" altLang="en-US" sz="1600" dirty="0" smtClean="0"/>
              <a:t>값이 </a:t>
            </a:r>
            <a:r>
              <a:rPr lang="ko-KR" altLang="en-US" sz="1600" dirty="0" err="1" smtClean="0"/>
              <a:t>여러개일때는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tuple</a:t>
            </a:r>
            <a:r>
              <a:rPr lang="ko-KR" altLang="en-US" sz="1600" dirty="0" smtClean="0"/>
              <a:t>형태</a:t>
            </a:r>
            <a:endParaRPr lang="en-US" altLang="ko-KR" sz="1600" dirty="0" smtClean="0"/>
          </a:p>
          <a:p>
            <a:pPr lvl="0"/>
            <a:r>
              <a:rPr lang="ko-KR" altLang="en-US" sz="1600" dirty="0" smtClean="0">
                <a:solidFill>
                  <a:prstClr val="black"/>
                </a:solidFill>
              </a:rPr>
              <a:t>함수에는 내장함수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사용자 정의함수가 있음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 smtClean="0"/>
              <a:t>필요에 따라 매개변수</a:t>
            </a:r>
            <a:r>
              <a:rPr lang="en-US" altLang="ko-KR" sz="1600" dirty="0" smtClean="0"/>
              <a:t>, return</a:t>
            </a:r>
            <a:r>
              <a:rPr lang="ko-KR" altLang="en-US" sz="1600" dirty="0" smtClean="0"/>
              <a:t>값은 없을 수 있다</a:t>
            </a:r>
            <a:r>
              <a:rPr lang="en-US" altLang="ko-KR" sz="1600" dirty="0" smtClean="0"/>
              <a:t>.</a:t>
            </a:r>
          </a:p>
          <a:p>
            <a:pPr lvl="0"/>
            <a:r>
              <a:rPr lang="en-US" altLang="ko-KR" sz="1600" dirty="0" smtClean="0"/>
              <a:t>return</a:t>
            </a:r>
            <a:r>
              <a:rPr lang="ko-KR" altLang="en-US" sz="1600" dirty="0" smtClean="0"/>
              <a:t>은 함수를 종료시키는 역할 </a:t>
            </a:r>
            <a:endParaRPr lang="en-US" altLang="ko-KR" sz="1600" dirty="0" smtClean="0"/>
          </a:p>
          <a:p>
            <a:pPr lvl="0"/>
            <a:r>
              <a:rPr lang="ko-KR" altLang="en-US" sz="1600" dirty="0" smtClean="0"/>
              <a:t>인수가 </a:t>
            </a:r>
            <a:r>
              <a:rPr lang="ko-KR" altLang="en-US" sz="1600" dirty="0" err="1" smtClean="0"/>
              <a:t>없을때</a:t>
            </a:r>
            <a:r>
              <a:rPr lang="ko-KR" altLang="en-US" sz="1600" dirty="0" smtClean="0"/>
              <a:t> 초기값</a:t>
            </a:r>
            <a:r>
              <a:rPr lang="en-US" altLang="ko-KR" sz="1600" dirty="0" smtClean="0"/>
              <a:t>(default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설정 가능하며 마지막 인수로 </a:t>
            </a:r>
            <a:r>
              <a:rPr lang="ko-KR" altLang="en-US" sz="1600" dirty="0" err="1" smtClean="0"/>
              <a:t>사용해야함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value=abs(10)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39439" y="441210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abs(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);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if (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&lt;0):</a:t>
            </a:r>
          </a:p>
          <a:p>
            <a:pPr lvl="1"/>
            <a:r>
              <a:rPr lang="en-US" altLang="ko-KR" sz="1200" dirty="0"/>
              <a:t>	 </a:t>
            </a:r>
            <a:r>
              <a:rPr lang="en-US" altLang="ko-KR" sz="1200" dirty="0" smtClean="0"/>
              <a:t>              result = 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*-1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 smtClean="0"/>
              <a:t>els</a:t>
            </a:r>
            <a:r>
              <a:rPr lang="en-US" altLang="ko-KR" sz="1200" dirty="0" smtClean="0"/>
              <a:t>:</a:t>
            </a:r>
          </a:p>
          <a:p>
            <a:pPr lvl="1"/>
            <a:r>
              <a:rPr lang="en-US" altLang="ko-KR" sz="1200" dirty="0"/>
              <a:t>	 </a:t>
            </a:r>
            <a:r>
              <a:rPr lang="en-US" altLang="ko-KR" sz="1200" dirty="0" smtClean="0"/>
              <a:t>              result=</a:t>
            </a:r>
            <a:r>
              <a:rPr lang="en-US" altLang="ko-KR" sz="1200" dirty="0" err="1" smtClean="0"/>
              <a:t>arg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return result </a:t>
            </a:r>
            <a:endParaRPr lang="en-US" altLang="ko-KR" sz="1200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726058" y="4615727"/>
            <a:ext cx="1888000" cy="28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4485098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</a:t>
            </a:r>
            <a:r>
              <a:rPr lang="ko-KR" altLang="en-US" dirty="0"/>
              <a:t>출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202076" y="5104600"/>
            <a:ext cx="3004165" cy="512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5634" y="5247881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763490" y="4902239"/>
            <a:ext cx="2576945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7499927" y="5728894"/>
            <a:ext cx="914400" cy="36021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>
            <a:off x="5763490" y="4468130"/>
            <a:ext cx="877455" cy="43410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06472" y="4126208"/>
            <a:ext cx="159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입력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63691" y="6114071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출력</a:t>
            </a:r>
            <a:r>
              <a:rPr lang="en-US" altLang="ko-KR" sz="1600" dirty="0" smtClean="0"/>
              <a:t>(return)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349076" y="5170819"/>
            <a:ext cx="170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f(x</a:t>
            </a:r>
            <a:r>
              <a:rPr lang="en-US" altLang="ko-KR" sz="1600" smtClean="0"/>
              <a:t>) (</a:t>
            </a:r>
            <a:r>
              <a:rPr lang="ko-KR" altLang="en-US" sz="1600" dirty="0" smtClean="0"/>
              <a:t>함수연산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99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290058" cy="5313791"/>
          </a:xfrm>
        </p:spPr>
        <p:txBody>
          <a:bodyPr/>
          <a:lstStyle/>
          <a:p>
            <a:pPr lvl="0"/>
            <a:r>
              <a:rPr lang="ko-KR" altLang="en-US" sz="1800" dirty="0" smtClean="0">
                <a:solidFill>
                  <a:prstClr val="black"/>
                </a:solidFill>
              </a:rPr>
              <a:t>문자열 함수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800" dirty="0" err="1" smtClean="0">
                <a:solidFill>
                  <a:prstClr val="black"/>
                </a:solidFill>
              </a:rPr>
              <a:t>foramt</a:t>
            </a:r>
            <a:r>
              <a:rPr lang="en-US" altLang="ko-KR" sz="1800" dirty="0" smtClean="0">
                <a:solidFill>
                  <a:prstClr val="black"/>
                </a:solidFill>
              </a:rPr>
              <a:t> , upper,lower,count,len,find,index,strip,lstrip,rstrip,replace,split</a:t>
            </a:r>
            <a:r>
              <a:rPr lang="ko-KR" altLang="en-US" sz="1800" dirty="0" smtClean="0">
                <a:solidFill>
                  <a:prstClr val="black"/>
                </a:solidFill>
              </a:rPr>
              <a:t>함수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789813" y="19813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="{0} {1} {2}".format("</a:t>
            </a:r>
            <a:r>
              <a:rPr lang="ko-KR" altLang="en-US" sz="1000" dirty="0" err="1"/>
              <a:t>첫번째인수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두번째인수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세번재인수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err="1"/>
              <a:t>첫번째인수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두번째인수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세번재인수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="{2} {1} {0}".format("</a:t>
            </a:r>
            <a:r>
              <a:rPr lang="ko-KR" altLang="en-US" sz="1000" dirty="0" err="1"/>
              <a:t>첫번째인수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두번째인수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세번재인수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err="1"/>
              <a:t>세번재인수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두번째인수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첫번째인수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923377" y="3189628"/>
            <a:ext cx="26212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name="</a:t>
            </a:r>
            <a:r>
              <a:rPr lang="ko-KR" altLang="en-US" sz="1000" dirty="0"/>
              <a:t>거시기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&gt;&gt;&gt; print("{0:&lt;10}".format(name))</a:t>
            </a:r>
          </a:p>
          <a:p>
            <a:r>
              <a:rPr lang="ko-KR" altLang="en-US" sz="1000" dirty="0"/>
              <a:t>거시기       </a:t>
            </a:r>
          </a:p>
          <a:p>
            <a:r>
              <a:rPr lang="en-US" altLang="ko-KR" sz="1000" dirty="0"/>
              <a:t>&gt;&gt;&gt; print("{0:&gt;10}".format(name))</a:t>
            </a:r>
          </a:p>
          <a:p>
            <a:r>
              <a:rPr lang="en-US" altLang="ko-KR" sz="1000" dirty="0"/>
              <a:t>       </a:t>
            </a:r>
            <a:r>
              <a:rPr lang="ko-KR" altLang="en-US" sz="1000" dirty="0"/>
              <a:t>거시기</a:t>
            </a:r>
          </a:p>
          <a:p>
            <a:r>
              <a:rPr lang="en-US" altLang="ko-KR" sz="1000" dirty="0"/>
              <a:t>&gt;&gt;&gt; print("{0:^10}".format(name))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거시기    </a:t>
            </a:r>
          </a:p>
          <a:p>
            <a:r>
              <a:rPr lang="en-US" altLang="ko-KR" sz="1000" dirty="0"/>
              <a:t>&gt;&gt;&gt; print("{0:=^10}".format(name))</a:t>
            </a:r>
          </a:p>
          <a:p>
            <a:r>
              <a:rPr lang="en-US" altLang="ko-KR" sz="1000" dirty="0"/>
              <a:t>===</a:t>
            </a:r>
            <a:r>
              <a:rPr lang="ko-KR" altLang="en-US" sz="1000" dirty="0"/>
              <a:t>거시기</a:t>
            </a:r>
            <a:r>
              <a:rPr lang="en-US" altLang="ko-KR" sz="1000" dirty="0" smtClean="0"/>
              <a:t>====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bb="   aa   "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bb.lstrip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aa   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bb.rstrip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aa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bb.strip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 smtClean="0"/>
              <a:t>aa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</a:t>
            </a:r>
            <a:r>
              <a:rPr lang="ko-KR" altLang="en-US" sz="1000" dirty="0"/>
              <a:t>거시기</a:t>
            </a:r>
            <a:r>
              <a:rPr lang="en-US" altLang="ko-KR" sz="1000" dirty="0"/>
              <a:t>/</a:t>
            </a:r>
            <a:r>
              <a:rPr lang="ko-KR" altLang="en-US" sz="1000" dirty="0"/>
              <a:t>김포시</a:t>
            </a:r>
            <a:r>
              <a:rPr lang="en-US" altLang="ko-KR" sz="1000" dirty="0"/>
              <a:t>/</a:t>
            </a:r>
            <a:r>
              <a:rPr lang="ko-KR" altLang="en-US" sz="1000" dirty="0"/>
              <a:t>전번</a:t>
            </a:r>
            <a:r>
              <a:rPr lang="en-US" altLang="ko-KR" sz="1000" dirty="0"/>
              <a:t>/100"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str.split</a:t>
            </a:r>
            <a:r>
              <a:rPr lang="en-US" altLang="ko-KR" sz="1000" dirty="0"/>
              <a:t>('/'))</a:t>
            </a:r>
          </a:p>
          <a:p>
            <a:r>
              <a:rPr lang="en-US" altLang="ko-KR" sz="1000" dirty="0"/>
              <a:t>['</a:t>
            </a:r>
            <a:r>
              <a:rPr lang="ko-KR" altLang="en-US" sz="1000" dirty="0"/>
              <a:t>거시기</a:t>
            </a:r>
            <a:r>
              <a:rPr lang="en-US" altLang="ko-KR" sz="1000" dirty="0"/>
              <a:t>', '</a:t>
            </a:r>
            <a:r>
              <a:rPr lang="ko-KR" altLang="en-US" sz="1000" dirty="0"/>
              <a:t>김포시</a:t>
            </a:r>
            <a:r>
              <a:rPr lang="en-US" altLang="ko-KR" sz="1000" dirty="0"/>
              <a:t>', '</a:t>
            </a:r>
            <a:r>
              <a:rPr lang="ko-KR" altLang="en-US" sz="1000" dirty="0"/>
              <a:t>전번</a:t>
            </a:r>
            <a:r>
              <a:rPr lang="en-US" altLang="ko-KR" sz="1000" dirty="0"/>
              <a:t>', '100']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033039" y="1981372"/>
            <a:ext cx="36794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aa="hello"</a:t>
            </a:r>
          </a:p>
          <a:p>
            <a:r>
              <a:rPr lang="en-US" altLang="ko-KR" sz="1000" dirty="0"/>
              <a:t>&gt;&gt;&gt; aa1=</a:t>
            </a:r>
            <a:r>
              <a:rPr lang="en-US" altLang="ko-KR" sz="1000" dirty="0" err="1"/>
              <a:t>aa.upper</a:t>
            </a:r>
            <a:r>
              <a:rPr lang="en-US" altLang="ko-KR" sz="1000" dirty="0" smtClean="0"/>
              <a:t>()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소문자로 </a:t>
            </a:r>
            <a:r>
              <a:rPr lang="ko-KR" altLang="en-US" sz="1000" dirty="0" err="1" smtClean="0"/>
              <a:t>바꿀대는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lower() </a:t>
            </a:r>
            <a:r>
              <a:rPr lang="ko-KR" altLang="en-US" sz="1000" dirty="0" smtClean="0"/>
              <a:t>함수 사용</a:t>
            </a:r>
            <a:endParaRPr lang="en-US" altLang="ko-KR" sz="1000" dirty="0"/>
          </a:p>
          <a:p>
            <a:r>
              <a:rPr lang="en-US" altLang="ko-KR" sz="1000" dirty="0"/>
              <a:t>&gt;&gt;&gt; print(aa)</a:t>
            </a:r>
          </a:p>
          <a:p>
            <a:r>
              <a:rPr lang="en-US" altLang="ko-KR" sz="1000" dirty="0"/>
              <a:t>hello</a:t>
            </a:r>
          </a:p>
          <a:p>
            <a:r>
              <a:rPr lang="en-US" altLang="ko-KR" sz="1000" dirty="0"/>
              <a:t>&gt;&gt;&gt; print(aa1)</a:t>
            </a:r>
          </a:p>
          <a:p>
            <a:r>
              <a:rPr lang="en-US" altLang="ko-KR" sz="1000" dirty="0" smtClean="0"/>
              <a:t>HELLO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print(</a:t>
            </a:r>
            <a:r>
              <a:rPr lang="en-US" altLang="ko-KR" sz="1000" dirty="0" err="1"/>
              <a:t>aa.count</a:t>
            </a:r>
            <a:r>
              <a:rPr lang="en-US" altLang="ko-KR" sz="1000" dirty="0"/>
              <a:t>("l"))</a:t>
            </a:r>
          </a:p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print(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(aa))</a:t>
            </a:r>
          </a:p>
          <a:p>
            <a:r>
              <a:rPr lang="en-US" altLang="ko-KR" sz="1000" dirty="0" smtClean="0"/>
              <a:t>5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aa.find</a:t>
            </a:r>
            <a:r>
              <a:rPr lang="en-US" altLang="ko-KR" sz="1000" dirty="0"/>
              <a:t>('o'))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aa.find</a:t>
            </a:r>
            <a:r>
              <a:rPr lang="en-US" altLang="ko-KR" sz="1000" dirty="0"/>
              <a:t>('h'))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aa.find</a:t>
            </a:r>
            <a:r>
              <a:rPr lang="en-US" altLang="ko-KR" sz="1000" dirty="0"/>
              <a:t>('l'))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aa.find</a:t>
            </a:r>
            <a:r>
              <a:rPr lang="en-US" altLang="ko-KR" sz="1000" dirty="0"/>
              <a:t>('k</a:t>
            </a:r>
            <a:r>
              <a:rPr lang="en-US" altLang="ko-KR" sz="1000" dirty="0" smtClean="0"/>
              <a:t>'))   : </a:t>
            </a:r>
            <a:r>
              <a:rPr lang="ko-KR" altLang="en-US" sz="1000" dirty="0" smtClean="0"/>
              <a:t>없는 경우 </a:t>
            </a:r>
            <a:r>
              <a:rPr lang="en-US" altLang="ko-KR" sz="1000" dirty="0" smtClean="0"/>
              <a:t>-1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return </a:t>
            </a:r>
            <a:endParaRPr lang="en-US" altLang="ko-KR" sz="1000" dirty="0"/>
          </a:p>
          <a:p>
            <a:r>
              <a:rPr lang="en-US" altLang="ko-KR" sz="1000" dirty="0"/>
              <a:t>-1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aa.index</a:t>
            </a:r>
            <a:r>
              <a:rPr lang="en-US" altLang="ko-KR" sz="1000" dirty="0"/>
              <a:t>('k</a:t>
            </a:r>
            <a:r>
              <a:rPr lang="en-US" altLang="ko-KR" sz="1000" dirty="0" smtClean="0"/>
              <a:t>')) </a:t>
            </a:r>
            <a:r>
              <a:rPr lang="en-US" altLang="ko-KR" sz="1000" dirty="0"/>
              <a:t>: </a:t>
            </a:r>
            <a:r>
              <a:rPr lang="ko-KR" altLang="en-US" sz="1000" dirty="0"/>
              <a:t>없는 경우 </a:t>
            </a:r>
            <a:r>
              <a:rPr lang="en-US" altLang="ko-KR" sz="1000" dirty="0" smtClean="0"/>
              <a:t>error </a:t>
            </a:r>
            <a:r>
              <a:rPr lang="ko-KR" altLang="en-US" sz="1000" dirty="0" smtClean="0"/>
              <a:t>발생 </a:t>
            </a:r>
            <a:endParaRPr lang="en-US" altLang="ko-KR" sz="1000" dirty="0"/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"&lt;pyshell#317&gt;", line 1, in &lt;module&gt;</a:t>
            </a:r>
          </a:p>
          <a:p>
            <a:r>
              <a:rPr lang="en-US" altLang="ko-KR" sz="1000" dirty="0"/>
              <a:t>    print(</a:t>
            </a:r>
            <a:r>
              <a:rPr lang="en-US" altLang="ko-KR" sz="1000" dirty="0" err="1"/>
              <a:t>aa.index</a:t>
            </a:r>
            <a:r>
              <a:rPr lang="en-US" altLang="ko-KR" sz="1000" dirty="0"/>
              <a:t>('k'))</a:t>
            </a:r>
          </a:p>
          <a:p>
            <a:r>
              <a:rPr lang="en-US" altLang="ko-KR" sz="1000" dirty="0" err="1"/>
              <a:t>ValueError</a:t>
            </a:r>
            <a:r>
              <a:rPr lang="en-US" altLang="ko-KR" sz="1000" dirty="0"/>
              <a:t>: substring not </a:t>
            </a:r>
            <a:r>
              <a:rPr lang="en-US" altLang="ko-KR" sz="1000" dirty="0" smtClean="0"/>
              <a:t>found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aa="</a:t>
            </a:r>
            <a:r>
              <a:rPr lang="en-US" altLang="ko-KR" sz="1000" dirty="0" err="1"/>
              <a:t>goog</a:t>
            </a:r>
            <a:r>
              <a:rPr lang="en-US" altLang="ko-KR" sz="1000" dirty="0"/>
              <a:t> morning"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aa.replace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morning","night</a:t>
            </a:r>
            <a:r>
              <a:rPr lang="en-US" altLang="ko-KR" sz="1000" dirty="0"/>
              <a:t>"))</a:t>
            </a:r>
          </a:p>
          <a:p>
            <a:r>
              <a:rPr lang="en-US" altLang="ko-KR" sz="1000" dirty="0" err="1"/>
              <a:t>goog</a:t>
            </a:r>
            <a:r>
              <a:rPr lang="en-US" altLang="ko-KR" sz="1000" dirty="0"/>
              <a:t> night</a:t>
            </a:r>
          </a:p>
        </p:txBody>
      </p:sp>
    </p:spTree>
    <p:extLst>
      <p:ext uri="{BB962C8B-B14F-4D97-AF65-F5344CB8AC3E}">
        <p14:creationId xmlns:p14="http://schemas.microsoft.com/office/powerpoint/2010/main" val="8452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4866817"/>
          </a:xfrm>
        </p:spPr>
        <p:txBody>
          <a:bodyPr/>
          <a:lstStyle/>
          <a:p>
            <a:r>
              <a:rPr lang="ko-KR" altLang="en-US" sz="1600" dirty="0" smtClean="0"/>
              <a:t>변수</a:t>
            </a:r>
            <a:r>
              <a:rPr lang="en-US" altLang="ko-KR" sz="1600" dirty="0" smtClean="0"/>
              <a:t>(variable)</a:t>
            </a:r>
            <a:r>
              <a:rPr lang="ko-KR" altLang="en-US" sz="1600" dirty="0" smtClean="0"/>
              <a:t>는 객체를 가리키고 있는 것으로 참조변수라고도 함</a:t>
            </a:r>
            <a:endParaRPr lang="en-US" altLang="ko-KR" sz="1600" dirty="0" smtClean="0"/>
          </a:p>
          <a:p>
            <a:r>
              <a:rPr lang="en-US" altLang="ko-KR" sz="1600" dirty="0" smtClean="0"/>
              <a:t>a=100  a-&gt; 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= -&gt; </a:t>
            </a:r>
            <a:r>
              <a:rPr lang="ko-KR" altLang="en-US" sz="1600" dirty="0" smtClean="0"/>
              <a:t>대입연산자</a:t>
            </a:r>
            <a:r>
              <a:rPr lang="en-US" altLang="ko-KR" sz="1600" dirty="0" smtClean="0"/>
              <a:t>, 100 -&gt; literal </a:t>
            </a:r>
          </a:p>
          <a:p>
            <a:r>
              <a:rPr lang="en-US" altLang="ko-KR" sz="1600" dirty="0" smtClean="0"/>
              <a:t>is ,id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파이썬의</a:t>
            </a:r>
            <a:r>
              <a:rPr lang="ko-KR" altLang="en-US" sz="1600" dirty="0" smtClean="0"/>
              <a:t> 내장함수 이용하여 </a:t>
            </a:r>
            <a:r>
              <a:rPr lang="ko-KR" altLang="en-US" sz="1600" dirty="0" err="1" smtClean="0"/>
              <a:t>두개의</a:t>
            </a:r>
            <a:r>
              <a:rPr lang="ko-KR" altLang="en-US" sz="1600" dirty="0" smtClean="0"/>
              <a:t> 변수가 같은 값인지 확인</a:t>
            </a:r>
            <a:endParaRPr lang="en-US" altLang="ko-KR" sz="1600" dirty="0" smtClean="0"/>
          </a:p>
          <a:p>
            <a:r>
              <a:rPr lang="ko-KR" altLang="en-US" sz="1600" dirty="0" smtClean="0"/>
              <a:t>사용하지 않는 변수들은 </a:t>
            </a:r>
            <a:r>
              <a:rPr lang="en-US" altLang="ko-KR" sz="1600" dirty="0" smtClean="0"/>
              <a:t>garbage collection</a:t>
            </a:r>
            <a:r>
              <a:rPr lang="ko-KR" altLang="en-US" sz="1600" dirty="0" smtClean="0"/>
              <a:t>에 의해 자동으로 메모리에서 관리됨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83658" y="2558565"/>
            <a:ext cx="34533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aa=100</a:t>
            </a:r>
          </a:p>
          <a:p>
            <a:pPr lvl="1"/>
            <a:r>
              <a:rPr lang="en-US" altLang="ko-KR" sz="1000" dirty="0"/>
              <a:t>&gt;&gt;&gt; bb=100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 (aa is bb)</a:t>
            </a:r>
          </a:p>
          <a:p>
            <a:pPr lvl="1"/>
            <a:r>
              <a:rPr lang="en-US" altLang="ko-KR" sz="1000" dirty="0"/>
              <a:t>True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id(aa)</a:t>
            </a:r>
          </a:p>
          <a:p>
            <a:pPr lvl="1"/>
            <a:r>
              <a:rPr lang="en-US" altLang="ko-KR" sz="1000" dirty="0"/>
              <a:t>495567632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smtClean="0"/>
              <a:t>id(bb 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495567632</a:t>
            </a:r>
          </a:p>
          <a:p>
            <a:pPr lvl="1"/>
            <a:r>
              <a:rPr lang="en-US" altLang="ko-KR" sz="1000" dirty="0"/>
              <a:t>&gt;&gt;&gt; id(100)</a:t>
            </a:r>
          </a:p>
          <a:p>
            <a:pPr lvl="1"/>
            <a:r>
              <a:rPr lang="en-US" altLang="ko-KR" sz="1000" dirty="0"/>
              <a:t>495567632</a:t>
            </a:r>
          </a:p>
          <a:p>
            <a:pPr lvl="1"/>
            <a:r>
              <a:rPr lang="en-US" altLang="ko-KR" sz="1000" dirty="0"/>
              <a:t>&gt;&gt;&gt; del (aa)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id(aa)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"&lt;pyshell#15&gt;", line 1, in &lt;module&gt;</a:t>
            </a:r>
          </a:p>
          <a:p>
            <a:pPr lvl="1"/>
            <a:r>
              <a:rPr lang="en-US" altLang="ko-KR" sz="1000" dirty="0"/>
              <a:t>    id(aa)</a:t>
            </a:r>
          </a:p>
          <a:p>
            <a:pPr lvl="1"/>
            <a:r>
              <a:rPr lang="en-US" altLang="ko-KR" sz="1000" dirty="0" err="1"/>
              <a:t>NameError</a:t>
            </a:r>
            <a:r>
              <a:rPr lang="en-US" altLang="ko-KR" sz="1000" dirty="0"/>
              <a:t>: name 'aa' is not defined</a:t>
            </a:r>
          </a:p>
          <a:p>
            <a:pPr lvl="1"/>
            <a:r>
              <a:rPr lang="en-US" altLang="ko-KR" sz="1000" dirty="0"/>
              <a:t>&gt;&gt;&gt; id(bb)</a:t>
            </a:r>
          </a:p>
          <a:p>
            <a:pPr lvl="1"/>
            <a:r>
              <a:rPr lang="en-US" altLang="ko-KR" sz="1000" dirty="0"/>
              <a:t>495567632</a:t>
            </a:r>
          </a:p>
          <a:p>
            <a:pPr lvl="1"/>
            <a:r>
              <a:rPr lang="en-US" altLang="ko-KR" sz="1000" dirty="0"/>
              <a:t>&gt;&gt;&gt; id(bb)</a:t>
            </a:r>
          </a:p>
          <a:p>
            <a:pPr lvl="1"/>
            <a:r>
              <a:rPr lang="en-US" altLang="ko-KR" sz="1000" dirty="0"/>
              <a:t>495567632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46313" y="2539300"/>
            <a:ext cx="34533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aa=[1,2,3]</a:t>
            </a:r>
          </a:p>
          <a:p>
            <a:pPr lvl="1"/>
            <a:r>
              <a:rPr lang="en-US" altLang="ko-KR" sz="1000" dirty="0"/>
              <a:t>&gt;&gt;&gt; bb=aa</a:t>
            </a:r>
          </a:p>
          <a:p>
            <a:pPr lvl="1"/>
            <a:r>
              <a:rPr lang="en-US" altLang="ko-KR" sz="1000" dirty="0"/>
              <a:t>&gt;&gt;&gt; aa[2]=5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/>
              <a:t>[1, 2, 5]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[1, 2, 5]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aa=[1,2,3]</a:t>
            </a:r>
          </a:p>
          <a:p>
            <a:pPr lvl="1"/>
            <a:r>
              <a:rPr lang="en-US" altLang="ko-KR" sz="1000" dirty="0"/>
              <a:t>&gt;&gt;&gt; bb=aa[:]</a:t>
            </a:r>
          </a:p>
          <a:p>
            <a:pPr lvl="1"/>
            <a:r>
              <a:rPr lang="en-US" altLang="ko-KR" sz="1000" dirty="0"/>
              <a:t>&gt;&gt;&gt; aa[2]=5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/>
              <a:t>[1, 2, 5]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[1, 2, 3]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82511" y="2558946"/>
            <a:ext cx="2577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import copy</a:t>
            </a:r>
          </a:p>
          <a:p>
            <a:pPr lvl="1"/>
            <a:r>
              <a:rPr lang="en-US" altLang="ko-KR" sz="1000" dirty="0"/>
              <a:t>&gt;&gt;&gt; aa=[1,2,3]</a:t>
            </a:r>
          </a:p>
          <a:p>
            <a:pPr lvl="1"/>
            <a:r>
              <a:rPr lang="en-US" altLang="ko-KR" sz="1000" dirty="0"/>
              <a:t>&gt;&gt;&gt; bb=</a:t>
            </a:r>
            <a:r>
              <a:rPr lang="en-US" altLang="ko-KR" sz="1000" dirty="0" err="1"/>
              <a:t>copy.copy</a:t>
            </a:r>
            <a:r>
              <a:rPr lang="en-US" altLang="ko-KR" sz="1000" dirty="0"/>
              <a:t>(aa)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[1, 2, 3]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/>
              <a:t>[1, 2, 3]</a:t>
            </a:r>
          </a:p>
          <a:p>
            <a:pPr lvl="1"/>
            <a:r>
              <a:rPr lang="en-US" altLang="ko-KR" sz="1000" smtClean="0"/>
              <a:t>&gt;&gt;&gt; </a:t>
            </a:r>
            <a:r>
              <a:rPr lang="en-US" altLang="ko-KR" sz="1000" dirty="0"/>
              <a:t>aa[2]=5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/>
              <a:t>[1, 2, 5]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[1, 2, 3]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00791" y="116732"/>
            <a:ext cx="4659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변수명</a:t>
            </a:r>
            <a:r>
              <a:rPr lang="ko-KR" altLang="en-US" sz="1200" dirty="0" smtClean="0"/>
              <a:t> 규칙</a:t>
            </a:r>
            <a:endParaRPr lang="en-US" altLang="ko-KR" sz="1200" dirty="0" smtClean="0"/>
          </a:p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식별자의 </a:t>
            </a:r>
            <a:r>
              <a:rPr lang="ko-KR" altLang="en-US" sz="1200" dirty="0" err="1" smtClean="0"/>
              <a:t>첫문자는</a:t>
            </a:r>
            <a:r>
              <a:rPr lang="ko-KR" altLang="en-US" sz="1200" dirty="0" smtClean="0"/>
              <a:t> 알파벳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문자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밑줄</a:t>
            </a:r>
            <a:r>
              <a:rPr lang="en-US" altLang="ko-KR" sz="1200" dirty="0" smtClean="0"/>
              <a:t>(_)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와야함</a:t>
            </a:r>
            <a:endParaRPr lang="en-US" altLang="ko-KR" sz="1200" dirty="0" smtClean="0"/>
          </a:p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첫문자</a:t>
            </a:r>
            <a:r>
              <a:rPr lang="ko-KR" altLang="en-US" sz="1200" dirty="0" smtClean="0"/>
              <a:t> 이외는 문자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숫자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밑줄이 </a:t>
            </a:r>
            <a:r>
              <a:rPr lang="ko-KR" altLang="en-US" sz="1200" dirty="0" err="1" smtClean="0"/>
              <a:t>올수</a:t>
            </a:r>
            <a:r>
              <a:rPr lang="ko-KR" altLang="en-US" sz="1200" dirty="0" smtClean="0"/>
              <a:t> 있음</a:t>
            </a:r>
            <a:endParaRPr lang="en-US" altLang="ko-KR" sz="1200" dirty="0" smtClean="0"/>
          </a:p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식별자는</a:t>
            </a:r>
            <a:r>
              <a:rPr lang="ko-KR" altLang="en-US" sz="1200" dirty="0" smtClean="0"/>
              <a:t> 대소문자 구별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공백이 들어가면 안됨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1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509000"/>
          </a:xfrm>
        </p:spPr>
        <p:txBody>
          <a:bodyPr/>
          <a:lstStyle/>
          <a:p>
            <a:r>
              <a:rPr lang="ko-KR" altLang="en-US" sz="1800" dirty="0" smtClean="0"/>
              <a:t>지역변수 </a:t>
            </a:r>
            <a:r>
              <a:rPr lang="en-US" altLang="ko-KR" sz="1800" dirty="0" smtClean="0"/>
              <a:t>(local variable)</a:t>
            </a:r>
          </a:p>
          <a:p>
            <a:r>
              <a:rPr lang="ko-KR" altLang="en-US" sz="1400" dirty="0" smtClean="0"/>
              <a:t>함수 안에서 만든 변수는 함수 안에서만 살아있다가 함수 코드의 실행과 같이 종료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파이썬은</a:t>
            </a:r>
            <a:r>
              <a:rPr lang="ko-KR" altLang="en-US" sz="1400" dirty="0" smtClean="0"/>
              <a:t> 함수 안에서 사용되는 모든 변수는 지역변수로 간주 </a:t>
            </a:r>
            <a:endParaRPr lang="en-US" altLang="ko-KR" dirty="0"/>
          </a:p>
          <a:p>
            <a:r>
              <a:rPr lang="ko-KR" altLang="en-US" sz="1800" dirty="0" smtClean="0"/>
              <a:t>전역변수 </a:t>
            </a:r>
            <a:r>
              <a:rPr lang="en-US" altLang="ko-KR" sz="1800" dirty="0" smtClean="0"/>
              <a:t>(global </a:t>
            </a:r>
            <a:r>
              <a:rPr lang="en-US" altLang="ko-KR" sz="1800" dirty="0"/>
              <a:t>variable)</a:t>
            </a:r>
          </a:p>
          <a:p>
            <a:r>
              <a:rPr lang="ko-KR" altLang="en-US" sz="1400" dirty="0"/>
              <a:t>함수 </a:t>
            </a:r>
            <a:r>
              <a:rPr lang="ko-KR" altLang="en-US" sz="1400" dirty="0" smtClean="0"/>
              <a:t>외부에서 만든 변수는 프로그램이 살아있는 동안 살아있다가 프로그램과 같이 종료</a:t>
            </a:r>
            <a:endParaRPr lang="en-US" altLang="ko-KR" sz="1400" dirty="0" smtClean="0"/>
          </a:p>
          <a:p>
            <a:r>
              <a:rPr lang="ko-KR" altLang="en-US" sz="1400" dirty="0" smtClean="0"/>
              <a:t>함수 안에서 전역변수를 사용하려면 </a:t>
            </a:r>
            <a:r>
              <a:rPr lang="en-US" altLang="ko-KR" sz="1400" dirty="0" smtClean="0"/>
              <a:t>global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지정해야하나</a:t>
            </a:r>
            <a:r>
              <a:rPr lang="ko-KR" altLang="en-US" sz="1400" dirty="0" smtClean="0"/>
              <a:t> 바람직하지 않으므로 </a:t>
            </a:r>
            <a:r>
              <a:rPr lang="en-US" altLang="ko-KR" sz="1400" dirty="0" smtClean="0"/>
              <a:t>return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사용하여 구현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61999" y="3210430"/>
            <a:ext cx="30291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sscop</a:t>
            </a:r>
            <a:r>
              <a:rPr lang="en-US" altLang="ko-KR" sz="1000" dirty="0"/>
              <a:t>():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a=1                                 ; 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지역변수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	print('a:{0}'.format(a))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a=0                                          ;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전역변수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sscop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a:1</a:t>
            </a:r>
          </a:p>
          <a:p>
            <a:pPr lvl="1"/>
            <a:r>
              <a:rPr lang="en-US" altLang="ko-KR" sz="1000" dirty="0"/>
              <a:t>&gt;&gt;&gt; print('a:{0}'.format(a))</a:t>
            </a:r>
          </a:p>
          <a:p>
            <a:pPr lvl="1"/>
            <a:r>
              <a:rPr lang="en-US" altLang="ko-KR" sz="1000" dirty="0"/>
              <a:t>a:0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8511" y="4846540"/>
            <a:ext cx="30291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smtClean="0"/>
              <a:t>a=20 </a:t>
            </a:r>
            <a:r>
              <a:rPr lang="en-US" altLang="ko-KR" sz="1000" b="1" dirty="0">
                <a:solidFill>
                  <a:srgbClr val="FF0000"/>
                </a:solidFill>
              </a:rPr>
              <a:t>; </a:t>
            </a:r>
            <a:r>
              <a:rPr lang="ko-KR" altLang="en-US" sz="1000" b="1" dirty="0">
                <a:solidFill>
                  <a:srgbClr val="FF0000"/>
                </a:solidFill>
              </a:rPr>
              <a:t>전역변수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(a):</a:t>
            </a:r>
          </a:p>
          <a:p>
            <a:pPr lvl="1"/>
            <a:r>
              <a:rPr lang="en-US" altLang="ko-KR" sz="1000" dirty="0"/>
              <a:t>	print('a</a:t>
            </a:r>
            <a:r>
              <a:rPr lang="ko-KR" altLang="en-US" sz="1000" dirty="0"/>
              <a:t>는</a:t>
            </a:r>
            <a:r>
              <a:rPr lang="en-US" altLang="ko-KR" sz="1000" dirty="0"/>
              <a:t>',a)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a=10 </a:t>
            </a:r>
            <a:r>
              <a:rPr lang="en-US" altLang="ko-KR" sz="1000" b="1" dirty="0">
                <a:solidFill>
                  <a:srgbClr val="FF0000"/>
                </a:solidFill>
              </a:rPr>
              <a:t>;  </a:t>
            </a:r>
            <a:r>
              <a:rPr lang="ko-KR" altLang="en-US" sz="1000" b="1" dirty="0">
                <a:solidFill>
                  <a:srgbClr val="FF0000"/>
                </a:solidFill>
              </a:rPr>
              <a:t>지역변수 </a:t>
            </a:r>
            <a:endParaRPr lang="en-US" altLang="ko-KR" sz="1000" dirty="0"/>
          </a:p>
          <a:p>
            <a:pPr lvl="1"/>
            <a:r>
              <a:rPr lang="en-US" altLang="ko-KR" sz="1000" dirty="0"/>
              <a:t>	print('a</a:t>
            </a:r>
            <a:r>
              <a:rPr lang="ko-KR" altLang="en-US" sz="1000" dirty="0"/>
              <a:t>는</a:t>
            </a:r>
            <a:r>
              <a:rPr lang="en-US" altLang="ko-KR" sz="1000" dirty="0"/>
              <a:t>',a)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(a)</a:t>
            </a:r>
          </a:p>
          <a:p>
            <a:pPr lvl="1"/>
            <a:r>
              <a:rPr lang="en-US" altLang="ko-KR" sz="1000" dirty="0"/>
              <a:t>a</a:t>
            </a:r>
            <a:r>
              <a:rPr lang="ko-KR" altLang="en-US" sz="1000" dirty="0"/>
              <a:t>는 </a:t>
            </a:r>
            <a:r>
              <a:rPr lang="en-US" altLang="ko-KR" sz="1000" dirty="0"/>
              <a:t>20</a:t>
            </a:r>
          </a:p>
          <a:p>
            <a:pPr lvl="1"/>
            <a:r>
              <a:rPr lang="en-US" altLang="ko-KR" sz="1000" dirty="0"/>
              <a:t>a</a:t>
            </a:r>
            <a:r>
              <a:rPr lang="ko-KR" altLang="en-US" sz="1000" dirty="0"/>
              <a:t>는 </a:t>
            </a:r>
            <a:r>
              <a:rPr lang="en-US" altLang="ko-KR" sz="1000" dirty="0"/>
              <a:t>10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89468" y="3210430"/>
            <a:ext cx="3029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aa=10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aa_func</a:t>
            </a:r>
            <a:r>
              <a:rPr lang="en-US" altLang="ko-KR" sz="1000" dirty="0"/>
              <a:t>(aa):</a:t>
            </a:r>
          </a:p>
          <a:p>
            <a:pPr lvl="1"/>
            <a:r>
              <a:rPr lang="en-US" altLang="ko-KR" sz="1000" dirty="0"/>
              <a:t>	aa=aa+1</a:t>
            </a:r>
          </a:p>
          <a:p>
            <a:pPr lvl="1"/>
            <a:r>
              <a:rPr lang="en-US" altLang="ko-KR" sz="1000" dirty="0"/>
              <a:t>	return aa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aa=</a:t>
            </a:r>
            <a:r>
              <a:rPr lang="en-US" altLang="ko-KR" sz="1000" dirty="0" err="1"/>
              <a:t>aa_func</a:t>
            </a:r>
            <a:r>
              <a:rPr lang="en-US" altLang="ko-KR" sz="1000" dirty="0"/>
              <a:t>(aa)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 smtClean="0"/>
              <a:t>11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4912757" y="4733747"/>
            <a:ext cx="30291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bb=100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bb_func</a:t>
            </a:r>
            <a:r>
              <a:rPr lang="en-US" altLang="ko-KR" sz="1000" dirty="0"/>
              <a:t>():</a:t>
            </a:r>
          </a:p>
          <a:p>
            <a:pPr lvl="1"/>
            <a:r>
              <a:rPr lang="en-US" altLang="ko-KR" sz="1000" dirty="0"/>
              <a:t>	global bb</a:t>
            </a:r>
          </a:p>
          <a:p>
            <a:pPr lvl="1"/>
            <a:r>
              <a:rPr lang="en-US" altLang="ko-KR" sz="1000" dirty="0"/>
              <a:t>	bb=bb+1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bb_func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20325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800" dirty="0" smtClean="0"/>
              <a:t>재귀함수 </a:t>
            </a:r>
            <a:r>
              <a:rPr lang="en-US" altLang="ko-KR" sz="1800" dirty="0" smtClean="0"/>
              <a:t>(Recursive Function)</a:t>
            </a:r>
          </a:p>
          <a:p>
            <a:r>
              <a:rPr lang="ko-KR" altLang="en-US" sz="1400" dirty="0" smtClean="0"/>
              <a:t>함수가 </a:t>
            </a:r>
            <a:r>
              <a:rPr lang="ko-KR" altLang="en-US" sz="1400" dirty="0" err="1" smtClean="0"/>
              <a:t>코드블럭에서</a:t>
            </a:r>
            <a:r>
              <a:rPr lang="ko-KR" altLang="en-US" sz="1400" dirty="0" smtClean="0"/>
              <a:t> 자기자신을 다시 </a:t>
            </a:r>
            <a:r>
              <a:rPr lang="ko-KR" altLang="en-US" sz="1400" dirty="0"/>
              <a:t>호</a:t>
            </a:r>
            <a:r>
              <a:rPr lang="ko-KR" altLang="en-US" sz="1400" dirty="0" smtClean="0"/>
              <a:t>출하는 경우로 메모리를 많이 사용  </a:t>
            </a:r>
            <a:endParaRPr lang="en-US" altLang="ko-KR" sz="1400" dirty="0" smtClean="0"/>
          </a:p>
          <a:p>
            <a:pPr lvl="0"/>
            <a:r>
              <a:rPr lang="ko-KR" altLang="en-US" sz="1400" dirty="0">
                <a:solidFill>
                  <a:prstClr val="black"/>
                </a:solidFill>
              </a:rPr>
              <a:t>재귀함수는 컴퓨터의 성능을 저하시키므로 </a:t>
            </a:r>
            <a:r>
              <a:rPr lang="ko-KR" altLang="en-US" sz="1400" dirty="0" err="1">
                <a:solidFill>
                  <a:prstClr val="black"/>
                </a:solidFill>
              </a:rPr>
              <a:t>반복문으로</a:t>
            </a:r>
            <a:r>
              <a:rPr lang="ko-KR" altLang="en-US" sz="1400" dirty="0">
                <a:solidFill>
                  <a:prstClr val="black"/>
                </a:solidFill>
              </a:rPr>
              <a:t> 대체하는 것이 좋음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400" dirty="0" smtClean="0">
                <a:solidFill>
                  <a:prstClr val="black"/>
                </a:solidFill>
              </a:rPr>
              <a:t>종료조건을 만들지 않으면 무한루프가 발생함 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61999" y="383715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fac</a:t>
            </a:r>
            <a:r>
              <a:rPr lang="en-US" altLang="ko-KR" sz="1000" dirty="0"/>
              <a:t>(n):</a:t>
            </a:r>
          </a:p>
          <a:p>
            <a:pPr lvl="1"/>
            <a:r>
              <a:rPr lang="en-US" altLang="ko-KR" sz="1000" dirty="0"/>
              <a:t>    if n==0:</a:t>
            </a:r>
          </a:p>
          <a:p>
            <a:pPr lvl="1"/>
            <a:r>
              <a:rPr lang="en-US" altLang="ko-KR" sz="1000" dirty="0"/>
              <a:t>        return 1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elif</a:t>
            </a:r>
            <a:r>
              <a:rPr lang="en-US" altLang="ko-KR" sz="1000" dirty="0"/>
              <a:t> n&gt;0:</a:t>
            </a:r>
          </a:p>
          <a:p>
            <a:pPr lvl="1"/>
            <a:r>
              <a:rPr lang="en-US" altLang="ko-KR" sz="1000" dirty="0"/>
              <a:t>        return </a:t>
            </a:r>
            <a:r>
              <a:rPr lang="en-US" altLang="ko-KR" sz="1000" dirty="0" err="1"/>
              <a:t>fac</a:t>
            </a:r>
            <a:r>
              <a:rPr lang="en-US" altLang="ko-KR" sz="1000" dirty="0"/>
              <a:t>(n-1)*n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fac</a:t>
            </a:r>
            <a:r>
              <a:rPr lang="en-US" altLang="ko-KR" sz="1000" dirty="0"/>
              <a:t>(5)</a:t>
            </a:r>
          </a:p>
          <a:p>
            <a:pPr lvl="1"/>
            <a:r>
              <a:rPr lang="en-US" altLang="ko-KR" sz="1000"/>
              <a:t>120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032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600" dirty="0" smtClean="0"/>
              <a:t>중첩함수 </a:t>
            </a:r>
            <a:r>
              <a:rPr lang="en-US" altLang="ko-KR" sz="1600" dirty="0" smtClean="0"/>
              <a:t>(Nested Function)</a:t>
            </a:r>
          </a:p>
          <a:p>
            <a:r>
              <a:rPr lang="ko-KR" altLang="en-US" sz="1600" dirty="0" smtClean="0"/>
              <a:t>함수 안에 정의된 함수</a:t>
            </a:r>
            <a:endParaRPr lang="en-US" altLang="ko-KR" sz="1600" dirty="0" smtClean="0"/>
          </a:p>
          <a:p>
            <a:pPr lvl="0"/>
            <a:r>
              <a:rPr lang="ko-KR" altLang="en-US" sz="1600" dirty="0" smtClean="0">
                <a:solidFill>
                  <a:prstClr val="black"/>
                </a:solidFill>
              </a:rPr>
              <a:t>함수 안에서 정의한 함수는 함수외부에서는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호출안됨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ko-KR" altLang="en-US" sz="1600" dirty="0" smtClean="0"/>
              <a:t>중첩 함수는 자신이 소속된 함수의 매개변수에 접근가능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4" y="276623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/>
              <a:t>import math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stddev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mean():</a:t>
            </a:r>
          </a:p>
          <a:p>
            <a:pPr lvl="1"/>
            <a:r>
              <a:rPr lang="en-US" altLang="ko-KR" sz="1000" dirty="0"/>
              <a:t>        return sum(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)/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variance(m):</a:t>
            </a:r>
          </a:p>
          <a:p>
            <a:pPr lvl="1"/>
            <a:r>
              <a:rPr lang="en-US" altLang="ko-KR" sz="1000" dirty="0"/>
              <a:t>        total = 0</a:t>
            </a:r>
          </a:p>
          <a:p>
            <a:pPr lvl="1"/>
            <a:r>
              <a:rPr lang="en-US" altLang="ko-KR" sz="1000" dirty="0"/>
              <a:t>        for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        total += (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-m)**2</a:t>
            </a:r>
          </a:p>
          <a:p>
            <a:pPr lvl="1"/>
            <a:r>
              <a:rPr lang="en-US" altLang="ko-KR" sz="1000" dirty="0"/>
              <a:t>        return total/(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)-1)</a:t>
            </a:r>
          </a:p>
          <a:p>
            <a:pPr lvl="1"/>
            <a:r>
              <a:rPr lang="en-US" altLang="ko-KR" sz="1000" dirty="0"/>
              <a:t>    v = variance(mean())</a:t>
            </a:r>
          </a:p>
          <a:p>
            <a:pPr lvl="1"/>
            <a:r>
              <a:rPr lang="en-US" altLang="ko-KR" sz="1000" dirty="0"/>
              <a:t>    return </a:t>
            </a:r>
            <a:r>
              <a:rPr lang="en-US" altLang="ko-KR" sz="1000" dirty="0" err="1"/>
              <a:t>math.sqrt</a:t>
            </a:r>
            <a:r>
              <a:rPr lang="en-US" altLang="ko-KR" sz="1000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3108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en-US" altLang="ko-KR" sz="1800" dirty="0" smtClean="0"/>
              <a:t>python.org</a:t>
            </a:r>
            <a:r>
              <a:rPr lang="ko-KR" altLang="en-US" sz="1800" dirty="0" smtClean="0"/>
              <a:t>에서 다운로드 </a:t>
            </a:r>
            <a:endParaRPr lang="en-US" altLang="ko-KR" sz="1800" dirty="0"/>
          </a:p>
          <a:p>
            <a:r>
              <a:rPr lang="en-US" altLang="ko-KR" sz="1800" dirty="0" err="1" smtClean="0"/>
              <a:t>commandline</a:t>
            </a:r>
            <a:r>
              <a:rPr lang="en-US" altLang="ko-KR" sz="1800" dirty="0" smtClean="0"/>
              <a:t> shell, </a:t>
            </a:r>
            <a:r>
              <a:rPr lang="ko-KR" altLang="en-US" sz="1800" dirty="0" smtClean="0"/>
              <a:t>윈도우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ctrl+z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err="1" smtClean="0"/>
              <a:t>gui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환경 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ctrl+d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doc </a:t>
            </a:r>
            <a:r>
              <a:rPr lang="ko-KR" altLang="en-US" sz="1800" dirty="0" smtClean="0"/>
              <a:t>문서 </a:t>
            </a:r>
            <a:endParaRPr lang="en-US" altLang="ko-KR" sz="1800" dirty="0" smtClean="0"/>
          </a:p>
          <a:p>
            <a:r>
              <a:rPr lang="en-US" altLang="ko-KR" sz="1800" dirty="0"/>
              <a:t>2</a:t>
            </a:r>
            <a:r>
              <a:rPr lang="ko-KR" altLang="en-US" sz="1800" dirty="0" err="1"/>
              <a:t>버젼과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버젼의</a:t>
            </a:r>
            <a:r>
              <a:rPr lang="ko-KR" altLang="en-US" sz="1800" dirty="0"/>
              <a:t> 차이가 있음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10781" y="3034352"/>
            <a:ext cx="31822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print('hello')</a:t>
            </a:r>
          </a:p>
          <a:p>
            <a:pPr lvl="1"/>
            <a:r>
              <a:rPr lang="en-US" altLang="ko-KR" sz="1000" dirty="0" smtClean="0"/>
              <a:t>hello</a:t>
            </a:r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print </a:t>
            </a:r>
            <a:r>
              <a:rPr lang="en-US" altLang="ko-KR" sz="1000" dirty="0"/>
              <a:t>'hello'</a:t>
            </a:r>
          </a:p>
          <a:p>
            <a:pPr lvl="1"/>
            <a:r>
              <a:rPr lang="en-US" altLang="ko-KR" sz="1000" dirty="0" smtClean="0">
                <a:solidFill>
                  <a:srgbClr val="FF0000"/>
                </a:solidFill>
              </a:rPr>
              <a:t>hello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&gt;&gt;&gt; print(type('hello'))</a:t>
            </a:r>
          </a:p>
          <a:p>
            <a:pPr lvl="1"/>
            <a:r>
              <a:rPr lang="en-US" altLang="ko-KR" sz="1000" dirty="0"/>
              <a:t>&lt;type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/>
              <a:t>&gt;&gt;&gt; print(type(</a:t>
            </a:r>
            <a:r>
              <a:rPr lang="en-US" altLang="ko-KR" sz="1000" dirty="0" err="1"/>
              <a:t>u'hello</a:t>
            </a:r>
            <a:r>
              <a:rPr lang="en-US" altLang="ko-KR" sz="1000" dirty="0"/>
              <a:t>'))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&lt;type '</a:t>
            </a:r>
            <a:r>
              <a:rPr lang="en-US" altLang="ko-KR" sz="1000" dirty="0" err="1">
                <a:solidFill>
                  <a:srgbClr val="FF0000"/>
                </a:solidFill>
              </a:rPr>
              <a:t>unicode</a:t>
            </a:r>
            <a:r>
              <a:rPr lang="en-US" altLang="ko-KR" sz="1000" dirty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/>
              <a:t>&gt;&gt;&gt; print(1/2)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US" altLang="ko-KR" sz="1000" dirty="0"/>
              <a:t>&gt;&gt;&gt; print(type(1/2))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&lt;type '</a:t>
            </a:r>
            <a:r>
              <a:rPr lang="en-US" altLang="ko-KR" sz="1000" dirty="0" err="1">
                <a:solidFill>
                  <a:srgbClr val="FF0000"/>
                </a:solidFill>
              </a:rPr>
              <a:t>int</a:t>
            </a:r>
            <a:r>
              <a:rPr lang="en-US" altLang="ko-KR" sz="1000" dirty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/>
              <a:t>&gt;&gt;&gt; print(type(2**30))</a:t>
            </a:r>
          </a:p>
          <a:p>
            <a:pPr lvl="1"/>
            <a:r>
              <a:rPr lang="en-US" altLang="ko-KR" sz="1000" dirty="0"/>
              <a:t>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/>
              <a:t>&gt;&gt;&gt; print(type(2**100))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&lt;type 'long</a:t>
            </a:r>
            <a:r>
              <a:rPr lang="en-US" altLang="ko-KR" sz="1000" dirty="0" smtClean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/>
              <a:t>&gt;&gt;&gt;try:</a:t>
            </a:r>
          </a:p>
          <a:p>
            <a:pPr lvl="1"/>
            <a:r>
              <a:rPr lang="en-US" altLang="ko-KR" sz="1000" dirty="0"/>
              <a:t>	2/0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except </a:t>
            </a:r>
            <a:r>
              <a:rPr lang="en-US" altLang="ko-KR" sz="1000" dirty="0" err="1">
                <a:solidFill>
                  <a:srgbClr val="FF0000"/>
                </a:solidFill>
              </a:rPr>
              <a:t>ZeroDivisionError</a:t>
            </a:r>
            <a:r>
              <a:rPr lang="en-US" altLang="ko-KR" sz="1000" dirty="0">
                <a:solidFill>
                  <a:srgbClr val="FF0000"/>
                </a:solidFill>
              </a:rPr>
              <a:t> ,</a:t>
            </a:r>
            <a:r>
              <a:rPr lang="en-US" altLang="ko-KR" sz="1000" dirty="0" smtClean="0">
                <a:solidFill>
                  <a:srgbClr val="FF0000"/>
                </a:solidFill>
              </a:rPr>
              <a:t>e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ko-KR" sz="1000" dirty="0"/>
              <a:t>	print("</a:t>
            </a:r>
            <a:r>
              <a:rPr lang="ko-KR" altLang="en-US" sz="1000" dirty="0"/>
              <a:t>안돼</a:t>
            </a:r>
            <a:r>
              <a:rPr lang="en-US" altLang="ko-KR" sz="1000" dirty="0"/>
              <a:t>")</a:t>
            </a:r>
          </a:p>
          <a:p>
            <a:pPr lvl="1"/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84858" y="2950387"/>
            <a:ext cx="34788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print('hello')</a:t>
            </a:r>
          </a:p>
          <a:p>
            <a:pPr lvl="1"/>
            <a:r>
              <a:rPr lang="en-US" altLang="ko-KR" sz="1000" dirty="0"/>
              <a:t>hello</a:t>
            </a:r>
          </a:p>
          <a:p>
            <a:pPr lvl="1"/>
            <a:r>
              <a:rPr lang="en-US" altLang="ko-KR" sz="1000" dirty="0"/>
              <a:t>&gt;&gt;&gt; print 'hello'</a:t>
            </a:r>
          </a:p>
          <a:p>
            <a:pPr lvl="1"/>
            <a:r>
              <a:rPr lang="en-US" altLang="ko-KR" sz="1000" dirty="0" err="1">
                <a:solidFill>
                  <a:srgbClr val="FF0000"/>
                </a:solidFill>
              </a:rPr>
              <a:t>SyntaxError</a:t>
            </a:r>
            <a:r>
              <a:rPr lang="en-US" altLang="ko-KR" sz="1000" dirty="0">
                <a:solidFill>
                  <a:srgbClr val="FF0000"/>
                </a:solidFill>
              </a:rPr>
              <a:t>: Missing parentheses in call to 'print</a:t>
            </a:r>
            <a:r>
              <a:rPr lang="en-US" altLang="ko-KR" sz="1000" dirty="0"/>
              <a:t>'</a:t>
            </a:r>
          </a:p>
          <a:p>
            <a:pPr lvl="1"/>
            <a:r>
              <a:rPr lang="en-US" altLang="ko-KR" sz="1000" dirty="0"/>
              <a:t>&gt;&gt;&gt; print(type('hello'))</a:t>
            </a:r>
          </a:p>
          <a:p>
            <a:pPr lvl="1"/>
            <a:r>
              <a:rPr lang="en-US" altLang="ko-KR" sz="1000" dirty="0"/>
              <a:t>&lt;class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/>
              <a:t>&gt;&gt;&gt; print(type(</a:t>
            </a:r>
            <a:r>
              <a:rPr lang="en-US" altLang="ko-KR" sz="1000" dirty="0" err="1"/>
              <a:t>u'hello</a:t>
            </a:r>
            <a:r>
              <a:rPr lang="en-US" altLang="ko-KR" sz="1000" dirty="0"/>
              <a:t>'))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&lt;class '</a:t>
            </a:r>
            <a:r>
              <a:rPr lang="en-US" altLang="ko-KR" sz="1000" dirty="0" err="1">
                <a:solidFill>
                  <a:srgbClr val="FF0000"/>
                </a:solidFill>
              </a:rPr>
              <a:t>str</a:t>
            </a:r>
            <a:r>
              <a:rPr lang="en-US" altLang="ko-KR" sz="1000" dirty="0" smtClean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&gt;&gt;&gt; print(1/2)</a:t>
            </a:r>
          </a:p>
          <a:p>
            <a:pPr lvl="1"/>
            <a:r>
              <a:rPr lang="en-US" altLang="ko-KR" sz="1000" dirty="0" smtClean="0">
                <a:solidFill>
                  <a:srgbClr val="FF0000"/>
                </a:solidFill>
              </a:rPr>
              <a:t>0.5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&gt;&gt;&gt; print(type(1/2))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&lt;class 'float'&gt;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print(type(2**30))</a:t>
            </a:r>
          </a:p>
          <a:p>
            <a:pPr lvl="1"/>
            <a:r>
              <a:rPr lang="en-US" altLang="ko-KR" sz="1000" dirty="0"/>
              <a:t>&lt;class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print(type(2**100))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&lt;class '</a:t>
            </a:r>
            <a:r>
              <a:rPr lang="en-US" altLang="ko-KR" sz="1000" dirty="0" err="1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 smtClean="0"/>
              <a:t>&gt;&gt;&gt;try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	2/0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except </a:t>
            </a:r>
            <a:r>
              <a:rPr lang="en-US" altLang="ko-KR" sz="1000" dirty="0" err="1">
                <a:solidFill>
                  <a:srgbClr val="FF0000"/>
                </a:solidFill>
              </a:rPr>
              <a:t>ZeroDivisionError</a:t>
            </a:r>
            <a:r>
              <a:rPr lang="en-US" altLang="ko-KR" sz="1000" dirty="0">
                <a:solidFill>
                  <a:srgbClr val="FF0000"/>
                </a:solidFill>
              </a:rPr>
              <a:t> as e:</a:t>
            </a:r>
          </a:p>
          <a:p>
            <a:pPr lvl="1"/>
            <a:r>
              <a:rPr lang="en-US" altLang="ko-KR" sz="1000" dirty="0"/>
              <a:t>	print("</a:t>
            </a:r>
            <a:r>
              <a:rPr lang="ko-KR" altLang="en-US" sz="1000" dirty="0"/>
              <a:t>안돼</a:t>
            </a:r>
            <a:r>
              <a:rPr lang="en-US" altLang="ko-KR" sz="1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230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8"/>
            <a:ext cx="8341650" cy="3545958"/>
          </a:xfrm>
        </p:spPr>
        <p:txBody>
          <a:bodyPr/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모듈은 함수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클래스들을 모아놓은 파일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/>
              <a:t>모듈은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프로그램에서 불러와 </a:t>
            </a:r>
            <a:r>
              <a:rPr lang="ko-KR" altLang="en-US" sz="1400" dirty="0" smtClean="0"/>
              <a:t>사용할 수 </a:t>
            </a:r>
            <a:r>
              <a:rPr lang="ko-KR" altLang="en-US" sz="1400" dirty="0"/>
              <a:t>있게끔 만들어진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파일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파이선에서</a:t>
            </a:r>
            <a:r>
              <a:rPr lang="ko-KR" altLang="en-US" sz="1400" dirty="0" smtClean="0"/>
              <a:t> 제공하는 표준 라이브러리도 모듈이다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help(“modules”)</a:t>
            </a:r>
            <a:r>
              <a:rPr lang="ko-KR" altLang="en-US" sz="1400" dirty="0" smtClean="0"/>
              <a:t>하면 사용 가능한 모듈을 모두 확인</a:t>
            </a:r>
            <a:endParaRPr lang="en-US" altLang="ko-KR" sz="1400" dirty="0" smtClean="0"/>
          </a:p>
          <a:p>
            <a:r>
              <a:rPr lang="ko-KR" altLang="en-US" sz="1400" dirty="0" smtClean="0"/>
              <a:t>모듈은 이미 만들어진 모듈을 사용할 수도 있고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py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확장자로</a:t>
            </a:r>
            <a:r>
              <a:rPr lang="ko-KR" altLang="en-US" sz="1400" dirty="0" smtClean="0"/>
              <a:t> 직접 만들어서 </a:t>
            </a:r>
            <a:r>
              <a:rPr lang="ko-KR" altLang="en-US" sz="1400" dirty="0" err="1" smtClean="0"/>
              <a:t>사용할수도</a:t>
            </a:r>
            <a:r>
              <a:rPr lang="ko-KR" altLang="en-US" sz="1400" dirty="0" smtClean="0"/>
              <a:t> 있음</a:t>
            </a:r>
            <a:endParaRPr lang="en-US" altLang="ko-KR" sz="1400" dirty="0" smtClean="0"/>
          </a:p>
          <a:p>
            <a:r>
              <a:rPr lang="ko-KR" altLang="en-US" sz="1400" dirty="0" smtClean="0"/>
              <a:t>모듈만 </a:t>
            </a:r>
            <a:r>
              <a:rPr lang="ko-KR" altLang="en-US" sz="1400" dirty="0" err="1" smtClean="0"/>
              <a:t>불러올건지</a:t>
            </a:r>
            <a:r>
              <a:rPr lang="ko-KR" altLang="en-US" sz="1400" dirty="0" smtClean="0"/>
              <a:t> 모듈의 함수까지 불러올 건지를 결정가능 </a:t>
            </a:r>
            <a:endParaRPr lang="en-US" altLang="ko-KR" sz="1400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61714" y="3110090"/>
            <a:ext cx="427698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help("modules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")</a:t>
            </a:r>
            <a:endParaRPr lang="en-US" altLang="ko-KR" sz="1000" dirty="0"/>
          </a:p>
          <a:p>
            <a:pPr lvl="1"/>
            <a:r>
              <a:rPr lang="en-US" altLang="ko-KR" sz="1000" dirty="0"/>
              <a:t>Please wait a moment while I gather a list of all available modules...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16                  _random             </a:t>
            </a:r>
            <a:r>
              <a:rPr lang="en-US" altLang="ko-KR" sz="1000" dirty="0" err="1"/>
              <a:t>fnmatch</a:t>
            </a:r>
            <a:r>
              <a:rPr lang="en-US" altLang="ko-KR" sz="1000" dirty="0"/>
              <a:t>             re</a:t>
            </a:r>
          </a:p>
          <a:p>
            <a:pPr lvl="1"/>
            <a:r>
              <a:rPr lang="en-US" altLang="ko-KR" sz="1000" dirty="0"/>
              <a:t>AutoComplete        _sha1               formatter           </a:t>
            </a:r>
            <a:r>
              <a:rPr lang="en-US" altLang="ko-KR" sz="1000" dirty="0" err="1"/>
              <a:t>reprlib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AutoCompleteWindow</a:t>
            </a:r>
            <a:r>
              <a:rPr lang="en-US" altLang="ko-KR" sz="1000" dirty="0"/>
              <a:t>  _sha256             fractions           </a:t>
            </a:r>
            <a:r>
              <a:rPr lang="en-US" altLang="ko-KR" sz="1000" dirty="0" err="1"/>
              <a:t>rlcompleter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AutoExpand</a:t>
            </a:r>
            <a:r>
              <a:rPr lang="en-US" altLang="ko-KR" sz="1000" dirty="0"/>
              <a:t>          _sha512             </a:t>
            </a:r>
            <a:r>
              <a:rPr lang="en-US" altLang="ko-KR" sz="1000" dirty="0" err="1"/>
              <a:t>ftplib</a:t>
            </a:r>
            <a:r>
              <a:rPr lang="en-US" altLang="ko-KR" sz="1000" dirty="0"/>
              <a:t>              </a:t>
            </a:r>
            <a:r>
              <a:rPr lang="en-US" altLang="ko-KR" sz="1000" dirty="0" err="1"/>
              <a:t>rpc</a:t>
            </a:r>
            <a:endParaRPr lang="en-US" altLang="ko-KR" sz="1000" dirty="0"/>
          </a:p>
          <a:p>
            <a:pPr lvl="1"/>
            <a:r>
              <a:rPr lang="en-US" altLang="ko-KR" sz="1000" dirty="0"/>
              <a:t>Bindings            _</a:t>
            </a:r>
            <a:r>
              <a:rPr lang="en-US" altLang="ko-KR" sz="1000" dirty="0" err="1"/>
              <a:t>sitebuiltins</a:t>
            </a:r>
            <a:r>
              <a:rPr lang="en-US" altLang="ko-KR" sz="1000" dirty="0"/>
              <a:t>       </a:t>
            </a:r>
            <a:r>
              <a:rPr lang="en-US" altLang="ko-KR" sz="1000" dirty="0" err="1"/>
              <a:t>functools</a:t>
            </a:r>
            <a:r>
              <a:rPr lang="en-US" altLang="ko-KR" sz="1000" dirty="0"/>
              <a:t>           run</a:t>
            </a:r>
          </a:p>
          <a:p>
            <a:pPr lvl="1"/>
            <a:r>
              <a:rPr lang="en-US" altLang="ko-KR" sz="1000" dirty="0" err="1"/>
              <a:t>CallTipWindow</a:t>
            </a:r>
            <a:r>
              <a:rPr lang="en-US" altLang="ko-KR" sz="1000" dirty="0"/>
              <a:t>       _socket             </a:t>
            </a:r>
            <a:r>
              <a:rPr lang="en-US" altLang="ko-KR" sz="1000" dirty="0" err="1"/>
              <a:t>gc</a:t>
            </a:r>
            <a:r>
              <a:rPr lang="en-US" altLang="ko-KR" sz="1000" dirty="0"/>
              <a:t>                  </a:t>
            </a:r>
            <a:r>
              <a:rPr lang="en-US" altLang="ko-KR" sz="1000" dirty="0" err="1"/>
              <a:t>runpy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CallTips</a:t>
            </a:r>
            <a:r>
              <a:rPr lang="en-US" altLang="ko-KR" sz="1000" dirty="0"/>
              <a:t>            _sqlite3            </a:t>
            </a:r>
            <a:r>
              <a:rPr lang="en-US" altLang="ko-KR" sz="1000" dirty="0" err="1"/>
              <a:t>genericpath</a:t>
            </a:r>
            <a:r>
              <a:rPr lang="en-US" altLang="ko-KR" sz="1000" dirty="0"/>
              <a:t>         </a:t>
            </a:r>
            <a:r>
              <a:rPr lang="en-US" altLang="ko-KR" sz="1000" dirty="0" err="1"/>
              <a:t>sched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ClassBrowser</a:t>
            </a:r>
            <a:r>
              <a:rPr lang="en-US" altLang="ko-KR" sz="1000" dirty="0"/>
              <a:t>        _</a:t>
            </a:r>
            <a:r>
              <a:rPr lang="en-US" altLang="ko-KR" sz="1000" dirty="0" err="1"/>
              <a:t>sre</a:t>
            </a:r>
            <a:r>
              <a:rPr lang="en-US" altLang="ko-KR" sz="1000" dirty="0"/>
              <a:t>                </a:t>
            </a:r>
            <a:r>
              <a:rPr lang="en-US" altLang="ko-KR" sz="1000" dirty="0" err="1"/>
              <a:t>getopt</a:t>
            </a:r>
            <a:r>
              <a:rPr lang="en-US" altLang="ko-KR" sz="1000" dirty="0"/>
              <a:t>              select</a:t>
            </a:r>
          </a:p>
          <a:p>
            <a:pPr lvl="1"/>
            <a:r>
              <a:rPr lang="en-US" altLang="ko-KR" sz="1000" dirty="0" err="1"/>
              <a:t>CodeContext</a:t>
            </a:r>
            <a:r>
              <a:rPr lang="en-US" altLang="ko-KR" sz="1000" dirty="0"/>
              <a:t>         _</a:t>
            </a:r>
            <a:r>
              <a:rPr lang="en-US" altLang="ko-KR" sz="1000" dirty="0" err="1"/>
              <a:t>ssl</a:t>
            </a:r>
            <a:r>
              <a:rPr lang="en-US" altLang="ko-KR" sz="1000" dirty="0"/>
              <a:t>                </a:t>
            </a:r>
            <a:r>
              <a:rPr lang="en-US" altLang="ko-KR" sz="1000" dirty="0" err="1"/>
              <a:t>getpass</a:t>
            </a:r>
            <a:r>
              <a:rPr lang="en-US" altLang="ko-KR" sz="1000" dirty="0"/>
              <a:t>             selectors</a:t>
            </a:r>
          </a:p>
          <a:p>
            <a:pPr lvl="1"/>
            <a:r>
              <a:rPr lang="en-US" altLang="ko-KR" sz="1000" dirty="0" err="1"/>
              <a:t>ColorDelegator</a:t>
            </a:r>
            <a:r>
              <a:rPr lang="en-US" altLang="ko-KR" sz="1000" dirty="0"/>
              <a:t>      _stat               </a:t>
            </a:r>
            <a:r>
              <a:rPr lang="en-US" altLang="ko-KR" sz="1000" dirty="0" err="1"/>
              <a:t>gettext</a:t>
            </a:r>
            <a:r>
              <a:rPr lang="en-US" altLang="ko-KR" sz="1000" dirty="0"/>
              <a:t>             </a:t>
            </a:r>
            <a:r>
              <a:rPr lang="en-US" altLang="ko-KR" sz="1000" dirty="0" err="1"/>
              <a:t>setuptools</a:t>
            </a:r>
            <a:endParaRPr lang="en-US" altLang="ko-KR" sz="1000" dirty="0"/>
          </a:p>
          <a:p>
            <a:pPr lvl="1"/>
            <a:r>
              <a:rPr lang="en-US" altLang="ko-KR" sz="1000" dirty="0"/>
              <a:t>Debugger            _string             glob                shelve</a:t>
            </a:r>
          </a:p>
          <a:p>
            <a:pPr lvl="1"/>
            <a:r>
              <a:rPr lang="en-US" altLang="ko-KR" sz="1000" dirty="0"/>
              <a:t>Delegator           _</a:t>
            </a:r>
            <a:r>
              <a:rPr lang="en-US" altLang="ko-KR" sz="1000" dirty="0" err="1"/>
              <a:t>strptime</a:t>
            </a:r>
            <a:r>
              <a:rPr lang="en-US" altLang="ko-KR" sz="1000" dirty="0"/>
              <a:t>           </a:t>
            </a:r>
            <a:r>
              <a:rPr lang="en-US" altLang="ko-KR" sz="1000" dirty="0" err="1"/>
              <a:t>gzip</a:t>
            </a:r>
            <a:r>
              <a:rPr lang="en-US" altLang="ko-KR" sz="1000" dirty="0"/>
              <a:t>                </a:t>
            </a:r>
            <a:r>
              <a:rPr lang="en-US" altLang="ko-KR" sz="1000" dirty="0" err="1"/>
              <a:t>shlex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EditorWindow</a:t>
            </a:r>
            <a:r>
              <a:rPr lang="en-US" altLang="ko-KR" sz="1000" dirty="0"/>
              <a:t>        _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            </a:t>
            </a:r>
            <a:r>
              <a:rPr lang="en-US" altLang="ko-KR" sz="1000" dirty="0" err="1"/>
              <a:t>hashlib</a:t>
            </a:r>
            <a:r>
              <a:rPr lang="en-US" altLang="ko-KR" sz="1000" dirty="0"/>
              <a:t>             </a:t>
            </a:r>
            <a:r>
              <a:rPr lang="en-US" altLang="ko-KR" sz="1000" dirty="0" err="1"/>
              <a:t>shutil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FileList</a:t>
            </a:r>
            <a:r>
              <a:rPr lang="en-US" altLang="ko-KR" sz="1000" dirty="0"/>
              <a:t>            _</a:t>
            </a:r>
            <a:r>
              <a:rPr lang="en-US" altLang="ko-KR" sz="1000" dirty="0" err="1"/>
              <a:t>symtable</a:t>
            </a:r>
            <a:r>
              <a:rPr lang="en-US" altLang="ko-KR" sz="1000" dirty="0"/>
              <a:t>           </a:t>
            </a:r>
            <a:r>
              <a:rPr lang="en-US" altLang="ko-KR" sz="1000" dirty="0" err="1"/>
              <a:t>heapq</a:t>
            </a:r>
            <a:r>
              <a:rPr lang="en-US" altLang="ko-KR" sz="1000" dirty="0"/>
              <a:t>               signal</a:t>
            </a:r>
          </a:p>
          <a:p>
            <a:pPr lvl="1"/>
            <a:r>
              <a:rPr lang="en-US" altLang="ko-KR" sz="1000" dirty="0" err="1"/>
              <a:t>FormatParagraph</a:t>
            </a:r>
            <a:r>
              <a:rPr lang="en-US" altLang="ko-KR" sz="1000" dirty="0"/>
              <a:t>     _</a:t>
            </a:r>
            <a:r>
              <a:rPr lang="en-US" altLang="ko-KR" sz="1000" dirty="0" err="1"/>
              <a:t>testbuffer</a:t>
            </a:r>
            <a:r>
              <a:rPr lang="en-US" altLang="ko-KR" sz="1000" dirty="0"/>
              <a:t>         </a:t>
            </a:r>
            <a:r>
              <a:rPr lang="en-US" altLang="ko-KR" sz="1000" dirty="0" err="1"/>
              <a:t>hmac</a:t>
            </a:r>
            <a:r>
              <a:rPr lang="en-US" altLang="ko-KR" sz="1000" dirty="0"/>
              <a:t>                site</a:t>
            </a:r>
          </a:p>
          <a:p>
            <a:pPr lvl="1"/>
            <a:r>
              <a:rPr lang="en-US" altLang="ko-KR" sz="1000" dirty="0" err="1"/>
              <a:t>GrepDialog</a:t>
            </a:r>
            <a:r>
              <a:rPr lang="en-US" altLang="ko-KR" sz="1000" dirty="0"/>
              <a:t>          _</a:t>
            </a:r>
            <a:r>
              <a:rPr lang="en-US" altLang="ko-KR" sz="1000" dirty="0" err="1"/>
              <a:t>testcapi</a:t>
            </a:r>
            <a:r>
              <a:rPr lang="en-US" altLang="ko-KR" sz="1000" dirty="0"/>
              <a:t>           html                </a:t>
            </a:r>
            <a:r>
              <a:rPr lang="en-US" altLang="ko-KR" sz="1000" dirty="0" err="1"/>
              <a:t>smtpd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HyperParser</a:t>
            </a:r>
            <a:r>
              <a:rPr lang="en-US" altLang="ko-KR" sz="1000" dirty="0"/>
              <a:t>         _</a:t>
            </a:r>
            <a:r>
              <a:rPr lang="en-US" altLang="ko-KR" sz="1000" dirty="0" err="1"/>
              <a:t>testimportmultiple</a:t>
            </a:r>
            <a:r>
              <a:rPr lang="en-US" altLang="ko-KR" sz="1000" dirty="0"/>
              <a:t> http                </a:t>
            </a:r>
            <a:r>
              <a:rPr lang="en-US" altLang="ko-KR" sz="1000" dirty="0" err="1"/>
              <a:t>smtplib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IOBinding</a:t>
            </a:r>
            <a:r>
              <a:rPr lang="en-US" altLang="ko-KR" sz="1000" dirty="0"/>
              <a:t>           _thread             idle                </a:t>
            </a:r>
            <a:r>
              <a:rPr lang="en-US" altLang="ko-KR" sz="1000" dirty="0" err="1"/>
              <a:t>sndhdr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IdleHistory</a:t>
            </a:r>
            <a:r>
              <a:rPr lang="en-US" altLang="ko-KR" sz="1000" dirty="0"/>
              <a:t>         _</a:t>
            </a:r>
            <a:r>
              <a:rPr lang="en-US" altLang="ko-KR" sz="1000" dirty="0" err="1"/>
              <a:t>threading_local</a:t>
            </a:r>
            <a:r>
              <a:rPr lang="en-US" altLang="ko-KR" sz="1000" dirty="0"/>
              <a:t>    </a:t>
            </a:r>
            <a:r>
              <a:rPr lang="en-US" altLang="ko-KR" sz="1000" dirty="0" err="1"/>
              <a:t>idle_test</a:t>
            </a:r>
            <a:r>
              <a:rPr lang="en-US" altLang="ko-KR" sz="1000" dirty="0"/>
              <a:t>           socket</a:t>
            </a:r>
          </a:p>
          <a:p>
            <a:pPr lvl="1"/>
            <a:r>
              <a:rPr lang="en-US" altLang="ko-KR" sz="1000" dirty="0" err="1"/>
              <a:t>MultiCall</a:t>
            </a:r>
            <a:r>
              <a:rPr lang="en-US" altLang="ko-KR" sz="1000" dirty="0"/>
              <a:t>           _</a:t>
            </a:r>
            <a:r>
              <a:rPr lang="en-US" altLang="ko-KR" sz="1000" dirty="0" err="1"/>
              <a:t>tkinter</a:t>
            </a:r>
            <a:r>
              <a:rPr lang="en-US" altLang="ko-KR" sz="1000" dirty="0"/>
              <a:t>            </a:t>
            </a:r>
            <a:r>
              <a:rPr lang="en-US" altLang="ko-KR" sz="1000" dirty="0" err="1"/>
              <a:t>idlelib</a:t>
            </a:r>
            <a:r>
              <a:rPr lang="en-US" altLang="ko-KR" sz="1000" dirty="0"/>
              <a:t>             </a:t>
            </a:r>
            <a:r>
              <a:rPr lang="en-US" altLang="ko-KR" sz="1000" dirty="0" err="1" smtClean="0"/>
              <a:t>socketserver</a:t>
            </a:r>
            <a:r>
              <a:rPr lang="en-US" altLang="ko-KR" sz="1000" dirty="0" smtClean="0"/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sys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38698" y="3048710"/>
            <a:ext cx="42769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import sys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dir</a:t>
            </a:r>
            <a:r>
              <a:rPr lang="en-US" altLang="ko-KR" sz="1000" b="1" dirty="0">
                <a:solidFill>
                  <a:srgbClr val="FF0000"/>
                </a:solidFill>
              </a:rPr>
              <a:t>(sys)</a:t>
            </a:r>
          </a:p>
          <a:p>
            <a:pPr lvl="1"/>
            <a:r>
              <a:rPr lang="en-US" altLang="ko-KR" sz="1000" dirty="0"/>
              <a:t>['__</a:t>
            </a:r>
            <a:r>
              <a:rPr lang="en-US" altLang="ko-KR" sz="1000" dirty="0" err="1"/>
              <a:t>displayhook</a:t>
            </a:r>
            <a:r>
              <a:rPr lang="en-US" altLang="ko-KR" sz="1000" dirty="0"/>
              <a:t>__', '__doc__', '__</a:t>
            </a:r>
            <a:r>
              <a:rPr lang="en-US" altLang="ko-KR" sz="1000" dirty="0" err="1"/>
              <a:t>excepthook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interactivehook</a:t>
            </a:r>
            <a:r>
              <a:rPr lang="en-US" altLang="ko-KR" sz="1000" dirty="0"/>
              <a:t>__', '__loader__', '__name__', '__package__', '__spec__', '__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stdout</a:t>
            </a:r>
            <a:r>
              <a:rPr lang="en-US" altLang="ko-KR" sz="1000" dirty="0"/>
              <a:t>__', '_</a:t>
            </a:r>
            <a:r>
              <a:rPr lang="en-US" altLang="ko-KR" sz="1000" dirty="0" err="1"/>
              <a:t>clear_type_cache</a:t>
            </a:r>
            <a:r>
              <a:rPr lang="en-US" altLang="ko-KR" sz="1000" dirty="0"/>
              <a:t>', '_</a:t>
            </a:r>
            <a:r>
              <a:rPr lang="en-US" altLang="ko-KR" sz="1000" dirty="0" err="1"/>
              <a:t>current_frames</a:t>
            </a:r>
            <a:r>
              <a:rPr lang="en-US" altLang="ko-KR" sz="1000" dirty="0"/>
              <a:t>', '_</a:t>
            </a:r>
            <a:r>
              <a:rPr lang="en-US" altLang="ko-KR" sz="1000" dirty="0" err="1"/>
              <a:t>debugmallocstats</a:t>
            </a:r>
            <a:r>
              <a:rPr lang="en-US" altLang="ko-KR" sz="1000" dirty="0"/>
              <a:t>', '_</a:t>
            </a:r>
            <a:r>
              <a:rPr lang="en-US" altLang="ko-KR" sz="1000" dirty="0" err="1"/>
              <a:t>getframe</a:t>
            </a:r>
            <a:r>
              <a:rPr lang="en-US" altLang="ko-KR" sz="1000" dirty="0"/>
              <a:t>', '_home', '_mercurial', '_</a:t>
            </a:r>
            <a:r>
              <a:rPr lang="en-US" altLang="ko-KR" sz="1000" dirty="0" err="1"/>
              <a:t>xoptions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api_version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base_exec_prefix</a:t>
            </a:r>
            <a:r>
              <a:rPr lang="en-US" altLang="ko-KR" sz="1000" dirty="0"/>
              <a:t>', </a:t>
            </a:r>
            <a:r>
              <a:rPr lang="en-US" altLang="ko-KR" sz="1000" dirty="0" smtClean="0"/>
              <a:t>‘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&gt;&gt;&gt; help(sys)</a:t>
            </a:r>
          </a:p>
          <a:p>
            <a:pPr lvl="1"/>
            <a:r>
              <a:rPr lang="en-US" altLang="ko-KR" sz="1000" dirty="0" smtClean="0"/>
              <a:t>Help on built-in module sys: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NAME</a:t>
            </a:r>
          </a:p>
          <a:p>
            <a:pPr lvl="1"/>
            <a:r>
              <a:rPr lang="en-US" altLang="ko-KR" sz="1000" dirty="0"/>
              <a:t>    sys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MODULE REFERENCE</a:t>
            </a:r>
          </a:p>
          <a:p>
            <a:pPr lvl="1"/>
            <a:r>
              <a:rPr lang="en-US" altLang="ko-KR" sz="1000" dirty="0"/>
              <a:t>    http://docs.python.org/3.4/library/sys</a:t>
            </a:r>
          </a:p>
          <a:p>
            <a:pPr lvl="1"/>
            <a:r>
              <a:rPr lang="en-US" altLang="ko-K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1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600" dirty="0" smtClean="0"/>
              <a:t>import </a:t>
            </a:r>
            <a:r>
              <a:rPr lang="ko-KR" altLang="en-US" sz="1600" dirty="0" smtClean="0"/>
              <a:t>문의 </a:t>
            </a:r>
            <a:r>
              <a:rPr lang="ko-KR" altLang="en-US" sz="1600" dirty="0" err="1" smtClean="0"/>
              <a:t>모듈찾는</a:t>
            </a:r>
            <a:r>
              <a:rPr lang="ko-KR" altLang="en-US" sz="1600" dirty="0" smtClean="0"/>
              <a:t> 순서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내장모듈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인터프리터를 위한  내장모듈 </a:t>
            </a:r>
            <a:r>
              <a:rPr lang="en-US" altLang="ko-KR" sz="1400" dirty="0" smtClean="0"/>
              <a:t>(</a:t>
            </a:r>
            <a:r>
              <a:rPr lang="fr-FR" altLang="ko-KR" sz="1400" b="1" dirty="0" smtClean="0">
                <a:solidFill>
                  <a:srgbClr val="FF0000"/>
                </a:solidFill>
              </a:rPr>
              <a:t>sys.builtin_module)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2. </a:t>
            </a:r>
            <a:r>
              <a:rPr lang="ko-KR" altLang="en-US" sz="1400" dirty="0" smtClean="0"/>
              <a:t>외장모듈</a:t>
            </a:r>
            <a:r>
              <a:rPr lang="en-US" altLang="ko-KR" sz="1400" dirty="0" smtClean="0"/>
              <a:t>: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help</a:t>
            </a:r>
            <a:r>
              <a:rPr lang="en-US" altLang="ko-KR" sz="1400" b="1" dirty="0">
                <a:solidFill>
                  <a:srgbClr val="FF0000"/>
                </a:solidFill>
              </a:rPr>
              <a:t>("modules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help(“math”)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로 사용법 확인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모듈이 실행되고 있는 현재 </a:t>
            </a:r>
            <a:r>
              <a:rPr lang="ko-KR" altLang="en-US" sz="1400" dirty="0" err="1" smtClean="0"/>
              <a:t>디렉토리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나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sys.path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환경변수에 정의되어 있는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파이썬과</a:t>
            </a:r>
            <a:r>
              <a:rPr lang="ko-KR" altLang="en-US" sz="1400" dirty="0" smtClean="0"/>
              <a:t> 함께 설치된 기본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80766" y="3017602"/>
            <a:ext cx="86620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fr-FR" altLang="ko-KR" sz="1000" b="1" dirty="0">
                <a:solidFill>
                  <a:srgbClr val="FF0000"/>
                </a:solidFill>
              </a:rPr>
              <a:t>import sys</a:t>
            </a:r>
          </a:p>
          <a:p>
            <a:pPr lvl="1"/>
            <a:r>
              <a:rPr lang="fr-FR" altLang="ko-KR" sz="1000" b="1" dirty="0">
                <a:solidFill>
                  <a:srgbClr val="FF0000"/>
                </a:solidFill>
              </a:rPr>
              <a:t>&gt;&gt;&gt; print(sys.builtin_module_names)</a:t>
            </a:r>
          </a:p>
          <a:p>
            <a:pPr lvl="1"/>
            <a:r>
              <a:rPr lang="fr-FR" altLang="ko-KR" sz="1000" dirty="0"/>
              <a:t>('_ast', '_bisect', '_codecs', '_codecs_cn', '_codecs_hk', '_codecs_iso2022', '_codecs_jp', '_codecs_kr', '_codecs_tw', '_collections', '_csv', '_datetime', '_functools', '_heapq', '_imp', '_io', '_json', '_locale', '_lsprof', '_md5', '_multibytecodec', '_opcode', '_operator', '_pickle', '_random', '_sha1', '_sha256', '_sha512', '_sre', '_stat', '_string', '_struct', '_symtable', '_thread', '_tracemalloc', '_warnings', '_weakref', '_winapi', 'array', 'atexit', 'audioop', 'binascii', 'builtins', 'cmath', 'errno', 'faulthandler', 'gc', 'itertools', 'marshal', 'math', 'mmap', 'msvcrt', 'nt', 'parser', 'signal', 'sys', 'time', 'winreg', 'xxsubtype', 'zipimport', 'zlib')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580765" y="4195940"/>
            <a:ext cx="33074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import </a:t>
            </a:r>
            <a:r>
              <a:rPr lang="en-US" altLang="ko-KR" sz="1000" b="1" dirty="0">
                <a:solidFill>
                  <a:srgbClr val="FF0000"/>
                </a:solidFill>
              </a:rPr>
              <a:t>sys</a:t>
            </a:r>
          </a:p>
          <a:p>
            <a:pPr lvl="1"/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for path in </a:t>
            </a:r>
            <a:r>
              <a:rPr lang="en-US" altLang="ko-KR" sz="1000" b="1" dirty="0" err="1">
                <a:solidFill>
                  <a:srgbClr val="FF0000"/>
                </a:solidFill>
              </a:rPr>
              <a:t>sys.path</a:t>
            </a:r>
            <a:r>
              <a:rPr lang="en-US" altLang="ko-KR" sz="1000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    print(path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fr-FR" altLang="ko-KR" sz="1000" dirty="0"/>
              <a:t>C:\Python34\source\08</a:t>
            </a:r>
          </a:p>
          <a:p>
            <a:pPr lvl="1"/>
            <a:r>
              <a:rPr lang="fr-FR" altLang="ko-KR" sz="1000" dirty="0"/>
              <a:t>C:\Python34\Lib\idlelib</a:t>
            </a:r>
          </a:p>
          <a:p>
            <a:pPr lvl="1"/>
            <a:r>
              <a:rPr lang="fr-FR" altLang="ko-KR" sz="1000" dirty="0"/>
              <a:t>C:\Windows\system32\python34.zip</a:t>
            </a:r>
          </a:p>
          <a:p>
            <a:pPr lvl="1"/>
            <a:r>
              <a:rPr lang="fr-FR" altLang="ko-KR" sz="1000" dirty="0"/>
              <a:t>C:\Python34\DLLs</a:t>
            </a:r>
          </a:p>
          <a:p>
            <a:pPr lvl="1"/>
            <a:r>
              <a:rPr lang="fr-FR" altLang="ko-KR" sz="1000" dirty="0"/>
              <a:t>C:\Python34\lib</a:t>
            </a:r>
          </a:p>
          <a:p>
            <a:pPr lvl="1"/>
            <a:r>
              <a:rPr lang="fr-FR" altLang="ko-KR" sz="1000" dirty="0"/>
              <a:t>C:\Python34</a:t>
            </a:r>
          </a:p>
          <a:p>
            <a:pPr lvl="1"/>
            <a:r>
              <a:rPr lang="fr-FR" altLang="ko-KR" sz="1000" dirty="0"/>
              <a:t>C:\Python34\lib\site-packages</a:t>
            </a:r>
          </a:p>
        </p:txBody>
      </p:sp>
    </p:spTree>
    <p:extLst>
      <p:ext uri="{BB962C8B-B14F-4D97-AF65-F5344CB8AC3E}">
        <p14:creationId xmlns:p14="http://schemas.microsoft.com/office/powerpoint/2010/main" val="12144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pyc</a:t>
            </a:r>
            <a:r>
              <a:rPr lang="ko-KR" altLang="en-US" sz="1600" dirty="0" smtClean="0"/>
              <a:t>파일은 </a:t>
            </a:r>
            <a:r>
              <a:rPr lang="ko-KR" altLang="en-US" sz="1600" dirty="0" err="1" smtClean="0"/>
              <a:t>바이크</a:t>
            </a:r>
            <a:r>
              <a:rPr lang="ko-KR" altLang="en-US" sz="1600" dirty="0" smtClean="0"/>
              <a:t> 코드 형태임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파이썬에서는</a:t>
            </a:r>
            <a:r>
              <a:rPr lang="ko-KR" altLang="en-US" sz="1600" dirty="0" smtClean="0"/>
              <a:t> 모듈을 </a:t>
            </a:r>
            <a:r>
              <a:rPr lang="ko-KR" altLang="en-US" sz="1600" dirty="0" err="1" smtClean="0"/>
              <a:t>불러올때</a:t>
            </a:r>
            <a:r>
              <a:rPr lang="ko-KR" altLang="en-US" sz="1600" dirty="0" smtClean="0"/>
              <a:t> 더 빠르게 처리할 수 있도록 하기 위해 </a:t>
            </a:r>
            <a:r>
              <a:rPr lang="en-US" altLang="ko-KR" sz="1600" dirty="0" err="1" smtClean="0"/>
              <a:t>pyc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가지는</a:t>
            </a:r>
            <a:endParaRPr lang="en-US" altLang="ko-KR" sz="1600" dirty="0" smtClean="0"/>
          </a:p>
          <a:p>
            <a:r>
              <a:rPr lang="ko-KR" altLang="en-US" sz="1600" dirty="0" smtClean="0"/>
              <a:t>바이트 코드를 활용한다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r>
              <a:rPr lang="ko-KR" altLang="en-US" sz="1600" dirty="0" smtClean="0"/>
              <a:t>모듈을 </a:t>
            </a:r>
            <a:r>
              <a:rPr lang="ko-KR" altLang="en-US" sz="1600" dirty="0" err="1" smtClean="0"/>
              <a:t>불러올때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pyc</a:t>
            </a:r>
            <a:r>
              <a:rPr lang="ko-KR" altLang="en-US" sz="1600" dirty="0" smtClean="0"/>
              <a:t>파일을 이용하면 더 빨리 모듈 불러오기가 가능</a:t>
            </a:r>
            <a:endParaRPr lang="en-US" altLang="ko-KR" sz="1600" dirty="0" smtClean="0"/>
          </a:p>
          <a:p>
            <a:r>
              <a:rPr lang="ko-KR" altLang="en-US" sz="1600" dirty="0" smtClean="0"/>
              <a:t>바이트 코드는 플랫폼에 </a:t>
            </a:r>
            <a:r>
              <a:rPr lang="ko-KR" altLang="en-US" sz="1600" dirty="0" err="1" smtClean="0"/>
              <a:t>구애받지</a:t>
            </a:r>
            <a:r>
              <a:rPr lang="ko-KR" altLang="en-US" sz="1600" dirty="0" smtClean="0"/>
              <a:t> 않고 사용가능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6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400" dirty="0" smtClean="0"/>
              <a:t>import </a:t>
            </a:r>
            <a:r>
              <a:rPr lang="ko-KR" altLang="en-US" sz="1400" dirty="0" smtClean="0"/>
              <a:t>는 다른 모듈내의 코드에 접근가능 하게 하는 것으로 </a:t>
            </a:r>
            <a:r>
              <a:rPr lang="ko-KR" altLang="en-US" sz="1400" dirty="0" err="1" smtClean="0"/>
              <a:t>여러가지</a:t>
            </a:r>
            <a:r>
              <a:rPr lang="ko-KR" altLang="en-US" sz="1400" dirty="0" smtClean="0"/>
              <a:t> 형식 제공 </a:t>
            </a:r>
            <a:endParaRPr lang="en-US" altLang="ko-KR" sz="1400" dirty="0" smtClean="0"/>
          </a:p>
          <a:p>
            <a:r>
              <a:rPr lang="en-US" altLang="ko-KR" sz="1400" dirty="0" smtClean="0"/>
              <a:t>import </a:t>
            </a:r>
            <a:r>
              <a:rPr lang="ko-KR" altLang="en-US" sz="1400" dirty="0" smtClean="0"/>
              <a:t>모듈  </a:t>
            </a:r>
            <a:r>
              <a:rPr lang="en-US" altLang="ko-KR" sz="1400" dirty="0" smtClean="0"/>
              <a:t>[as </a:t>
            </a:r>
            <a:r>
              <a:rPr lang="ko-KR" altLang="en-US" sz="1400" dirty="0" err="1" smtClean="0"/>
              <a:t>앨리어스</a:t>
            </a:r>
            <a:r>
              <a:rPr lang="en-US" altLang="ko-KR" sz="1400" dirty="0" smtClean="0"/>
              <a:t>]  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모듈을 메모리에 적재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help (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모듈명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from </a:t>
            </a:r>
            <a:r>
              <a:rPr lang="ko-KR" altLang="en-US" sz="1400" dirty="0" smtClean="0"/>
              <a:t>모듈 </a:t>
            </a:r>
            <a:r>
              <a:rPr lang="en-US" altLang="ko-KR" sz="1400" dirty="0" smtClean="0"/>
              <a:t>import </a:t>
            </a:r>
            <a:r>
              <a:rPr lang="ko-KR" altLang="en-US" sz="1400" dirty="0" smtClean="0"/>
              <a:t>변수 또는 함수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함수까지 메모리에 적재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help(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함수명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from </a:t>
            </a:r>
            <a:r>
              <a:rPr lang="ko-KR" altLang="en-US" sz="1400" dirty="0" smtClean="0"/>
              <a:t>모듈 </a:t>
            </a:r>
            <a:r>
              <a:rPr lang="en-US" altLang="ko-KR" sz="1400" dirty="0" smtClean="0"/>
              <a:t>import *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함수까지 메모리에 적재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help(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함수명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99534" y="2591537"/>
            <a:ext cx="45019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calc_tester.py</a:t>
            </a:r>
          </a:p>
          <a:p>
            <a:pPr lvl="1"/>
            <a:r>
              <a:rPr lang="en-US" altLang="ko-KR" sz="1000" b="1" dirty="0">
                <a:solidFill>
                  <a:srgbClr val="0070C0"/>
                </a:solidFill>
              </a:rPr>
              <a:t>import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calculator          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불러올 모듈의 이름으로 </a:t>
            </a:r>
            <a:r>
              <a:rPr lang="en-US" altLang="ko-KR" sz="1000" dirty="0" err="1" smtClean="0"/>
              <a:t>py</a:t>
            </a:r>
            <a:r>
              <a:rPr lang="ko-KR" altLang="en-US" sz="1000" dirty="0" smtClean="0"/>
              <a:t>는 생략함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calculator.plus</a:t>
            </a:r>
            <a:r>
              <a:rPr lang="en-US" altLang="ko-KR" sz="1000" dirty="0"/>
              <a:t>(10, 5</a:t>
            </a:r>
            <a:r>
              <a:rPr lang="en-US" altLang="ko-KR" sz="1000" dirty="0" smtClean="0"/>
              <a:t>))    -&gt;</a:t>
            </a:r>
            <a:r>
              <a:rPr lang="ko-KR" altLang="en-US" sz="1000" dirty="0" smtClean="0"/>
              <a:t>모듈이름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함수의 형태로 모듈함수 호출</a:t>
            </a:r>
            <a:endParaRPr lang="en-US" altLang="ko-KR" sz="1000" dirty="0" smtClean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calculator.minus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calculator.multiply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calculator.divide</a:t>
            </a:r>
            <a:r>
              <a:rPr lang="en-US" altLang="ko-KR" sz="1000" dirty="0"/>
              <a:t>(10, 5))</a:t>
            </a:r>
            <a:endParaRPr lang="en-US" altLang="ko-KR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42021" y="2602424"/>
            <a:ext cx="45019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calc_tester2.py</a:t>
            </a:r>
          </a:p>
          <a:p>
            <a:pPr lvl="1"/>
            <a:r>
              <a:rPr lang="en-US" altLang="ko-KR" sz="1000" b="1" dirty="0">
                <a:solidFill>
                  <a:srgbClr val="0070C0"/>
                </a:solidFill>
              </a:rPr>
              <a:t>from calculator import plus</a:t>
            </a:r>
          </a:p>
          <a:p>
            <a:pPr lvl="1"/>
            <a:r>
              <a:rPr lang="en-US" altLang="ko-KR" sz="1000" b="1" dirty="0">
                <a:solidFill>
                  <a:srgbClr val="0070C0"/>
                </a:solidFill>
              </a:rPr>
              <a:t>from calculator import minus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print(plus(10, 5))</a:t>
            </a:r>
          </a:p>
          <a:p>
            <a:pPr lvl="1"/>
            <a:r>
              <a:rPr lang="en-US" altLang="ko-KR" sz="1000" dirty="0"/>
              <a:t>print(minus(10, 5))</a:t>
            </a:r>
          </a:p>
          <a:p>
            <a:pPr lvl="1"/>
            <a:r>
              <a:rPr lang="en-US" altLang="ko-KR" sz="1000" dirty="0"/>
              <a:t>#print(multiply(10, 5))</a:t>
            </a:r>
          </a:p>
          <a:p>
            <a:pPr lvl="1"/>
            <a:r>
              <a:rPr lang="en-US" altLang="ko-KR" sz="1000" dirty="0"/>
              <a:t>#print(divide(10, 5))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9534" y="4106711"/>
            <a:ext cx="368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calc_tester3.py</a:t>
            </a:r>
          </a:p>
          <a:p>
            <a:pPr lvl="1"/>
            <a:r>
              <a:rPr lang="fr-FR" altLang="ko-KR" sz="1000" b="1" dirty="0">
                <a:solidFill>
                  <a:srgbClr val="0070C0"/>
                </a:solidFill>
              </a:rPr>
              <a:t>from calculator import plus, minus</a:t>
            </a:r>
          </a:p>
          <a:p>
            <a:pPr lvl="1"/>
            <a:endParaRPr lang="fr-FR" altLang="ko-KR" sz="1000" dirty="0"/>
          </a:p>
          <a:p>
            <a:pPr lvl="1"/>
            <a:r>
              <a:rPr lang="fr-FR" altLang="ko-KR" sz="1000" dirty="0"/>
              <a:t>print(plus(10, 5))</a:t>
            </a:r>
          </a:p>
          <a:p>
            <a:pPr lvl="1"/>
            <a:r>
              <a:rPr lang="fr-FR" altLang="ko-KR" sz="1000" dirty="0"/>
              <a:t>print(minus(10, 5))</a:t>
            </a:r>
          </a:p>
          <a:p>
            <a:pPr lvl="1"/>
            <a:r>
              <a:rPr lang="fr-FR" altLang="ko-KR" sz="1000" dirty="0"/>
              <a:t>#print(multiply(10, 5))</a:t>
            </a:r>
          </a:p>
          <a:p>
            <a:pPr lvl="1"/>
            <a:r>
              <a:rPr lang="fr-FR" altLang="ko-KR" sz="1000" dirty="0"/>
              <a:t>#print(divide(10, 5))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4543167" y="4106710"/>
            <a:ext cx="368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calc_tester4.py</a:t>
            </a:r>
          </a:p>
          <a:p>
            <a:pPr lvl="1"/>
            <a:r>
              <a:rPr lang="fr-FR" altLang="ko-KR" sz="1000" b="1" dirty="0">
                <a:solidFill>
                  <a:srgbClr val="0070C0"/>
                </a:solidFill>
              </a:rPr>
              <a:t>from calculator import *</a:t>
            </a:r>
          </a:p>
          <a:p>
            <a:pPr lvl="1"/>
            <a:endParaRPr lang="fr-FR" altLang="ko-KR" sz="1000" dirty="0"/>
          </a:p>
          <a:p>
            <a:pPr lvl="1"/>
            <a:r>
              <a:rPr lang="fr-FR" altLang="ko-KR" sz="1000" dirty="0"/>
              <a:t>print(plus(10, 5))</a:t>
            </a:r>
          </a:p>
          <a:p>
            <a:pPr lvl="1"/>
            <a:r>
              <a:rPr lang="fr-FR" altLang="ko-KR" sz="1000" dirty="0"/>
              <a:t>print(minus(10, 5))</a:t>
            </a:r>
          </a:p>
          <a:p>
            <a:pPr lvl="1"/>
            <a:r>
              <a:rPr lang="fr-FR" altLang="ko-KR" sz="1000" dirty="0"/>
              <a:t>print(multiply(10, 5))</a:t>
            </a:r>
          </a:p>
          <a:p>
            <a:pPr lvl="1"/>
            <a:r>
              <a:rPr lang="fr-FR" altLang="ko-KR" sz="1000" dirty="0"/>
              <a:t>print(divide(10, 5))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534" y="5441241"/>
            <a:ext cx="368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calc_tester5.py</a:t>
            </a:r>
          </a:p>
          <a:p>
            <a:pPr lvl="1"/>
            <a:r>
              <a:rPr lang="fr-FR" altLang="ko-KR" sz="1000" b="1" dirty="0">
                <a:solidFill>
                  <a:srgbClr val="0070C0"/>
                </a:solidFill>
              </a:rPr>
              <a:t>import calculator as c</a:t>
            </a:r>
          </a:p>
          <a:p>
            <a:pPr lvl="1"/>
            <a:endParaRPr lang="fr-FR" altLang="ko-KR" sz="1000" dirty="0"/>
          </a:p>
          <a:p>
            <a:pPr lvl="1"/>
            <a:r>
              <a:rPr lang="fr-FR" altLang="ko-KR" sz="1000" dirty="0"/>
              <a:t>print(c.plus(10, 5))</a:t>
            </a:r>
          </a:p>
          <a:p>
            <a:pPr lvl="1"/>
            <a:r>
              <a:rPr lang="fr-FR" altLang="ko-KR" sz="1000" dirty="0"/>
              <a:t>print(c.minus(10, 5))</a:t>
            </a:r>
          </a:p>
          <a:p>
            <a:pPr lvl="1"/>
            <a:r>
              <a:rPr lang="fr-FR" altLang="ko-KR" sz="1000" dirty="0"/>
              <a:t>print(c.multiply(10, 5))</a:t>
            </a:r>
          </a:p>
          <a:p>
            <a:pPr lvl="1"/>
            <a:r>
              <a:rPr lang="fr-FR" altLang="ko-KR" sz="1000" dirty="0"/>
              <a:t>print(c.divide(10, 5))</a:t>
            </a:r>
          </a:p>
        </p:txBody>
      </p:sp>
    </p:spTree>
    <p:extLst>
      <p:ext uri="{BB962C8B-B14F-4D97-AF65-F5344CB8AC3E}">
        <p14:creationId xmlns:p14="http://schemas.microsoft.com/office/powerpoint/2010/main" val="5337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400" dirty="0" err="1" smtClean="0"/>
              <a:t>파이썬은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메인함수가</a:t>
            </a:r>
            <a:r>
              <a:rPr lang="ko-KR" altLang="en-US" sz="1400" dirty="0" smtClean="0"/>
              <a:t> 없고 최상위 수준에서 실행되는 </a:t>
            </a:r>
            <a:r>
              <a:rPr lang="ko-KR" altLang="en-US" sz="1400" dirty="0" err="1" smtClean="0"/>
              <a:t>스크립가</a:t>
            </a:r>
            <a:r>
              <a:rPr lang="ko-KR" altLang="en-US" sz="1400" dirty="0" smtClean="0"/>
              <a:t> 존재 </a:t>
            </a:r>
            <a:endParaRPr lang="en-US" altLang="ko-KR" sz="1400" dirty="0" smtClean="0"/>
          </a:p>
          <a:p>
            <a:r>
              <a:rPr lang="ko-KR" altLang="en-US" sz="1400" dirty="0" smtClean="0"/>
              <a:t>최상위 수준으로 실행되는 스크립</a:t>
            </a:r>
            <a:r>
              <a:rPr lang="ko-KR" altLang="en-US" sz="1400" dirty="0"/>
              <a:t>트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메인모듈인</a:t>
            </a:r>
            <a:r>
              <a:rPr lang="ko-KR" altLang="en-US" sz="1400" dirty="0" smtClean="0"/>
              <a:t> 경우  </a:t>
            </a:r>
            <a:r>
              <a:rPr lang="en-US" altLang="ko-KR" sz="1400" dirty="0" smtClean="0"/>
              <a:t>__name__ </a:t>
            </a:r>
            <a:r>
              <a:rPr lang="ko-KR" altLang="en-US" sz="1400" dirty="0" smtClean="0"/>
              <a:t>변수에 </a:t>
            </a:r>
            <a:r>
              <a:rPr lang="en-US" altLang="ko-KR" sz="1400" dirty="0" smtClean="0"/>
              <a:t>_main_</a:t>
            </a:r>
            <a:r>
              <a:rPr lang="ko-KR" altLang="en-US" sz="1400" dirty="0" smtClean="0"/>
              <a:t>으로 지정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직접실행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 err="1" smtClean="0"/>
              <a:t>메인모듈이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문을 이용해 불러오는 하위모듈은 </a:t>
            </a:r>
            <a:r>
              <a:rPr lang="en-US" altLang="ko-KR" sz="1400" dirty="0" smtClean="0"/>
              <a:t>_name_</a:t>
            </a:r>
            <a:r>
              <a:rPr lang="ko-KR" altLang="en-US" sz="1400" dirty="0" smtClean="0"/>
              <a:t>변수에 모듈이름 지정 </a:t>
            </a:r>
            <a:r>
              <a:rPr lang="en-US" altLang="ko-KR" sz="1400" dirty="0" smtClean="0">
                <a:solidFill>
                  <a:srgbClr val="FF0000"/>
                </a:solidFill>
              </a:rPr>
              <a:t>(import </a:t>
            </a:r>
            <a:r>
              <a:rPr lang="ko-KR" altLang="en-US" sz="1400" dirty="0" smtClean="0">
                <a:solidFill>
                  <a:srgbClr val="FF0000"/>
                </a:solidFill>
              </a:rPr>
              <a:t>실행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1400" dirty="0" smtClean="0"/>
              <a:t>main_test.py</a:t>
            </a:r>
            <a:r>
              <a:rPr lang="ko-KR" altLang="en-US" sz="1400" dirty="0" smtClean="0"/>
              <a:t>를  직접 실행한 경우와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실행한 결과값 비교</a:t>
            </a:r>
            <a:endParaRPr lang="en-US" altLang="ko-KR" sz="1400" dirty="0" smtClean="0"/>
          </a:p>
          <a:p>
            <a:r>
              <a:rPr lang="ko-KR" altLang="en-US" sz="1400" dirty="0" smtClean="0"/>
              <a:t>모듈 </a:t>
            </a:r>
            <a:r>
              <a:rPr lang="en-US" altLang="ko-KR" sz="1400" dirty="0" smtClean="0"/>
              <a:t>__name__</a:t>
            </a:r>
            <a:r>
              <a:rPr lang="ko-KR" altLang="en-US" sz="1400" dirty="0" smtClean="0"/>
              <a:t>변수가 </a:t>
            </a:r>
            <a:r>
              <a:rPr lang="en-US" altLang="ko-KR" sz="1400" dirty="0" smtClean="0"/>
              <a:t>__name__== “__main__”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직접실행한</a:t>
            </a:r>
            <a:r>
              <a:rPr lang="ko-KR" altLang="en-US" sz="1400" dirty="0" smtClean="0"/>
              <a:t> 경우</a:t>
            </a:r>
            <a:r>
              <a:rPr lang="en-US" altLang="ko-KR" sz="1400" dirty="0" smtClean="0"/>
              <a:t>) </a:t>
            </a:r>
          </a:p>
          <a:p>
            <a:r>
              <a:rPr lang="ko-KR" altLang="en-US" sz="1400" dirty="0" smtClean="0"/>
              <a:t>모듈 </a:t>
            </a:r>
            <a:r>
              <a:rPr lang="en-US" altLang="ko-KR" sz="1400" dirty="0" smtClean="0"/>
              <a:t>__name__</a:t>
            </a:r>
            <a:r>
              <a:rPr lang="ko-KR" altLang="en-US" sz="1400" dirty="0" smtClean="0"/>
              <a:t>변수가 </a:t>
            </a:r>
            <a:r>
              <a:rPr lang="en-US" altLang="ko-KR" sz="1400" dirty="0" smtClean="0"/>
              <a:t>__name__ == “</a:t>
            </a:r>
            <a:r>
              <a:rPr lang="ko-KR" altLang="en-US" sz="1400" dirty="0" smtClean="0"/>
              <a:t>모듈이름</a:t>
            </a:r>
            <a:r>
              <a:rPr lang="en-US" altLang="ko-KR" sz="1400" dirty="0" smtClean="0"/>
              <a:t>”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(import </a:t>
            </a:r>
            <a:r>
              <a:rPr lang="ko-KR" altLang="en-US" sz="1400" dirty="0" smtClean="0"/>
              <a:t>실행한 경우</a:t>
            </a:r>
            <a:r>
              <a:rPr lang="en-US" altLang="ko-KR" sz="1400" dirty="0" smtClean="0"/>
              <a:t>) </a:t>
            </a:r>
          </a:p>
          <a:p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595540" y="3047987"/>
            <a:ext cx="299445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add1.py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add(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더하기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    return(</a:t>
            </a:r>
            <a:r>
              <a:rPr lang="en-US" altLang="ko-KR" sz="1000" dirty="0" err="1"/>
              <a:t>i+j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sub(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빼기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    return(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-j)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mul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곱하기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    return(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*j)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div(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나누기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    return(j/j)</a:t>
            </a:r>
          </a:p>
          <a:p>
            <a:pPr lvl="1"/>
            <a:r>
              <a:rPr lang="en-US" altLang="ko-KR" sz="1000" dirty="0"/>
              <a:t>if __name__ == "__main__":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 err="1"/>
              <a:t>직접실행했구만</a:t>
            </a:r>
            <a:r>
              <a:rPr lang="en-US" altLang="ko-KR" sz="1000" dirty="0"/>
              <a:t>", __name__)</a:t>
            </a:r>
          </a:p>
          <a:p>
            <a:pPr lvl="1"/>
            <a:r>
              <a:rPr lang="en-US" altLang="ko-KR" sz="1000" dirty="0"/>
              <a:t>else: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모듈로 </a:t>
            </a:r>
            <a:r>
              <a:rPr lang="en-US" altLang="ko-KR" sz="1000" dirty="0"/>
              <a:t>import</a:t>
            </a:r>
            <a:r>
              <a:rPr lang="ko-KR" altLang="en-US" sz="1000" dirty="0" err="1"/>
              <a:t>했구만</a:t>
            </a:r>
            <a:r>
              <a:rPr lang="en-US" altLang="ko-KR" sz="1000" dirty="0"/>
              <a:t>", __name__)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8982" y="3162739"/>
            <a:ext cx="33205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main_test.py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smtClean="0"/>
              <a:t>print</a:t>
            </a:r>
            <a:r>
              <a:rPr lang="en-US" altLang="ko-KR" sz="1000" dirty="0"/>
              <a:t>("my module")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if __name__=='__main__':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 err="1"/>
              <a:t>메인모듈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else: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 err="1"/>
              <a:t>임포트했구만</a:t>
            </a:r>
            <a:r>
              <a:rPr lang="en-US" altLang="ko-KR" sz="1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579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400" dirty="0" smtClean="0"/>
              <a:t>패키지</a:t>
            </a:r>
            <a:r>
              <a:rPr lang="en-US" altLang="ko-KR" sz="1400" dirty="0" smtClean="0"/>
              <a:t>(Package)</a:t>
            </a:r>
            <a:r>
              <a:rPr lang="ko-KR" altLang="en-US" sz="1400" dirty="0" smtClean="0"/>
              <a:t>은 모듈을 모아 놓은 </a:t>
            </a:r>
            <a:r>
              <a:rPr lang="ko-KR" altLang="en-US" sz="1400" dirty="0" err="1" smtClean="0"/>
              <a:t>디렉토리</a:t>
            </a:r>
            <a:endParaRPr lang="en-US" altLang="ko-KR" sz="1400" dirty="0" smtClean="0"/>
          </a:p>
          <a:p>
            <a:r>
              <a:rPr lang="ko-KR" altLang="en-US" sz="1400" dirty="0" smtClean="0"/>
              <a:t>패키지 </a:t>
            </a:r>
            <a:r>
              <a:rPr lang="ko-KR" altLang="en-US" sz="1400" dirty="0" err="1" smtClean="0"/>
              <a:t>디렉토리로</a:t>
            </a:r>
            <a:r>
              <a:rPr lang="ko-KR" altLang="en-US" sz="1400" dirty="0" smtClean="0"/>
              <a:t> 인정받으려면 </a:t>
            </a:r>
            <a:r>
              <a:rPr lang="en-US" altLang="ko-KR" sz="1400" dirty="0" smtClean="0">
                <a:solidFill>
                  <a:srgbClr val="FF0000"/>
                </a:solidFill>
              </a:rPr>
              <a:t>__init__.py</a:t>
            </a:r>
            <a:r>
              <a:rPr lang="ko-KR" altLang="en-US" sz="1400" dirty="0" smtClean="0"/>
              <a:t>파일을 경로가 갖고 </a:t>
            </a:r>
            <a:r>
              <a:rPr lang="ko-KR" altLang="en-US" sz="1400" dirty="0" err="1" smtClean="0"/>
              <a:t>있어야함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__init__.py</a:t>
            </a:r>
            <a:r>
              <a:rPr lang="ko-KR" altLang="en-US" sz="1400" dirty="0" smtClean="0">
                <a:solidFill>
                  <a:srgbClr val="FF0000"/>
                </a:solidFill>
              </a:rPr>
              <a:t>는 비워두는 것이 보통이며 </a:t>
            </a:r>
            <a:r>
              <a:rPr lang="en-US" altLang="ko-KR" sz="1400" dirty="0"/>
              <a:t>__all__ = ['</a:t>
            </a:r>
            <a:r>
              <a:rPr lang="en-US" altLang="ko-KR" sz="1400" dirty="0" err="1"/>
              <a:t>eeny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meeny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miny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moe</a:t>
            </a:r>
            <a:r>
              <a:rPr lang="en-US" altLang="ko-KR" sz="1400" dirty="0" smtClean="0"/>
              <a:t>']</a:t>
            </a:r>
            <a:r>
              <a:rPr lang="ko-KR" altLang="en-US" sz="1400" dirty="0" smtClean="0"/>
              <a:t>로 반입모듈을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지정 가</a:t>
            </a:r>
            <a:r>
              <a:rPr lang="ko-KR" altLang="en-US" sz="1400" dirty="0"/>
              <a:t>능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(※ </a:t>
            </a:r>
            <a:r>
              <a:rPr lang="en-US" altLang="ko-KR" sz="1400" dirty="0">
                <a:solidFill>
                  <a:srgbClr val="FF0000"/>
                </a:solidFill>
              </a:rPr>
              <a:t>python3.3 </a:t>
            </a:r>
            <a:r>
              <a:rPr lang="ko-KR" altLang="en-US" sz="1400" dirty="0">
                <a:solidFill>
                  <a:srgbClr val="FF0000"/>
                </a:solidFill>
              </a:rPr>
              <a:t>버전부터는 </a:t>
            </a:r>
            <a:r>
              <a:rPr lang="en-US" altLang="ko-KR" sz="1400" dirty="0">
                <a:solidFill>
                  <a:srgbClr val="FF0000"/>
                </a:solidFill>
              </a:rPr>
              <a:t>__init__.py </a:t>
            </a:r>
            <a:r>
              <a:rPr lang="ko-KR" altLang="en-US" sz="1400" dirty="0">
                <a:solidFill>
                  <a:srgbClr val="FF0000"/>
                </a:solidFill>
              </a:rPr>
              <a:t>파일 없이도 패키지로 인식이 </a:t>
            </a:r>
            <a:r>
              <a:rPr lang="ko-KR" altLang="en-US" sz="1400" dirty="0" smtClean="0">
                <a:solidFill>
                  <a:srgbClr val="FF0000"/>
                </a:solidFill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</a:rPr>
              <a:t>즉 </a:t>
            </a:r>
            <a:r>
              <a:rPr lang="en-US" altLang="ko-KR" sz="1400" dirty="0">
                <a:solidFill>
                  <a:srgbClr val="FF0000"/>
                </a:solidFill>
              </a:rPr>
              <a:t>__</a:t>
            </a:r>
            <a:r>
              <a:rPr lang="en-US" altLang="ko-KR" sz="1400" dirty="0" err="1">
                <a:solidFill>
                  <a:srgbClr val="FF0000"/>
                </a:solidFill>
              </a:rPr>
              <a:t>init</a:t>
            </a:r>
            <a:r>
              <a:rPr lang="en-US" altLang="ko-KR" sz="1400" dirty="0">
                <a:solidFill>
                  <a:srgbClr val="FF0000"/>
                </a:solidFill>
              </a:rPr>
              <a:t>__</a:t>
            </a:r>
            <a:r>
              <a:rPr lang="ko-KR" altLang="en-US" sz="1400" dirty="0" err="1">
                <a:solidFill>
                  <a:srgbClr val="FF0000"/>
                </a:solidFill>
              </a:rPr>
              <a:t>파일삭제해도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무방하나 하위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버젼과</a:t>
            </a:r>
            <a:r>
              <a:rPr lang="ko-KR" altLang="en-US" sz="1400" dirty="0" smtClean="0">
                <a:solidFill>
                  <a:srgbClr val="FF0000"/>
                </a:solidFill>
              </a:rPr>
              <a:t> 호환을 위해서는 </a:t>
            </a:r>
            <a:r>
              <a:rPr lang="en-US" altLang="ko-KR" sz="1400" dirty="0" smtClean="0">
                <a:solidFill>
                  <a:srgbClr val="FF0000"/>
                </a:solidFill>
              </a:rPr>
              <a:t>__init__.py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파일이 필요함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from </a:t>
            </a:r>
            <a:r>
              <a:rPr lang="ko-KR" altLang="en-US" sz="1400" dirty="0" smtClean="0">
                <a:solidFill>
                  <a:srgbClr val="FF0000"/>
                </a:solidFill>
              </a:rPr>
              <a:t>패키지 </a:t>
            </a:r>
            <a:r>
              <a:rPr lang="en-US" altLang="ko-KR" sz="1400" dirty="0" smtClean="0">
                <a:solidFill>
                  <a:srgbClr val="FF0000"/>
                </a:solidFill>
              </a:rPr>
              <a:t>import </a:t>
            </a:r>
            <a:r>
              <a:rPr lang="ko-KR" altLang="en-US" sz="1400" dirty="0" smtClean="0">
                <a:solidFill>
                  <a:srgbClr val="FF0000"/>
                </a:solidFill>
              </a:rPr>
              <a:t>모듈 형식으로 모듈을 불러옴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calc_tester6.py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my_pagckage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 smtClean="0"/>
              <a:t>                           __init__.py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calculator.py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2" y="4385456"/>
            <a:ext cx="56388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calc_tester6.py</a:t>
            </a:r>
          </a:p>
          <a:p>
            <a:pPr lvl="1"/>
            <a:r>
              <a:rPr lang="en-US" altLang="ko-KR" sz="1000" dirty="0" smtClean="0"/>
              <a:t>from </a:t>
            </a:r>
            <a:r>
              <a:rPr lang="en-US" altLang="ko-KR" sz="1000" dirty="0" err="1"/>
              <a:t>my_package</a:t>
            </a:r>
            <a:r>
              <a:rPr lang="en-US" altLang="ko-KR" sz="1000" dirty="0"/>
              <a:t> import </a:t>
            </a:r>
            <a:r>
              <a:rPr lang="en-US" altLang="ko-KR" sz="1000" dirty="0" smtClean="0"/>
              <a:t>calculator  -&gt;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from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패키지 </a:t>
            </a:r>
            <a:r>
              <a:rPr lang="en-US" altLang="ko-KR" sz="1000" dirty="0" smtClean="0">
                <a:solidFill>
                  <a:srgbClr val="FF0000"/>
                </a:solidFill>
              </a:rPr>
              <a:t>import </a:t>
            </a:r>
            <a:r>
              <a:rPr lang="ko-KR" altLang="en-US" sz="1000" dirty="0" smtClean="0">
                <a:solidFill>
                  <a:srgbClr val="FF0000"/>
                </a:solidFill>
              </a:rPr>
              <a:t>모듈형식으로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모듈불러옴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calculator.plus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calculator.minus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calculator.multiply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calculator.divide</a:t>
            </a:r>
            <a:r>
              <a:rPr lang="en-US" altLang="ko-KR" sz="1000" dirty="0"/>
              <a:t>(10, 5))</a:t>
            </a:r>
          </a:p>
        </p:txBody>
      </p:sp>
    </p:spTree>
    <p:extLst>
      <p:ext uri="{BB962C8B-B14F-4D97-AF65-F5344CB8AC3E}">
        <p14:creationId xmlns:p14="http://schemas.microsoft.com/office/powerpoint/2010/main" val="34516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구조로 </a:t>
            </a:r>
            <a:r>
              <a:rPr lang="ko-KR" altLang="en-US" sz="1400" dirty="0" err="1" smtClean="0"/>
              <a:t>되있는</a:t>
            </a:r>
            <a:r>
              <a:rPr lang="ko-KR" altLang="en-US" sz="1400" dirty="0" smtClean="0"/>
              <a:t> 경우 불러오는 다양한 방법</a:t>
            </a:r>
            <a:endParaRPr lang="en-US" altLang="ko-KR" sz="1400" dirty="0" smtClean="0"/>
          </a:p>
          <a:p>
            <a:r>
              <a:rPr lang="en-US" altLang="ko-KR" sz="1400" dirty="0" smtClean="0"/>
              <a:t>AAA(</a:t>
            </a:r>
            <a:r>
              <a:rPr lang="ko-KR" altLang="en-US" sz="1400" dirty="0" err="1" smtClean="0"/>
              <a:t>디렉토리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      BBB(</a:t>
            </a:r>
            <a:r>
              <a:rPr lang="ko-KR" altLang="en-US" sz="1400" dirty="0" err="1"/>
              <a:t>디렉토리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__init__.py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aaa.py 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                   CCC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디렉토리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                     __init__.py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bbb.py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  __init__.py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   ccc.py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1" y="4385456"/>
            <a:ext cx="839101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from AAA.BBB import </a:t>
            </a:r>
            <a:r>
              <a:rPr lang="en-US" altLang="ko-KR" sz="1400" dirty="0" err="1">
                <a:solidFill>
                  <a:srgbClr val="FF0000"/>
                </a:solidFill>
              </a:rPr>
              <a:t>bbb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bbb.test_bbb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from </a:t>
            </a:r>
            <a:r>
              <a:rPr lang="en-US" altLang="ko-KR" sz="1400" dirty="0" err="1">
                <a:solidFill>
                  <a:srgbClr val="FF0000"/>
                </a:solidFill>
              </a:rPr>
              <a:t>AAA.BBB.bbb</a:t>
            </a:r>
            <a:r>
              <a:rPr lang="en-US" altLang="ko-KR" sz="1400" dirty="0">
                <a:solidFill>
                  <a:srgbClr val="FF0000"/>
                </a:solidFill>
              </a:rPr>
              <a:t> import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test_bbb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&gt;&gt;&gt;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test_bbb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</a:rPr>
              <a:t>AAA.BBB.bbb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&gt;&gt;&gt;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AAA.BBB.bbb.test_bbb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from AAA.BBB import *  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모듈을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지정한 경우는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__init__.py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__all__=[‘</a:t>
            </a:r>
            <a:r>
              <a:rPr lang="en-US" altLang="ko-KR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bbb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’]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지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정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&gt;&gt;&gt;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bbb.test_bbb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site-packages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기본 라이브러리 패키지 외에 추가적인 패키지 설치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디렉토리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/>
              <a:t>사용자가 만든 모듈을 </a:t>
            </a:r>
            <a:r>
              <a:rPr lang="en-US" altLang="ko-KR" sz="1400" dirty="0" smtClean="0"/>
              <a:t>site-packages </a:t>
            </a:r>
            <a:r>
              <a:rPr lang="ko-KR" altLang="en-US" sz="1400" dirty="0" err="1" smtClean="0"/>
              <a:t>디렉토리에</a:t>
            </a:r>
            <a:r>
              <a:rPr lang="ko-KR" altLang="en-US" sz="1400" dirty="0" smtClean="0"/>
              <a:t>  내에 위치시키면 어느 경로에서든 접근 가능</a:t>
            </a:r>
            <a:endParaRPr lang="en-US" altLang="ko-KR" sz="1400" dirty="0" smtClean="0"/>
          </a:p>
          <a:p>
            <a:r>
              <a:rPr lang="en-US" altLang="ko-KR" sz="1600" dirty="0" smtClean="0"/>
              <a:t>'C:\Python34\lib\site-packages‘\my-packages\</a:t>
            </a:r>
            <a:endParaRPr lang="en-US" altLang="ko-KR" sz="1600" dirty="0"/>
          </a:p>
          <a:p>
            <a:r>
              <a:rPr lang="en-US" altLang="ko-KR" sz="1600" dirty="0" smtClean="0"/>
              <a:t>                                                                                    __init__.py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                               my_module.py </a:t>
            </a:r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1" y="4452462"/>
            <a:ext cx="4378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from my_package2 import </a:t>
            </a:r>
            <a:r>
              <a:rPr lang="en-US" altLang="ko-KR" sz="1000" b="1" dirty="0" err="1">
                <a:solidFill>
                  <a:srgbClr val="FF0000"/>
                </a:solidFill>
              </a:rPr>
              <a:t>my_module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my_module.info()</a:t>
            </a:r>
          </a:p>
          <a:p>
            <a:pPr lvl="1"/>
            <a:r>
              <a:rPr lang="en-US" altLang="ko-KR" sz="1000" dirty="0"/>
              <a:t>my_package2.my_module</a:t>
            </a:r>
          </a:p>
          <a:p>
            <a:pPr lvl="1"/>
            <a:r>
              <a:rPr lang="en-US" altLang="ko-KR" sz="1000" dirty="0"/>
              <a:t>C:\Python34\lib\site-packages\my_package2\my_module.py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9662" y="3392879"/>
            <a:ext cx="4378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my_module.py</a:t>
            </a:r>
          </a:p>
          <a:p>
            <a:pPr lvl="1"/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info():</a:t>
            </a:r>
          </a:p>
          <a:p>
            <a:pPr lvl="1"/>
            <a:r>
              <a:rPr lang="en-US" altLang="ko-KR" sz="1000" dirty="0"/>
              <a:t>    print(__name</a:t>
            </a:r>
            <a:r>
              <a:rPr lang="en-US" altLang="ko-KR" sz="1000" dirty="0" smtClean="0"/>
              <a:t>__)  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rgbClr val="FF0000"/>
                </a:solidFill>
              </a:rPr>
              <a:t>모듈의 이름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    print(__file</a:t>
            </a:r>
            <a:r>
              <a:rPr lang="en-US" altLang="ko-KR" sz="1000" dirty="0" smtClean="0"/>
              <a:t>__)       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모듈의 경로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504594"/>
          </a:xfrm>
        </p:spPr>
        <p:txBody>
          <a:bodyPr/>
          <a:lstStyle/>
          <a:p>
            <a:r>
              <a:rPr lang="ko-KR" altLang="en-US" sz="1400" dirty="0" smtClean="0"/>
              <a:t>예외처리는 프로그램의 오류발생을 별도로 처리하는 기능 </a:t>
            </a:r>
            <a:endParaRPr lang="en-US" altLang="ko-KR" sz="1400" dirty="0" smtClean="0"/>
          </a:p>
          <a:p>
            <a:r>
              <a:rPr lang="en-US" altLang="ko-KR" sz="1400" dirty="0" smtClean="0"/>
              <a:t>try </a:t>
            </a:r>
            <a:r>
              <a:rPr lang="ko-KR" altLang="en-US" sz="1400" dirty="0" err="1" smtClean="0"/>
              <a:t>블럭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수행중</a:t>
            </a:r>
            <a:r>
              <a:rPr lang="ko-KR" altLang="en-US" sz="1400" dirty="0" smtClean="0"/>
              <a:t>  오류가 발생하면 </a:t>
            </a:r>
            <a:r>
              <a:rPr lang="en-US" altLang="ko-KR" sz="1400" dirty="0" smtClean="0"/>
              <a:t>except </a:t>
            </a:r>
            <a:r>
              <a:rPr lang="ko-KR" altLang="en-US" sz="1400" dirty="0" smtClean="0"/>
              <a:t>구문 수행되며 오류가 발생하지 않으면 </a:t>
            </a:r>
            <a:r>
              <a:rPr lang="en-US" altLang="ko-KR" sz="1400" dirty="0" smtClean="0"/>
              <a:t>except</a:t>
            </a:r>
            <a:r>
              <a:rPr lang="ko-KR" altLang="en-US" sz="1400" dirty="0" smtClean="0"/>
              <a:t>는 무시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try: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  수행명령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except 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[</a:t>
            </a:r>
            <a:r>
              <a:rPr lang="ko-KR" altLang="en-US" sz="1400" dirty="0" smtClean="0">
                <a:solidFill>
                  <a:srgbClr val="FF0000"/>
                </a:solidFill>
              </a:rPr>
              <a:t>발생오류 </a:t>
            </a:r>
            <a:r>
              <a:rPr lang="en-US" altLang="ko-KR" sz="1400" dirty="0" smtClean="0">
                <a:solidFill>
                  <a:srgbClr val="FF0000"/>
                </a:solidFill>
              </a:rPr>
              <a:t>[as </a:t>
            </a:r>
            <a:r>
              <a:rPr lang="ko-KR" altLang="en-US" sz="1400" dirty="0" smtClean="0">
                <a:solidFill>
                  <a:srgbClr val="FF0000"/>
                </a:solidFill>
              </a:rPr>
              <a:t>오류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메세지</a:t>
            </a:r>
            <a:r>
              <a:rPr lang="ko-KR" altLang="en-US" sz="1400" dirty="0" smtClean="0">
                <a:solidFill>
                  <a:srgbClr val="FF0000"/>
                </a:solidFill>
              </a:rPr>
              <a:t> 변수</a:t>
            </a:r>
            <a:r>
              <a:rPr lang="en-US" altLang="ko-KR" sz="1400" dirty="0" smtClean="0">
                <a:solidFill>
                  <a:srgbClr val="FF0000"/>
                </a:solidFill>
              </a:rPr>
              <a:t>]]: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수행명령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60311" y="3175239"/>
            <a:ext cx="480226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 smtClean="0">
                <a:solidFill>
                  <a:srgbClr val="0070C0"/>
                </a:solidFill>
              </a:rPr>
              <a:t>&gt;</a:t>
            </a:r>
            <a:r>
              <a:rPr lang="ko-KR" altLang="en-US" sz="1200" dirty="0">
                <a:solidFill>
                  <a:srgbClr val="0070C0"/>
                </a:solidFill>
              </a:rPr>
              <a:t>오류의 예시 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&gt;&gt; </a:t>
            </a:r>
            <a:r>
              <a:rPr lang="en-US" altLang="ko-KR" sz="1000" b="1" dirty="0">
                <a:solidFill>
                  <a:srgbClr val="FF0000"/>
                </a:solidFill>
              </a:rPr>
              <a:t>f = open("</a:t>
            </a:r>
            <a:r>
              <a:rPr lang="ko-KR" altLang="en-US" sz="1000" b="1" dirty="0" err="1">
                <a:solidFill>
                  <a:srgbClr val="FF0000"/>
                </a:solidFill>
              </a:rPr>
              <a:t>나없는파일</a:t>
            </a:r>
            <a:r>
              <a:rPr lang="en-US" altLang="ko-KR" sz="1000" b="1" dirty="0">
                <a:solidFill>
                  <a:srgbClr val="FF0000"/>
                </a:solidFill>
              </a:rPr>
              <a:t>", 'r')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"&lt;pyshell#32&gt;", line 1, in &lt;module&gt;</a:t>
            </a:r>
          </a:p>
          <a:p>
            <a:pPr lvl="1"/>
            <a:r>
              <a:rPr lang="en-US" altLang="ko-KR" sz="1000" dirty="0"/>
              <a:t>    f = open("</a:t>
            </a:r>
            <a:r>
              <a:rPr lang="ko-KR" altLang="en-US" sz="1000" dirty="0" err="1"/>
              <a:t>나없는파일</a:t>
            </a:r>
            <a:r>
              <a:rPr lang="en-US" altLang="ko-KR" sz="1000" dirty="0"/>
              <a:t>", 'r')</a:t>
            </a:r>
          </a:p>
          <a:p>
            <a:pPr lvl="1"/>
            <a:r>
              <a:rPr lang="en-US" altLang="ko-KR" sz="1000" dirty="0" err="1"/>
              <a:t>FileNotFoundError</a:t>
            </a:r>
            <a:r>
              <a:rPr lang="en-US" altLang="ko-KR" sz="1000" dirty="0"/>
              <a:t>: [</a:t>
            </a:r>
            <a:r>
              <a:rPr lang="en-US" altLang="ko-KR" sz="1000" dirty="0" err="1"/>
              <a:t>Errno</a:t>
            </a:r>
            <a:r>
              <a:rPr lang="en-US" altLang="ko-KR" sz="1000" dirty="0"/>
              <a:t> 2] No such file or directory: '</a:t>
            </a:r>
            <a:r>
              <a:rPr lang="ko-KR" altLang="en-US" sz="1000" dirty="0" err="1"/>
              <a:t>나없는파일</a:t>
            </a:r>
            <a:r>
              <a:rPr lang="en-US" altLang="ko-KR" sz="1000" dirty="0"/>
              <a:t>'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4/0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"&lt;pyshell#34&gt;", line 1, in &lt;module&gt;</a:t>
            </a:r>
          </a:p>
          <a:p>
            <a:pPr lvl="1"/>
            <a:r>
              <a:rPr lang="en-US" altLang="ko-KR" sz="1000" dirty="0"/>
              <a:t>    4/0</a:t>
            </a:r>
          </a:p>
          <a:p>
            <a:pPr lvl="1"/>
            <a:r>
              <a:rPr lang="en-US" altLang="ko-KR" sz="1000" dirty="0" err="1"/>
              <a:t>ZeroDivisionError</a:t>
            </a:r>
            <a:r>
              <a:rPr lang="en-US" altLang="ko-KR" sz="1000" dirty="0"/>
              <a:t>: division by zero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a=[1,2]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a[3]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"&lt;pyshell#37&gt;", line 1, in &lt;module&gt;</a:t>
            </a:r>
          </a:p>
          <a:p>
            <a:pPr lvl="1"/>
            <a:r>
              <a:rPr lang="en-US" altLang="ko-KR" sz="1000" dirty="0"/>
              <a:t>    a[3]</a:t>
            </a:r>
          </a:p>
          <a:p>
            <a:pPr lvl="1"/>
            <a:r>
              <a:rPr lang="en-US" altLang="ko-KR" sz="1000" dirty="0" err="1"/>
              <a:t>IndexError</a:t>
            </a:r>
            <a:r>
              <a:rPr lang="en-US" altLang="ko-KR" sz="1000" dirty="0"/>
              <a:t>: list index out of range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&gt;&gt;&gt; s=input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ko-KR" sz="1000" b="1" dirty="0" err="1" smtClean="0">
                <a:solidFill>
                  <a:srgbClr val="FF0000"/>
                </a:solidFill>
              </a:rPr>
              <a:t>ctrl+D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"&lt;pyshell#147&gt;", line 1, in &lt;module&gt;</a:t>
            </a:r>
          </a:p>
          <a:p>
            <a:pPr lvl="1"/>
            <a:r>
              <a:rPr lang="en-US" altLang="ko-KR" sz="1000" dirty="0"/>
              <a:t>    s=input()</a:t>
            </a:r>
          </a:p>
          <a:p>
            <a:pPr lvl="1"/>
            <a:r>
              <a:rPr lang="en-US" altLang="ko-KR" sz="1000" b="1" dirty="0" err="1">
                <a:solidFill>
                  <a:srgbClr val="FF0000"/>
                </a:solidFill>
              </a:rPr>
              <a:t>EOFError</a:t>
            </a:r>
            <a:r>
              <a:rPr lang="en-US" altLang="ko-KR" sz="1000" b="1" dirty="0">
                <a:solidFill>
                  <a:srgbClr val="FF0000"/>
                </a:solidFill>
              </a:rPr>
              <a:t>: EOF when reading a line</a:t>
            </a:r>
          </a:p>
        </p:txBody>
      </p:sp>
    </p:spTree>
    <p:extLst>
      <p:ext uri="{BB962C8B-B14F-4D97-AF65-F5344CB8AC3E}">
        <p14:creationId xmlns:p14="http://schemas.microsoft.com/office/powerpoint/2010/main" val="1462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smtClean="0">
                <a:solidFill>
                  <a:srgbClr val="FF0000"/>
                </a:solidFill>
              </a:rPr>
              <a:t>try ~ except [~ else]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try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실행 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오류시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except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오류 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미발생시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실행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2. </a:t>
            </a:r>
            <a:r>
              <a:rPr lang="en-US" altLang="ko-KR" sz="1400" dirty="0" smtClean="0">
                <a:solidFill>
                  <a:srgbClr val="FF0000"/>
                </a:solidFill>
              </a:rPr>
              <a:t>try ~ except </a:t>
            </a:r>
            <a:r>
              <a:rPr lang="ko-KR" altLang="en-US" sz="1400" dirty="0" smtClean="0">
                <a:solidFill>
                  <a:srgbClr val="FF0000"/>
                </a:solidFill>
              </a:rPr>
              <a:t>발생오류</a:t>
            </a:r>
            <a:r>
              <a:rPr lang="en-US" altLang="ko-KR" sz="1400" dirty="0" smtClean="0">
                <a:solidFill>
                  <a:srgbClr val="FF0000"/>
                </a:solidFill>
              </a:rPr>
              <a:t>1: except </a:t>
            </a:r>
            <a:r>
              <a:rPr lang="ko-KR" altLang="en-US" sz="1400" dirty="0" smtClean="0">
                <a:solidFill>
                  <a:srgbClr val="FF0000"/>
                </a:solidFill>
              </a:rPr>
              <a:t>발생오류 </a:t>
            </a:r>
            <a:r>
              <a:rPr lang="en-US" altLang="ko-KR" sz="1400" dirty="0" smtClean="0">
                <a:solidFill>
                  <a:srgbClr val="FF0000"/>
                </a:solidFill>
              </a:rPr>
              <a:t>2: 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먼저 발생한 오류를 실행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solidFill>
                  <a:srgbClr val="FF0000"/>
                </a:solidFill>
              </a:rPr>
              <a:t>try ~ finally     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오류발생관 상관없이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finally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구문 무조건 실행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4. </a:t>
            </a:r>
            <a:r>
              <a:rPr lang="en-US" altLang="ko-KR" sz="1400" dirty="0" smtClean="0">
                <a:solidFill>
                  <a:srgbClr val="FF0000"/>
                </a:solidFill>
              </a:rPr>
              <a:t>try ~ except pass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오류발생하여도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pass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구문으로 아무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action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도 하지 않음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41286" y="2594214"/>
            <a:ext cx="2287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try:</a:t>
            </a:r>
          </a:p>
          <a:p>
            <a:pPr lvl="1"/>
            <a:r>
              <a:rPr lang="en-US" altLang="ko-KR" sz="1200" dirty="0"/>
              <a:t>	4/0</a:t>
            </a:r>
          </a:p>
          <a:p>
            <a:pPr lvl="1"/>
            <a:r>
              <a:rPr lang="en-US" altLang="ko-KR" sz="1200" dirty="0"/>
              <a:t>except: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오류야</a:t>
            </a:r>
            <a:r>
              <a:rPr lang="en-US" altLang="ko-KR" sz="1200" dirty="0"/>
              <a:t>")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741286" y="3670539"/>
            <a:ext cx="2287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try:</a:t>
            </a:r>
          </a:p>
          <a:p>
            <a:pPr lvl="1"/>
            <a:r>
              <a:rPr lang="en-US" altLang="ko-KR" sz="1200" dirty="0"/>
              <a:t>	4/0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ZeroDivisionError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오류야</a:t>
            </a:r>
            <a:r>
              <a:rPr lang="en-US" altLang="ko-KR" sz="1200" dirty="0" smtClean="0"/>
              <a:t>")</a:t>
            </a:r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</a:p>
          <a:p>
            <a:pPr lvl="1"/>
            <a:r>
              <a:rPr lang="ko-KR" altLang="en-US" sz="1200" dirty="0"/>
              <a:t>오류야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960361" y="5194539"/>
            <a:ext cx="2287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 try:</a:t>
            </a:r>
          </a:p>
          <a:p>
            <a:pPr lvl="1"/>
            <a:r>
              <a:rPr lang="en-US" altLang="ko-KR" sz="1200" dirty="0"/>
              <a:t>	4/0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ZeroDivisionError</a:t>
            </a:r>
            <a:r>
              <a:rPr lang="en-US" altLang="ko-KR" sz="1200" dirty="0"/>
              <a:t> as e: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오류야</a:t>
            </a:r>
            <a:r>
              <a:rPr lang="en-US" altLang="ko-KR" sz="1200" dirty="0"/>
              <a:t>",e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</a:p>
          <a:p>
            <a:pPr lvl="1"/>
            <a:r>
              <a:rPr lang="ko-KR" altLang="en-US" sz="1200" dirty="0"/>
              <a:t>오류야 </a:t>
            </a:r>
            <a:r>
              <a:rPr lang="en-US" altLang="ko-KR" sz="1200" dirty="0"/>
              <a:t>division by zero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3248025" y="2516377"/>
            <a:ext cx="25638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&gt;&gt;&gt; try:</a:t>
            </a:r>
          </a:p>
          <a:p>
            <a:pPr lvl="1"/>
            <a:r>
              <a:rPr lang="en-US" altLang="ko-KR" sz="1200" dirty="0"/>
              <a:t>	a=4/1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except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ZeroDivisionError</a:t>
            </a:r>
            <a:r>
              <a:rPr lang="en-US" altLang="ko-KR" sz="1200" dirty="0"/>
              <a:t> as e: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오류야</a:t>
            </a:r>
            <a:r>
              <a:rPr lang="en-US" altLang="ko-KR" sz="1200" dirty="0"/>
              <a:t>",e)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else:</a:t>
            </a:r>
          </a:p>
          <a:p>
            <a:pPr lvl="1"/>
            <a:r>
              <a:rPr lang="en-US" altLang="ko-KR" sz="1200" dirty="0"/>
              <a:t>	print(a)</a:t>
            </a:r>
          </a:p>
          <a:p>
            <a:pPr lvl="1"/>
            <a:r>
              <a:rPr lang="en-US" altLang="ko-KR" sz="1200" dirty="0" smtClean="0"/>
              <a:t>4.0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3370184" y="4011802"/>
            <a:ext cx="31258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&gt;&gt;&gt; try:</a:t>
            </a:r>
          </a:p>
          <a:p>
            <a:pPr lvl="1"/>
            <a:r>
              <a:rPr lang="en-US" altLang="ko-KR" sz="1200" dirty="0"/>
              <a:t>    a = [1,2]</a:t>
            </a:r>
          </a:p>
          <a:p>
            <a:pPr lvl="1"/>
            <a:r>
              <a:rPr lang="en-US" altLang="ko-KR" sz="1200" dirty="0"/>
              <a:t>    print(a[3])</a:t>
            </a:r>
          </a:p>
          <a:p>
            <a:pPr lvl="1"/>
            <a:r>
              <a:rPr lang="en-US" altLang="ko-KR" sz="1200" dirty="0"/>
              <a:t>    4/0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except </a:t>
            </a:r>
            <a:r>
              <a:rPr lang="en-US" altLang="ko-KR" sz="1200" dirty="0" err="1"/>
              <a:t>ZeroDivisionError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    print("0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.")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except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IndexError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    print("</a:t>
            </a:r>
            <a:r>
              <a:rPr lang="ko-KR" altLang="en-US" sz="1200" dirty="0"/>
              <a:t>인덱싱 할 수 없습니다</a:t>
            </a:r>
            <a:r>
              <a:rPr lang="en-US" altLang="ko-KR" sz="1200" dirty="0"/>
              <a:t>.")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인덱싱 할 수 없습니다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5811914" y="2518154"/>
            <a:ext cx="3125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f=open('</a:t>
            </a:r>
            <a:r>
              <a:rPr lang="en-US" altLang="ko-KR" sz="1200" dirty="0" err="1"/>
              <a:t>foot.txt','r</a:t>
            </a:r>
            <a:r>
              <a:rPr lang="en-US" altLang="ko-KR" sz="1200" dirty="0"/>
              <a:t>')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&gt;&gt;&gt; try:</a:t>
            </a:r>
          </a:p>
          <a:p>
            <a:pPr lvl="1"/>
            <a:r>
              <a:rPr lang="en-US" altLang="ko-KR" sz="1200" dirty="0"/>
              <a:t>	data=</a:t>
            </a:r>
            <a:r>
              <a:rPr lang="en-US" altLang="ko-KR" sz="1200" dirty="0" err="1"/>
              <a:t>f.read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	print(data)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finally: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f.close</a:t>
            </a:r>
            <a:r>
              <a:rPr lang="en-US" altLang="ko-KR" sz="1200" dirty="0"/>
              <a:t>()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</a:p>
          <a:p>
            <a:pPr lvl="1"/>
            <a:r>
              <a:rPr lang="ko-KR" altLang="en-US" sz="1200" dirty="0" err="1"/>
              <a:t>오류없이</a:t>
            </a:r>
            <a:r>
              <a:rPr lang="ko-KR" altLang="en-US" sz="1200" dirty="0"/>
              <a:t> 무조건 실행 </a:t>
            </a: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192914" y="4385054"/>
            <a:ext cx="312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&gt;&gt;&gt; try:</a:t>
            </a:r>
          </a:p>
          <a:p>
            <a:pPr lvl="1"/>
            <a:r>
              <a:rPr lang="en-US" altLang="ko-KR" sz="1200" dirty="0"/>
              <a:t>    f = open("</a:t>
            </a:r>
            <a:r>
              <a:rPr lang="ko-KR" altLang="en-US" sz="1200" dirty="0" err="1"/>
              <a:t>나없는파일</a:t>
            </a:r>
            <a:r>
              <a:rPr lang="en-US" altLang="ko-KR" sz="1200" dirty="0"/>
              <a:t>", 'r')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except </a:t>
            </a:r>
            <a:r>
              <a:rPr lang="en-US" altLang="ko-KR" sz="1200" dirty="0" err="1"/>
              <a:t>FileNotFoundError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10995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en-US" altLang="ko-KR" sz="1600" dirty="0" smtClean="0"/>
              <a:t>2.7</a:t>
            </a:r>
            <a:r>
              <a:rPr lang="ko-KR" altLang="en-US" sz="1600" dirty="0" err="1" smtClean="0"/>
              <a:t>버젼</a:t>
            </a:r>
            <a:endParaRPr lang="en-US" altLang="ko-KR" sz="1600" dirty="0" smtClean="0"/>
          </a:p>
          <a:p>
            <a:r>
              <a:rPr lang="en-US" altLang="ko-KR" sz="1200" dirty="0" smtClean="0"/>
              <a:t>print “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” (</a:t>
            </a:r>
            <a:r>
              <a:rPr lang="ko-KR" altLang="en-US" sz="1200" dirty="0" smtClean="0"/>
              <a:t>괄호를 사용해도 무방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print “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”, (</a:t>
            </a:r>
            <a:r>
              <a:rPr lang="ko-KR" altLang="en-US" sz="1200" dirty="0" err="1" smtClean="0"/>
              <a:t>줄바꿈</a:t>
            </a:r>
            <a:r>
              <a:rPr lang="ko-KR" altLang="en-US" sz="1200" dirty="0" smtClean="0"/>
              <a:t> 방지를 위해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5/2=2 (</a:t>
            </a:r>
            <a:r>
              <a:rPr lang="ko-KR" altLang="en-US" sz="1200" dirty="0" smtClean="0"/>
              <a:t>자동 </a:t>
            </a:r>
            <a:r>
              <a:rPr lang="ko-KR" altLang="en-US" sz="1200" dirty="0" err="1" smtClean="0"/>
              <a:t>형변환</a:t>
            </a:r>
            <a:r>
              <a:rPr lang="ko-KR" altLang="en-US" sz="1200" dirty="0" smtClean="0"/>
              <a:t> 안됨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raw_input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함수를 이용하여 키보드 </a:t>
            </a:r>
            <a:r>
              <a:rPr lang="ko-KR" altLang="en-US" sz="1200" dirty="0" err="1" smtClean="0"/>
              <a:t>입력받음</a:t>
            </a:r>
            <a:endParaRPr lang="en-US" altLang="ko-KR" sz="1200" dirty="0" smtClean="0"/>
          </a:p>
          <a:p>
            <a:r>
              <a:rPr lang="en-US" altLang="ko-KR" sz="1200" dirty="0" smtClean="0"/>
              <a:t>utf-8</a:t>
            </a:r>
            <a:r>
              <a:rPr lang="ko-KR" altLang="en-US" sz="1200" dirty="0" smtClean="0"/>
              <a:t>사용을 위해 </a:t>
            </a:r>
            <a:r>
              <a:rPr lang="en-US" altLang="ko-KR" sz="1200" dirty="0" smtClean="0"/>
              <a:t>#_*_ coding: utf-8  _*_  </a:t>
            </a:r>
            <a:r>
              <a:rPr lang="ko-KR" altLang="en-US" sz="1200" dirty="0" smtClean="0"/>
              <a:t>입력 </a:t>
            </a:r>
            <a:endParaRPr lang="en-US" altLang="ko-KR" sz="1200" dirty="0" smtClean="0"/>
          </a:p>
          <a:p>
            <a:r>
              <a:rPr lang="en-US" altLang="ko-KR" sz="1200" dirty="0" err="1"/>
              <a:t>try_except</a:t>
            </a:r>
            <a:r>
              <a:rPr lang="en-US" altLang="ko-KR" sz="1200" dirty="0"/>
              <a:t> </a:t>
            </a:r>
            <a:r>
              <a:rPr lang="ko-KR" altLang="en-US" sz="1200" dirty="0"/>
              <a:t>사용시 </a:t>
            </a:r>
            <a:r>
              <a:rPr lang="en-US" altLang="ko-KR" sz="1200" dirty="0"/>
              <a:t>except</a:t>
            </a:r>
            <a:r>
              <a:rPr lang="ko-KR" altLang="en-US" sz="1200" dirty="0"/>
              <a:t>문에 에러변수를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로 구분함  </a:t>
            </a:r>
            <a:endParaRPr lang="en-US" altLang="ko-KR" sz="1800" dirty="0"/>
          </a:p>
          <a:p>
            <a:endParaRPr lang="en-US" altLang="ko-KR" sz="1200" dirty="0" smtClean="0"/>
          </a:p>
          <a:p>
            <a:r>
              <a:rPr lang="en-US" altLang="ko-KR" sz="1600" dirty="0" smtClean="0"/>
              <a:t>3.3</a:t>
            </a:r>
            <a:r>
              <a:rPr lang="ko-KR" altLang="en-US" sz="1600" dirty="0" err="1" smtClean="0"/>
              <a:t>버젼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200" dirty="0" smtClean="0"/>
              <a:t>print (“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”) (</a:t>
            </a:r>
            <a:r>
              <a:rPr lang="ko-KR" altLang="en-US" sz="1200" dirty="0" err="1" smtClean="0"/>
              <a:t>괄호미사용시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error) </a:t>
            </a:r>
          </a:p>
          <a:p>
            <a:r>
              <a:rPr lang="en-US" altLang="ko-KR" sz="1200" dirty="0" smtClean="0"/>
              <a:t>print (“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”,end=‘’) (</a:t>
            </a:r>
            <a:r>
              <a:rPr lang="ko-KR" altLang="en-US" sz="1200" dirty="0" err="1" smtClean="0"/>
              <a:t>줄바꿈</a:t>
            </a:r>
            <a:r>
              <a:rPr lang="ko-KR" altLang="en-US" sz="1200" dirty="0" smtClean="0"/>
              <a:t> 방지를 위해 </a:t>
            </a:r>
            <a:r>
              <a:rPr lang="en-US" altLang="ko-KR" sz="1200" dirty="0" smtClean="0"/>
              <a:t>end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5/2=2.5 (</a:t>
            </a:r>
            <a:r>
              <a:rPr lang="ko-KR" altLang="en-US" sz="1200" dirty="0" smtClean="0"/>
              <a:t>자동 </a:t>
            </a:r>
            <a:r>
              <a:rPr lang="ko-KR" altLang="en-US" sz="1200" dirty="0" err="1" smtClean="0"/>
              <a:t>형변환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input </a:t>
            </a:r>
            <a:r>
              <a:rPr lang="ko-KR" altLang="en-US" sz="1200" dirty="0" smtClean="0"/>
              <a:t>내장함수를 이용하여 키보드 </a:t>
            </a:r>
            <a:r>
              <a:rPr lang="ko-KR" altLang="en-US" sz="1200" dirty="0" err="1" smtClean="0"/>
              <a:t>입력받음</a:t>
            </a:r>
            <a:endParaRPr lang="en-US" altLang="ko-KR" sz="1200" dirty="0" smtClean="0"/>
          </a:p>
          <a:p>
            <a:r>
              <a:rPr lang="en-US" altLang="ko-KR" sz="1200" dirty="0" smtClean="0"/>
              <a:t>utf-8</a:t>
            </a:r>
            <a:r>
              <a:rPr lang="ko-KR" altLang="en-US" sz="1200" dirty="0" smtClean="0"/>
              <a:t>이 기본소스 </a:t>
            </a:r>
            <a:r>
              <a:rPr lang="ko-KR" altLang="en-US" sz="1200" dirty="0" err="1" smtClean="0"/>
              <a:t>인코딩으로</a:t>
            </a:r>
            <a:r>
              <a:rPr lang="ko-KR" altLang="en-US" sz="1200" dirty="0" smtClean="0"/>
              <a:t> 지정됨</a:t>
            </a:r>
            <a:r>
              <a:rPr lang="en-US" altLang="ko-KR" sz="1200" dirty="0" smtClean="0"/>
              <a:t>, utf-8</a:t>
            </a:r>
            <a:r>
              <a:rPr lang="ko-KR" altLang="en-US" sz="1200" dirty="0" smtClean="0"/>
              <a:t>이외의 다른 </a:t>
            </a:r>
            <a:r>
              <a:rPr lang="ko-KR" altLang="en-US" sz="1200" dirty="0" err="1" smtClean="0"/>
              <a:t>인코딩을</a:t>
            </a:r>
            <a:r>
              <a:rPr lang="ko-KR" altLang="en-US" sz="1200" dirty="0" smtClean="0"/>
              <a:t> 사용시 해당 </a:t>
            </a:r>
            <a:r>
              <a:rPr lang="ko-KR" altLang="en-US" sz="1200" dirty="0" err="1" smtClean="0"/>
              <a:t>인코딩을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명시해야함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try_except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사용시 </a:t>
            </a:r>
            <a:r>
              <a:rPr lang="en-US" altLang="ko-KR" sz="1200" dirty="0" smtClean="0"/>
              <a:t>except</a:t>
            </a:r>
            <a:r>
              <a:rPr lang="ko-KR" altLang="en-US" sz="1200" dirty="0" smtClean="0"/>
              <a:t>문에 에러변수를 </a:t>
            </a:r>
            <a:r>
              <a:rPr lang="en-US" altLang="ko-KR" sz="1200" dirty="0" smtClean="0"/>
              <a:t>as</a:t>
            </a:r>
            <a:r>
              <a:rPr lang="ko-KR" altLang="en-US" sz="1200" dirty="0" smtClean="0"/>
              <a:t>로 구분함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8971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400" dirty="0" smtClean="0"/>
              <a:t> raise </a:t>
            </a:r>
            <a:r>
              <a:rPr lang="en-US" altLang="ko-KR" sz="1400" dirty="0"/>
              <a:t>:</a:t>
            </a:r>
            <a:r>
              <a:rPr lang="ko-KR" altLang="en-US" sz="1400" dirty="0" smtClean="0"/>
              <a:t> 자신의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구현하지 않으면 상속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에서 에러를 강제로 발생시키는 방법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내장 클래스인 </a:t>
            </a:r>
            <a:r>
              <a:rPr lang="en-US" altLang="ko-KR" sz="1400" dirty="0" smtClean="0"/>
              <a:t>Exception</a:t>
            </a:r>
            <a:r>
              <a:rPr lang="ko-KR" altLang="en-US" sz="1400" dirty="0" smtClean="0"/>
              <a:t>을 상속받아 직접 오류 코드 구현 </a:t>
            </a:r>
            <a:endParaRPr lang="en-US" altLang="ko-KR" sz="1400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995914" y="1964258"/>
            <a:ext cx="324549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class </a:t>
            </a:r>
            <a:r>
              <a:rPr lang="en-US" altLang="ko-KR" sz="1200" dirty="0" err="1"/>
              <a:t>MyError</a:t>
            </a:r>
            <a:r>
              <a:rPr lang="en-US" altLang="ko-KR" sz="1200" dirty="0"/>
              <a:t>(Exception):</a:t>
            </a:r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):</a:t>
            </a:r>
          </a:p>
          <a:p>
            <a:pPr lvl="1"/>
            <a:r>
              <a:rPr lang="en-US" altLang="ko-KR" sz="1200" dirty="0"/>
              <a:t>        self.msg = </a:t>
            </a:r>
            <a:r>
              <a:rPr lang="en-US" altLang="ko-KR" sz="1200" dirty="0" err="1"/>
              <a:t>msg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__(self):</a:t>
            </a:r>
          </a:p>
          <a:p>
            <a:pPr lvl="1"/>
            <a:r>
              <a:rPr lang="en-US" altLang="ko-KR" sz="1200" dirty="0"/>
              <a:t>        return self.msg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say_nick</a:t>
            </a:r>
            <a:r>
              <a:rPr lang="en-US" altLang="ko-KR" sz="1200" dirty="0"/>
              <a:t>(nick):</a:t>
            </a:r>
          </a:p>
          <a:p>
            <a:pPr lvl="1"/>
            <a:r>
              <a:rPr lang="en-US" altLang="ko-KR" sz="1200" dirty="0"/>
              <a:t>    if nick == '</a:t>
            </a:r>
            <a:r>
              <a:rPr lang="ko-KR" altLang="en-US" sz="1200" dirty="0"/>
              <a:t>바보</a:t>
            </a:r>
            <a:r>
              <a:rPr lang="en-US" altLang="ko-KR" sz="1200" dirty="0"/>
              <a:t>':</a:t>
            </a:r>
          </a:p>
          <a:p>
            <a:pPr lvl="1"/>
            <a:r>
              <a:rPr lang="en-US" altLang="ko-KR" sz="1200" dirty="0"/>
              <a:t>        raise </a:t>
            </a:r>
            <a:r>
              <a:rPr lang="en-US" altLang="ko-KR" sz="1200" dirty="0" err="1"/>
              <a:t>MyError</a:t>
            </a:r>
            <a:r>
              <a:rPr lang="en-US" altLang="ko-KR" sz="1200" dirty="0"/>
              <a:t>("</a:t>
            </a:r>
            <a:r>
              <a:rPr lang="ko-KR" altLang="en-US" sz="1200" dirty="0"/>
              <a:t>허용되지 않는 </a:t>
            </a:r>
            <a:r>
              <a:rPr lang="ko-KR" altLang="en-US" sz="1200" dirty="0" smtClean="0"/>
              <a:t>별명</a:t>
            </a:r>
            <a:r>
              <a:rPr lang="en-US" altLang="ko-KR" sz="1200" dirty="0" smtClean="0"/>
              <a:t>")</a:t>
            </a:r>
            <a:endParaRPr lang="en-US" altLang="ko-KR" sz="1200" dirty="0"/>
          </a:p>
          <a:p>
            <a:pPr lvl="1"/>
            <a:r>
              <a:rPr lang="en-US" altLang="ko-KR" sz="1200" dirty="0"/>
              <a:t>    print(nick)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try:</a:t>
            </a:r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say_nick</a:t>
            </a:r>
            <a:r>
              <a:rPr lang="en-US" altLang="ko-KR" sz="1200" dirty="0"/>
              <a:t>("</a:t>
            </a:r>
            <a:r>
              <a:rPr lang="ko-KR" altLang="en-US" sz="1200" dirty="0"/>
              <a:t>천사</a:t>
            </a:r>
            <a:r>
              <a:rPr lang="en-US" altLang="ko-KR" sz="1200" dirty="0"/>
              <a:t>")</a:t>
            </a:r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say_nick</a:t>
            </a:r>
            <a:r>
              <a:rPr lang="en-US" altLang="ko-KR" sz="1200" dirty="0"/>
              <a:t>("</a:t>
            </a:r>
            <a:r>
              <a:rPr lang="ko-KR" altLang="en-US" sz="1200" dirty="0"/>
              <a:t>바보</a:t>
            </a:r>
            <a:r>
              <a:rPr lang="en-US" altLang="ko-KR" sz="1200" dirty="0"/>
              <a:t>")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MyError</a:t>
            </a:r>
            <a:r>
              <a:rPr lang="en-US" altLang="ko-KR" sz="1200" dirty="0"/>
              <a:t> as e:</a:t>
            </a:r>
          </a:p>
          <a:p>
            <a:pPr lvl="1"/>
            <a:r>
              <a:rPr lang="en-US" altLang="ko-KR" sz="1200" dirty="0"/>
              <a:t>    print(e)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4092" y="2133535"/>
            <a:ext cx="40172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class </a:t>
            </a:r>
            <a:r>
              <a:rPr lang="en-US" altLang="ko-KR" sz="1200" dirty="0" err="1"/>
              <a:t>fleight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fly(self):</a:t>
            </a:r>
          </a:p>
          <a:p>
            <a:pPr lvl="1"/>
            <a:r>
              <a:rPr lang="en-US" altLang="ko-KR" sz="1200" dirty="0"/>
              <a:t>          raise </a:t>
            </a:r>
            <a:r>
              <a:rPr lang="en-US" altLang="ko-KR" sz="1200" dirty="0" err="1"/>
              <a:t>NotImplementedError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        </a:t>
            </a:r>
          </a:p>
          <a:p>
            <a:pPr lvl="1"/>
            <a:r>
              <a:rPr lang="en-US" altLang="ko-KR" sz="1200" dirty="0"/>
              <a:t>&gt;&gt;&gt; class </a:t>
            </a:r>
            <a:r>
              <a:rPr lang="en-US" altLang="ko-KR" sz="1200" dirty="0" smtClean="0"/>
              <a:t>Plane(</a:t>
            </a:r>
            <a:r>
              <a:rPr lang="en-US" altLang="ko-KR" sz="1200" dirty="0" err="1" smtClean="0"/>
              <a:t>fleight</a:t>
            </a:r>
            <a:r>
              <a:rPr lang="en-US" altLang="ko-KR" sz="1200" dirty="0"/>
              <a:t>):</a:t>
            </a:r>
          </a:p>
          <a:p>
            <a:pPr lvl="1"/>
            <a:r>
              <a:rPr lang="en-US" altLang="ko-KR" sz="1200" dirty="0"/>
              <a:t>	pass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smtClean="0"/>
              <a:t>&gt;&gt;&gt; plane=Plane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&gt;&gt;&gt; </a:t>
            </a:r>
            <a:r>
              <a:rPr lang="en-US" altLang="ko-KR" sz="1200" dirty="0" err="1"/>
              <a:t>plane.fly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 err="1"/>
              <a:t>Traceback</a:t>
            </a:r>
            <a:r>
              <a:rPr lang="en-US" altLang="ko-KR" sz="1200" dirty="0"/>
              <a:t> (most recent call last):</a:t>
            </a:r>
          </a:p>
          <a:p>
            <a:pPr lvl="1"/>
            <a:r>
              <a:rPr lang="en-US" altLang="ko-KR" sz="1200" dirty="0"/>
              <a:t>  File "&lt;pyshell#11&gt;", line 1, in &lt;module&gt;</a:t>
            </a:r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plane.fly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  File "&lt;pyshell#4&gt;", line 3, in fly</a:t>
            </a:r>
          </a:p>
          <a:p>
            <a:pPr lvl="1"/>
            <a:r>
              <a:rPr lang="en-US" altLang="ko-KR" sz="1200" dirty="0">
                <a:solidFill>
                  <a:srgbClr val="FF0000"/>
                </a:solidFill>
              </a:rPr>
              <a:t>    raise </a:t>
            </a:r>
            <a:r>
              <a:rPr lang="en-US" altLang="ko-KR" sz="1200" dirty="0" err="1">
                <a:solidFill>
                  <a:srgbClr val="FF0000"/>
                </a:solidFill>
              </a:rPr>
              <a:t>NotImplementedError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 err="1"/>
              <a:t>NotImplementedError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5826675" y="1948869"/>
            <a:ext cx="371527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try: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=open("list2.txt")</a:t>
            </a:r>
          </a:p>
          <a:p>
            <a:pPr lvl="1"/>
            <a:r>
              <a:rPr lang="en-US" altLang="ko-KR" sz="1200" dirty="0"/>
              <a:t>	while True:</a:t>
            </a:r>
          </a:p>
          <a:p>
            <a:pPr lvl="1"/>
            <a:r>
              <a:rPr lang="en-US" altLang="ko-KR" sz="1200" dirty="0"/>
              <a:t>		line = </a:t>
            </a:r>
            <a:r>
              <a:rPr lang="en-US" altLang="ko-KR" sz="1200" dirty="0" err="1"/>
              <a:t>fp.readline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		if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(line) ==0:</a:t>
            </a:r>
          </a:p>
          <a:p>
            <a:pPr lvl="1"/>
            <a:r>
              <a:rPr lang="en-US" altLang="ko-KR" sz="1200" dirty="0"/>
              <a:t>			break</a:t>
            </a:r>
          </a:p>
          <a:p>
            <a:pPr lvl="1"/>
            <a:r>
              <a:rPr lang="en-US" altLang="ko-KR" sz="1200" dirty="0"/>
              <a:t>		print(line)</a:t>
            </a: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err="1"/>
              <a:t>sys.stdout.flush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err="1"/>
              <a:t>time.sleep</a:t>
            </a:r>
            <a:r>
              <a:rPr lang="en-US" altLang="ko-KR" sz="1200" dirty="0"/>
              <a:t>(1)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IOError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읽을 파일이 없습니다</a:t>
            </a:r>
            <a:r>
              <a:rPr lang="en-US" altLang="ko-KR" sz="1200" dirty="0"/>
              <a:t>.")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KeyboardInterrupt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사용자가 취소했습니다</a:t>
            </a:r>
            <a:r>
              <a:rPr lang="en-US" altLang="ko-KR" sz="1200" dirty="0"/>
              <a:t>.")</a:t>
            </a:r>
          </a:p>
          <a:p>
            <a:pPr lvl="1"/>
            <a:r>
              <a:rPr lang="en-US" altLang="ko-KR" sz="1200" dirty="0"/>
              <a:t>finally:</a:t>
            </a:r>
          </a:p>
          <a:p>
            <a:pPr lvl="1"/>
            <a:r>
              <a:rPr lang="en-US" altLang="ko-KR" sz="1200" dirty="0"/>
              <a:t>	if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err="1"/>
              <a:t>fp.close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파일을 닫습니다</a:t>
            </a:r>
            <a:r>
              <a:rPr lang="en-US" altLang="ko-KR" sz="1200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960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400" dirty="0" smtClean="0"/>
              <a:t>객체 </a:t>
            </a:r>
            <a:r>
              <a:rPr lang="en-US" altLang="ko-KR" sz="1400" dirty="0" smtClean="0"/>
              <a:t>(object) =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(attribute) + 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(method)  </a:t>
            </a:r>
          </a:p>
          <a:p>
            <a:r>
              <a:rPr lang="ko-KR" altLang="en-US" sz="1400" dirty="0" smtClean="0"/>
              <a:t>객체              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attrrubute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 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(method)</a:t>
            </a:r>
          </a:p>
          <a:p>
            <a:r>
              <a:rPr lang="ko-KR" altLang="en-US" sz="1400" dirty="0" smtClean="0"/>
              <a:t>클래스 와 객체의 관계는 </a:t>
            </a:r>
            <a:r>
              <a:rPr lang="ko-KR" altLang="en-US" sz="1400" dirty="0" err="1" smtClean="0"/>
              <a:t>자료형</a:t>
            </a:r>
            <a:r>
              <a:rPr lang="en-US" altLang="ko-KR" sz="1400" dirty="0" smtClean="0"/>
              <a:t>(class)</a:t>
            </a:r>
            <a:r>
              <a:rPr lang="ko-KR" altLang="en-US" sz="1400" dirty="0" smtClean="0"/>
              <a:t>과 변수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)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객체는 클래스의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인스턴스이며</a:t>
            </a:r>
            <a:r>
              <a:rPr lang="ko-KR" altLang="en-US" sz="1400" dirty="0" smtClean="0">
                <a:solidFill>
                  <a:srgbClr val="FF0000"/>
                </a:solidFill>
              </a:rPr>
              <a:t> 클래스는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my_car</a:t>
            </a:r>
            <a:r>
              <a:rPr lang="en-US" altLang="ko-KR" sz="1400" dirty="0"/>
              <a:t> </a:t>
            </a:r>
            <a:r>
              <a:rPr lang="ko-KR" altLang="en-US" sz="1400" dirty="0"/>
              <a:t>객체는 </a:t>
            </a:r>
            <a:r>
              <a:rPr lang="en-US" altLang="ko-KR" sz="1400" dirty="0"/>
              <a:t>Car()</a:t>
            </a:r>
            <a:r>
              <a:rPr lang="ko-KR" altLang="en-US" sz="1400" dirty="0"/>
              <a:t>클래스의 </a:t>
            </a:r>
            <a:r>
              <a:rPr lang="ko-KR" altLang="en-US" sz="1400" dirty="0" err="1"/>
              <a:t>인스턴스다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 = 123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자료형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변수는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num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err="1" smtClean="0">
                <a:sym typeface="Wingdings" panose="05000000000000000000" pitchFamily="2" charset="2"/>
              </a:rPr>
              <a:t>my_car</a:t>
            </a:r>
            <a:r>
              <a:rPr lang="en-US" altLang="ko-KR" sz="1400" dirty="0" smtClean="0">
                <a:sym typeface="Wingdings" panose="05000000000000000000" pitchFamily="2" charset="2"/>
              </a:rPr>
              <a:t> = Car() 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자료형은</a:t>
            </a:r>
            <a:r>
              <a:rPr lang="en-US" altLang="ko-KR" sz="1400" dirty="0" smtClean="0">
                <a:sym typeface="Wingdings" panose="05000000000000000000" pitchFamily="2" charset="2"/>
              </a:rPr>
              <a:t>: Car ,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객체는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my_car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클래스 이름 </a:t>
            </a:r>
            <a:r>
              <a:rPr lang="en-US" altLang="ko-KR" sz="1400" dirty="0" smtClean="0"/>
              <a:t>: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 이름은 보통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첫글자는</a:t>
            </a:r>
            <a:r>
              <a:rPr lang="ko-KR" altLang="en-US" sz="1400" dirty="0" smtClean="0">
                <a:sym typeface="Wingdings" panose="05000000000000000000" pitchFamily="2" charset="2"/>
              </a:rPr>
              <a:t> 대문자로 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변수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클래스에 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소속된 변수는 </a:t>
            </a:r>
            <a:r>
              <a:rPr lang="en-US" altLang="ko-KR" sz="1400" dirty="0" smtClean="0">
                <a:sym typeface="Wingdings" panose="05000000000000000000" pitchFamily="2" charset="2"/>
              </a:rPr>
              <a:t>filed</a:t>
            </a:r>
            <a:r>
              <a:rPr lang="ko-KR" altLang="en-US" sz="1400" dirty="0" smtClean="0">
                <a:sym typeface="Wingdings" panose="05000000000000000000" pitchFamily="2" charset="2"/>
              </a:rPr>
              <a:t>라 부른다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      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클래스에 소속된 함수는 </a:t>
            </a:r>
            <a:r>
              <a:rPr lang="en-US" altLang="ko-KR" sz="1400" dirty="0" smtClean="0">
                <a:sym typeface="Wingdings" panose="05000000000000000000" pitchFamily="2" charset="2"/>
              </a:rPr>
              <a:t>method</a:t>
            </a:r>
            <a:r>
              <a:rPr lang="ko-KR" altLang="en-US" sz="1400" dirty="0" smtClean="0">
                <a:sym typeface="Wingdings" panose="05000000000000000000" pitchFamily="2" charset="2"/>
              </a:rPr>
              <a:t>라 부른다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       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필드와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통틀어 클래스의  멤버라 부른다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41286" y="4411782"/>
            <a:ext cx="3874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/>
              <a:t>[</a:t>
            </a:r>
            <a:r>
              <a:rPr lang="en-US" altLang="ko-KR" sz="1000" b="1" dirty="0" err="1"/>
              <a:t>root@localhost</a:t>
            </a:r>
            <a:r>
              <a:rPr lang="en-US" altLang="ko-KR" sz="1000" b="1" dirty="0"/>
              <a:t> Desktop]# cat class2.py </a:t>
            </a:r>
          </a:p>
          <a:p>
            <a:pPr lvl="1"/>
            <a:r>
              <a:rPr lang="en-US" altLang="ko-KR" sz="1000" b="1" dirty="0"/>
              <a:t>class Complex:</a:t>
            </a:r>
          </a:p>
          <a:p>
            <a:pPr lvl="1"/>
            <a:r>
              <a:rPr lang="en-US" altLang="ko-KR" sz="1000" b="1" dirty="0"/>
              <a:t>	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</a:t>
            </a:r>
            <a:r>
              <a:rPr lang="en-US" altLang="ko-KR" sz="1000" b="1" dirty="0" err="1"/>
              <a:t>self,ai,bi</a:t>
            </a:r>
            <a:r>
              <a:rPr lang="en-US" altLang="ko-KR" sz="1000" b="1" dirty="0"/>
              <a:t>):</a:t>
            </a:r>
          </a:p>
          <a:p>
            <a:pPr lvl="1"/>
            <a:r>
              <a:rPr lang="en-US" altLang="ko-KR" sz="1000" b="1" dirty="0"/>
              <a:t>		</a:t>
            </a:r>
            <a:r>
              <a:rPr lang="en-US" altLang="ko-KR" sz="1000" b="1" dirty="0" err="1"/>
              <a:t>self.a</a:t>
            </a:r>
            <a:r>
              <a:rPr lang="en-US" altLang="ko-KR" sz="1000" b="1" dirty="0"/>
              <a:t>=</a:t>
            </a:r>
            <a:r>
              <a:rPr lang="en-US" altLang="ko-KR" sz="1000" b="1" dirty="0" err="1"/>
              <a:t>ai</a:t>
            </a:r>
            <a:endParaRPr lang="en-US" altLang="ko-KR" sz="1000" b="1" dirty="0"/>
          </a:p>
          <a:p>
            <a:pPr lvl="1"/>
            <a:r>
              <a:rPr lang="en-US" altLang="ko-KR" sz="1000" b="1" dirty="0"/>
              <a:t>		</a:t>
            </a:r>
            <a:r>
              <a:rPr lang="en-US" altLang="ko-KR" sz="1000" b="1" dirty="0" err="1"/>
              <a:t>self.b</a:t>
            </a:r>
            <a:r>
              <a:rPr lang="en-US" altLang="ko-KR" sz="1000" b="1" dirty="0"/>
              <a:t>=bi</a:t>
            </a:r>
          </a:p>
          <a:p>
            <a:pPr lvl="1"/>
            <a:r>
              <a:rPr lang="en-US" altLang="ko-KR" sz="1000" b="1" dirty="0"/>
              <a:t>if __name__=="__main__":</a:t>
            </a:r>
          </a:p>
          <a:p>
            <a:pPr lvl="1"/>
            <a:r>
              <a:rPr lang="en-US" altLang="ko-KR" sz="1000" b="1" dirty="0"/>
              <a:t>	x=Complex(3,4)</a:t>
            </a:r>
          </a:p>
          <a:p>
            <a:pPr lvl="1"/>
            <a:r>
              <a:rPr lang="en-US" altLang="ko-KR" sz="1000" b="1" dirty="0"/>
              <a:t>	print(</a:t>
            </a:r>
            <a:r>
              <a:rPr lang="en-US" altLang="ko-KR" sz="1000" b="1" dirty="0" err="1"/>
              <a:t>x.a,x.b,x.a+x.b,x.a</a:t>
            </a:r>
            <a:r>
              <a:rPr lang="en-US" altLang="ko-KR" sz="1000" b="1" dirty="0"/>
              <a:t>*</a:t>
            </a:r>
            <a:r>
              <a:rPr lang="en-US" altLang="ko-KR" sz="1000" b="1" dirty="0" err="1"/>
              <a:t>x.b</a:t>
            </a:r>
            <a:r>
              <a:rPr lang="en-US" altLang="ko-KR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54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경우 매개변수의 목록에 항상 맨 앞에  변수 </a:t>
            </a:r>
            <a:r>
              <a:rPr lang="en-US" altLang="ko-KR" sz="1400" dirty="0" smtClean="0"/>
              <a:t>‘self’</a:t>
            </a:r>
            <a:r>
              <a:rPr lang="ko-KR" altLang="en-US" sz="1400" dirty="0" smtClean="0"/>
              <a:t>가 있어야 함 </a:t>
            </a:r>
            <a:endParaRPr lang="en-US" altLang="ko-KR" sz="1400" dirty="0" smtClean="0"/>
          </a:p>
          <a:p>
            <a:r>
              <a:rPr lang="en-US" altLang="ko-KR" sz="1400" dirty="0" smtClean="0"/>
              <a:t>self </a:t>
            </a:r>
            <a:r>
              <a:rPr lang="ko-KR" altLang="en-US" sz="1400" dirty="0" smtClean="0"/>
              <a:t>는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자신을 나타내며 관례적으로 </a:t>
            </a:r>
            <a:r>
              <a:rPr lang="en-US" altLang="ko-KR" sz="1400" dirty="0" smtClean="0"/>
              <a:t>self</a:t>
            </a:r>
            <a:r>
              <a:rPr lang="ko-KR" altLang="en-US" sz="1400" dirty="0" smtClean="0"/>
              <a:t>라는 단어를 사용함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호출할때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self</a:t>
            </a:r>
            <a:r>
              <a:rPr lang="ko-KR" altLang="en-US" sz="1400" dirty="0" smtClean="0"/>
              <a:t> 변수에는 우리가 값을 넘겨주지 않고 </a:t>
            </a:r>
            <a:r>
              <a:rPr lang="ko-KR" altLang="en-US" sz="1400" dirty="0" err="1" smtClean="0"/>
              <a:t>파이썬이</a:t>
            </a:r>
            <a:r>
              <a:rPr lang="ko-KR" altLang="en-US" sz="1400" dirty="0" smtClean="0"/>
              <a:t> 자동으로 </a:t>
            </a:r>
            <a:r>
              <a:rPr lang="en-US" altLang="ko-KR" sz="1400" dirty="0" smtClean="0"/>
              <a:t>self </a:t>
            </a:r>
            <a:r>
              <a:rPr lang="ko-KR" altLang="en-US" sz="1400" dirty="0" smtClean="0"/>
              <a:t>값을 할당</a:t>
            </a:r>
            <a:endParaRPr lang="en-US" altLang="ko-KR" sz="1400" dirty="0" smtClean="0"/>
          </a:p>
          <a:p>
            <a:r>
              <a:rPr lang="en-US" altLang="ko-KR" sz="1400" dirty="0" smtClean="0"/>
              <a:t>(C++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this </a:t>
            </a:r>
            <a:r>
              <a:rPr lang="ko-KR" altLang="en-US" sz="1400" dirty="0" smtClean="0"/>
              <a:t>포인터</a:t>
            </a:r>
            <a:r>
              <a:rPr lang="en-US" altLang="ko-KR" sz="1400" dirty="0" smtClean="0"/>
              <a:t>, java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C#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this </a:t>
            </a:r>
            <a:r>
              <a:rPr lang="ko-KR" altLang="en-US" sz="1400" dirty="0" smtClean="0"/>
              <a:t>참조와 같다</a:t>
            </a:r>
            <a:r>
              <a:rPr lang="en-US" altLang="ko-KR" sz="1400" dirty="0" smtClean="0"/>
              <a:t>._</a:t>
            </a:r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53144" y="2494820"/>
            <a:ext cx="81193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 smtClean="0"/>
              <a:t>class </a:t>
            </a:r>
            <a:r>
              <a:rPr lang="en-US" altLang="ko-KR" sz="1200" dirty="0"/>
              <a:t>person: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say(self):</a:t>
            </a:r>
          </a:p>
          <a:p>
            <a:pPr lvl="1"/>
            <a:r>
              <a:rPr lang="en-US" altLang="ko-KR" sz="1200" dirty="0"/>
              <a:t>		print(self)</a:t>
            </a:r>
          </a:p>
          <a:p>
            <a:pPr lvl="1"/>
            <a:r>
              <a:rPr lang="en-US" altLang="ko-KR" sz="1200" dirty="0"/>
              <a:t>		print("hello")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</a:t>
            </a:r>
          </a:p>
          <a:p>
            <a:pPr lvl="1"/>
            <a:r>
              <a:rPr lang="en-US" altLang="ko-KR" sz="1200" dirty="0"/>
              <a:t>&gt;&gt;&gt; p1=person</a:t>
            </a:r>
            <a:r>
              <a:rPr lang="en-US" altLang="ko-KR" sz="1200" dirty="0" smtClean="0"/>
              <a:t>()   </a:t>
            </a:r>
            <a:endParaRPr lang="en-US" altLang="ko-KR" sz="1200" dirty="0"/>
          </a:p>
          <a:p>
            <a:pPr lvl="1"/>
            <a:r>
              <a:rPr lang="en-US" altLang="ko-KR" sz="1200" dirty="0"/>
              <a:t>&gt;&gt;&gt; p1.say()</a:t>
            </a:r>
          </a:p>
          <a:p>
            <a:pPr lvl="1"/>
            <a:r>
              <a:rPr lang="en-US" altLang="ko-KR" sz="1200" dirty="0"/>
              <a:t>&lt;__</a:t>
            </a:r>
            <a:r>
              <a:rPr lang="en-US" altLang="ko-KR" sz="1200" dirty="0" err="1"/>
              <a:t>main__.person</a:t>
            </a:r>
            <a:r>
              <a:rPr lang="en-US" altLang="ko-KR" sz="1200" dirty="0"/>
              <a:t> object at </a:t>
            </a:r>
            <a:r>
              <a:rPr lang="en-US" altLang="ko-KR" sz="1200" dirty="0">
                <a:solidFill>
                  <a:srgbClr val="FF0000"/>
                </a:solidFill>
              </a:rPr>
              <a:t>0x0000000003998BE0</a:t>
            </a:r>
            <a:r>
              <a:rPr lang="en-US" altLang="ko-KR" sz="1200" dirty="0" smtClean="0"/>
              <a:t>&gt;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p1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person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객체의 메모리 주소를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참조변수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hello</a:t>
            </a:r>
          </a:p>
          <a:p>
            <a:pPr lvl="1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96019" y="4599845"/>
            <a:ext cx="3916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 class person: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):</a:t>
            </a:r>
          </a:p>
          <a:p>
            <a:pPr lvl="1"/>
            <a:r>
              <a:rPr lang="en-US" altLang="ko-KR" sz="1200" dirty="0"/>
              <a:t>		self.name1=name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say(self):</a:t>
            </a:r>
          </a:p>
          <a:p>
            <a:pPr lvl="1"/>
            <a:r>
              <a:rPr lang="en-US" altLang="ko-KR" sz="1200" dirty="0"/>
              <a:t>		print("name", self.name1)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</a:t>
            </a:r>
          </a:p>
          <a:p>
            <a:pPr lvl="1"/>
            <a:r>
              <a:rPr lang="en-US" altLang="ko-KR" sz="1200" dirty="0"/>
              <a:t>&gt;&gt;&gt; p1=person("choga88")</a:t>
            </a:r>
          </a:p>
          <a:p>
            <a:pPr lvl="1"/>
            <a:r>
              <a:rPr lang="en-US" altLang="ko-KR" sz="1200" dirty="0"/>
              <a:t>&gt;&gt;&gt; p1.say()</a:t>
            </a:r>
          </a:p>
          <a:p>
            <a:pPr lvl="1"/>
            <a:r>
              <a:rPr lang="en-US" altLang="ko-KR" sz="1200" dirty="0"/>
              <a:t>name choga88</a:t>
            </a:r>
          </a:p>
        </p:txBody>
      </p:sp>
    </p:spTree>
    <p:extLst>
      <p:ext uri="{BB962C8B-B14F-4D97-AF65-F5344CB8AC3E}">
        <p14:creationId xmlns:p14="http://schemas.microsoft.com/office/powerpoint/2010/main" val="15486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</a:t>
            </a:r>
            <a:r>
              <a:rPr lang="ko-KR" altLang="en-US" sz="1400" dirty="0" smtClean="0"/>
              <a:t>는 클래스의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메소드라</a:t>
            </a:r>
            <a:r>
              <a:rPr lang="ko-KR" altLang="en-US" sz="1400" dirty="0" smtClean="0"/>
              <a:t> 함</a:t>
            </a:r>
            <a:endParaRPr lang="en-US" altLang="ko-KR" sz="1400" dirty="0" smtClean="0"/>
          </a:p>
          <a:p>
            <a:r>
              <a:rPr lang="en-US" altLang="ko-KR" sz="1400" dirty="0" smtClean="0"/>
              <a:t>__init__.py</a:t>
            </a:r>
            <a:r>
              <a:rPr lang="ko-KR" altLang="en-US" sz="1400" dirty="0" smtClean="0"/>
              <a:t>는 객체가 </a:t>
            </a:r>
            <a:r>
              <a:rPr lang="ko-KR" altLang="en-US" sz="1400" dirty="0" err="1" smtClean="0"/>
              <a:t>생성될때</a:t>
            </a:r>
            <a:r>
              <a:rPr lang="ko-KR" altLang="en-US" sz="1400" dirty="0" smtClean="0"/>
              <a:t> 호출되는 </a:t>
            </a:r>
            <a:r>
              <a:rPr lang="ko-KR" altLang="en-US" sz="1400" dirty="0" err="1"/>
              <a:t>메</a:t>
            </a:r>
            <a:r>
              <a:rPr lang="ko-KR" altLang="en-US" sz="1400" dirty="0" err="1" smtClean="0"/>
              <a:t>소드로</a:t>
            </a:r>
            <a:r>
              <a:rPr lang="ko-KR" altLang="en-US" sz="1400" dirty="0" smtClean="0"/>
              <a:t> 객체의 초기화 담당</a:t>
            </a:r>
            <a:endParaRPr lang="en-US" altLang="ko-KR" sz="1400" dirty="0" smtClean="0"/>
          </a:p>
          <a:p>
            <a:r>
              <a:rPr lang="en-US" altLang="ko-KR" sz="1400" dirty="0" smtClean="0"/>
              <a:t>self 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매개변수로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자신을 나타냄 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150498" y="2106628"/>
            <a:ext cx="364700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Car: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self.color</a:t>
            </a:r>
            <a:r>
              <a:rPr lang="en-US" altLang="ko-KR" sz="1000" dirty="0"/>
              <a:t> = 0xFF0000    # </a:t>
            </a:r>
            <a:r>
              <a:rPr lang="ko-KR" altLang="en-US" sz="1000" dirty="0"/>
              <a:t>바디의 색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 err="1"/>
              <a:t>self.wheel_size</a:t>
            </a:r>
            <a:r>
              <a:rPr lang="en-US" altLang="ko-KR" sz="1000" dirty="0"/>
              <a:t> = 16     # </a:t>
            </a:r>
            <a:r>
              <a:rPr lang="ko-KR" altLang="en-US" sz="1000" dirty="0"/>
              <a:t>바퀴의 크기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 err="1"/>
              <a:t>self.displacement</a:t>
            </a:r>
            <a:r>
              <a:rPr lang="en-US" altLang="ko-KR" sz="1000" dirty="0"/>
              <a:t> = 2000 # </a:t>
            </a:r>
            <a:r>
              <a:rPr lang="ko-KR" altLang="en-US" sz="1000" dirty="0"/>
              <a:t>엔진 배기량</a:t>
            </a:r>
          </a:p>
          <a:p>
            <a:pPr lvl="1"/>
            <a:endParaRPr lang="ko-KR" altLang="en-US" sz="1000" dirty="0"/>
          </a:p>
          <a:p>
            <a:pPr lvl="1"/>
            <a:r>
              <a:rPr lang="ko-KR" altLang="en-US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forward(self): # </a:t>
            </a:r>
            <a:r>
              <a:rPr lang="ko-KR" altLang="en-US" sz="1000" dirty="0"/>
              <a:t>전진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/>
              <a:t>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backward(self): # </a:t>
            </a:r>
            <a:r>
              <a:rPr lang="ko-KR" altLang="en-US" sz="1000" dirty="0"/>
              <a:t>후진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/>
              <a:t>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turn_left</a:t>
            </a:r>
            <a:r>
              <a:rPr lang="en-US" altLang="ko-KR" sz="1000" dirty="0"/>
              <a:t>(self): # </a:t>
            </a:r>
            <a:r>
              <a:rPr lang="ko-KR" altLang="en-US" sz="1000" dirty="0"/>
              <a:t>좌회전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/>
              <a:t>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turn_right</a:t>
            </a:r>
            <a:r>
              <a:rPr lang="en-US" altLang="ko-KR" sz="1000" dirty="0"/>
              <a:t>(self): # </a:t>
            </a:r>
            <a:r>
              <a:rPr lang="ko-KR" altLang="en-US" sz="1000" dirty="0"/>
              <a:t>우회전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/>
              <a:t>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if __name__ == '__main__':        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</a:t>
            </a:r>
            <a:r>
              <a:rPr lang="en-US" altLang="ko-KR" sz="1000" dirty="0"/>
              <a:t> = Car()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print('0x{:02X}'.format(</a:t>
            </a:r>
            <a:r>
              <a:rPr lang="en-US" altLang="ko-KR" sz="1000" dirty="0" err="1"/>
              <a:t>my_car.color</a:t>
            </a:r>
            <a:r>
              <a:rPr lang="en-US" altLang="ko-KR" sz="1000" dirty="0"/>
              <a:t>))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my_car.wheel_size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my_car.displacement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my_car.forward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my_car.backward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my_car.turn_left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my_car.turn_right</a:t>
            </a:r>
            <a:r>
              <a:rPr lang="en-US" altLang="ko-KR" sz="1000" dirty="0"/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3144" y="2218595"/>
            <a:ext cx="4497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 class Cal():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__(self,v1,v2):</a:t>
            </a: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smtClean="0"/>
              <a:t>self.v1=v1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</a:t>
            </a:r>
            <a:r>
              <a:rPr lang="ko-KR" altLang="en-US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스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변수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smtClean="0"/>
              <a:t>self.v2=v2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</a:t>
            </a:r>
            <a:r>
              <a:rPr lang="ko-KR" altLang="en-US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스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변수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		print(v1,v2)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add(self</a:t>
            </a:r>
            <a:r>
              <a:rPr lang="en-US" altLang="ko-KR" sz="1200" dirty="0" smtClean="0"/>
              <a:t>):                              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객체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		return self.v1+self.v2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</a:p>
          <a:p>
            <a:pPr lvl="1"/>
            <a:r>
              <a:rPr lang="en-US" altLang="ko-KR" sz="1200" dirty="0"/>
              <a:t>&gt;&gt;&gt; c1=Cal(20,30</a:t>
            </a:r>
            <a:r>
              <a:rPr lang="en-US" altLang="ko-KR" sz="1200" dirty="0" smtClean="0"/>
              <a:t>)    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__</a:t>
            </a:r>
            <a:r>
              <a:rPr lang="en-US" altLang="ko-KR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init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__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메소드가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호출됨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20 30</a:t>
            </a:r>
          </a:p>
          <a:p>
            <a:pPr lvl="1"/>
            <a:r>
              <a:rPr lang="en-US" altLang="ko-KR" sz="1200" dirty="0"/>
              <a:t>&gt;&gt;&gt; print(c1.add</a:t>
            </a:r>
            <a:r>
              <a:rPr lang="en-US" altLang="ko-KR" sz="1200" dirty="0" smtClean="0"/>
              <a:t>())   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c1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객체의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add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메소드가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호출됨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 smtClean="0"/>
              <a:t>50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23527" y="2575250"/>
            <a:ext cx="905069" cy="1291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952625" y="2575249"/>
            <a:ext cx="809236" cy="1368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208244" y="2575249"/>
            <a:ext cx="706017" cy="1291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999037"/>
            <a:ext cx="8341650" cy="5319899"/>
          </a:xfrm>
        </p:spPr>
        <p:txBody>
          <a:bodyPr/>
          <a:lstStyle/>
          <a:p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변수의 접근 범위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변수를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내</a:t>
            </a:r>
            <a:r>
              <a:rPr lang="en-US" altLang="ko-KR" sz="1400" dirty="0" smtClean="0"/>
              <a:t>(__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__)</a:t>
            </a:r>
            <a:r>
              <a:rPr lang="ko-KR" altLang="en-US" sz="1400" dirty="0" smtClean="0"/>
              <a:t>에서 정의 후 </a:t>
            </a:r>
            <a:r>
              <a:rPr lang="ko-KR" altLang="en-US" sz="1400" dirty="0" err="1" smtClean="0"/>
              <a:t>클래스내</a:t>
            </a:r>
            <a:r>
              <a:rPr lang="ko-KR" altLang="en-US" sz="1400" dirty="0" smtClean="0"/>
              <a:t> 다른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활용</a:t>
            </a:r>
            <a:endParaRPr lang="en-US" altLang="ko-KR" sz="1400" dirty="0" smtClean="0"/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파이썬의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sz="1400" dirty="0" smtClean="0">
                <a:solidFill>
                  <a:srgbClr val="FF0000"/>
                </a:solidFill>
              </a:rPr>
              <a:t> 변수는 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클내스내의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400" dirty="0" smtClean="0">
                <a:solidFill>
                  <a:srgbClr val="FF0000"/>
                </a:solidFill>
              </a:rPr>
              <a:t> 뿐만 아니라 외부에서도 접근 및  변경가능</a:t>
            </a:r>
            <a:r>
              <a:rPr lang="en-US" altLang="ko-KR" sz="1400" dirty="0" smtClean="0">
                <a:solidFill>
                  <a:srgbClr val="FF0000"/>
                </a:solidFill>
              </a:rPr>
              <a:t>(public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/>
              <a:t>      (</a:t>
            </a:r>
            <a:r>
              <a:rPr lang="ko-KR" altLang="en-US" sz="1400" dirty="0" smtClean="0"/>
              <a:t>루비의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변수는 클래스내의 </a:t>
            </a:r>
            <a:r>
              <a:rPr lang="ko-KR" altLang="en-US" sz="1400" dirty="0" err="1" smtClean="0"/>
              <a:t>메소드에서만</a:t>
            </a:r>
            <a:r>
              <a:rPr lang="ko-KR" altLang="en-US" sz="1400" dirty="0" smtClean="0"/>
              <a:t> 접근가능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일반적으로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변수를 변경하려면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호출해서 변경함 </a:t>
            </a:r>
            <a:endParaRPr lang="en-US" altLang="ko-KR" sz="1400" dirty="0" smtClean="0"/>
          </a:p>
          <a:p>
            <a:pPr lvl="0"/>
            <a:r>
              <a:rPr lang="ko-KR" altLang="en-US" sz="1400" dirty="0" err="1">
                <a:solidFill>
                  <a:prstClr val="black"/>
                </a:solidFill>
              </a:rPr>
              <a:t>인스턴스</a:t>
            </a:r>
            <a:r>
              <a:rPr lang="ko-KR" altLang="en-US" sz="1400" dirty="0">
                <a:solidFill>
                  <a:prstClr val="black"/>
                </a:solidFill>
              </a:rPr>
              <a:t> 변수를 외부에서 변경 </a:t>
            </a:r>
            <a:r>
              <a:rPr lang="ko-KR" altLang="en-US" sz="1400" dirty="0" smtClean="0">
                <a:solidFill>
                  <a:prstClr val="black"/>
                </a:solidFill>
              </a:rPr>
              <a:t>하려면 </a:t>
            </a:r>
            <a:r>
              <a:rPr lang="ko-KR" altLang="en-US" sz="1400" dirty="0">
                <a:solidFill>
                  <a:prstClr val="black"/>
                </a:solidFill>
              </a:rPr>
              <a:t>변수 </a:t>
            </a:r>
            <a:r>
              <a:rPr lang="en-US" altLang="ko-KR" sz="1400" dirty="0">
                <a:solidFill>
                  <a:prstClr val="black"/>
                </a:solidFill>
              </a:rPr>
              <a:t>type</a:t>
            </a:r>
            <a:r>
              <a:rPr lang="ko-KR" altLang="en-US" sz="1400" dirty="0">
                <a:solidFill>
                  <a:prstClr val="black"/>
                </a:solidFill>
              </a:rPr>
              <a:t>에 대한 유효성 검증이 </a:t>
            </a:r>
            <a:r>
              <a:rPr lang="ko-KR" altLang="en-US" sz="1400" dirty="0" smtClean="0">
                <a:solidFill>
                  <a:prstClr val="black"/>
                </a:solidFill>
              </a:rPr>
              <a:t>필요함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권장하지 않음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017809" y="3199614"/>
            <a:ext cx="3250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</a:t>
            </a:r>
            <a:r>
              <a:rPr lang="en-US" altLang="ko-KR" sz="1000" dirty="0" smtClean="0"/>
              <a:t>C():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self,v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</a:t>
            </a:r>
            <a:r>
              <a:rPr lang="en-US" altLang="ko-KR" sz="1000" dirty="0" err="1"/>
              <a:t>self.value</a:t>
            </a:r>
            <a:r>
              <a:rPr lang="en-US" altLang="ko-KR" sz="1000" dirty="0"/>
              <a:t>=v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show(self):</a:t>
            </a:r>
          </a:p>
          <a:p>
            <a:pPr lvl="1"/>
            <a:r>
              <a:rPr lang="en-US" altLang="ko-KR" sz="1000" dirty="0"/>
              <a:t>		print(</a:t>
            </a:r>
            <a:r>
              <a:rPr lang="en-US" altLang="ko-KR" sz="1000" dirty="0" err="1"/>
              <a:t>self.value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c1=C(10)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print(c1.value</a:t>
            </a:r>
            <a:r>
              <a:rPr lang="en-US" altLang="ko-KR" sz="1000" dirty="0" smtClean="0"/>
              <a:t>)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변수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10</a:t>
            </a:r>
          </a:p>
          <a:p>
            <a:pPr lvl="1"/>
            <a:r>
              <a:rPr lang="en-US" altLang="ko-KR" sz="1000" dirty="0"/>
              <a:t>&gt;&gt;&gt; print(c1.show</a:t>
            </a:r>
            <a:r>
              <a:rPr lang="en-US" altLang="ko-KR" sz="1000" dirty="0" smtClean="0"/>
              <a:t>())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10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22232" y="2894814"/>
            <a:ext cx="37820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smtClean="0"/>
              <a:t>&gt;&gt;&gt; class C:</a:t>
            </a:r>
          </a:p>
          <a:p>
            <a:pPr lvl="1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__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__(</a:t>
            </a:r>
            <a:r>
              <a:rPr lang="en-US" altLang="ko-KR" sz="1000" dirty="0" err="1" smtClean="0"/>
              <a:t>self,v</a:t>
            </a:r>
            <a:r>
              <a:rPr lang="en-US" altLang="ko-KR" sz="1000" dirty="0" smtClean="0"/>
              <a:t>):</a:t>
            </a:r>
          </a:p>
          <a:p>
            <a:pPr lvl="1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self.value</a:t>
            </a:r>
            <a:r>
              <a:rPr lang="en-US" altLang="ko-KR" sz="1000" dirty="0" smtClean="0"/>
              <a:t>=v</a:t>
            </a:r>
          </a:p>
          <a:p>
            <a:pPr lvl="1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show(self):</a:t>
            </a:r>
          </a:p>
          <a:p>
            <a:pPr lvl="1"/>
            <a:r>
              <a:rPr lang="en-US" altLang="ko-KR" sz="1000" dirty="0" smtClean="0"/>
              <a:t>		print(</a:t>
            </a:r>
            <a:r>
              <a:rPr lang="en-US" altLang="ko-KR" sz="1000" dirty="0" err="1" smtClean="0"/>
              <a:t>self.value</a:t>
            </a:r>
            <a:r>
              <a:rPr lang="en-US" altLang="ko-KR" sz="1000" dirty="0" smtClean="0"/>
              <a:t>)</a:t>
            </a:r>
          </a:p>
          <a:p>
            <a:pPr lvl="1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getvalue</a:t>
            </a:r>
            <a:r>
              <a:rPr lang="en-US" altLang="ko-KR" sz="1000" dirty="0" smtClean="0"/>
              <a:t>(self):</a:t>
            </a:r>
          </a:p>
          <a:p>
            <a:pPr lvl="1"/>
            <a:r>
              <a:rPr lang="en-US" altLang="ko-KR" sz="1000" dirty="0" smtClean="0"/>
              <a:t>		return </a:t>
            </a:r>
            <a:r>
              <a:rPr lang="en-US" altLang="ko-KR" sz="1000" dirty="0" err="1" smtClean="0"/>
              <a:t>self.value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setvalue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self,v</a:t>
            </a:r>
            <a:r>
              <a:rPr lang="en-US" altLang="ko-KR" sz="1000" dirty="0" smtClean="0"/>
              <a:t>):</a:t>
            </a:r>
          </a:p>
          <a:p>
            <a:pPr lvl="1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self.value</a:t>
            </a:r>
            <a:r>
              <a:rPr lang="en-US" altLang="ko-KR" sz="1000" dirty="0" smtClean="0"/>
              <a:t>=v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c1=C(20)</a:t>
            </a:r>
          </a:p>
          <a:p>
            <a:pPr lvl="1"/>
            <a:r>
              <a:rPr lang="en-US" altLang="ko-KR" sz="1000" dirty="0"/>
              <a:t>&gt;&gt;&gt; print(c1.value)</a:t>
            </a:r>
          </a:p>
          <a:p>
            <a:pPr lvl="1"/>
            <a:r>
              <a:rPr lang="en-US" altLang="ko-KR" sz="1000" dirty="0"/>
              <a:t>20</a:t>
            </a:r>
          </a:p>
          <a:p>
            <a:pPr lvl="1"/>
            <a:r>
              <a:rPr lang="en-US" altLang="ko-KR" sz="1000" dirty="0"/>
              <a:t>&gt;&gt;&gt; print(c1.show())</a:t>
            </a:r>
          </a:p>
          <a:p>
            <a:pPr lvl="1"/>
            <a:r>
              <a:rPr lang="en-US" altLang="ko-KR" sz="1000" dirty="0"/>
              <a:t>20</a:t>
            </a:r>
          </a:p>
          <a:p>
            <a:pPr lvl="1"/>
            <a:r>
              <a:rPr lang="en-US" altLang="ko-KR" sz="1000" dirty="0"/>
              <a:t>None</a:t>
            </a:r>
          </a:p>
          <a:p>
            <a:pPr lvl="1"/>
            <a:r>
              <a:rPr lang="en-US" altLang="ko-KR" sz="1000" dirty="0"/>
              <a:t>&gt;&gt;&gt; c1.getvalue</a:t>
            </a:r>
            <a:r>
              <a:rPr lang="en-US" altLang="ko-KR" sz="1000" dirty="0" smtClean="0"/>
              <a:t>()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값을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불러움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20</a:t>
            </a:r>
          </a:p>
          <a:p>
            <a:pPr lvl="1"/>
            <a:r>
              <a:rPr lang="en-US" altLang="ko-KR" sz="1000" dirty="0"/>
              <a:t>&gt;&gt;&gt; c1.setvalue(40</a:t>
            </a:r>
            <a:r>
              <a:rPr lang="en-US" altLang="ko-KR" sz="1000" dirty="0" smtClean="0"/>
              <a:t>)  </a:t>
            </a:r>
            <a:r>
              <a:rPr lang="en-US" altLang="ko-KR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 값을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변경</a:t>
            </a:r>
            <a:endParaRPr lang="en-US" altLang="ko-KR" sz="1000" dirty="0"/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c1.getvalue</a:t>
            </a:r>
            <a:r>
              <a:rPr lang="en-US" altLang="ko-KR" sz="1000" dirty="0" smtClean="0"/>
              <a:t>()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확인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smtClean="0"/>
              <a:t>40</a:t>
            </a:r>
          </a:p>
          <a:p>
            <a:pPr lvl="1"/>
            <a:r>
              <a:rPr lang="en-US" altLang="ko-KR" sz="1000" dirty="0"/>
              <a:t>&gt;&gt;&gt; print(c1.value)</a:t>
            </a:r>
          </a:p>
          <a:p>
            <a:pPr lvl="1"/>
            <a:r>
              <a:rPr lang="en-US" altLang="ko-KR" sz="10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7209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클래스 안은 클래스 정의가 끝나는 부분까지 나머지는 클래스 밖</a:t>
            </a:r>
            <a:endParaRPr lang="en-US" altLang="ko-KR" sz="1400" dirty="0" smtClean="0"/>
          </a:p>
          <a:p>
            <a:r>
              <a:rPr lang="en-US" altLang="ko-KR" sz="1400" dirty="0" smtClean="0"/>
              <a:t>private </a:t>
            </a:r>
            <a:r>
              <a:rPr lang="ko-KR" altLang="en-US" sz="1400" dirty="0" smtClean="0"/>
              <a:t>멤버는 클래스 안에서만 접근이 가능 </a:t>
            </a:r>
            <a:r>
              <a:rPr lang="en-US" altLang="ko-KR" sz="1400" dirty="0" smtClean="0"/>
              <a:t>: __</a:t>
            </a:r>
            <a:r>
              <a:rPr lang="ko-KR" altLang="en-US" sz="1400" dirty="0" err="1" smtClean="0"/>
              <a:t>멤버명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pubic </a:t>
            </a:r>
            <a:r>
              <a:rPr lang="ko-KR" altLang="en-US" sz="1400" dirty="0" smtClean="0"/>
              <a:t>멤버는 클래스안과 밖에서 모두 접근이 가능 </a:t>
            </a:r>
            <a:r>
              <a:rPr lang="en-US" altLang="ko-KR" sz="1400" dirty="0" smtClean="0"/>
              <a:t>: __</a:t>
            </a:r>
            <a:r>
              <a:rPr lang="ko-KR" altLang="en-US" sz="1400" dirty="0" smtClean="0"/>
              <a:t>가 없는 것은 모두 </a:t>
            </a:r>
            <a:r>
              <a:rPr lang="en-US" altLang="ko-KR" sz="1400" dirty="0" smtClean="0"/>
              <a:t>public</a:t>
            </a:r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36616" y="3093869"/>
            <a:ext cx="28758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</a:t>
            </a:r>
            <a:r>
              <a:rPr lang="en-US" altLang="ko-KR" sz="1000" dirty="0" err="1"/>
              <a:t>HasPrivate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self.public</a:t>
            </a:r>
            <a:r>
              <a:rPr lang="en-US" altLang="ko-KR" sz="1000" dirty="0"/>
              <a:t> ="public"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self.__private</a:t>
            </a:r>
            <a:r>
              <a:rPr lang="en-US" altLang="ko-KR" sz="1000" dirty="0"/>
              <a:t>="private"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print_from_internal</a:t>
            </a:r>
            <a:r>
              <a:rPr lang="en-US" altLang="ko-KR" sz="1000" dirty="0"/>
              <a:t>(self):</a:t>
            </a:r>
          </a:p>
          <a:p>
            <a:pPr lvl="1"/>
            <a:r>
              <a:rPr lang="en-US" altLang="ko-KR" sz="1000" dirty="0"/>
              <a:t>        print(</a:t>
            </a:r>
            <a:r>
              <a:rPr lang="en-US" altLang="ko-KR" sz="1000" dirty="0" err="1"/>
              <a:t>self.public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        print(</a:t>
            </a:r>
            <a:r>
              <a:rPr lang="en-US" altLang="ko-KR" sz="1000" dirty="0" err="1"/>
              <a:t>self.__private</a:t>
            </a:r>
            <a:r>
              <a:rPr lang="en-US" altLang="ko-KR" sz="1000" dirty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8020" y="4535504"/>
            <a:ext cx="790421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</a:t>
            </a:r>
            <a:r>
              <a:rPr lang="en-US" altLang="ko-KR" sz="1000" dirty="0" err="1"/>
              <a:t>HasPrivate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obj.print_from_internal</a:t>
            </a:r>
            <a:r>
              <a:rPr lang="en-US" altLang="ko-KR" sz="1000" dirty="0" smtClean="0"/>
              <a:t>()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HasPrvate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print_from_internal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함수는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public, __private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속성에 자유롭게 접근 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public</a:t>
            </a:r>
          </a:p>
          <a:p>
            <a:pPr lvl="1"/>
            <a:r>
              <a:rPr lang="en-US" altLang="ko-KR" sz="1000" dirty="0"/>
              <a:t>private</a:t>
            </a:r>
          </a:p>
          <a:p>
            <a:pPr lvl="1"/>
            <a:r>
              <a:rPr lang="en-US" altLang="ko-KR" sz="1000" dirty="0"/>
              <a:t>&gt;&gt;&gt; print(</a:t>
            </a:r>
            <a:r>
              <a:rPr lang="en-US" altLang="ko-KR" sz="1000" dirty="0" err="1"/>
              <a:t>obj.public</a:t>
            </a:r>
            <a:r>
              <a:rPr lang="en-US" altLang="ko-KR" sz="1000" dirty="0" smtClean="0"/>
              <a:t>)       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public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은 객체외부에서도 접근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public</a:t>
            </a:r>
          </a:p>
          <a:p>
            <a:pPr lvl="1"/>
            <a:r>
              <a:rPr lang="en-US" altLang="ko-KR" sz="1000" dirty="0"/>
              <a:t>&gt;&gt;&gt; print(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.__private</a:t>
            </a:r>
            <a:r>
              <a:rPr lang="en-US" altLang="ko-KR" sz="1000" dirty="0" smtClean="0"/>
              <a:t>)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__private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은 객체 외부에서는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__private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속성에 접근불가능 하여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error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발생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"&lt;pyshell#3&gt;", line 1, in &lt;module&gt;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.__private)</a:t>
            </a:r>
          </a:p>
          <a:p>
            <a:pPr lvl="1"/>
            <a:r>
              <a:rPr lang="en-US" altLang="ko-KR" sz="1000" dirty="0" err="1"/>
              <a:t>AttributeError</a:t>
            </a:r>
            <a:r>
              <a:rPr lang="en-US" altLang="ko-KR" sz="1000" dirty="0"/>
              <a:t>: '</a:t>
            </a:r>
            <a:r>
              <a:rPr lang="en-US" altLang="ko-KR" sz="1000" dirty="0" err="1"/>
              <a:t>HasPrivate</a:t>
            </a:r>
            <a:r>
              <a:rPr lang="en-US" altLang="ko-KR" sz="1000" dirty="0"/>
              <a:t>' object has no attribute '__private'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64073" y="1977777"/>
            <a:ext cx="437841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C():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self,v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</a:t>
            </a:r>
            <a:r>
              <a:rPr lang="en-US" altLang="ko-KR" sz="1000" dirty="0" err="1"/>
              <a:t>self.__value</a:t>
            </a:r>
            <a:r>
              <a:rPr lang="en-US" altLang="ko-KR" sz="1000" dirty="0"/>
              <a:t>=v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show(self):</a:t>
            </a:r>
          </a:p>
          <a:p>
            <a:pPr lvl="1"/>
            <a:r>
              <a:rPr lang="en-US" altLang="ko-KR" sz="1000" dirty="0"/>
              <a:t>		print(</a:t>
            </a:r>
            <a:r>
              <a:rPr lang="en-US" altLang="ko-KR" sz="1000" dirty="0" err="1"/>
              <a:t>self.__value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c1=C(10)</a:t>
            </a:r>
          </a:p>
          <a:p>
            <a:pPr lvl="1"/>
            <a:r>
              <a:rPr lang="en-US" altLang="ko-KR" sz="1000" dirty="0"/>
              <a:t>&gt;&gt;&gt; print(c1.value</a:t>
            </a:r>
            <a:r>
              <a:rPr lang="en-US" altLang="ko-KR" sz="1000" dirty="0" smtClean="0"/>
              <a:t>)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__private</a:t>
            </a:r>
            <a:r>
              <a:rPr lang="ko-KR" altLang="en-US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은 객체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외부 접근불가능  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"&lt;pyshell#17&gt;", line 1, in &lt;module&gt;</a:t>
            </a:r>
          </a:p>
          <a:p>
            <a:pPr lvl="1"/>
            <a:r>
              <a:rPr lang="en-US" altLang="ko-KR" sz="1000" dirty="0"/>
              <a:t>    print(c1.value)</a:t>
            </a:r>
          </a:p>
          <a:p>
            <a:pPr lvl="1"/>
            <a:r>
              <a:rPr lang="en-US" altLang="ko-KR" sz="1000" dirty="0" err="1"/>
              <a:t>AttributeError</a:t>
            </a:r>
            <a:r>
              <a:rPr lang="en-US" altLang="ko-KR" sz="1000" dirty="0"/>
              <a:t>: 'C' object has no attribute 'value'</a:t>
            </a:r>
          </a:p>
          <a:p>
            <a:pPr lvl="1"/>
            <a:r>
              <a:rPr lang="en-US" altLang="ko-KR" sz="1000" dirty="0"/>
              <a:t>&gt;&gt;&gt; print(c1.show</a:t>
            </a:r>
            <a:r>
              <a:rPr lang="en-US" altLang="ko-KR" sz="1000" dirty="0" smtClean="0"/>
              <a:t>())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메소드는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어디서나 접근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10</a:t>
            </a:r>
          </a:p>
          <a:p>
            <a:pPr lvl="1"/>
            <a:r>
              <a:rPr lang="en-US" altLang="ko-KR" sz="1000" dirty="0"/>
              <a:t>None</a:t>
            </a:r>
          </a:p>
          <a:p>
            <a:pPr lvl="1"/>
            <a:r>
              <a:rPr lang="en-US" altLang="ko-KR" sz="10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5584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멤버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메쏘드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클래스 멤버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</a:t>
            </a:r>
            <a:r>
              <a:rPr lang="ko-KR" altLang="en-US" sz="1400" dirty="0"/>
              <a:t>적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메쏘드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</a:t>
            </a:r>
            <a:r>
              <a:rPr lang="ko-KR" altLang="en-US" sz="1400" dirty="0"/>
              <a:t>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메쏘드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변수 </a:t>
            </a:r>
            <a:r>
              <a:rPr lang="en-US" altLang="ko-KR" sz="1400" dirty="0" smtClean="0"/>
              <a:t>) </a:t>
            </a:r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인스턴스를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메쏘드</a:t>
            </a:r>
            <a:r>
              <a:rPr lang="ko-KR" altLang="en-US" sz="1400" dirty="0" smtClean="0"/>
              <a:t> 호출</a:t>
            </a:r>
            <a:r>
              <a:rPr lang="en-US" altLang="ko-KR" sz="1400" dirty="0" smtClean="0"/>
              <a:t>  -&gt;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메쏘드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d1=</a:t>
            </a:r>
            <a:r>
              <a:rPr lang="en-US" altLang="ko-KR" sz="1200" dirty="0" err="1"/>
              <a:t>datetime.datetime</a:t>
            </a:r>
            <a:r>
              <a:rPr lang="en-US" altLang="ko-KR" sz="1200" dirty="0"/>
              <a:t>(2017,8,13)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print( d1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r>
              <a:rPr lang="en-US" altLang="ko-KR" sz="1200" dirty="0">
                <a:solidFill>
                  <a:srgbClr val="FF0000"/>
                </a:solidFill>
              </a:rPr>
              <a:t>year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통해 </a:t>
            </a:r>
            <a:r>
              <a:rPr lang="ko-KR" altLang="en-US" sz="1400" dirty="0" err="1" smtClean="0"/>
              <a:t>메쏘드</a:t>
            </a:r>
            <a:r>
              <a:rPr lang="ko-KR" altLang="en-US" sz="1400" dirty="0" smtClean="0"/>
              <a:t> 호출</a:t>
            </a:r>
            <a:r>
              <a:rPr lang="en-US" altLang="ko-KR" sz="1400" dirty="0" smtClean="0"/>
              <a:t>    -&gt; </a:t>
            </a:r>
            <a:r>
              <a:rPr lang="ko-KR" altLang="en-US" sz="1400" dirty="0" err="1" smtClean="0"/>
              <a:t>정적메쏘드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메쏘드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nn-NO" altLang="ko-KR" sz="1200" dirty="0" smtClean="0"/>
              <a:t>datetime.datetime.</a:t>
            </a:r>
            <a:r>
              <a:rPr lang="nn-NO" altLang="ko-KR" sz="1200" dirty="0" smtClean="0">
                <a:solidFill>
                  <a:srgbClr val="FF0000"/>
                </a:solidFill>
              </a:rPr>
              <a:t>now</a:t>
            </a:r>
            <a:r>
              <a:rPr lang="nn-NO" altLang="ko-KR" sz="1200" dirty="0"/>
              <a:t>()</a:t>
            </a:r>
          </a:p>
          <a:p>
            <a:r>
              <a:rPr lang="nn-NO" altLang="ko-KR" sz="1200" dirty="0"/>
              <a:t>datetime.datetime(2017, 4, 24, 21, 38, 44, 277192</a:t>
            </a:r>
            <a:r>
              <a:rPr lang="nn-NO" altLang="ko-KR" sz="1200" dirty="0" smtClean="0"/>
              <a:t>)</a:t>
            </a:r>
          </a:p>
          <a:p>
            <a:endParaRPr lang="nn-NO" altLang="ko-KR" sz="1200" dirty="0" smtClean="0"/>
          </a:p>
          <a:p>
            <a:endParaRPr lang="ko-KR" altLang="en-US" sz="1200" dirty="0"/>
          </a:p>
          <a:p>
            <a:pPr marL="0" indent="0">
              <a:buNone/>
            </a:pPr>
            <a:r>
              <a:rPr lang="ko-KR" altLang="en-US" dirty="0" smtClean="0"/>
              <a:t>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7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정적  </a:t>
            </a:r>
            <a:r>
              <a:rPr lang="ko-KR" altLang="en-US" sz="1400" dirty="0" err="1" smtClean="0"/>
              <a:t>메쏘드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클래스이름</a:t>
            </a:r>
            <a:r>
              <a:rPr lang="en-US" altLang="ko-KR" sz="14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staticmethod</a:t>
            </a:r>
            <a:r>
              <a:rPr lang="en-US" altLang="ko-KR" sz="1200" dirty="0" smtClean="0"/>
              <a:t>  -&gt; @</a:t>
            </a:r>
            <a:r>
              <a:rPr lang="en-US" altLang="ko-KR" sz="1200" dirty="0" err="1" smtClean="0"/>
              <a:t>staticmethod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데코레이터로</a:t>
            </a:r>
            <a:r>
              <a:rPr lang="ko-KR" altLang="en-US" sz="1200" dirty="0" smtClean="0"/>
              <a:t> 수식 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메소드이름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매겨변수</a:t>
            </a:r>
            <a:r>
              <a:rPr lang="en-US" altLang="ko-KR" sz="1200" dirty="0" smtClean="0"/>
              <a:t>):   -&gt; self, </a:t>
            </a:r>
            <a:r>
              <a:rPr lang="en-US" altLang="ko-KR" sz="1200" dirty="0" err="1" smtClean="0"/>
              <a:t>cls</a:t>
            </a:r>
            <a:r>
              <a:rPr lang="ko-KR" altLang="en-US" sz="1200" dirty="0" smtClean="0"/>
              <a:t>라는 매개변수를 사용하지 않음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ko-KR" altLang="en-US" sz="1200" dirty="0" err="1" smtClean="0"/>
              <a:t>코드블럭</a:t>
            </a:r>
            <a:r>
              <a:rPr lang="ko-KR" altLang="en-US" sz="1200" dirty="0" smtClean="0"/>
              <a:t>    </a:t>
            </a:r>
            <a:endParaRPr lang="en-US" altLang="ko-KR" sz="1200" dirty="0" smtClean="0"/>
          </a:p>
          <a:p>
            <a:endParaRPr lang="nn-NO" altLang="ko-KR" sz="1200" dirty="0" smtClean="0"/>
          </a:p>
          <a:p>
            <a:endParaRPr lang="nn-NO" altLang="ko-KR" sz="1200" dirty="0" smtClean="0"/>
          </a:p>
          <a:p>
            <a:endParaRPr lang="ko-KR" altLang="en-US" sz="1200" dirty="0"/>
          </a:p>
          <a:p>
            <a:pPr marL="0" indent="0">
              <a:buNone/>
            </a:pPr>
            <a:r>
              <a:rPr lang="ko-KR" altLang="en-US" dirty="0" smtClean="0"/>
              <a:t>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66744" y="3007666"/>
            <a:ext cx="785813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calculator:</a:t>
            </a:r>
          </a:p>
          <a:p>
            <a:pPr lvl="1"/>
            <a:r>
              <a:rPr lang="en-US" altLang="ko-KR" sz="1000" dirty="0"/>
              <a:t>	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plus(</a:t>
            </a:r>
            <a:r>
              <a:rPr lang="en-US" altLang="ko-KR" sz="1000" dirty="0" err="1"/>
              <a:t>a,b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return </a:t>
            </a:r>
            <a:r>
              <a:rPr lang="en-US" altLang="ko-KR" sz="1000" dirty="0" err="1"/>
              <a:t>a+b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=calculator()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calculator.plus</a:t>
            </a:r>
            <a:r>
              <a:rPr lang="en-US" altLang="ko-KR" sz="1000" dirty="0"/>
              <a:t>(3,4</a:t>
            </a:r>
            <a:r>
              <a:rPr lang="en-US" altLang="ko-KR" sz="1000" dirty="0" smtClean="0"/>
              <a:t>)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클래스를 통한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정적메쏘드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호출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7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obj.plus</a:t>
            </a:r>
            <a:r>
              <a:rPr lang="en-US" altLang="ko-KR" sz="1000" dirty="0"/>
              <a:t>(3,4</a:t>
            </a:r>
            <a:r>
              <a:rPr lang="en-US" altLang="ko-KR" sz="1000" dirty="0" smtClean="0"/>
              <a:t>)         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인스턴스를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통한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정적메쏘드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호출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보통은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인스턴스에서는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호출하지 않음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415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클래스  </a:t>
            </a:r>
            <a:r>
              <a:rPr lang="ko-KR" altLang="en-US" sz="1400" dirty="0" err="1" smtClean="0"/>
              <a:t>메쏘드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클래스이름</a:t>
            </a:r>
            <a:r>
              <a:rPr lang="en-US" altLang="ko-KR" sz="14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classmethod</a:t>
            </a:r>
            <a:r>
              <a:rPr lang="en-US" altLang="ko-KR" sz="1200" dirty="0" smtClean="0"/>
              <a:t>  -&gt; @</a:t>
            </a:r>
            <a:r>
              <a:rPr lang="en-US" altLang="ko-KR" sz="1200" dirty="0" err="1" smtClean="0"/>
              <a:t>classmethod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데코레이터로</a:t>
            </a:r>
            <a:r>
              <a:rPr lang="ko-KR" altLang="en-US" sz="1200" dirty="0" smtClean="0"/>
              <a:t> 수식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200" dirty="0" smtClean="0">
                <a:solidFill>
                  <a:srgbClr val="FF0000"/>
                </a:solidFill>
              </a:rPr>
              <a:t> 이름 </a:t>
            </a:r>
            <a:r>
              <a:rPr lang="en-US" altLang="ko-KR" sz="1200" dirty="0" smtClean="0">
                <a:solidFill>
                  <a:srgbClr val="FF0000"/>
                </a:solidFill>
              </a:rPr>
              <a:t>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classmethod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메소드이름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r>
              <a:rPr lang="ko-KR" altLang="en-US" sz="1200" dirty="0" smtClean="0"/>
              <a:t>의 다른 표현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메소드이름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cls</a:t>
            </a:r>
            <a:r>
              <a:rPr lang="en-US" altLang="ko-KR" sz="1200" dirty="0" smtClean="0"/>
              <a:t>):   -&gt; </a:t>
            </a:r>
            <a:r>
              <a:rPr lang="ko-KR" altLang="en-US" sz="1200" dirty="0"/>
              <a:t>매</a:t>
            </a:r>
            <a:r>
              <a:rPr lang="ko-KR" altLang="en-US" sz="1200" dirty="0" smtClean="0"/>
              <a:t>개변수를 </a:t>
            </a:r>
            <a:r>
              <a:rPr lang="en-US" altLang="ko-KR" sz="1200" dirty="0" err="1" smtClean="0"/>
              <a:t>cls</a:t>
            </a:r>
            <a:r>
              <a:rPr lang="ko-KR" altLang="en-US" sz="1200" dirty="0" smtClean="0"/>
              <a:t>를 포함하여 </a:t>
            </a:r>
            <a:r>
              <a:rPr lang="ko-KR" altLang="en-US" sz="1200" dirty="0" err="1" smtClean="0"/>
              <a:t>한개</a:t>
            </a:r>
            <a:r>
              <a:rPr lang="ko-KR" altLang="en-US" sz="1200" dirty="0" smtClean="0"/>
              <a:t> 이상 정정의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ko-KR" altLang="en-US" sz="1200" dirty="0" err="1" smtClean="0"/>
              <a:t>코드블럭</a:t>
            </a:r>
            <a:r>
              <a:rPr lang="ko-KR" altLang="en-US" sz="1200" dirty="0" smtClean="0"/>
              <a:t>    </a:t>
            </a:r>
            <a:endParaRPr lang="en-US" altLang="ko-KR" sz="1200" dirty="0" smtClean="0"/>
          </a:p>
          <a:p>
            <a:r>
              <a:rPr lang="ko-KR" altLang="en-US" sz="1400" dirty="0" smtClean="0"/>
              <a:t>클래스  </a:t>
            </a:r>
            <a:r>
              <a:rPr lang="ko-KR" altLang="en-US" sz="1400" dirty="0" err="1" smtClean="0"/>
              <a:t>메쏘드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호출방법은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클래스명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400" dirty="0" err="1">
                <a:solidFill>
                  <a:srgbClr val="FF0000"/>
                </a:solidFill>
              </a:rPr>
              <a:t>명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nn-NO" altLang="ko-KR" sz="1200" dirty="0" smtClean="0"/>
          </a:p>
          <a:p>
            <a:endParaRPr lang="ko-KR" altLang="en-US" sz="1200" dirty="0"/>
          </a:p>
          <a:p>
            <a:pPr marL="0" indent="0">
              <a:buNone/>
            </a:pPr>
            <a:r>
              <a:rPr lang="ko-KR" altLang="en-US" dirty="0" smtClean="0"/>
              <a:t>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923921" y="3321991"/>
            <a:ext cx="362903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CS:</a:t>
            </a:r>
          </a:p>
          <a:p>
            <a:pPr lvl="1"/>
            <a:r>
              <a:rPr lang="en-US" altLang="ko-KR" sz="1000" dirty="0"/>
              <a:t>	@</a:t>
            </a:r>
            <a:r>
              <a:rPr lang="en-US" altLang="ko-KR" sz="1000" dirty="0" err="1"/>
              <a:t>classmethod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class_method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print("class method")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instance_method</a:t>
            </a:r>
            <a:r>
              <a:rPr lang="en-US" altLang="ko-KR" sz="1000" dirty="0"/>
              <a:t>(self):</a:t>
            </a:r>
          </a:p>
          <a:p>
            <a:pPr lvl="1"/>
            <a:r>
              <a:rPr lang="en-US" altLang="ko-KR" sz="1000" dirty="0"/>
              <a:t>		print("</a:t>
            </a:r>
            <a:r>
              <a:rPr lang="en-US" altLang="ko-KR" sz="1000" dirty="0" err="1"/>
              <a:t>instanc</a:t>
            </a:r>
            <a:r>
              <a:rPr lang="en-US" altLang="ko-KR" sz="1000" dirty="0"/>
              <a:t> method")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=CS()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CS.class_method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class method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i.instance_method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 err="1"/>
              <a:t>instanc</a:t>
            </a:r>
            <a:r>
              <a:rPr lang="en-US" altLang="ko-KR" sz="1000" dirty="0"/>
              <a:t> method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24325" y="3321990"/>
            <a:ext cx="47815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</a:t>
            </a:r>
            <a:r>
              <a:rPr lang="en-US" altLang="ko-KR" sz="1000" dirty="0" err="1"/>
              <a:t>testclass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	@</a:t>
            </a:r>
            <a:r>
              <a:rPr lang="en-US" altLang="ko-KR" sz="1000" dirty="0" err="1"/>
              <a:t>classmethod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print_testclass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print(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testclass.print_testclass</a:t>
            </a:r>
            <a:r>
              <a:rPr lang="en-US" altLang="ko-KR" sz="1000" dirty="0" smtClean="0"/>
              <a:t>()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1000" b="1" dirty="0">
                <a:solidFill>
                  <a:srgbClr val="FF0000"/>
                </a:solidFill>
              </a:rPr>
              <a:t>클래스를 통한 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클래쓰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메쏘드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호출 </a:t>
            </a:r>
            <a:endParaRPr lang="en-US" altLang="ko-KR" sz="1000" dirty="0"/>
          </a:p>
          <a:p>
            <a:pPr lvl="1"/>
            <a:r>
              <a:rPr lang="en-US" altLang="ko-KR" sz="1000" dirty="0"/>
              <a:t>&lt;class '__main__.</a:t>
            </a:r>
            <a:r>
              <a:rPr lang="en-US" altLang="ko-KR" sz="1000" dirty="0" err="1"/>
              <a:t>testclass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</a:t>
            </a:r>
            <a:r>
              <a:rPr lang="en-US" altLang="ko-KR" sz="1000" dirty="0" err="1"/>
              <a:t>testclass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obj.print_testclass</a:t>
            </a:r>
            <a:r>
              <a:rPr lang="en-US" altLang="ko-KR" sz="1000" dirty="0" smtClean="0"/>
              <a:t>()    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인스턴스를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통한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클래쓰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메쏘드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호출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&lt;class '__main__.</a:t>
            </a:r>
            <a:r>
              <a:rPr lang="en-US" altLang="ko-KR" sz="1000" dirty="0" err="1"/>
              <a:t>testclass</a:t>
            </a:r>
            <a:r>
              <a:rPr lang="en-US" altLang="ko-KR" sz="1000" dirty="0"/>
              <a:t>'&gt;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81650" y="3509691"/>
            <a:ext cx="676275" cy="2431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클래스  변수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클래스이름</a:t>
            </a:r>
            <a:r>
              <a:rPr lang="en-US" altLang="ko-KR" sz="1400" dirty="0" smtClean="0"/>
              <a:t>:</a:t>
            </a:r>
          </a:p>
          <a:p>
            <a:pPr marL="457200" lvl="1" indent="0">
              <a:buNone/>
            </a:pPr>
            <a:r>
              <a:rPr lang="ko-KR" altLang="en-US" sz="1200" dirty="0" smtClean="0"/>
              <a:t>클래스 변수 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클래스 이름 바로 밑에서 선언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메소드이름</a:t>
            </a:r>
            <a:r>
              <a:rPr lang="en-US" altLang="ko-KR" sz="1200" dirty="0" smtClean="0"/>
              <a:t>(): </a:t>
            </a:r>
          </a:p>
          <a:p>
            <a:pPr marL="4572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ko-KR" altLang="en-US" sz="1200" dirty="0" err="1" smtClean="0"/>
              <a:t>코드블럭</a:t>
            </a:r>
            <a:r>
              <a:rPr lang="ko-KR" altLang="en-US" sz="1200" dirty="0" smtClean="0"/>
              <a:t>    </a:t>
            </a:r>
            <a:endParaRPr lang="en-US" altLang="ko-KR" sz="1200" dirty="0" smtClean="0"/>
          </a:p>
          <a:p>
            <a:r>
              <a:rPr lang="ko-KR" altLang="en-US" sz="1400" dirty="0"/>
              <a:t>클래스 변수는 </a:t>
            </a:r>
            <a:r>
              <a:rPr lang="en-US" altLang="ko-KR" sz="1400" dirty="0"/>
              <a:t>class</a:t>
            </a:r>
            <a:r>
              <a:rPr lang="ko-KR" altLang="en-US" sz="1400" dirty="0"/>
              <a:t>안 </a:t>
            </a:r>
            <a:r>
              <a:rPr lang="ko-KR" altLang="en-US" sz="1400" dirty="0" err="1"/>
              <a:t>메쏘드</a:t>
            </a:r>
            <a:r>
              <a:rPr lang="ko-KR" altLang="en-US" sz="1400" dirty="0"/>
              <a:t> 밖에 지정하며 </a:t>
            </a:r>
            <a:r>
              <a:rPr lang="ko-KR" altLang="en-US" sz="1400" dirty="0" err="1"/>
              <a:t>메쏘드</a:t>
            </a:r>
            <a:r>
              <a:rPr lang="ko-KR" altLang="en-US" sz="1400" dirty="0"/>
              <a:t> 안에서는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>변수로 사용한다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클래스 변수는 클래스 정의 시점에 함께 메모리에 할당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클래스로 부터 생성된 모든 </a:t>
            </a:r>
            <a:r>
              <a:rPr lang="ko-KR" altLang="en-US" sz="1400" dirty="0" err="1" smtClean="0"/>
              <a:t>인스턴스들에게</a:t>
            </a:r>
            <a:r>
              <a:rPr lang="ko-KR" altLang="en-US" sz="1400" dirty="0" smtClean="0"/>
              <a:t> 공유되며 영향을 미침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객체 변수는 </a:t>
            </a:r>
            <a:r>
              <a:rPr lang="ko-KR" altLang="en-US" sz="1400" dirty="0" err="1" smtClean="0"/>
              <a:t>객체별로</a:t>
            </a:r>
            <a:r>
              <a:rPr lang="ko-KR" altLang="en-US" sz="1400" dirty="0" smtClean="0"/>
              <a:t> 다름</a:t>
            </a:r>
            <a:r>
              <a:rPr lang="en-US" altLang="ko-KR" sz="1400" dirty="0" smtClean="0"/>
              <a:t>) </a:t>
            </a:r>
            <a:endParaRPr lang="ko-KR" altLang="en-US" sz="1400" dirty="0"/>
          </a:p>
          <a:p>
            <a:endParaRPr lang="nn-NO" altLang="ko-KR" sz="1200" dirty="0" smtClean="0"/>
          </a:p>
          <a:p>
            <a:endParaRPr lang="nn-NO" altLang="ko-KR" sz="1200" dirty="0" smtClean="0"/>
          </a:p>
          <a:p>
            <a:endParaRPr lang="ko-KR" altLang="en-US" sz="1200" dirty="0"/>
          </a:p>
          <a:p>
            <a:pPr marL="0" indent="0">
              <a:buNone/>
            </a:pPr>
            <a:r>
              <a:rPr lang="ko-KR" altLang="en-US" dirty="0" smtClean="0"/>
              <a:t>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14370" y="4219574"/>
            <a:ext cx="57626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</a:t>
            </a:r>
            <a:r>
              <a:rPr lang="en-US" altLang="ko-KR" sz="1000" dirty="0" err="1"/>
              <a:t>cs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count=0       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클래스 변수 선언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		</a:t>
            </a:r>
            <a:r>
              <a:rPr lang="en-US" altLang="ko-KR" sz="1000" dirty="0" err="1" smtClean="0"/>
              <a:t>cs.count</a:t>
            </a:r>
            <a:r>
              <a:rPr lang="en-US" altLang="ko-KR" sz="1000" dirty="0" smtClean="0"/>
              <a:t>=cs.count+1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메쏘드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안에서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class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이름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변수로 사용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	@</a:t>
            </a:r>
            <a:r>
              <a:rPr lang="en-US" altLang="ko-KR" sz="1000" dirty="0" err="1"/>
              <a:t>classmethod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getcount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return </a:t>
            </a:r>
            <a:r>
              <a:rPr lang="en-US" altLang="ko-KR" sz="1000" dirty="0" err="1" smtClean="0"/>
              <a:t>cls.count</a:t>
            </a:r>
            <a:r>
              <a:rPr lang="en-US" altLang="ko-KR" sz="1000" dirty="0" smtClean="0"/>
              <a:t>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cls.count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cs.count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가 동일함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i1=</a:t>
            </a:r>
            <a:r>
              <a:rPr lang="en-US" altLang="ko-KR" sz="1000" dirty="0" err="1"/>
              <a:t>cs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i2=</a:t>
            </a:r>
            <a:r>
              <a:rPr lang="en-US" altLang="ko-KR" sz="1000" dirty="0" err="1"/>
              <a:t>cs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i3=</a:t>
            </a:r>
            <a:r>
              <a:rPr lang="en-US" altLang="ko-KR" sz="1000" dirty="0" err="1"/>
              <a:t>cs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print(</a:t>
            </a:r>
            <a:r>
              <a:rPr lang="en-US" altLang="ko-KR" sz="1000" dirty="0" err="1"/>
              <a:t>cs.getcount</a:t>
            </a:r>
            <a:r>
              <a:rPr lang="en-US" altLang="ko-KR" sz="1000" dirty="0" smtClean="0"/>
              <a:t>()) </a:t>
            </a:r>
            <a:r>
              <a:rPr lang="en-US" altLang="ko-KR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클래스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호출</a:t>
            </a:r>
            <a:endParaRPr lang="en-US" altLang="ko-KR" sz="1000" dirty="0"/>
          </a:p>
          <a:p>
            <a:pPr lvl="1"/>
            <a:r>
              <a:rPr lang="en-US" altLang="ko-KR" sz="1000" dirty="0"/>
              <a:t>3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66900" y="3895724"/>
            <a:ext cx="676275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0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en-US" altLang="ko-KR" sz="1800" dirty="0"/>
              <a:t>python [option] ... </a:t>
            </a:r>
            <a:r>
              <a:rPr lang="en-US" altLang="ko-KR" sz="1800" dirty="0">
                <a:solidFill>
                  <a:srgbClr val="FF0000"/>
                </a:solidFill>
              </a:rPr>
              <a:t>[-c </a:t>
            </a:r>
            <a:r>
              <a:rPr lang="en-US" altLang="ko-KR" sz="1800" dirty="0" err="1">
                <a:solidFill>
                  <a:srgbClr val="FF0000"/>
                </a:solidFill>
              </a:rPr>
              <a:t>cmd</a:t>
            </a:r>
            <a:r>
              <a:rPr lang="en-US" altLang="ko-KR" sz="1800" dirty="0">
                <a:solidFill>
                  <a:srgbClr val="FF0000"/>
                </a:solidFill>
              </a:rPr>
              <a:t> | -m mod | file | -] </a:t>
            </a:r>
            <a:r>
              <a:rPr lang="en-US" altLang="ko-KR" sz="1800" dirty="0">
                <a:solidFill>
                  <a:srgbClr val="0070C0"/>
                </a:solidFill>
              </a:rPr>
              <a:t>[</a:t>
            </a:r>
            <a:r>
              <a:rPr lang="en-US" altLang="ko-KR" sz="1800" dirty="0" err="1">
                <a:solidFill>
                  <a:srgbClr val="0070C0"/>
                </a:solidFill>
              </a:rPr>
              <a:t>arg</a:t>
            </a:r>
            <a:r>
              <a:rPr lang="en-US" altLang="ko-KR" sz="1800" dirty="0">
                <a:solidFill>
                  <a:srgbClr val="0070C0"/>
                </a:solidFill>
              </a:rPr>
              <a:t>] </a:t>
            </a:r>
            <a:r>
              <a:rPr lang="en-US" altLang="ko-KR" sz="1800" dirty="0" smtClean="0"/>
              <a:t>... </a:t>
            </a:r>
            <a:r>
              <a:rPr lang="ko-KR" altLang="en-US" sz="1800" dirty="0" smtClean="0"/>
              <a:t>형식으로 사용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84886" y="1542958"/>
            <a:ext cx="77518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bin]# python --help</a:t>
            </a:r>
          </a:p>
          <a:p>
            <a:pPr lvl="1"/>
            <a:r>
              <a:rPr lang="en-US" altLang="ko-KR" sz="1000" dirty="0"/>
              <a:t>usage: python [option] ... [-c 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 | -m mod | file | -] [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] ...</a:t>
            </a:r>
          </a:p>
          <a:p>
            <a:pPr lvl="1"/>
            <a:r>
              <a:rPr lang="en-US" altLang="ko-KR" sz="1000" dirty="0"/>
              <a:t>Options and arguments (and corresponding environment variables):</a:t>
            </a:r>
          </a:p>
          <a:p>
            <a:pPr lvl="1"/>
            <a:r>
              <a:rPr lang="en-US" altLang="ko-KR" sz="1000" dirty="0"/>
              <a:t>-B     : don't write .</a:t>
            </a:r>
            <a:r>
              <a:rPr lang="en-US" altLang="ko-KR" sz="1000" dirty="0" err="1"/>
              <a:t>py</a:t>
            </a:r>
            <a:r>
              <a:rPr lang="en-US" altLang="ko-KR" sz="1000" dirty="0"/>
              <a:t>[co] files on import; also PYTHONDONTWRITEBYTECODE=x</a:t>
            </a:r>
          </a:p>
          <a:p>
            <a:pPr lvl="1"/>
            <a:r>
              <a:rPr lang="en-US" altLang="ko-KR" sz="1000" dirty="0"/>
              <a:t>-c 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 : program passed in as string (terminates option list)</a:t>
            </a:r>
          </a:p>
          <a:p>
            <a:pPr lvl="1"/>
            <a:r>
              <a:rPr lang="en-US" altLang="ko-KR" sz="1000" dirty="0"/>
              <a:t>-d     : debug output from parser; also PYTHONDEBUG=x</a:t>
            </a:r>
          </a:p>
          <a:p>
            <a:pPr lvl="1"/>
            <a:r>
              <a:rPr lang="en-US" altLang="ko-KR" sz="1000" dirty="0"/>
              <a:t>-E     : ignore PYTHON* environment variables (such as PYTHONPATH)</a:t>
            </a:r>
          </a:p>
          <a:p>
            <a:pPr lvl="1"/>
            <a:r>
              <a:rPr lang="en-US" altLang="ko-KR" sz="1000" dirty="0"/>
              <a:t>-h     : print this help message and exit (also --help)</a:t>
            </a:r>
          </a:p>
          <a:p>
            <a:pPr lvl="1"/>
            <a:r>
              <a:rPr lang="en-US" altLang="ko-KR" sz="1000" dirty="0"/>
              <a:t>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    : inspect interactively after running script; forces a prompt even</a:t>
            </a:r>
          </a:p>
          <a:p>
            <a:pPr lvl="1"/>
            <a:r>
              <a:rPr lang="en-US" altLang="ko-KR" sz="1000" dirty="0"/>
              <a:t>         if 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 does not appear to be a terminal; also PYTHONINSPECT=x</a:t>
            </a:r>
          </a:p>
          <a:p>
            <a:pPr lvl="1"/>
            <a:r>
              <a:rPr lang="en-US" altLang="ko-KR" sz="1000" dirty="0"/>
              <a:t>-m mod : run library module as a script (terminates option list)</a:t>
            </a:r>
          </a:p>
          <a:p>
            <a:pPr lvl="1"/>
            <a:r>
              <a:rPr lang="en-US" altLang="ko-KR" sz="1000" dirty="0"/>
              <a:t>-O     : optimize generated bytecode slightly; also PYTHONOPTIMIZE=x</a:t>
            </a:r>
          </a:p>
          <a:p>
            <a:pPr lvl="1"/>
            <a:r>
              <a:rPr lang="en-US" altLang="ko-KR" sz="1000" dirty="0"/>
              <a:t>-OO    : remove doc-strings in addition to the -O optimizations</a:t>
            </a:r>
          </a:p>
          <a:p>
            <a:pPr lvl="1"/>
            <a:r>
              <a:rPr lang="en-US" altLang="ko-KR" sz="1000" dirty="0"/>
              <a:t>-R     : use a pseudo-random salt to make hash() values of various types be</a:t>
            </a:r>
          </a:p>
          <a:p>
            <a:pPr lvl="1"/>
            <a:r>
              <a:rPr lang="en-US" altLang="ko-KR" sz="1000" dirty="0"/>
              <a:t>         unpredictable between separate invocations of the interpreter, as</a:t>
            </a:r>
          </a:p>
          <a:p>
            <a:pPr lvl="1"/>
            <a:r>
              <a:rPr lang="en-US" altLang="ko-KR" sz="1000" dirty="0"/>
              <a:t>         a defense against denial-of-service attacks</a:t>
            </a:r>
          </a:p>
          <a:p>
            <a:pPr lvl="1"/>
            <a:r>
              <a:rPr lang="en-US" altLang="ko-KR" sz="1000" dirty="0"/>
              <a:t>-Q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 : division options: -</a:t>
            </a:r>
            <a:r>
              <a:rPr lang="en-US" altLang="ko-KR" sz="1000" dirty="0" err="1"/>
              <a:t>Qold</a:t>
            </a:r>
            <a:r>
              <a:rPr lang="en-US" altLang="ko-KR" sz="1000" dirty="0"/>
              <a:t> (default), -</a:t>
            </a:r>
            <a:r>
              <a:rPr lang="en-US" altLang="ko-KR" sz="1000" dirty="0" err="1"/>
              <a:t>Qwarn</a:t>
            </a:r>
            <a:r>
              <a:rPr lang="en-US" altLang="ko-KR" sz="1000" dirty="0"/>
              <a:t>, -</a:t>
            </a:r>
            <a:r>
              <a:rPr lang="en-US" altLang="ko-KR" sz="1000" dirty="0" err="1"/>
              <a:t>Qwarnall</a:t>
            </a:r>
            <a:r>
              <a:rPr lang="en-US" altLang="ko-KR" sz="1000" dirty="0"/>
              <a:t>, -</a:t>
            </a:r>
            <a:r>
              <a:rPr lang="en-US" altLang="ko-KR" sz="1000" dirty="0" err="1"/>
              <a:t>Qnew</a:t>
            </a:r>
            <a:endParaRPr lang="en-US" altLang="ko-KR" sz="1000" dirty="0"/>
          </a:p>
          <a:p>
            <a:pPr lvl="1"/>
            <a:r>
              <a:rPr lang="en-US" altLang="ko-KR" sz="1000" dirty="0"/>
              <a:t>-s     : don't add user site directory to </a:t>
            </a:r>
            <a:r>
              <a:rPr lang="en-US" altLang="ko-KR" sz="1000" dirty="0" err="1"/>
              <a:t>sys.path</a:t>
            </a:r>
            <a:r>
              <a:rPr lang="en-US" altLang="ko-KR" sz="1000" dirty="0"/>
              <a:t>; also PYTHONNOUSERSITE</a:t>
            </a:r>
          </a:p>
          <a:p>
            <a:pPr lvl="1"/>
            <a:r>
              <a:rPr lang="en-US" altLang="ko-KR" sz="1000" dirty="0"/>
              <a:t>-S     : don't imply 'import site' on initialization</a:t>
            </a:r>
          </a:p>
          <a:p>
            <a:pPr lvl="1"/>
            <a:r>
              <a:rPr lang="en-US" altLang="ko-KR" sz="1000" dirty="0"/>
              <a:t>-t     : issue warnings about inconsistent tab usage (-</a:t>
            </a:r>
            <a:r>
              <a:rPr lang="en-US" altLang="ko-KR" sz="1000" dirty="0" err="1"/>
              <a:t>tt</a:t>
            </a:r>
            <a:r>
              <a:rPr lang="en-US" altLang="ko-KR" sz="1000" dirty="0"/>
              <a:t>: issue errors)</a:t>
            </a:r>
          </a:p>
          <a:p>
            <a:pPr lvl="1"/>
            <a:r>
              <a:rPr lang="en-US" altLang="ko-KR" sz="1000" dirty="0"/>
              <a:t>-u     : </a:t>
            </a:r>
            <a:r>
              <a:rPr lang="en-US" altLang="ko-KR" sz="1000" dirty="0" err="1"/>
              <a:t>unbuffered</a:t>
            </a:r>
            <a:r>
              <a:rPr lang="en-US" altLang="ko-KR" sz="1000" dirty="0"/>
              <a:t> binary </a:t>
            </a:r>
            <a:r>
              <a:rPr lang="en-US" altLang="ko-KR" sz="1000" dirty="0" err="1"/>
              <a:t>stdout</a:t>
            </a:r>
            <a:r>
              <a:rPr lang="en-US" altLang="ko-KR" sz="1000" dirty="0"/>
              <a:t> and 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; also PYTHONUNBUFFERED=x</a:t>
            </a:r>
          </a:p>
          <a:p>
            <a:pPr lvl="1"/>
            <a:r>
              <a:rPr lang="en-US" altLang="ko-KR" sz="1000" dirty="0"/>
              <a:t>         see man page for details on internal buffering relating to '-u'</a:t>
            </a:r>
          </a:p>
          <a:p>
            <a:pPr lvl="1"/>
            <a:r>
              <a:rPr lang="en-US" altLang="ko-KR" sz="1000" dirty="0"/>
              <a:t>-v     : verbose (trace import statements); also PYTHONVERBOSE=x</a:t>
            </a:r>
          </a:p>
          <a:p>
            <a:pPr lvl="1"/>
            <a:r>
              <a:rPr lang="en-US" altLang="ko-KR" sz="1000" dirty="0"/>
              <a:t>         can be supplied multiple times to increase verbosity</a:t>
            </a:r>
          </a:p>
          <a:p>
            <a:pPr lvl="1"/>
            <a:r>
              <a:rPr lang="en-US" altLang="ko-KR" sz="1000" dirty="0"/>
              <a:t>-V     : print the Python version number and exit (also --version)</a:t>
            </a:r>
          </a:p>
          <a:p>
            <a:pPr lvl="1"/>
            <a:r>
              <a:rPr lang="en-US" altLang="ko-KR" sz="1000" dirty="0"/>
              <a:t>-W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 : warning control;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 is </a:t>
            </a:r>
            <a:r>
              <a:rPr lang="en-US" altLang="ko-KR" sz="1000" dirty="0" err="1"/>
              <a:t>action:message:category:module:lineno</a:t>
            </a:r>
            <a:endParaRPr lang="en-US" altLang="ko-KR" sz="1000" dirty="0"/>
          </a:p>
          <a:p>
            <a:pPr lvl="1"/>
            <a:r>
              <a:rPr lang="en-US" altLang="ko-KR" sz="1000" dirty="0"/>
              <a:t>         also PYTHONWARNINGS=</a:t>
            </a:r>
            <a:r>
              <a:rPr lang="en-US" altLang="ko-KR" sz="1000" dirty="0" err="1"/>
              <a:t>arg</a:t>
            </a:r>
            <a:endParaRPr lang="en-US" altLang="ko-KR" sz="1000" dirty="0"/>
          </a:p>
          <a:p>
            <a:pPr lvl="1"/>
            <a:r>
              <a:rPr lang="en-US" altLang="ko-KR" sz="1000" dirty="0"/>
              <a:t>-x     : skip first line of source, allowing use of non-Unix forms of #!</a:t>
            </a:r>
            <a:r>
              <a:rPr lang="en-US" altLang="ko-KR" sz="1000" dirty="0" err="1"/>
              <a:t>cmd</a:t>
            </a:r>
            <a:endParaRPr lang="en-US" altLang="ko-KR" sz="1000" dirty="0"/>
          </a:p>
          <a:p>
            <a:pPr lvl="1"/>
            <a:r>
              <a:rPr lang="en-US" altLang="ko-KR" sz="1000" dirty="0"/>
              <a:t>-3     : warn about Python 3.x incompatibilities that 2to3 cannot trivially fix</a:t>
            </a:r>
          </a:p>
          <a:p>
            <a:pPr lvl="1"/>
            <a:r>
              <a:rPr lang="en-US" altLang="ko-KR" sz="1000" dirty="0"/>
              <a:t>file   : program read from script file</a:t>
            </a:r>
          </a:p>
          <a:p>
            <a:pPr lvl="1"/>
            <a:r>
              <a:rPr lang="en-US" altLang="ko-KR" sz="1000" dirty="0"/>
              <a:t>-      : program read from 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 (default; interactive mode if a </a:t>
            </a:r>
            <a:r>
              <a:rPr lang="en-US" altLang="ko-KR" sz="1000" dirty="0" err="1"/>
              <a:t>tty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 err="1"/>
              <a:t>arg</a:t>
            </a:r>
            <a:r>
              <a:rPr lang="en-US" altLang="ko-KR" sz="1000" dirty="0"/>
              <a:t> ...: arguments passed to program in </a:t>
            </a:r>
            <a:r>
              <a:rPr lang="en-US" altLang="ko-KR" sz="1000" dirty="0" err="1"/>
              <a:t>sys.argv</a:t>
            </a:r>
            <a:r>
              <a:rPr lang="en-US" altLang="ko-KR" sz="1000" dirty="0"/>
              <a:t>[1:]</a:t>
            </a:r>
          </a:p>
        </p:txBody>
      </p:sp>
    </p:spTree>
    <p:extLst>
      <p:ext uri="{BB962C8B-B14F-4D97-AF65-F5344CB8AC3E}">
        <p14:creationId xmlns:p14="http://schemas.microsoft.com/office/powerpoint/2010/main" val="9933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상속</a:t>
            </a:r>
            <a:r>
              <a:rPr lang="en-US" altLang="ko-KR" sz="1400" dirty="0" smtClean="0"/>
              <a:t>(inheritance)</a:t>
            </a:r>
            <a:r>
              <a:rPr lang="ko-KR" altLang="en-US" sz="1400" dirty="0" smtClean="0"/>
              <a:t>은 클래스의 속성과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물려주는 </a:t>
            </a:r>
            <a:r>
              <a:rPr lang="ko-KR" altLang="en-US" sz="1400" dirty="0"/>
              <a:t>것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물려받는 클래스</a:t>
            </a:r>
            <a:r>
              <a:rPr lang="en-US" altLang="ko-KR" sz="1400" dirty="0" smtClean="0"/>
              <a:t>(derived class,</a:t>
            </a:r>
            <a:r>
              <a:rPr lang="ko-KR" altLang="en-US" sz="1400" dirty="0" smtClean="0"/>
              <a:t>자식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물려줄 클래스</a:t>
            </a:r>
            <a:r>
              <a:rPr lang="en-US" altLang="ko-KR" sz="1400" dirty="0" smtClean="0"/>
              <a:t>(base class,</a:t>
            </a:r>
            <a:r>
              <a:rPr lang="ko-KR" altLang="en-US" sz="1400" dirty="0" smtClean="0"/>
              <a:t>부모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지정</a:t>
            </a:r>
            <a:endParaRPr lang="en-US" altLang="ko-KR" sz="1400" dirty="0" smtClean="0"/>
          </a:p>
          <a:p>
            <a:r>
              <a:rPr lang="en-US" altLang="ko-KR" sz="1400" dirty="0" smtClean="0"/>
              <a:t>private</a:t>
            </a:r>
            <a:r>
              <a:rPr lang="ko-KR" altLang="en-US" sz="1400" dirty="0" smtClean="0"/>
              <a:t> 멤버를 제외하고 기반 클래스의 모든 것을 물려받음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기반 클래스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멤</a:t>
            </a:r>
            <a:r>
              <a:rPr lang="ko-KR" altLang="en-US" sz="1400" dirty="0"/>
              <a:t>버</a:t>
            </a:r>
            <a:r>
              <a:rPr lang="ko-KR" altLang="en-US" sz="1400" dirty="0" smtClean="0"/>
              <a:t> 정의 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파생 클래스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기반 클래스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1995" y="3607176"/>
            <a:ext cx="790421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Base: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base_method</a:t>
            </a:r>
            <a:r>
              <a:rPr lang="en-US" altLang="ko-KR" sz="1000" dirty="0"/>
              <a:t>(self):</a:t>
            </a:r>
          </a:p>
          <a:p>
            <a:pPr lvl="1"/>
            <a:r>
              <a:rPr lang="en-US" altLang="ko-KR" sz="1000" dirty="0"/>
              <a:t>		print("</a:t>
            </a:r>
            <a:r>
              <a:rPr lang="en-US" altLang="ko-KR" sz="1000" dirty="0" err="1"/>
              <a:t>base_method</a:t>
            </a:r>
            <a:r>
              <a:rPr lang="en-US" altLang="ko-KR" sz="1000" dirty="0"/>
              <a:t>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class Derived(Base):</a:t>
            </a:r>
          </a:p>
          <a:p>
            <a:pPr lvl="1"/>
            <a:r>
              <a:rPr lang="en-US" altLang="ko-KR" sz="1000" dirty="0"/>
              <a:t>	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base=Base()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base.base_method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 err="1"/>
              <a:t>base_method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&gt;&gt;&gt; derived=Derived</a:t>
            </a:r>
            <a:r>
              <a:rPr lang="en-US" altLang="ko-KR" sz="1000" dirty="0" smtClean="0"/>
              <a:t>()         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Derived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클래스가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Base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부터 물려받은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base_method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를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갖음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derived.base_method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 err="1"/>
              <a:t>base_method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42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en-US" altLang="ko-KR" sz="1400" dirty="0" smtClean="0"/>
              <a:t>super ()</a:t>
            </a:r>
            <a:r>
              <a:rPr lang="ko-KR" altLang="en-US" sz="1400" dirty="0" smtClean="0"/>
              <a:t>는 부모 클래스의 객체 역할을 하는 </a:t>
            </a:r>
            <a:r>
              <a:rPr lang="en-US" altLang="ko-KR" sz="1400" dirty="0" smtClean="0"/>
              <a:t>proxy </a:t>
            </a:r>
            <a:r>
              <a:rPr lang="ko-KR" altLang="en-US" sz="1400" dirty="0" smtClean="0"/>
              <a:t>를 반환하는 내장함수</a:t>
            </a:r>
            <a:endParaRPr lang="en-US" altLang="ko-KR" sz="1400" dirty="0" smtClean="0"/>
          </a:p>
          <a:p>
            <a:r>
              <a:rPr lang="en-US" altLang="ko-KR" sz="1400" dirty="0" smtClean="0"/>
              <a:t>super() </a:t>
            </a:r>
            <a:r>
              <a:rPr lang="ko-KR" altLang="en-US" sz="1400" dirty="0" smtClean="0"/>
              <a:t>함수의 </a:t>
            </a:r>
            <a:r>
              <a:rPr lang="ko-KR" altLang="en-US" sz="1400" dirty="0" err="1" smtClean="0"/>
              <a:t>반환값을</a:t>
            </a:r>
            <a:r>
              <a:rPr lang="ko-KR" altLang="en-US" sz="1400" dirty="0" smtClean="0"/>
              <a:t> 상위 클래스의 객체로 간주하고 코딩</a:t>
            </a:r>
            <a:endParaRPr lang="en-US" altLang="ko-KR" sz="1400" dirty="0" smtClean="0"/>
          </a:p>
          <a:p>
            <a:r>
              <a:rPr lang="ko-KR" altLang="en-US" sz="1400" dirty="0" smtClean="0"/>
              <a:t>객체 내의 어떤 </a:t>
            </a:r>
            <a:r>
              <a:rPr lang="ko-KR" altLang="en-US" sz="1400" dirty="0" err="1" smtClean="0"/>
              <a:t>메소드에서든</a:t>
            </a:r>
            <a:r>
              <a:rPr lang="ko-KR" altLang="en-US" sz="1400" dirty="0" smtClean="0"/>
              <a:t> 부모 클래스에 정의되어 있는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1995" y="2483791"/>
            <a:ext cx="41559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A: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print("A.__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__()")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self.message</a:t>
            </a:r>
            <a:r>
              <a:rPr lang="en-US" altLang="ko-KR" sz="1000" dirty="0"/>
              <a:t> = "Hello"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class B(A):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print("B.__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__()")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        super().__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        print("</a:t>
            </a:r>
            <a:r>
              <a:rPr lang="en-US" altLang="ko-KR" sz="1000" dirty="0" err="1"/>
              <a:t>self.message</a:t>
            </a:r>
            <a:r>
              <a:rPr lang="en-US" altLang="ko-KR" sz="1000" dirty="0"/>
              <a:t> is " + </a:t>
            </a:r>
            <a:r>
              <a:rPr lang="en-US" altLang="ko-KR" sz="1000" dirty="0" err="1"/>
              <a:t>self.message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if __name__ == "__main__":</a:t>
            </a:r>
          </a:p>
          <a:p>
            <a:pPr lvl="1"/>
            <a:r>
              <a:rPr lang="en-US" altLang="ko-KR" sz="1000" dirty="0"/>
              <a:t>        b = B</a:t>
            </a:r>
            <a:r>
              <a:rPr lang="en-US" altLang="ko-KR" sz="1000" dirty="0" smtClean="0"/>
              <a:t>()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B.__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A.__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self.message</a:t>
            </a:r>
            <a:r>
              <a:rPr lang="en-US" altLang="ko-KR" sz="1000" dirty="0"/>
              <a:t> is Hello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217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145163" cy="5319899"/>
          </a:xfrm>
        </p:spPr>
        <p:txBody>
          <a:bodyPr/>
          <a:lstStyle/>
          <a:p>
            <a:r>
              <a:rPr lang="ko-KR" altLang="en-US" sz="1400" dirty="0" smtClean="0"/>
              <a:t>다중상속</a:t>
            </a:r>
            <a:endParaRPr lang="en-US" altLang="ko-KR" sz="1400" dirty="0" smtClean="0"/>
          </a:p>
          <a:p>
            <a:r>
              <a:rPr lang="ko-KR" altLang="en-US" sz="1400" dirty="0" smtClean="0"/>
              <a:t>자식 클래스가 </a:t>
            </a:r>
            <a:r>
              <a:rPr lang="ko-KR" altLang="en-US" sz="1400" dirty="0" err="1" smtClean="0"/>
              <a:t>여러부모로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부터</a:t>
            </a:r>
            <a:r>
              <a:rPr lang="ko-KR" altLang="en-US" sz="1400" dirty="0" smtClean="0"/>
              <a:t> 상속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받은 경우 부모클래스를 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로 구분하여 적어줌</a:t>
            </a:r>
            <a:endParaRPr lang="en-US" altLang="ko-KR" sz="1400" dirty="0" smtClean="0"/>
          </a:p>
          <a:p>
            <a:r>
              <a:rPr lang="en-US" altLang="ko-KR" sz="1400" dirty="0" smtClean="0"/>
              <a:t>super()</a:t>
            </a:r>
            <a:r>
              <a:rPr lang="ko-KR" altLang="en-US" sz="1400" dirty="0" smtClean="0"/>
              <a:t>함수를 이용하면 부모클래스의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호출하여 원래 기능을 유지하면서 기능을</a:t>
            </a:r>
            <a:endParaRPr lang="en-US" altLang="ko-KR" sz="1400" dirty="0" smtClean="0"/>
          </a:p>
          <a:p>
            <a:r>
              <a:rPr lang="ko-KR" altLang="en-US" sz="1400" dirty="0" smtClean="0"/>
              <a:t>다중상속으로 </a:t>
            </a:r>
            <a:r>
              <a:rPr lang="ko-KR" altLang="en-US" sz="1400" dirty="0" err="1" smtClean="0"/>
              <a:t>메쏘드가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다중상속되는</a:t>
            </a:r>
            <a:r>
              <a:rPr lang="ko-KR" altLang="en-US" sz="1400" dirty="0" smtClean="0"/>
              <a:t> 경우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클래스의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상속받음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61995" y="2864791"/>
            <a:ext cx="3248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a: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method(self):</a:t>
            </a:r>
          </a:p>
          <a:p>
            <a:pPr lvl="1"/>
            <a:r>
              <a:rPr lang="en-US" altLang="ko-KR" sz="1000" dirty="0"/>
              <a:t>		print("a")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class b: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method(self):</a:t>
            </a:r>
          </a:p>
          <a:p>
            <a:pPr lvl="1"/>
            <a:r>
              <a:rPr lang="en-US" altLang="ko-KR" sz="1000" dirty="0"/>
              <a:t>		print("b")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class c: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method(self):</a:t>
            </a:r>
          </a:p>
          <a:p>
            <a:pPr lvl="1"/>
            <a:r>
              <a:rPr lang="en-US" altLang="ko-KR" sz="1000" dirty="0"/>
              <a:t>		print("c")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class d(</a:t>
            </a:r>
            <a:r>
              <a:rPr lang="en-US" altLang="ko-KR" sz="1000" dirty="0" err="1"/>
              <a:t>b,c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=d()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obj.method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b</a:t>
            </a:r>
          </a:p>
          <a:p>
            <a:pPr lvl="1"/>
            <a:r>
              <a:rPr lang="en-US" altLang="ko-KR" sz="10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8700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err="1" smtClean="0"/>
              <a:t>오버라이딩</a:t>
            </a:r>
            <a:r>
              <a:rPr lang="en-US" altLang="ko-KR" sz="1400" dirty="0" smtClean="0"/>
              <a:t>(overriding)</a:t>
            </a:r>
          </a:p>
          <a:p>
            <a:r>
              <a:rPr lang="ko-KR" altLang="en-US" sz="1400" dirty="0" smtClean="0"/>
              <a:t>부모 클래스로 </a:t>
            </a:r>
            <a:r>
              <a:rPr lang="ko-KR" altLang="en-US" sz="1400" dirty="0" err="1" smtClean="0"/>
              <a:t>부터</a:t>
            </a:r>
            <a:r>
              <a:rPr lang="ko-KR" altLang="en-US" sz="1400" dirty="0" smtClean="0"/>
              <a:t> 상속받은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다시 정의</a:t>
            </a:r>
            <a:endParaRPr lang="en-US" altLang="ko-KR" sz="1400" dirty="0" smtClean="0"/>
          </a:p>
          <a:p>
            <a:r>
              <a:rPr lang="en-US" altLang="ko-KR" sz="1400" dirty="0" smtClean="0"/>
              <a:t>super()</a:t>
            </a:r>
            <a:r>
              <a:rPr lang="ko-KR" altLang="en-US" sz="1400" dirty="0" smtClean="0"/>
              <a:t>함수를 이용하면 부모클래스의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호출하여 원래 기능을 유지하면서 기능을</a:t>
            </a:r>
            <a:endParaRPr lang="en-US" altLang="ko-KR" sz="1400" dirty="0" smtClean="0"/>
          </a:p>
          <a:p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61995" y="2483791"/>
            <a:ext cx="324803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Car: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ride(self):</a:t>
            </a:r>
          </a:p>
          <a:p>
            <a:pPr lvl="1"/>
            <a:r>
              <a:rPr lang="en-US" altLang="ko-KR" sz="1000" dirty="0"/>
              <a:t>		print("run")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class </a:t>
            </a:r>
            <a:r>
              <a:rPr lang="en-US" altLang="ko-KR" sz="1000" dirty="0" err="1"/>
              <a:t>FlyingCar</a:t>
            </a:r>
            <a:r>
              <a:rPr lang="en-US" altLang="ko-KR" sz="1000" dirty="0"/>
              <a:t>(Car):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ride(self):</a:t>
            </a:r>
          </a:p>
          <a:p>
            <a:pPr lvl="1"/>
            <a:r>
              <a:rPr lang="en-US" altLang="ko-KR" sz="1000" dirty="0"/>
              <a:t>		</a:t>
            </a:r>
            <a:r>
              <a:rPr lang="en-US" altLang="ko-KR" sz="1000" dirty="0">
                <a:solidFill>
                  <a:srgbClr val="FF0000"/>
                </a:solidFill>
              </a:rPr>
              <a:t>super().ride()</a:t>
            </a:r>
          </a:p>
          <a:p>
            <a:pPr lvl="1"/>
            <a:r>
              <a:rPr lang="en-US" altLang="ko-KR" sz="1000" dirty="0"/>
              <a:t>		print("fly")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my_car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FlyingCar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my_car.ride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run</a:t>
            </a:r>
          </a:p>
          <a:p>
            <a:pPr lvl="1"/>
            <a:r>
              <a:rPr lang="en-US" altLang="ko-KR" sz="1000" dirty="0"/>
              <a:t>fly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43444" y="2483791"/>
            <a:ext cx="371475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c1: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m(self):</a:t>
            </a:r>
          </a:p>
          <a:p>
            <a:pPr lvl="1"/>
            <a:r>
              <a:rPr lang="en-US" altLang="ko-KR" sz="1000" dirty="0"/>
              <a:t>		return 'parent'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class c2(c1):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m(self):</a:t>
            </a:r>
          </a:p>
          <a:p>
            <a:pPr lvl="1"/>
            <a:r>
              <a:rPr lang="en-US" altLang="ko-KR" sz="1000" dirty="0"/>
              <a:t>		return </a:t>
            </a:r>
            <a:r>
              <a:rPr lang="en-US" altLang="ko-KR" sz="1000" dirty="0">
                <a:solidFill>
                  <a:srgbClr val="FF0000"/>
                </a:solidFill>
              </a:rPr>
              <a:t>super().m() </a:t>
            </a:r>
            <a:r>
              <a:rPr lang="en-US" altLang="ko-KR" sz="1000" dirty="0"/>
              <a:t>+ 'child'</a:t>
            </a:r>
          </a:p>
          <a:p>
            <a:pPr lvl="1"/>
            <a:r>
              <a:rPr lang="en-US" altLang="ko-KR" sz="1000" dirty="0"/>
              <a:t>	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object=c2()</a:t>
            </a:r>
          </a:p>
          <a:p>
            <a:pPr lvl="1"/>
            <a:r>
              <a:rPr lang="en-US" altLang="ko-KR" sz="1000" dirty="0"/>
              <a:t>&gt;&gt;&gt; print(</a:t>
            </a:r>
            <a:r>
              <a:rPr lang="en-US" altLang="ko-KR" sz="1000" dirty="0" err="1"/>
              <a:t>object.m</a:t>
            </a:r>
            <a:r>
              <a:rPr lang="en-US" altLang="ko-KR" sz="1000" dirty="0"/>
              <a:t>())</a:t>
            </a:r>
          </a:p>
          <a:p>
            <a:pPr lvl="1"/>
            <a:r>
              <a:rPr lang="en-US" altLang="ko-KR" sz="1000" dirty="0" err="1"/>
              <a:t>parentchild</a:t>
            </a:r>
            <a:endParaRPr lang="en-US" altLang="ko-KR" sz="10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2228850" y="2838450"/>
            <a:ext cx="781050" cy="69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6315075" y="2914650"/>
            <a:ext cx="781050" cy="69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en-US" altLang="ko-KR" sz="1400" dirty="0" smtClean="0"/>
              <a:t>__call__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__call__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는 객체를 함수 호출방식으로 사용하게 만드는 마법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인스턴스를</a:t>
            </a:r>
            <a:r>
              <a:rPr lang="ko-KR" altLang="en-US" sz="1400" dirty="0" smtClean="0"/>
              <a:t> 함수처럼 호출해서 사용하게 해줌 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61995" y="2483791"/>
            <a:ext cx="3248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call: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__call__(self):</a:t>
            </a:r>
          </a:p>
          <a:p>
            <a:pPr lvl="1"/>
            <a:r>
              <a:rPr lang="en-US" altLang="ko-KR" sz="1000" dirty="0"/>
              <a:t>		print("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am caller")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=call()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 err="1"/>
              <a:t>i</a:t>
            </a:r>
            <a:r>
              <a:rPr lang="en-US" altLang="ko-KR" sz="1000" dirty="0"/>
              <a:t> am caller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781175" y="2838451"/>
            <a:ext cx="447675" cy="691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err="1" smtClean="0"/>
              <a:t>데코레이터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사용방식과 </a:t>
            </a:r>
            <a:r>
              <a:rPr lang="en-US" altLang="ko-KR" sz="1400" dirty="0" smtClean="0"/>
              <a:t>@ </a:t>
            </a:r>
            <a:r>
              <a:rPr lang="ko-KR" altLang="en-US" sz="1400" dirty="0" smtClean="0"/>
              <a:t>기호 </a:t>
            </a:r>
            <a:r>
              <a:rPr lang="ko-KR" altLang="en-US" sz="1400" dirty="0" err="1" smtClean="0"/>
              <a:t>사용방식중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@</a:t>
            </a:r>
            <a:r>
              <a:rPr lang="ko-KR" altLang="en-US" sz="1400" dirty="0" smtClean="0"/>
              <a:t>기호를 일반적으로 사용 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데코레이터로</a:t>
            </a:r>
            <a:r>
              <a:rPr lang="ko-KR" altLang="en-US" sz="1400" dirty="0" smtClean="0"/>
              <a:t> 정의된 클래스에서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변수로 인식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데코레이터에</a:t>
            </a:r>
            <a:r>
              <a:rPr lang="ko-KR" altLang="en-US" sz="1400" dirty="0" smtClean="0"/>
              <a:t> 정의된 함수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클래스의 </a:t>
            </a:r>
            <a:r>
              <a:rPr lang="en-US" altLang="ko-KR" sz="1400" dirty="0" smtClean="0"/>
              <a:t>__call__</a:t>
            </a:r>
            <a:r>
              <a:rPr lang="ko-KR" altLang="en-US" sz="1400" dirty="0" smtClean="0"/>
              <a:t>이 호출됨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69086" y="2393063"/>
            <a:ext cx="288736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print_hello</a:t>
            </a:r>
            <a:r>
              <a:rPr lang="en-US" altLang="ko-KR" sz="1000" dirty="0" smtClean="0"/>
              <a:t>():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print(“Hello”)</a:t>
            </a:r>
          </a:p>
          <a:p>
            <a:pPr lvl="1"/>
            <a:r>
              <a:rPr lang="en-US" altLang="ko-KR" sz="1000" dirty="0" err="1" smtClean="0"/>
              <a:t>print_hello</a:t>
            </a:r>
            <a:r>
              <a:rPr lang="en-US" altLang="ko-KR" sz="1000" dirty="0" smtClean="0"/>
              <a:t>() = </a:t>
            </a:r>
            <a:r>
              <a:rPr lang="en-US" altLang="ko-KR" sz="1000" dirty="0" err="1" smtClean="0"/>
              <a:t>MyDecorator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print_hello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4699681" y="2399217"/>
            <a:ext cx="288736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smtClean="0"/>
              <a:t>@</a:t>
            </a:r>
            <a:r>
              <a:rPr lang="en-US" altLang="ko-KR" sz="1000" dirty="0" err="1" smtClean="0"/>
              <a:t>MyDecorator</a:t>
            </a:r>
            <a:endParaRPr lang="en-US" altLang="ko-KR" sz="1000" dirty="0" smtClean="0"/>
          </a:p>
          <a:p>
            <a:pPr lvl="1"/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print_hello</a:t>
            </a:r>
            <a:r>
              <a:rPr lang="en-US" altLang="ko-KR" sz="1000" dirty="0" smtClean="0"/>
              <a:t>():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print(“Hello”)</a:t>
            </a:r>
            <a:endParaRPr lang="en-US" altLang="ko-KR" sz="1000" dirty="0"/>
          </a:p>
        </p:txBody>
      </p:sp>
      <p:sp>
        <p:nvSpPr>
          <p:cNvPr id="2" name="등호 1"/>
          <p:cNvSpPr/>
          <p:nvPr/>
        </p:nvSpPr>
        <p:spPr>
          <a:xfrm>
            <a:off x="3880022" y="2393064"/>
            <a:ext cx="716692" cy="5539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62879" y="3027376"/>
            <a:ext cx="38676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</a:t>
            </a:r>
            <a:r>
              <a:rPr lang="en-US" altLang="ko-KR" sz="1000" dirty="0" err="1"/>
              <a:t>MyDecorator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f):</a:t>
            </a:r>
          </a:p>
          <a:p>
            <a:pPr lvl="1"/>
            <a:r>
              <a:rPr lang="en-US" altLang="ko-KR" sz="1000" dirty="0"/>
              <a:t>        print("Initializing </a:t>
            </a:r>
            <a:r>
              <a:rPr lang="en-US" altLang="ko-KR" sz="1000" dirty="0" err="1"/>
              <a:t>MyDecorator</a:t>
            </a:r>
            <a:r>
              <a:rPr lang="en-US" altLang="ko-KR" sz="1000" dirty="0"/>
              <a:t>...")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self.func</a:t>
            </a:r>
            <a:r>
              <a:rPr lang="en-US" altLang="ko-KR" sz="1000" dirty="0"/>
              <a:t> = f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__call__(self):</a:t>
            </a:r>
          </a:p>
          <a:p>
            <a:pPr lvl="1"/>
            <a:r>
              <a:rPr lang="en-US" altLang="ko-KR" sz="1000" dirty="0"/>
              <a:t>        print ("Begin :{0}".format( self.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.__name__))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self.func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        print ("End :{0}".format(self.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.__name__))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@</a:t>
            </a:r>
            <a:r>
              <a:rPr lang="en-US" altLang="ko-KR" sz="1000" dirty="0" err="1">
                <a:solidFill>
                  <a:srgbClr val="FF0000"/>
                </a:solidFill>
              </a:rPr>
              <a:t>MyDecorator</a:t>
            </a:r>
            <a:r>
              <a:rPr lang="en-US" altLang="ko-KR" sz="1000" dirty="0">
                <a:solidFill>
                  <a:srgbClr val="FF0000"/>
                </a:solidFill>
              </a:rPr>
              <a:t>        </a:t>
            </a:r>
          </a:p>
          <a:p>
            <a:pPr lvl="1"/>
            <a:r>
              <a:rPr lang="en-US" altLang="ko-KR" sz="1000" dirty="0" err="1">
                <a:solidFill>
                  <a:srgbClr val="FF0000"/>
                </a:solidFill>
              </a:rPr>
              <a:t>def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print_hello</a:t>
            </a:r>
            <a:r>
              <a:rPr lang="en-US" altLang="ko-KR" sz="1000" dirty="0">
                <a:solidFill>
                  <a:srgbClr val="FF0000"/>
                </a:solidFill>
              </a:rPr>
              <a:t>():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    print("Hello</a:t>
            </a:r>
            <a:r>
              <a:rPr lang="en-US" altLang="ko-KR" sz="1000" dirty="0" smtClean="0">
                <a:solidFill>
                  <a:srgbClr val="FF0000"/>
                </a:solidFill>
              </a:rPr>
              <a:t>.")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Initializing </a:t>
            </a:r>
            <a:r>
              <a:rPr lang="en-US" altLang="ko-KR" sz="1000" dirty="0" err="1"/>
              <a:t>MyDecorator</a:t>
            </a:r>
            <a:r>
              <a:rPr lang="en-US" altLang="ko-KR" sz="1000" dirty="0" smtClean="0"/>
              <a:t>...</a:t>
            </a:r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print_hello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ko-KR" sz="1000" dirty="0"/>
              <a:t>Begin :</a:t>
            </a:r>
            <a:r>
              <a:rPr lang="en-US" altLang="ko-KR" sz="1000" dirty="0" err="1"/>
              <a:t>print_hello</a:t>
            </a:r>
            <a:endParaRPr lang="en-US" altLang="ko-KR" sz="1000" dirty="0"/>
          </a:p>
          <a:p>
            <a:pPr lvl="1"/>
            <a:r>
              <a:rPr lang="en-US" altLang="ko-KR" sz="1000" dirty="0"/>
              <a:t>Hello.</a:t>
            </a:r>
          </a:p>
          <a:p>
            <a:pPr lvl="1"/>
            <a:r>
              <a:rPr lang="en-US" altLang="ko-KR" sz="1000" dirty="0"/>
              <a:t>End :</a:t>
            </a:r>
            <a:r>
              <a:rPr lang="en-US" altLang="ko-KR" sz="1000" dirty="0" err="1"/>
              <a:t>print_hello</a:t>
            </a:r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321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400" dirty="0" err="1" smtClean="0"/>
              <a:t>이터레이터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iterable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반복가능한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문자형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딕셔너리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집합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iter</a:t>
            </a:r>
            <a:r>
              <a:rPr lang="en-US" altLang="ko-KR" sz="1400" dirty="0" smtClean="0"/>
              <a:t>__()</a:t>
            </a:r>
            <a:r>
              <a:rPr lang="ko-KR" altLang="en-US" sz="1400" dirty="0" err="1" smtClean="0"/>
              <a:t>메소드는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이터레이터라고</a:t>
            </a:r>
            <a:r>
              <a:rPr lang="ko-KR" altLang="en-US" sz="1400" dirty="0" smtClean="0"/>
              <a:t> 하는 특별한 객체를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문에게 반환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이터레이터는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__next__()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구현하는 객체로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문을 </a:t>
            </a:r>
            <a:r>
              <a:rPr lang="ko-KR" altLang="en-US" sz="1400" dirty="0" err="1" smtClean="0"/>
              <a:t>반복할때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__next__()</a:t>
            </a:r>
            <a:r>
              <a:rPr lang="ko-KR" altLang="en-US" sz="1400" dirty="0" err="1" smtClean="0"/>
              <a:t>메소드호출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      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1995" y="2788591"/>
            <a:ext cx="284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iterator=range(3).__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0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1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2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"&lt;pyshell#28&gt;", line 1, in &lt;module&gt;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StopIteration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4391018" y="2686999"/>
            <a:ext cx="304800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</a:t>
            </a:r>
            <a:r>
              <a:rPr lang="en-US" altLang="ko-KR" sz="1000" dirty="0" err="1"/>
              <a:t>MyRange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start, </a:t>
            </a:r>
            <a:r>
              <a:rPr lang="en-US" altLang="ko-KR" sz="1000" dirty="0" err="1"/>
              <a:t>end,delta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self.current</a:t>
            </a:r>
            <a:r>
              <a:rPr lang="en-US" altLang="ko-KR" sz="1000" dirty="0"/>
              <a:t> = start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self.end</a:t>
            </a:r>
            <a:r>
              <a:rPr lang="en-US" altLang="ko-KR" sz="1000" dirty="0"/>
              <a:t> = end</a:t>
            </a:r>
          </a:p>
          <a:p>
            <a:pPr lvl="1"/>
            <a:r>
              <a:rPr lang="en-US" altLang="ko-KR" sz="1000" dirty="0"/>
              <a:t>        self.inc = delta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return self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__next__(self):</a:t>
            </a:r>
          </a:p>
          <a:p>
            <a:pPr lvl="1"/>
            <a:r>
              <a:rPr lang="en-US" altLang="ko-KR" sz="1000" dirty="0"/>
              <a:t>        if </a:t>
            </a:r>
            <a:r>
              <a:rPr lang="en-US" altLang="ko-KR" sz="1000" dirty="0" err="1"/>
              <a:t>self.current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self.end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        current = </a:t>
            </a:r>
            <a:r>
              <a:rPr lang="en-US" altLang="ko-KR" sz="1000" dirty="0" err="1"/>
              <a:t>self.current</a:t>
            </a:r>
            <a:endParaRPr lang="en-US" altLang="ko-KR" sz="1000" dirty="0"/>
          </a:p>
          <a:p>
            <a:pPr lvl="1"/>
            <a:r>
              <a:rPr lang="en-US" altLang="ko-KR" sz="1000" dirty="0"/>
              <a:t>            </a:t>
            </a:r>
            <a:r>
              <a:rPr lang="en-US" altLang="ko-KR" sz="1000" dirty="0" err="1"/>
              <a:t>self.current</a:t>
            </a:r>
            <a:r>
              <a:rPr lang="en-US" altLang="ko-KR" sz="1000" dirty="0"/>
              <a:t> += self.inc</a:t>
            </a:r>
          </a:p>
          <a:p>
            <a:pPr lvl="1"/>
            <a:r>
              <a:rPr lang="en-US" altLang="ko-KR" sz="1000" dirty="0"/>
              <a:t>            return current</a:t>
            </a:r>
          </a:p>
          <a:p>
            <a:pPr lvl="1"/>
            <a:r>
              <a:rPr lang="en-US" altLang="ko-KR" sz="1000" dirty="0"/>
              <a:t>        else:</a:t>
            </a:r>
          </a:p>
          <a:p>
            <a:pPr lvl="1"/>
            <a:r>
              <a:rPr lang="en-US" altLang="ko-KR" sz="1000" dirty="0"/>
              <a:t>            raise </a:t>
            </a:r>
            <a:r>
              <a:rPr lang="en-US" altLang="ko-KR" sz="1000" dirty="0" err="1"/>
              <a:t>StopIteration</a:t>
            </a:r>
            <a:r>
              <a:rPr lang="en-US" altLang="ko-KR" sz="1000" dirty="0"/>
              <a:t>()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MyRange</a:t>
            </a:r>
            <a:r>
              <a:rPr lang="en-US" altLang="ko-KR" sz="1000" dirty="0"/>
              <a:t>(0,10,2):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6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400" dirty="0" err="1" smtClean="0"/>
              <a:t>제네레이터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클래스를 정의하지 않아도 되고 </a:t>
            </a:r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iter</a:t>
            </a:r>
            <a:r>
              <a:rPr lang="en-US" altLang="ko-KR" sz="1400" dirty="0" smtClean="0"/>
              <a:t>__()</a:t>
            </a:r>
            <a:r>
              <a:rPr lang="ko-KR" altLang="en-US" sz="1400" dirty="0" err="1" smtClean="0"/>
              <a:t>메소드나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__next__()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필요없음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함수안에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yield</a:t>
            </a:r>
            <a:r>
              <a:rPr lang="ko-KR" altLang="en-US" sz="1400" dirty="0" smtClean="0"/>
              <a:t>문을 이용하여 </a:t>
            </a:r>
            <a:r>
              <a:rPr lang="en-US" altLang="ko-KR" sz="1400" dirty="0" smtClean="0"/>
              <a:t>__next__()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호출함 </a:t>
            </a:r>
            <a:endParaRPr lang="en-US" altLang="ko-KR" sz="1400" dirty="0" smtClean="0"/>
          </a:p>
          <a:p>
            <a:r>
              <a:rPr lang="en-US" altLang="ko-KR" sz="1400" dirty="0" smtClean="0"/>
              <a:t>yield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return</a:t>
            </a:r>
            <a:r>
              <a:rPr lang="ko-KR" altLang="en-US" sz="1400" dirty="0" smtClean="0"/>
              <a:t>문과는 달리 함수를 종료시키지 않고 중단시킴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      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1995" y="2883841"/>
            <a:ext cx="41559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generator():</a:t>
            </a:r>
          </a:p>
          <a:p>
            <a:pPr lvl="1"/>
            <a:r>
              <a:rPr lang="en-US" altLang="ko-KR" sz="1000" dirty="0"/>
              <a:t>	yield 0</a:t>
            </a:r>
          </a:p>
          <a:p>
            <a:pPr lvl="1"/>
            <a:r>
              <a:rPr lang="en-US" altLang="ko-KR" sz="1000" dirty="0"/>
              <a:t>	yield 1</a:t>
            </a:r>
          </a:p>
          <a:p>
            <a:pPr lvl="1"/>
            <a:r>
              <a:rPr lang="en-US" altLang="ko-KR" sz="1000" dirty="0"/>
              <a:t>	yield 2</a:t>
            </a:r>
          </a:p>
          <a:p>
            <a:pPr lvl="1"/>
            <a:r>
              <a:rPr lang="en-US" altLang="ko-KR" sz="1000" dirty="0"/>
              <a:t>	yield 3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iterator=generator()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0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1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2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3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"&lt;pyshell#46&gt;", line 1, in &lt;module&gt;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StopIteration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720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400" dirty="0" smtClean="0"/>
              <a:t>내장함수는 외장함수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라이브러리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달리 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필요없이</a:t>
            </a:r>
            <a:r>
              <a:rPr lang="ko-KR" altLang="en-US" sz="1400" dirty="0" smtClean="0"/>
              <a:t> 바로 사용가능</a:t>
            </a:r>
            <a:endParaRPr lang="en-US" altLang="ko-KR" sz="14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75307"/>
              </p:ext>
            </p:extLst>
          </p:nvPr>
        </p:nvGraphicFramePr>
        <p:xfrm>
          <a:off x="731523" y="1538261"/>
          <a:ext cx="8058250" cy="4595909"/>
        </p:xfrm>
        <a:graphic>
          <a:graphicData uri="http://schemas.openxmlformats.org/drawingml/2006/table">
            <a:tbl>
              <a:tblPr/>
              <a:tblGrid>
                <a:gridCol w="1386903"/>
                <a:gridCol w="1254818"/>
                <a:gridCol w="1320860"/>
                <a:gridCol w="1254818"/>
                <a:gridCol w="2840851"/>
              </a:tblGrid>
              <a:tr h="370756"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Built-in Functions</a:t>
                      </a:r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2" tooltip="abs"/>
                        </a:rPr>
                        <a:t>abs()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divmod"/>
                        </a:rPr>
                        <a:t>divmod()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input"/>
                        </a:rPr>
                        <a:t>input()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" tooltip="open"/>
                        </a:rPr>
                        <a:t>open()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" tooltip="staticmethod"/>
                        </a:rPr>
                        <a:t>staticmethod()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7" tooltip="all"/>
                        </a:rPr>
                        <a:t>all()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8" tooltip="enumerate"/>
                        </a:rPr>
                        <a:t>enumerate()</a:t>
                      </a:r>
                      <a:endParaRPr lang="en-US" sz="1300" dirty="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9" tooltip="int"/>
                        </a:rPr>
                        <a:t>int()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0" tooltip="ord"/>
                        </a:rPr>
                        <a:t>ord()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1" tooltip="str"/>
                        </a:rPr>
                        <a:t>str()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12" tooltip="any"/>
                        </a:rPr>
                        <a:t>any()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3" tooltip="eval"/>
                        </a:rPr>
                        <a:t>eval()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4" tooltip="isinstance"/>
                        </a:rPr>
                        <a:t>isinstance()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5" tooltip="pow"/>
                        </a:rPr>
                        <a:t>pow()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6" tooltip="sum"/>
                        </a:rPr>
                        <a:t>sum()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17" tooltip="basestring"/>
                        </a:rPr>
                        <a:t>basestring()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8" tooltip="execfile"/>
                        </a:rPr>
                        <a:t>execfile()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9" tooltip="issubclass"/>
                        </a:rPr>
                        <a:t>issubclass()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0" tooltip="print"/>
                        </a:rPr>
                        <a:t>print()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  <a:hlinkClick r:id="rId21" tooltip="super"/>
                        </a:rPr>
                        <a:t>super()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22" tooltip="bin"/>
                        </a:rPr>
                        <a:t>bin()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3" tooltip="file"/>
                        </a:rPr>
                        <a:t>file()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4" tooltip="iter"/>
                        </a:rPr>
                        <a:t>iter()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5" tooltip="property"/>
                        </a:rPr>
                        <a:t>property()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6" tooltip="tuple"/>
                        </a:rPr>
                        <a:t>tuple()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27" tooltip="bool"/>
                        </a:rPr>
                        <a:t>bool()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8" tooltip="filter"/>
                        </a:rPr>
                        <a:t>filter()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9" tooltip="len"/>
                        </a:rPr>
                        <a:t>len()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0" tooltip="range"/>
                        </a:rPr>
                        <a:t>range()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1" tooltip="type"/>
                        </a:rPr>
                        <a:t>type()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163">
                <a:tc>
                  <a:txBody>
                    <a:bodyPr/>
                    <a:lstStyle/>
                    <a:p>
                      <a:r>
                        <a:rPr lang="en-US" sz="1300">
                          <a:hlinkClick r:id="rId32" tooltip="bytearray"/>
                        </a:rPr>
                        <a:t>bytearray()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3" tooltip="float"/>
                        </a:rPr>
                        <a:t>float()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4" tooltip="list"/>
                        </a:rPr>
                        <a:t>list()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5" tooltip="raw_input"/>
                        </a:rPr>
                        <a:t>raw_input()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6" tooltip="unichr"/>
                        </a:rPr>
                        <a:t>unichr()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37" tooltip="callable"/>
                        </a:rPr>
                        <a:t>callable()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8" tooltip="format"/>
                        </a:rPr>
                        <a:t>format()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9" tooltip="locals"/>
                        </a:rPr>
                        <a:t>locals()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0" tooltip="reduce"/>
                        </a:rPr>
                        <a:t>reduce()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1" tooltip="unicode"/>
                        </a:rPr>
                        <a:t>unicode()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42" tooltip="chr"/>
                        </a:rPr>
                        <a:t>chr()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3"/>
                        </a:rPr>
                        <a:t>frozenset()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4" tooltip="long"/>
                        </a:rPr>
                        <a:t>long()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5" tooltip="reload"/>
                        </a:rPr>
                        <a:t>reload()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6" tooltip="vars"/>
                        </a:rPr>
                        <a:t>vars()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47" tooltip="classmethod"/>
                        </a:rPr>
                        <a:t>classmethod()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8" tooltip="getattr"/>
                        </a:rPr>
                        <a:t>getattr()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9" tooltip="map"/>
                        </a:rPr>
                        <a:t>map()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0"/>
                        </a:rPr>
                        <a:t>repr()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1" tooltip="xrange"/>
                        </a:rPr>
                        <a:t>xrange()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52" tooltip="cmp"/>
                        </a:rPr>
                        <a:t>cmp()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3" tooltip="globals"/>
                        </a:rPr>
                        <a:t>globals()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4" tooltip="max"/>
                        </a:rPr>
                        <a:t>max()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5" tooltip="reversed"/>
                        </a:rPr>
                        <a:t>reversed()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6" tooltip="zip"/>
                        </a:rPr>
                        <a:t>zip()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57" tooltip="compile"/>
                        </a:rPr>
                        <a:t>compile()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8" tooltip="hasattr"/>
                        </a:rPr>
                        <a:t>hasattr()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9"/>
                        </a:rPr>
                        <a:t>memoryview()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0" tooltip="round"/>
                        </a:rPr>
                        <a:t>round()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1" tooltip="__import__"/>
                        </a:rPr>
                        <a:t>__import__()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62" tooltip="complex"/>
                        </a:rPr>
                        <a:t>complex()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3" tooltip="hash"/>
                        </a:rPr>
                        <a:t>hash()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4" tooltip="min"/>
                        </a:rPr>
                        <a:t>min()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5"/>
                        </a:rPr>
                        <a:t>set()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66" tooltip="delattr"/>
                        </a:rPr>
                        <a:t>delattr()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7" tooltip="help"/>
                        </a:rPr>
                        <a:t>help()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8" tooltip="next"/>
                        </a:rPr>
                        <a:t>next()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9" tooltip="setattr"/>
                        </a:rPr>
                        <a:t>setattr()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70"/>
                        </a:rPr>
                        <a:t>dict()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1" tooltip="hex"/>
                        </a:rPr>
                        <a:t>hex()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2" tooltip="object"/>
                        </a:rPr>
                        <a:t>object()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3" tooltip="slice"/>
                        </a:rPr>
                        <a:t>slice()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FF0000"/>
                          </a:solidFill>
                          <a:hlinkClick r:id="rId74" tooltip="dir"/>
                        </a:rPr>
                        <a:t>dir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hlinkClick r:id="rId74" tooltip="dir"/>
                        </a:rPr>
                        <a:t>()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5" tooltip="id"/>
                        </a:rPr>
                        <a:t>id()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6" tooltip="oct"/>
                        </a:rPr>
                        <a:t>oct()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7" tooltip="sorted"/>
                        </a:rPr>
                        <a:t>sorted()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746" marR="63746" marT="31873" marB="31873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3387" y="1573255"/>
            <a:ext cx="5405867" cy="38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>order.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687513"/>
          </a:xfrm>
        </p:spPr>
        <p:txBody>
          <a:bodyPr/>
          <a:lstStyle/>
          <a:p>
            <a:r>
              <a:rPr lang="en-US" altLang="ko-KR" sz="1400" dirty="0" err="1" smtClean="0"/>
              <a:t>chr</a:t>
            </a:r>
            <a:r>
              <a:rPr lang="ko-KR" altLang="en-US" sz="1400" dirty="0" smtClean="0"/>
              <a:t>는 아스키 </a:t>
            </a:r>
            <a:r>
              <a:rPr lang="ko-KR" altLang="en-US" sz="1400" dirty="0" err="1" smtClean="0"/>
              <a:t>코드값을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코드에 해당하는 문자출력</a:t>
            </a:r>
            <a:r>
              <a:rPr lang="en-US" altLang="ko-KR" sz="1400" dirty="0" err="1" smtClean="0"/>
              <a:t>chr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반대는 </a:t>
            </a:r>
            <a:r>
              <a:rPr lang="en-US" altLang="ko-KR" sz="1400" dirty="0" err="1" smtClean="0"/>
              <a:t>ord</a:t>
            </a:r>
            <a:r>
              <a:rPr lang="ko-KR" altLang="en-US" sz="1400" dirty="0" smtClean="0"/>
              <a:t>함수 </a:t>
            </a:r>
            <a:r>
              <a:rPr lang="en-US" altLang="ko-KR" sz="1400" dirty="0" err="1" smtClean="0"/>
              <a:t>ord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dir</a:t>
            </a:r>
            <a:r>
              <a:rPr lang="ko-KR" altLang="en-US" sz="1400" dirty="0" smtClean="0">
                <a:solidFill>
                  <a:srgbClr val="FF0000"/>
                </a:solidFill>
              </a:rPr>
              <a:t>은 객체가 가지고 있는 변수나 함수를 리스트 형태로 보여줌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enumerate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순서있는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받아 인덱스와 객체를 리턴</a:t>
            </a:r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eval</a:t>
            </a:r>
            <a:r>
              <a:rPr lang="ko-KR" altLang="en-US" sz="1400" dirty="0" smtClean="0">
                <a:solidFill>
                  <a:srgbClr val="FF0000"/>
                </a:solidFill>
              </a:rPr>
              <a:t>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실행가능한</a:t>
            </a:r>
            <a:r>
              <a:rPr lang="ko-KR" altLang="en-US" sz="1400" dirty="0" smtClean="0">
                <a:solidFill>
                  <a:srgbClr val="FF0000"/>
                </a:solidFill>
              </a:rPr>
              <a:t> 문자열을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입력받아</a:t>
            </a:r>
            <a:r>
              <a:rPr lang="ko-KR" altLang="en-US" sz="1400" dirty="0" smtClean="0">
                <a:solidFill>
                  <a:srgbClr val="FF0000"/>
                </a:solidFill>
              </a:rPr>
              <a:t> 문자열을 실행한 결과값 리턴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exec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함수는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eval</a:t>
            </a:r>
            <a:r>
              <a:rPr lang="ko-KR" altLang="en-US" sz="1400" dirty="0" smtClean="0">
                <a:solidFill>
                  <a:srgbClr val="FF0000"/>
                </a:solidFill>
              </a:rPr>
              <a:t>과 유사하나 결과값을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리턴하지</a:t>
            </a:r>
            <a:r>
              <a:rPr lang="ko-KR" altLang="en-US" sz="1400" dirty="0" smtClean="0">
                <a:solidFill>
                  <a:srgbClr val="FF0000"/>
                </a:solidFill>
              </a:rPr>
              <a:t> 않음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1493" y="2678847"/>
            <a:ext cx="29759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(48)</a:t>
            </a:r>
          </a:p>
          <a:p>
            <a:r>
              <a:rPr lang="en-US" altLang="ko-KR" sz="1000" dirty="0"/>
              <a:t>'0'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(97)</a:t>
            </a:r>
          </a:p>
          <a:p>
            <a:r>
              <a:rPr lang="en-US" altLang="ko-KR" sz="1000" dirty="0"/>
              <a:t>'a'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([1,2,3])</a:t>
            </a:r>
          </a:p>
          <a:p>
            <a:r>
              <a:rPr lang="en-US" altLang="ko-KR" sz="1000" dirty="0"/>
              <a:t>['__add__', '__class__', '__contains__', '__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delitem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delslice</a:t>
            </a:r>
            <a:r>
              <a:rPr lang="en-US" altLang="ko-KR" sz="1000" dirty="0"/>
              <a:t>__', '__doc__', '__</a:t>
            </a:r>
            <a:r>
              <a:rPr lang="en-US" altLang="ko-KR" sz="1000" dirty="0" err="1"/>
              <a:t>eq</a:t>
            </a:r>
            <a:r>
              <a:rPr lang="en-US" altLang="ko-KR" sz="1000" dirty="0"/>
              <a:t>__', '__format__', '__</a:t>
            </a:r>
            <a:r>
              <a:rPr lang="en-US" altLang="ko-KR" sz="1000" dirty="0" err="1"/>
              <a:t>ge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getattribute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getitem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getslice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gt</a:t>
            </a:r>
            <a:r>
              <a:rPr lang="en-US" altLang="ko-KR" sz="1000" dirty="0"/>
              <a:t>__', '__hash__', '__</a:t>
            </a:r>
            <a:r>
              <a:rPr lang="en-US" altLang="ko-KR" sz="1000" dirty="0" err="1"/>
              <a:t>iadd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imul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__', '__le__', '__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lt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mul</a:t>
            </a:r>
            <a:r>
              <a:rPr lang="en-US" altLang="ko-KR" sz="1000" dirty="0"/>
              <a:t>__', '__ne__', '__new__', '__reduce__', '__</a:t>
            </a:r>
            <a:r>
              <a:rPr lang="en-US" altLang="ko-KR" sz="1000" dirty="0" err="1"/>
              <a:t>reduce_ex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__', '__reversed__', '__</a:t>
            </a:r>
            <a:r>
              <a:rPr lang="en-US" altLang="ko-KR" sz="1000" dirty="0" err="1"/>
              <a:t>rmul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setitem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setslice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subclasshook</a:t>
            </a:r>
            <a:r>
              <a:rPr lang="en-US" altLang="ko-KR" sz="1000" dirty="0"/>
              <a:t>__', 'append', 'count', 'extend', 'index', 'insert', 'pop', 'remove', 'reverse', 'sort']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((1,2,3))</a:t>
            </a:r>
          </a:p>
          <a:p>
            <a:r>
              <a:rPr lang="en-US" altLang="ko-KR" sz="1000" dirty="0"/>
              <a:t>['__add__', '__class__', '__contains__', '__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__', '__doc__', '__</a:t>
            </a:r>
            <a:r>
              <a:rPr lang="en-US" altLang="ko-KR" sz="1000" dirty="0" err="1"/>
              <a:t>eq</a:t>
            </a:r>
            <a:r>
              <a:rPr lang="en-US" altLang="ko-KR" sz="1000" dirty="0"/>
              <a:t>__', '__format__', '__</a:t>
            </a:r>
            <a:r>
              <a:rPr lang="en-US" altLang="ko-KR" sz="1000" dirty="0" err="1"/>
              <a:t>ge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getattribute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getitem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getnewargs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getslice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gt</a:t>
            </a:r>
            <a:r>
              <a:rPr lang="en-US" altLang="ko-KR" sz="1000" dirty="0"/>
              <a:t>__', '__hash__',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__', '__le__', '__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lt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mul</a:t>
            </a:r>
            <a:r>
              <a:rPr lang="en-US" altLang="ko-KR" sz="1000" dirty="0"/>
              <a:t>__', '__ne__', '__new__', '__reduce__', '__</a:t>
            </a:r>
            <a:r>
              <a:rPr lang="en-US" altLang="ko-KR" sz="1000" dirty="0" err="1"/>
              <a:t>reduce_ex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rmul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subclasshook</a:t>
            </a:r>
            <a:r>
              <a:rPr lang="en-US" altLang="ko-KR" sz="1000" dirty="0"/>
              <a:t>__', 'count', 'index']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092670" y="2610683"/>
            <a:ext cx="29759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for </a:t>
            </a:r>
            <a:r>
              <a:rPr lang="en-US" altLang="ko-KR" sz="1000" dirty="0" err="1"/>
              <a:t>i,name</a:t>
            </a:r>
            <a:r>
              <a:rPr lang="en-US" altLang="ko-KR" sz="1000" dirty="0"/>
              <a:t> in enumerate(['</a:t>
            </a:r>
            <a:r>
              <a:rPr lang="en-US" altLang="ko-KR" sz="1000" dirty="0" err="1"/>
              <a:t>body','foo','bar</a:t>
            </a:r>
            <a:r>
              <a:rPr lang="en-US" altLang="ko-KR" sz="1000" dirty="0"/>
              <a:t>']):</a:t>
            </a:r>
          </a:p>
          <a:p>
            <a:r>
              <a:rPr lang="en-US" altLang="ko-KR" sz="1000" dirty="0"/>
              <a:t>... 	print(</a:t>
            </a:r>
            <a:r>
              <a:rPr lang="en-US" altLang="ko-KR" sz="1000" dirty="0" err="1"/>
              <a:t>i,name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... </a:t>
            </a:r>
          </a:p>
          <a:p>
            <a:r>
              <a:rPr lang="en-US" altLang="ko-KR" sz="1000" dirty="0"/>
              <a:t>(0, 'body')</a:t>
            </a:r>
          </a:p>
          <a:p>
            <a:r>
              <a:rPr lang="en-US" altLang="ko-KR" sz="1000" dirty="0"/>
              <a:t>(1, 'foo')</a:t>
            </a:r>
          </a:p>
          <a:p>
            <a:r>
              <a:rPr lang="en-US" altLang="ko-KR" sz="1000" dirty="0"/>
              <a:t>(2, 'bar</a:t>
            </a:r>
            <a:r>
              <a:rPr lang="en-US" altLang="ko-KR" sz="1000" dirty="0" smtClean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enum1.py </a:t>
            </a:r>
          </a:p>
          <a:p>
            <a:r>
              <a:rPr lang="en-US" altLang="ko-KR" sz="1000" dirty="0" err="1"/>
              <a:t>abcd</a:t>
            </a:r>
            <a:r>
              <a:rPr lang="en-US" altLang="ko-KR" sz="1000" dirty="0"/>
              <a:t>=['</a:t>
            </a:r>
            <a:r>
              <a:rPr lang="en-US" altLang="ko-KR" sz="1000" dirty="0" err="1"/>
              <a:t>a','b','c','d','e</a:t>
            </a:r>
            <a:r>
              <a:rPr lang="en-US" altLang="ko-KR" sz="1000" dirty="0"/>
              <a:t>']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 in enumerate(</a:t>
            </a:r>
            <a:r>
              <a:rPr lang="en-US" altLang="ko-KR" sz="1000" dirty="0" err="1"/>
              <a:t>abcd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	print('%d:%s' %(i+1, j))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pt-BR" altLang="ko-KR" sz="1000" dirty="0"/>
              <a:t>[root@localhost Desktop]# python enum1.py </a:t>
            </a:r>
          </a:p>
          <a:p>
            <a:r>
              <a:rPr lang="pt-BR" altLang="ko-KR" sz="1000" dirty="0"/>
              <a:t>1:a</a:t>
            </a:r>
          </a:p>
          <a:p>
            <a:r>
              <a:rPr lang="pt-BR" altLang="ko-KR" sz="1000" dirty="0"/>
              <a:t>2:b</a:t>
            </a:r>
          </a:p>
          <a:p>
            <a:r>
              <a:rPr lang="pt-BR" altLang="ko-KR" sz="1000" dirty="0"/>
              <a:t>3:c</a:t>
            </a:r>
          </a:p>
          <a:p>
            <a:r>
              <a:rPr lang="pt-BR" altLang="ko-KR" sz="1000" dirty="0"/>
              <a:t>4:d</a:t>
            </a:r>
          </a:p>
          <a:p>
            <a:r>
              <a:rPr lang="pt-BR" altLang="ko-KR" sz="1000" dirty="0"/>
              <a:t>5:e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eval</a:t>
            </a:r>
            <a:r>
              <a:rPr lang="en-US" altLang="ko-KR" sz="1000" dirty="0"/>
              <a:t>('1+2')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eval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divmod</a:t>
            </a:r>
            <a:r>
              <a:rPr lang="en-US" altLang="ko-KR" sz="1000" dirty="0"/>
              <a:t>(4,3)')</a:t>
            </a:r>
          </a:p>
          <a:p>
            <a:r>
              <a:rPr lang="en-US" altLang="ko-KR" sz="1000" dirty="0"/>
              <a:t>(1, 1)</a:t>
            </a:r>
          </a:p>
          <a:p>
            <a:r>
              <a:rPr lang="en-US" altLang="ko-KR" sz="1000" dirty="0"/>
              <a:t>&gt;&gt;&gt; exec("b=100+200")</a:t>
            </a:r>
          </a:p>
          <a:p>
            <a:r>
              <a:rPr lang="en-US" altLang="ko-KR" sz="1000" dirty="0"/>
              <a:t>&gt;&gt;&gt; b</a:t>
            </a:r>
          </a:p>
          <a:p>
            <a:r>
              <a:rPr lang="en-US" altLang="ko-KR" sz="1000" dirty="0" smtClean="0"/>
              <a:t>300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59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(Data Type) </a:t>
            </a:r>
          </a:p>
          <a:p>
            <a:r>
              <a:rPr lang="ko-KR" altLang="en-US" sz="1800" dirty="0" err="1" smtClean="0"/>
              <a:t>숫자형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리스트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튜플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딕셔너리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집합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불린</a:t>
            </a:r>
            <a:endParaRPr lang="en-US" altLang="ko-KR" sz="1800" dirty="0" smtClean="0"/>
          </a:p>
          <a:p>
            <a:r>
              <a:rPr lang="ko-KR" altLang="en-US" sz="1600" dirty="0" err="1" smtClean="0"/>
              <a:t>숫자형의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type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정수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123 -&gt; long</a:t>
            </a:r>
            <a:r>
              <a:rPr lang="ko-KR" altLang="en-US" sz="1600" dirty="0" smtClean="0"/>
              <a:t>형이 없이 모든 정수 표현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실수</a:t>
            </a:r>
            <a:r>
              <a:rPr lang="en-US" altLang="ko-KR" sz="1600" dirty="0" smtClean="0"/>
              <a:t>(float): 123.45 -&gt;float</a:t>
            </a:r>
            <a:r>
              <a:rPr lang="ko-KR" altLang="en-US" sz="1600" dirty="0" smtClean="0"/>
              <a:t>형으로 모든 부동소수점 표현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복소수 </a:t>
            </a:r>
            <a:r>
              <a:rPr lang="en-US" altLang="ko-KR" sz="1600" dirty="0" smtClean="0"/>
              <a:t>: 1+10j -&gt; complex</a:t>
            </a:r>
            <a:r>
              <a:rPr lang="ko-KR" altLang="en-US" sz="1600" dirty="0" smtClean="0"/>
              <a:t>형으로 복소수 표현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8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0o25 -&gt; 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16</a:t>
            </a:r>
            <a:r>
              <a:rPr lang="ko-KR" altLang="en-US" sz="1600" dirty="0" smtClean="0"/>
              <a:t>진수  </a:t>
            </a:r>
            <a:r>
              <a:rPr lang="en-US" altLang="ko-KR" sz="1600" dirty="0" smtClean="0"/>
              <a:t>: 0x2F -&gt;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숫자연산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사칙연산</a:t>
            </a:r>
            <a:r>
              <a:rPr lang="en-US" altLang="ko-KR" sz="1600" dirty="0" smtClean="0"/>
              <a:t>(+,-,*,/), </a:t>
            </a:r>
            <a:r>
              <a:rPr lang="ko-KR" altLang="en-US" sz="1600" dirty="0" err="1" smtClean="0"/>
              <a:t>승계산</a:t>
            </a:r>
            <a:r>
              <a:rPr lang="en-US" altLang="ko-KR" sz="1600" dirty="0" smtClean="0"/>
              <a:t>(**), %(</a:t>
            </a:r>
            <a:r>
              <a:rPr lang="ko-KR" altLang="en-US" sz="1600" dirty="0" err="1" smtClean="0"/>
              <a:t>나머지값</a:t>
            </a:r>
            <a:r>
              <a:rPr lang="en-US" altLang="ko-KR" sz="1600" dirty="0" smtClean="0"/>
              <a:t>),//(</a:t>
            </a:r>
            <a:r>
              <a:rPr lang="ko-KR" altLang="en-US" sz="1600" dirty="0" smtClean="0"/>
              <a:t>나누고 </a:t>
            </a:r>
            <a:r>
              <a:rPr lang="ko-KR" altLang="en-US" sz="1600" dirty="0" err="1" smtClean="0"/>
              <a:t>소수점자리버림</a:t>
            </a:r>
            <a:r>
              <a:rPr lang="en-US" altLang="ko-KR" sz="1600" dirty="0" smtClean="0"/>
              <a:t>) </a:t>
            </a:r>
          </a:p>
          <a:p>
            <a:pPr marL="342900" indent="-342900">
              <a:buAutoNum type="arabicParenR"/>
            </a:pPr>
            <a:endParaRPr lang="en-US" altLang="ko-KR" sz="1600" dirty="0" smtClean="0"/>
          </a:p>
          <a:p>
            <a:pPr marL="342900" indent="-342900">
              <a:buAutoNum type="arabicParenR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711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id</a:t>
            </a:r>
            <a:r>
              <a:rPr lang="ko-KR" altLang="en-US" sz="1400" dirty="0" smtClean="0"/>
              <a:t>는 객체를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객체 고유의 </a:t>
            </a:r>
            <a:r>
              <a:rPr lang="ko-KR" altLang="en-US" sz="1400" dirty="0" err="1" smtClean="0"/>
              <a:t>주소값</a:t>
            </a:r>
            <a:r>
              <a:rPr lang="ko-KR" altLang="en-US" sz="1400" dirty="0" smtClean="0"/>
              <a:t> 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isinstance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입력받은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인스턴스가</a:t>
            </a:r>
            <a:r>
              <a:rPr lang="ko-KR" altLang="en-US" sz="1400" dirty="0" smtClean="0"/>
              <a:t> 클래스의 </a:t>
            </a:r>
            <a:r>
              <a:rPr lang="ko-KR" altLang="en-US" sz="1400" dirty="0" err="1" smtClean="0"/>
              <a:t>인스턴스가</a:t>
            </a:r>
            <a:r>
              <a:rPr lang="ko-KR" altLang="en-US" sz="1400" dirty="0" smtClean="0"/>
              <a:t> 맞으면 </a:t>
            </a:r>
            <a:r>
              <a:rPr lang="en-US" altLang="ko-KR" sz="1400" dirty="0" smtClean="0"/>
              <a:t>true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issubclass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부모클래스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클래스가 부모클래스의 자식 클래스이면 </a:t>
            </a:r>
            <a:r>
              <a:rPr lang="en-US" altLang="ko-KR" sz="1400" dirty="0" smtClean="0"/>
              <a:t>true 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r>
              <a:rPr lang="en-US" altLang="ko-KR" sz="1400" dirty="0" smtClean="0"/>
              <a:t>lambda </a:t>
            </a:r>
            <a:r>
              <a:rPr lang="ko-KR" altLang="en-US" sz="1400" dirty="0" smtClean="0"/>
              <a:t>는 함수를 </a:t>
            </a:r>
            <a:r>
              <a:rPr lang="ko-KR" altLang="en-US" sz="1400" dirty="0" err="1" smtClean="0"/>
              <a:t>생성할때</a:t>
            </a:r>
            <a:r>
              <a:rPr lang="ko-KR" altLang="en-US" sz="1400" dirty="0" smtClean="0"/>
              <a:t> 사용하는 </a:t>
            </a:r>
            <a:r>
              <a:rPr lang="ko-KR" altLang="en-US" sz="1400" dirty="0" err="1" smtClean="0"/>
              <a:t>예약어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간결하게 함수 생성시</a:t>
            </a:r>
            <a:r>
              <a:rPr lang="en-US" altLang="ko-KR" sz="1400" dirty="0" smtClean="0"/>
              <a:t>)  </a:t>
            </a:r>
            <a:r>
              <a:rPr lang="en-US" altLang="ko-KR" sz="1400" dirty="0" smtClean="0">
                <a:solidFill>
                  <a:srgbClr val="FF0000"/>
                </a:solidFill>
              </a:rPr>
              <a:t>lambda </a:t>
            </a:r>
            <a:r>
              <a:rPr lang="ko-KR" altLang="en-US" sz="1400" dirty="0" smtClean="0">
                <a:solidFill>
                  <a:srgbClr val="FF0000"/>
                </a:solidFill>
              </a:rPr>
              <a:t>인수</a:t>
            </a:r>
            <a:r>
              <a:rPr lang="en-US" altLang="ko-KR" sz="1400" dirty="0" smtClean="0">
                <a:solidFill>
                  <a:srgbClr val="FF0000"/>
                </a:solidFill>
              </a:rPr>
              <a:t>1: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인수표현식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list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리스트 객체로 만들어 주는 함수 </a:t>
            </a:r>
            <a:endParaRPr lang="en-US" altLang="ko-KR" sz="1400" dirty="0" smtClean="0"/>
          </a:p>
          <a:p>
            <a:r>
              <a:rPr lang="en-US" altLang="ko-KR" sz="1400" dirty="0" smtClean="0"/>
              <a:t>map</a:t>
            </a:r>
            <a:r>
              <a:rPr lang="ko-KR" altLang="en-US" sz="1400" dirty="0" smtClean="0"/>
              <a:t>은 함수와 </a:t>
            </a:r>
            <a:r>
              <a:rPr lang="ko-KR" altLang="en-US" sz="1400" dirty="0" err="1" smtClean="0"/>
              <a:t>반복가능한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함수에 적용한 결과 리턴 </a:t>
            </a:r>
            <a:r>
              <a:rPr lang="en-US" altLang="ko-KR" sz="1400" dirty="0" smtClean="0">
                <a:solidFill>
                  <a:srgbClr val="FF0000"/>
                </a:solidFill>
              </a:rPr>
              <a:t>map(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func,iterable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smtClean="0"/>
              <a:t>sorted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이터러블</a:t>
            </a:r>
            <a:r>
              <a:rPr lang="ko-KR" altLang="en-US" sz="1400" dirty="0" smtClean="0"/>
              <a:t> 객체를  </a:t>
            </a:r>
            <a:r>
              <a:rPr lang="en-US" altLang="ko-KR" sz="1400" dirty="0" smtClean="0"/>
              <a:t>sort</a:t>
            </a:r>
            <a:r>
              <a:rPr lang="ko-KR" altLang="en-US" sz="1400" dirty="0" smtClean="0"/>
              <a:t>하여 리스트 객체로 반환 </a:t>
            </a:r>
            <a:r>
              <a:rPr lang="en-US" altLang="ko-KR" sz="1400" dirty="0" smtClean="0"/>
              <a:t>(sort</a:t>
            </a:r>
            <a:r>
              <a:rPr lang="ko-KR" altLang="en-US" sz="1400" dirty="0" smtClean="0"/>
              <a:t>함수는 객체의 값을 </a:t>
            </a:r>
            <a:r>
              <a:rPr lang="ko-KR" altLang="en-US" sz="1400" dirty="0" err="1" smtClean="0"/>
              <a:t>정렬할뿐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return</a:t>
            </a:r>
            <a:r>
              <a:rPr lang="ko-KR" altLang="en-US" sz="1400" dirty="0" smtClean="0"/>
              <a:t>값이 없음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len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시퀀스형을</a:t>
            </a:r>
            <a:r>
              <a:rPr lang="ko-KR" altLang="en-US" sz="1400" dirty="0" smtClean="0"/>
              <a:t> 받아 길이를 반환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6956" y="3647360"/>
            <a:ext cx="29759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a=3</a:t>
            </a:r>
          </a:p>
          <a:p>
            <a:r>
              <a:rPr lang="en-US" altLang="ko-KR" sz="1000" dirty="0"/>
              <a:t>&gt;&gt;&gt; id(3)</a:t>
            </a:r>
          </a:p>
          <a:p>
            <a:r>
              <a:rPr lang="en-US" altLang="ko-KR" sz="1000" dirty="0"/>
              <a:t>30452792</a:t>
            </a:r>
          </a:p>
          <a:p>
            <a:r>
              <a:rPr lang="en-US" altLang="ko-KR" sz="1000" dirty="0"/>
              <a:t>&gt;&gt;&gt; id(a)</a:t>
            </a:r>
          </a:p>
          <a:p>
            <a:r>
              <a:rPr lang="en-US" altLang="ko-KR" sz="1000" dirty="0" smtClean="0"/>
              <a:t>30452792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sum=lambda </a:t>
            </a:r>
            <a:r>
              <a:rPr lang="en-US" altLang="ko-KR" sz="1000" dirty="0" err="1"/>
              <a:t>a,b:a+b</a:t>
            </a:r>
            <a:endParaRPr lang="en-US" altLang="ko-KR" sz="1000" dirty="0"/>
          </a:p>
          <a:p>
            <a:r>
              <a:rPr lang="en-US" altLang="ko-KR" sz="1000" dirty="0"/>
              <a:t>&gt;&gt;&gt; sum(3,4)</a:t>
            </a:r>
          </a:p>
          <a:p>
            <a:r>
              <a:rPr lang="en-US" altLang="ko-KR" sz="1000" dirty="0"/>
              <a:t>7</a:t>
            </a:r>
          </a:p>
          <a:p>
            <a:r>
              <a:rPr lang="en-US" altLang="ko-KR" sz="1000" dirty="0"/>
              <a:t>&gt;&gt;&gt; list('python')</a:t>
            </a:r>
          </a:p>
          <a:p>
            <a:r>
              <a:rPr lang="en-US" altLang="ko-KR" sz="1000" dirty="0"/>
              <a:t>['p', 'y', 't', 'h', 'o', 'n</a:t>
            </a:r>
            <a:r>
              <a:rPr lang="en-US" altLang="ko-KR" sz="1000" dirty="0" smtClean="0"/>
              <a:t>']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("python")</a:t>
            </a:r>
          </a:p>
          <a:p>
            <a:r>
              <a:rPr lang="en-US" altLang="ko-KR" sz="1000" dirty="0" smtClean="0"/>
              <a:t>6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sorted("python")</a:t>
            </a:r>
          </a:p>
          <a:p>
            <a:r>
              <a:rPr lang="en-US" altLang="ko-KR" sz="1000" dirty="0"/>
              <a:t>['h', 'n', 'o', 'p', 't', 'y</a:t>
            </a:r>
            <a:r>
              <a:rPr lang="en-US" altLang="ko-KR" sz="1000" dirty="0" smtClean="0"/>
              <a:t>']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sss</a:t>
            </a:r>
            <a:r>
              <a:rPr lang="en-US" altLang="ko-KR" sz="1000" dirty="0"/>
              <a:t>=lambda </a:t>
            </a:r>
            <a:r>
              <a:rPr lang="en-US" altLang="ko-KR" sz="1000" dirty="0" err="1"/>
              <a:t>x,y:x</a:t>
            </a:r>
            <a:r>
              <a:rPr lang="en-US" altLang="ko-KR" sz="1000" dirty="0"/>
              <a:t>*y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sss</a:t>
            </a:r>
            <a:r>
              <a:rPr lang="en-US" altLang="ko-KR" sz="1000" dirty="0"/>
              <a:t>(10,20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002863" y="3542078"/>
            <a:ext cx="29759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class Person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pass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a=Person()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a,Person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class A():</a:t>
            </a:r>
          </a:p>
          <a:p>
            <a:r>
              <a:rPr lang="en-US" altLang="ko-KR" sz="1000" dirty="0"/>
              <a:t>	pass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class B(A):</a:t>
            </a:r>
          </a:p>
          <a:p>
            <a:r>
              <a:rPr lang="en-US" altLang="ko-KR" sz="1000" dirty="0"/>
              <a:t>	pass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(B,A)</a:t>
            </a:r>
          </a:p>
          <a:p>
            <a:r>
              <a:rPr lang="en-US" altLang="ko-KR" sz="1000" dirty="0" smtClean="0"/>
              <a:t>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map_test</a:t>
            </a:r>
            <a:r>
              <a:rPr lang="en-US" altLang="ko-KR" sz="1000" dirty="0"/>
              <a:t>(a): return a*3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list(map(</a:t>
            </a:r>
            <a:r>
              <a:rPr lang="en-US" altLang="ko-KR" sz="1000" dirty="0" err="1"/>
              <a:t>map_test</a:t>
            </a:r>
            <a:r>
              <a:rPr lang="en-US" altLang="ko-KR" sz="1000" dirty="0"/>
              <a:t>,[100,200,300]))</a:t>
            </a:r>
          </a:p>
          <a:p>
            <a:r>
              <a:rPr lang="en-US" altLang="ko-KR" sz="1000" dirty="0"/>
              <a:t>[300, 600, 900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/>
              <a:t>&gt;&gt;&gt; list(map(lambda x:x*3,[100,200,300]))</a:t>
            </a:r>
          </a:p>
          <a:p>
            <a:r>
              <a:rPr lang="en-US" altLang="ko-KR" sz="1000" dirty="0"/>
              <a:t>[300, 600, 900]</a:t>
            </a:r>
          </a:p>
        </p:txBody>
      </p:sp>
    </p:spTree>
    <p:extLst>
      <p:ext uri="{BB962C8B-B14F-4D97-AF65-F5344CB8AC3E}">
        <p14:creationId xmlns:p14="http://schemas.microsoft.com/office/powerpoint/2010/main" val="1145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enumerate(</a:t>
            </a:r>
            <a:r>
              <a:rPr lang="en-US" altLang="ko-KR" sz="1400" dirty="0" err="1" smtClean="0"/>
              <a:t>interable,start</a:t>
            </a:r>
            <a:r>
              <a:rPr lang="en-US" altLang="ko-KR" sz="1400" dirty="0" smtClean="0"/>
              <a:t>=0):  </a:t>
            </a:r>
            <a:r>
              <a:rPr lang="ko-KR" altLang="en-US" sz="1400" dirty="0" smtClean="0"/>
              <a:t>시퀀스 </a:t>
            </a:r>
            <a:r>
              <a:rPr lang="ko-KR" altLang="en-US" sz="1400" dirty="0" err="1" smtClean="0"/>
              <a:t>자료형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 받아서 인덱스를 추가하여  </a:t>
            </a:r>
            <a:r>
              <a:rPr lang="en-US" altLang="ko-KR" sz="1400" dirty="0" smtClean="0"/>
              <a:t>enumerate </a:t>
            </a:r>
            <a:r>
              <a:rPr lang="ko-KR" altLang="en-US" sz="1400" dirty="0" smtClean="0"/>
              <a:t>형으로 반환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filter(</a:t>
            </a:r>
            <a:r>
              <a:rPr lang="en-US" altLang="ko-KR" sz="1400" dirty="0" err="1" smtClean="0"/>
              <a:t>func,iterable</a:t>
            </a:r>
            <a:r>
              <a:rPr lang="en-US" altLang="ko-KR" sz="1400" dirty="0" smtClean="0"/>
              <a:t>): </a:t>
            </a:r>
            <a:r>
              <a:rPr lang="en-US" altLang="ko-KR" sz="1400" dirty="0" err="1" smtClean="0"/>
              <a:t>iterable</a:t>
            </a:r>
            <a:r>
              <a:rPr lang="ko-KR" altLang="en-US" sz="1400" dirty="0" smtClean="0"/>
              <a:t>의 각 </a:t>
            </a:r>
            <a:r>
              <a:rPr lang="ko-KR" altLang="en-US" sz="1400" dirty="0" err="1" smtClean="0"/>
              <a:t>요소중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func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반환값이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참인것만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필터하여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이터레이터로</a:t>
            </a:r>
            <a:r>
              <a:rPr lang="ko-KR" altLang="en-US" sz="1400" dirty="0" smtClean="0"/>
              <a:t> 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repr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): </a:t>
            </a:r>
            <a:r>
              <a:rPr lang="en-US" altLang="ko-KR" sz="1400" dirty="0" err="1" smtClean="0"/>
              <a:t>eval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함수로 객체를 </a:t>
            </a:r>
            <a:r>
              <a:rPr lang="ko-KR" altLang="en-US" sz="1400" dirty="0" err="1" smtClean="0"/>
              <a:t>복원할수</a:t>
            </a:r>
            <a:r>
              <a:rPr lang="ko-KR" altLang="en-US" sz="1400" dirty="0" smtClean="0"/>
              <a:t> 있는 문자열 생성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47662" y="3091221"/>
            <a:ext cx="29759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l=["</a:t>
            </a:r>
            <a:r>
              <a:rPr lang="en-US" altLang="ko-KR" sz="1000" dirty="0" err="1"/>
              <a:t>a","b</a:t>
            </a:r>
            <a:r>
              <a:rPr lang="en-US" altLang="ko-KR" sz="1000" dirty="0"/>
              <a:t>"]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enumerate(l)</a:t>
            </a:r>
          </a:p>
          <a:p>
            <a:r>
              <a:rPr lang="en-US" altLang="ko-KR" sz="1000" dirty="0"/>
              <a:t>&lt;enumerate object at 0x0000000003640AF8</a:t>
            </a:r>
            <a:r>
              <a:rPr lang="en-US" altLang="ko-KR" sz="1000" dirty="0" smtClean="0"/>
              <a:t>&gt;</a:t>
            </a:r>
          </a:p>
          <a:p>
            <a:endParaRPr lang="en-US" altLang="ko-KR" sz="1000" dirty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list(enumerate(</a:t>
            </a:r>
            <a:r>
              <a:rPr lang="en-US" altLang="ko-KR" sz="1000" b="1" dirty="0" err="1">
                <a:solidFill>
                  <a:srgbClr val="FF0000"/>
                </a:solidFill>
              </a:rPr>
              <a:t>l,start</a:t>
            </a:r>
            <a:r>
              <a:rPr lang="en-US" altLang="ko-KR" sz="1000" b="1" dirty="0">
                <a:solidFill>
                  <a:srgbClr val="FF0000"/>
                </a:solidFill>
              </a:rPr>
              <a:t>=1))</a:t>
            </a:r>
          </a:p>
          <a:p>
            <a:r>
              <a:rPr lang="en-US" altLang="ko-KR" sz="1000" dirty="0"/>
              <a:t>[(1, 'a'), (2, 'b')]</a:t>
            </a:r>
          </a:p>
          <a:p>
            <a:r>
              <a:rPr lang="en-US" altLang="ko-KR" sz="1000" dirty="0"/>
              <a:t>&gt;&gt;&gt;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02861" y="3091221"/>
            <a:ext cx="39936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positive(x):</a:t>
            </a:r>
          </a:p>
          <a:p>
            <a:r>
              <a:rPr lang="en-US" altLang="ko-KR" sz="1000" dirty="0"/>
              <a:t>	return x&gt;0</a:t>
            </a:r>
          </a:p>
          <a:p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print(filter(positive,[-1,0,1,3,-3,5]))</a:t>
            </a:r>
          </a:p>
          <a:p>
            <a:r>
              <a:rPr lang="en-US" altLang="ko-KR" sz="1000" dirty="0"/>
              <a:t>&lt;filter object at 0x000000000362BE48</a:t>
            </a:r>
            <a:r>
              <a:rPr lang="en-US" altLang="ko-KR" sz="1000" dirty="0" smtClean="0"/>
              <a:t>&gt;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print(list(filter(positive,[-1,0,1,3,-3,5])))</a:t>
            </a:r>
          </a:p>
          <a:p>
            <a:r>
              <a:rPr lang="en-US" altLang="ko-KR" sz="1000" dirty="0"/>
              <a:t>[1, 3, 5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print(list(filter(lambda x:x&gt;0,[-1,0,1,3,-3,5])))</a:t>
            </a:r>
          </a:p>
          <a:p>
            <a:r>
              <a:rPr lang="en-US" altLang="ko-KR" sz="1000" dirty="0"/>
              <a:t>[1, 3, 5</a:t>
            </a:r>
            <a:r>
              <a:rPr lang="en-US" altLang="ko-KR" sz="1000" dirty="0" smtClean="0"/>
              <a:t>]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repr</a:t>
            </a:r>
            <a:r>
              <a:rPr lang="en-US" altLang="ko-KR" sz="1000" b="1" dirty="0">
                <a:solidFill>
                  <a:srgbClr val="FF0000"/>
                </a:solidFill>
              </a:rPr>
              <a:t>("</a:t>
            </a:r>
            <a:r>
              <a:rPr lang="en-US" altLang="ko-KR" sz="1000" b="1" dirty="0" err="1">
                <a:solidFill>
                  <a:srgbClr val="FF0000"/>
                </a:solidFill>
              </a:rPr>
              <a:t>hi".upper</a:t>
            </a:r>
            <a:r>
              <a:rPr lang="en-US" altLang="ko-KR" sz="1000" b="1" dirty="0">
                <a:solidFill>
                  <a:srgbClr val="FF0000"/>
                </a:solidFill>
              </a:rPr>
              <a:t>())</a:t>
            </a:r>
          </a:p>
          <a:p>
            <a:r>
              <a:rPr lang="en-US" altLang="ko-KR" sz="1000" dirty="0"/>
              <a:t>"'HI'"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eval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repr</a:t>
            </a:r>
            <a:r>
              <a:rPr lang="en-US" altLang="ko-KR" sz="1000" b="1" dirty="0">
                <a:solidFill>
                  <a:srgbClr val="FF0000"/>
                </a:solidFill>
              </a:rPr>
              <a:t>("</a:t>
            </a:r>
            <a:r>
              <a:rPr lang="en-US" altLang="ko-KR" sz="1000" b="1" dirty="0" err="1">
                <a:solidFill>
                  <a:srgbClr val="FF0000"/>
                </a:solidFill>
              </a:rPr>
              <a:t>hi".upper</a:t>
            </a:r>
            <a:r>
              <a:rPr lang="en-US" altLang="ko-KR" sz="1000" b="1" dirty="0">
                <a:solidFill>
                  <a:srgbClr val="FF0000"/>
                </a:solidFill>
              </a:rPr>
              <a:t>()))</a:t>
            </a:r>
          </a:p>
          <a:p>
            <a:r>
              <a:rPr lang="en-US" altLang="ko-KR" sz="1000" dirty="0"/>
              <a:t>'HI'</a:t>
            </a:r>
          </a:p>
        </p:txBody>
      </p:sp>
    </p:spTree>
    <p:extLst>
      <p:ext uri="{BB962C8B-B14F-4D97-AF65-F5344CB8AC3E}">
        <p14:creationId xmlns:p14="http://schemas.microsoft.com/office/powerpoint/2010/main" val="2927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400" dirty="0"/>
              <a:t>외</a:t>
            </a:r>
            <a:r>
              <a:rPr lang="ko-KR" altLang="en-US" sz="1400" dirty="0" smtClean="0"/>
              <a:t>장함수는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 라이브러리로 설치되므로   모듈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를 통하여 불러온 후 사용 가능</a:t>
            </a:r>
            <a:endParaRPr lang="en-US" altLang="ko-KR" sz="1400" dirty="0" smtClean="0"/>
          </a:p>
          <a:p>
            <a:r>
              <a:rPr lang="ko-KR" altLang="en-US" sz="1400" dirty="0" smtClean="0"/>
              <a:t>대표적인 외장함수 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FF0000"/>
                </a:solidFill>
              </a:rPr>
              <a:t>sys, pickle,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os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glob,time,calendar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random,thread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/>
              <a:t>등이 있음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활용</a:t>
            </a:r>
            <a:r>
              <a:rPr lang="ko-KR" altLang="en-US" sz="1400" dirty="0"/>
              <a:t>법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err="1" smtClean="0"/>
              <a:t>dir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”) </a:t>
            </a: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os</a:t>
            </a:r>
            <a:r>
              <a:rPr lang="ko-KR" altLang="en-US" sz="1400" dirty="0" smtClean="0"/>
              <a:t>모듈의 함수를 리턴 </a:t>
            </a:r>
            <a:endParaRPr lang="en-US" altLang="ko-KR" sz="1400" dirty="0" smtClean="0"/>
          </a:p>
          <a:p>
            <a:r>
              <a:rPr lang="en-US" altLang="ko-KR" sz="1400" dirty="0" smtClean="0"/>
              <a:t>help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”)-&gt; </a:t>
            </a:r>
            <a:r>
              <a:rPr lang="ko-KR" altLang="en-US" sz="1400" dirty="0" smtClean="0"/>
              <a:t>함수 사용법에 대한 설명</a:t>
            </a:r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52784" y="3218982"/>
            <a:ext cx="83431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000" dirty="0"/>
              <a:t>&gt;&gt;&gt; import os</a:t>
            </a:r>
          </a:p>
          <a:p>
            <a:endParaRPr lang="pt-BR" altLang="ko-KR" sz="1000" dirty="0" smtClean="0"/>
          </a:p>
          <a:p>
            <a:r>
              <a:rPr lang="pt-BR" altLang="ko-KR" sz="1000" dirty="0" smtClean="0"/>
              <a:t>&gt;&gt;&gt; </a:t>
            </a:r>
            <a:r>
              <a:rPr lang="pt-BR" altLang="ko-KR" sz="1000" dirty="0"/>
              <a:t>dir(os)</a:t>
            </a:r>
          </a:p>
          <a:p>
            <a:r>
              <a:rPr lang="pt-BR" altLang="ko-KR" sz="1000" dirty="0"/>
              <a:t>['F_OK', 'MutableMapping', 'O_APPEND', 'O_BINARY', 'O_CREAT', 'O_EXCL', 'O_NOINHERIT', 'O_RANDOM', 'O_RDONLY', </a:t>
            </a:r>
            <a:r>
              <a:rPr lang="pt-BR" altLang="ko-KR" sz="1000" dirty="0" smtClean="0"/>
              <a:t>‘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help("</a:t>
            </a:r>
            <a:r>
              <a:rPr lang="en-US" altLang="ko-KR" sz="1000" dirty="0" err="1"/>
              <a:t>os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Help on module </a:t>
            </a:r>
            <a:r>
              <a:rPr lang="en-US" altLang="ko-KR" sz="1000" dirty="0" err="1"/>
              <a:t>os</a:t>
            </a:r>
            <a:r>
              <a:rPr lang="en-US" altLang="ko-KR" sz="1000" dirty="0"/>
              <a:t>:</a:t>
            </a:r>
          </a:p>
          <a:p>
            <a:endParaRPr lang="en-US" altLang="ko-KR" sz="1000" dirty="0"/>
          </a:p>
          <a:p>
            <a:r>
              <a:rPr lang="en-US" altLang="ko-KR" sz="1000" dirty="0"/>
              <a:t>NAME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os</a:t>
            </a:r>
            <a:r>
              <a:rPr lang="en-US" altLang="ko-KR" sz="1000" dirty="0"/>
              <a:t> - OS routines for Mac, NT, or </a:t>
            </a:r>
            <a:r>
              <a:rPr lang="en-US" altLang="ko-KR" sz="1000" dirty="0" err="1"/>
              <a:t>Posix</a:t>
            </a:r>
            <a:r>
              <a:rPr lang="en-US" altLang="ko-KR" sz="1000" dirty="0"/>
              <a:t> depending on what system we're on.</a:t>
            </a:r>
          </a:p>
          <a:p>
            <a:endParaRPr lang="en-US" altLang="ko-KR" sz="1000" dirty="0"/>
          </a:p>
          <a:p>
            <a:r>
              <a:rPr lang="en-US" altLang="ko-KR" sz="1000" dirty="0"/>
              <a:t>FILE</a:t>
            </a:r>
          </a:p>
          <a:p>
            <a:r>
              <a:rPr lang="en-US" altLang="ko-KR" sz="1000" dirty="0"/>
              <a:t>    /usr/lib64/python2.7/os.py</a:t>
            </a:r>
          </a:p>
          <a:p>
            <a:endParaRPr lang="en-US" altLang="ko-KR" sz="1000" dirty="0"/>
          </a:p>
          <a:p>
            <a:r>
              <a:rPr lang="en-US" altLang="ko-KR" sz="1000" dirty="0"/>
              <a:t>DESCRIPTION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096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sys</a:t>
            </a:r>
            <a:r>
              <a:rPr lang="ko-KR" altLang="en-US" sz="1400" dirty="0" smtClean="0"/>
              <a:t>모듈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sys.argv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명령줄</a:t>
            </a:r>
            <a:r>
              <a:rPr lang="ko-KR" altLang="en-US" sz="1400" dirty="0" smtClean="0"/>
              <a:t> 입력인수를 </a:t>
            </a:r>
            <a:r>
              <a:rPr lang="ko-KR" altLang="en-US" sz="1400" dirty="0" smtClean="0">
                <a:solidFill>
                  <a:srgbClr val="FF0000"/>
                </a:solidFill>
              </a:rPr>
              <a:t>리스트 객체로 받아 변수로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전달할때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python  sys1.py </a:t>
            </a:r>
            <a:r>
              <a:rPr lang="en-US" altLang="ko-KR" sz="1400" dirty="0" err="1" smtClean="0"/>
              <a:t>aaa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bbb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sys1.py(0</a:t>
            </a:r>
            <a:r>
              <a:rPr lang="ko-KR" altLang="en-US" sz="1400" dirty="0" smtClean="0">
                <a:sym typeface="Wingdings" panose="05000000000000000000" pitchFamily="2" charset="2"/>
              </a:rPr>
              <a:t>번째 인수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aaa</a:t>
            </a:r>
            <a:r>
              <a:rPr lang="en-US" altLang="ko-KR" sz="1400" dirty="0" smtClean="0">
                <a:sym typeface="Wingdings" panose="05000000000000000000" pitchFamily="2" charset="2"/>
              </a:rPr>
              <a:t>(1</a:t>
            </a:r>
            <a:r>
              <a:rPr lang="ko-KR" altLang="en-US" sz="1400" dirty="0" smtClean="0">
                <a:sym typeface="Wingdings" panose="05000000000000000000" pitchFamily="2" charset="2"/>
              </a:rPr>
              <a:t>번째 인수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bbb</a:t>
            </a:r>
            <a:r>
              <a:rPr lang="en-US" altLang="ko-KR" sz="1400" dirty="0" smtClean="0">
                <a:sym typeface="Wingdings" panose="05000000000000000000" pitchFamily="2" charset="2"/>
              </a:rPr>
              <a:t>(2</a:t>
            </a:r>
            <a:r>
              <a:rPr lang="ko-KR" altLang="en-US" sz="1400" dirty="0" smtClean="0">
                <a:sym typeface="Wingdings" panose="05000000000000000000" pitchFamily="2" charset="2"/>
              </a:rPr>
              <a:t>번째 인수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65699" y="2050990"/>
            <a:ext cx="29759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sys1.py </a:t>
            </a:r>
          </a:p>
          <a:p>
            <a:r>
              <a:rPr lang="en-US" altLang="ko-KR" sz="1000" dirty="0"/>
              <a:t>import sys</a:t>
            </a:r>
          </a:p>
          <a:p>
            <a:r>
              <a:rPr lang="en-US" altLang="ko-KR" sz="1000" dirty="0" err="1"/>
              <a:t>args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sys.argv</a:t>
            </a:r>
            <a:r>
              <a:rPr lang="en-US" altLang="ko-KR" sz="1000" dirty="0"/>
              <a:t>[1:]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print(</a:t>
            </a:r>
            <a:r>
              <a:rPr lang="en-US" altLang="ko-KR" sz="1000" dirty="0" err="1"/>
              <a:t>i.upper</a:t>
            </a:r>
            <a:r>
              <a:rPr lang="en-US" altLang="ko-KR" sz="1000" dirty="0" smtClean="0"/>
              <a:t>())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root@localhost</a:t>
            </a:r>
            <a:r>
              <a:rPr lang="en-US" altLang="ko-KR" sz="1000" dirty="0"/>
              <a:t> Desktop]# python sys1.py </a:t>
            </a:r>
            <a:r>
              <a:rPr lang="en-US" altLang="ko-KR" sz="1000" dirty="0" err="1"/>
              <a:t>aaa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bbb</a:t>
            </a:r>
            <a:endParaRPr lang="en-US" altLang="ko-KR" sz="1000" dirty="0"/>
          </a:p>
          <a:p>
            <a:r>
              <a:rPr lang="en-US" altLang="ko-KR" sz="1000" dirty="0"/>
              <a:t>AAA</a:t>
            </a:r>
          </a:p>
          <a:p>
            <a:r>
              <a:rPr lang="en-US" altLang="ko-KR" sz="1000" dirty="0"/>
              <a:t>BBB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475848" y="2058179"/>
            <a:ext cx="2975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sys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sys.getsizeof</a:t>
            </a:r>
            <a:r>
              <a:rPr lang="en-US" altLang="ko-KR" sz="1000" dirty="0"/>
              <a:t>(200)</a:t>
            </a:r>
          </a:p>
          <a:p>
            <a:r>
              <a:rPr lang="en-US" altLang="ko-KR" sz="1000" dirty="0"/>
              <a:t>24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sys.getsizeof</a:t>
            </a:r>
            <a:r>
              <a:rPr lang="en-US" altLang="ko-KR" sz="1000" dirty="0"/>
              <a:t>("a")</a:t>
            </a:r>
          </a:p>
          <a:p>
            <a:r>
              <a:rPr lang="en-US" altLang="ko-KR" sz="1000" dirty="0"/>
              <a:t>38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sys.getsizeof</a:t>
            </a:r>
            <a:r>
              <a:rPr lang="en-US" altLang="ko-KR" sz="1000" dirty="0"/>
              <a:t>("")</a:t>
            </a:r>
          </a:p>
          <a:p>
            <a:r>
              <a:rPr lang="en-US" altLang="ko-KR" sz="1000" dirty="0"/>
              <a:t>37</a:t>
            </a:r>
          </a:p>
          <a:p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565699" y="3682206"/>
            <a:ext cx="83263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sys.version</a:t>
            </a:r>
            <a:endParaRPr lang="en-US" altLang="ko-KR" sz="1000" dirty="0"/>
          </a:p>
          <a:p>
            <a:r>
              <a:rPr lang="en-US" altLang="ko-KR" sz="1000" dirty="0"/>
              <a:t>'3.4.3 (v3.4.3:9b73f1c3e601, Feb 24 2015, 22:44:40) [MSC v.1600 64 bit (AMD64</a:t>
            </a:r>
            <a:r>
              <a:rPr lang="en-US" altLang="ko-KR" sz="1000" dirty="0" smtClean="0"/>
              <a:t>)]‘</a:t>
            </a:r>
          </a:p>
          <a:p>
            <a:endParaRPr lang="en-US" altLang="ko-KR" sz="1000" dirty="0" smtClean="0"/>
          </a:p>
          <a:p>
            <a:r>
              <a:rPr lang="en-US" altLang="ko-KR" sz="1000" dirty="0" err="1"/>
              <a:t>sys.path.append</a:t>
            </a:r>
            <a:r>
              <a:rPr lang="en-US" altLang="ko-KR" sz="1000" dirty="0"/>
              <a:t>('C:\\Python34')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sys.path</a:t>
            </a:r>
            <a:endParaRPr lang="en-US" altLang="ko-KR" sz="1000" dirty="0"/>
          </a:p>
          <a:p>
            <a:r>
              <a:rPr lang="en-US" altLang="ko-KR" sz="1000" dirty="0"/>
              <a:t>['', 'C:\\Python34\\Lib\\</a:t>
            </a:r>
            <a:r>
              <a:rPr lang="en-US" altLang="ko-KR" sz="1000" dirty="0" err="1"/>
              <a:t>idlelib</a:t>
            </a:r>
            <a:r>
              <a:rPr lang="en-US" altLang="ko-KR" sz="1000" dirty="0"/>
              <a:t>', 'C:\\Windows\\system32\\python34.zip', 'C:\\Python34\\DLLs', 'C:\\Python34\\lib', 'C:\\Python34', 'C:\\Python34\\lib\\site-packages', 'C:\\Python34']</a:t>
            </a:r>
          </a:p>
          <a:p>
            <a:r>
              <a:rPr lang="en-US" altLang="ko-KR" sz="1000" dirty="0"/>
              <a:t>&gt;&gt;&gt; import sys1</a:t>
            </a:r>
          </a:p>
        </p:txBody>
      </p:sp>
    </p:spTree>
    <p:extLst>
      <p:ext uri="{BB962C8B-B14F-4D97-AF65-F5344CB8AC3E}">
        <p14:creationId xmlns:p14="http://schemas.microsoft.com/office/powerpoint/2010/main" val="2140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pickle </a:t>
            </a:r>
            <a:r>
              <a:rPr lang="ko-KR" altLang="en-US" sz="1400" dirty="0" smtClean="0"/>
              <a:t>객체를 그대로 유지해서 파일에 저장하고 불러오는 모듈로 바이너리 형태로 저장</a:t>
            </a:r>
            <a:endParaRPr lang="en-US" altLang="ko-KR" sz="1400" dirty="0" smtClean="0"/>
          </a:p>
          <a:p>
            <a:r>
              <a:rPr lang="en-US" altLang="ko-KR" sz="1400" dirty="0" smtClean="0"/>
              <a:t>pickle</a:t>
            </a:r>
            <a:r>
              <a:rPr lang="ko-KR" altLang="en-US" sz="1400" dirty="0"/>
              <a:t>을 이용하여 파일로 </a:t>
            </a:r>
            <a:r>
              <a:rPr lang="ko-KR" altLang="en-US" sz="1400" dirty="0" err="1">
                <a:solidFill>
                  <a:srgbClr val="0070C0"/>
                </a:solidFill>
              </a:rPr>
              <a:t>저장할때는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dump()</a:t>
            </a:r>
            <a:r>
              <a:rPr lang="ko-KR" altLang="en-US" sz="1400" dirty="0"/>
              <a:t>를 사용하며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다시 </a:t>
            </a:r>
            <a:r>
              <a:rPr lang="ko-KR" altLang="en-US" sz="1400" dirty="0" err="1">
                <a:solidFill>
                  <a:srgbClr val="0070C0"/>
                </a:solidFill>
              </a:rPr>
              <a:t>읽어들일때는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load</a:t>
            </a:r>
            <a:r>
              <a:rPr lang="en-US" altLang="ko-KR" sz="1400" dirty="0" smtClean="0">
                <a:solidFill>
                  <a:srgbClr val="0070C0"/>
                </a:solidFill>
              </a:rPr>
              <a:t>()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/>
              <a:t>사용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사용형식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pickle.dump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데이터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파일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사용형식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데이타변수</a:t>
            </a:r>
            <a:r>
              <a:rPr lang="en-US" altLang="ko-KR" sz="1400" dirty="0">
                <a:solidFill>
                  <a:srgbClr val="FF0000"/>
                </a:solidFill>
              </a:rPr>
              <a:t>=</a:t>
            </a:r>
            <a:r>
              <a:rPr lang="en-US" altLang="ko-KR" sz="1400" dirty="0" err="1">
                <a:solidFill>
                  <a:srgbClr val="FF0000"/>
                </a:solidFill>
              </a:rPr>
              <a:t>pickle.load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파일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 err="1"/>
              <a:t>주의할점은</a:t>
            </a:r>
            <a:r>
              <a:rPr lang="ko-KR" altLang="en-US" sz="1400" dirty="0"/>
              <a:t> </a:t>
            </a:r>
            <a:r>
              <a:rPr lang="en-US" altLang="ko-KR" sz="1400" dirty="0"/>
              <a:t>pickle</a:t>
            </a:r>
            <a:r>
              <a:rPr lang="ko-KR" altLang="en-US" sz="1400" dirty="0"/>
              <a:t>로 데이터를 저장하거나 </a:t>
            </a:r>
            <a:r>
              <a:rPr lang="ko-KR" altLang="en-US" sz="1400" dirty="0" err="1"/>
              <a:t>불러올때는</a:t>
            </a:r>
            <a:r>
              <a:rPr lang="ko-KR" altLang="en-US" sz="1400" dirty="0"/>
              <a:t> 파일을 바이트형식으로 읽거나 써야 </a:t>
            </a:r>
            <a:r>
              <a:rPr lang="ko-KR" altLang="en-US" sz="1400" dirty="0" err="1"/>
              <a:t>한다는것이다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file = open('text.txt','</a:t>
            </a:r>
            <a:r>
              <a:rPr lang="en-US" altLang="ko-KR" sz="1400" dirty="0" err="1"/>
              <a:t>w</a:t>
            </a:r>
            <a:r>
              <a:rPr lang="en-US" altLang="ko-KR" sz="1400" dirty="0" err="1">
                <a:solidFill>
                  <a:srgbClr val="FF0000"/>
                </a:solidFill>
              </a:rPr>
              <a:t>b</a:t>
            </a:r>
            <a:r>
              <a:rPr lang="en-US" altLang="ko-KR" sz="1400" dirty="0" smtClean="0"/>
              <a:t>')</a:t>
            </a:r>
            <a:endParaRPr lang="en-US" altLang="ko-KR" sz="1400" dirty="0"/>
          </a:p>
          <a:p>
            <a:r>
              <a:rPr lang="en-US" altLang="ko-KR" sz="1400" dirty="0"/>
              <a:t>file = open('text.txt','</a:t>
            </a:r>
            <a:r>
              <a:rPr lang="en-US" altLang="ko-KR" sz="1400" dirty="0" err="1"/>
              <a:t>r</a:t>
            </a:r>
            <a:r>
              <a:rPr lang="en-US" altLang="ko-KR" sz="1400" dirty="0" err="1">
                <a:solidFill>
                  <a:srgbClr val="FF0000"/>
                </a:solidFill>
              </a:rPr>
              <a:t>b</a:t>
            </a:r>
            <a:r>
              <a:rPr lang="en-US" altLang="ko-KR" sz="1400" dirty="0" smtClean="0"/>
              <a:t>')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pickle.dumps</a:t>
            </a:r>
            <a:r>
              <a:rPr lang="en-US" altLang="ko-KR" sz="1400" dirty="0" smtClean="0">
                <a:solidFill>
                  <a:srgbClr val="FF0000"/>
                </a:solidFill>
              </a:rPr>
              <a:t>(object)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객체를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string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으로 변환 </a:t>
            </a:r>
            <a:endParaRPr lang="en-US" altLang="ko-KR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pickle.loads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(string)    string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을 객체로 변환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765996" y="3929091"/>
            <a:ext cx="28344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pickle1.py </a:t>
            </a:r>
          </a:p>
          <a:p>
            <a:r>
              <a:rPr lang="en-US" altLang="ko-KR" sz="1000" dirty="0"/>
              <a:t>import pickle</a:t>
            </a:r>
          </a:p>
          <a:p>
            <a:r>
              <a:rPr lang="en-US" altLang="ko-KR" sz="1000" dirty="0"/>
              <a:t>f=open("text2.txt",'wb')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range(1,11):</a:t>
            </a:r>
          </a:p>
          <a:p>
            <a:r>
              <a:rPr lang="en-US" altLang="ko-KR" sz="1000" dirty="0"/>
              <a:t>   data ="%s line.\n" %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   </a:t>
            </a:r>
            <a:r>
              <a:rPr lang="en-US" altLang="ko-KR" sz="1000" b="1" dirty="0" err="1">
                <a:solidFill>
                  <a:srgbClr val="FF0000"/>
                </a:solidFill>
              </a:rPr>
              <a:t>pickle.dump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data,f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000" dirty="0" err="1"/>
              <a:t>f.close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pickle2.py </a:t>
            </a:r>
          </a:p>
          <a:p>
            <a:r>
              <a:rPr lang="en-US" altLang="ko-KR" sz="1000" dirty="0"/>
              <a:t>import pickle</a:t>
            </a:r>
          </a:p>
          <a:p>
            <a:r>
              <a:rPr lang="en-US" altLang="ko-KR" sz="1000" dirty="0"/>
              <a:t>f=open("text2.txt",'rb')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range(1,11):</a:t>
            </a:r>
          </a:p>
          <a:p>
            <a:r>
              <a:rPr lang="en-US" altLang="ko-KR" sz="1000" dirty="0"/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data = </a:t>
            </a:r>
            <a:r>
              <a:rPr lang="en-US" altLang="ko-KR" sz="1000" b="1" dirty="0" err="1">
                <a:solidFill>
                  <a:srgbClr val="FF0000"/>
                </a:solidFill>
              </a:rPr>
              <a:t>pickle.load</a:t>
            </a:r>
            <a:r>
              <a:rPr lang="en-US" altLang="ko-KR" sz="1000" b="1" dirty="0">
                <a:solidFill>
                  <a:srgbClr val="FF0000"/>
                </a:solidFill>
              </a:rPr>
              <a:t>(f)</a:t>
            </a:r>
          </a:p>
          <a:p>
            <a:r>
              <a:rPr lang="en-US" altLang="ko-KR" sz="1000" dirty="0"/>
              <a:t>	print(data)</a:t>
            </a:r>
          </a:p>
          <a:p>
            <a:r>
              <a:rPr lang="en-US" altLang="ko-KR" sz="1000" dirty="0" err="1"/>
              <a:t>f.close</a:t>
            </a:r>
            <a:r>
              <a:rPr lang="en-US" altLang="ko-KR" sz="1000" dirty="0" smtClean="0"/>
              <a:t>()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3225079" y="3952931"/>
            <a:ext cx="28344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=open("list.txt","</a:t>
            </a:r>
            <a:r>
              <a:rPr lang="en-US" altLang="ko-KR" sz="1000" dirty="0" err="1"/>
              <a:t>wb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pickle.dump</a:t>
            </a:r>
            <a:r>
              <a:rPr lang="en-US" altLang="ko-KR" sz="1000" b="1" dirty="0">
                <a:solidFill>
                  <a:srgbClr val="FF0000"/>
                </a:solidFill>
              </a:rPr>
              <a:t>("</a:t>
            </a:r>
            <a:r>
              <a:rPr lang="en-US" altLang="ko-KR" sz="1000" b="1" dirty="0" err="1">
                <a:solidFill>
                  <a:srgbClr val="FF0000"/>
                </a:solidFill>
              </a:rPr>
              <a:t>aaaa</a:t>
            </a:r>
            <a:r>
              <a:rPr lang="en-US" altLang="ko-KR" sz="1000" b="1" dirty="0">
                <a:solidFill>
                  <a:srgbClr val="FF0000"/>
                </a:solidFill>
              </a:rPr>
              <a:t>",</a:t>
            </a:r>
            <a:r>
              <a:rPr lang="en-US" altLang="ko-KR" sz="1000" b="1" dirty="0" err="1">
                <a:solidFill>
                  <a:srgbClr val="FF0000"/>
                </a:solidFill>
              </a:rPr>
              <a:t>fp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fp.close</a:t>
            </a:r>
            <a:r>
              <a:rPr lang="en-US" altLang="ko-KR" sz="1000" dirty="0"/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=open("list.txt","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print(</a:t>
            </a:r>
            <a:r>
              <a:rPr lang="en-US" altLang="ko-KR" sz="1000" b="1" dirty="0" err="1">
                <a:solidFill>
                  <a:srgbClr val="FF0000"/>
                </a:solidFill>
              </a:rPr>
              <a:t>pickle.load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fp</a:t>
            </a:r>
            <a:r>
              <a:rPr lang="en-US" altLang="ko-KR" sz="1000" b="1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000" dirty="0" err="1" smtClean="0"/>
              <a:t>aaaa</a:t>
            </a:r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6089741" y="3952931"/>
            <a:ext cx="2834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class Foo: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="foo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"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foostring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pickle.dumps</a:t>
            </a:r>
            <a:r>
              <a:rPr lang="en-US" altLang="ko-KR" sz="1000" dirty="0"/>
              <a:t>(Foo)</a:t>
            </a:r>
          </a:p>
          <a:p>
            <a:r>
              <a:rPr lang="en-US" altLang="ko-KR" sz="1000" dirty="0" smtClean="0"/>
              <a:t>b</a:t>
            </a:r>
            <a:r>
              <a:rPr lang="en-US" altLang="ko-KR" sz="1000" dirty="0"/>
              <a:t>'\x80\x03c__main__\</a:t>
            </a:r>
            <a:r>
              <a:rPr lang="en-US" altLang="ko-KR" sz="1000" dirty="0" err="1"/>
              <a:t>nFoo</a:t>
            </a:r>
            <a:r>
              <a:rPr lang="en-US" altLang="ko-KR" sz="1000" dirty="0"/>
              <a:t>\nq\x00.'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pickle.loads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foostring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&lt;class '__</a:t>
            </a:r>
            <a:r>
              <a:rPr lang="en-US" altLang="ko-KR" sz="1000" dirty="0" err="1"/>
              <a:t>main__.Foo</a:t>
            </a:r>
            <a:r>
              <a:rPr lang="en-US" altLang="ko-KR" sz="1000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3888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OS </a:t>
            </a:r>
            <a:r>
              <a:rPr lang="ko-KR" altLang="en-US" sz="1400" dirty="0" smtClean="0"/>
              <a:t>모듈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os.environ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시스템의 환경 </a:t>
            </a:r>
            <a:r>
              <a:rPr lang="ko-KR" altLang="en-US" sz="1400" dirty="0" err="1" smtClean="0"/>
              <a:t>변수값을</a:t>
            </a:r>
            <a:r>
              <a:rPr lang="ko-KR" altLang="en-US" sz="1400" dirty="0" smtClean="0"/>
              <a:t> 보여줌 </a:t>
            </a:r>
            <a:endParaRPr lang="en-US" altLang="ko-KR" sz="1400" dirty="0" smtClean="0"/>
          </a:p>
          <a:p>
            <a:r>
              <a:rPr lang="en-US" altLang="ko-KR" sz="1400" dirty="0" err="1"/>
              <a:t>os.popen</a:t>
            </a:r>
            <a:r>
              <a:rPr lang="en-US" altLang="ko-KR" sz="1400" dirty="0"/>
              <a:t>(command): </a:t>
            </a:r>
            <a:r>
              <a:rPr lang="ko-KR" altLang="en-US" sz="1400" dirty="0"/>
              <a:t>명령어 실행결과를 읽기모드의 객체로 반환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fp.read</a:t>
            </a:r>
            <a:r>
              <a:rPr lang="en-US" altLang="ko-KR" sz="1400" dirty="0"/>
              <a:t>()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읽음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os.getcwd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자신의 </a:t>
            </a:r>
            <a:r>
              <a:rPr lang="ko-KR" altLang="en-US" sz="1400" dirty="0" err="1" smtClean="0"/>
              <a:t>현재디렉토리</a:t>
            </a:r>
            <a:r>
              <a:rPr lang="ko-KR" altLang="en-US" sz="1400" dirty="0" smtClean="0"/>
              <a:t> 확인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os.chdir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변경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os.system</a:t>
            </a:r>
            <a:r>
              <a:rPr lang="en-US" altLang="ko-KR" sz="1400" dirty="0" smtClean="0"/>
              <a:t>(command): </a:t>
            </a:r>
            <a:r>
              <a:rPr lang="ko-KR" altLang="en-US" sz="1400" dirty="0" smtClean="0"/>
              <a:t>시스템에 명령어 실행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os.mkdir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디렉토리</a:t>
            </a:r>
            <a:r>
              <a:rPr lang="en-US" altLang="ko-KR" sz="1400" dirty="0" smtClean="0"/>
              <a:t>):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생성 </a:t>
            </a:r>
            <a:r>
              <a:rPr lang="en-US" altLang="ko-KR" sz="1400" dirty="0" smtClean="0"/>
              <a:t>&lt;-&gt;</a:t>
            </a:r>
            <a:r>
              <a:rPr lang="en-US" altLang="ko-KR" sz="1400" dirty="0" err="1" smtClean="0"/>
              <a:t>os.rmdir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os.unlink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파일삭제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os.rename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src,dst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파일이름 변경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016447" y="2181371"/>
            <a:ext cx="28271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walk1.py 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os</a:t>
            </a:r>
            <a:endParaRPr lang="en-US" altLang="ko-KR" sz="1000" dirty="0"/>
          </a:p>
          <a:p>
            <a:r>
              <a:rPr lang="en-US" altLang="ko-KR" sz="1000" dirty="0"/>
              <a:t>for (</a:t>
            </a:r>
            <a:r>
              <a:rPr lang="en-US" altLang="ko-KR" sz="1000" dirty="0" err="1"/>
              <a:t>path,dir,files</a:t>
            </a:r>
            <a:r>
              <a:rPr lang="en-US" altLang="ko-KR" sz="1000" dirty="0"/>
              <a:t>) in </a:t>
            </a:r>
            <a:r>
              <a:rPr lang="en-US" altLang="ko-KR" sz="1000" dirty="0" err="1"/>
              <a:t>os.walk</a:t>
            </a:r>
            <a:r>
              <a:rPr lang="en-US" altLang="ko-KR" sz="1000" dirty="0"/>
              <a:t>("/root/Desktop/"):</a:t>
            </a:r>
          </a:p>
          <a:p>
            <a:r>
              <a:rPr lang="en-US" altLang="ko-KR" sz="1000" dirty="0"/>
              <a:t>    for filename in files: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ext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os.path.splitext</a:t>
            </a:r>
            <a:r>
              <a:rPr lang="en-US" altLang="ko-KR" sz="1000" dirty="0"/>
              <a:t>(filename)[-1]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ext</a:t>
            </a:r>
            <a:r>
              <a:rPr lang="en-US" altLang="ko-KR" sz="1000" dirty="0"/>
              <a:t>=='.</a:t>
            </a:r>
            <a:r>
              <a:rPr lang="en-US" altLang="ko-KR" sz="1000" dirty="0" err="1"/>
              <a:t>py</a:t>
            </a:r>
            <a:r>
              <a:rPr lang="en-US" altLang="ko-KR" sz="1000" dirty="0"/>
              <a:t>':</a:t>
            </a:r>
          </a:p>
          <a:p>
            <a:r>
              <a:rPr lang="en-US" altLang="ko-KR" sz="1000" dirty="0"/>
              <a:t>            print("%</a:t>
            </a:r>
            <a:r>
              <a:rPr lang="en-US" altLang="ko-KR" sz="1000" dirty="0" err="1"/>
              <a:t>s%s</a:t>
            </a:r>
            <a:r>
              <a:rPr lang="en-US" altLang="ko-KR" sz="1000" dirty="0"/>
              <a:t>" %(</a:t>
            </a:r>
            <a:r>
              <a:rPr lang="en-US" altLang="ko-KR" sz="1000" dirty="0" err="1"/>
              <a:t>path,filename</a:t>
            </a:r>
            <a:r>
              <a:rPr lang="en-US" altLang="ko-KR" sz="1000" dirty="0"/>
              <a:t>))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python walk1.py </a:t>
            </a:r>
          </a:p>
          <a:p>
            <a:r>
              <a:rPr lang="en-US" altLang="ko-KR" sz="1000" dirty="0"/>
              <a:t>/root/Desktop/db.py</a:t>
            </a:r>
          </a:p>
          <a:p>
            <a:r>
              <a:rPr lang="en-US" altLang="ko-KR" sz="1000" dirty="0"/>
              <a:t>/root/Desktop/os_command.py</a:t>
            </a:r>
          </a:p>
          <a:p>
            <a:r>
              <a:rPr lang="en-US" altLang="ko-KR" sz="1000" dirty="0"/>
              <a:t>/root/Desktop/os_command1.py</a:t>
            </a:r>
          </a:p>
          <a:p>
            <a:r>
              <a:rPr lang="en-US" altLang="ko-KR" sz="1000" dirty="0"/>
              <a:t>/root/Desktop/todaytime.py</a:t>
            </a:r>
          </a:p>
          <a:p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5715933" y="4561937"/>
            <a:ext cx="29759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os.system</a:t>
            </a:r>
            <a:r>
              <a:rPr lang="en-US" altLang="ko-KR" sz="1000" b="1" dirty="0">
                <a:solidFill>
                  <a:srgbClr val="FF0000"/>
                </a:solidFill>
              </a:rPr>
              <a:t>('</a:t>
            </a:r>
            <a:r>
              <a:rPr lang="en-US" altLang="ko-KR" sz="1000" b="1" dirty="0" err="1">
                <a:solidFill>
                  <a:srgbClr val="FF0000"/>
                </a:solidFill>
              </a:rPr>
              <a:t>cmd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')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os.system</a:t>
            </a:r>
            <a:r>
              <a:rPr lang="en-US" altLang="ko-KR" sz="1000" b="1" dirty="0">
                <a:solidFill>
                  <a:srgbClr val="FF0000"/>
                </a:solidFill>
              </a:rPr>
              <a:t>('</a:t>
            </a:r>
            <a:r>
              <a:rPr lang="en-US" altLang="ko-KR" sz="1000" b="1" dirty="0" err="1">
                <a:solidFill>
                  <a:srgbClr val="FF0000"/>
                </a:solidFill>
              </a:rPr>
              <a:t>df</a:t>
            </a:r>
            <a:r>
              <a:rPr lang="en-US" altLang="ko-KR" sz="1000" b="1" dirty="0">
                <a:solidFill>
                  <a:srgbClr val="FF0000"/>
                </a:solidFill>
              </a:rPr>
              <a:t> -h')</a:t>
            </a:r>
          </a:p>
          <a:p>
            <a:r>
              <a:rPr lang="en-US" altLang="ko-KR" sz="1000" dirty="0" err="1"/>
              <a:t>Filesystem</a:t>
            </a:r>
            <a:r>
              <a:rPr lang="en-US" altLang="ko-KR" sz="1000" dirty="0"/>
              <a:t>               Size  Used Avail Use% Mounted on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/mapper/centos-root  8.5G  5.7G  2.9G  67% /</a:t>
            </a:r>
          </a:p>
          <a:p>
            <a:r>
              <a:rPr lang="en-US" altLang="ko-KR" sz="1000" dirty="0" err="1"/>
              <a:t>devtmpfs</a:t>
            </a:r>
            <a:r>
              <a:rPr lang="en-US" altLang="ko-KR" sz="1000" dirty="0"/>
              <a:t>                 474M     0  474M   0% /</a:t>
            </a:r>
            <a:r>
              <a:rPr lang="en-US" altLang="ko-KR" sz="1000" dirty="0" err="1"/>
              <a:t>dev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144K  489M   1% 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shm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7.1M  482M   2% /run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   0  489M   0% /sys/fs/</a:t>
            </a:r>
            <a:r>
              <a:rPr lang="en-US" altLang="ko-KR" sz="1000" dirty="0" err="1"/>
              <a:t>cgroup</a:t>
            </a:r>
            <a:endParaRPr lang="en-US" altLang="ko-KR" sz="1000" dirty="0"/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/sda1                497M  140M  357M  29% /boot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 98M   16K   98M   1% /run/user/0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/sr0                 4.1G  </a:t>
            </a:r>
            <a:r>
              <a:rPr lang="en-US" altLang="ko-KR" sz="1000" dirty="0" err="1"/>
              <a:t>4.1G</a:t>
            </a:r>
            <a:r>
              <a:rPr lang="en-US" altLang="ko-KR" sz="1000" dirty="0"/>
              <a:t>     0 100% /run/media/root/CentOS 7 x86_64</a:t>
            </a:r>
          </a:p>
          <a:p>
            <a:r>
              <a:rPr lang="en-US" altLang="ko-KR" sz="1000" dirty="0"/>
              <a:t>0</a:t>
            </a:r>
          </a:p>
          <a:p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39571" y="3886884"/>
            <a:ext cx="51763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os.environ</a:t>
            </a:r>
            <a:r>
              <a:rPr lang="en-US" altLang="ko-KR" sz="1000" b="1" dirty="0">
                <a:solidFill>
                  <a:srgbClr val="FF0000"/>
                </a:solidFill>
              </a:rPr>
              <a:t>['PATH']</a:t>
            </a:r>
          </a:p>
          <a:p>
            <a:r>
              <a:rPr lang="en-US" altLang="ko-KR" sz="1000" dirty="0"/>
              <a:t>'/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/local/bin:/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</a:t>
            </a:r>
            <a:r>
              <a:rPr lang="en-US" altLang="ko-KR" sz="1000" dirty="0" err="1"/>
              <a:t>sbin</a:t>
            </a:r>
            <a:r>
              <a:rPr lang="en-US" altLang="ko-KR" sz="1000" dirty="0"/>
              <a:t>:/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/bin:/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sbin</a:t>
            </a:r>
            <a:r>
              <a:rPr lang="en-US" altLang="ko-KR" sz="1000" dirty="0"/>
              <a:t>:/bin:/</a:t>
            </a:r>
            <a:r>
              <a:rPr lang="en-US" altLang="ko-KR" sz="1000" dirty="0" err="1"/>
              <a:t>sbin</a:t>
            </a:r>
            <a:r>
              <a:rPr lang="en-US" altLang="ko-KR" sz="1000" dirty="0"/>
              <a:t>:/root/bin'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os.getcwd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dirty="0"/>
              <a:t>'/root/Desktop'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f=</a:t>
            </a:r>
            <a:r>
              <a:rPr lang="en-US" altLang="ko-KR" sz="1000" b="1" dirty="0" err="1">
                <a:solidFill>
                  <a:srgbClr val="FF0000"/>
                </a:solidFill>
              </a:rPr>
              <a:t>os.popen</a:t>
            </a:r>
            <a:r>
              <a:rPr lang="en-US" altLang="ko-KR" sz="1000" b="1" dirty="0">
                <a:solidFill>
                  <a:srgbClr val="FF0000"/>
                </a:solidFill>
              </a:rPr>
              <a:t>("</a:t>
            </a:r>
            <a:r>
              <a:rPr lang="en-US" altLang="ko-KR" sz="1000" b="1" dirty="0" err="1">
                <a:solidFill>
                  <a:srgbClr val="FF0000"/>
                </a:solidFill>
              </a:rPr>
              <a:t>df</a:t>
            </a:r>
            <a:r>
              <a:rPr lang="en-US" altLang="ko-KR" sz="1000" b="1" dirty="0">
                <a:solidFill>
                  <a:srgbClr val="FF0000"/>
                </a:solidFill>
              </a:rPr>
              <a:t> -h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f.read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 err="1" smtClean="0"/>
              <a:t>Filesystem</a:t>
            </a:r>
            <a:r>
              <a:rPr lang="en-US" altLang="ko-KR" sz="1000" dirty="0" smtClean="0"/>
              <a:t>               </a:t>
            </a:r>
            <a:r>
              <a:rPr lang="en-US" altLang="ko-KR" sz="1000" dirty="0"/>
              <a:t>Size  Used Avail Use% Mounted on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/mapper/centos-root  8.5G  5.2G  3.3G  62% /</a:t>
            </a:r>
          </a:p>
          <a:p>
            <a:r>
              <a:rPr lang="en-US" altLang="ko-KR" sz="1000" dirty="0" err="1"/>
              <a:t>devtmpfs</a:t>
            </a:r>
            <a:r>
              <a:rPr lang="en-US" altLang="ko-KR" sz="1000" dirty="0"/>
              <a:t>                 474M     0  474M   0% /</a:t>
            </a:r>
            <a:r>
              <a:rPr lang="en-US" altLang="ko-KR" sz="1000" dirty="0" err="1"/>
              <a:t>dev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480K  489M   1% 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shm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 50M  440M  11% /run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   0  489M   0% /sys/fs/</a:t>
            </a:r>
            <a:r>
              <a:rPr lang="en-US" altLang="ko-KR" sz="1000" dirty="0" err="1"/>
              <a:t>cgroup</a:t>
            </a:r>
            <a:endParaRPr lang="en-US" altLang="ko-KR" sz="1000" dirty="0"/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/sda1                497M  140M  357M  29% /boot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 98M   16K   98M   1% /run/user/0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748K  489M   1% /</a:t>
            </a:r>
            <a:r>
              <a:rPr lang="en-US" altLang="ko-KR" sz="1000" dirty="0" err="1" smtClean="0"/>
              <a:t>tmp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87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err="1" smtClean="0"/>
              <a:t>os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subprocess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20806" y="1650760"/>
            <a:ext cx="42795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os_command.py 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os</a:t>
            </a:r>
            <a:endParaRPr lang="en-US" altLang="ko-KR" sz="1000" dirty="0"/>
          </a:p>
          <a:p>
            <a:r>
              <a:rPr lang="en-US" altLang="ko-KR" sz="1000" dirty="0"/>
              <a:t>import sys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shutil</a:t>
            </a:r>
            <a:endParaRPr lang="en-US" altLang="ko-KR" sz="1000" dirty="0"/>
          </a:p>
          <a:p>
            <a:r>
              <a:rPr lang="en-US" altLang="ko-KR" sz="1000" dirty="0"/>
              <a:t>import commands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datetime,timedelta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exitstatus,outtext</a:t>
            </a:r>
            <a:r>
              <a:rPr lang="en-US" altLang="ko-KR" sz="1000" dirty="0"/>
              <a:t>)=</a:t>
            </a:r>
            <a:r>
              <a:rPr lang="en-US" altLang="ko-KR" sz="1000" dirty="0" err="1"/>
              <a:t>commands.getstatusoutput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 -k')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outtext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3752330" y="1592974"/>
            <a:ext cx="53916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os_command.py 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Filesystem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1K-blocks    Used Available Use% Mounted on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dev</a:t>
            </a:r>
            <a:r>
              <a:rPr lang="en-US" altLang="ko-KR" sz="1000" b="1" dirty="0">
                <a:solidFill>
                  <a:srgbClr val="FF0000"/>
                </a:solidFill>
              </a:rPr>
              <a:t>/mapper/centos-root   8869888 5368836   3501052  61% /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devtmpfs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485136       0    485136   0% /</a:t>
            </a:r>
            <a:r>
              <a:rPr lang="en-US" altLang="ko-KR" sz="1000" b="1" dirty="0" err="1">
                <a:solidFill>
                  <a:srgbClr val="FF0000"/>
                </a:solidFill>
              </a:rPr>
              <a:t>dev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500664     532    500132   1% /</a:t>
            </a:r>
            <a:r>
              <a:rPr lang="en-US" altLang="ko-KR" sz="1000" b="1" dirty="0" err="1">
                <a:solidFill>
                  <a:srgbClr val="FF0000"/>
                </a:solidFill>
              </a:rPr>
              <a:t>dev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shm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500664   51016    449648  11% /run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500664       0    500664   0% /sys/fs/</a:t>
            </a:r>
            <a:r>
              <a:rPr lang="en-US" altLang="ko-KR" sz="1000" b="1" dirty="0" err="1">
                <a:solidFill>
                  <a:srgbClr val="FF0000"/>
                </a:solidFill>
              </a:rPr>
              <a:t>cgroup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dev</a:t>
            </a:r>
            <a:r>
              <a:rPr lang="en-US" altLang="ko-KR" sz="1000" b="1" dirty="0">
                <a:solidFill>
                  <a:srgbClr val="FF0000"/>
                </a:solidFill>
              </a:rPr>
              <a:t>/sda1                  508588  143080    365508  29% /boot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100136      16    100120   1% /run/user/0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500664      56    500608   1% /</a:t>
            </a:r>
            <a:r>
              <a:rPr lang="en-US" altLang="ko-KR" sz="1000" b="1" dirty="0" err="1">
                <a:solidFill>
                  <a:srgbClr val="FF0000"/>
                </a:solidFill>
              </a:rPr>
              <a:t>tmp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0806" y="3544874"/>
            <a:ext cx="47189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subprocess.call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h',shell</a:t>
            </a:r>
            <a:r>
              <a:rPr lang="en-US" altLang="ko-KR" sz="1000" dirty="0"/>
              <a:t>=True)</a:t>
            </a:r>
          </a:p>
          <a:p>
            <a:r>
              <a:rPr lang="en-US" altLang="ko-KR" sz="1000" dirty="0" err="1"/>
              <a:t>Filesystem</a:t>
            </a:r>
            <a:r>
              <a:rPr lang="en-US" altLang="ko-KR" sz="1000" dirty="0"/>
              <a:t>               Size  Used Avail Use% Mounted on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/mapper/centos-root  8.5G  5.7G  2.9G  67% /</a:t>
            </a:r>
          </a:p>
          <a:p>
            <a:r>
              <a:rPr lang="en-US" altLang="ko-KR" sz="1000" dirty="0" err="1"/>
              <a:t>devtmpfs</a:t>
            </a:r>
            <a:r>
              <a:rPr lang="en-US" altLang="ko-KR" sz="1000" dirty="0"/>
              <a:t>                 474M     0  474M   0% /</a:t>
            </a:r>
            <a:r>
              <a:rPr lang="en-US" altLang="ko-KR" sz="1000" dirty="0" err="1"/>
              <a:t>dev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144K  489M   1% 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shm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7.1M  482M   2% /run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   0  489M   0% /sys/fs/</a:t>
            </a:r>
            <a:r>
              <a:rPr lang="en-US" altLang="ko-KR" sz="1000" dirty="0" err="1"/>
              <a:t>cgroup</a:t>
            </a:r>
            <a:endParaRPr lang="en-US" altLang="ko-KR" sz="1000" dirty="0"/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/sda1                497M  140M  357M  29% /boot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 98M   16K   98M   1% /run/user/0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/sr0                 4.1G  </a:t>
            </a:r>
            <a:r>
              <a:rPr lang="en-US" altLang="ko-KR" sz="1000" dirty="0" err="1"/>
              <a:t>4.1G</a:t>
            </a:r>
            <a:r>
              <a:rPr lang="en-US" altLang="ko-KR" sz="1000" dirty="0"/>
              <a:t>     0 100% /run/media/root/CentOS 7 x86_64</a:t>
            </a:r>
          </a:p>
          <a:p>
            <a:r>
              <a:rPr lang="en-US" altLang="ko-KR" sz="1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600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8"/>
            <a:ext cx="8525456" cy="1425756"/>
          </a:xfrm>
        </p:spPr>
        <p:txBody>
          <a:bodyPr/>
          <a:lstStyle/>
          <a:p>
            <a:r>
              <a:rPr lang="en-US" altLang="ko-KR" sz="1400" dirty="0" err="1" smtClean="0"/>
              <a:t>shutil.copy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src,dst</a:t>
            </a:r>
            <a:r>
              <a:rPr lang="en-US" altLang="ko-KR" sz="1400" dirty="0" smtClean="0"/>
              <a:t>)  </a:t>
            </a:r>
            <a:r>
              <a:rPr lang="ko-KR" altLang="en-US" sz="1400" dirty="0" smtClean="0"/>
              <a:t>파일을 복사해주는 모듈</a:t>
            </a:r>
            <a:endParaRPr lang="en-US" altLang="ko-KR" sz="1400" dirty="0" smtClean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263" y="1531611"/>
            <a:ext cx="2917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</a:t>
            </a:r>
            <a:r>
              <a:rPr lang="en-US" altLang="ko-KR" sz="1000" dirty="0" err="1"/>
              <a:t>shutil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shutil.copy</a:t>
            </a:r>
            <a:r>
              <a:rPr lang="en-US" altLang="ko-KR" sz="1000" b="1" dirty="0">
                <a:solidFill>
                  <a:srgbClr val="FF0000"/>
                </a:solidFill>
              </a:rPr>
              <a:t>("test1.txt","test4.txt")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471315" y="2160593"/>
            <a:ext cx="8525456" cy="1425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glob .glob(</a:t>
            </a:r>
            <a:r>
              <a:rPr lang="ko-KR" altLang="en-US" sz="1400" dirty="0" err="1" smtClean="0"/>
              <a:t>디렉토리위치</a:t>
            </a:r>
            <a:r>
              <a:rPr lang="en-US" altLang="ko-KR" sz="1400" dirty="0" smtClean="0"/>
              <a:t>)  </a:t>
            </a:r>
            <a:r>
              <a:rPr lang="ko-KR" altLang="en-US" sz="1400" dirty="0" err="1" smtClean="0"/>
              <a:t>특정디렉토리에</a:t>
            </a:r>
            <a:r>
              <a:rPr lang="ko-KR" altLang="en-US" sz="1400" dirty="0" smtClean="0"/>
              <a:t> 있는 파일들을 리스트로 만들어줌 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6588" y="2582153"/>
            <a:ext cx="79512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glob.glob</a:t>
            </a:r>
            <a:r>
              <a:rPr lang="en-US" altLang="ko-KR" sz="1000" b="1" dirty="0">
                <a:solidFill>
                  <a:srgbClr val="FF0000"/>
                </a:solidFill>
              </a:rPr>
              <a:t>("/root/Desktop")</a:t>
            </a:r>
          </a:p>
          <a:p>
            <a:r>
              <a:rPr lang="en-US" altLang="ko-KR" sz="1000" dirty="0"/>
              <a:t>['/root/Desktop']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glob.glob</a:t>
            </a:r>
            <a:r>
              <a:rPr lang="en-US" altLang="ko-KR" sz="1000" b="1" dirty="0">
                <a:solidFill>
                  <a:srgbClr val="FF0000"/>
                </a:solidFill>
              </a:rPr>
              <a:t>("/root/Desktop/*")</a:t>
            </a:r>
          </a:p>
          <a:p>
            <a:r>
              <a:rPr lang="en-US" altLang="ko-KR" sz="1000" dirty="0"/>
              <a:t>['/root/Desktop/db.py', '/root/Desktop/os_command.py', '/root/Desktop/1', '/root/Desktop/test4.txt', '/root/Desktop/os_command1.py', </a:t>
            </a:r>
            <a:endParaRPr lang="en-US" altLang="ko-KR" sz="1000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glob.glob</a:t>
            </a:r>
            <a:r>
              <a:rPr lang="en-US" altLang="ko-KR" sz="1000" b="1" dirty="0">
                <a:solidFill>
                  <a:srgbClr val="FF0000"/>
                </a:solidFill>
              </a:rPr>
              <a:t>('*.txt')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'LICENSE.txt', 'NEWS.txt', 'readme.txt'] </a:t>
            </a:r>
          </a:p>
        </p:txBody>
      </p:sp>
    </p:spTree>
    <p:extLst>
      <p:ext uri="{BB962C8B-B14F-4D97-AF65-F5344CB8AC3E}">
        <p14:creationId xmlns:p14="http://schemas.microsoft.com/office/powerpoint/2010/main" val="8352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4132303"/>
          </a:xfrm>
        </p:spPr>
        <p:txBody>
          <a:bodyPr/>
          <a:lstStyle/>
          <a:p>
            <a:r>
              <a:rPr lang="ko-KR" altLang="en-US" sz="1400" dirty="0" smtClean="0"/>
              <a:t>임시파일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tempfile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임시적으로 파일을 만들어 사용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tempfile.mktemp</a:t>
            </a:r>
            <a:r>
              <a:rPr lang="en-US" altLang="ko-KR" sz="1400" dirty="0" smtClean="0"/>
              <a:t>(): </a:t>
            </a:r>
            <a:r>
              <a:rPr lang="ko-KR" altLang="en-US" sz="1400" dirty="0" smtClean="0"/>
              <a:t>임시로 파일을 만들어서 돌려주는 함수</a:t>
            </a:r>
            <a:endParaRPr lang="en-US" altLang="ko-KR" sz="1400" dirty="0"/>
          </a:p>
          <a:p>
            <a:r>
              <a:rPr lang="en-US" altLang="ko-KR" sz="1400" dirty="0" err="1" smtClean="0"/>
              <a:t>tempfile.TemporaryFile</a:t>
            </a:r>
            <a:r>
              <a:rPr lang="en-US" altLang="ko-KR" sz="1400" dirty="0" smtClean="0"/>
              <a:t>(): </a:t>
            </a:r>
            <a:r>
              <a:rPr lang="ko-KR" altLang="en-US" sz="1400" dirty="0" smtClean="0"/>
              <a:t>임시저장 공간으로 사용될 파일 객체를 돌려주는 함수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w+b</a:t>
            </a:r>
            <a:r>
              <a:rPr lang="ko-KR" altLang="en-US" sz="1400" dirty="0" smtClean="0"/>
              <a:t>모드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파일 </a:t>
            </a:r>
            <a:r>
              <a:rPr lang="en-US" altLang="ko-KR" sz="1400" dirty="0" smtClean="0"/>
              <a:t>mode&gt; </a:t>
            </a:r>
            <a:endParaRPr lang="en-US" altLang="ko-KR" sz="1400" dirty="0"/>
          </a:p>
          <a:p>
            <a:r>
              <a:rPr lang="en-US" altLang="ko-KR" sz="1400" dirty="0" smtClean="0"/>
              <a:t>w: </a:t>
            </a:r>
            <a:r>
              <a:rPr lang="ko-KR" altLang="en-US" sz="1400" dirty="0" smtClean="0"/>
              <a:t>쓰기모드는 파일이 없는 경우는 </a:t>
            </a:r>
            <a:r>
              <a:rPr lang="ko-KR" altLang="en-US" sz="1400" dirty="0" err="1" smtClean="0"/>
              <a:t>새파일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포인터가 파일시작점에 위치 </a:t>
            </a:r>
            <a:endParaRPr lang="en-US" altLang="ko-KR" sz="1400" dirty="0" smtClean="0"/>
          </a:p>
          <a:p>
            <a:r>
              <a:rPr lang="en-US" altLang="ko-KR" sz="1400" dirty="0" smtClean="0"/>
              <a:t>r: </a:t>
            </a:r>
            <a:r>
              <a:rPr lang="ko-KR" altLang="en-US" sz="1400" dirty="0" smtClean="0"/>
              <a:t>읽기 모드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포인터가 파일시작점에 위치</a:t>
            </a:r>
            <a:endParaRPr lang="en-US" altLang="ko-KR" sz="1400" dirty="0" smtClean="0"/>
          </a:p>
          <a:p>
            <a:r>
              <a:rPr lang="en-US" altLang="ko-KR" sz="1400" dirty="0" smtClean="0"/>
              <a:t>a: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모드는 파일이 없는 경우 </a:t>
            </a:r>
            <a:r>
              <a:rPr lang="ko-KR" altLang="en-US" sz="1400" dirty="0" err="1" smtClean="0"/>
              <a:t>새파일</a:t>
            </a:r>
            <a:r>
              <a:rPr lang="ko-KR" altLang="en-US" sz="1400" dirty="0" smtClean="0"/>
              <a:t> 생성 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포인터가 </a:t>
            </a:r>
            <a:r>
              <a:rPr lang="ko-KR" altLang="en-US" sz="1400" dirty="0" err="1" smtClean="0"/>
              <a:t>파일끝에</a:t>
            </a:r>
            <a:r>
              <a:rPr lang="ko-KR" altLang="en-US" sz="1400" dirty="0" smtClean="0"/>
              <a:t> 위치 </a:t>
            </a:r>
            <a:endParaRPr lang="en-US" altLang="ko-KR" sz="1400" dirty="0" smtClean="0"/>
          </a:p>
          <a:p>
            <a:r>
              <a:rPr lang="en-US" altLang="ko-KR" sz="1400" dirty="0" smtClean="0"/>
              <a:t>b: </a:t>
            </a:r>
            <a:r>
              <a:rPr lang="ko-KR" altLang="en-US" sz="1400" dirty="0" smtClean="0"/>
              <a:t>바이너리 모드는 </a:t>
            </a:r>
            <a:r>
              <a:rPr lang="en-US" altLang="ko-KR" sz="1400" dirty="0" err="1" smtClean="0"/>
              <a:t>w,r,a</a:t>
            </a:r>
            <a:r>
              <a:rPr lang="ko-KR" altLang="en-US" sz="1400" dirty="0" smtClean="0"/>
              <a:t>뒤에 붙여서 사용 </a:t>
            </a:r>
            <a:endParaRPr lang="en-US" altLang="ko-KR" sz="1400" dirty="0" smtClean="0"/>
          </a:p>
          <a:p>
            <a:r>
              <a:rPr lang="en-US" altLang="ko-KR" sz="1400" dirty="0" smtClean="0"/>
              <a:t>w+, r+, a+ : +</a:t>
            </a:r>
            <a:r>
              <a:rPr lang="ko-KR" altLang="en-US" sz="1400" dirty="0" smtClean="0"/>
              <a:t>가 붙으면 읽기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쓰기가 가능하고 파일을 업데이트 할 용도로 사용</a:t>
            </a:r>
            <a:endParaRPr lang="en-US" altLang="ko-KR" sz="1400" dirty="0" smtClean="0"/>
          </a:p>
          <a:p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20301" y="4274969"/>
            <a:ext cx="3584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</a:t>
            </a:r>
            <a:r>
              <a:rPr lang="en-US" altLang="ko-KR" sz="1000" dirty="0" err="1" smtClean="0"/>
              <a:t>tempfile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</a:t>
            </a:r>
            <a:r>
              <a:rPr lang="en-US" altLang="ko-KR" sz="1000" dirty="0" err="1"/>
              <a:t>tempfile.mktemp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endParaRPr lang="en-US" altLang="ko-KR" sz="1000" dirty="0"/>
          </a:p>
          <a:p>
            <a:r>
              <a:rPr lang="en-US" altLang="ko-KR" sz="1000" dirty="0"/>
              <a:t>'C:\\Users\\user\\</a:t>
            </a:r>
            <a:r>
              <a:rPr lang="en-US" altLang="ko-KR" sz="1000" dirty="0" err="1"/>
              <a:t>AppData</a:t>
            </a:r>
            <a:r>
              <a:rPr lang="en-US" altLang="ko-KR" sz="1000" dirty="0"/>
              <a:t>\\Local\\Temp\\tmpwxdm2u87'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</a:t>
            </a:r>
            <a:r>
              <a:rPr lang="en-US" altLang="ko-KR" sz="1000" dirty="0" err="1"/>
              <a:t>tempfile.mktemp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endParaRPr lang="en-US" altLang="ko-KR" sz="1000" dirty="0"/>
          </a:p>
          <a:p>
            <a:r>
              <a:rPr lang="en-US" altLang="ko-KR" sz="1000" dirty="0"/>
              <a:t>'C:\\Users\\user\\</a:t>
            </a:r>
            <a:r>
              <a:rPr lang="en-US" altLang="ko-KR" sz="1000" dirty="0" err="1"/>
              <a:t>AppData</a:t>
            </a:r>
            <a:r>
              <a:rPr lang="en-US" altLang="ko-KR" sz="1000" dirty="0"/>
              <a:t>\\Local\\Temp\\tmpj992d_jm</a:t>
            </a:r>
            <a:r>
              <a:rPr lang="en-US" altLang="ko-KR" sz="1000" dirty="0" smtClean="0"/>
              <a:t>'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219575" y="4170194"/>
            <a:ext cx="3584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from </a:t>
            </a:r>
            <a:r>
              <a:rPr lang="en-US" altLang="ko-KR" sz="1000" dirty="0" err="1"/>
              <a:t>tempfile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TemporaryFile</a:t>
            </a:r>
            <a:endParaRPr lang="en-US" altLang="ko-KR" sz="1000" dirty="0"/>
          </a:p>
          <a:p>
            <a:r>
              <a:rPr lang="en-US" altLang="ko-KR" sz="1000" dirty="0"/>
              <a:t>&gt;&gt;&gt; f=</a:t>
            </a:r>
            <a:r>
              <a:rPr lang="en-US" altLang="ko-KR" sz="1000" dirty="0" err="1"/>
              <a:t>TemporaryFile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w+t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f.write</a:t>
            </a:r>
            <a:r>
              <a:rPr lang="en-US" altLang="ko-KR" sz="1000" dirty="0"/>
              <a:t>("hi")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f.seek</a:t>
            </a:r>
            <a:r>
              <a:rPr lang="en-US" altLang="ko-KR" sz="1000" dirty="0"/>
              <a:t>(0)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f.read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'hi'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335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8251684" cy="5319899"/>
          </a:xfrm>
        </p:spPr>
        <p:txBody>
          <a:bodyPr/>
          <a:lstStyle/>
          <a:p>
            <a:r>
              <a:rPr lang="en-US" altLang="ko-KR" sz="1400" dirty="0" smtClean="0"/>
              <a:t>time </a:t>
            </a:r>
            <a:r>
              <a:rPr lang="ko-KR" altLang="en-US" sz="1400" dirty="0" smtClean="0"/>
              <a:t>모듈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time.time</a:t>
            </a:r>
            <a:r>
              <a:rPr lang="en-US" altLang="ko-KR" sz="1400" dirty="0" smtClean="0"/>
              <a:t>(): 1970</a:t>
            </a:r>
            <a:r>
              <a:rPr lang="ko-KR" altLang="en-US" sz="1400" dirty="0" smtClean="0"/>
              <a:t>년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초를 기준으로 하는 </a:t>
            </a:r>
            <a:r>
              <a:rPr lang="en-US" altLang="ko-KR" sz="1400" dirty="0" smtClean="0"/>
              <a:t>UTC</a:t>
            </a:r>
            <a:r>
              <a:rPr lang="ko-KR" altLang="en-US" sz="1400" dirty="0" smtClean="0"/>
              <a:t>의 실수형태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time.localtime</a:t>
            </a:r>
            <a:r>
              <a:rPr lang="en-US" altLang="ko-KR" sz="1400" dirty="0" smtClean="0"/>
              <a:t>(): </a:t>
            </a:r>
            <a:r>
              <a:rPr lang="en-US" altLang="ko-KR" sz="1400" dirty="0" err="1" smtClean="0"/>
              <a:t>time.time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</a:t>
            </a:r>
            <a:r>
              <a:rPr lang="en-US" altLang="ko-KR" sz="1400" dirty="0" err="1" smtClean="0"/>
              <a:t>struct_time</a:t>
            </a:r>
            <a:r>
              <a:rPr lang="ko-KR" altLang="en-US" sz="1400" dirty="0" smtClean="0"/>
              <a:t>객체로 반환</a:t>
            </a:r>
            <a:endParaRPr lang="en-US" altLang="ko-KR" sz="1400" dirty="0"/>
          </a:p>
          <a:p>
            <a:r>
              <a:rPr lang="en-US" altLang="ko-KR" sz="1400" dirty="0" err="1" smtClean="0"/>
              <a:t>tm_year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tm_mon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tm_mday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tm_hour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tm_min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tm_sec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tm_wday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요일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tm_yday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누적날짜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tm_isdst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써머타임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err="1" smtClean="0"/>
              <a:t>time.gmtime</a:t>
            </a:r>
            <a:r>
              <a:rPr lang="en-US" altLang="ko-KR" sz="1400" dirty="0" smtClean="0"/>
              <a:t>(): UTC</a:t>
            </a:r>
            <a:r>
              <a:rPr lang="ko-KR" altLang="en-US" sz="1400" dirty="0" smtClean="0"/>
              <a:t>기준의 현재시간을 </a:t>
            </a:r>
            <a:r>
              <a:rPr lang="en-US" altLang="ko-KR" sz="1400" dirty="0" err="1" smtClean="0"/>
              <a:t>struct_time</a:t>
            </a:r>
            <a:r>
              <a:rPr lang="ko-KR" altLang="en-US" sz="1400" dirty="0" smtClean="0"/>
              <a:t>객체로 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time.asctime</a:t>
            </a:r>
            <a:r>
              <a:rPr lang="en-US" altLang="ko-KR" sz="1400" dirty="0" smtClean="0"/>
              <a:t>(): </a:t>
            </a:r>
            <a:r>
              <a:rPr lang="ko-KR" altLang="en-US" sz="1400" dirty="0" smtClean="0"/>
              <a:t>알아보기 쉬운 날짜와 시간으로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time.ctime</a:t>
            </a:r>
            <a:r>
              <a:rPr lang="en-US" altLang="ko-KR" sz="1400" dirty="0" smtClean="0"/>
              <a:t>(): </a:t>
            </a:r>
            <a:r>
              <a:rPr lang="ko-KR" altLang="en-US" sz="1400" dirty="0" smtClean="0"/>
              <a:t>현재시간을 간단하게 표시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time.strftime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시간을 나타내는 포맷을 지정하여 세밀하게 표현 </a:t>
            </a:r>
            <a:r>
              <a:rPr lang="en-US" altLang="ko-KR" sz="1400" dirty="0" smtClean="0"/>
              <a:t>(%Y-%m-%d %H:%M:%S)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smtClean="0"/>
              <a:t>help</a:t>
            </a:r>
            <a:r>
              <a:rPr lang="ko-KR" altLang="en-US" sz="1400" dirty="0" smtClean="0"/>
              <a:t>참조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time.sleep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초를 </a:t>
            </a:r>
            <a:r>
              <a:rPr lang="en-US" altLang="ko-KR" sz="1400" dirty="0" smtClean="0"/>
              <a:t>sleep </a:t>
            </a:r>
            <a:endParaRPr lang="en-US" altLang="ko-KR" sz="14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8189" y="4292714"/>
            <a:ext cx="4027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 import time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time.time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1970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년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월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일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시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초기준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(UTC)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1490149736.694811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time.time</a:t>
            </a:r>
            <a:r>
              <a:rPr lang="en-US" altLang="ko-KR" sz="1000" b="1" dirty="0">
                <a:solidFill>
                  <a:srgbClr val="FF0000"/>
                </a:solidFill>
              </a:rPr>
              <a:t>())</a:t>
            </a:r>
          </a:p>
          <a:p>
            <a:r>
              <a:rPr lang="en-US" altLang="ko-KR" sz="1000" dirty="0" err="1"/>
              <a:t>time.struct_time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tm_year</a:t>
            </a:r>
            <a:r>
              <a:rPr lang="en-US" altLang="ko-KR" sz="1000" dirty="0"/>
              <a:t>=2017, </a:t>
            </a:r>
            <a:r>
              <a:rPr lang="en-US" altLang="ko-KR" sz="1000" dirty="0" err="1"/>
              <a:t>tm_mon</a:t>
            </a:r>
            <a:r>
              <a:rPr lang="en-US" altLang="ko-KR" sz="1000" dirty="0"/>
              <a:t>=3, </a:t>
            </a:r>
            <a:r>
              <a:rPr lang="en-US" altLang="ko-KR" sz="1000" dirty="0" err="1"/>
              <a:t>tm_mday</a:t>
            </a:r>
            <a:r>
              <a:rPr lang="en-US" altLang="ko-KR" sz="1000" dirty="0"/>
              <a:t>=21, </a:t>
            </a:r>
            <a:r>
              <a:rPr lang="en-US" altLang="ko-KR" sz="1000" dirty="0" err="1"/>
              <a:t>tm_hour</a:t>
            </a:r>
            <a:r>
              <a:rPr lang="en-US" altLang="ko-KR" sz="1000" dirty="0"/>
              <a:t>=22, </a:t>
            </a:r>
            <a:r>
              <a:rPr lang="en-US" altLang="ko-KR" sz="1000" dirty="0" err="1"/>
              <a:t>tm_min</a:t>
            </a:r>
            <a:r>
              <a:rPr lang="en-US" altLang="ko-KR" sz="1000" dirty="0"/>
              <a:t>=29, </a:t>
            </a:r>
            <a:r>
              <a:rPr lang="en-US" altLang="ko-KR" sz="1000" dirty="0" err="1"/>
              <a:t>tm_sec</a:t>
            </a:r>
            <a:r>
              <a:rPr lang="en-US" altLang="ko-KR" sz="1000" dirty="0"/>
              <a:t>=32, </a:t>
            </a:r>
            <a:r>
              <a:rPr lang="en-US" altLang="ko-KR" sz="1000" dirty="0" err="1"/>
              <a:t>tm_wday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tm_yday</a:t>
            </a:r>
            <a:r>
              <a:rPr lang="en-US" altLang="ko-KR" sz="1000" dirty="0"/>
              <a:t>=80, </a:t>
            </a:r>
            <a:r>
              <a:rPr lang="en-US" altLang="ko-KR" sz="1000" dirty="0" err="1"/>
              <a:t>tm_isdst</a:t>
            </a:r>
            <a:r>
              <a:rPr lang="en-US" altLang="ko-KR" sz="1000" dirty="0"/>
              <a:t>=1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t=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print('%d </a:t>
            </a:r>
            <a:r>
              <a:rPr lang="ko-KR" altLang="en-US" sz="1000" b="1" dirty="0">
                <a:solidFill>
                  <a:srgbClr val="FF0000"/>
                </a:solidFill>
              </a:rPr>
              <a:t>년 </a:t>
            </a:r>
            <a:r>
              <a:rPr lang="en-US" altLang="ko-KR" sz="1000" b="1" dirty="0">
                <a:solidFill>
                  <a:srgbClr val="FF0000"/>
                </a:solidFill>
              </a:rPr>
              <a:t>%d </a:t>
            </a:r>
            <a:r>
              <a:rPr lang="ko-KR" altLang="en-US" sz="1000" b="1" dirty="0">
                <a:solidFill>
                  <a:srgbClr val="FF0000"/>
                </a:solidFill>
              </a:rPr>
              <a:t>월 </a:t>
            </a:r>
            <a:r>
              <a:rPr lang="en-US" altLang="ko-KR" sz="1000" b="1" dirty="0">
                <a:solidFill>
                  <a:srgbClr val="FF0000"/>
                </a:solidFill>
              </a:rPr>
              <a:t>%d </a:t>
            </a:r>
            <a:r>
              <a:rPr lang="ko-KR" altLang="en-US" sz="1000" b="1" dirty="0">
                <a:solidFill>
                  <a:srgbClr val="FF0000"/>
                </a:solidFill>
              </a:rPr>
              <a:t>일 </a:t>
            </a:r>
            <a:r>
              <a:rPr lang="en-US" altLang="ko-KR" sz="1000" b="1" dirty="0">
                <a:solidFill>
                  <a:srgbClr val="FF0000"/>
                </a:solidFill>
              </a:rPr>
              <a:t>%d </a:t>
            </a:r>
            <a:r>
              <a:rPr lang="ko-KR" altLang="en-US" sz="1000" b="1" dirty="0">
                <a:solidFill>
                  <a:srgbClr val="FF0000"/>
                </a:solidFill>
              </a:rPr>
              <a:t>시 </a:t>
            </a:r>
            <a:r>
              <a:rPr lang="en-US" altLang="ko-KR" sz="1000" b="1" dirty="0">
                <a:solidFill>
                  <a:srgbClr val="FF0000"/>
                </a:solidFill>
              </a:rPr>
              <a:t>%d</a:t>
            </a:r>
            <a:r>
              <a:rPr lang="ko-KR" altLang="en-US" sz="1000" b="1" dirty="0">
                <a:solidFill>
                  <a:srgbClr val="FF0000"/>
                </a:solidFill>
              </a:rPr>
              <a:t>분</a:t>
            </a:r>
            <a:r>
              <a:rPr lang="en-US" altLang="ko-KR" sz="1000" b="1" dirty="0">
                <a:solidFill>
                  <a:srgbClr val="FF0000"/>
                </a:solidFill>
              </a:rPr>
              <a:t>'  %(t[0] ,t[1],t[2],t[3],t[4]))</a:t>
            </a:r>
          </a:p>
          <a:p>
            <a:r>
              <a:rPr lang="en-US" altLang="ko-KR" sz="1000" dirty="0"/>
              <a:t>2018 </a:t>
            </a:r>
            <a:r>
              <a:rPr lang="ko-KR" altLang="en-US" sz="1000" dirty="0"/>
              <a:t>년 </a:t>
            </a:r>
            <a:r>
              <a:rPr lang="en-US" altLang="ko-KR" sz="1000" dirty="0"/>
              <a:t>1 </a:t>
            </a:r>
            <a:r>
              <a:rPr lang="ko-KR" altLang="en-US" sz="1000" dirty="0"/>
              <a:t>월 </a:t>
            </a:r>
            <a:r>
              <a:rPr lang="en-US" altLang="ko-KR" sz="1000" dirty="0"/>
              <a:t>9 </a:t>
            </a:r>
            <a:r>
              <a:rPr lang="ko-KR" altLang="en-US" sz="1000" dirty="0"/>
              <a:t>일 </a:t>
            </a:r>
            <a:r>
              <a:rPr lang="en-US" altLang="ko-KR" sz="1000" dirty="0"/>
              <a:t>10 </a:t>
            </a:r>
            <a:r>
              <a:rPr lang="ko-KR" altLang="en-US" sz="1000" dirty="0"/>
              <a:t>시 </a:t>
            </a:r>
            <a:r>
              <a:rPr lang="en-US" altLang="ko-KR" sz="1000" dirty="0"/>
              <a:t>38</a:t>
            </a:r>
            <a:r>
              <a:rPr lang="ko-KR" altLang="en-US" sz="1000" dirty="0"/>
              <a:t>분</a:t>
            </a:r>
          </a:p>
          <a:p>
            <a:endParaRPr lang="en-US" altLang="ko-KR" sz="1000" dirty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time.asctime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time.time</a:t>
            </a:r>
            <a:r>
              <a:rPr lang="en-US" altLang="ko-KR" sz="1000" b="1" dirty="0">
                <a:solidFill>
                  <a:srgbClr val="FF0000"/>
                </a:solidFill>
              </a:rPr>
              <a:t>()))</a:t>
            </a:r>
          </a:p>
          <a:p>
            <a:r>
              <a:rPr lang="en-US" altLang="ko-KR" sz="1000" dirty="0"/>
              <a:t>'Tue Mar 21 22:30:00 </a:t>
            </a:r>
            <a:r>
              <a:rPr lang="en-US" altLang="ko-KR" sz="1000" dirty="0" smtClean="0"/>
              <a:t>2017‘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time.ctime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dirty="0"/>
              <a:t>'Tue Mar 21 22:33:26 2017</a:t>
            </a:r>
            <a:r>
              <a:rPr lang="en-US" altLang="ko-KR" sz="1000" dirty="0" smtClean="0"/>
              <a:t>'</a:t>
            </a:r>
            <a:endParaRPr lang="en-US" altLang="ko-KR" sz="1000" dirty="0"/>
          </a:p>
        </p:txBody>
      </p:sp>
      <p:sp>
        <p:nvSpPr>
          <p:cNvPr id="9" name="직사각형 8"/>
          <p:cNvSpPr/>
          <p:nvPr/>
        </p:nvSpPr>
        <p:spPr>
          <a:xfrm>
            <a:off x="4321860" y="4528898"/>
            <a:ext cx="4416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time.strftime</a:t>
            </a:r>
            <a:r>
              <a:rPr lang="en-US" altLang="ko-KR" sz="1000" b="1" dirty="0">
                <a:solidFill>
                  <a:srgbClr val="FF0000"/>
                </a:solidFill>
              </a:rPr>
              <a:t>('%Y-%m-%d %H:%M:%S',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>
                <a:solidFill>
                  <a:srgbClr val="FF0000"/>
                </a:solidFill>
              </a:rPr>
              <a:t>())</a:t>
            </a:r>
          </a:p>
          <a:p>
            <a:r>
              <a:rPr lang="en-US" altLang="ko-KR" sz="1000" dirty="0"/>
              <a:t>'2017-05-05 22:55:39'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time.strftime</a:t>
            </a:r>
            <a:r>
              <a:rPr lang="en-US" altLang="ko-KR" sz="1000" b="1" dirty="0">
                <a:solidFill>
                  <a:srgbClr val="FF0000"/>
                </a:solidFill>
              </a:rPr>
              <a:t>('%c',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>
                <a:solidFill>
                  <a:srgbClr val="FF0000"/>
                </a:solidFill>
              </a:rPr>
              <a:t>())</a:t>
            </a:r>
          </a:p>
          <a:p>
            <a:r>
              <a:rPr lang="en-US" altLang="ko-KR" sz="1000" dirty="0"/>
              <a:t>'05/05/17 22:56:02'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45685" y="5514349"/>
            <a:ext cx="3518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time.sleep</a:t>
            </a:r>
            <a:r>
              <a:rPr lang="en-US" altLang="ko-KR" sz="1000" b="1" dirty="0">
                <a:solidFill>
                  <a:srgbClr val="FF0000"/>
                </a:solidFill>
              </a:rPr>
              <a:t>(1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 -&gt; 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초간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sleep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5159838"/>
          </a:xfrm>
        </p:spPr>
        <p:txBody>
          <a:bodyPr/>
          <a:lstStyle/>
          <a:p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(Data Type)</a:t>
            </a:r>
          </a:p>
          <a:p>
            <a:r>
              <a:rPr lang="ko-KR" altLang="en-US" sz="1800" dirty="0" smtClean="0"/>
              <a:t>문자열은 문자의 나열로 문자들의 집합 </a:t>
            </a:r>
            <a:endParaRPr lang="en-US" altLang="ko-KR" sz="18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작은따옴표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문자열 지정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큰따옴표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작은따옴표와 동일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큰따옴표 안에 작은따옴표 포함가능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400" dirty="0" err="1" smtClean="0"/>
              <a:t>세개따옴표</a:t>
            </a:r>
            <a:r>
              <a:rPr lang="en-US" altLang="ko-KR" sz="1400" dirty="0" smtClean="0"/>
              <a:t>: (“””  or ‘’’) : </a:t>
            </a:r>
            <a:r>
              <a:rPr lang="ko-KR" altLang="en-US" sz="1400" dirty="0" smtClean="0"/>
              <a:t>문자열이 </a:t>
            </a:r>
            <a:r>
              <a:rPr lang="ko-KR" altLang="en-US" sz="1400" dirty="0" err="1" smtClean="0"/>
              <a:t>여러라인에</a:t>
            </a:r>
            <a:r>
              <a:rPr lang="ko-KR" altLang="en-US" sz="1400" dirty="0" smtClean="0"/>
              <a:t> 걸쳐있는 경우 , 주석처리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문자형</a:t>
            </a:r>
            <a:r>
              <a:rPr lang="en-US" altLang="ko-KR" sz="1400" dirty="0" smtClean="0"/>
              <a:t>(char)</a:t>
            </a:r>
            <a:r>
              <a:rPr lang="ko-KR" altLang="en-US" sz="1400" dirty="0" smtClean="0"/>
              <a:t>이 따로 없이 모두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형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이스케이프 코드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\n :</a:t>
            </a:r>
            <a:r>
              <a:rPr lang="ko-KR" altLang="en-US" sz="1400" dirty="0" err="1" smtClean="0"/>
              <a:t>개행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줄바꿈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\r: </a:t>
            </a:r>
            <a:r>
              <a:rPr lang="ko-KR" altLang="en-US" sz="1400" dirty="0" err="1" smtClean="0"/>
              <a:t>캐리지</a:t>
            </a:r>
            <a:r>
              <a:rPr lang="ko-KR" altLang="en-US" sz="1400" dirty="0" smtClean="0"/>
              <a:t> 리턴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\”: </a:t>
            </a:r>
            <a:r>
              <a:rPr lang="ko-KR" altLang="en-US" sz="1400" dirty="0" smtClean="0"/>
              <a:t>큰따옴표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\’: </a:t>
            </a:r>
            <a:r>
              <a:rPr lang="ko-KR" altLang="en-US" sz="1400" dirty="0" smtClean="0"/>
              <a:t> 작은따옴표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\000: null </a:t>
            </a:r>
            <a:r>
              <a:rPr lang="ko-KR" altLang="en-US" sz="1400" dirty="0" smtClean="0"/>
              <a:t>문자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\t: </a:t>
            </a:r>
            <a:r>
              <a:rPr lang="ko-KR" altLang="en-US" sz="1400" dirty="0" smtClean="0"/>
              <a:t>수평</a:t>
            </a:r>
            <a:r>
              <a:rPr lang="en-US" altLang="ko-KR" sz="1400" dirty="0" smtClean="0"/>
              <a:t>tab 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 \\: </a:t>
            </a:r>
            <a:r>
              <a:rPr lang="ko-KR" altLang="en-US" sz="1400" dirty="0" err="1" smtClean="0"/>
              <a:t>역슬래쉬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6619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8525456" cy="5319899"/>
          </a:xfrm>
        </p:spPr>
        <p:txBody>
          <a:bodyPr/>
          <a:lstStyle/>
          <a:p>
            <a:r>
              <a:rPr lang="en-US" altLang="ko-KR" sz="1600" dirty="0" err="1" smtClean="0"/>
              <a:t>datetime</a:t>
            </a:r>
            <a:r>
              <a:rPr lang="ko-KR" altLang="en-US" sz="1600" dirty="0" smtClean="0"/>
              <a:t> 모</a:t>
            </a:r>
            <a:r>
              <a:rPr lang="ko-KR" altLang="en-US" sz="1600" dirty="0"/>
              <a:t>듈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/>
              <a:t>지금 현재의 날짜와 시간을 문자열로 출력하려면 </a:t>
            </a:r>
            <a:r>
              <a:rPr lang="en-US" altLang="ko-KR" sz="1600" dirty="0" err="1"/>
              <a:t>strftime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r>
              <a:rPr lang="ko-KR" altLang="en-US" sz="1600" dirty="0" err="1"/>
              <a:t>날찌</a:t>
            </a:r>
            <a:r>
              <a:rPr lang="en-US" altLang="ko-KR" sz="1600" dirty="0"/>
              <a:t>, </a:t>
            </a:r>
            <a:r>
              <a:rPr lang="ko-KR" altLang="en-US" sz="1600" dirty="0"/>
              <a:t>시간형식의 문자열을 </a:t>
            </a:r>
            <a:r>
              <a:rPr lang="en-US" altLang="ko-KR" sz="1600" dirty="0" err="1"/>
              <a:t>datetime</a:t>
            </a:r>
            <a:r>
              <a:rPr lang="ko-KR" altLang="en-US" sz="1600" dirty="0"/>
              <a:t>으로 만들려면 </a:t>
            </a:r>
            <a:r>
              <a:rPr lang="en-US" altLang="ko-KR" sz="1600" dirty="0" err="1"/>
              <a:t>strptime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6864" y="2606990"/>
            <a:ext cx="297592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/>
              <a:t>now = 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print(now)          # 2015-04-19 12:11:32.669083</a:t>
            </a: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 err="1"/>
              <a:t>nowDate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now.strftime</a:t>
            </a:r>
            <a:r>
              <a:rPr lang="en-US" altLang="ko-KR" sz="1000" dirty="0"/>
              <a:t>('%Y-%m-%d')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nowDate</a:t>
            </a:r>
            <a:r>
              <a:rPr lang="en-US" altLang="ko-KR" sz="1000" dirty="0"/>
              <a:t>)      # 2015-04-19</a:t>
            </a: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 err="1"/>
              <a:t>nowTime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now.strftime</a:t>
            </a:r>
            <a:r>
              <a:rPr lang="en-US" altLang="ko-KR" sz="1000" dirty="0"/>
              <a:t>('%H:%M:%S')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nowTime</a:t>
            </a:r>
            <a:r>
              <a:rPr lang="en-US" altLang="ko-KR" sz="1000" dirty="0"/>
              <a:t>)      # 12:11:32</a:t>
            </a: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 err="1"/>
              <a:t>nowDatetime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now.strftime</a:t>
            </a:r>
            <a:r>
              <a:rPr lang="en-US" altLang="ko-KR" sz="1000" dirty="0"/>
              <a:t>('%Y-%m-%d %H:%M:%S')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nowDatetime</a:t>
            </a:r>
            <a:r>
              <a:rPr lang="en-US" altLang="ko-KR" sz="1000" dirty="0"/>
              <a:t>)  # 2015-04-19 12:11:32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18627" y="2615857"/>
            <a:ext cx="47244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 err="1"/>
              <a:t>myDatetimeStr</a:t>
            </a:r>
            <a:r>
              <a:rPr lang="en-US" altLang="ko-KR" sz="1000" dirty="0"/>
              <a:t> = '2015-04-15 12:23:38'</a:t>
            </a:r>
          </a:p>
          <a:p>
            <a:r>
              <a:rPr lang="en-US" altLang="ko-KR" sz="1000" dirty="0" err="1"/>
              <a:t>myDatetime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datetime.datetime.strptime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myDatetimeStr</a:t>
            </a:r>
            <a:r>
              <a:rPr lang="en-US" altLang="ko-KR" sz="1000" dirty="0"/>
              <a:t>, '%Y-%m-%d %H:%M:%S')</a:t>
            </a:r>
          </a:p>
          <a:p>
            <a:r>
              <a:rPr lang="en-US" altLang="ko-KR" sz="1000" dirty="0"/>
              <a:t>print(type(</a:t>
            </a:r>
            <a:r>
              <a:rPr lang="en-US" altLang="ko-KR" sz="1000" dirty="0" err="1"/>
              <a:t>myDatetime</a:t>
            </a:r>
            <a:r>
              <a:rPr lang="en-US" altLang="ko-KR" sz="1000" dirty="0"/>
              <a:t>)) # [class '</a:t>
            </a:r>
            <a:r>
              <a:rPr lang="en-US" altLang="ko-KR" sz="1000" dirty="0" err="1"/>
              <a:t>datetime.datetime</a:t>
            </a:r>
            <a:r>
              <a:rPr lang="en-US" altLang="ko-KR" sz="1000" dirty="0"/>
              <a:t>']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myDatetime</a:t>
            </a:r>
            <a:r>
              <a:rPr lang="en-US" altLang="ko-KR" sz="1000" dirty="0"/>
              <a:t>)       # 2015-04-15 12:23:38</a:t>
            </a:r>
          </a:p>
        </p:txBody>
      </p:sp>
    </p:spTree>
    <p:extLst>
      <p:ext uri="{BB962C8B-B14F-4D97-AF65-F5344CB8AC3E}">
        <p14:creationId xmlns:p14="http://schemas.microsoft.com/office/powerpoint/2010/main" val="31313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en-US" altLang="ko-KR" sz="1400" dirty="0" smtClean="0"/>
              <a:t>calendar : </a:t>
            </a:r>
            <a:r>
              <a:rPr lang="ko-KR" altLang="en-US" sz="1400" dirty="0" smtClean="0"/>
              <a:t>달력을 표시하는 모듈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calendar,calendar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):</a:t>
            </a:r>
            <a:r>
              <a:rPr lang="ko-KR" altLang="en-US" sz="1400" dirty="0" smtClean="0"/>
              <a:t>해당 연도의 전체달력 표시 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calendar.prcal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연도의 전체달력 표시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calendar.prmonth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연도 월의 달력 표시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calendar.weekday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일의 요일반환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calendar.monthrange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연도 월의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일의 요일과 마지막 날짜 </a:t>
            </a:r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64260" y="3061971"/>
            <a:ext cx="408871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 import </a:t>
            </a:r>
            <a:r>
              <a:rPr lang="en-US" altLang="ko-KR" sz="1000" dirty="0" smtClean="0"/>
              <a:t>calendar 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calendar.calendar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(2014)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전체달력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 smtClean="0"/>
              <a:t>&gt;&gt;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calendar.prcal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(2015)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전체달력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calendar.prmonth</a:t>
            </a:r>
            <a:r>
              <a:rPr lang="en-US" altLang="ko-KR" sz="1000" b="1" dirty="0">
                <a:solidFill>
                  <a:srgbClr val="FF0000"/>
                </a:solidFill>
              </a:rPr>
              <a:t>(2015,12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월 달력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   December 2015</a:t>
            </a:r>
          </a:p>
          <a:p>
            <a:r>
              <a:rPr lang="en-US" altLang="ko-KR" sz="1000" dirty="0"/>
              <a:t>Mo </a:t>
            </a:r>
            <a:r>
              <a:rPr lang="en-US" altLang="ko-KR" sz="1000" dirty="0" err="1"/>
              <a:t>Tu</a:t>
            </a:r>
            <a:r>
              <a:rPr lang="en-US" altLang="ko-KR" sz="1000" dirty="0"/>
              <a:t> We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Fr Sa Su</a:t>
            </a:r>
          </a:p>
          <a:p>
            <a:r>
              <a:rPr lang="en-US" altLang="ko-KR" sz="1000" dirty="0"/>
              <a:t>    1  2  3  4  5  6</a:t>
            </a:r>
          </a:p>
          <a:p>
            <a:r>
              <a:rPr lang="en-US" altLang="ko-KR" sz="1000" dirty="0"/>
              <a:t> 7  8  9 10 11 12 13</a:t>
            </a:r>
          </a:p>
          <a:p>
            <a:r>
              <a:rPr lang="en-US" altLang="ko-KR" sz="1000" dirty="0"/>
              <a:t>14 15 16 17 18 19 20</a:t>
            </a:r>
          </a:p>
          <a:p>
            <a:r>
              <a:rPr lang="en-US" altLang="ko-KR" sz="1000" dirty="0"/>
              <a:t>21 22 23 24 25 26 27</a:t>
            </a:r>
          </a:p>
          <a:p>
            <a:r>
              <a:rPr lang="en-US" altLang="ko-KR" sz="1000" dirty="0"/>
              <a:t>28 29 30 </a:t>
            </a:r>
            <a:r>
              <a:rPr lang="en-US" altLang="ko-KR" sz="1000" dirty="0" smtClean="0"/>
              <a:t>31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calendar.weekday</a:t>
            </a:r>
            <a:r>
              <a:rPr lang="en-US" altLang="ko-KR" sz="1000" b="1" dirty="0">
                <a:solidFill>
                  <a:srgbClr val="FF0000"/>
                </a:solidFill>
              </a:rPr>
              <a:t>(2015,12,31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요일반환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 smtClean="0"/>
              <a:t>3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calendar.monthrange</a:t>
            </a:r>
            <a:r>
              <a:rPr lang="en-US" altLang="ko-KR" sz="1000" b="1" dirty="0">
                <a:solidFill>
                  <a:srgbClr val="FF0000"/>
                </a:solidFill>
              </a:rPr>
              <a:t>(2017,7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월의 요일과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마지막날짜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반환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(5, 31)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74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en-US" altLang="ko-KR" sz="1400" dirty="0" smtClean="0"/>
              <a:t>random </a:t>
            </a:r>
            <a:r>
              <a:rPr lang="ko-KR" altLang="en-US" sz="1400" dirty="0" err="1"/>
              <a:t>난수를</a:t>
            </a:r>
            <a:r>
              <a:rPr lang="ko-KR" altLang="en-US" sz="1400" dirty="0"/>
              <a:t> 발생시키는 </a:t>
            </a:r>
            <a:r>
              <a:rPr lang="ko-KR" altLang="en-US" sz="1400" dirty="0" smtClean="0"/>
              <a:t>모듈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random.random</a:t>
            </a:r>
            <a:r>
              <a:rPr lang="en-US" altLang="ko-KR" sz="1400" dirty="0" smtClean="0"/>
              <a:t>()</a:t>
            </a:r>
            <a:r>
              <a:rPr lang="en-US" altLang="ko-KR" sz="1400" dirty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0.0~1.0 </a:t>
            </a:r>
            <a:r>
              <a:rPr lang="ko-KR" altLang="en-US" sz="1400" dirty="0" smtClean="0"/>
              <a:t>사이의 </a:t>
            </a:r>
            <a:r>
              <a:rPr lang="ko-KR" altLang="en-US" sz="1400" dirty="0" err="1" smtClean="0"/>
              <a:t>실수값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random.randint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시작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끝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시작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끝  </a:t>
            </a:r>
            <a:r>
              <a:rPr lang="ko-KR" altLang="en-US" sz="1400" dirty="0" err="1" smtClean="0"/>
              <a:t>정수사이에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난수를</a:t>
            </a:r>
            <a:r>
              <a:rPr lang="ko-KR" altLang="en-US" sz="1400" dirty="0" smtClean="0"/>
              <a:t> 발생</a:t>
            </a:r>
            <a:endParaRPr lang="en-US" altLang="ko-KR" sz="1400" dirty="0"/>
          </a:p>
          <a:p>
            <a:r>
              <a:rPr lang="en-US" altLang="ko-KR" sz="1400" dirty="0" smtClean="0"/>
              <a:t>random. shuffle(data): </a:t>
            </a:r>
            <a:r>
              <a:rPr lang="ko-KR" altLang="en-US" sz="1400" dirty="0" err="1" smtClean="0"/>
              <a:t>데이타</a:t>
            </a:r>
            <a:r>
              <a:rPr lang="ko-KR" altLang="en-US" sz="1400" dirty="0" smtClean="0"/>
              <a:t> 값을  무작위로 </a:t>
            </a:r>
            <a:r>
              <a:rPr lang="ko-KR" altLang="en-US" sz="1400" dirty="0" err="1" smtClean="0"/>
              <a:t>섞을때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25221" y="3911238"/>
            <a:ext cx="2975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random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random.random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dirty="0"/>
              <a:t>0.9407465637543329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random.randint</a:t>
            </a:r>
            <a:r>
              <a:rPr lang="en-US" altLang="ko-KR" sz="1000" dirty="0"/>
              <a:t>(1,10)</a:t>
            </a:r>
          </a:p>
          <a:p>
            <a:r>
              <a:rPr lang="en-US" altLang="ko-KR" sz="1000" dirty="0"/>
              <a:t>9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164018" y="3911238"/>
            <a:ext cx="2351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random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random_pop</a:t>
            </a:r>
            <a:r>
              <a:rPr lang="en-US" altLang="ko-KR" sz="1000" dirty="0"/>
              <a:t>(data):</a:t>
            </a:r>
          </a:p>
          <a:p>
            <a:r>
              <a:rPr lang="en-US" altLang="ko-KR" sz="1000" dirty="0"/>
              <a:t>    number=</a:t>
            </a:r>
            <a:r>
              <a:rPr lang="en-US" altLang="ko-KR" sz="1000" dirty="0" err="1"/>
              <a:t>random.choice</a:t>
            </a:r>
            <a:r>
              <a:rPr lang="en-US" altLang="ko-KR" sz="1000" dirty="0"/>
              <a:t>(data)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data.remove</a:t>
            </a:r>
            <a:r>
              <a:rPr lang="en-US" altLang="ko-KR" sz="1000" dirty="0"/>
              <a:t>(number)</a:t>
            </a:r>
          </a:p>
          <a:p>
            <a:r>
              <a:rPr lang="en-US" altLang="ko-KR" sz="1000" dirty="0"/>
              <a:t>    return number</a:t>
            </a:r>
          </a:p>
          <a:p>
            <a:endParaRPr lang="en-US" altLang="ko-KR" sz="1000" dirty="0"/>
          </a:p>
          <a:p>
            <a:r>
              <a:rPr lang="en-US" altLang="ko-KR" sz="1000" dirty="0"/>
              <a:t>if __name__=="__main__":</a:t>
            </a:r>
          </a:p>
          <a:p>
            <a:r>
              <a:rPr lang="en-US" altLang="ko-KR" sz="1000" dirty="0"/>
              <a:t>    data=[1,2,3,4,5]</a:t>
            </a:r>
          </a:p>
          <a:p>
            <a:r>
              <a:rPr lang="en-US" altLang="ko-KR" sz="1000" dirty="0"/>
              <a:t>    while data:</a:t>
            </a:r>
          </a:p>
          <a:p>
            <a:r>
              <a:rPr lang="en-US" altLang="ko-KR" sz="1000" dirty="0"/>
              <a:t>          print(</a:t>
            </a:r>
            <a:r>
              <a:rPr lang="en-US" altLang="ko-KR" sz="1000" dirty="0" err="1"/>
              <a:t>random_pop</a:t>
            </a:r>
            <a:r>
              <a:rPr lang="en-US" altLang="ko-KR" sz="1000" dirty="0"/>
              <a:t>(data))</a:t>
            </a:r>
          </a:p>
          <a:p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2611443" y="3919677"/>
            <a:ext cx="19605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000" dirty="0"/>
              <a:t>&gt;&gt;&gt; import random</a:t>
            </a:r>
          </a:p>
          <a:p>
            <a:r>
              <a:rPr lang="it-IT" altLang="ko-KR" sz="1000" dirty="0" smtClean="0"/>
              <a:t>&gt;&gt;&gt; </a:t>
            </a:r>
            <a:r>
              <a:rPr lang="it-IT" altLang="ko-KR" sz="1000" dirty="0"/>
              <a:t>data=[1,2,3,4,5]</a:t>
            </a:r>
          </a:p>
          <a:p>
            <a:r>
              <a:rPr lang="it-IT" altLang="ko-KR" sz="1000" dirty="0"/>
              <a:t>&gt;&gt;&gt; random.shuffle(data)</a:t>
            </a:r>
          </a:p>
          <a:p>
            <a:r>
              <a:rPr lang="it-IT" altLang="ko-KR" sz="1000" dirty="0"/>
              <a:t>&gt;&gt;&gt; data</a:t>
            </a:r>
          </a:p>
          <a:p>
            <a:r>
              <a:rPr lang="it-IT" altLang="ko-KR" sz="1000" dirty="0"/>
              <a:t>[1, 5, 3, 2, 4]</a:t>
            </a:r>
          </a:p>
          <a:p>
            <a:r>
              <a:rPr lang="it-IT" altLang="ko-KR" sz="1000" dirty="0"/>
              <a:t>&gt;&gt;&gt; </a:t>
            </a:r>
          </a:p>
          <a:p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6505575" y="3919677"/>
            <a:ext cx="2351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random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pop_list</a:t>
            </a:r>
            <a:r>
              <a:rPr lang="en-US" altLang="ko-KR" sz="1000" dirty="0"/>
              <a:t>(data):</a:t>
            </a:r>
          </a:p>
          <a:p>
            <a:r>
              <a:rPr lang="en-US" altLang="ko-KR" sz="1000" dirty="0"/>
              <a:t>     n=</a:t>
            </a:r>
            <a:r>
              <a:rPr lang="en-US" altLang="ko-KR" sz="1000" dirty="0" err="1"/>
              <a:t>random.randint</a:t>
            </a:r>
            <a:r>
              <a:rPr lang="en-US" altLang="ko-KR" sz="1000" dirty="0"/>
              <a:t>(0,len(data)-1)</a:t>
            </a:r>
          </a:p>
          <a:p>
            <a:r>
              <a:rPr lang="en-US" altLang="ko-KR" sz="1000" dirty="0"/>
              <a:t>     return </a:t>
            </a:r>
            <a:r>
              <a:rPr lang="en-US" altLang="ko-KR" sz="1000" dirty="0" err="1"/>
              <a:t>data.pop</a:t>
            </a:r>
            <a:r>
              <a:rPr lang="en-US" altLang="ko-KR" sz="1000" dirty="0"/>
              <a:t>(n)</a:t>
            </a:r>
          </a:p>
          <a:p>
            <a:r>
              <a:rPr lang="en-US" altLang="ko-KR" sz="1000" dirty="0"/>
              <a:t>if __name__== "__main__":</a:t>
            </a:r>
          </a:p>
          <a:p>
            <a:r>
              <a:rPr lang="en-US" altLang="ko-KR" sz="1000" dirty="0"/>
              <a:t>     data=[1,3,5,7,9]</a:t>
            </a:r>
          </a:p>
          <a:p>
            <a:r>
              <a:rPr lang="en-US" altLang="ko-KR" sz="1000" dirty="0"/>
              <a:t>     while data:</a:t>
            </a:r>
          </a:p>
          <a:p>
            <a:r>
              <a:rPr lang="en-US" altLang="ko-KR" sz="1000" dirty="0"/>
              <a:t>          print(</a:t>
            </a:r>
            <a:r>
              <a:rPr lang="en-US" altLang="ko-KR" sz="1000" dirty="0" err="1"/>
              <a:t>pop_list</a:t>
            </a:r>
            <a:r>
              <a:rPr lang="en-US" altLang="ko-KR" sz="1000" dirty="0"/>
              <a:t>(data))</a:t>
            </a:r>
          </a:p>
          <a:p>
            <a:r>
              <a:rPr lang="en-US" altLang="ko-K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62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en-US" altLang="ko-KR" sz="1600" dirty="0" err="1" smtClean="0"/>
              <a:t>webbrowser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모듈은 시스템 기본 웹 브라우저가 자동으로 실행되게 함  </a:t>
            </a:r>
            <a:endParaRPr lang="en-US" altLang="ko-KR" sz="1600" dirty="0" smtClean="0"/>
          </a:p>
          <a:p>
            <a:r>
              <a:rPr lang="en-US" altLang="ko-KR" sz="1600" dirty="0" smtClean="0"/>
              <a:t>urllib2 </a:t>
            </a:r>
            <a:r>
              <a:rPr lang="ko-KR" altLang="en-US" sz="1600" dirty="0" smtClean="0"/>
              <a:t>모듈은 </a:t>
            </a:r>
            <a:r>
              <a:rPr lang="en-US" altLang="ko-KR" sz="1600" dirty="0" smtClean="0"/>
              <a:t>html code</a:t>
            </a:r>
            <a:r>
              <a:rPr lang="ko-KR" altLang="en-US" sz="1600" dirty="0" smtClean="0"/>
              <a:t>를 반환함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25221" y="1806213"/>
            <a:ext cx="2975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</a:t>
            </a:r>
            <a:r>
              <a:rPr lang="en-US" altLang="ko-KR" sz="1000" dirty="0" err="1"/>
              <a:t>webbrowser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webbrowser.open</a:t>
            </a:r>
            <a:r>
              <a:rPr lang="en-US" altLang="ko-KR" sz="1000" dirty="0"/>
              <a:t>("http://google.com")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webbrowser.open_new</a:t>
            </a:r>
            <a:r>
              <a:rPr lang="en-US" altLang="ko-KR" sz="1000" dirty="0"/>
              <a:t>("http://naver.com")</a:t>
            </a:r>
          </a:p>
          <a:p>
            <a:r>
              <a:rPr lang="en-US" altLang="ko-KR" sz="1000" dirty="0"/>
              <a:t>True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678096" y="1789639"/>
            <a:ext cx="29759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urllib2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urllib2.urlopen('http://www.google.com').read()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999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ko-KR" altLang="en-US" sz="1400" dirty="0" err="1"/>
              <a:t>파이썬에서는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thread</a:t>
            </a:r>
            <a:r>
              <a:rPr lang="ko-KR" altLang="en-US" sz="1400" dirty="0"/>
              <a:t>와 </a:t>
            </a:r>
            <a:r>
              <a:rPr lang="en-US" altLang="ko-KR" sz="1400" dirty="0"/>
              <a:t>multiprocessing</a:t>
            </a:r>
            <a:r>
              <a:rPr lang="ko-KR" altLang="en-US" sz="1400" dirty="0"/>
              <a:t>이라는 두 가지 내부 모듈이 있는데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thread</a:t>
            </a:r>
            <a:r>
              <a:rPr lang="ko-KR" altLang="en-US" sz="1400" dirty="0"/>
              <a:t>는 </a:t>
            </a:r>
            <a:r>
              <a:rPr lang="en-US" altLang="ko-KR" sz="1400" dirty="0"/>
              <a:t>CPU</a:t>
            </a:r>
            <a:r>
              <a:rPr lang="ko-KR" altLang="en-US" sz="1400" dirty="0"/>
              <a:t>보다는 </a:t>
            </a:r>
            <a:r>
              <a:rPr lang="en-US" altLang="ko-KR" sz="1400" dirty="0"/>
              <a:t>latency time</a:t>
            </a:r>
            <a:r>
              <a:rPr lang="ko-KR" altLang="en-US" sz="1400" dirty="0"/>
              <a:t>이 있는 일에 </a:t>
            </a:r>
            <a:r>
              <a:rPr lang="ko-KR" altLang="en-US" sz="1400" dirty="0" smtClean="0"/>
              <a:t>효과적이고</a:t>
            </a:r>
            <a:endParaRPr lang="ko-KR" altLang="en-US" sz="1400" dirty="0"/>
          </a:p>
          <a:p>
            <a:r>
              <a:rPr lang="en-US" altLang="ko-KR" sz="1400" dirty="0"/>
              <a:t>multiprocessing</a:t>
            </a:r>
            <a:r>
              <a:rPr lang="ko-KR" altLang="en-US" sz="1400" dirty="0"/>
              <a:t>은 </a:t>
            </a:r>
            <a:r>
              <a:rPr lang="en-US" altLang="ko-KR" sz="1400" dirty="0"/>
              <a:t>CPU </a:t>
            </a:r>
            <a:r>
              <a:rPr lang="ko-KR" altLang="en-US" sz="1400" dirty="0"/>
              <a:t>의존적인 작업에 활용하는 것에 효과적이다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multiprocessing </a:t>
            </a:r>
            <a:r>
              <a:rPr lang="ko-KR" altLang="en-US" sz="1400" dirty="0"/>
              <a:t>하나만 사용했을 때는 속도상의 이점이 크게 느껴지지 않을 수도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numba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cython</a:t>
            </a:r>
            <a:r>
              <a:rPr lang="ko-KR" altLang="en-US" sz="1400" dirty="0"/>
              <a:t>과 같은 라이브러리를 사용하면 속도가 약 </a:t>
            </a:r>
            <a:r>
              <a:rPr lang="en-US" altLang="ko-KR" sz="1400" dirty="0"/>
              <a:t>20</a:t>
            </a:r>
            <a:r>
              <a:rPr lang="ko-KR" altLang="en-US" sz="1400" dirty="0"/>
              <a:t>배 </a:t>
            </a:r>
            <a:r>
              <a:rPr lang="ko-KR" altLang="en-US" sz="1400" dirty="0" smtClean="0"/>
              <a:t>까지 향상 가능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3796" y="3073038"/>
            <a:ext cx="29759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multiprocessing as </a:t>
            </a:r>
            <a:r>
              <a:rPr lang="en-US" altLang="ko-KR" sz="1000" dirty="0" err="1"/>
              <a:t>mp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work(</a:t>
            </a:r>
            <a:r>
              <a:rPr lang="en-US" altLang="ko-KR" sz="1000" dirty="0" err="1"/>
              <a:t>job_list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/>
              <a:t>return </a:t>
            </a:r>
            <a:r>
              <a:rPr lang="en-US" altLang="ko-KR" sz="1000" dirty="0" err="1"/>
              <a:t>job_list</a:t>
            </a:r>
            <a:r>
              <a:rPr lang="en-US" altLang="ko-KR" sz="1000" dirty="0"/>
              <a:t> + 1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p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mp.Pool</a:t>
            </a:r>
            <a:r>
              <a:rPr lang="en-US" altLang="ko-KR" sz="1000" dirty="0"/>
              <a:t>(4)</a:t>
            </a:r>
          </a:p>
          <a:p>
            <a:r>
              <a:rPr lang="en-US" altLang="ko-KR" sz="1000" dirty="0" err="1" smtClean="0"/>
              <a:t>p.map_async</a:t>
            </a:r>
            <a:r>
              <a:rPr lang="en-US" altLang="ko-KR" sz="1000" dirty="0" smtClean="0"/>
              <a:t>(work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job_list</a:t>
            </a:r>
            <a:r>
              <a:rPr lang="en-US" altLang="ko-KR" sz="1000" dirty="0"/>
              <a:t>).get</a:t>
            </a:r>
            <a:r>
              <a:rPr lang="en-US" altLang="ko-KR" sz="1000" dirty="0" smtClean="0"/>
              <a:t>()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838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en-US" altLang="ko-KR" sz="1600" dirty="0" smtClean="0"/>
              <a:t>threading </a:t>
            </a:r>
            <a:r>
              <a:rPr lang="ko-KR" altLang="en-US" sz="1600" dirty="0" smtClean="0"/>
              <a:t>모듈은 </a:t>
            </a:r>
            <a:r>
              <a:rPr lang="ko-KR" altLang="en-US" sz="1600" dirty="0" err="1" smtClean="0"/>
              <a:t>쓰레드를</a:t>
            </a:r>
            <a:r>
              <a:rPr lang="ko-KR" altLang="en-US" sz="1600" dirty="0" smtClean="0"/>
              <a:t> 생성하는 모듈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25221" y="1806213"/>
            <a:ext cx="29759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threading</a:t>
            </a:r>
          </a:p>
          <a:p>
            <a:r>
              <a:rPr lang="en-US" altLang="ko-KR" sz="1000" dirty="0"/>
              <a:t>import time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MyThread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threading.Thread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self,msg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        threading.Thread.__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</a:t>
            </a:r>
          </a:p>
          <a:p>
            <a:r>
              <a:rPr lang="en-US" altLang="ko-KR" sz="1000" dirty="0"/>
              <a:t>                self.msg=</a:t>
            </a:r>
            <a:r>
              <a:rPr lang="en-US" altLang="ko-KR" sz="1000" dirty="0" err="1"/>
              <a:t>msg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self.daemon</a:t>
            </a:r>
            <a:r>
              <a:rPr lang="en-US" altLang="ko-KR" sz="1000" dirty="0"/>
              <a:t>=True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run(self):</a:t>
            </a:r>
          </a:p>
          <a:p>
            <a:r>
              <a:rPr lang="en-US" altLang="ko-KR" sz="1000" dirty="0"/>
              <a:t>                while True: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time.sleep</a:t>
            </a:r>
            <a:r>
              <a:rPr lang="en-US" altLang="ko-KR" sz="1000" dirty="0"/>
              <a:t>(1)</a:t>
            </a:r>
          </a:p>
          <a:p>
            <a:r>
              <a:rPr lang="en-US" altLang="ko-KR" sz="1000" dirty="0"/>
              <a:t>                        print(self.msg)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in ['</a:t>
            </a:r>
            <a:r>
              <a:rPr lang="en-US" altLang="ko-KR" sz="1000" dirty="0" err="1"/>
              <a:t>you','need','python</a:t>
            </a:r>
            <a:r>
              <a:rPr lang="en-US" altLang="ko-KR" sz="1000" dirty="0"/>
              <a:t>']:</a:t>
            </a:r>
          </a:p>
          <a:p>
            <a:r>
              <a:rPr lang="en-US" altLang="ko-KR" sz="1000" dirty="0"/>
              <a:t>      t=</a:t>
            </a:r>
            <a:r>
              <a:rPr lang="en-US" altLang="ko-KR" sz="1000" dirty="0" err="1"/>
              <a:t>MyiThread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t.start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range(100):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time.sleep</a:t>
            </a:r>
            <a:r>
              <a:rPr lang="en-US" altLang="ko-KR" sz="1000" dirty="0"/>
              <a:t>(0.1)</a:t>
            </a:r>
          </a:p>
          <a:p>
            <a:r>
              <a:rPr lang="en-US" altLang="ko-KR" sz="1000" dirty="0"/>
              <a:t>  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836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600" dirty="0" smtClean="0"/>
              <a:t>파일읽기 함수</a:t>
            </a:r>
            <a:endParaRPr lang="en-US" altLang="ko-KR" sz="1600" dirty="0" smtClean="0"/>
          </a:p>
          <a:p>
            <a:r>
              <a:rPr lang="ko-KR" altLang="en-US" sz="1600" dirty="0" smtClean="0"/>
              <a:t>파일객체 </a:t>
            </a:r>
            <a:r>
              <a:rPr lang="en-US" altLang="ko-KR" sz="1600" dirty="0" smtClean="0"/>
              <a:t>=open(</a:t>
            </a:r>
            <a:r>
              <a:rPr lang="ko-KR" altLang="en-US" sz="1600" dirty="0" smtClean="0"/>
              <a:t>파일이름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파일 열기모드</a:t>
            </a:r>
            <a:r>
              <a:rPr lang="en-US" altLang="ko-KR" sz="1600" dirty="0" smtClean="0"/>
              <a:t>)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) r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읽기모드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) w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쓰기 모드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기존 파일이 있는 경우 지워짐</a:t>
            </a:r>
            <a:r>
              <a:rPr lang="en-US" altLang="ko-KR" sz="1200" dirty="0" smtClean="0"/>
              <a:t>)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) a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내용추가 모드 </a:t>
            </a:r>
            <a:endParaRPr lang="en-US" altLang="ko-KR" sz="1600" dirty="0" smtClean="0"/>
          </a:p>
          <a:p>
            <a:r>
              <a:rPr lang="en-US" altLang="ko-KR" sz="1600" dirty="0" err="1"/>
              <a:t>readline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readlines</a:t>
            </a:r>
            <a:r>
              <a:rPr lang="en-US" altLang="ko-KR" sz="1600" dirty="0"/>
              <a:t>(), read() </a:t>
            </a:r>
            <a:r>
              <a:rPr lang="ko-KR" altLang="en-US" sz="1600" dirty="0"/>
              <a:t>함수 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400" dirty="0" err="1"/>
              <a:t>readline</a:t>
            </a:r>
            <a:r>
              <a:rPr lang="en-US" altLang="ko-KR" sz="1400" dirty="0"/>
              <a:t>() - </a:t>
            </a:r>
            <a:r>
              <a:rPr lang="ko-KR" altLang="en-US" sz="1400" dirty="0">
                <a:solidFill>
                  <a:srgbClr val="FF0000"/>
                </a:solidFill>
              </a:rPr>
              <a:t>파일의 한 줄을 가져와 문자열로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파일 포인터는 그 </a:t>
            </a:r>
            <a:r>
              <a:rPr lang="ko-KR" altLang="en-US" sz="1400" dirty="0" err="1"/>
              <a:t>다음줄로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err="1"/>
              <a:t>readlines</a:t>
            </a:r>
            <a:r>
              <a:rPr lang="en-US" altLang="ko-KR" sz="1400" dirty="0"/>
              <a:t>() - </a:t>
            </a:r>
            <a:r>
              <a:rPr lang="ko-KR" altLang="en-US" sz="1400" dirty="0">
                <a:solidFill>
                  <a:srgbClr val="FF0000"/>
                </a:solidFill>
              </a:rPr>
              <a:t>파일 내용 전체를 가져와 리스트로 반환합니다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각 줄은 문자열 형태로 리스트의 요소로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/>
              <a:t>read() - </a:t>
            </a:r>
            <a:r>
              <a:rPr lang="ko-KR" altLang="en-US" sz="1400" dirty="0">
                <a:solidFill>
                  <a:srgbClr val="FF0000"/>
                </a:solidFill>
              </a:rPr>
              <a:t>파일 내용 전체를 가져와 문자열로 </a:t>
            </a:r>
            <a:r>
              <a:rPr lang="ko-KR" altLang="en-US" sz="1400" dirty="0" smtClean="0">
                <a:solidFill>
                  <a:srgbClr val="FF0000"/>
                </a:solidFill>
              </a:rPr>
              <a:t>반환합니다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파일 내용 전체를 하나의 문자열로 </a:t>
            </a:r>
            <a:r>
              <a:rPr lang="ko-KR" altLang="en-US" sz="1400" dirty="0" smtClean="0">
                <a:solidFill>
                  <a:srgbClr val="FF0000"/>
                </a:solidFill>
              </a:rPr>
              <a:t>반환합니다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with</a:t>
            </a:r>
            <a:r>
              <a:rPr lang="ko-KR" altLang="en-US" sz="1400" dirty="0">
                <a:solidFill>
                  <a:srgbClr val="FF0000"/>
                </a:solidFill>
              </a:rPr>
              <a:t>와 함께 쓰면 </a:t>
            </a:r>
            <a:r>
              <a:rPr lang="en-US" altLang="ko-KR" sz="1400" dirty="0" err="1">
                <a:solidFill>
                  <a:srgbClr val="FF0000"/>
                </a:solidFill>
              </a:rPr>
              <a:t>f.close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  <a:r>
              <a:rPr lang="ko-KR" altLang="en-US" sz="1400" dirty="0">
                <a:solidFill>
                  <a:srgbClr val="FF0000"/>
                </a:solidFill>
              </a:rPr>
              <a:t>가 불필요 </a:t>
            </a:r>
            <a:r>
              <a:rPr lang="en-US" altLang="ko-KR" sz="1400" dirty="0">
                <a:solidFill>
                  <a:srgbClr val="FF0000"/>
                </a:solidFill>
              </a:rPr>
              <a:t>(with</a:t>
            </a:r>
            <a:r>
              <a:rPr lang="ko-KR" altLang="en-US" sz="1400" dirty="0">
                <a:solidFill>
                  <a:srgbClr val="FF0000"/>
                </a:solidFill>
              </a:rPr>
              <a:t>문을 벗어나는 경우 자동 </a:t>
            </a:r>
            <a:r>
              <a:rPr lang="en-US" altLang="ko-KR" sz="1400" dirty="0">
                <a:solidFill>
                  <a:srgbClr val="FF0000"/>
                </a:solidFill>
              </a:rPr>
              <a:t>close</a:t>
            </a:r>
            <a:r>
              <a:rPr lang="ko-KR" altLang="en-US" sz="1400" dirty="0">
                <a:solidFill>
                  <a:srgbClr val="FF0000"/>
                </a:solidFill>
              </a:rPr>
              <a:t>됨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854" y="4806482"/>
            <a:ext cx="29759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readline.py </a:t>
            </a:r>
          </a:p>
          <a:p>
            <a:r>
              <a:rPr lang="en-US" altLang="ko-KR" sz="1000" dirty="0"/>
              <a:t>f=open("test1.txt",'r')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while True: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line=</a:t>
            </a:r>
            <a:r>
              <a:rPr lang="en-US" altLang="ko-KR" sz="1000" dirty="0" err="1" smtClean="0"/>
              <a:t>f.readline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if not line: break </a:t>
            </a:r>
            <a:endParaRPr lang="en-US" altLang="ko-KR" sz="1000" dirty="0"/>
          </a:p>
          <a:p>
            <a:r>
              <a:rPr lang="en-US" altLang="ko-KR" sz="1000" dirty="0" smtClean="0"/>
              <a:t>       print(</a:t>
            </a:r>
            <a:r>
              <a:rPr lang="en-US" altLang="ko-KR" sz="1000" dirty="0" err="1" smtClean="0"/>
              <a:t>line,end</a:t>
            </a:r>
            <a:r>
              <a:rPr lang="en-US" altLang="ko-KR" sz="1000" dirty="0" smtClean="0"/>
              <a:t>=“”)</a:t>
            </a:r>
            <a:endParaRPr lang="en-US" altLang="ko-KR" sz="1000" dirty="0"/>
          </a:p>
          <a:p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76096" y="4823432"/>
            <a:ext cx="2975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readlines.py </a:t>
            </a:r>
          </a:p>
          <a:p>
            <a:r>
              <a:rPr lang="en-US" altLang="ko-KR" sz="1000" dirty="0"/>
              <a:t>f=open("test1.txt",'r')</a:t>
            </a:r>
          </a:p>
          <a:p>
            <a:r>
              <a:rPr lang="en-US" altLang="ko-KR" sz="1000" dirty="0"/>
              <a:t>lines=</a:t>
            </a:r>
            <a:r>
              <a:rPr lang="en-US" altLang="ko-KR" sz="1000" dirty="0" err="1"/>
              <a:t>f.readlines</a:t>
            </a:r>
            <a:r>
              <a:rPr lang="en-US" altLang="ko-KR" sz="1000" dirty="0"/>
              <a:t>()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for line in lines: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print(</a:t>
            </a:r>
            <a:r>
              <a:rPr lang="en-US" altLang="ko-KR" sz="1000" dirty="0" err="1" smtClean="0"/>
              <a:t>line,end</a:t>
            </a:r>
            <a:r>
              <a:rPr lang="en-US" altLang="ko-KR" sz="1000" dirty="0" smtClean="0"/>
              <a:t>=“”),</a:t>
            </a:r>
            <a:endParaRPr lang="en-US" altLang="ko-KR" sz="1000" dirty="0"/>
          </a:p>
          <a:p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95263" y="4806481"/>
            <a:ext cx="29759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read.py</a:t>
            </a:r>
          </a:p>
          <a:p>
            <a:r>
              <a:rPr lang="en-US" altLang="ko-KR" sz="1000" dirty="0"/>
              <a:t>f=open("test1.txt",'r')</a:t>
            </a:r>
          </a:p>
          <a:p>
            <a:r>
              <a:rPr lang="en-US" altLang="ko-KR" sz="1000" dirty="0"/>
              <a:t>data=</a:t>
            </a:r>
            <a:r>
              <a:rPr lang="en-US" altLang="ko-KR" sz="1000" dirty="0" err="1"/>
              <a:t>f.read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print(data)</a:t>
            </a:r>
          </a:p>
          <a:p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2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600" dirty="0" smtClean="0"/>
              <a:t>파일쓰기 함수</a:t>
            </a:r>
            <a:endParaRPr lang="en-US" altLang="ko-KR" sz="1600" dirty="0" smtClean="0"/>
          </a:p>
          <a:p>
            <a:r>
              <a:rPr lang="en-US" altLang="ko-KR" sz="1600" dirty="0"/>
              <a:t>write() </a:t>
            </a:r>
            <a:r>
              <a:rPr lang="en-US" altLang="ko-KR" sz="1600" dirty="0" smtClean="0"/>
              <a:t>,</a:t>
            </a:r>
            <a:r>
              <a:rPr lang="en-US" altLang="ko-KR" sz="1600" dirty="0" err="1" smtClean="0"/>
              <a:t>writelines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 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write 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함수는 문자열을 하나씩 받아들여 출력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writelines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문자열을 요소로 가지는 리스트 객체를 매개변수로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입력받아</a:t>
            </a:r>
            <a:r>
              <a:rPr lang="ko-KR" altLang="en-US" sz="1400" dirty="0" smtClean="0">
                <a:solidFill>
                  <a:srgbClr val="FF0000"/>
                </a:solidFill>
              </a:rPr>
              <a:t> 내용을 파일에 기록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with</a:t>
            </a:r>
            <a:r>
              <a:rPr lang="ko-KR" altLang="en-US" sz="1400" dirty="0" smtClean="0">
                <a:solidFill>
                  <a:srgbClr val="FF0000"/>
                </a:solidFill>
              </a:rPr>
              <a:t>와 함께 쓰면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f.close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  <a:r>
              <a:rPr lang="ko-KR" altLang="en-US" sz="1400" dirty="0" smtClean="0">
                <a:solidFill>
                  <a:srgbClr val="FF0000"/>
                </a:solidFill>
              </a:rPr>
              <a:t>가 불필요 </a:t>
            </a:r>
            <a:r>
              <a:rPr lang="en-US" altLang="ko-KR" sz="1400" dirty="0" smtClean="0">
                <a:solidFill>
                  <a:srgbClr val="FF0000"/>
                </a:solidFill>
              </a:rPr>
              <a:t>(with</a:t>
            </a:r>
            <a:r>
              <a:rPr lang="ko-KR" altLang="en-US" sz="1400" dirty="0" smtClean="0">
                <a:solidFill>
                  <a:srgbClr val="FF0000"/>
                </a:solidFill>
              </a:rPr>
              <a:t>문을 벗어나는 경우 자동 </a:t>
            </a:r>
            <a:r>
              <a:rPr lang="en-US" altLang="ko-KR" sz="1400" dirty="0" smtClean="0">
                <a:solidFill>
                  <a:srgbClr val="FF0000"/>
                </a:solidFill>
              </a:rPr>
              <a:t>close</a:t>
            </a:r>
            <a:r>
              <a:rPr lang="ko-KR" altLang="en-US" sz="1400" dirty="0" smtClean="0">
                <a:solidFill>
                  <a:srgbClr val="FF0000"/>
                </a:solidFill>
              </a:rPr>
              <a:t>됨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5256" y="2833162"/>
            <a:ext cx="2975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writedate.py </a:t>
            </a:r>
          </a:p>
          <a:p>
            <a:r>
              <a:rPr lang="en-US" altLang="ko-KR" sz="1000" dirty="0"/>
              <a:t>f=open("test1.txt",'w')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 (1,11):</a:t>
            </a:r>
          </a:p>
          <a:p>
            <a:r>
              <a:rPr lang="en-US" altLang="ko-KR" sz="1000" dirty="0"/>
              <a:t>    data ="%s line.\n" %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f.write</a:t>
            </a:r>
            <a:r>
              <a:rPr lang="en-US" altLang="ko-KR" sz="1000" dirty="0"/>
              <a:t>(data)</a:t>
            </a:r>
          </a:p>
          <a:p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35384" y="2818938"/>
            <a:ext cx="3027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lines=["we'll find a way\n",</a:t>
            </a:r>
          </a:p>
          <a:p>
            <a:r>
              <a:rPr lang="en-US" altLang="ko-KR" sz="1000" dirty="0"/>
              <a:t>        "I'll find you\n",</a:t>
            </a:r>
          </a:p>
          <a:p>
            <a:r>
              <a:rPr lang="en-US" altLang="ko-KR" sz="1000" dirty="0"/>
              <a:t>        "I'll be back\n"]</a:t>
            </a:r>
          </a:p>
          <a:p>
            <a:endParaRPr lang="en-US" altLang="ko-KR" sz="1000" dirty="0"/>
          </a:p>
          <a:p>
            <a:r>
              <a:rPr lang="en-US" altLang="ko-KR" sz="1000" dirty="0"/>
              <a:t>with open('</a:t>
            </a:r>
            <a:r>
              <a:rPr lang="en-US" altLang="ko-KR" sz="1000" dirty="0" err="1"/>
              <a:t>test.txt','w</a:t>
            </a:r>
            <a:r>
              <a:rPr lang="en-US" altLang="ko-KR" sz="1000" dirty="0"/>
              <a:t>') as file: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file.writelines</a:t>
            </a:r>
            <a:r>
              <a:rPr lang="en-US" altLang="ko-KR" sz="1000" dirty="0"/>
              <a:t>(lines)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9462" y="4460221"/>
            <a:ext cx="29759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writedate.py </a:t>
            </a:r>
          </a:p>
          <a:p>
            <a:r>
              <a:rPr lang="en-US" altLang="ko-KR" sz="1000" dirty="0"/>
              <a:t>with open("test1.txt",'w') as f:</a:t>
            </a:r>
          </a:p>
          <a:p>
            <a:r>
              <a:rPr lang="en-US" altLang="ko-KR" sz="1000" dirty="0"/>
              <a:t>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 (1,11):</a:t>
            </a:r>
          </a:p>
          <a:p>
            <a:r>
              <a:rPr lang="en-US" altLang="ko-KR" sz="1000" dirty="0"/>
              <a:t>     data ="%s line.\n" %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f.write</a:t>
            </a:r>
            <a:r>
              <a:rPr lang="en-US" altLang="ko-KR" sz="1000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394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smtClean="0"/>
              <a:t>re </a:t>
            </a:r>
            <a:r>
              <a:rPr lang="ko-KR" altLang="en-US" sz="1600" dirty="0" err="1" smtClean="0"/>
              <a:t>정규표현식</a:t>
            </a:r>
            <a:r>
              <a:rPr lang="ko-KR" altLang="en-US" sz="1600" dirty="0" smtClean="0"/>
              <a:t> 모듈</a:t>
            </a:r>
            <a:endParaRPr lang="en-US" altLang="ko-KR" sz="1600" dirty="0" smtClean="0"/>
          </a:p>
          <a:p>
            <a:r>
              <a:rPr lang="en-US" altLang="ko-KR" sz="1600" dirty="0" err="1" smtClean="0"/>
              <a:t>re.compile</a:t>
            </a:r>
            <a:r>
              <a:rPr lang="ko-KR" altLang="en-US" sz="1600" dirty="0" smtClean="0"/>
              <a:t>을 이용하여 </a:t>
            </a:r>
            <a:r>
              <a:rPr lang="ko-KR" altLang="en-US" sz="1600" dirty="0" err="1" smtClean="0"/>
              <a:t>정규표현식을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컴파일하여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리턴되는</a:t>
            </a:r>
            <a:r>
              <a:rPr lang="ko-KR" altLang="en-US" sz="1600" dirty="0" smtClean="0"/>
              <a:t> 객체 </a:t>
            </a:r>
            <a:r>
              <a:rPr lang="en-US" altLang="ko-KR" sz="1600" dirty="0" smtClean="0"/>
              <a:t>p</a:t>
            </a:r>
            <a:r>
              <a:rPr lang="ko-KR" altLang="en-US" sz="1600" dirty="0" smtClean="0"/>
              <a:t>를 주로 이용 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65996" y="2242559"/>
            <a:ext cx="29759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re</a:t>
            </a:r>
          </a:p>
          <a:p>
            <a:r>
              <a:rPr lang="en-US" altLang="ko-KR" sz="1000" dirty="0"/>
              <a:t>&gt;&gt;&gt; p=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('[a-z]+')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result=</a:t>
            </a:r>
            <a:r>
              <a:rPr lang="en-US" altLang="ko-KR" sz="1000" dirty="0" err="1"/>
              <a:t>p.findall</a:t>
            </a:r>
            <a:r>
              <a:rPr lang="en-US" altLang="ko-KR" sz="1000" dirty="0"/>
              <a:t>("life is too short")</a:t>
            </a:r>
          </a:p>
          <a:p>
            <a:r>
              <a:rPr lang="en-US" altLang="ko-KR" sz="1000" dirty="0"/>
              <a:t>&gt;&gt;&gt; print(result)</a:t>
            </a:r>
          </a:p>
          <a:p>
            <a:r>
              <a:rPr lang="en-US" altLang="ko-KR" sz="1000" dirty="0"/>
              <a:t>['life', 'is', 'too', 'short']</a:t>
            </a:r>
          </a:p>
          <a:p>
            <a:r>
              <a:rPr lang="en-US" altLang="ko-KR" sz="1000" dirty="0"/>
              <a:t>&gt;&gt;&gt; 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092670" y="2238307"/>
            <a:ext cx="297592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re</a:t>
            </a:r>
          </a:p>
          <a:p>
            <a:r>
              <a:rPr lang="en-US" altLang="ko-KR" sz="1000" dirty="0"/>
              <a:t>&gt;&gt;&gt; p=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('[a-z]+')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m=</a:t>
            </a:r>
            <a:r>
              <a:rPr lang="en-US" altLang="ko-KR" sz="1000" dirty="0" err="1"/>
              <a:t>p.match</a:t>
            </a:r>
            <a:r>
              <a:rPr lang="en-US" altLang="ko-KR" sz="1000" dirty="0"/>
              <a:t>("python")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m.group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'python'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m.start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m.end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6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m.span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(0, 6)</a:t>
            </a:r>
          </a:p>
          <a:p>
            <a:r>
              <a:rPr lang="en-US" altLang="ko-KR" sz="1000" dirty="0"/>
              <a:t>&gt;&gt;&gt; 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187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smtClean="0"/>
              <a:t>MYSQL </a:t>
            </a:r>
            <a:r>
              <a:rPr lang="ko-KR" altLang="en-US" sz="1600" dirty="0" smtClean="0"/>
              <a:t>연동 </a:t>
            </a:r>
            <a:endParaRPr lang="en-US" altLang="ko-KR" sz="1600" dirty="0" smtClean="0"/>
          </a:p>
          <a:p>
            <a:r>
              <a:rPr lang="en-US" altLang="ko-KR" sz="1600" dirty="0"/>
              <a:t>rpm -</a:t>
            </a:r>
            <a:r>
              <a:rPr lang="en-US" altLang="ko-KR" sz="1600" dirty="0" err="1"/>
              <a:t>Uvh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dl.fedoraproject.org/pub/epel/epel-release-latest-7.noarch.rpm</a:t>
            </a:r>
            <a:endParaRPr lang="en-US" altLang="ko-KR" sz="1600" dirty="0" smtClean="0"/>
          </a:p>
          <a:p>
            <a:r>
              <a:rPr lang="en-US" altLang="ko-KR" sz="1600" dirty="0"/>
              <a:t>yum install </a:t>
            </a:r>
            <a:r>
              <a:rPr lang="en-US" altLang="ko-KR" sz="1600" dirty="0" smtClean="0"/>
              <a:t>python-pip</a:t>
            </a:r>
          </a:p>
          <a:p>
            <a:r>
              <a:rPr lang="en-US" altLang="ko-KR" sz="1600" dirty="0"/>
              <a:t>pip show  </a:t>
            </a:r>
            <a:r>
              <a:rPr lang="en-US" altLang="ko-KR" sz="1600" dirty="0" smtClean="0"/>
              <a:t>MySQL-python  (</a:t>
            </a:r>
            <a:r>
              <a:rPr lang="ko-KR" altLang="en-US" sz="1600" dirty="0" err="1" smtClean="0"/>
              <a:t>설치안된</a:t>
            </a:r>
            <a:r>
              <a:rPr lang="ko-KR" altLang="en-US" sz="1600" dirty="0" smtClean="0"/>
              <a:t> 경우 </a:t>
            </a:r>
            <a:r>
              <a:rPr lang="en-US" altLang="ko-KR" sz="1600" dirty="0"/>
              <a:t>pip install </a:t>
            </a:r>
            <a:r>
              <a:rPr lang="en-US" altLang="ko-KR" sz="1600" dirty="0" smtClean="0"/>
              <a:t>MySQL-python)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0806" y="2487573"/>
            <a:ext cx="42795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d</a:t>
            </a:r>
            <a:r>
              <a:rPr lang="en-US" altLang="ko-KR" sz="1000" dirty="0" smtClean="0"/>
              <a:t>b.py</a:t>
            </a:r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import </a:t>
            </a:r>
            <a:r>
              <a:rPr lang="en-US" altLang="ko-KR" sz="1000" b="1" dirty="0" err="1">
                <a:solidFill>
                  <a:srgbClr val="FF0000"/>
                </a:solidFill>
              </a:rPr>
              <a:t>MySQLdb</a:t>
            </a:r>
            <a:r>
              <a:rPr lang="en-US" altLang="ko-KR" sz="1000" b="1" dirty="0">
                <a:solidFill>
                  <a:srgbClr val="FF0000"/>
                </a:solidFill>
              </a:rPr>
              <a:t> as </a:t>
            </a:r>
            <a:r>
              <a:rPr lang="en-US" altLang="ko-KR" sz="1000" b="1" dirty="0" err="1">
                <a:solidFill>
                  <a:srgbClr val="FF0000"/>
                </a:solidFill>
              </a:rPr>
              <a:t>mydb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db</a:t>
            </a:r>
            <a:r>
              <a:rPr lang="en-US" altLang="ko-KR" sz="1000" b="1" dirty="0">
                <a:solidFill>
                  <a:srgbClr val="FF0000"/>
                </a:solidFill>
              </a:rPr>
              <a:t>=</a:t>
            </a:r>
            <a:r>
              <a:rPr lang="en-US" altLang="ko-KR" sz="1000" b="1" dirty="0" err="1">
                <a:solidFill>
                  <a:srgbClr val="FF0000"/>
                </a:solidFill>
              </a:rPr>
              <a:t>mydb.connect</a:t>
            </a:r>
            <a:r>
              <a:rPr lang="en-US" altLang="ko-KR" sz="1000" b="1" dirty="0">
                <a:solidFill>
                  <a:srgbClr val="FF0000"/>
                </a:solidFill>
              </a:rPr>
              <a:t>("localhost","root","cho123","zabbix")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cur=</a:t>
            </a:r>
            <a:r>
              <a:rPr lang="en-US" altLang="ko-KR" sz="1000" b="1" dirty="0" err="1">
                <a:solidFill>
                  <a:srgbClr val="FF0000"/>
                </a:solidFill>
              </a:rPr>
              <a:t>db.cursor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cur.execute</a:t>
            </a:r>
            <a:r>
              <a:rPr lang="en-US" altLang="ko-KR" sz="1000" b="1" dirty="0">
                <a:solidFill>
                  <a:srgbClr val="FF0000"/>
                </a:solidFill>
              </a:rPr>
              <a:t>("select * from users")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while True: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	users=</a:t>
            </a:r>
            <a:r>
              <a:rPr lang="en-US" altLang="ko-KR" sz="1000" b="1" dirty="0" err="1">
                <a:solidFill>
                  <a:srgbClr val="FF0000"/>
                </a:solidFill>
              </a:rPr>
              <a:t>cur.fetchone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	if not users: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		break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	print users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cur.close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db.close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27" y="4690176"/>
            <a:ext cx="7451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db.py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(1L, 'Admin', '</a:t>
            </a:r>
            <a:r>
              <a:rPr lang="en-US" altLang="ko-KR" sz="1000" dirty="0" err="1"/>
              <a:t>Zabbix</a:t>
            </a:r>
            <a:r>
              <a:rPr lang="en-US" altLang="ko-KR" sz="1000" dirty="0"/>
              <a:t>', 'Administrator', '5fce1b3e34b520afeffb37ce08c7cd66', '', 1L, 0L, '</a:t>
            </a:r>
            <a:r>
              <a:rPr lang="en-US" altLang="ko-KR" sz="1000" dirty="0" err="1"/>
              <a:t>en_GB</a:t>
            </a:r>
            <a:r>
              <a:rPr lang="en-US" altLang="ko-KR" sz="1000" dirty="0"/>
              <a:t>', 30L, 3L, 'default', 0L, '', 0L, 50L)</a:t>
            </a:r>
          </a:p>
          <a:p>
            <a:r>
              <a:rPr lang="en-US" altLang="ko-KR" sz="1000" dirty="0"/>
              <a:t>(2L, 'guest', '', '', 'd41d8cd98f00b204e9800998ecf8427e', '', 0L, 900L, '</a:t>
            </a:r>
            <a:r>
              <a:rPr lang="en-US" altLang="ko-KR" sz="1000" dirty="0" err="1"/>
              <a:t>en_GB</a:t>
            </a:r>
            <a:r>
              <a:rPr lang="en-US" altLang="ko-KR" sz="1000" dirty="0"/>
              <a:t>', 30L, 1L, 'default', 0L, '', 0L, 50L)</a:t>
            </a:r>
          </a:p>
          <a:p>
            <a:r>
              <a:rPr lang="en-US" altLang="ko-KR" sz="1000" dirty="0"/>
              <a:t>(3L, '</a:t>
            </a:r>
            <a:r>
              <a:rPr lang="en-US" altLang="ko-KR" sz="1000" dirty="0" err="1"/>
              <a:t>cho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cho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cho</a:t>
            </a:r>
            <a:r>
              <a:rPr lang="en-US" altLang="ko-KR" sz="1000" dirty="0"/>
              <a:t>', 'a9e09a27007f8e8bad58d68c3f2fa4de', '', 0L, 0L, '</a:t>
            </a:r>
            <a:r>
              <a:rPr lang="en-US" altLang="ko-KR" sz="1000" dirty="0" err="1"/>
              <a:t>en_GB</a:t>
            </a:r>
            <a:r>
              <a:rPr lang="en-US" altLang="ko-KR" sz="1000" dirty="0"/>
              <a:t>', 30L, 3L, 'default', 0L, '', 0L, 50L)</a:t>
            </a:r>
          </a:p>
        </p:txBody>
      </p:sp>
    </p:spTree>
    <p:extLst>
      <p:ext uri="{BB962C8B-B14F-4D97-AF65-F5344CB8AC3E}">
        <p14:creationId xmlns:p14="http://schemas.microsoft.com/office/powerpoint/2010/main" val="7942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5159838"/>
          </a:xfrm>
        </p:spPr>
        <p:txBody>
          <a:bodyPr/>
          <a:lstStyle/>
          <a:p>
            <a:r>
              <a:rPr lang="ko-KR" altLang="en-US" sz="1800" dirty="0" smtClean="0"/>
              <a:t>문자열 연산 </a:t>
            </a:r>
            <a:endParaRPr lang="en-US" altLang="ko-KR" sz="18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문자열 더하기</a:t>
            </a:r>
            <a:r>
              <a:rPr lang="en-US" altLang="ko-KR" sz="1400" dirty="0" smtClean="0"/>
              <a:t>(concatenate): </a:t>
            </a:r>
            <a:r>
              <a:rPr lang="ko-KR" altLang="en-US" sz="1400" dirty="0" smtClean="0"/>
              <a:t>문자열과 문자열을 이어줌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문자열 곱하기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문자열을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만큼 반복함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인덱싱과 </a:t>
            </a:r>
            <a:r>
              <a:rPr lang="ko-KR" altLang="en-US" sz="1400" dirty="0" err="1" smtClean="0"/>
              <a:t>슬라이싱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[0:], [:-1]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인덱스는 </a:t>
            </a:r>
            <a:r>
              <a:rPr lang="ko-KR" altLang="en-US" sz="1400" dirty="0"/>
              <a:t>왼</a:t>
            </a:r>
            <a:r>
              <a:rPr lang="ko-KR" altLang="en-US" sz="1400" dirty="0" smtClean="0"/>
              <a:t>쪽은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시작하고 오른쪽은 </a:t>
            </a:r>
            <a:r>
              <a:rPr lang="en-US" altLang="ko-KR" sz="1400" dirty="0" smtClean="0"/>
              <a:t>-1</a:t>
            </a:r>
            <a:r>
              <a:rPr lang="ko-KR" altLang="en-US" sz="1400" dirty="0" smtClean="0"/>
              <a:t>부터 시작함</a:t>
            </a:r>
            <a:endParaRPr lang="en-US" altLang="ko-KR" sz="1400" dirty="0" smtClean="0"/>
          </a:p>
          <a:p>
            <a:pPr marL="342900" indent="-342900">
              <a:buAutoNum type="arabicParenR" startAt="4"/>
            </a:pPr>
            <a:r>
              <a:rPr lang="ko-KR" altLang="en-US" sz="1400" dirty="0" smtClean="0"/>
              <a:t>문자열은 </a:t>
            </a:r>
            <a:r>
              <a:rPr lang="ko-KR" altLang="en-US" sz="1400" dirty="0" err="1" smtClean="0"/>
              <a:t>요소값을</a:t>
            </a:r>
            <a:r>
              <a:rPr lang="ko-KR" altLang="en-US" sz="1400" dirty="0" smtClean="0"/>
              <a:t> 변경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교체가 불가능하므로 </a:t>
            </a:r>
            <a:r>
              <a:rPr lang="ko-KR" altLang="en-US" sz="1400" dirty="0" err="1" smtClean="0"/>
              <a:t>슬라이싱후</a:t>
            </a:r>
            <a:r>
              <a:rPr lang="ko-KR" altLang="en-US" sz="1400" dirty="0" smtClean="0"/>
              <a:t> 재조합이 필요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b="1" dirty="0">
                <a:solidFill>
                  <a:srgbClr val="FF0000"/>
                </a:solidFill>
              </a:rPr>
              <a:t>문자열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포맷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문자열 내에 특정 값을 변환시키는 방법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sz="1400" dirty="0" smtClean="0"/>
              <a:t>%d</a:t>
            </a:r>
            <a:r>
              <a:rPr lang="ko-KR" altLang="en-US" sz="1400" dirty="0" smtClean="0"/>
              <a:t>는 정수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%f</a:t>
            </a:r>
            <a:r>
              <a:rPr lang="ko-KR" altLang="en-US" sz="1400" dirty="0" smtClean="0"/>
              <a:t>는 실수</a:t>
            </a:r>
            <a:r>
              <a:rPr lang="en-US" altLang="ko-KR" sz="1400" dirty="0" smtClean="0"/>
              <a:t>(float)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%.3f (</a:t>
            </a:r>
            <a:r>
              <a:rPr lang="ko-KR" altLang="en-US" sz="1400" dirty="0" err="1" smtClean="0"/>
              <a:t>소숫점이하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자리수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%s</a:t>
            </a:r>
            <a:r>
              <a:rPr lang="ko-KR" altLang="en-US" sz="1400" dirty="0" smtClean="0"/>
              <a:t>는 문자열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) : 10%s (</a:t>
            </a:r>
            <a:r>
              <a:rPr lang="ko-KR" altLang="en-US" sz="1400" dirty="0" smtClean="0"/>
              <a:t>오른쪽 정렬</a:t>
            </a:r>
            <a:r>
              <a:rPr lang="en-US" altLang="ko-KR" sz="1400" dirty="0" smtClean="0"/>
              <a:t>), -10%s(</a:t>
            </a:r>
            <a:r>
              <a:rPr lang="ko-KR" altLang="en-US" sz="1400" dirty="0" smtClean="0"/>
              <a:t>왼쪽정렬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%c</a:t>
            </a:r>
            <a:r>
              <a:rPr lang="ko-KR" altLang="en-US" sz="1400" dirty="0" smtClean="0"/>
              <a:t>는 문자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chr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%o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진수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%x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16</a:t>
            </a:r>
            <a:r>
              <a:rPr lang="ko-KR" altLang="en-US" sz="1400" dirty="0" smtClean="0"/>
              <a:t>진수 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%%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리터럴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%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800" dirty="0"/>
          </a:p>
          <a:p>
            <a:pPr marL="342900" indent="-342900">
              <a:buAutoNum type="arabicParenR"/>
            </a:pP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251621" y="3508501"/>
            <a:ext cx="3488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sz="1200" b="1" dirty="0">
                <a:solidFill>
                  <a:srgbClr val="FF0000"/>
                </a:solidFill>
              </a:rPr>
              <a:t>print("{0}*{1}={2}".format(i,j,i*j), end="  ")</a:t>
            </a:r>
          </a:p>
          <a:p>
            <a:endParaRPr lang="da-DK" altLang="ko-KR" sz="1200" b="1" dirty="0">
              <a:solidFill>
                <a:srgbClr val="FF0000"/>
              </a:solidFill>
            </a:endParaRPr>
          </a:p>
          <a:p>
            <a:r>
              <a:rPr lang="da-DK" altLang="ko-KR" sz="1200" b="1" dirty="0" smtClean="0">
                <a:solidFill>
                  <a:srgbClr val="FF0000"/>
                </a:solidFill>
              </a:rPr>
              <a:t>print</a:t>
            </a:r>
            <a:r>
              <a:rPr lang="da-DK" altLang="ko-KR" sz="1200" b="1" dirty="0">
                <a:solidFill>
                  <a:srgbClr val="FF0000"/>
                </a:solidFill>
              </a:rPr>
              <a:t>("%d*%d=%d" %(i,j,i*j), end="   ")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인터넷 모듈</a:t>
            </a:r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09077"/>
              </p:ext>
            </p:extLst>
          </p:nvPr>
        </p:nvGraphicFramePr>
        <p:xfrm>
          <a:off x="858010" y="1412192"/>
          <a:ext cx="7533960" cy="40981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0298"/>
                <a:gridCol w="2116682"/>
                <a:gridCol w="1440250"/>
                <a:gridCol w="2326730"/>
              </a:tblGrid>
              <a:tr h="427827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실험 계획안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공통 기능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포트 없음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파이썬 모듈 </a:t>
                      </a:r>
                    </a:p>
                  </a:txBody>
                  <a:tcPr marL="22517" marR="22517" marT="11259" marB="11259" anchor="ctr"/>
                </a:tc>
              </a:tr>
              <a:tr h="427827">
                <a:tc>
                  <a:txBody>
                    <a:bodyPr/>
                    <a:lstStyle/>
                    <a:p>
                      <a:r>
                        <a:rPr lang="en-US" sz="1200"/>
                        <a:t>HTTP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웹 페이지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(80)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HTTPLIB, URLLIB, XMLRPCLIB </a:t>
                      </a:r>
                    </a:p>
                  </a:txBody>
                  <a:tcPr marL="22517" marR="22517" marT="11259" marB="11259" anchor="ctr"/>
                </a:tc>
              </a:tr>
              <a:tr h="495379">
                <a:tc>
                  <a:txBody>
                    <a:bodyPr/>
                    <a:lstStyle/>
                    <a:p>
                      <a:r>
                        <a:rPr lang="en-US" sz="1200" dirty="0"/>
                        <a:t>NNTP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유즈넷 뉴스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119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nntplib </a:t>
                      </a:r>
                    </a:p>
                  </a:txBody>
                  <a:tcPr marL="22517" marR="22517" marT="11259" marB="11259" anchor="ctr"/>
                </a:tc>
              </a:tr>
              <a:tr h="427827">
                <a:tc>
                  <a:txBody>
                    <a:bodyPr/>
                    <a:lstStyle/>
                    <a:p>
                      <a:r>
                        <a:rPr lang="en-US" sz="1200"/>
                        <a:t>FTP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파일 전송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(20)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FTPLIB, URLLIB </a:t>
                      </a:r>
                    </a:p>
                  </a:txBody>
                  <a:tcPr marL="22517" marR="22517" marT="11259" marB="11259" anchor="ctr"/>
                </a:tc>
              </a:tr>
              <a:tr h="562931">
                <a:tc>
                  <a:txBody>
                    <a:bodyPr/>
                    <a:lstStyle/>
                    <a:p>
                      <a:r>
                        <a:rPr lang="en-US" sz="1200"/>
                        <a:t>SMTP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이메일 보내기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(25)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smtplib </a:t>
                      </a:r>
                    </a:p>
                  </a:txBody>
                  <a:tcPr marL="22517" marR="22517" marT="11259" marB="11259" anchor="ctr"/>
                </a:tc>
              </a:tr>
              <a:tr h="698034">
                <a:tc>
                  <a:txBody>
                    <a:bodyPr/>
                    <a:lstStyle/>
                    <a:p>
                      <a:r>
                        <a:rPr lang="en-US" sz="1200"/>
                        <a:t>POP3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가져 오기 이메일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(110)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poplib </a:t>
                      </a:r>
                    </a:p>
                  </a:txBody>
                  <a:tcPr marL="22517" marR="22517" marT="11259" marB="11259" anchor="ctr"/>
                </a:tc>
              </a:tr>
              <a:tr h="698034">
                <a:tc>
                  <a:txBody>
                    <a:bodyPr/>
                    <a:lstStyle/>
                    <a:p>
                      <a:r>
                        <a:rPr lang="en-US" sz="1200"/>
                        <a:t>IMAP4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가져 오기 이메일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(143)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은 </a:t>
                      </a:r>
                      <a:r>
                        <a:rPr lang="en-US" sz="1200"/>
                        <a:t>imaplib </a:t>
                      </a:r>
                    </a:p>
                  </a:txBody>
                  <a:tcPr marL="22517" marR="22517" marT="11259" marB="11259" anchor="ctr"/>
                </a:tc>
              </a:tr>
              <a:tr h="360276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TELNET</a:t>
                      </a:r>
                      <a:endParaRPr lang="ko-KR" altLang="en-US" sz="1200" dirty="0"/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명령 줄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(23)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telnetlib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22517" marR="22517" marT="11259" marB="1125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smtClean="0"/>
              <a:t>socket </a:t>
            </a:r>
            <a:r>
              <a:rPr lang="ko-KR" altLang="en-US" sz="1600" dirty="0" smtClean="0"/>
              <a:t>모듈</a:t>
            </a:r>
            <a:r>
              <a:rPr lang="en-US" altLang="ko-KR" sz="1600" dirty="0" smtClean="0"/>
              <a:t> </a:t>
            </a:r>
          </a:p>
          <a:p>
            <a:r>
              <a:rPr lang="ko-KR" altLang="en-US" sz="1600" dirty="0"/>
              <a:t>소켓을 만들려면</a:t>
            </a:r>
            <a:r>
              <a:rPr lang="en-US" altLang="ko-KR" sz="1600" dirty="0" err="1"/>
              <a:t>socket.socket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 smtClean="0"/>
              <a:t>s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socket.socket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socket_family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socket_type</a:t>
            </a:r>
            <a:r>
              <a:rPr lang="en-US" altLang="ko-KR" sz="1600" dirty="0"/>
              <a:t>, protocol=0)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45305" y="2337273"/>
            <a:ext cx="404414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 Echo server program</a:t>
            </a:r>
          </a:p>
          <a:p>
            <a:r>
              <a:rPr lang="en-US" altLang="ko-KR" sz="1000" dirty="0"/>
              <a:t>import socket</a:t>
            </a:r>
          </a:p>
          <a:p>
            <a:endParaRPr lang="en-US" altLang="ko-KR" sz="1000" dirty="0"/>
          </a:p>
          <a:p>
            <a:r>
              <a:rPr lang="en-US" altLang="ko-KR" sz="1000" dirty="0"/>
              <a:t>HOST = ''                 # Symbolic name meaning all available interfaces</a:t>
            </a:r>
          </a:p>
          <a:p>
            <a:r>
              <a:rPr lang="en-US" altLang="ko-KR" sz="1000" dirty="0"/>
              <a:t>PORT = 50007              # Arbitrary non-privileged port</a:t>
            </a:r>
          </a:p>
          <a:p>
            <a:r>
              <a:rPr lang="en-US" altLang="ko-KR" sz="1000" dirty="0"/>
              <a:t>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s.bind</a:t>
            </a:r>
            <a:r>
              <a:rPr lang="en-US" altLang="ko-KR" sz="1000" dirty="0"/>
              <a:t>((HOST, PORT))</a:t>
            </a:r>
          </a:p>
          <a:p>
            <a:r>
              <a:rPr lang="en-US" altLang="ko-KR" sz="1000" dirty="0" err="1"/>
              <a:t>s.listen</a:t>
            </a:r>
            <a:r>
              <a:rPr lang="en-US" altLang="ko-KR" sz="1000" dirty="0"/>
              <a:t>(1)</a:t>
            </a:r>
          </a:p>
          <a:p>
            <a:r>
              <a:rPr lang="en-US" altLang="ko-KR" sz="1000" dirty="0"/>
              <a:t>conn,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s.accept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'Connected by', </a:t>
            </a:r>
            <a:r>
              <a:rPr lang="en-US" altLang="ko-KR" sz="1000" dirty="0" err="1"/>
              <a:t>addr</a:t>
            </a:r>
            <a:endParaRPr lang="en-US" altLang="ko-KR" sz="1000" dirty="0"/>
          </a:p>
          <a:p>
            <a:r>
              <a:rPr lang="en-US" altLang="ko-KR" sz="1000" dirty="0"/>
              <a:t>while 1:</a:t>
            </a:r>
          </a:p>
          <a:p>
            <a:r>
              <a:rPr lang="en-US" altLang="ko-KR" sz="1000" dirty="0"/>
              <a:t>    data = </a:t>
            </a:r>
            <a:r>
              <a:rPr lang="en-US" altLang="ko-KR" sz="1000" dirty="0" err="1"/>
              <a:t>conn.recv</a:t>
            </a:r>
            <a:r>
              <a:rPr lang="en-US" altLang="ko-KR" sz="1000" dirty="0"/>
              <a:t>(1024)</a:t>
            </a:r>
          </a:p>
          <a:p>
            <a:r>
              <a:rPr lang="en-US" altLang="ko-KR" sz="1000" dirty="0"/>
              <a:t>    if not data: break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conn.sendall</a:t>
            </a:r>
            <a:r>
              <a:rPr lang="en-US" altLang="ko-KR" sz="1000" dirty="0"/>
              <a:t>(data)</a:t>
            </a:r>
          </a:p>
          <a:p>
            <a:r>
              <a:rPr lang="en-US" altLang="ko-KR" sz="1000" dirty="0" err="1"/>
              <a:t>conn.close</a:t>
            </a:r>
            <a:r>
              <a:rPr lang="en-US" altLang="ko-KR" sz="1000" dirty="0" smtClean="0"/>
              <a:t>()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server.py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Connected by ('127.0.0.1', 33429)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12627" y="2227514"/>
            <a:ext cx="40441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 Echo client program</a:t>
            </a:r>
          </a:p>
          <a:p>
            <a:r>
              <a:rPr lang="en-US" altLang="ko-KR" sz="1000" dirty="0"/>
              <a:t>import socket</a:t>
            </a:r>
          </a:p>
          <a:p>
            <a:endParaRPr lang="en-US" altLang="ko-KR" sz="1000" dirty="0"/>
          </a:p>
          <a:p>
            <a:r>
              <a:rPr lang="en-US" altLang="ko-KR" sz="1000" dirty="0"/>
              <a:t>HOST = </a:t>
            </a:r>
            <a:r>
              <a:rPr lang="en-US" altLang="ko-KR" sz="1000" dirty="0" smtClean="0"/>
              <a:t>'l</a:t>
            </a:r>
            <a:r>
              <a:rPr lang="en-US" altLang="ko-KR" sz="1000" dirty="0"/>
              <a:t>'    # The remote host</a:t>
            </a:r>
          </a:p>
          <a:p>
            <a:r>
              <a:rPr lang="en-US" altLang="ko-KR" sz="1000" dirty="0"/>
              <a:t>PORT = 50007              # The same port as used by the server</a:t>
            </a:r>
          </a:p>
          <a:p>
            <a:r>
              <a:rPr lang="en-US" altLang="ko-KR" sz="1000" dirty="0"/>
              <a:t>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s.connect</a:t>
            </a:r>
            <a:r>
              <a:rPr lang="en-US" altLang="ko-KR" sz="1000" dirty="0"/>
              <a:t>((HOST, PORT))</a:t>
            </a:r>
          </a:p>
          <a:p>
            <a:r>
              <a:rPr lang="en-US" altLang="ko-KR" sz="1000" dirty="0" err="1"/>
              <a:t>s.sendall</a:t>
            </a:r>
            <a:r>
              <a:rPr lang="en-US" altLang="ko-KR" sz="1000" dirty="0"/>
              <a:t>('Hello, world')</a:t>
            </a:r>
          </a:p>
          <a:p>
            <a:r>
              <a:rPr lang="en-US" altLang="ko-KR" sz="1000" dirty="0"/>
              <a:t>data = </a:t>
            </a:r>
            <a:r>
              <a:rPr lang="en-US" altLang="ko-KR" sz="1000" dirty="0" err="1"/>
              <a:t>s.recv</a:t>
            </a:r>
            <a:r>
              <a:rPr lang="en-US" altLang="ko-KR" sz="1000" dirty="0"/>
              <a:t>(1024)</a:t>
            </a:r>
          </a:p>
          <a:p>
            <a:r>
              <a:rPr lang="en-US" altLang="ko-KR" sz="1000" dirty="0" err="1"/>
              <a:t>s.close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'Received', 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(data</a:t>
            </a:r>
            <a:r>
              <a:rPr lang="en-US" altLang="ko-KR" sz="1000" dirty="0" smtClean="0"/>
              <a:t>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server.py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Connected by ('127.0.0.1', 33429)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err="1" smtClean="0"/>
              <a:t>subprocess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사용 </a:t>
            </a:r>
            <a:r>
              <a:rPr lang="en-US" altLang="ko-KR" sz="1600" dirty="0" err="1" smtClean="0"/>
              <a:t>ssh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err="1"/>
              <a:t>os.system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os.spawn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os.popen</a:t>
            </a:r>
            <a:r>
              <a:rPr lang="en-US" altLang="ko-KR" sz="1600" dirty="0"/>
              <a:t>* popen2.* commands</a:t>
            </a:r>
            <a:r>
              <a:rPr lang="en-US" altLang="ko-KR" sz="1600" dirty="0" smtClean="0"/>
              <a:t>.* </a:t>
            </a:r>
            <a:r>
              <a:rPr lang="ko-KR" altLang="en-US" sz="1600" dirty="0" smtClean="0"/>
              <a:t>를 대체하기 위하여 만들 모</a:t>
            </a:r>
            <a:r>
              <a:rPr lang="ko-KR" altLang="en-US" sz="1600" dirty="0"/>
              <a:t>듈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i="1" dirty="0"/>
              <a:t>class </a:t>
            </a:r>
            <a:r>
              <a:rPr lang="en-US" altLang="ko-KR" sz="1600" dirty="0" err="1"/>
              <a:t>subprocess.Popen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args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bufsize</a:t>
            </a:r>
            <a:r>
              <a:rPr lang="en-US" altLang="ko-KR" sz="1600" i="1" dirty="0"/>
              <a:t>=0</a:t>
            </a:r>
            <a:r>
              <a:rPr lang="en-US" altLang="ko-KR" sz="1600" dirty="0"/>
              <a:t>, </a:t>
            </a:r>
            <a:r>
              <a:rPr lang="en-US" altLang="ko-KR" sz="1600" i="1" dirty="0"/>
              <a:t>executable=None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stdin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stdout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stderr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preexec_fn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close_fds</a:t>
            </a:r>
            <a:r>
              <a:rPr lang="en-US" altLang="ko-KR" sz="1600" i="1" dirty="0"/>
              <a:t>=False</a:t>
            </a:r>
            <a:r>
              <a:rPr lang="en-US" altLang="ko-KR" sz="1600" dirty="0"/>
              <a:t>, </a:t>
            </a:r>
            <a:r>
              <a:rPr lang="en-US" altLang="ko-KR" sz="1600" i="1" dirty="0"/>
              <a:t>shell=False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cwd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env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universal_newlines</a:t>
            </a:r>
            <a:r>
              <a:rPr lang="en-US" altLang="ko-KR" sz="1600" i="1" dirty="0"/>
              <a:t>=False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startupinfo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creationflags</a:t>
            </a:r>
            <a:r>
              <a:rPr lang="en-US" altLang="ko-KR" sz="1600" i="1" dirty="0"/>
              <a:t>=0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8525" y="2714779"/>
            <a:ext cx="81715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ssh1.py 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subprocess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import sys 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HOST="localhost" </a:t>
            </a:r>
          </a:p>
          <a:p>
            <a:r>
              <a:rPr lang="en-US" altLang="ko-KR" sz="1000" dirty="0"/>
              <a:t> # Ports are handled in ~/.</a:t>
            </a:r>
            <a:r>
              <a:rPr lang="en-US" altLang="ko-KR" sz="1000" dirty="0" err="1"/>
              <a:t>ssh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 since we use </a:t>
            </a:r>
            <a:r>
              <a:rPr lang="en-US" altLang="ko-KR" sz="1000" dirty="0" err="1"/>
              <a:t>OpenSSH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COMMAND="</a:t>
            </a:r>
            <a:r>
              <a:rPr lang="en-US" altLang="ko-KR" sz="1000" dirty="0" err="1"/>
              <a:t>uname</a:t>
            </a:r>
            <a:r>
              <a:rPr lang="en-US" altLang="ko-KR" sz="1000" dirty="0"/>
              <a:t> -a " </a:t>
            </a:r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ssh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subprocess.Popen</a:t>
            </a:r>
            <a:r>
              <a:rPr lang="en-US" altLang="ko-KR" sz="1000" dirty="0"/>
              <a:t>(["</a:t>
            </a:r>
            <a:r>
              <a:rPr lang="en-US" altLang="ko-KR" sz="1000" dirty="0" err="1"/>
              <a:t>ssh</a:t>
            </a:r>
            <a:r>
              <a:rPr lang="en-US" altLang="ko-KR" sz="1000" dirty="0"/>
              <a:t>", "%s" % HOST, COMMAND], </a:t>
            </a:r>
          </a:p>
          <a:p>
            <a:r>
              <a:rPr lang="en-US" altLang="ko-KR" sz="1000" dirty="0"/>
              <a:t>                       shell=False, </a:t>
            </a:r>
          </a:p>
          <a:p>
            <a:r>
              <a:rPr lang="en-US" altLang="ko-KR" sz="1000" dirty="0"/>
              <a:t>                       </a:t>
            </a:r>
            <a:r>
              <a:rPr lang="en-US" altLang="ko-KR" sz="1000" dirty="0" err="1"/>
              <a:t>stdout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subprocess.PIPE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                       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subprocess.PIPE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result = </a:t>
            </a:r>
            <a:r>
              <a:rPr lang="en-US" altLang="ko-KR" sz="1000" dirty="0" err="1"/>
              <a:t>ssh.stdout.readlines</a:t>
            </a:r>
            <a:r>
              <a:rPr lang="en-US" altLang="ko-KR" sz="1000" dirty="0"/>
              <a:t>() </a:t>
            </a:r>
          </a:p>
          <a:p>
            <a:r>
              <a:rPr lang="en-US" altLang="ko-KR" sz="1000" dirty="0"/>
              <a:t>if result == []: </a:t>
            </a:r>
          </a:p>
          <a:p>
            <a:r>
              <a:rPr lang="en-US" altLang="ko-KR" sz="1000" dirty="0"/>
              <a:t>     error = </a:t>
            </a:r>
            <a:r>
              <a:rPr lang="en-US" altLang="ko-KR" sz="1000" dirty="0" err="1"/>
              <a:t>ssh.stderr.readlines</a:t>
            </a:r>
            <a:r>
              <a:rPr lang="en-US" altLang="ko-KR" sz="1000" dirty="0"/>
              <a:t>() </a:t>
            </a:r>
          </a:p>
          <a:p>
            <a:r>
              <a:rPr lang="en-US" altLang="ko-KR" sz="1000" dirty="0"/>
              <a:t>     print &gt;&gt;</a:t>
            </a:r>
            <a:r>
              <a:rPr lang="en-US" altLang="ko-KR" sz="1000" dirty="0" err="1"/>
              <a:t>sys.stderr</a:t>
            </a:r>
            <a:r>
              <a:rPr lang="en-US" altLang="ko-KR" sz="1000" dirty="0"/>
              <a:t>, "ERROR: %s" % error </a:t>
            </a:r>
          </a:p>
          <a:p>
            <a:r>
              <a:rPr lang="en-US" altLang="ko-KR" sz="1000" dirty="0"/>
              <a:t>else: </a:t>
            </a:r>
          </a:p>
          <a:p>
            <a:r>
              <a:rPr lang="en-US" altLang="ko-KR" sz="1000" dirty="0"/>
              <a:t>     print result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ssh1.py 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root@localhost's</a:t>
            </a:r>
            <a:r>
              <a:rPr lang="en-US" altLang="ko-KR" sz="1000" b="1" dirty="0">
                <a:solidFill>
                  <a:srgbClr val="FF0000"/>
                </a:solidFill>
              </a:rPr>
              <a:t> password: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['Linux localhost 3.10.0-327.el7.x86_64 #1 SMP Thu Nov 19 22:10:57 UTC 2015 x86_64 </a:t>
            </a:r>
            <a:r>
              <a:rPr lang="en-US" altLang="ko-KR" sz="1000" b="1" dirty="0" err="1">
                <a:solidFill>
                  <a:srgbClr val="FF0000"/>
                </a:solidFill>
              </a:rPr>
              <a:t>x86_64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</a:rPr>
              <a:t>x86_64</a:t>
            </a:r>
            <a:r>
              <a:rPr lang="en-US" altLang="ko-KR" sz="1000" b="1" dirty="0">
                <a:solidFill>
                  <a:srgbClr val="FF0000"/>
                </a:solidFill>
              </a:rPr>
              <a:t> GNU/Linux\n']</a:t>
            </a:r>
          </a:p>
          <a:p>
            <a:endParaRPr lang="en-US" altLang="ko-KR" sz="1000" dirty="0"/>
          </a:p>
          <a:p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717475"/>
          </a:xfrm>
        </p:spPr>
        <p:txBody>
          <a:bodyPr/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Pexpect</a:t>
            </a:r>
            <a:r>
              <a:rPr lang="en-US" altLang="ko-KR" sz="1600" dirty="0"/>
              <a:t> is a Python module for spawning child applications and controlling</a:t>
            </a:r>
          </a:p>
          <a:p>
            <a:r>
              <a:rPr lang="en-US" altLang="ko-KR" sz="1600" dirty="0"/>
              <a:t>    them automatically. </a:t>
            </a:r>
            <a:r>
              <a:rPr lang="en-US" altLang="ko-KR" sz="1600" dirty="0" err="1"/>
              <a:t>Pexpect</a:t>
            </a:r>
            <a:r>
              <a:rPr lang="en-US" altLang="ko-KR" sz="1600" dirty="0"/>
              <a:t> can be used for automating interactive applications</a:t>
            </a:r>
          </a:p>
          <a:p>
            <a:r>
              <a:rPr lang="en-US" altLang="ko-KR" sz="1600" dirty="0"/>
              <a:t>    such as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, ftp, 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, telnet, </a:t>
            </a:r>
            <a:r>
              <a:rPr lang="en-US" altLang="ko-KR" sz="1600" dirty="0" err="1" smtClean="0"/>
              <a:t>etc</a:t>
            </a:r>
            <a:endParaRPr lang="en-US" altLang="ko-KR" sz="1600" dirty="0" smtClean="0"/>
          </a:p>
          <a:p>
            <a:r>
              <a:rPr lang="en-US" altLang="ko-KR" sz="1600" dirty="0" smtClean="0"/>
              <a:t>pip install </a:t>
            </a:r>
            <a:r>
              <a:rPr lang="en-US" altLang="ko-KR" sz="1600" dirty="0" err="1" smtClean="0"/>
              <a:t>pexpect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설치필요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28525" y="2348475"/>
            <a:ext cx="81715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from </a:t>
            </a:r>
            <a:r>
              <a:rPr lang="en-US" altLang="ko-KR" sz="1000" dirty="0" err="1"/>
              <a:t>pexpect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pxssh</a:t>
            </a:r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getpass</a:t>
            </a:r>
            <a:endParaRPr lang="en-US" altLang="ko-KR" sz="1000" dirty="0"/>
          </a:p>
          <a:p>
            <a:r>
              <a:rPr lang="en-US" altLang="ko-KR" sz="1000" dirty="0"/>
              <a:t>try:</a:t>
            </a:r>
          </a:p>
          <a:p>
            <a:r>
              <a:rPr lang="en-US" altLang="ko-KR" sz="1000" dirty="0"/>
              <a:t>    s = </a:t>
            </a:r>
            <a:r>
              <a:rPr lang="en-US" altLang="ko-KR" sz="1000" dirty="0" err="1"/>
              <a:t>pxssh.pxssh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hostname = </a:t>
            </a:r>
            <a:r>
              <a:rPr lang="en-US" altLang="ko-KR" sz="1000" dirty="0" err="1"/>
              <a:t>raw_input</a:t>
            </a:r>
            <a:r>
              <a:rPr lang="en-US" altLang="ko-KR" sz="1000" dirty="0"/>
              <a:t>('hostname: ')</a:t>
            </a:r>
          </a:p>
          <a:p>
            <a:r>
              <a:rPr lang="en-US" altLang="ko-KR" sz="1000" dirty="0"/>
              <a:t>    username = </a:t>
            </a:r>
            <a:r>
              <a:rPr lang="en-US" altLang="ko-KR" sz="1000" dirty="0" err="1"/>
              <a:t>raw_input</a:t>
            </a:r>
            <a:r>
              <a:rPr lang="en-US" altLang="ko-KR" sz="1000" dirty="0"/>
              <a:t>('username: ')</a:t>
            </a:r>
          </a:p>
          <a:p>
            <a:r>
              <a:rPr lang="en-US" altLang="ko-KR" sz="1000" dirty="0"/>
              <a:t>    password = </a:t>
            </a:r>
            <a:r>
              <a:rPr lang="en-US" altLang="ko-KR" sz="1000" dirty="0" err="1"/>
              <a:t>getpass.getpass</a:t>
            </a:r>
            <a:r>
              <a:rPr lang="en-US" altLang="ko-KR" sz="1000" dirty="0"/>
              <a:t>('password: ')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s.login</a:t>
            </a:r>
            <a:r>
              <a:rPr lang="en-US" altLang="ko-KR" sz="1000" dirty="0"/>
              <a:t> (hostname, username, password)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s.sendline</a:t>
            </a:r>
            <a:r>
              <a:rPr lang="en-US" altLang="ko-KR" sz="1000" dirty="0"/>
              <a:t> ('uptime')   # run a command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s.prompt</a:t>
            </a:r>
            <a:r>
              <a:rPr lang="en-US" altLang="ko-KR" sz="1000" dirty="0"/>
              <a:t>()             # match the prompt</a:t>
            </a:r>
          </a:p>
          <a:p>
            <a:r>
              <a:rPr lang="en-US" altLang="ko-KR" sz="1000" dirty="0"/>
              <a:t>    print </a:t>
            </a:r>
            <a:r>
              <a:rPr lang="en-US" altLang="ko-KR" sz="1000" dirty="0" err="1"/>
              <a:t>s.before</a:t>
            </a:r>
            <a:r>
              <a:rPr lang="en-US" altLang="ko-KR" sz="1000" dirty="0"/>
              <a:t>          # print everything before the prompt.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s.sendline</a:t>
            </a:r>
            <a:r>
              <a:rPr lang="en-US" altLang="ko-KR" sz="1000" dirty="0"/>
              <a:t> ('ls -l')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s.prompt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print </a:t>
            </a:r>
            <a:r>
              <a:rPr lang="en-US" altLang="ko-KR" sz="1000" dirty="0" err="1"/>
              <a:t>s.before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s.sendline</a:t>
            </a:r>
            <a:r>
              <a:rPr lang="en-US" altLang="ko-KR" sz="1000" dirty="0"/>
              <a:t> ('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s.prompt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print </a:t>
            </a:r>
            <a:r>
              <a:rPr lang="en-US" altLang="ko-KR" sz="1000" dirty="0" err="1"/>
              <a:t>s.before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s.logout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except </a:t>
            </a:r>
            <a:r>
              <a:rPr lang="en-US" altLang="ko-KR" sz="1000" dirty="0" err="1"/>
              <a:t>pxssh.ExceptionPxssh</a:t>
            </a:r>
            <a:r>
              <a:rPr lang="en-US" altLang="ko-KR" sz="1000" dirty="0"/>
              <a:t>, e:</a:t>
            </a:r>
          </a:p>
          <a:p>
            <a:r>
              <a:rPr lang="en-US" altLang="ko-KR" sz="1000" dirty="0"/>
              <a:t>    print "</a:t>
            </a:r>
            <a:r>
              <a:rPr lang="en-US" altLang="ko-KR" sz="1000" dirty="0" err="1"/>
              <a:t>pxssh</a:t>
            </a:r>
            <a:r>
              <a:rPr lang="en-US" altLang="ko-KR" sz="1000" dirty="0"/>
              <a:t> failed on login."</a:t>
            </a:r>
          </a:p>
          <a:p>
            <a:r>
              <a:rPr lang="en-US" altLang="ko-KR" sz="1000" dirty="0"/>
              <a:t>    print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(e)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root@centos-master</a:t>
            </a:r>
            <a:r>
              <a:rPr lang="en-US" altLang="ko-KR" sz="1000" b="1" dirty="0">
                <a:solidFill>
                  <a:srgbClr val="FF0000"/>
                </a:solidFill>
              </a:rPr>
              <a:t> ~]# python ssh.py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hostname: localhost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username: choga88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password: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uptime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 02:49:33 up  7:28,  3 users,  load average: 0.08, 0.22,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0.29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717475"/>
          </a:xfrm>
        </p:spPr>
        <p:txBody>
          <a:bodyPr/>
          <a:lstStyle/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paramiko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client, </a:t>
            </a:r>
            <a:r>
              <a:rPr lang="en-US" altLang="ko-KR" sz="1600" dirty="0" err="1" smtClean="0"/>
              <a:t>sftp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등을 구현하는 모듈</a:t>
            </a:r>
            <a:endParaRPr lang="en-US" altLang="ko-KR" sz="1600" dirty="0" smtClean="0"/>
          </a:p>
          <a:p>
            <a:r>
              <a:rPr lang="en-US" altLang="ko-KR" sz="1600" dirty="0" err="1" smtClean="0"/>
              <a:t>exec_command</a:t>
            </a:r>
            <a:r>
              <a:rPr lang="ko-KR" altLang="en-US" sz="1600" dirty="0" smtClean="0"/>
              <a:t>의 결과로 </a:t>
            </a:r>
            <a:r>
              <a:rPr lang="en-US" altLang="ko-KR" sz="1600" dirty="0" err="1" smtClean="0"/>
              <a:t>stdin,stout,stderr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구성된 </a:t>
            </a:r>
            <a:r>
              <a:rPr lang="ko-KR" altLang="en-US" sz="1600" dirty="0" err="1" smtClean="0"/>
              <a:t>튜플을</a:t>
            </a:r>
            <a:r>
              <a:rPr lang="ko-KR" altLang="en-US" sz="1600" dirty="0" smtClean="0"/>
              <a:t> 반환함</a:t>
            </a:r>
            <a:endParaRPr lang="en-US" altLang="ko-KR" sz="1600" dirty="0" smtClean="0"/>
          </a:p>
          <a:p>
            <a:r>
              <a:rPr lang="en-US" altLang="ko-KR" sz="1600" dirty="0"/>
              <a:t>pip install </a:t>
            </a:r>
            <a:r>
              <a:rPr lang="en-US" altLang="ko-KR" sz="1600" dirty="0" err="1"/>
              <a:t>pexpect</a:t>
            </a:r>
            <a:r>
              <a:rPr lang="en-US" altLang="ko-KR" sz="1600" dirty="0"/>
              <a:t> </a:t>
            </a:r>
            <a:r>
              <a:rPr lang="ko-KR" altLang="en-US" sz="1600" dirty="0"/>
              <a:t>설치필요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628525" y="2082145"/>
            <a:ext cx="817152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paramiko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ip</a:t>
            </a:r>
            <a:r>
              <a:rPr lang="en-US" altLang="ko-KR" sz="1000" dirty="0"/>
              <a:t>='localhost'</a:t>
            </a:r>
          </a:p>
          <a:p>
            <a:r>
              <a:rPr lang="en-US" altLang="ko-KR" sz="1000" dirty="0"/>
              <a:t>port=22</a:t>
            </a:r>
          </a:p>
          <a:p>
            <a:r>
              <a:rPr lang="en-US" altLang="ko-KR" sz="1000" dirty="0"/>
              <a:t>username='choga88'</a:t>
            </a:r>
          </a:p>
          <a:p>
            <a:r>
              <a:rPr lang="en-US" altLang="ko-KR" sz="1000" dirty="0"/>
              <a:t>password='cho123'</a:t>
            </a:r>
          </a:p>
          <a:p>
            <a:endParaRPr lang="en-US" altLang="ko-KR" sz="1000" dirty="0"/>
          </a:p>
          <a:p>
            <a:r>
              <a:rPr lang="en-US" altLang="ko-KR" sz="1000" dirty="0"/>
              <a:t>cmd1='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 -h'</a:t>
            </a:r>
          </a:p>
          <a:p>
            <a:r>
              <a:rPr lang="en-US" altLang="ko-KR" sz="1000" dirty="0"/>
              <a:t>cmd2='</a:t>
            </a:r>
            <a:r>
              <a:rPr lang="en-US" altLang="ko-KR" sz="1000" dirty="0" err="1"/>
              <a:t>uname</a:t>
            </a:r>
            <a:r>
              <a:rPr lang="en-US" altLang="ko-KR" sz="1000" dirty="0"/>
              <a:t> -r'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ssh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paramiko.SSHClient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ssh.set_missing_host_key_policy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paramiko.AutoAddPolicy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 err="1"/>
              <a:t>ssh.connect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ip,port,username,password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stdin,stdout,stderr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ssh.exec_command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 -h')</a:t>
            </a:r>
          </a:p>
          <a:p>
            <a:r>
              <a:rPr lang="en-US" altLang="ko-KR" sz="1000" dirty="0"/>
              <a:t>outlines=</a:t>
            </a:r>
            <a:r>
              <a:rPr lang="en-US" altLang="ko-KR" sz="1000" dirty="0" err="1"/>
              <a:t>stdout.readlines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resp</a:t>
            </a:r>
            <a:r>
              <a:rPr lang="en-US" altLang="ko-KR" sz="1000" dirty="0"/>
              <a:t>=''.join(outlines)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resp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stdin,stdout,stderr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ssh.exec_command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uname</a:t>
            </a:r>
            <a:r>
              <a:rPr lang="en-US" altLang="ko-KR" sz="1000" dirty="0"/>
              <a:t> -r')</a:t>
            </a:r>
          </a:p>
          <a:p>
            <a:r>
              <a:rPr lang="en-US" altLang="ko-KR" sz="1000" dirty="0"/>
              <a:t>outlines=</a:t>
            </a:r>
            <a:r>
              <a:rPr lang="en-US" altLang="ko-KR" sz="1000" dirty="0" err="1"/>
              <a:t>stdout.readlines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resp</a:t>
            </a:r>
            <a:r>
              <a:rPr lang="en-US" altLang="ko-KR" sz="1000" dirty="0"/>
              <a:t>=''.join(outlines)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resp</a:t>
            </a:r>
            <a:r>
              <a:rPr lang="en-US" altLang="ko-KR" sz="1000" dirty="0"/>
              <a:t>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root@centos-master</a:t>
            </a:r>
            <a:r>
              <a:rPr lang="en-US" altLang="ko-KR" sz="1000" b="1" dirty="0">
                <a:solidFill>
                  <a:srgbClr val="FF0000"/>
                </a:solidFill>
              </a:rPr>
              <a:t> ~]# python ssh2.py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Filesystem           Size  Used Avail Use% Mounted on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/dev/mapper/cl-root  8.0G  5.3G  2.8G  66% /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devtmpfs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478M     0  478M   0% /dev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489M     0  489M   0% /dev/</a:t>
            </a:r>
            <a:r>
              <a:rPr lang="en-US" altLang="ko-KR" sz="1000" b="1" dirty="0" err="1">
                <a:solidFill>
                  <a:srgbClr val="FF0000"/>
                </a:solidFill>
              </a:rPr>
              <a:t>shm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489M   50M  439M  11% /run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489M     0  489M   0% /sys/fs/</a:t>
            </a:r>
            <a:r>
              <a:rPr lang="en-US" altLang="ko-KR" sz="1000" b="1" dirty="0" err="1">
                <a:solidFill>
                  <a:srgbClr val="FF0000"/>
                </a:solidFill>
              </a:rPr>
              <a:t>cgroup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/dev/sda1           1014M  121M  894M  12% /boot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98M     0   98M   0% /run/user/0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98M     0   98M   0% /run/user/1000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3.10.0-514.el7.x86_64</a:t>
            </a:r>
          </a:p>
        </p:txBody>
      </p:sp>
    </p:spTree>
    <p:extLst>
      <p:ext uri="{BB962C8B-B14F-4D97-AF65-F5344CB8AC3E}">
        <p14:creationId xmlns:p14="http://schemas.microsoft.com/office/powerpoint/2010/main" val="3484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600" dirty="0" smtClean="0"/>
              <a:t>그래픽 모듈</a:t>
            </a:r>
            <a:endParaRPr lang="en-US" altLang="ko-KR" sz="1600" dirty="0" smtClean="0"/>
          </a:p>
          <a:p>
            <a:r>
              <a:rPr lang="en-US" altLang="ko-KR" sz="1600" dirty="0"/>
              <a:t>import </a:t>
            </a:r>
            <a:r>
              <a:rPr lang="en-US" altLang="ko-KR" sz="1600" dirty="0" smtClean="0"/>
              <a:t>turtle : </a:t>
            </a:r>
            <a:r>
              <a:rPr lang="ko-KR" altLang="en-US" sz="1600" dirty="0" smtClean="0"/>
              <a:t>거북이 모양의 </a:t>
            </a:r>
            <a:r>
              <a:rPr lang="en-US" altLang="ko-KR" sz="1600" dirty="0" smtClean="0"/>
              <a:t>screen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pen</a:t>
            </a:r>
            <a:r>
              <a:rPr lang="ko-KR" altLang="en-US" sz="1600" dirty="0" smtClean="0"/>
              <a:t>을 사용하여 그림을 그리는 모듈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 - turtle_game.py:  </a:t>
            </a:r>
            <a:r>
              <a:rPr lang="ko-KR" altLang="en-US" sz="1600" dirty="0" smtClean="0"/>
              <a:t>첨부파일 참조 </a:t>
            </a:r>
            <a:endParaRPr lang="en-US" altLang="ko-KR" sz="1600" dirty="0" smtClean="0"/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</a:t>
            </a:r>
            <a:r>
              <a:rPr lang="en-US" altLang="ko-KR" sz="1600" dirty="0" smtClean="0"/>
              <a:t>* :  </a:t>
            </a:r>
            <a:r>
              <a:rPr lang="en-US" altLang="ko-KR" sz="1600" dirty="0" err="1" smtClean="0"/>
              <a:t>tkinter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canvas</a:t>
            </a:r>
            <a:r>
              <a:rPr lang="ko-KR" altLang="en-US" sz="1600" dirty="0" smtClean="0"/>
              <a:t>를 사용하여 그림을 그리는 모듈</a:t>
            </a:r>
            <a:r>
              <a:rPr lang="en-US" altLang="ko-KR" sz="1600" dirty="0" smtClean="0"/>
              <a:t> </a:t>
            </a:r>
          </a:p>
          <a:p>
            <a:pPr marL="0" indent="0">
              <a:buNone/>
            </a:pPr>
            <a:r>
              <a:rPr lang="en-US" altLang="ko-KR" sz="1600" dirty="0" smtClean="0"/>
              <a:t>     - paddle.py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첨부파일 참조</a:t>
            </a:r>
            <a:endParaRPr lang="en-US" altLang="ko-KR" sz="1600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88968"/>
              </p:ext>
            </p:extLst>
          </p:nvPr>
        </p:nvGraphicFramePr>
        <p:xfrm>
          <a:off x="1930083" y="4145280"/>
          <a:ext cx="127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포장기 셸 개체" showAsIcon="1" r:id="rId3" imgW="1269360" imgH="685800" progId="Package">
                  <p:embed/>
                </p:oleObj>
              </mc:Choice>
              <mc:Fallback>
                <p:oleObj name="포장기 셸 개체" showAsIcon="1" r:id="rId3" imgW="1269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083" y="4145280"/>
                        <a:ext cx="1270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949497"/>
              </p:ext>
            </p:extLst>
          </p:nvPr>
        </p:nvGraphicFramePr>
        <p:xfrm>
          <a:off x="4287838" y="4124325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포장기 셸 개체" showAsIcon="1" r:id="rId5" imgW="1142280" imgH="685800" progId="Package">
                  <p:embed/>
                </p:oleObj>
              </mc:Choice>
              <mc:Fallback>
                <p:oleObj name="포장기 셸 개체" showAsIcon="1" r:id="rId5" imgW="1142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7838" y="4124325"/>
                        <a:ext cx="1143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5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270295" cy="5319899"/>
          </a:xfrm>
        </p:spPr>
        <p:txBody>
          <a:bodyPr/>
          <a:lstStyle/>
          <a:p>
            <a:r>
              <a:rPr lang="en-US" altLang="ko-KR" sz="1600" dirty="0" smtClean="0"/>
              <a:t>pip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패키지를 관리하는 프로그램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2.7.9 </a:t>
            </a:r>
            <a:r>
              <a:rPr lang="ko-KR" altLang="en-US" sz="1600" dirty="0" smtClean="0"/>
              <a:t>이후 </a:t>
            </a:r>
            <a:r>
              <a:rPr lang="ko-KR" altLang="en-US" sz="1600" dirty="0" err="1" smtClean="0"/>
              <a:t>버젼과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3.4</a:t>
            </a:r>
            <a:r>
              <a:rPr lang="ko-KR" altLang="en-US" sz="1600" dirty="0" smtClean="0"/>
              <a:t>이후 </a:t>
            </a:r>
            <a:r>
              <a:rPr lang="ko-KR" altLang="en-US" sz="1600" dirty="0" err="1" smtClean="0"/>
              <a:t>버젼에</a:t>
            </a:r>
            <a:r>
              <a:rPr lang="ko-KR" altLang="en-US" sz="1600" dirty="0" smtClean="0"/>
              <a:t> 기본적으로 설치됨</a:t>
            </a:r>
            <a:endParaRPr lang="en-US" altLang="ko-KR" sz="1600" dirty="0" smtClean="0"/>
          </a:p>
          <a:p>
            <a:r>
              <a:rPr lang="en-US" altLang="ko-KR" sz="1600" dirty="0" smtClean="0"/>
              <a:t>pip </a:t>
            </a:r>
            <a:r>
              <a:rPr lang="ko-KR" altLang="en-US" sz="1600" dirty="0" smtClean="0"/>
              <a:t>사용법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search </a:t>
            </a:r>
            <a:r>
              <a:rPr lang="ko-KR" altLang="en-US" sz="1600" dirty="0" smtClean="0"/>
              <a:t>패키지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 검색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install </a:t>
            </a:r>
            <a:r>
              <a:rPr lang="ko-KR" altLang="en-US" sz="1600" dirty="0" smtClean="0"/>
              <a:t>패키지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 설치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uninstall </a:t>
            </a:r>
            <a:r>
              <a:rPr lang="ko-KR" altLang="en-US" sz="1600" dirty="0" smtClean="0"/>
              <a:t>패키지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패키지 삭제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install –upgrade </a:t>
            </a:r>
            <a:r>
              <a:rPr lang="ko-KR" altLang="en-US" sz="1600" dirty="0" smtClean="0"/>
              <a:t>패키지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 업데이트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show </a:t>
            </a:r>
            <a:r>
              <a:rPr lang="ko-KR" altLang="en-US" sz="1600" dirty="0" smtClean="0"/>
              <a:t>패키지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설치된 패키지 확인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list : </a:t>
            </a:r>
            <a:r>
              <a:rPr lang="ko-KR" altLang="en-US" sz="1600" dirty="0" smtClean="0"/>
              <a:t>설치된 패키지 리스트 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설치된 패키지는 </a:t>
            </a:r>
            <a:r>
              <a:rPr lang="en-US" altLang="ko-KR" sz="1600" dirty="0"/>
              <a:t>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/lib64/python2.7/site-packages</a:t>
            </a:r>
            <a:r>
              <a:rPr lang="ko-KR" altLang="en-US" sz="1600" dirty="0" smtClean="0"/>
              <a:t>에 설치됨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142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4866817"/>
          </a:xfrm>
        </p:spPr>
        <p:txBody>
          <a:bodyPr/>
          <a:lstStyle/>
          <a:p>
            <a:r>
              <a:rPr lang="ko-KR" altLang="en-US" sz="1600" dirty="0" smtClean="0"/>
              <a:t>리스트는 데이터의 목록을 다루는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리스트의 요소는 변경이 가능하며 다양한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튜플은</a:t>
            </a:r>
            <a:r>
              <a:rPr lang="ko-KR" altLang="en-US" sz="1600" dirty="0" smtClean="0"/>
              <a:t> 요소 변경이 불가능 </a:t>
            </a:r>
            <a:endParaRPr lang="en-US" altLang="ko-KR" sz="1600" dirty="0" smtClean="0"/>
          </a:p>
          <a:p>
            <a:r>
              <a:rPr lang="ko-KR" altLang="en-US" sz="1600" dirty="0" smtClean="0"/>
              <a:t>리스트의 인덱싱과 </a:t>
            </a:r>
            <a:r>
              <a:rPr lang="ko-KR" altLang="en-US" sz="1600" dirty="0" err="1" smtClean="0"/>
              <a:t>슬라이싱은</a:t>
            </a:r>
            <a:r>
              <a:rPr lang="ko-KR" altLang="en-US" sz="1600" dirty="0" smtClean="0"/>
              <a:t> 문자열과 동일한 </a:t>
            </a:r>
            <a:r>
              <a:rPr lang="ko-KR" altLang="en-US" sz="1600" dirty="0" err="1" smtClean="0"/>
              <a:t>로직</a:t>
            </a:r>
            <a:endParaRPr lang="en-US" altLang="ko-KR" sz="1600" dirty="0" smtClean="0"/>
          </a:p>
          <a:p>
            <a:r>
              <a:rPr lang="en-US" altLang="ko-KR" sz="1600" dirty="0" smtClean="0"/>
              <a:t>del a[2]</a:t>
            </a:r>
            <a:r>
              <a:rPr lang="ko-KR" altLang="en-US" sz="1600" dirty="0" smtClean="0"/>
              <a:t>을 사용하면 요소 삭제</a:t>
            </a:r>
            <a:endParaRPr lang="en-US" altLang="ko-KR" sz="1600" dirty="0" smtClean="0"/>
          </a:p>
          <a:p>
            <a:r>
              <a:rPr lang="en-US" altLang="ko-KR" sz="1600" dirty="0" smtClean="0"/>
              <a:t>append, </a:t>
            </a:r>
            <a:r>
              <a:rPr lang="en-US" altLang="ko-KR" sz="1600" dirty="0" err="1" smtClean="0"/>
              <a:t>sort,reverse</a:t>
            </a:r>
            <a:r>
              <a:rPr lang="en-US" altLang="ko-KR" sz="1600" dirty="0" smtClean="0"/>
              <a:t> 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index,insert,remove,pop,count,extend</a:t>
            </a:r>
            <a:r>
              <a:rPr lang="en-US" altLang="ko-KR" sz="1600" dirty="0"/>
              <a:t> </a:t>
            </a:r>
            <a:r>
              <a:rPr lang="ko-KR" altLang="en-US" sz="1600" smtClean="0"/>
              <a:t>함수 </a:t>
            </a: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87940" y="4262181"/>
            <a:ext cx="1643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a=[1,2,3,4]</a:t>
            </a:r>
          </a:p>
          <a:p>
            <a:r>
              <a:rPr lang="en-US" altLang="ko-KR" sz="1200" dirty="0"/>
              <a:t>&gt;&gt;&gt; a</a:t>
            </a:r>
          </a:p>
          <a:p>
            <a:r>
              <a:rPr lang="en-US" altLang="ko-KR" sz="1200" dirty="0"/>
              <a:t>[1, 2, 3, 4]</a:t>
            </a:r>
          </a:p>
          <a:p>
            <a:r>
              <a:rPr lang="en-US" altLang="ko-KR" sz="1200" dirty="0"/>
              <a:t>&gt;&gt;&gt; a[0:5]</a:t>
            </a:r>
          </a:p>
          <a:p>
            <a:r>
              <a:rPr lang="en-US" altLang="ko-KR" sz="1200" dirty="0"/>
              <a:t>[1, 2, 3, 4]</a:t>
            </a:r>
          </a:p>
          <a:p>
            <a:r>
              <a:rPr lang="en-US" altLang="ko-KR" sz="1200" dirty="0"/>
              <a:t>&gt;&gt;&gt; b=[5,6,7]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a+b</a:t>
            </a:r>
            <a:endParaRPr lang="en-US" altLang="ko-KR" sz="1200" dirty="0"/>
          </a:p>
          <a:p>
            <a:r>
              <a:rPr lang="en-US" altLang="ko-KR" sz="1200" dirty="0"/>
              <a:t>[1, 2, 3, 4, 5, 6, 7]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7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44059" y="4262181"/>
            <a:ext cx="4396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a=[1]</a:t>
            </a:r>
          </a:p>
          <a:p>
            <a:r>
              <a:rPr lang="en-US" altLang="ko-KR" sz="1200" dirty="0"/>
              <a:t>&gt;&gt;&gt; type(a)</a:t>
            </a:r>
          </a:p>
          <a:p>
            <a:r>
              <a:rPr lang="en-US" altLang="ko-KR" sz="1200" dirty="0"/>
              <a:t>&lt;class 'list'&gt;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(a)</a:t>
            </a:r>
          </a:p>
          <a:p>
            <a:r>
              <a:rPr lang="en-US" altLang="ko-KR" sz="1200" dirty="0"/>
              <a:t>['__add__', '__class__', '__contains__',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delitem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__', '__doc__', '__</a:t>
            </a:r>
            <a:r>
              <a:rPr lang="en-US" altLang="ko-KR" sz="1200" dirty="0" err="1"/>
              <a:t>eq</a:t>
            </a:r>
            <a:r>
              <a:rPr lang="en-US" altLang="ko-KR" sz="1200" dirty="0"/>
              <a:t>__', '__format__', '__</a:t>
            </a:r>
            <a:r>
              <a:rPr lang="en-US" altLang="ko-KR" sz="1200" dirty="0" err="1"/>
              <a:t>ge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iadd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imul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'__le__', '__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__', '__ne__', '__new__',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'__reversed__', '__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'append', 'clear', 'copy', 'count', 'extend', 'index', 'insert', 'pop', 'remove', 'reverse', 'sort</a:t>
            </a:r>
            <a:r>
              <a:rPr lang="en-US" altLang="ko-KR" sz="1200" dirty="0" smtClean="0"/>
              <a:t>']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144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8131</TotalTime>
  <Words>11092</Words>
  <Application>Microsoft Office PowerPoint</Application>
  <PresentationFormat>화면 슬라이드 쇼(4:3)</PresentationFormat>
  <Paragraphs>2478</Paragraphs>
  <Slides>86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8" baseType="lpstr"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user</cp:lastModifiedBy>
  <cp:revision>458</cp:revision>
  <cp:lastPrinted>2016-05-31T08:54:56Z</cp:lastPrinted>
  <dcterms:created xsi:type="dcterms:W3CDTF">2016-04-08T08:32:49Z</dcterms:created>
  <dcterms:modified xsi:type="dcterms:W3CDTF">2018-01-11T08:40:32Z</dcterms:modified>
</cp:coreProperties>
</file>