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53"/>
  </p:notesMasterIdLst>
  <p:handoutMasterIdLst>
    <p:handoutMasterId r:id="rId54"/>
  </p:handoutMasterIdLst>
  <p:sldIdLst>
    <p:sldId id="3426" r:id="rId3"/>
    <p:sldId id="3689" r:id="rId4"/>
    <p:sldId id="3708" r:id="rId5"/>
    <p:sldId id="3699" r:id="rId6"/>
    <p:sldId id="3705" r:id="rId7"/>
    <p:sldId id="3725" r:id="rId8"/>
    <p:sldId id="3726" r:id="rId9"/>
    <p:sldId id="3727" r:id="rId10"/>
    <p:sldId id="3728" r:id="rId11"/>
    <p:sldId id="3695" r:id="rId12"/>
    <p:sldId id="3700" r:id="rId13"/>
    <p:sldId id="3694" r:id="rId14"/>
    <p:sldId id="3703" r:id="rId15"/>
    <p:sldId id="3720" r:id="rId16"/>
    <p:sldId id="3706" r:id="rId17"/>
    <p:sldId id="3735" r:id="rId18"/>
    <p:sldId id="3736" r:id="rId19"/>
    <p:sldId id="3737" r:id="rId20"/>
    <p:sldId id="3702" r:id="rId21"/>
    <p:sldId id="3740" r:id="rId22"/>
    <p:sldId id="3741" r:id="rId23"/>
    <p:sldId id="3697" r:id="rId24"/>
    <p:sldId id="3739" r:id="rId25"/>
    <p:sldId id="3704" r:id="rId26"/>
    <p:sldId id="3691" r:id="rId27"/>
    <p:sldId id="3690" r:id="rId28"/>
    <p:sldId id="3692" r:id="rId29"/>
    <p:sldId id="3696" r:id="rId30"/>
    <p:sldId id="3730" r:id="rId31"/>
    <p:sldId id="3731" r:id="rId32"/>
    <p:sldId id="3734" r:id="rId33"/>
    <p:sldId id="3732" r:id="rId34"/>
    <p:sldId id="3719" r:id="rId35"/>
    <p:sldId id="3717" r:id="rId36"/>
    <p:sldId id="3733" r:id="rId37"/>
    <p:sldId id="3718" r:id="rId38"/>
    <p:sldId id="3738" r:id="rId39"/>
    <p:sldId id="3721" r:id="rId40"/>
    <p:sldId id="3722" r:id="rId41"/>
    <p:sldId id="3723" r:id="rId42"/>
    <p:sldId id="3716" r:id="rId43"/>
    <p:sldId id="3712" r:id="rId44"/>
    <p:sldId id="3714" r:id="rId45"/>
    <p:sldId id="3715" r:id="rId46"/>
    <p:sldId id="3707" r:id="rId47"/>
    <p:sldId id="3713" r:id="rId48"/>
    <p:sldId id="3701" r:id="rId49"/>
    <p:sldId id="3709" r:id="rId50"/>
    <p:sldId id="3710" r:id="rId51"/>
    <p:sldId id="3724" r:id="rId52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9"/>
            <p14:sldId id="3708"/>
            <p14:sldId id="3699"/>
            <p14:sldId id="3705"/>
            <p14:sldId id="3725"/>
            <p14:sldId id="3726"/>
            <p14:sldId id="3727"/>
            <p14:sldId id="3728"/>
            <p14:sldId id="3695"/>
            <p14:sldId id="3700"/>
            <p14:sldId id="3694"/>
            <p14:sldId id="3703"/>
            <p14:sldId id="3720"/>
            <p14:sldId id="3706"/>
            <p14:sldId id="3735"/>
            <p14:sldId id="3736"/>
            <p14:sldId id="3737"/>
            <p14:sldId id="3702"/>
            <p14:sldId id="3740"/>
            <p14:sldId id="3741"/>
            <p14:sldId id="3697"/>
            <p14:sldId id="3739"/>
            <p14:sldId id="3704"/>
            <p14:sldId id="3691"/>
            <p14:sldId id="3690"/>
            <p14:sldId id="3692"/>
            <p14:sldId id="3696"/>
            <p14:sldId id="3730"/>
            <p14:sldId id="3731"/>
            <p14:sldId id="3734"/>
            <p14:sldId id="3732"/>
            <p14:sldId id="3719"/>
            <p14:sldId id="3717"/>
            <p14:sldId id="3733"/>
            <p14:sldId id="3718"/>
            <p14:sldId id="3738"/>
            <p14:sldId id="3721"/>
            <p14:sldId id="3722"/>
            <p14:sldId id="3723"/>
            <p14:sldId id="3716"/>
            <p14:sldId id="3712"/>
            <p14:sldId id="3714"/>
            <p14:sldId id="3715"/>
            <p14:sldId id="3707"/>
            <p14:sldId id="3713"/>
            <p14:sldId id="3701"/>
            <p14:sldId id="3709"/>
            <p14:sldId id="3710"/>
            <p14:sldId id="37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EDB25"/>
    <a:srgbClr val="7D2B54"/>
    <a:srgbClr val="FF99CC"/>
    <a:srgbClr val="E9E8F0"/>
    <a:srgbClr val="6666FF"/>
    <a:srgbClr val="6BFA32"/>
    <a:srgbClr val="B03C76"/>
    <a:srgbClr val="B7B7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latest/playbooks_filt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latest/playbooks_filter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choga88@sk.co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nsible.com/ansible/latest/ansible-doc.html" TargetMode="External"/><Relationship Id="rId3" Type="http://schemas.openxmlformats.org/officeDocument/2006/relationships/hyperlink" Target="http://docs.ansible.com/ansible/latest/ansible-playbook.html" TargetMode="External"/><Relationship Id="rId7" Type="http://schemas.openxmlformats.org/officeDocument/2006/relationships/hyperlink" Target="http://docs.ansible.com/ansible/latest/ansible-config.html" TargetMode="External"/><Relationship Id="rId2" Type="http://schemas.openxmlformats.org/officeDocument/2006/relationships/hyperlink" Target="http://docs.ansible.com/ansible/latest/ansi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sible.com/ansible/latest/ansible-console.html" TargetMode="External"/><Relationship Id="rId5" Type="http://schemas.openxmlformats.org/officeDocument/2006/relationships/hyperlink" Target="http://docs.ansible.com/ansible/latest/ansible-galaxy.html" TargetMode="External"/><Relationship Id="rId10" Type="http://schemas.openxmlformats.org/officeDocument/2006/relationships/hyperlink" Target="http://docs.ansible.com/ansible/latest/ansible-pull.html" TargetMode="External"/><Relationship Id="rId4" Type="http://schemas.openxmlformats.org/officeDocument/2006/relationships/hyperlink" Target="http://docs.ansible.com/ansible/latest/ansible-vault.html" TargetMode="External"/><Relationship Id="rId9" Type="http://schemas.openxmlformats.org/officeDocument/2006/relationships/hyperlink" Target="http://docs.ansible.com/ansible/latest/ansible-inventory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ible/ansi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ansible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</a:t>
            </a:r>
            <a:r>
              <a:rPr lang="ko-KR" altLang="en-US" sz="1800" b="1" dirty="0" smtClean="0">
                <a:latin typeface="+mn-ea"/>
                <a:ea typeface="+mn-ea"/>
              </a:rPr>
              <a:t>란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YAML </a:t>
            </a:r>
            <a:r>
              <a:rPr lang="ko-KR" altLang="en-US" sz="1400" dirty="0">
                <a:latin typeface="+mn-ea"/>
                <a:ea typeface="+mn-ea"/>
              </a:rPr>
              <a:t>포맷으로 표현되며 프로그래밍 </a:t>
            </a:r>
            <a:r>
              <a:rPr lang="ko-KR" altLang="en-US" sz="1400" dirty="0" smtClean="0">
                <a:latin typeface="+mn-ea"/>
                <a:ea typeface="+mn-ea"/>
              </a:rPr>
              <a:t>언어가 아닌 설정이나 </a:t>
            </a:r>
            <a:r>
              <a:rPr lang="ko-KR" altLang="en-US" sz="1400" dirty="0">
                <a:latin typeface="+mn-ea"/>
                <a:ea typeface="+mn-ea"/>
              </a:rPr>
              <a:t>프로세스에 대한 모델에 대한 정의를 </a:t>
            </a:r>
            <a:r>
              <a:rPr lang="ko-KR" altLang="en-US" sz="1400" dirty="0" smtClean="0">
                <a:latin typeface="+mn-ea"/>
                <a:ea typeface="+mn-ea"/>
              </a:rPr>
              <a:t>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remote </a:t>
            </a:r>
            <a:r>
              <a:rPr lang="en-US" altLang="ko-KR" sz="1400" dirty="0">
                <a:latin typeface="+mn-ea"/>
                <a:ea typeface="+mn-ea"/>
              </a:rPr>
              <a:t>hosts, user variables, tasks, </a:t>
            </a:r>
            <a:r>
              <a:rPr lang="en-US" altLang="ko-KR" sz="1400" dirty="0" smtClean="0">
                <a:latin typeface="+mn-ea"/>
                <a:ea typeface="+mn-ea"/>
              </a:rPr>
              <a:t>handlers </a:t>
            </a:r>
            <a:r>
              <a:rPr lang="ko-KR" altLang="en-US" sz="1400" dirty="0" smtClean="0">
                <a:latin typeface="+mn-ea"/>
                <a:ea typeface="+mn-ea"/>
              </a:rPr>
              <a:t>등과 같은 항목을 포함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52192" y="2230354"/>
            <a:ext cx="4284476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dirty="0"/>
              <a:t>---</a:t>
            </a:r>
          </a:p>
          <a:p>
            <a:pPr algn="l"/>
            <a:r>
              <a:rPr lang="en-US" altLang="ko-KR" sz="1200" dirty="0"/>
              <a:t>- hosts: webservers</a:t>
            </a:r>
          </a:p>
          <a:p>
            <a:pPr algn="l"/>
            <a:r>
              <a:rPr lang="en-US" altLang="ko-KR" sz="1200" dirty="0" err="1"/>
              <a:t>vars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 err="1"/>
              <a:t>http_port</a:t>
            </a:r>
            <a:r>
              <a:rPr lang="en-US" altLang="ko-KR" sz="1200" dirty="0"/>
              <a:t>: 80</a:t>
            </a:r>
          </a:p>
          <a:p>
            <a:pPr algn="l"/>
            <a:r>
              <a:rPr lang="en-US" altLang="ko-KR" sz="1200" dirty="0" err="1"/>
              <a:t>max_clients</a:t>
            </a:r>
            <a:r>
              <a:rPr lang="en-US" altLang="ko-KR" sz="1200" dirty="0"/>
              <a:t>: 200</a:t>
            </a:r>
          </a:p>
          <a:p>
            <a:pPr algn="l"/>
            <a:r>
              <a:rPr lang="en-US" altLang="ko-KR" sz="1200" dirty="0" err="1"/>
              <a:t>remote_user</a:t>
            </a:r>
            <a:r>
              <a:rPr lang="en-US" altLang="ko-KR" sz="1200" dirty="0"/>
              <a:t>: root</a:t>
            </a:r>
          </a:p>
          <a:p>
            <a:pPr algn="l"/>
            <a:r>
              <a:rPr lang="en-US" altLang="ko-KR" sz="1200" dirty="0"/>
              <a:t>tasks:</a:t>
            </a:r>
          </a:p>
          <a:p>
            <a:pPr algn="l"/>
            <a:r>
              <a:rPr lang="en-US" altLang="ko-KR" sz="1200" dirty="0"/>
              <a:t>- name: ensure apache is at the latest version</a:t>
            </a:r>
          </a:p>
          <a:p>
            <a:pPr algn="l"/>
            <a:r>
              <a:rPr lang="en-US" altLang="ko-KR" sz="1200" dirty="0"/>
              <a:t>yum: name=</a:t>
            </a:r>
            <a:r>
              <a:rPr lang="en-US" altLang="ko-KR" sz="1200" dirty="0" err="1"/>
              <a:t>httpd</a:t>
            </a:r>
            <a:r>
              <a:rPr lang="en-US" altLang="ko-KR" sz="1200" dirty="0"/>
              <a:t> state=latest</a:t>
            </a:r>
          </a:p>
          <a:p>
            <a:pPr algn="l"/>
            <a:r>
              <a:rPr lang="en-US" altLang="ko-KR" sz="1200" dirty="0"/>
              <a:t>- name: write the apache 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 file</a:t>
            </a:r>
          </a:p>
          <a:p>
            <a:pPr algn="l"/>
            <a:r>
              <a:rPr lang="en-US" altLang="ko-KR" sz="1200" dirty="0"/>
              <a:t>template: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srv</a:t>
            </a:r>
            <a:r>
              <a:rPr lang="en-US" altLang="ko-KR" sz="1200" dirty="0"/>
              <a:t>/httpd.j2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httpd.conf</a:t>
            </a:r>
            <a:endParaRPr lang="en-US" altLang="ko-KR" sz="1200" dirty="0"/>
          </a:p>
          <a:p>
            <a:pPr algn="l"/>
            <a:r>
              <a:rPr lang="en-US" altLang="ko-KR" sz="1200" dirty="0"/>
              <a:t>notify:</a:t>
            </a:r>
          </a:p>
          <a:p>
            <a:pPr algn="l"/>
            <a:r>
              <a:rPr lang="en-US" altLang="ko-KR" sz="1200" dirty="0"/>
              <a:t>- restart apache</a:t>
            </a:r>
          </a:p>
          <a:p>
            <a:pPr algn="l"/>
            <a:r>
              <a:rPr lang="en-US" altLang="ko-KR" sz="1200" dirty="0"/>
              <a:t>- name: ensure apache is running (and enable it at boot)</a:t>
            </a:r>
          </a:p>
          <a:p>
            <a:pPr algn="l"/>
            <a:r>
              <a:rPr lang="en-US" altLang="ko-KR" sz="1200" dirty="0"/>
              <a:t>service: name=</a:t>
            </a:r>
            <a:r>
              <a:rPr lang="en-US" altLang="ko-KR" sz="1200" dirty="0" err="1"/>
              <a:t>httpd</a:t>
            </a:r>
            <a:r>
              <a:rPr lang="en-US" altLang="ko-KR" sz="1200" dirty="0"/>
              <a:t> state=started enabled=yes</a:t>
            </a:r>
          </a:p>
          <a:p>
            <a:pPr algn="l"/>
            <a:r>
              <a:rPr lang="en-US" altLang="ko-KR" sz="1200" dirty="0"/>
              <a:t>handlers:</a:t>
            </a:r>
          </a:p>
          <a:p>
            <a:pPr algn="l"/>
            <a:r>
              <a:rPr lang="en-US" altLang="ko-KR" sz="1200" dirty="0"/>
              <a:t>- name: restart apache</a:t>
            </a:r>
          </a:p>
          <a:p>
            <a:pPr algn="l"/>
            <a:r>
              <a:rPr lang="en-US" altLang="ko-KR" sz="1200" dirty="0"/>
              <a:t>service: name=</a:t>
            </a:r>
            <a:r>
              <a:rPr lang="en-US" altLang="ko-KR" sz="1200" dirty="0" err="1"/>
              <a:t>httpd</a:t>
            </a:r>
            <a:r>
              <a:rPr lang="en-US" altLang="ko-KR" sz="1200" dirty="0"/>
              <a:t> state=restarted</a:t>
            </a:r>
            <a:endParaRPr lang="en-US" altLang="ko-KR" sz="12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20494" y="2217162"/>
            <a:ext cx="4284476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dirty="0"/>
              <a:t>---</a:t>
            </a:r>
          </a:p>
          <a:p>
            <a:pPr algn="l"/>
            <a:r>
              <a:rPr lang="en-US" altLang="ko-KR" sz="1200" dirty="0"/>
              <a:t>- hosts: webservers</a:t>
            </a:r>
          </a:p>
          <a:p>
            <a:pPr algn="l"/>
            <a:r>
              <a:rPr lang="en-US" altLang="ko-KR" sz="1200" dirty="0" err="1"/>
              <a:t>vars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 err="1"/>
              <a:t>http_port</a:t>
            </a:r>
            <a:r>
              <a:rPr lang="en-US" altLang="ko-KR" sz="1200" dirty="0"/>
              <a:t>: 80</a:t>
            </a:r>
          </a:p>
          <a:p>
            <a:pPr algn="l"/>
            <a:r>
              <a:rPr lang="en-US" altLang="ko-KR" sz="1200" dirty="0" err="1"/>
              <a:t>max_clients</a:t>
            </a:r>
            <a:r>
              <a:rPr lang="en-US" altLang="ko-KR" sz="1200" dirty="0"/>
              <a:t>: 200</a:t>
            </a:r>
          </a:p>
          <a:p>
            <a:pPr algn="l"/>
            <a:r>
              <a:rPr lang="en-US" altLang="ko-KR" sz="1200" dirty="0" err="1"/>
              <a:t>remote_user</a:t>
            </a:r>
            <a:r>
              <a:rPr lang="en-US" altLang="ko-KR" sz="1200" dirty="0"/>
              <a:t>: root</a:t>
            </a:r>
          </a:p>
          <a:p>
            <a:pPr algn="l"/>
            <a:r>
              <a:rPr lang="en-US" altLang="ko-KR" sz="1200" dirty="0"/>
              <a:t>tasks:</a:t>
            </a:r>
          </a:p>
          <a:p>
            <a:pPr algn="l"/>
            <a:r>
              <a:rPr lang="en-US" altLang="ko-KR" sz="1200" dirty="0"/>
              <a:t>- name: ensure apache is at the latest version</a:t>
            </a:r>
          </a:p>
          <a:p>
            <a:pPr algn="l"/>
            <a:r>
              <a:rPr lang="en-US" altLang="ko-KR" sz="1200" dirty="0"/>
              <a:t>yum:</a:t>
            </a:r>
          </a:p>
          <a:p>
            <a:pPr algn="l"/>
            <a:r>
              <a:rPr lang="en-US" altLang="ko-KR" sz="1200" dirty="0"/>
              <a:t>name: </a:t>
            </a:r>
            <a:r>
              <a:rPr lang="en-US" altLang="ko-KR" sz="1200" dirty="0" err="1"/>
              <a:t>httpd</a:t>
            </a:r>
            <a:endParaRPr lang="en-US" altLang="ko-KR" sz="1200" dirty="0"/>
          </a:p>
          <a:p>
            <a:pPr algn="l"/>
            <a:r>
              <a:rPr lang="en-US" altLang="ko-KR" sz="1200" dirty="0"/>
              <a:t>state: latest</a:t>
            </a:r>
          </a:p>
          <a:p>
            <a:pPr algn="l"/>
            <a:r>
              <a:rPr lang="en-US" altLang="ko-KR" sz="1200" dirty="0"/>
              <a:t>- name: write the apache 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 file</a:t>
            </a:r>
          </a:p>
          <a:p>
            <a:pPr algn="l"/>
            <a:r>
              <a:rPr lang="en-US" altLang="ko-KR" sz="1200" dirty="0"/>
              <a:t>template:</a:t>
            </a:r>
          </a:p>
          <a:p>
            <a:pPr algn="l"/>
            <a:r>
              <a:rPr lang="en-US" altLang="ko-KR" sz="1200" dirty="0" err="1"/>
              <a:t>src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srv</a:t>
            </a:r>
            <a:r>
              <a:rPr lang="en-US" altLang="ko-KR" sz="1200" dirty="0"/>
              <a:t>/httpd.j2</a:t>
            </a:r>
          </a:p>
          <a:p>
            <a:pPr algn="l"/>
            <a:r>
              <a:rPr lang="en-US" altLang="ko-KR" sz="1200" dirty="0" err="1"/>
              <a:t>dest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httpd.conf</a:t>
            </a:r>
            <a:endParaRPr lang="en-US" altLang="ko-KR" sz="1200" dirty="0"/>
          </a:p>
          <a:p>
            <a:pPr algn="l"/>
            <a:r>
              <a:rPr lang="en-US" altLang="ko-KR" sz="1200" dirty="0"/>
              <a:t>notify:</a:t>
            </a:r>
          </a:p>
          <a:p>
            <a:pPr algn="l"/>
            <a:r>
              <a:rPr lang="en-US" altLang="ko-KR" sz="1200" dirty="0"/>
              <a:t>- restart apache</a:t>
            </a:r>
          </a:p>
          <a:p>
            <a:pPr algn="l"/>
            <a:r>
              <a:rPr lang="en-US" altLang="ko-KR" sz="1200" dirty="0"/>
              <a:t>- name: ensure apache is running</a:t>
            </a:r>
          </a:p>
          <a:p>
            <a:pPr algn="l"/>
            <a:r>
              <a:rPr lang="en-US" altLang="ko-KR" sz="1200" dirty="0"/>
              <a:t>service:</a:t>
            </a:r>
          </a:p>
          <a:p>
            <a:pPr algn="l"/>
            <a:r>
              <a:rPr lang="en-US" altLang="ko-KR" sz="1200" dirty="0"/>
              <a:t>name: </a:t>
            </a:r>
            <a:r>
              <a:rPr lang="en-US" altLang="ko-KR" sz="1200" dirty="0" err="1"/>
              <a:t>httpd</a:t>
            </a:r>
            <a:endParaRPr lang="en-US" altLang="ko-KR" sz="1200" dirty="0"/>
          </a:p>
          <a:p>
            <a:pPr algn="l"/>
            <a:r>
              <a:rPr lang="en-US" altLang="ko-KR" sz="1200" dirty="0"/>
              <a:t>state: started</a:t>
            </a:r>
          </a:p>
          <a:p>
            <a:pPr algn="l"/>
            <a:r>
              <a:rPr lang="en-US" altLang="ko-KR" sz="1200" dirty="0"/>
              <a:t>handlers:</a:t>
            </a:r>
          </a:p>
          <a:p>
            <a:pPr algn="l"/>
            <a:r>
              <a:rPr lang="en-US" altLang="ko-KR" sz="1200" dirty="0"/>
              <a:t>- name: restart apache</a:t>
            </a:r>
          </a:p>
          <a:p>
            <a:pPr algn="l"/>
            <a:r>
              <a:rPr lang="en-US" altLang="ko-KR" sz="1200" dirty="0"/>
              <a:t>service:</a:t>
            </a:r>
          </a:p>
          <a:p>
            <a:pPr algn="l"/>
            <a:r>
              <a:rPr lang="en-US" altLang="ko-KR" sz="1200" dirty="0"/>
              <a:t>name: </a:t>
            </a:r>
            <a:r>
              <a:rPr lang="en-US" altLang="ko-KR" sz="1200" dirty="0" err="1"/>
              <a:t>httpd</a:t>
            </a:r>
            <a:endParaRPr lang="en-US" altLang="ko-KR" sz="1200" dirty="0"/>
          </a:p>
          <a:p>
            <a:pPr algn="l"/>
            <a:r>
              <a:rPr lang="en-US" altLang="ko-KR" sz="1200" dirty="0"/>
              <a:t>state: </a:t>
            </a:r>
            <a:r>
              <a:rPr lang="en-US" altLang="ko-KR" sz="1200" dirty="0" err="1"/>
              <a:t>restarte</a:t>
            </a:r>
            <a:endParaRPr lang="en-US" altLang="ko-KR" sz="12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1818221"/>
            <a:ext cx="1620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text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형태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211914" y="1818221"/>
            <a:ext cx="21508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600" b="1" i="0" u="none" strike="noStrike" kern="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key:value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쌍형태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5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</a:t>
            </a:r>
            <a:r>
              <a:rPr lang="ko-KR" altLang="en-US" sz="1800" b="1" dirty="0" smtClean="0">
                <a:latin typeface="+mn-ea"/>
                <a:ea typeface="+mn-ea"/>
              </a:rPr>
              <a:t>특징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playbooks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play</a:t>
            </a:r>
            <a:r>
              <a:rPr lang="ko-KR" altLang="en-US" sz="1400" dirty="0" smtClean="0">
                <a:latin typeface="+mn-ea"/>
                <a:ea typeface="+mn-ea"/>
              </a:rPr>
              <a:t>들의 </a:t>
            </a:r>
            <a:r>
              <a:rPr lang="en-US" altLang="ko-KR" sz="1400" dirty="0" smtClean="0">
                <a:latin typeface="+mn-ea"/>
                <a:ea typeface="+mn-ea"/>
              </a:rPr>
              <a:t>list 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play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en-US" altLang="ko-KR" sz="1400" dirty="0" smtClean="0">
                <a:latin typeface="+mn-ea"/>
                <a:ea typeface="+mn-ea"/>
              </a:rPr>
              <a:t>tasks</a:t>
            </a:r>
            <a:r>
              <a:rPr lang="ko-KR" altLang="en-US" sz="1400" dirty="0" smtClean="0">
                <a:latin typeface="+mn-ea"/>
                <a:ea typeface="+mn-ea"/>
              </a:rPr>
              <a:t>를 포함하며 </a:t>
            </a:r>
            <a:r>
              <a:rPr lang="en-US" altLang="ko-KR" sz="1400" dirty="0" smtClean="0">
                <a:latin typeface="+mn-ea"/>
                <a:ea typeface="+mn-ea"/>
              </a:rPr>
              <a:t>tasks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en-US" altLang="ko-KR" sz="1400" dirty="0" smtClean="0">
                <a:latin typeface="+mn-ea"/>
                <a:ea typeface="+mn-ea"/>
              </a:rPr>
              <a:t>hosts</a:t>
            </a:r>
            <a:r>
              <a:rPr lang="ko-KR" altLang="en-US" sz="1400" dirty="0" smtClean="0">
                <a:latin typeface="+mn-ea"/>
                <a:ea typeface="+mn-ea"/>
              </a:rPr>
              <a:t>에 </a:t>
            </a:r>
            <a:r>
              <a:rPr lang="ko-KR" altLang="en-US" sz="1400" dirty="0" err="1" smtClean="0">
                <a:latin typeface="+mn-ea"/>
                <a:ea typeface="+mn-ea"/>
              </a:rPr>
              <a:t>매핑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(task</a:t>
            </a:r>
            <a:r>
              <a:rPr lang="ko-KR" altLang="en-US" sz="1400" dirty="0" smtClean="0">
                <a:latin typeface="+mn-ea"/>
                <a:ea typeface="+mn-ea"/>
              </a:rPr>
              <a:t>는 순차적으로 실행하며 </a:t>
            </a:r>
            <a:r>
              <a:rPr lang="ko-KR" altLang="en-US" sz="1400" dirty="0" err="1" smtClean="0">
                <a:latin typeface="+mn-ea"/>
                <a:ea typeface="+mn-ea"/>
              </a:rPr>
              <a:t>완료되야</a:t>
            </a:r>
            <a:r>
              <a:rPr lang="ko-KR" altLang="en-US" sz="1400" dirty="0" smtClean="0">
                <a:latin typeface="+mn-ea"/>
                <a:ea typeface="+mn-ea"/>
              </a:rPr>
              <a:t> 다음 </a:t>
            </a:r>
            <a:r>
              <a:rPr lang="en-US" altLang="ko-KR" sz="1400" dirty="0" smtClean="0">
                <a:latin typeface="+mn-ea"/>
                <a:ea typeface="+mn-ea"/>
              </a:rPr>
              <a:t>task</a:t>
            </a:r>
            <a:r>
              <a:rPr lang="ko-KR" altLang="en-US" sz="1400" dirty="0" smtClean="0">
                <a:latin typeface="+mn-ea"/>
                <a:ea typeface="+mn-ea"/>
              </a:rPr>
              <a:t>진행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tasks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en-US" altLang="ko-KR" sz="1400" dirty="0" smtClean="0">
                <a:latin typeface="+mn-ea"/>
                <a:ea typeface="+mn-ea"/>
              </a:rPr>
              <a:t>module</a:t>
            </a:r>
            <a:r>
              <a:rPr lang="ko-KR" altLang="en-US" sz="1400" dirty="0" smtClean="0">
                <a:latin typeface="+mn-ea"/>
                <a:ea typeface="+mn-ea"/>
              </a:rPr>
              <a:t>을 호출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handlers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en-US" altLang="ko-KR" sz="1400" dirty="0" smtClean="0">
                <a:latin typeface="+mn-ea"/>
                <a:ea typeface="+mn-ea"/>
              </a:rPr>
              <a:t>task</a:t>
            </a:r>
            <a:r>
              <a:rPr lang="ko-KR" altLang="en-US" sz="1400" dirty="0" smtClean="0">
                <a:latin typeface="+mn-ea"/>
                <a:ea typeface="+mn-ea"/>
              </a:rPr>
              <a:t>의 </a:t>
            </a:r>
            <a:r>
              <a:rPr lang="en-US" altLang="ko-KR" sz="1400" dirty="0" smtClean="0">
                <a:latin typeface="+mn-ea"/>
                <a:ea typeface="+mn-ea"/>
              </a:rPr>
              <a:t>notify</a:t>
            </a:r>
            <a:r>
              <a:rPr lang="ko-KR" altLang="en-US" sz="1400" dirty="0" smtClean="0">
                <a:latin typeface="+mn-ea"/>
                <a:ea typeface="+mn-ea"/>
              </a:rPr>
              <a:t>에 의해 </a:t>
            </a:r>
            <a:r>
              <a:rPr lang="ko-KR" altLang="en-US" sz="1400" dirty="0" err="1" smtClean="0">
                <a:latin typeface="+mn-ea"/>
                <a:ea typeface="+mn-ea"/>
              </a:rPr>
              <a:t>트리거</a:t>
            </a:r>
            <a:r>
              <a:rPr lang="ko-KR" altLang="en-US" sz="1400" dirty="0" smtClean="0">
                <a:latin typeface="+mn-ea"/>
                <a:ea typeface="+mn-ea"/>
              </a:rPr>
              <a:t> 되고 </a:t>
            </a:r>
            <a:r>
              <a:rPr lang="ko-KR" altLang="en-US" sz="1400" dirty="0">
                <a:latin typeface="+mn-ea"/>
                <a:ea typeface="+mn-ea"/>
              </a:rPr>
              <a:t>여러 다른 </a:t>
            </a:r>
            <a:r>
              <a:rPr lang="en-US" altLang="ko-KR" sz="1400" dirty="0" smtClean="0">
                <a:latin typeface="+mn-ea"/>
                <a:ea typeface="+mn-ea"/>
              </a:rPr>
              <a:t>tasks</a:t>
            </a:r>
            <a:r>
              <a:rPr lang="ko-KR" altLang="en-US" sz="1400" dirty="0" smtClean="0">
                <a:latin typeface="+mn-ea"/>
                <a:ea typeface="+mn-ea"/>
              </a:rPr>
              <a:t>에 </a:t>
            </a:r>
            <a:r>
              <a:rPr lang="en-US" altLang="ko-KR" sz="1400" dirty="0" smtClean="0">
                <a:latin typeface="+mn-ea"/>
                <a:ea typeface="+mn-ea"/>
              </a:rPr>
              <a:t>notify</a:t>
            </a:r>
            <a:r>
              <a:rPr lang="ko-KR" altLang="en-US" sz="1400" dirty="0" smtClean="0">
                <a:latin typeface="+mn-ea"/>
                <a:ea typeface="+mn-ea"/>
              </a:rPr>
              <a:t>되더라도 한 번만 </a:t>
            </a:r>
            <a:r>
              <a:rPr lang="ko-KR" altLang="en-US" sz="1400" dirty="0" err="1" smtClean="0">
                <a:latin typeface="+mn-ea"/>
                <a:ea typeface="+mn-ea"/>
              </a:rPr>
              <a:t>트리거됨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play</a:t>
            </a:r>
            <a:r>
              <a:rPr lang="ko-KR" altLang="en-US" sz="1400" dirty="0">
                <a:latin typeface="+mn-ea"/>
                <a:ea typeface="+mn-ea"/>
              </a:rPr>
              <a:t>에는 </a:t>
            </a:r>
            <a:r>
              <a:rPr lang="en-US" altLang="ko-KR" sz="1400" dirty="0">
                <a:latin typeface="+mn-ea"/>
                <a:ea typeface="+mn-ea"/>
              </a:rPr>
              <a:t>host, task</a:t>
            </a:r>
            <a:r>
              <a:rPr lang="ko-KR" altLang="en-US" sz="1400" dirty="0">
                <a:latin typeface="+mn-ea"/>
                <a:ea typeface="+mn-ea"/>
              </a:rPr>
              <a:t>는 반드시 포함되어야 </a:t>
            </a:r>
            <a:r>
              <a:rPr lang="ko-KR" altLang="en-US" sz="1400" dirty="0" smtClean="0">
                <a:latin typeface="+mn-ea"/>
                <a:ea typeface="+mn-ea"/>
              </a:rPr>
              <a:t>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A play associates an unordered </a:t>
            </a:r>
            <a:r>
              <a:rPr lang="en-US" altLang="ko-KR" sz="1400" dirty="0" smtClean="0">
                <a:latin typeface="+mn-ea"/>
                <a:ea typeface="+mn-ea"/>
              </a:rPr>
              <a:t>set of </a:t>
            </a:r>
            <a:r>
              <a:rPr lang="en-US" altLang="ko-KR" sz="1400" dirty="0">
                <a:latin typeface="+mn-ea"/>
                <a:ea typeface="+mn-ea"/>
              </a:rPr>
              <a:t>hosts with an ordered list of </a:t>
            </a:r>
            <a:r>
              <a:rPr lang="en-US" altLang="ko-KR" sz="1400" dirty="0" smtClean="0">
                <a:latin typeface="+mn-ea"/>
                <a:ea typeface="+mn-ea"/>
              </a:rPr>
              <a:t>task.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Each </a:t>
            </a:r>
            <a:r>
              <a:rPr lang="en-US" altLang="ko-KR" sz="1400" dirty="0">
                <a:latin typeface="+mn-ea"/>
                <a:ea typeface="+mn-ea"/>
              </a:rPr>
              <a:t>task is associated with exactly one module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modules will first check to see if the state of the host needs to </a:t>
            </a:r>
            <a:r>
              <a:rPr lang="en-US" altLang="ko-KR" sz="1400" dirty="0" smtClean="0">
                <a:latin typeface="+mn-ea"/>
                <a:ea typeface="+mn-ea"/>
              </a:rPr>
              <a:t>be changed </a:t>
            </a:r>
            <a:r>
              <a:rPr lang="en-US" altLang="ko-KR" sz="1400" dirty="0">
                <a:latin typeface="+mn-ea"/>
                <a:ea typeface="+mn-ea"/>
              </a:rPr>
              <a:t>before taking any </a:t>
            </a:r>
            <a:r>
              <a:rPr lang="en-US" altLang="ko-KR" sz="1400" dirty="0" smtClean="0">
                <a:latin typeface="+mn-ea"/>
                <a:ea typeface="+mn-ea"/>
              </a:rPr>
              <a:t>action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dirty="0">
                <a:latin typeface="+mn-ea"/>
                <a:ea typeface="+mn-ea"/>
              </a:rPr>
              <a:t>원격 시스템에 적용하고자 하는 정책이나 </a:t>
            </a:r>
            <a:r>
              <a:rPr lang="ko-KR" altLang="en-US" sz="1400" dirty="0" err="1">
                <a:latin typeface="+mn-ea"/>
                <a:ea typeface="+mn-ea"/>
              </a:rPr>
              <a:t>프로세스하에</a:t>
            </a:r>
            <a:r>
              <a:rPr lang="ko-KR" altLang="en-US" sz="1400" dirty="0">
                <a:latin typeface="+mn-ea"/>
                <a:ea typeface="+mn-ea"/>
              </a:rPr>
              <a:t> 단계별로 설정 가능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usr</a:t>
            </a:r>
            <a:r>
              <a:rPr lang="en-US" altLang="ko-KR" sz="1400" dirty="0">
                <a:latin typeface="+mn-ea"/>
                <a:ea typeface="+mn-ea"/>
              </a:rPr>
              <a:t>/bin/</a:t>
            </a:r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명령을 통한 </a:t>
            </a:r>
            <a:r>
              <a:rPr lang="en-US" altLang="ko-KR" sz="1400" dirty="0">
                <a:latin typeface="+mn-ea"/>
                <a:ea typeface="+mn-ea"/>
              </a:rPr>
              <a:t>ad-hoc</a:t>
            </a:r>
            <a:r>
              <a:rPr lang="ko-KR" altLang="en-US" sz="1400" dirty="0">
                <a:latin typeface="+mn-ea"/>
                <a:ea typeface="+mn-ea"/>
              </a:rPr>
              <a:t>애 비해 </a:t>
            </a:r>
            <a:r>
              <a:rPr lang="en-US" altLang="ko-KR" sz="1400" dirty="0">
                <a:latin typeface="+mn-ea"/>
                <a:ea typeface="+mn-ea"/>
              </a:rPr>
              <a:t>playbook</a:t>
            </a:r>
            <a:r>
              <a:rPr lang="ko-KR" altLang="en-US" sz="1400" dirty="0">
                <a:latin typeface="+mn-ea"/>
                <a:ea typeface="+mn-ea"/>
              </a:rPr>
              <a:t>은 소스 컨트롤을 통해 보관하거나 당신의 설정을 내보내거나 원격 시스템을 구성하는데 보장되는데 더욱 편리함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dirty="0">
                <a:latin typeface="+mn-ea"/>
                <a:ea typeface="+mn-ea"/>
              </a:rPr>
              <a:t>플레이는 </a:t>
            </a:r>
            <a:r>
              <a:rPr lang="ko-KR" altLang="en-US" sz="1400" dirty="0" err="1">
                <a:latin typeface="+mn-ea"/>
                <a:ea typeface="+mn-ea"/>
              </a:rPr>
              <a:t>플레이북에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정의되어있는데로</a:t>
            </a:r>
            <a:r>
              <a:rPr lang="ko-KR" altLang="en-US" sz="1400" dirty="0">
                <a:latin typeface="+mn-ea"/>
                <a:ea typeface="+mn-ea"/>
              </a:rPr>
              <a:t> 위에서 아래의 순서로 순차적 수행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final state</a:t>
            </a:r>
            <a:r>
              <a:rPr lang="ko-KR" altLang="en-US" sz="1400" dirty="0">
                <a:latin typeface="+mn-ea"/>
                <a:ea typeface="+mn-ea"/>
              </a:rPr>
              <a:t>로 이미 </a:t>
            </a:r>
            <a:r>
              <a:rPr lang="ko-KR" altLang="en-US" sz="1400" dirty="0" err="1">
                <a:latin typeface="+mn-ea"/>
                <a:ea typeface="+mn-ea"/>
              </a:rPr>
              <a:t>되있다면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task</a:t>
            </a:r>
            <a:r>
              <a:rPr lang="ko-KR" altLang="en-US" sz="1400" dirty="0">
                <a:latin typeface="+mn-ea"/>
                <a:ea typeface="+mn-ea"/>
              </a:rPr>
              <a:t>를 수행하지 않음으로써 </a:t>
            </a:r>
            <a:r>
              <a:rPr lang="ko-KR" altLang="en-US" sz="1400" dirty="0" err="1">
                <a:latin typeface="+mn-ea"/>
                <a:ea typeface="+mn-ea"/>
              </a:rPr>
              <a:t>멱등성을</a:t>
            </a:r>
            <a:r>
              <a:rPr lang="ko-KR" altLang="en-US" sz="1400" dirty="0">
                <a:latin typeface="+mn-ea"/>
                <a:ea typeface="+mn-ea"/>
              </a:rPr>
              <a:t> 지님</a:t>
            </a:r>
          </a:p>
          <a:p>
            <a:pPr marL="285750" indent="-285750" algn="l">
              <a:buFontTx/>
              <a:buChar char="-"/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3" t="18759" r="44998" b="32178"/>
          <a:stretch/>
        </p:blipFill>
        <p:spPr bwMode="auto">
          <a:xfrm>
            <a:off x="738665" y="3978461"/>
            <a:ext cx="4127087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74" y="4086473"/>
            <a:ext cx="4910138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1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</a:t>
            </a:r>
            <a:r>
              <a:rPr lang="ko-KR" altLang="en-US" sz="1800" b="1" dirty="0" smtClean="0">
                <a:latin typeface="+mn-ea"/>
                <a:ea typeface="+mn-ea"/>
              </a:rPr>
              <a:t>구조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가</a:t>
            </a:r>
            <a:r>
              <a:rPr lang="en-US" altLang="ko-KR" sz="1400" b="1" dirty="0" smtClean="0">
                <a:latin typeface="+mn-ea"/>
                <a:ea typeface="+mn-ea"/>
              </a:rPr>
              <a:t>. hosts: </a:t>
            </a:r>
            <a:r>
              <a:rPr lang="ko-KR" altLang="en-US" sz="1400" b="1" dirty="0" smtClean="0">
                <a:latin typeface="+mn-ea"/>
                <a:ea typeface="+mn-ea"/>
              </a:rPr>
              <a:t>필수항목으로 </a:t>
            </a:r>
            <a:r>
              <a:rPr lang="en-US" altLang="ko-KR" sz="1400" b="1" dirty="0" smtClean="0">
                <a:latin typeface="+mn-ea"/>
                <a:ea typeface="+mn-ea"/>
              </a:rPr>
              <a:t>host</a:t>
            </a:r>
            <a:r>
              <a:rPr lang="ko-KR" altLang="en-US" sz="1400" b="1" dirty="0" smtClean="0">
                <a:latin typeface="+mn-ea"/>
                <a:ea typeface="+mn-ea"/>
              </a:rPr>
              <a:t>또는 </a:t>
            </a:r>
            <a:r>
              <a:rPr lang="en-US" altLang="ko-KR" sz="1400" b="1" dirty="0" smtClean="0">
                <a:latin typeface="+mn-ea"/>
                <a:ea typeface="+mn-ea"/>
              </a:rPr>
              <a:t>host group </a:t>
            </a:r>
            <a:r>
              <a:rPr lang="ko-KR" altLang="en-US" sz="1400" b="1" dirty="0" smtClean="0">
                <a:latin typeface="+mn-ea"/>
                <a:ea typeface="+mn-ea"/>
              </a:rPr>
              <a:t>설정하여 </a:t>
            </a:r>
            <a:r>
              <a:rPr lang="ko-KR" altLang="en-US" sz="1400" b="1" dirty="0" err="1" smtClean="0">
                <a:latin typeface="+mn-ea"/>
                <a:ea typeface="+mn-ea"/>
              </a:rPr>
              <a:t>인벤토리</a:t>
            </a:r>
            <a:r>
              <a:rPr lang="ko-KR" altLang="en-US" sz="1400" b="1" dirty="0" smtClean="0">
                <a:latin typeface="+mn-ea"/>
                <a:ea typeface="+mn-ea"/>
              </a:rPr>
              <a:t> 파일에 </a:t>
            </a:r>
            <a:r>
              <a:rPr lang="ko-KR" altLang="en-US" sz="1400" b="1" dirty="0" err="1" smtClean="0">
                <a:latin typeface="+mn-ea"/>
                <a:ea typeface="+mn-ea"/>
              </a:rPr>
              <a:t>매칭이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latin typeface="+mn-ea"/>
                <a:ea typeface="+mn-ea"/>
              </a:rPr>
              <a:t>한개도</a:t>
            </a:r>
            <a:r>
              <a:rPr lang="ko-KR" altLang="en-US" sz="1400" b="1" dirty="0" smtClean="0">
                <a:latin typeface="+mn-ea"/>
                <a:ea typeface="+mn-ea"/>
              </a:rPr>
              <a:t> 없으면 </a:t>
            </a:r>
            <a:r>
              <a:rPr lang="en-US" altLang="ko-KR" sz="1400" b="1" dirty="0" smtClean="0">
                <a:latin typeface="+mn-ea"/>
                <a:ea typeface="+mn-ea"/>
              </a:rPr>
              <a:t>skip</a:t>
            </a: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       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latin typeface="+mn-ea"/>
                <a:ea typeface="+mn-ea"/>
              </a:rPr>
              <a:t>ansible</a:t>
            </a:r>
            <a:r>
              <a:rPr lang="en-US" altLang="ko-KR" sz="1400" b="1" dirty="0" smtClean="0">
                <a:latin typeface="+mn-ea"/>
                <a:ea typeface="+mn-ea"/>
              </a:rPr>
              <a:t>-playbook –</a:t>
            </a:r>
            <a:r>
              <a:rPr lang="en-US" altLang="ko-KR" sz="1400" b="1" dirty="0" err="1" smtClean="0">
                <a:latin typeface="+mn-ea"/>
                <a:ea typeface="+mn-ea"/>
              </a:rPr>
              <a:t>i</a:t>
            </a:r>
            <a:r>
              <a:rPr lang="en-US" altLang="ko-KR" sz="1400" b="1" dirty="0" smtClean="0">
                <a:latin typeface="+mn-ea"/>
                <a:ea typeface="+mn-ea"/>
              </a:rPr>
              <a:t> hosts </a:t>
            </a:r>
            <a:r>
              <a:rPr lang="en-US" altLang="ko-KR" sz="1400" b="1" dirty="0" err="1" smtClean="0">
                <a:latin typeface="+mn-ea"/>
                <a:ea typeface="+mn-ea"/>
              </a:rPr>
              <a:t>test.yml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--list-hosts</a:t>
            </a:r>
            <a:r>
              <a:rPr lang="ko-KR" altLang="en-US" sz="1400" b="1" dirty="0" smtClean="0">
                <a:latin typeface="+mn-ea"/>
                <a:ea typeface="+mn-ea"/>
              </a:rPr>
              <a:t>로 적용 호스트를 사전 확인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나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remote_user</a:t>
            </a:r>
            <a:r>
              <a:rPr lang="en-US" altLang="ko-KR" sz="1400" b="1" dirty="0" smtClean="0"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latin typeface="+mn-ea"/>
                <a:ea typeface="+mn-ea"/>
              </a:rPr>
              <a:t>원격대상 시스템에 접속을 </a:t>
            </a:r>
            <a:r>
              <a:rPr lang="en-US" altLang="ko-KR" sz="1400" b="1" dirty="0" smtClean="0">
                <a:latin typeface="+mn-ea"/>
                <a:ea typeface="+mn-ea"/>
              </a:rPr>
              <a:t>user</a:t>
            </a:r>
            <a:r>
              <a:rPr lang="ko-KR" altLang="en-US" sz="1400" b="1" dirty="0" smtClean="0">
                <a:latin typeface="+mn-ea"/>
                <a:ea typeface="+mn-ea"/>
              </a:rPr>
              <a:t>를 지정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지정하지 않으면 </a:t>
            </a:r>
            <a:r>
              <a:rPr lang="en-US" altLang="ko-KR" sz="1400" b="1" dirty="0" err="1" smtClean="0">
                <a:latin typeface="+mn-ea"/>
                <a:ea typeface="+mn-ea"/>
              </a:rPr>
              <a:t>ansible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실행유저가 적용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다</a:t>
            </a:r>
            <a:r>
              <a:rPr lang="en-US" altLang="ko-KR" sz="1400" b="1" dirty="0" smtClean="0">
                <a:latin typeface="+mn-ea"/>
                <a:ea typeface="+mn-ea"/>
              </a:rPr>
              <a:t>. tasks: </a:t>
            </a:r>
            <a:r>
              <a:rPr lang="en-US" altLang="ko-KR" sz="1400" b="1" dirty="0" err="1" smtClean="0">
                <a:latin typeface="+mn-ea"/>
                <a:ea typeface="+mn-ea"/>
              </a:rPr>
              <a:t>name,module,arguments</a:t>
            </a:r>
            <a:r>
              <a:rPr lang="ko-KR" altLang="en-US" sz="1400" b="1" dirty="0" smtClean="0">
                <a:latin typeface="+mn-ea"/>
                <a:ea typeface="+mn-ea"/>
              </a:rPr>
              <a:t>로 구성되며 </a:t>
            </a:r>
            <a:r>
              <a:rPr lang="ko-KR" altLang="en-US" sz="1400" b="1" dirty="0" err="1" smtClean="0">
                <a:latin typeface="+mn-ea"/>
                <a:ea typeface="+mn-ea"/>
              </a:rPr>
              <a:t>해야할</a:t>
            </a:r>
            <a:r>
              <a:rPr lang="ko-KR" altLang="en-US" sz="1400" b="1" dirty="0" smtClean="0">
                <a:latin typeface="+mn-ea"/>
                <a:ea typeface="+mn-ea"/>
              </a:rPr>
              <a:t> 일들을 나열함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      </a:t>
            </a:r>
            <a:r>
              <a:rPr lang="en-US" altLang="ko-KR" sz="1400" b="1" dirty="0" err="1" smtClean="0">
                <a:latin typeface="+mn-ea"/>
                <a:ea typeface="+mn-ea"/>
              </a:rPr>
              <a:t>ansible</a:t>
            </a:r>
            <a:r>
              <a:rPr lang="en-US" altLang="ko-KR" sz="1400" b="1" dirty="0" smtClean="0">
                <a:latin typeface="+mn-ea"/>
                <a:ea typeface="+mn-ea"/>
              </a:rPr>
              <a:t>-playbook </a:t>
            </a:r>
            <a:r>
              <a:rPr lang="en-US" altLang="ko-KR" sz="1400" b="1" dirty="0" err="1" smtClean="0">
                <a:latin typeface="+mn-ea"/>
                <a:ea typeface="+mn-ea"/>
              </a:rPr>
              <a:t>test.yml</a:t>
            </a:r>
            <a:r>
              <a:rPr lang="en-US" altLang="ko-KR" sz="1400" b="1" dirty="0" smtClean="0">
                <a:latin typeface="+mn-ea"/>
                <a:ea typeface="+mn-ea"/>
              </a:rPr>
              <a:t>  --list-tasks</a:t>
            </a:r>
            <a:r>
              <a:rPr lang="ko-KR" altLang="en-US" sz="1400" b="1" dirty="0" smtClean="0">
                <a:latin typeface="+mn-ea"/>
                <a:ea typeface="+mn-ea"/>
              </a:rPr>
              <a:t>로 적용 </a:t>
            </a:r>
            <a:r>
              <a:rPr lang="en-US" altLang="ko-KR" sz="1400" b="1" dirty="0" smtClean="0">
                <a:latin typeface="+mn-ea"/>
                <a:ea typeface="+mn-ea"/>
              </a:rPr>
              <a:t>tasks</a:t>
            </a:r>
            <a:r>
              <a:rPr lang="ko-KR" altLang="en-US" sz="1400" b="1" smtClean="0">
                <a:latin typeface="+mn-ea"/>
                <a:ea typeface="+mn-ea"/>
              </a:rPr>
              <a:t>를 사전 확인</a:t>
            </a:r>
            <a:endParaRPr lang="en-US" altLang="ko-KR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user\Desktop\ansible-playboo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t="6306" r="24495" b="7923"/>
          <a:stretch/>
        </p:blipFill>
        <p:spPr bwMode="auto">
          <a:xfrm>
            <a:off x="791344" y="2482367"/>
            <a:ext cx="5438006" cy="42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 bwMode="auto">
          <a:xfrm>
            <a:off x="6640053" y="3402397"/>
            <a:ext cx="4355" cy="18623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5923979" y="3115010"/>
            <a:ext cx="1332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lang="en-US" altLang="ko-KR" sz="1400" b="1" kern="0" noProof="0" dirty="0" err="1" smtClean="0">
                <a:latin typeface="+mn-lt"/>
                <a:ea typeface="+mn-ea"/>
              </a:rPr>
              <a:t>etc</a:t>
            </a:r>
            <a:r>
              <a:rPr lang="en-US" altLang="ko-KR" sz="1400" b="1" kern="0" noProof="0" dirty="0" smtClean="0">
                <a:latin typeface="+mn-lt"/>
                <a:ea typeface="+mn-ea"/>
              </a:rPr>
              <a:t>/</a:t>
            </a:r>
            <a:r>
              <a:rPr lang="en-US" altLang="ko-KR" sz="1400" b="1" kern="0" noProof="0" dirty="0" err="1" smtClean="0">
                <a:latin typeface="+mn-lt"/>
                <a:ea typeface="+mn-ea"/>
              </a:rPr>
              <a:t>ansible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6640053" y="3822832"/>
            <a:ext cx="109636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6659580" y="4415136"/>
            <a:ext cx="109636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6644408" y="4940697"/>
            <a:ext cx="109636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778907" y="3670684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ansible.cfg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755946" y="4261247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hosts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755946" y="4786808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site.yml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725131" y="5264733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roles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6640053" y="5272337"/>
            <a:ext cx="109636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8172822" y="5574707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400" b="1" kern="0" dirty="0" smtClean="0">
                <a:latin typeface="+mn-lt"/>
                <a:ea typeface="+mn-ea"/>
              </a:rPr>
              <a:t>tomcat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513187" y="5887315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400" b="1" kern="0" dirty="0" smtClean="0">
                <a:latin typeface="+mn-lt"/>
                <a:ea typeface="+mn-ea"/>
              </a:rPr>
              <a:t>files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513187" y="6195092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handlers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513187" y="6500963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tasks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8513187" y="6808740"/>
            <a:ext cx="133214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400" b="1" kern="0" dirty="0" smtClean="0">
                <a:latin typeface="+mn-lt"/>
                <a:ea typeface="+mn-ea"/>
              </a:rPr>
              <a:t>templates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116038" y="3822832"/>
            <a:ext cx="288032" cy="15562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가</a:t>
            </a:r>
            <a:endParaRPr lang="ko-KR" altLang="en-US" sz="1200" b="1" dirty="0" smtClean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116038" y="4002852"/>
            <a:ext cx="288032" cy="15562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나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1116038" y="4326888"/>
            <a:ext cx="288032" cy="15562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다</a:t>
            </a:r>
            <a:endParaRPr lang="ko-KR" altLang="en-US" sz="1200" b="1" dirty="0" smtClean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3698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64907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handler 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notify </a:t>
            </a:r>
            <a:r>
              <a:rPr lang="ko-KR" altLang="en-US" sz="1400" dirty="0" smtClean="0">
                <a:latin typeface="+mn-ea"/>
                <a:ea typeface="+mn-ea"/>
              </a:rPr>
              <a:t>동작은 해당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task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가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changed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되야 </a:t>
            </a:r>
            <a:r>
              <a:rPr lang="ko-KR" altLang="en-US" sz="1400" dirty="0" err="1" smtClean="0">
                <a:latin typeface="+mn-ea"/>
                <a:ea typeface="+mn-ea"/>
              </a:rPr>
              <a:t>트리거</a:t>
            </a:r>
            <a:r>
              <a:rPr lang="ko-KR" altLang="en-US" sz="1400" dirty="0" smtClean="0">
                <a:latin typeface="+mn-ea"/>
                <a:ea typeface="+mn-ea"/>
              </a:rPr>
              <a:t> 되며 </a:t>
            </a:r>
            <a:r>
              <a:rPr lang="ko-KR" altLang="en-US" sz="1400" dirty="0" err="1" smtClean="0">
                <a:latin typeface="+mn-ea"/>
                <a:ea typeface="+mn-ea"/>
              </a:rPr>
              <a:t>여러번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트리거되어도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마지막에 한번만 실행됨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예를 들어 </a:t>
            </a:r>
            <a:r>
              <a:rPr lang="en-US" altLang="ko-KR" sz="1400" dirty="0" err="1" smtClean="0">
                <a:latin typeface="+mn-ea"/>
                <a:ea typeface="+mn-ea"/>
              </a:rPr>
              <a:t>config</a:t>
            </a:r>
            <a:r>
              <a:rPr lang="en-US" altLang="ko-KR" sz="1400" dirty="0" smtClean="0">
                <a:latin typeface="+mn-ea"/>
                <a:ea typeface="+mn-ea"/>
              </a:rPr>
              <a:t> file</a:t>
            </a:r>
            <a:r>
              <a:rPr lang="ko-KR" altLang="en-US" sz="1400" dirty="0" smtClean="0">
                <a:latin typeface="+mn-ea"/>
                <a:ea typeface="+mn-ea"/>
              </a:rPr>
              <a:t>변경으로 </a:t>
            </a:r>
            <a:r>
              <a:rPr lang="ko-KR" altLang="en-US" sz="1400" dirty="0" err="1" smtClean="0">
                <a:latin typeface="+mn-ea"/>
                <a:ea typeface="+mn-ea"/>
              </a:rPr>
              <a:t>웹서버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재시작이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필요할때</a:t>
            </a:r>
            <a:r>
              <a:rPr lang="ko-KR" altLang="en-US" sz="1400" dirty="0" smtClean="0">
                <a:latin typeface="+mn-ea"/>
                <a:ea typeface="+mn-ea"/>
              </a:rPr>
              <a:t> 불필요하한 </a:t>
            </a:r>
            <a:r>
              <a:rPr lang="ko-KR" altLang="en-US" sz="1400" dirty="0" err="1" smtClean="0">
                <a:latin typeface="+mn-ea"/>
                <a:ea typeface="+mn-ea"/>
              </a:rPr>
              <a:t>재시작을</a:t>
            </a:r>
            <a:r>
              <a:rPr lang="ko-KR" altLang="en-US" sz="1400" dirty="0" smtClean="0">
                <a:latin typeface="+mn-ea"/>
                <a:ea typeface="+mn-ea"/>
              </a:rPr>
              <a:t> 방지하기 위해 한번 동작함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task</a:t>
            </a:r>
            <a:r>
              <a:rPr lang="ko-KR" altLang="en-US" sz="1400" dirty="0" smtClean="0">
                <a:latin typeface="+mn-ea"/>
                <a:ea typeface="+mn-ea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notify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섹션의 목록이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handler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를 호출함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(handlers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name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과 반드시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같아야함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handler</a:t>
            </a:r>
            <a:r>
              <a:rPr lang="ko-KR" altLang="en-US" sz="1400" dirty="0" smtClean="0">
                <a:latin typeface="+mn-ea"/>
                <a:ea typeface="+mn-ea"/>
              </a:rPr>
              <a:t>는 일반 </a:t>
            </a:r>
            <a:r>
              <a:rPr lang="en-US" altLang="ko-KR" sz="1400" dirty="0" smtClean="0">
                <a:latin typeface="+mn-ea"/>
                <a:ea typeface="+mn-ea"/>
              </a:rPr>
              <a:t>task</a:t>
            </a:r>
            <a:r>
              <a:rPr lang="ko-KR" altLang="en-US" sz="1400" dirty="0" smtClean="0">
                <a:latin typeface="+mn-ea"/>
                <a:ea typeface="+mn-ea"/>
              </a:rPr>
              <a:t>와 다르지 않고 고유한 이름으로 참조되어야 한다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notify</a:t>
            </a:r>
            <a:r>
              <a:rPr lang="ko-KR" altLang="en-US" sz="1400" dirty="0" smtClean="0">
                <a:latin typeface="+mn-ea"/>
                <a:ea typeface="+mn-ea"/>
              </a:rPr>
              <a:t>되지 않으면 </a:t>
            </a:r>
            <a:r>
              <a:rPr lang="en-US" altLang="ko-KR" sz="1400" dirty="0" smtClean="0">
                <a:latin typeface="+mn-ea"/>
                <a:ea typeface="+mn-ea"/>
              </a:rPr>
              <a:t>handler</a:t>
            </a:r>
            <a:r>
              <a:rPr lang="ko-KR" altLang="en-US" sz="1400" dirty="0" smtClean="0">
                <a:latin typeface="+mn-ea"/>
                <a:ea typeface="+mn-ea"/>
              </a:rPr>
              <a:t>는 동작하지 않고 많은 </a:t>
            </a:r>
            <a:r>
              <a:rPr lang="en-US" altLang="ko-KR" sz="1400" dirty="0" smtClean="0">
                <a:latin typeface="+mn-ea"/>
                <a:ea typeface="+mn-ea"/>
              </a:rPr>
              <a:t>tasks</a:t>
            </a:r>
            <a:r>
              <a:rPr lang="ko-KR" altLang="en-US" sz="1400" dirty="0" smtClean="0">
                <a:latin typeface="+mn-ea"/>
                <a:ea typeface="+mn-ea"/>
              </a:rPr>
              <a:t>가 </a:t>
            </a:r>
            <a:r>
              <a:rPr lang="en-US" altLang="ko-KR" sz="1400" dirty="0" smtClean="0">
                <a:latin typeface="+mn-ea"/>
                <a:ea typeface="+mn-ea"/>
              </a:rPr>
              <a:t>handler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en-US" altLang="ko-KR" sz="1400" dirty="0" smtClean="0">
                <a:latin typeface="+mn-ea"/>
                <a:ea typeface="+mn-ea"/>
              </a:rPr>
              <a:t>notify</a:t>
            </a:r>
            <a:r>
              <a:rPr lang="ko-KR" altLang="en-US" sz="1400" dirty="0" smtClean="0">
                <a:latin typeface="+mn-ea"/>
                <a:ea typeface="+mn-ea"/>
              </a:rPr>
              <a:t>해도 특정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play</a:t>
            </a:r>
            <a:r>
              <a:rPr lang="ko-KR" altLang="en-US" sz="1400" dirty="0" smtClean="0">
                <a:latin typeface="+mn-ea"/>
                <a:ea typeface="+mn-ea"/>
              </a:rPr>
              <a:t>의 모든 </a:t>
            </a:r>
            <a:r>
              <a:rPr lang="en-US" altLang="ko-KR" sz="1400" dirty="0" smtClean="0">
                <a:latin typeface="+mn-ea"/>
                <a:ea typeface="+mn-ea"/>
              </a:rPr>
              <a:t>task</a:t>
            </a:r>
            <a:r>
              <a:rPr lang="ko-KR" altLang="en-US" sz="1400" dirty="0" smtClean="0">
                <a:latin typeface="+mn-ea"/>
                <a:ea typeface="+mn-ea"/>
              </a:rPr>
              <a:t>가 완료된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ko-KR" altLang="en-US" sz="1400" dirty="0" smtClean="0">
                <a:latin typeface="+mn-ea"/>
                <a:ea typeface="+mn-ea"/>
              </a:rPr>
              <a:t>이후 한번 만 동작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-    </a:t>
            </a:r>
            <a:r>
              <a:rPr lang="en-US" altLang="ko-KR" sz="1400" dirty="0">
                <a:latin typeface="+mn-ea"/>
                <a:ea typeface="+mn-ea"/>
              </a:rPr>
              <a:t>meta: </a:t>
            </a:r>
            <a:r>
              <a:rPr lang="en-US" altLang="ko-KR" sz="1400" dirty="0" err="1">
                <a:latin typeface="+mn-ea"/>
                <a:ea typeface="+mn-ea"/>
              </a:rPr>
              <a:t>flush_handlers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구문을 사용하여 </a:t>
            </a:r>
            <a:r>
              <a:rPr lang="en-US" altLang="ko-KR" sz="1400" dirty="0">
                <a:latin typeface="+mn-ea"/>
                <a:ea typeface="+mn-ea"/>
              </a:rPr>
              <a:t>trigger</a:t>
            </a:r>
            <a:r>
              <a:rPr lang="ko-KR" altLang="en-US" sz="1400" dirty="0">
                <a:latin typeface="+mn-ea"/>
                <a:ea typeface="+mn-ea"/>
              </a:rPr>
              <a:t>된 </a:t>
            </a:r>
            <a:r>
              <a:rPr lang="en-US" altLang="ko-KR" sz="1400" dirty="0">
                <a:latin typeface="+mn-ea"/>
                <a:ea typeface="+mn-ea"/>
              </a:rPr>
              <a:t>notify</a:t>
            </a:r>
            <a:r>
              <a:rPr lang="ko-KR" altLang="en-US" sz="1400" dirty="0">
                <a:latin typeface="+mn-ea"/>
                <a:ea typeface="+mn-ea"/>
              </a:rPr>
              <a:t>에 대하여 즉시 강제 </a:t>
            </a:r>
            <a:r>
              <a:rPr lang="ko-KR" altLang="en-US" sz="1400" dirty="0" err="1">
                <a:latin typeface="+mn-ea"/>
                <a:ea typeface="+mn-ea"/>
              </a:rPr>
              <a:t>실행할수도</a:t>
            </a:r>
            <a:r>
              <a:rPr lang="ko-KR" altLang="en-US" sz="1400" dirty="0">
                <a:latin typeface="+mn-ea"/>
                <a:ea typeface="+mn-ea"/>
              </a:rPr>
              <a:t> 있음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>
                <a:latin typeface="+mn-ea"/>
                <a:ea typeface="+mn-ea"/>
              </a:rPr>
              <a:t>name: template configuration file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template: </a:t>
            </a:r>
            <a:r>
              <a:rPr lang="en-US" altLang="ko-KR" sz="1200" dirty="0" err="1">
                <a:latin typeface="+mn-ea"/>
                <a:ea typeface="+mn-ea"/>
              </a:rPr>
              <a:t>src</a:t>
            </a:r>
            <a:r>
              <a:rPr lang="en-US" altLang="ko-KR" sz="1200" dirty="0">
                <a:latin typeface="+mn-ea"/>
                <a:ea typeface="+mn-ea"/>
              </a:rPr>
              <a:t>=template.j2 </a:t>
            </a:r>
            <a:r>
              <a:rPr lang="en-US" altLang="ko-KR" sz="1200" dirty="0" err="1">
                <a:latin typeface="+mn-ea"/>
                <a:ea typeface="+mn-ea"/>
              </a:rPr>
              <a:t>dest</a:t>
            </a:r>
            <a:r>
              <a:rPr lang="en-US" altLang="ko-KR" sz="1200" dirty="0">
                <a:latin typeface="+mn-ea"/>
                <a:ea typeface="+mn-ea"/>
              </a:rPr>
              <a:t>=/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foo.conf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notify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restart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  <a:ea typeface="+mn-ea"/>
              </a:rPr>
              <a:t>memcached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-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restart apache</a:t>
            </a:r>
          </a:p>
          <a:p>
            <a:pPr marL="285750" indent="-285750" algn="l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handlers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      - </a:t>
            </a:r>
            <a:r>
              <a:rPr lang="en-US" altLang="ko-KR" sz="1200" dirty="0">
                <a:latin typeface="+mn-ea"/>
                <a:ea typeface="+mn-ea"/>
              </a:rPr>
              <a:t>name: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restart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  <a:ea typeface="+mn-ea"/>
              </a:rPr>
              <a:t>memcached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 service</a:t>
            </a:r>
            <a:r>
              <a:rPr lang="en-US" altLang="ko-KR" sz="1200" dirty="0">
                <a:latin typeface="+mn-ea"/>
                <a:ea typeface="+mn-ea"/>
              </a:rPr>
              <a:t>: name=</a:t>
            </a:r>
            <a:r>
              <a:rPr lang="en-US" altLang="ko-KR" sz="1200" dirty="0" err="1">
                <a:latin typeface="+mn-ea"/>
                <a:ea typeface="+mn-ea"/>
              </a:rPr>
              <a:t>memcached</a:t>
            </a:r>
            <a:r>
              <a:rPr lang="en-US" altLang="ko-KR" sz="1200" dirty="0">
                <a:latin typeface="+mn-ea"/>
                <a:ea typeface="+mn-ea"/>
              </a:rPr>
              <a:t> state=restarted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      </a:t>
            </a:r>
            <a:r>
              <a:rPr lang="en-US" altLang="ko-KR" sz="1200" dirty="0">
                <a:latin typeface="+mn-ea"/>
                <a:ea typeface="+mn-ea"/>
              </a:rPr>
              <a:t>- name: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restart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apache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 service</a:t>
            </a:r>
            <a:r>
              <a:rPr lang="en-US" altLang="ko-KR" sz="1200" dirty="0">
                <a:latin typeface="+mn-ea"/>
                <a:ea typeface="+mn-ea"/>
              </a:rPr>
              <a:t>: name=apache state=restarted</a:t>
            </a:r>
          </a:p>
          <a:p>
            <a:pPr marL="285750" indent="-285750" algn="l">
              <a:buFontTx/>
              <a:buChar char="-"/>
            </a:pPr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89004" y="2898341"/>
            <a:ext cx="52197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[root@web1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</a:rPr>
              <a:t>webserver.yml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---</a:t>
            </a:r>
          </a:p>
          <a:p>
            <a:pPr algn="l"/>
            <a:r>
              <a:rPr lang="en-US" altLang="ko-KR" dirty="0"/>
              <a:t>- name: install</a:t>
            </a:r>
          </a:p>
          <a:p>
            <a:pPr algn="l"/>
            <a:r>
              <a:rPr lang="en-US" altLang="ko-KR" dirty="0"/>
              <a:t>  hosts: web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</a:t>
            </a:r>
            <a:r>
              <a:rPr lang="en-US" altLang="ko-KR" dirty="0" err="1"/>
              <a:t>ansible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</a:t>
            </a:r>
            <a:r>
              <a:rPr lang="en-US" altLang="ko-KR" dirty="0" err="1"/>
              <a:t>httpd</a:t>
            </a:r>
            <a:r>
              <a:rPr lang="en-US" altLang="ko-KR" dirty="0"/>
              <a:t> install</a:t>
            </a:r>
          </a:p>
          <a:p>
            <a:pPr algn="l"/>
            <a:r>
              <a:rPr lang="en-US" altLang="ko-KR" dirty="0"/>
              <a:t>    yum:</a:t>
            </a:r>
          </a:p>
          <a:p>
            <a:pPr algn="l"/>
            <a:r>
              <a:rPr lang="en-US" altLang="ko-KR" dirty="0"/>
              <a:t>      name: </a:t>
            </a:r>
            <a:r>
              <a:rPr lang="en-US" altLang="ko-KR" dirty="0" err="1"/>
              <a:t>httpd</a:t>
            </a:r>
            <a:endParaRPr lang="en-US" altLang="ko-KR" dirty="0"/>
          </a:p>
          <a:p>
            <a:pPr algn="l"/>
            <a:r>
              <a:rPr lang="en-US" altLang="ko-KR" dirty="0"/>
              <a:t>      state: present</a:t>
            </a:r>
          </a:p>
          <a:p>
            <a:pPr algn="l"/>
            <a:r>
              <a:rPr lang="en-US" altLang="ko-KR" dirty="0"/>
              <a:t>    become: true</a:t>
            </a:r>
          </a:p>
          <a:p>
            <a:pPr algn="l"/>
            <a:r>
              <a:rPr lang="en-US" altLang="ko-KR" dirty="0"/>
              <a:t>  - name: http start enable</a:t>
            </a:r>
          </a:p>
          <a:p>
            <a:pPr algn="l"/>
            <a:r>
              <a:rPr lang="en-US" altLang="ko-KR" dirty="0"/>
              <a:t>    service:</a:t>
            </a:r>
          </a:p>
          <a:p>
            <a:pPr algn="l"/>
            <a:r>
              <a:rPr lang="en-US" altLang="ko-KR" dirty="0"/>
              <a:t>      name: </a:t>
            </a:r>
            <a:r>
              <a:rPr lang="en-US" altLang="ko-KR" dirty="0" err="1"/>
              <a:t>httpd</a:t>
            </a:r>
            <a:endParaRPr lang="en-US" altLang="ko-KR" dirty="0"/>
          </a:p>
          <a:p>
            <a:pPr algn="l"/>
            <a:r>
              <a:rPr lang="en-US" altLang="ko-KR" dirty="0"/>
              <a:t>      state: started</a:t>
            </a:r>
          </a:p>
          <a:p>
            <a:pPr algn="l"/>
            <a:r>
              <a:rPr lang="en-US" altLang="ko-KR" dirty="0"/>
              <a:t>      enabled: true</a:t>
            </a:r>
          </a:p>
          <a:p>
            <a:pPr algn="l"/>
            <a:r>
              <a:rPr lang="en-US" altLang="ko-KR" dirty="0"/>
              <a:t>    become: true</a:t>
            </a:r>
          </a:p>
          <a:p>
            <a:pPr algn="l"/>
            <a:r>
              <a:rPr lang="en-US" altLang="ko-KR" dirty="0"/>
              <a:t>  - name: http </a:t>
            </a:r>
            <a:r>
              <a:rPr lang="en-US" altLang="ko-KR" dirty="0" err="1"/>
              <a:t>config</a:t>
            </a:r>
            <a:r>
              <a:rPr lang="en-US" altLang="ko-KR" dirty="0"/>
              <a:t> update</a:t>
            </a:r>
          </a:p>
          <a:p>
            <a:pPr algn="l"/>
            <a:r>
              <a:rPr lang="en-US" altLang="ko-KR" dirty="0"/>
              <a:t>    copy: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</a:t>
            </a:r>
            <a:r>
              <a:rPr lang="en-US" altLang="ko-KR" b="1" dirty="0" err="1">
                <a:solidFill>
                  <a:srgbClr val="FF0000"/>
                </a:solidFill>
              </a:rPr>
              <a:t>src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website.conf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  </a:t>
            </a:r>
            <a:r>
              <a:rPr lang="en-US" altLang="ko-KR" b="1" dirty="0" err="1">
                <a:solidFill>
                  <a:srgbClr val="FF0000"/>
                </a:solidFill>
              </a:rPr>
              <a:t>dest</a:t>
            </a:r>
            <a:r>
              <a:rPr lang="en-US" altLang="ko-KR" b="1" dirty="0">
                <a:solidFill>
                  <a:srgbClr val="FF0000"/>
                </a:solidFill>
              </a:rPr>
              <a:t>: /</a:t>
            </a:r>
            <a:r>
              <a:rPr lang="en-US" altLang="ko-KR" b="1" dirty="0" err="1">
                <a:solidFill>
                  <a:srgbClr val="FF0000"/>
                </a:solidFill>
              </a:rPr>
              <a:t>etc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httpd.conf.d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   become: true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notify: Restart </a:t>
            </a:r>
            <a:r>
              <a:rPr lang="en-US" altLang="ko-KR" b="1" dirty="0" err="1">
                <a:solidFill>
                  <a:srgbClr val="FF0000"/>
                </a:solidFill>
              </a:rPr>
              <a:t>HTTPd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 handlers: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- name: Restart </a:t>
            </a:r>
            <a:r>
              <a:rPr lang="en-US" altLang="ko-KR" b="1" dirty="0" err="1">
                <a:solidFill>
                  <a:srgbClr val="FF0000"/>
                </a:solidFill>
              </a:rPr>
              <a:t>HTTPd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   service:</a:t>
            </a:r>
          </a:p>
          <a:p>
            <a:pPr algn="l"/>
            <a:r>
              <a:rPr lang="en-US" altLang="ko-KR" dirty="0"/>
              <a:t>      name: </a:t>
            </a:r>
            <a:r>
              <a:rPr lang="en-US" altLang="ko-KR" dirty="0" err="1"/>
              <a:t>httpd</a:t>
            </a:r>
            <a:endParaRPr lang="en-US" altLang="ko-KR" dirty="0"/>
          </a:p>
          <a:p>
            <a:pPr algn="l"/>
            <a:r>
              <a:rPr lang="en-US" altLang="ko-KR" dirty="0"/>
              <a:t>      state: restarted</a:t>
            </a:r>
          </a:p>
          <a:p>
            <a:pPr algn="l"/>
            <a:r>
              <a:rPr lang="en-US" altLang="ko-KR" dirty="0"/>
              <a:t>    become: true</a:t>
            </a:r>
          </a:p>
        </p:txBody>
      </p:sp>
    </p:spTree>
    <p:extLst>
      <p:ext uri="{BB962C8B-B14F-4D97-AF65-F5344CB8AC3E}">
        <p14:creationId xmlns:p14="http://schemas.microsoft.com/office/powerpoint/2010/main" val="12544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변수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적용 우선순위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800" b="1" dirty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1)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extra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vars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명령어로 적용하며 항상 우선순위 우위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(-e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또는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–extra-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vars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2) </a:t>
            </a:r>
            <a:r>
              <a:rPr lang="ko-KR" altLang="en-US" sz="1400" b="1" dirty="0" smtClean="0">
                <a:latin typeface="+mn-ea"/>
                <a:ea typeface="+mn-ea"/>
              </a:rPr>
              <a:t>작업 </a:t>
            </a:r>
            <a:r>
              <a:rPr lang="en-US" altLang="ko-KR" sz="1400" b="1" dirty="0" err="1" smtClean="0">
                <a:latin typeface="+mn-ea"/>
                <a:ea typeface="+mn-ea"/>
              </a:rPr>
              <a:t>vars</a:t>
            </a:r>
            <a:r>
              <a:rPr lang="en-US" altLang="ko-KR" sz="1400" b="1" dirty="0" smtClean="0">
                <a:latin typeface="+mn-ea"/>
                <a:ea typeface="+mn-ea"/>
              </a:rPr>
              <a:t>: </a:t>
            </a:r>
            <a:r>
              <a:rPr lang="ko-KR" altLang="en-US" sz="1400" b="1" dirty="0" smtClean="0">
                <a:latin typeface="+mn-ea"/>
                <a:ea typeface="+mn-ea"/>
              </a:rPr>
              <a:t>특정 </a:t>
            </a:r>
            <a:r>
              <a:rPr lang="en-US" altLang="ko-KR" sz="1400" b="1" dirty="0" smtClean="0">
                <a:latin typeface="+mn-ea"/>
                <a:ea typeface="+mn-ea"/>
              </a:rPr>
              <a:t>task</a:t>
            </a:r>
            <a:r>
              <a:rPr lang="ko-KR" altLang="en-US" sz="1400" b="1" dirty="0" smtClean="0">
                <a:latin typeface="+mn-ea"/>
                <a:ea typeface="+mn-ea"/>
              </a:rPr>
              <a:t>내에서만 우위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3) </a:t>
            </a:r>
            <a:r>
              <a:rPr lang="ko-KR" altLang="en-US" sz="1400" b="1" dirty="0" smtClean="0">
                <a:latin typeface="+mn-ea"/>
                <a:ea typeface="+mn-ea"/>
              </a:rPr>
              <a:t>블록 </a:t>
            </a:r>
            <a:r>
              <a:rPr lang="en-US" altLang="ko-KR" sz="1400" b="1" dirty="0" err="1" smtClean="0">
                <a:latin typeface="+mn-ea"/>
                <a:ea typeface="+mn-ea"/>
              </a:rPr>
              <a:t>vars</a:t>
            </a:r>
            <a:r>
              <a:rPr lang="en-US" altLang="ko-KR" sz="1400" b="1" dirty="0" smtClean="0">
                <a:latin typeface="+mn-ea"/>
                <a:ea typeface="+mn-ea"/>
              </a:rPr>
              <a:t>: </a:t>
            </a:r>
            <a:r>
              <a:rPr lang="ko-KR" altLang="en-US" sz="1400" b="1" dirty="0" err="1" smtClean="0">
                <a:latin typeface="+mn-ea"/>
                <a:ea typeface="+mn-ea"/>
              </a:rPr>
              <a:t>블럭안의</a:t>
            </a:r>
            <a:r>
              <a:rPr lang="ko-KR" altLang="en-US" sz="1400" b="1" dirty="0" smtClean="0">
                <a:latin typeface="+mn-ea"/>
                <a:ea typeface="+mn-ea"/>
              </a:rPr>
              <a:t> 작업에서만 우위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4) role</a:t>
            </a:r>
            <a:r>
              <a:rPr lang="ko-KR" altLang="en-US" sz="1400" b="1" dirty="0" smtClean="0">
                <a:latin typeface="+mn-ea"/>
                <a:ea typeface="+mn-ea"/>
              </a:rPr>
              <a:t>과 </a:t>
            </a:r>
            <a:r>
              <a:rPr lang="en-US" altLang="ko-KR" sz="1400" b="1" dirty="0" err="1" smtClean="0">
                <a:latin typeface="+mn-ea"/>
                <a:ea typeface="+mn-ea"/>
              </a:rPr>
              <a:t>inclue</a:t>
            </a:r>
            <a:r>
              <a:rPr lang="ko-KR" altLang="en-US" sz="1400" b="1" dirty="0" smtClean="0">
                <a:latin typeface="+mn-ea"/>
                <a:ea typeface="+mn-ea"/>
              </a:rPr>
              <a:t>변수</a:t>
            </a:r>
            <a:endParaRPr lang="en-US" altLang="ko-KR" sz="1400" b="1" dirty="0">
              <a:latin typeface="+mn-ea"/>
              <a:ea typeface="+mn-ea"/>
            </a:endParaRPr>
          </a:p>
          <a:p>
            <a:pPr algn="l"/>
            <a:r>
              <a:rPr lang="en-US" altLang="ko-KR" sz="1400" b="1" dirty="0" smtClean="0">
                <a:latin typeface="+mn-ea"/>
                <a:ea typeface="+mn-ea"/>
              </a:rPr>
              <a:t>   5) </a:t>
            </a:r>
            <a:r>
              <a:rPr lang="en-US" altLang="ko-KR" sz="1400" b="1" dirty="0" err="1" smtClean="0">
                <a:latin typeface="+mn-ea"/>
                <a:ea typeface="+mn-ea"/>
              </a:rPr>
              <a:t>set_fact</a:t>
            </a:r>
            <a:r>
              <a:rPr lang="ko-KR" altLang="en-US" sz="1400" b="1" dirty="0" smtClean="0">
                <a:latin typeface="+mn-ea"/>
                <a:ea typeface="+mn-ea"/>
              </a:rPr>
              <a:t>로 생성된 변수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6) register </a:t>
            </a:r>
            <a:r>
              <a:rPr lang="ko-KR" altLang="en-US" sz="1400" b="1" dirty="0" err="1" smtClean="0">
                <a:latin typeface="+mn-ea"/>
                <a:ea typeface="+mn-ea"/>
              </a:rPr>
              <a:t>작업지시자로</a:t>
            </a:r>
            <a:r>
              <a:rPr lang="ko-KR" altLang="en-US" sz="1400" b="1" dirty="0" smtClean="0">
                <a:latin typeface="+mn-ea"/>
                <a:ea typeface="+mn-ea"/>
              </a:rPr>
              <a:t> 생성된 변수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7) </a:t>
            </a:r>
            <a:r>
              <a:rPr lang="ko-KR" altLang="en-US" sz="1400" b="1" dirty="0" smtClean="0">
                <a:latin typeface="+mn-ea"/>
                <a:ea typeface="+mn-ea"/>
              </a:rPr>
              <a:t>플레이 </a:t>
            </a:r>
            <a:r>
              <a:rPr lang="en-US" altLang="ko-KR" sz="1400" b="1" dirty="0" err="1" smtClean="0">
                <a:latin typeface="+mn-ea"/>
                <a:ea typeface="+mn-ea"/>
              </a:rPr>
              <a:t>vars_files</a:t>
            </a:r>
            <a:endParaRPr lang="en-US" altLang="ko-KR" sz="1400" b="1" dirty="0">
              <a:latin typeface="+mn-ea"/>
              <a:ea typeface="+mn-ea"/>
            </a:endParaRPr>
          </a:p>
          <a:p>
            <a:pPr algn="l"/>
            <a:r>
              <a:rPr lang="en-US" altLang="ko-KR" sz="1400" b="1" dirty="0" smtClean="0">
                <a:latin typeface="+mn-ea"/>
                <a:ea typeface="+mn-ea"/>
              </a:rPr>
              <a:t>   8) </a:t>
            </a:r>
            <a:r>
              <a:rPr lang="ko-KR" altLang="en-US" sz="1400" b="1" dirty="0" smtClean="0">
                <a:latin typeface="+mn-ea"/>
                <a:ea typeface="+mn-ea"/>
              </a:rPr>
              <a:t>플</a:t>
            </a:r>
            <a:r>
              <a:rPr lang="ko-KR" altLang="en-US" sz="1400" b="1" dirty="0">
                <a:latin typeface="+mn-ea"/>
                <a:ea typeface="+mn-ea"/>
              </a:rPr>
              <a:t>레</a:t>
            </a:r>
            <a:r>
              <a:rPr lang="ko-KR" altLang="en-US" sz="1400" b="1" dirty="0" smtClean="0">
                <a:latin typeface="+mn-ea"/>
                <a:ea typeface="+mn-ea"/>
              </a:rPr>
              <a:t>이 </a:t>
            </a:r>
            <a:r>
              <a:rPr lang="en-US" altLang="ko-KR" sz="1400" b="1" dirty="0" err="1" smtClean="0">
                <a:latin typeface="+mn-ea"/>
                <a:ea typeface="+mn-ea"/>
              </a:rPr>
              <a:t>vars_prompt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9) </a:t>
            </a:r>
            <a:r>
              <a:rPr lang="ko-KR" altLang="en-US" sz="1400" b="1" dirty="0" smtClean="0">
                <a:latin typeface="+mn-ea"/>
                <a:ea typeface="+mn-ea"/>
              </a:rPr>
              <a:t>플레이 </a:t>
            </a:r>
            <a:r>
              <a:rPr lang="en-US" altLang="ko-KR" sz="1400" b="1" dirty="0" err="1" smtClean="0">
                <a:latin typeface="+mn-ea"/>
                <a:ea typeface="+mn-ea"/>
              </a:rPr>
              <a:t>vars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10) host facts</a:t>
            </a: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11) </a:t>
            </a:r>
            <a:r>
              <a:rPr lang="ko-KR" altLang="en-US" sz="1400" b="1" dirty="0" err="1" smtClean="0">
                <a:latin typeface="+mn-ea"/>
                <a:ea typeface="+mn-ea"/>
              </a:rPr>
              <a:t>플레이북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latin typeface="+mn-ea"/>
                <a:ea typeface="+mn-ea"/>
              </a:rPr>
              <a:t>host_vars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12) </a:t>
            </a:r>
            <a:r>
              <a:rPr lang="ko-KR" altLang="en-US" sz="1400" b="1" dirty="0" err="1" smtClean="0">
                <a:latin typeface="+mn-ea"/>
                <a:ea typeface="+mn-ea"/>
              </a:rPr>
              <a:t>플레이북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latin typeface="+mn-ea"/>
                <a:ea typeface="+mn-ea"/>
              </a:rPr>
              <a:t>group_vars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13)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인벤토리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host_vars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  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   [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webserver]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   ws01.fale.io domainname=ws02.example12.fale.io</a:t>
            </a: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14)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인벤토리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group_vars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webserver:vars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https_enabled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=True</a:t>
            </a: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15) </a:t>
            </a:r>
            <a:r>
              <a:rPr lang="ko-KR" altLang="en-US" sz="1400" b="1" dirty="0" err="1" smtClean="0">
                <a:latin typeface="+mn-ea"/>
                <a:ea typeface="+mn-ea"/>
              </a:rPr>
              <a:t>인벤토리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latin typeface="+mn-ea"/>
                <a:ea typeface="+mn-ea"/>
              </a:rPr>
              <a:t>vars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16) role defaults</a:t>
            </a: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en-US" altLang="ko-KR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1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templates (</a:t>
            </a:r>
            <a:r>
              <a:rPr lang="en-US" altLang="ko-KR" sz="1800" dirty="0"/>
              <a:t>Jinja2 </a:t>
            </a:r>
            <a:r>
              <a:rPr lang="en-US" altLang="ko-KR" sz="1800" dirty="0" smtClean="0"/>
              <a:t>template) </a:t>
            </a:r>
          </a:p>
          <a:p>
            <a:pPr algn="l"/>
            <a:r>
              <a:rPr lang="en-US" altLang="ko-KR" sz="1600" b="1" dirty="0" smtClean="0">
                <a:latin typeface="+mn-ea"/>
                <a:ea typeface="+mn-ea"/>
              </a:rPr>
              <a:t>template</a:t>
            </a:r>
            <a:r>
              <a:rPr lang="ko-KR" altLang="en-US" sz="1600" b="1" dirty="0" smtClean="0">
                <a:latin typeface="+mn-ea"/>
                <a:ea typeface="+mn-ea"/>
              </a:rPr>
              <a:t>와 같은 역할로 정의된 변수가 </a:t>
            </a:r>
            <a:r>
              <a:rPr lang="en-US" altLang="ko-KR" sz="1600" b="1" dirty="0" smtClean="0">
                <a:latin typeface="+mn-ea"/>
                <a:ea typeface="+mn-ea"/>
              </a:rPr>
              <a:t>template </a:t>
            </a:r>
            <a:r>
              <a:rPr lang="ko-KR" altLang="en-US" sz="1600" b="1" dirty="0" smtClean="0">
                <a:latin typeface="+mn-ea"/>
                <a:ea typeface="+mn-ea"/>
              </a:rPr>
              <a:t>파일에 대입되어 적용됨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endParaRPr lang="en-US" altLang="ko-KR" sz="1600" b="1" dirty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변수</a:t>
            </a:r>
            <a:r>
              <a:rPr lang="en-US" altLang="ko-KR" sz="1600" b="1" dirty="0" smtClean="0">
                <a:latin typeface="+mn-ea"/>
                <a:ea typeface="+mn-ea"/>
              </a:rPr>
              <a:t>:</a:t>
            </a:r>
          </a:p>
          <a:p>
            <a:pPr algn="l"/>
            <a:r>
              <a:rPr lang="ko-KR" altLang="en-US" sz="1400" dirty="0" smtClean="0">
                <a:latin typeface="+mn-ea"/>
                <a:ea typeface="+mn-ea"/>
              </a:rPr>
              <a:t>간단한 변수</a:t>
            </a:r>
            <a:r>
              <a:rPr lang="en-US" altLang="ko-KR" sz="1400" dirty="0" smtClean="0">
                <a:latin typeface="+mn-ea"/>
                <a:ea typeface="+mn-ea"/>
              </a:rPr>
              <a:t>: ‘{{VARIABLE_NAME}}’</a:t>
            </a:r>
          </a:p>
          <a:p>
            <a:pPr algn="l"/>
            <a:r>
              <a:rPr lang="ko-KR" altLang="en-US" sz="1400" dirty="0" err="1" smtClean="0">
                <a:latin typeface="+mn-ea"/>
                <a:ea typeface="+mn-ea"/>
              </a:rPr>
              <a:t>어레이의</a:t>
            </a:r>
            <a:r>
              <a:rPr lang="ko-KR" altLang="en-US" sz="1400" dirty="0" smtClean="0">
                <a:latin typeface="+mn-ea"/>
                <a:ea typeface="+mn-ea"/>
              </a:rPr>
              <a:t> 요소</a:t>
            </a:r>
            <a:r>
              <a:rPr lang="en-US" altLang="ko-KR" sz="1400" dirty="0" smtClean="0">
                <a:latin typeface="+mn-ea"/>
                <a:ea typeface="+mn-ea"/>
              </a:rPr>
              <a:t>: ‘{{ARRAY_NAME[‘KEY’]}’</a:t>
            </a:r>
          </a:p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오브젝트의 속성</a:t>
            </a:r>
            <a:r>
              <a:rPr lang="en-US" altLang="ko-KR" sz="1400" dirty="0" smtClean="0">
                <a:latin typeface="+mn-ea"/>
                <a:ea typeface="+mn-ea"/>
              </a:rPr>
              <a:t>: ‘{{OBJECT_NAME.PROPERTY_NAME}}’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b="1" dirty="0">
                <a:latin typeface="+mn-ea"/>
                <a:ea typeface="+mn-ea"/>
              </a:rPr>
              <a:t>필터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algn="l"/>
            <a:r>
              <a:rPr lang="ko-KR" altLang="en-US" sz="1400" dirty="0">
                <a:latin typeface="+mn-ea"/>
                <a:ea typeface="+mn-ea"/>
              </a:rPr>
              <a:t>대문자 변수</a:t>
            </a:r>
            <a:r>
              <a:rPr lang="en-US" altLang="ko-KR" sz="1400" dirty="0">
                <a:latin typeface="+mn-ea"/>
                <a:ea typeface="+mn-ea"/>
              </a:rPr>
              <a:t>: ‘{{VARIABLE_NAME| capitalize}}’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  <a:hlinkClick r:id="rId2"/>
              </a:rPr>
              <a:t>필터의 종류</a:t>
            </a:r>
            <a:r>
              <a:rPr lang="en-US" altLang="ko-KR" sz="1600" dirty="0" smtClean="0">
                <a:latin typeface="+mn-ea"/>
                <a:ea typeface="+mn-ea"/>
                <a:hlinkClick r:id="rId2"/>
              </a:rPr>
              <a:t>(http</a:t>
            </a:r>
            <a:r>
              <a:rPr lang="en-US" altLang="ko-KR" sz="1600" dirty="0">
                <a:latin typeface="+mn-ea"/>
                <a:ea typeface="+mn-ea"/>
                <a:hlinkClick r:id="rId2"/>
              </a:rPr>
              <a:t>://</a:t>
            </a:r>
            <a:r>
              <a:rPr lang="en-US" altLang="ko-KR" sz="1600" dirty="0" smtClean="0">
                <a:latin typeface="+mn-ea"/>
                <a:ea typeface="+mn-ea"/>
                <a:hlinkClick r:id="rId2"/>
              </a:rPr>
              <a:t>docs.ansible.com/ansible/latest/playbooks_filters.html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b="1" dirty="0" smtClean="0">
                <a:latin typeface="+mn-ea"/>
                <a:ea typeface="+mn-ea"/>
              </a:rPr>
              <a:t>조건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{% if ansible_ens33.active == True %}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&lt;p&gt; ens33 address {{ansible_ens33.ipv4.address}} &lt;/p&gt;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{% </a:t>
            </a:r>
            <a:r>
              <a:rPr lang="en-US" altLang="ko-KR" sz="1400" dirty="0" err="1">
                <a:latin typeface="+mn-ea"/>
                <a:ea typeface="+mn-ea"/>
              </a:rPr>
              <a:t>endif</a:t>
            </a:r>
            <a:r>
              <a:rPr lang="en-US" altLang="ko-KR" sz="1400" dirty="0">
                <a:latin typeface="+mn-ea"/>
                <a:ea typeface="+mn-ea"/>
              </a:rPr>
              <a:t> %}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b="1" dirty="0">
                <a:latin typeface="+mn-ea"/>
                <a:ea typeface="+mn-ea"/>
              </a:rPr>
              <a:t>반복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{% for address in ansible_all_ipv4_addresses %}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        &lt;li&gt; {{address}}&lt;/li&gt;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{% </a:t>
            </a:r>
            <a:r>
              <a:rPr lang="en-US" altLang="ko-KR" sz="1400" dirty="0" err="1">
                <a:latin typeface="+mn-ea"/>
                <a:ea typeface="+mn-ea"/>
              </a:rPr>
              <a:t>endfor</a:t>
            </a:r>
            <a:r>
              <a:rPr lang="en-US" altLang="ko-KR" sz="1400" dirty="0">
                <a:latin typeface="+mn-ea"/>
                <a:ea typeface="+mn-ea"/>
              </a:rPr>
              <a:t> %}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9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532859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</a:t>
            </a:r>
            <a:r>
              <a:rPr lang="ko-KR" altLang="en-US" sz="1800" b="1" dirty="0" smtClean="0">
                <a:latin typeface="+mn-ea"/>
                <a:ea typeface="+mn-ea"/>
              </a:rPr>
              <a:t>실행위임</a:t>
            </a:r>
            <a:endParaRPr lang="en-US" altLang="ko-KR" sz="1200" dirty="0">
              <a:latin typeface="+mn-ea"/>
              <a:ea typeface="+mn-ea"/>
            </a:endParaRPr>
          </a:p>
          <a:p>
            <a:pPr marL="342900" indent="-342900" algn="l">
              <a:buAutoNum type="arabicPeriod"/>
            </a:pP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[root@web1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cat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local_action.yml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db1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count process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shell: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uname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-a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register: </a:t>
            </a:r>
            <a:r>
              <a:rPr lang="en-US" altLang="ko-KR" sz="1200" dirty="0" err="1">
                <a:latin typeface="+mn-ea"/>
                <a:ea typeface="+mn-ea"/>
              </a:rPr>
              <a:t>remote_processes_number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print remote running process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msg</a:t>
            </a:r>
            <a:r>
              <a:rPr lang="en-US" altLang="ko-KR" sz="1200" dirty="0">
                <a:latin typeface="+mn-ea"/>
                <a:ea typeface="+mn-ea"/>
              </a:rPr>
              <a:t>: '{{</a:t>
            </a:r>
            <a:r>
              <a:rPr lang="en-US" altLang="ko-KR" sz="1200" dirty="0" err="1">
                <a:latin typeface="+mn-ea"/>
                <a:ea typeface="+mn-ea"/>
              </a:rPr>
              <a:t>remote_processes_number.stdout</a:t>
            </a:r>
            <a:r>
              <a:rPr lang="en-US" altLang="ko-KR" sz="1200" dirty="0">
                <a:latin typeface="+mn-ea"/>
                <a:ea typeface="+mn-ea"/>
              </a:rPr>
              <a:t>}}'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count process local system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local_action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 shell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uname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-a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register: </a:t>
            </a:r>
            <a:r>
              <a:rPr lang="en-US" altLang="ko-KR" sz="1200" dirty="0" err="1">
                <a:latin typeface="+mn-ea"/>
                <a:ea typeface="+mn-ea"/>
              </a:rPr>
              <a:t>local_processes_number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print local running process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msg</a:t>
            </a:r>
            <a:r>
              <a:rPr lang="en-US" altLang="ko-KR" sz="1200" dirty="0">
                <a:latin typeface="+mn-ea"/>
                <a:ea typeface="+mn-ea"/>
              </a:rPr>
              <a:t>: '{{</a:t>
            </a:r>
            <a:r>
              <a:rPr lang="en-US" altLang="ko-KR" sz="1200" dirty="0" err="1">
                <a:latin typeface="+mn-ea"/>
                <a:ea typeface="+mn-ea"/>
              </a:rPr>
              <a:t>local_processes_number.stdout</a:t>
            </a:r>
            <a:r>
              <a:rPr lang="en-US" altLang="ko-KR" sz="1200" dirty="0" smtClean="0">
                <a:latin typeface="+mn-ea"/>
                <a:ea typeface="+mn-ea"/>
              </a:rPr>
              <a:t>}}‘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local_action</a:t>
            </a:r>
            <a:r>
              <a:rPr lang="en-US" altLang="ko-KR" sz="1200" dirty="0" smtClean="0">
                <a:latin typeface="+mn-ea"/>
                <a:ea typeface="+mn-ea"/>
              </a:rPr>
              <a:t>: hosts </a:t>
            </a:r>
            <a:r>
              <a:rPr lang="ko-KR" altLang="en-US" sz="1200" dirty="0" smtClean="0">
                <a:latin typeface="+mn-ea"/>
                <a:ea typeface="+mn-ea"/>
              </a:rPr>
              <a:t>설정을 무시하고 </a:t>
            </a:r>
            <a:r>
              <a:rPr lang="en-US" altLang="ko-KR" sz="1200" dirty="0" err="1" smtClean="0">
                <a:latin typeface="+mn-ea"/>
                <a:ea typeface="+mn-ea"/>
              </a:rPr>
              <a:t>ansible</a:t>
            </a:r>
            <a:r>
              <a:rPr lang="en-US" altLang="ko-KR" sz="1200" dirty="0" smtClean="0">
                <a:latin typeface="+mn-ea"/>
                <a:ea typeface="+mn-ea"/>
              </a:rPr>
              <a:t>-playbook</a:t>
            </a:r>
            <a:r>
              <a:rPr lang="ko-KR" altLang="en-US" sz="1200" dirty="0" smtClean="0">
                <a:latin typeface="+mn-ea"/>
                <a:ea typeface="+mn-ea"/>
              </a:rPr>
              <a:t>이 돌아가는 </a:t>
            </a:r>
            <a:r>
              <a:rPr lang="en-US" altLang="ko-KR" sz="1200" dirty="0" smtClean="0">
                <a:latin typeface="+mn-ea"/>
                <a:ea typeface="+mn-ea"/>
              </a:rPr>
              <a:t>local machine</a:t>
            </a:r>
            <a:r>
              <a:rPr lang="ko-KR" altLang="en-US" sz="1200" dirty="0" smtClean="0">
                <a:latin typeface="+mn-ea"/>
                <a:ea typeface="+mn-ea"/>
              </a:rPr>
              <a:t>에서 실행됨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delegate_to</a:t>
            </a:r>
            <a:r>
              <a:rPr lang="en-US" altLang="ko-KR" sz="1200" dirty="0" smtClean="0">
                <a:latin typeface="+mn-ea"/>
                <a:ea typeface="+mn-ea"/>
              </a:rPr>
              <a:t>: task</a:t>
            </a:r>
            <a:r>
              <a:rPr lang="ko-KR" altLang="en-US" sz="1200" dirty="0" smtClean="0">
                <a:latin typeface="+mn-ea"/>
                <a:ea typeface="+mn-ea"/>
              </a:rPr>
              <a:t>를 실행할 </a:t>
            </a:r>
            <a:r>
              <a:rPr lang="en-US" altLang="ko-KR" sz="1200" dirty="0" smtClean="0">
                <a:latin typeface="+mn-ea"/>
                <a:ea typeface="+mn-ea"/>
              </a:rPr>
              <a:t>host</a:t>
            </a:r>
            <a:r>
              <a:rPr lang="ko-KR" altLang="en-US" sz="1200" dirty="0" smtClean="0">
                <a:latin typeface="+mn-ea"/>
                <a:ea typeface="+mn-ea"/>
              </a:rPr>
              <a:t>를 위임하여 해당 </a:t>
            </a:r>
            <a:r>
              <a:rPr lang="en-US" altLang="ko-KR" sz="1200" dirty="0" smtClean="0">
                <a:latin typeface="+mn-ea"/>
                <a:ea typeface="+mn-ea"/>
              </a:rPr>
              <a:t>host</a:t>
            </a:r>
            <a:r>
              <a:rPr lang="ko-KR" altLang="en-US" sz="1200" dirty="0" smtClean="0">
                <a:latin typeface="+mn-ea"/>
                <a:ea typeface="+mn-ea"/>
              </a:rPr>
              <a:t>에 동작하게 함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64510" y="1278161"/>
            <a:ext cx="43814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/>
              <a:t>[root@web1 .</a:t>
            </a:r>
            <a:r>
              <a:rPr lang="en-US" altLang="ko-KR" sz="1200" dirty="0" err="1"/>
              <a:t>ansible</a:t>
            </a:r>
            <a:r>
              <a:rPr lang="en-US" altLang="ko-KR" sz="1200" dirty="0"/>
              <a:t>]# </a:t>
            </a:r>
            <a:r>
              <a:rPr lang="en-US" altLang="ko-KR" sz="1200" dirty="0">
                <a:solidFill>
                  <a:srgbClr val="FF0000"/>
                </a:solidFill>
              </a:rPr>
              <a:t>cat </a:t>
            </a:r>
            <a:r>
              <a:rPr lang="en-US" altLang="ko-KR" sz="1200" dirty="0" err="1">
                <a:solidFill>
                  <a:srgbClr val="FF0000"/>
                </a:solidFill>
              </a:rPr>
              <a:t>delegate_to.yml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/>
              <a:t>---</a:t>
            </a:r>
          </a:p>
          <a:p>
            <a:pPr algn="l"/>
            <a:r>
              <a:rPr lang="en-US" altLang="ko-KR" sz="1200" dirty="0"/>
              <a:t>- name: install</a:t>
            </a:r>
          </a:p>
          <a:p>
            <a:pPr algn="l"/>
            <a:r>
              <a:rPr lang="en-US" altLang="ko-KR" sz="1200" dirty="0"/>
              <a:t>  hosts: db1</a:t>
            </a:r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remote_user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ansible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tasks:</a:t>
            </a:r>
          </a:p>
          <a:p>
            <a:pPr algn="l"/>
            <a:r>
              <a:rPr lang="en-US" altLang="ko-KR" sz="1200" dirty="0"/>
              <a:t>  - name: count process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shell: </a:t>
            </a:r>
            <a:r>
              <a:rPr lang="en-US" altLang="ko-KR" sz="1200" b="1" dirty="0" err="1">
                <a:solidFill>
                  <a:srgbClr val="FF0000"/>
                </a:solidFill>
              </a:rPr>
              <a:t>ps</a:t>
            </a:r>
            <a:r>
              <a:rPr lang="en-US" altLang="ko-KR" sz="1200" b="1" dirty="0">
                <a:solidFill>
                  <a:srgbClr val="FF0000"/>
                </a:solidFill>
              </a:rPr>
              <a:t> | </a:t>
            </a:r>
            <a:r>
              <a:rPr lang="en-US" altLang="ko-KR" sz="1200" b="1" dirty="0" err="1">
                <a:solidFill>
                  <a:srgbClr val="FF0000"/>
                </a:solidFill>
              </a:rPr>
              <a:t>wc</a:t>
            </a:r>
            <a:r>
              <a:rPr lang="en-US" altLang="ko-KR" sz="1200" b="1" dirty="0">
                <a:solidFill>
                  <a:srgbClr val="FF0000"/>
                </a:solidFill>
              </a:rPr>
              <a:t> -</a:t>
            </a:r>
            <a:r>
              <a:rPr lang="en-US" altLang="ko-KR" sz="1200" dirty="0"/>
              <a:t>l</a:t>
            </a:r>
          </a:p>
          <a:p>
            <a:pPr algn="l"/>
            <a:r>
              <a:rPr lang="en-US" altLang="ko-KR" sz="1200" dirty="0"/>
              <a:t>    register: </a:t>
            </a:r>
            <a:r>
              <a:rPr lang="en-US" altLang="ko-KR" sz="1200" dirty="0" err="1"/>
              <a:t>remote_processes_number</a:t>
            </a:r>
            <a:endParaRPr lang="en-US" altLang="ko-KR" sz="1200" dirty="0"/>
          </a:p>
          <a:p>
            <a:pPr algn="l"/>
            <a:r>
              <a:rPr lang="en-US" altLang="ko-KR" sz="1200" dirty="0"/>
              <a:t>  - name: print remote running process</a:t>
            </a:r>
          </a:p>
          <a:p>
            <a:pPr algn="l"/>
            <a:r>
              <a:rPr lang="en-US" altLang="ko-KR" sz="1200" dirty="0"/>
              <a:t>    debug:</a:t>
            </a:r>
          </a:p>
          <a:p>
            <a:pPr algn="l"/>
            <a:r>
              <a:rPr lang="en-US" altLang="ko-KR" sz="1200" dirty="0"/>
              <a:t>     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: '{{</a:t>
            </a:r>
            <a:r>
              <a:rPr lang="en-US" altLang="ko-KR" sz="1200" dirty="0" err="1"/>
              <a:t>remote_processes_number.stdout</a:t>
            </a:r>
            <a:r>
              <a:rPr lang="en-US" altLang="ko-KR" sz="1200" dirty="0"/>
              <a:t>}}'</a:t>
            </a:r>
          </a:p>
          <a:p>
            <a:pPr algn="l"/>
            <a:r>
              <a:rPr lang="en-US" altLang="ko-KR" sz="1200" dirty="0"/>
              <a:t>  - name: count process local system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shell: </a:t>
            </a:r>
            <a:r>
              <a:rPr lang="en-US" altLang="ko-KR" sz="1200" b="1" dirty="0" err="1">
                <a:solidFill>
                  <a:srgbClr val="FF0000"/>
                </a:solidFill>
              </a:rPr>
              <a:t>ps</a:t>
            </a:r>
            <a:r>
              <a:rPr lang="en-US" altLang="ko-KR" sz="1200" b="1" dirty="0">
                <a:solidFill>
                  <a:srgbClr val="FF0000"/>
                </a:solidFill>
              </a:rPr>
              <a:t> | </a:t>
            </a:r>
            <a:r>
              <a:rPr lang="en-US" altLang="ko-KR" sz="1200" b="1" dirty="0" err="1">
                <a:solidFill>
                  <a:srgbClr val="FF0000"/>
                </a:solidFill>
              </a:rPr>
              <a:t>wc</a:t>
            </a:r>
            <a:r>
              <a:rPr lang="en-US" altLang="ko-KR" sz="1200" b="1" dirty="0">
                <a:solidFill>
                  <a:srgbClr val="FF0000"/>
                </a:solidFill>
              </a:rPr>
              <a:t> -l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b="1" dirty="0" err="1">
                <a:solidFill>
                  <a:srgbClr val="FF0000"/>
                </a:solidFill>
              </a:rPr>
              <a:t>delegate_to</a:t>
            </a:r>
            <a:r>
              <a:rPr lang="en-US" altLang="ko-KR" sz="1200" b="1" dirty="0">
                <a:solidFill>
                  <a:srgbClr val="FF0000"/>
                </a:solidFill>
              </a:rPr>
              <a:t>: localhost</a:t>
            </a:r>
          </a:p>
          <a:p>
            <a:pPr algn="l"/>
            <a:r>
              <a:rPr lang="en-US" altLang="ko-KR" sz="1200" dirty="0"/>
              <a:t>    register: </a:t>
            </a:r>
            <a:r>
              <a:rPr lang="en-US" altLang="ko-KR" sz="1200" dirty="0" err="1"/>
              <a:t>local_processes_number</a:t>
            </a:r>
            <a:endParaRPr lang="en-US" altLang="ko-KR" sz="1200" dirty="0"/>
          </a:p>
          <a:p>
            <a:pPr algn="l"/>
            <a:r>
              <a:rPr lang="en-US" altLang="ko-KR" sz="1200" dirty="0"/>
              <a:t>  - name: print local running process</a:t>
            </a:r>
          </a:p>
          <a:p>
            <a:pPr algn="l"/>
            <a:r>
              <a:rPr lang="en-US" altLang="ko-KR" sz="1200" dirty="0"/>
              <a:t>    debug:</a:t>
            </a:r>
          </a:p>
          <a:p>
            <a:pPr algn="l"/>
            <a:r>
              <a:rPr lang="en-US" altLang="ko-KR" sz="1200" dirty="0"/>
              <a:t>     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: '{{</a:t>
            </a:r>
            <a:r>
              <a:rPr lang="en-US" altLang="ko-KR" sz="1200" dirty="0" err="1"/>
              <a:t>local_processes_number.stdout</a:t>
            </a:r>
            <a:r>
              <a:rPr lang="en-US" altLang="ko-KR" sz="1200" dirty="0"/>
              <a:t>}}'</a:t>
            </a:r>
          </a:p>
        </p:txBody>
      </p:sp>
    </p:spTree>
    <p:extLst>
      <p:ext uri="{BB962C8B-B14F-4D97-AF65-F5344CB8AC3E}">
        <p14:creationId xmlns:p14="http://schemas.microsoft.com/office/powerpoint/2010/main" val="29585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5220580" cy="804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when </a:t>
            </a:r>
            <a:r>
              <a:rPr lang="ko-KR" altLang="en-US" sz="1800" b="1" dirty="0" err="1" smtClean="0">
                <a:latin typeface="+mn-ea"/>
                <a:ea typeface="+mn-ea"/>
              </a:rPr>
              <a:t>조건절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algn="l">
              <a:buAutoNum type="arabicPeriod"/>
            </a:pP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[root@web1 .</a:t>
            </a:r>
            <a:r>
              <a:rPr lang="en-US" altLang="ko-KR" dirty="0" err="1">
                <a:latin typeface="+mn-ea"/>
                <a:ea typeface="+mn-ea"/>
              </a:rPr>
              <a:t>ansible</a:t>
            </a:r>
            <a:r>
              <a:rPr lang="en-US" altLang="ko-KR" dirty="0">
                <a:latin typeface="+mn-ea"/>
                <a:ea typeface="+mn-ea"/>
              </a:rPr>
              <a:t>]#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conditional_httpd.yml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en-US" altLang="ko-KR" dirty="0" err="1">
                <a:latin typeface="+mn-ea"/>
                <a:ea typeface="+mn-ea"/>
              </a:rPr>
              <a:t>remote_user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ansible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</a:t>
            </a:r>
            <a:r>
              <a:rPr lang="en-US" altLang="ko-KR" dirty="0" err="1">
                <a:latin typeface="+mn-ea"/>
                <a:ea typeface="+mn-ea"/>
              </a:rPr>
              <a:t>ansible_os_family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</a:t>
            </a:r>
            <a:r>
              <a:rPr lang="en-US" altLang="ko-KR" dirty="0" err="1">
                <a:latin typeface="+mn-ea"/>
                <a:ea typeface="+mn-ea"/>
              </a:rPr>
              <a:t>msg</a:t>
            </a:r>
            <a:r>
              <a:rPr lang="en-US" altLang="ko-KR" dirty="0">
                <a:latin typeface="+mn-ea"/>
                <a:ea typeface="+mn-ea"/>
              </a:rPr>
              <a:t>: '{{</a:t>
            </a:r>
            <a:r>
              <a:rPr lang="en-US" altLang="ko-KR" dirty="0" err="1">
                <a:latin typeface="+mn-ea"/>
                <a:ea typeface="+mn-ea"/>
              </a:rPr>
              <a:t>ansible_os_family</a:t>
            </a:r>
            <a:r>
              <a:rPr lang="en-US" altLang="ko-KR" dirty="0">
                <a:latin typeface="+mn-ea"/>
                <a:ea typeface="+mn-ea"/>
              </a:rPr>
              <a:t>}}'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</a:t>
            </a:r>
            <a:r>
              <a:rPr lang="en-US" altLang="ko-KR" dirty="0" err="1">
                <a:latin typeface="+mn-ea"/>
                <a:ea typeface="+mn-ea"/>
              </a:rPr>
              <a:t>httpd</a:t>
            </a:r>
            <a:r>
              <a:rPr lang="en-US" altLang="ko-KR" dirty="0">
                <a:latin typeface="+mn-ea"/>
                <a:ea typeface="+mn-ea"/>
              </a:rPr>
              <a:t> package update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yum: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name: </a:t>
            </a:r>
            <a:r>
              <a:rPr lang="en-US" altLang="ko-KR" dirty="0" err="1">
                <a:latin typeface="+mn-ea"/>
                <a:ea typeface="+mn-ea"/>
              </a:rPr>
              <a:t>httpd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state: latest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when: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ansible_os_family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== '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RedHat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'</a:t>
            </a: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apache2  package update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apt: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name: apache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state: latest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when: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ansible_os_family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==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'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Debian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</a:p>
          <a:p>
            <a:pPr algn="l"/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/>
              <a:t>[root@web1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</a:rPr>
              <a:t>crontab_backup.yml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---</a:t>
            </a:r>
          </a:p>
          <a:p>
            <a:pPr algn="l"/>
            <a:r>
              <a:rPr lang="en-US" altLang="ko-KR" dirty="0"/>
              <a:t>- name: install</a:t>
            </a:r>
          </a:p>
          <a:p>
            <a:pPr algn="l"/>
            <a:r>
              <a:rPr lang="en-US" altLang="ko-KR" dirty="0"/>
              <a:t>  hosts: all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</a:t>
            </a:r>
            <a:r>
              <a:rPr lang="en-US" altLang="ko-KR" dirty="0" err="1"/>
              <a:t>ansible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vars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    backup: true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copy </a:t>
            </a:r>
            <a:r>
              <a:rPr lang="en-US" altLang="ko-KR" dirty="0" err="1"/>
              <a:t>crontab</a:t>
            </a:r>
            <a:endParaRPr lang="en-US" altLang="ko-KR" dirty="0"/>
          </a:p>
          <a:p>
            <a:pPr algn="l"/>
            <a:r>
              <a:rPr lang="en-US" altLang="ko-KR" dirty="0"/>
              <a:t>    copy: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src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crontab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crontab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remote_src</a:t>
            </a:r>
            <a:r>
              <a:rPr lang="en-US" altLang="ko-KR" dirty="0"/>
              <a:t>: true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when: backup</a:t>
            </a:r>
          </a:p>
          <a:p>
            <a:pPr algn="l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when: </a:t>
            </a:r>
            <a:r>
              <a:rPr lang="ko-KR" altLang="en-US" dirty="0" err="1">
                <a:latin typeface="+mn-ea"/>
              </a:rPr>
              <a:t>조건절을</a:t>
            </a:r>
            <a:r>
              <a:rPr lang="ko-KR" altLang="en-US" dirty="0">
                <a:latin typeface="+mn-ea"/>
              </a:rPr>
              <a:t> 사용하여 해당 조건이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 err="1">
                <a:latin typeface="+mn-ea"/>
              </a:rPr>
              <a:t>일때만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task</a:t>
            </a:r>
            <a:r>
              <a:rPr lang="ko-KR" altLang="en-US" dirty="0">
                <a:latin typeface="+mn-ea"/>
              </a:rPr>
              <a:t>가 실행됨 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err="1"/>
              <a:t>조건절</a:t>
            </a:r>
            <a:r>
              <a:rPr lang="en-US" altLang="ko-KR" dirty="0"/>
              <a:t>: </a:t>
            </a:r>
            <a:r>
              <a:rPr lang="ko-KR" altLang="en-US" dirty="0"/>
              <a:t>변수의  </a:t>
            </a:r>
            <a:r>
              <a:rPr lang="en-US" altLang="ko-KR" dirty="0"/>
              <a:t>true/false</a:t>
            </a:r>
            <a:r>
              <a:rPr lang="ko-KR" altLang="en-US" dirty="0"/>
              <a:t>값을 사용하여 </a:t>
            </a:r>
            <a:r>
              <a:rPr lang="en-US" altLang="ko-KR" dirty="0"/>
              <a:t>task </a:t>
            </a:r>
            <a:r>
              <a:rPr lang="ko-KR" altLang="en-US" dirty="0"/>
              <a:t>실행여부 결정</a:t>
            </a:r>
            <a:r>
              <a:rPr lang="en-US" altLang="ko-KR" dirty="0"/>
              <a:t> (</a:t>
            </a:r>
            <a:r>
              <a:rPr lang="ko-KR" altLang="en-US" dirty="0" err="1"/>
              <a:t>변수값이</a:t>
            </a:r>
            <a:r>
              <a:rPr lang="ko-KR" altLang="en-US" dirty="0"/>
              <a:t> </a:t>
            </a:r>
            <a:r>
              <a:rPr lang="ko-KR" altLang="en-US" dirty="0" err="1"/>
              <a:t>공백일경우는</a:t>
            </a:r>
            <a:r>
              <a:rPr lang="ko-KR" altLang="en-US" dirty="0"/>
              <a:t> </a:t>
            </a:r>
            <a:r>
              <a:rPr lang="en-US" altLang="ko-KR" dirty="0"/>
              <a:t>skip</a:t>
            </a:r>
            <a:r>
              <a:rPr lang="ko-KR" altLang="en-US" dirty="0"/>
              <a:t>됨</a:t>
            </a:r>
            <a:r>
              <a:rPr lang="en-US" altLang="ko-KR" dirty="0"/>
              <a:t>) </a:t>
            </a:r>
          </a:p>
          <a:p>
            <a:pPr algn="l"/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4390" y="1126540"/>
            <a:ext cx="52197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altLang="ko-KR" dirty="0" smtClean="0"/>
          </a:p>
          <a:p>
            <a:pPr algn="l"/>
            <a:r>
              <a:rPr lang="en-US" altLang="ko-KR" dirty="0"/>
              <a:t>[root@web1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cat crontab_backup2.yml</a:t>
            </a:r>
          </a:p>
          <a:p>
            <a:pPr algn="l"/>
            <a:r>
              <a:rPr lang="en-US" altLang="ko-KR" dirty="0"/>
              <a:t>---</a:t>
            </a:r>
          </a:p>
          <a:p>
            <a:pPr algn="l"/>
            <a:r>
              <a:rPr lang="en-US" altLang="ko-KR" dirty="0"/>
              <a:t>- name: install</a:t>
            </a:r>
          </a:p>
          <a:p>
            <a:pPr algn="l"/>
            <a:r>
              <a:rPr lang="en-US" altLang="ko-KR" dirty="0"/>
              <a:t>  hosts: all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</a:t>
            </a:r>
            <a:r>
              <a:rPr lang="en-US" altLang="ko-KR" dirty="0" err="1"/>
              <a:t>ansible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vars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   backup: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check </a:t>
            </a:r>
            <a:r>
              <a:rPr lang="en-US" altLang="ko-KR" dirty="0" err="1"/>
              <a:t>backup_folder</a:t>
            </a:r>
            <a:endParaRPr lang="en-US" altLang="ko-KR" dirty="0"/>
          </a:p>
          <a:p>
            <a:pPr algn="l"/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fail: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msg</a:t>
            </a:r>
            <a:r>
              <a:rPr lang="en-US" altLang="ko-KR" dirty="0"/>
              <a:t>: '</a:t>
            </a:r>
            <a:r>
              <a:rPr lang="en-US" altLang="ko-KR" dirty="0" err="1"/>
              <a:t>backup_folder</a:t>
            </a:r>
            <a:r>
              <a:rPr lang="en-US" altLang="ko-KR" dirty="0"/>
              <a:t> not set'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when: </a:t>
            </a:r>
            <a:r>
              <a:rPr lang="en-US" altLang="ko-KR" b="1" dirty="0" err="1">
                <a:solidFill>
                  <a:srgbClr val="FF0000"/>
                </a:solidFill>
              </a:rPr>
              <a:t>backup_foler</a:t>
            </a:r>
            <a:r>
              <a:rPr lang="en-US" altLang="ko-KR" b="1" dirty="0">
                <a:solidFill>
                  <a:srgbClr val="FF0000"/>
                </a:solidFill>
              </a:rPr>
              <a:t> is not defined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- name: copy </a:t>
            </a:r>
            <a:r>
              <a:rPr lang="en-US" altLang="ko-KR" dirty="0" err="1"/>
              <a:t>crontab</a:t>
            </a:r>
            <a:endParaRPr lang="en-US" altLang="ko-KR" dirty="0"/>
          </a:p>
          <a:p>
            <a:pPr algn="l"/>
            <a:r>
              <a:rPr lang="en-US" altLang="ko-KR" dirty="0"/>
              <a:t>    copy: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src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crontab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dest</a:t>
            </a:r>
            <a:r>
              <a:rPr lang="en-US" altLang="ko-KR" dirty="0"/>
              <a:t>: '{{</a:t>
            </a:r>
            <a:r>
              <a:rPr lang="en-US" altLang="ko-KR" dirty="0" err="1"/>
              <a:t>backup_folder</a:t>
            </a:r>
            <a:r>
              <a:rPr lang="en-US" altLang="ko-KR" dirty="0"/>
              <a:t>}}/</a:t>
            </a:r>
            <a:r>
              <a:rPr lang="en-US" altLang="ko-KR" dirty="0" err="1"/>
              <a:t>crontab</a:t>
            </a:r>
            <a:r>
              <a:rPr lang="en-US" altLang="ko-KR" dirty="0"/>
              <a:t>'</a:t>
            </a:r>
          </a:p>
          <a:p>
            <a:pPr algn="l"/>
            <a:r>
              <a:rPr lang="en-US" altLang="ko-KR" dirty="0"/>
              <a:t>    when: backup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when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fail </a:t>
            </a:r>
            <a:r>
              <a:rPr lang="ko-KR" altLang="en-US" dirty="0" smtClean="0"/>
              <a:t>모듈과 함께 사용되면 </a:t>
            </a:r>
            <a:r>
              <a:rPr lang="en-US" altLang="ko-KR" dirty="0" smtClean="0"/>
              <a:t>when </a:t>
            </a:r>
            <a:r>
              <a:rPr lang="ko-KR" altLang="en-US" dirty="0" smtClean="0"/>
              <a:t>조건이 </a:t>
            </a:r>
            <a:r>
              <a:rPr lang="ko-KR" altLang="en-US" dirty="0" err="1" smtClean="0"/>
              <a:t>참일때</a:t>
            </a:r>
            <a:r>
              <a:rPr lang="ko-KR" altLang="en-US" dirty="0" smtClean="0"/>
              <a:t> 결과가 </a:t>
            </a:r>
            <a:r>
              <a:rPr lang="en-US" altLang="ko-KR" dirty="0" smtClean="0"/>
              <a:t>fail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38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include vs import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8640960" cy="52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(</a:t>
            </a:r>
            <a:r>
              <a:rPr lang="en-US" altLang="ko-KR" sz="1800" b="1" dirty="0" err="1" smtClean="0">
                <a:latin typeface="+mn-ea"/>
                <a:ea typeface="+mn-ea"/>
              </a:rPr>
              <a:t>include,import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사용</a:t>
            </a:r>
            <a:r>
              <a:rPr lang="en-US" altLang="ko-KR" sz="1800" b="1" dirty="0" smtClean="0">
                <a:latin typeface="+mn-ea"/>
                <a:ea typeface="+mn-ea"/>
              </a:rPr>
              <a:t>) 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 algn="l">
              <a:buAutoNum type="arabicPeriod"/>
            </a:pP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[root@web1 .</a:t>
            </a:r>
            <a:r>
              <a:rPr lang="en-US" altLang="ko-KR" dirty="0" err="1">
                <a:latin typeface="+mn-ea"/>
                <a:ea typeface="+mn-ea"/>
              </a:rPr>
              <a:t>ansible</a:t>
            </a:r>
            <a:r>
              <a:rPr lang="en-US" altLang="ko-KR" dirty="0">
                <a:latin typeface="+mn-ea"/>
                <a:ea typeface="+mn-ea"/>
              </a:rPr>
              <a:t>]#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include_mod.yml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en-US" altLang="ko-KR" dirty="0" err="1">
                <a:latin typeface="+mn-ea"/>
                <a:ea typeface="+mn-ea"/>
              </a:rPr>
              <a:t>remote_user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ansible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</a:t>
            </a:r>
            <a:r>
              <a:rPr lang="en-US" altLang="ko-KR" dirty="0" err="1">
                <a:latin typeface="+mn-ea"/>
                <a:ea typeface="+mn-ea"/>
              </a:rPr>
              <a:t>ansible_os_family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</a:t>
            </a:r>
            <a:r>
              <a:rPr lang="en-US" altLang="ko-KR" dirty="0" err="1">
                <a:latin typeface="+mn-ea"/>
                <a:ea typeface="+mn-ea"/>
              </a:rPr>
              <a:t>msg</a:t>
            </a:r>
            <a:r>
              <a:rPr lang="en-US" altLang="ko-KR" dirty="0">
                <a:latin typeface="+mn-ea"/>
                <a:ea typeface="+mn-ea"/>
              </a:rPr>
              <a:t>: '{{</a:t>
            </a:r>
            <a:r>
              <a:rPr lang="en-US" altLang="ko-KR" dirty="0" err="1">
                <a:latin typeface="+mn-ea"/>
                <a:ea typeface="+mn-ea"/>
              </a:rPr>
              <a:t>ansible_os_family</a:t>
            </a:r>
            <a:r>
              <a:rPr lang="en-US" altLang="ko-KR" dirty="0">
                <a:latin typeface="+mn-ea"/>
                <a:ea typeface="+mn-ea"/>
              </a:rPr>
              <a:t>}}'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</a:t>
            </a:r>
            <a:r>
              <a:rPr lang="en-US" altLang="ko-KR" dirty="0" err="1">
                <a:latin typeface="+mn-ea"/>
                <a:ea typeface="+mn-ea"/>
              </a:rPr>
              <a:t>httpd</a:t>
            </a:r>
            <a:r>
              <a:rPr lang="en-US" altLang="ko-KR" dirty="0">
                <a:latin typeface="+mn-ea"/>
                <a:ea typeface="+mn-ea"/>
              </a:rPr>
              <a:t> package update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include: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redhat.yml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include_tasks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또는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import_tasks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로 바꿔도 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when: </a:t>
            </a:r>
            <a:r>
              <a:rPr lang="en-US" altLang="ko-KR" dirty="0" err="1">
                <a:latin typeface="+mn-ea"/>
                <a:ea typeface="+mn-ea"/>
              </a:rPr>
              <a:t>ansible_os_family</a:t>
            </a:r>
            <a:r>
              <a:rPr lang="en-US" altLang="ko-KR" dirty="0">
                <a:latin typeface="+mn-ea"/>
                <a:ea typeface="+mn-ea"/>
              </a:rPr>
              <a:t> == '</a:t>
            </a:r>
            <a:r>
              <a:rPr lang="en-US" altLang="ko-KR" dirty="0" err="1">
                <a:latin typeface="+mn-ea"/>
                <a:ea typeface="+mn-ea"/>
              </a:rPr>
              <a:t>RedHat</a:t>
            </a:r>
            <a:r>
              <a:rPr lang="en-US" altLang="ko-KR" dirty="0">
                <a:latin typeface="+mn-ea"/>
                <a:ea typeface="+mn-ea"/>
              </a:rPr>
              <a:t>'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become: true</a:t>
            </a: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[root@web1 .</a:t>
            </a:r>
            <a:r>
              <a:rPr lang="en-US" altLang="ko-KR" dirty="0" err="1">
                <a:latin typeface="+mn-ea"/>
                <a:ea typeface="+mn-ea"/>
              </a:rPr>
              <a:t>ansible</a:t>
            </a:r>
            <a:r>
              <a:rPr lang="en-US" altLang="ko-KR" dirty="0">
                <a:latin typeface="+mn-ea"/>
                <a:ea typeface="+mn-ea"/>
              </a:rPr>
              <a:t>]#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redhat.yml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</a:t>
            </a:r>
            <a:r>
              <a:rPr lang="en-US" altLang="ko-KR" dirty="0" err="1">
                <a:latin typeface="+mn-ea"/>
                <a:ea typeface="+mn-ea"/>
              </a:rPr>
              <a:t>httpd</a:t>
            </a:r>
            <a:r>
              <a:rPr lang="en-US" altLang="ko-KR" dirty="0">
                <a:latin typeface="+mn-ea"/>
                <a:ea typeface="+mn-ea"/>
              </a:rPr>
              <a:t> package update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yum: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name: </a:t>
            </a:r>
            <a:r>
              <a:rPr lang="en-US" altLang="ko-KR" dirty="0" err="1">
                <a:latin typeface="+mn-ea"/>
                <a:ea typeface="+mn-ea"/>
              </a:rPr>
              <a:t>httpd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state: latest</a:t>
            </a: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All import* </a:t>
            </a:r>
            <a:r>
              <a:rPr lang="en-US" altLang="ko-KR" dirty="0" smtClean="0">
                <a:latin typeface="+mn-ea"/>
              </a:rPr>
              <a:t>: statements </a:t>
            </a:r>
            <a:r>
              <a:rPr lang="en-US" altLang="ko-KR" dirty="0">
                <a:latin typeface="+mn-ea"/>
              </a:rPr>
              <a:t>are pre-processed at the time playbooks are parsed</a:t>
            </a:r>
            <a:r>
              <a:rPr lang="en-US" altLang="ko-KR" dirty="0" smtClean="0">
                <a:latin typeface="+mn-ea"/>
              </a:rPr>
              <a:t>. (playbook </a:t>
            </a:r>
            <a:r>
              <a:rPr lang="ko-KR" altLang="en-US" dirty="0" err="1" smtClean="0">
                <a:latin typeface="+mn-ea"/>
              </a:rPr>
              <a:t>파싱때</a:t>
            </a:r>
            <a:r>
              <a:rPr lang="ko-KR" altLang="en-US" dirty="0" smtClean="0">
                <a:latin typeface="+mn-ea"/>
              </a:rPr>
              <a:t> 미리 처리</a:t>
            </a:r>
            <a:r>
              <a:rPr lang="en-US" altLang="ko-KR" dirty="0" smtClean="0">
                <a:latin typeface="+mn-ea"/>
              </a:rPr>
              <a:t>) 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All include</a:t>
            </a:r>
            <a:r>
              <a:rPr lang="en-US" altLang="ko-KR" dirty="0" smtClean="0">
                <a:latin typeface="+mn-ea"/>
              </a:rPr>
              <a:t>* :  </a:t>
            </a:r>
            <a:r>
              <a:rPr lang="en-US" altLang="ko-KR" dirty="0">
                <a:latin typeface="+mn-ea"/>
              </a:rPr>
              <a:t>statements are processed as they encountered during the execution of the playbook</a:t>
            </a:r>
            <a:r>
              <a:rPr lang="en-US" altLang="ko-KR" dirty="0" smtClean="0">
                <a:latin typeface="+mn-ea"/>
              </a:rPr>
              <a:t>.(playbook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 err="1" smtClean="0">
                <a:latin typeface="+mn-ea"/>
              </a:rPr>
              <a:t>실행될때</a:t>
            </a:r>
            <a:r>
              <a:rPr lang="ko-KR" altLang="en-US" dirty="0" smtClean="0">
                <a:latin typeface="+mn-ea"/>
              </a:rPr>
              <a:t> 처리</a:t>
            </a:r>
            <a:r>
              <a:rPr lang="en-US" altLang="ko-KR" dirty="0" smtClean="0">
                <a:latin typeface="+mn-ea"/>
              </a:rPr>
              <a:t>) </a:t>
            </a: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include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는 제거될 예정으로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include_tasks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또는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import_tasks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를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사용하는게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좋음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handlers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섹션에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include_tasks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또는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import_tasks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사용하면 효과적임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3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playbook </a:t>
            </a:r>
            <a:r>
              <a:rPr lang="ko-KR" altLang="en-US" sz="1800" b="1" dirty="0" smtClean="0">
                <a:latin typeface="+mn-ea"/>
                <a:ea typeface="+mn-ea"/>
              </a:rPr>
              <a:t>예제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>
                <a:latin typeface="+mn-ea"/>
                <a:ea typeface="+mn-ea"/>
              </a:rPr>
              <a:t>hosts: </a:t>
            </a:r>
            <a:r>
              <a:rPr lang="en-US" altLang="ko-KR" sz="1200" dirty="0" smtClean="0">
                <a:latin typeface="+mn-ea"/>
                <a:ea typeface="+mn-ea"/>
              </a:rPr>
              <a:t>webservers        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대상 서버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 smtClean="0">
                <a:latin typeface="+mn-ea"/>
                <a:ea typeface="+mn-ea"/>
              </a:rPr>
              <a:t>yourname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대상서버 접속사용자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become: </a:t>
            </a:r>
            <a:r>
              <a:rPr lang="en-US" altLang="ko-KR" sz="1200" dirty="0" smtClean="0">
                <a:latin typeface="+mn-ea"/>
                <a:ea typeface="+mn-ea"/>
              </a:rPr>
              <a:t>yes                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sudo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사용여부</a:t>
            </a: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order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smtClean="0">
                <a:latin typeface="+mn-ea"/>
                <a:ea typeface="+mn-ea"/>
              </a:rPr>
              <a:t>sorted               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inventory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대상서버 적용방법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기본은 순차적으로 적용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  </a:t>
            </a:r>
            <a:r>
              <a:rPr lang="en-US" altLang="ko-KR" sz="1200" dirty="0" err="1">
                <a:latin typeface="+mn-ea"/>
                <a:ea typeface="+mn-ea"/>
                <a:sym typeface="Wingdings" panose="05000000000000000000" pitchFamily="2" charset="2"/>
              </a:rPr>
              <a:t>vars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    </a:t>
            </a:r>
            <a:r>
              <a:rPr lang="en-US" altLang="ko-KR" sz="1200" dirty="0" err="1">
                <a:latin typeface="+mn-ea"/>
                <a:ea typeface="+mn-ea"/>
                <a:sym typeface="Wingdings" panose="05000000000000000000" pitchFamily="2" charset="2"/>
              </a:rPr>
              <a:t>http_port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80</a:t>
            </a:r>
          </a:p>
          <a:p>
            <a:pPr algn="l"/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vhost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: webservers</a:t>
            </a:r>
            <a:endParaRPr lang="en-US" altLang="ko-KR" sz="12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tasks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make sure apache is running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service: name=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state=started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tasks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enable </a:t>
            </a:r>
            <a:r>
              <a:rPr lang="en-US" altLang="ko-KR" sz="1200" dirty="0" err="1">
                <a:latin typeface="+mn-ea"/>
                <a:ea typeface="+mn-ea"/>
              </a:rPr>
              <a:t>selinux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command: /</a:t>
            </a:r>
            <a:r>
              <a:rPr lang="en-US" altLang="ko-KR" sz="1200" dirty="0" err="1">
                <a:latin typeface="+mn-ea"/>
                <a:ea typeface="+mn-ea"/>
              </a:rPr>
              <a:t>sbin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setenforce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tasks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run this command and ignore the result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shell: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/bin/</a:t>
            </a:r>
            <a:r>
              <a:rPr lang="en-US" altLang="ko-KR" sz="1200" dirty="0" err="1">
                <a:latin typeface="+mn-ea"/>
                <a:ea typeface="+mn-ea"/>
              </a:rPr>
              <a:t>somecommand</a:t>
            </a:r>
            <a:r>
              <a:rPr lang="en-US" altLang="ko-KR" sz="1200" dirty="0">
                <a:latin typeface="+mn-ea"/>
                <a:ea typeface="+mn-ea"/>
              </a:rPr>
              <a:t> || /</a:t>
            </a:r>
            <a:r>
              <a:rPr lang="en-US" altLang="ko-KR" sz="1200" dirty="0" smtClean="0">
                <a:latin typeface="+mn-ea"/>
                <a:ea typeface="+mn-ea"/>
              </a:rPr>
              <a:t>bin/true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tasks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create a virtual host file for {{ </a:t>
            </a:r>
            <a:r>
              <a:rPr lang="en-US" altLang="ko-KR" sz="1200" dirty="0" err="1">
                <a:latin typeface="+mn-ea"/>
                <a:ea typeface="+mn-ea"/>
              </a:rPr>
              <a:t>vhost</a:t>
            </a:r>
            <a:r>
              <a:rPr lang="en-US" altLang="ko-KR" sz="1200" dirty="0">
                <a:latin typeface="+mn-ea"/>
                <a:ea typeface="+mn-ea"/>
              </a:rPr>
              <a:t> }}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template: </a:t>
            </a:r>
            <a:r>
              <a:rPr lang="en-US" altLang="ko-KR" sz="1200" dirty="0" err="1">
                <a:latin typeface="+mn-ea"/>
                <a:ea typeface="+mn-ea"/>
              </a:rPr>
              <a:t>src</a:t>
            </a:r>
            <a:r>
              <a:rPr lang="en-US" altLang="ko-KR" sz="1200" dirty="0">
                <a:latin typeface="+mn-ea"/>
                <a:ea typeface="+mn-ea"/>
              </a:rPr>
              <a:t>=somefile.j2 </a:t>
            </a:r>
            <a:r>
              <a:rPr lang="en-US" altLang="ko-KR" sz="1200" dirty="0" err="1">
                <a:latin typeface="+mn-ea"/>
                <a:ea typeface="+mn-ea"/>
              </a:rPr>
              <a:t>dest</a:t>
            </a:r>
            <a:r>
              <a:rPr lang="en-US" altLang="ko-KR" sz="1200" dirty="0">
                <a:latin typeface="+mn-ea"/>
                <a:ea typeface="+mn-ea"/>
              </a:rPr>
              <a:t>=/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conf.d</a:t>
            </a:r>
            <a:r>
              <a:rPr lang="en-US" altLang="ko-KR" sz="1200" dirty="0">
                <a:latin typeface="+mn-ea"/>
                <a:ea typeface="+mn-ea"/>
              </a:rPr>
              <a:t>/{{ </a:t>
            </a:r>
            <a:r>
              <a:rPr lang="en-US" altLang="ko-KR" sz="1200" dirty="0" err="1">
                <a:latin typeface="+mn-ea"/>
                <a:ea typeface="+mn-ea"/>
              </a:rPr>
              <a:t>vhost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}}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template configuration file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template: </a:t>
            </a:r>
            <a:r>
              <a:rPr lang="en-US" altLang="ko-KR" sz="1200" dirty="0" err="1">
                <a:latin typeface="+mn-ea"/>
                <a:ea typeface="+mn-ea"/>
              </a:rPr>
              <a:t>src</a:t>
            </a:r>
            <a:r>
              <a:rPr lang="en-US" altLang="ko-KR" sz="1200" dirty="0">
                <a:latin typeface="+mn-ea"/>
                <a:ea typeface="+mn-ea"/>
              </a:rPr>
              <a:t>=template.j2 </a:t>
            </a:r>
            <a:r>
              <a:rPr lang="en-US" altLang="ko-KR" sz="1200" dirty="0" err="1">
                <a:latin typeface="+mn-ea"/>
                <a:ea typeface="+mn-ea"/>
              </a:rPr>
              <a:t>dest</a:t>
            </a:r>
            <a:r>
              <a:rPr lang="en-US" altLang="ko-KR" sz="1200" dirty="0">
                <a:latin typeface="+mn-ea"/>
                <a:ea typeface="+mn-ea"/>
              </a:rPr>
              <a:t>=/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foo.conf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notify: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- restart </a:t>
            </a:r>
            <a:r>
              <a:rPr lang="en-US" altLang="ko-KR" sz="1200" dirty="0" err="1">
                <a:latin typeface="+mn-ea"/>
                <a:ea typeface="+mn-ea"/>
              </a:rPr>
              <a:t>memcached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- restart </a:t>
            </a:r>
            <a:r>
              <a:rPr lang="en-US" altLang="ko-KR" sz="1200" dirty="0" smtClean="0">
                <a:latin typeface="+mn-ea"/>
                <a:ea typeface="+mn-ea"/>
              </a:rPr>
              <a:t>apache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란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800" dirty="0" smtClean="0">
                <a:latin typeface="+mn-ea"/>
                <a:ea typeface="+mn-ea"/>
              </a:rPr>
              <a:t>시스템 환경 설정 및 어플리케이션 배포 자동화 플랫폼 도구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ko-KR" altLang="en-US" sz="1800" dirty="0" smtClean="0">
                <a:latin typeface="+mn-ea"/>
                <a:ea typeface="+mn-ea"/>
              </a:rPr>
              <a:t>에이전트 없는 구조로 </a:t>
            </a:r>
            <a:r>
              <a:rPr lang="en-US" altLang="ko-KR" sz="1800" dirty="0" err="1" smtClean="0">
                <a:latin typeface="+mn-ea"/>
                <a:ea typeface="+mn-ea"/>
              </a:rPr>
              <a:t>ssh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로 통신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latin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19792" r="12362" b="32619"/>
          <a:stretch/>
        </p:blipFill>
        <p:spPr bwMode="auto">
          <a:xfrm>
            <a:off x="719993" y="2394285"/>
            <a:ext cx="896054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로그확인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[root@web1 .</a:t>
            </a:r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]# cat </a:t>
            </a:r>
            <a:r>
              <a:rPr lang="en-US" altLang="ko-KR" sz="1400" dirty="0" err="1" smtClean="0">
                <a:latin typeface="+mn-ea"/>
                <a:ea typeface="+mn-ea"/>
              </a:rPr>
              <a:t>ansible.cfg</a:t>
            </a:r>
            <a:r>
              <a:rPr lang="ko-KR" altLang="en-US" sz="1400" dirty="0" smtClean="0">
                <a:latin typeface="+mn-ea"/>
                <a:ea typeface="+mn-ea"/>
              </a:rPr>
              <a:t>의 </a:t>
            </a:r>
            <a:r>
              <a:rPr lang="en-US" altLang="ko-KR" sz="1400" dirty="0" err="1" smtClean="0">
                <a:latin typeface="+mn-ea"/>
                <a:ea typeface="+mn-ea"/>
              </a:rPr>
              <a:t>log_path</a:t>
            </a:r>
            <a:r>
              <a:rPr lang="ko-KR" altLang="en-US" sz="1400" dirty="0" smtClean="0">
                <a:latin typeface="+mn-ea"/>
                <a:ea typeface="+mn-ea"/>
              </a:rPr>
              <a:t>에서 확인 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+mn-ea"/>
                <a:ea typeface="+mn-ea"/>
              </a:rPr>
              <a:t>log_path</a:t>
            </a:r>
            <a:r>
              <a:rPr lang="en-US" altLang="ko-KR" sz="1400" dirty="0">
                <a:latin typeface="+mn-ea"/>
                <a:ea typeface="+mn-ea"/>
              </a:rPr>
              <a:t> = /</a:t>
            </a:r>
            <a:r>
              <a:rPr lang="en-US" altLang="ko-KR" sz="1400" dirty="0" err="1" smtClean="0">
                <a:latin typeface="+mn-ea"/>
                <a:ea typeface="+mn-ea"/>
              </a:rPr>
              <a:t>var</a:t>
            </a:r>
            <a:r>
              <a:rPr lang="en-US" altLang="ko-KR" sz="1400" dirty="0" smtClean="0">
                <a:latin typeface="+mn-ea"/>
                <a:ea typeface="+mn-ea"/>
              </a:rPr>
              <a:t>/log/ansible.log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var</a:t>
            </a:r>
            <a:r>
              <a:rPr lang="en-US" altLang="ko-KR" sz="1400" dirty="0" smtClean="0">
                <a:latin typeface="+mn-ea"/>
                <a:ea typeface="+mn-ea"/>
              </a:rPr>
              <a:t>/log/ansible.log</a:t>
            </a:r>
            <a:r>
              <a:rPr lang="ko-KR" altLang="en-US" sz="1400" dirty="0" smtClean="0">
                <a:latin typeface="+mn-ea"/>
                <a:ea typeface="+mn-ea"/>
              </a:rPr>
              <a:t>에 시행한 모든 명령어가 기록됨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모든 로그를 숨기로 싶다면 </a:t>
            </a:r>
            <a:r>
              <a:rPr lang="en-US" altLang="ko-KR" sz="1400" dirty="0" smtClean="0">
                <a:latin typeface="+mn-ea"/>
                <a:ea typeface="+mn-ea"/>
              </a:rPr>
              <a:t>/dev/null</a:t>
            </a:r>
            <a:r>
              <a:rPr lang="ko-KR" altLang="en-US" sz="1400" dirty="0" smtClean="0">
                <a:latin typeface="+mn-ea"/>
                <a:ea typeface="+mn-ea"/>
              </a:rPr>
              <a:t>로 설정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3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748972" cy="715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test </a:t>
            </a:r>
          </a:p>
          <a:p>
            <a:pPr algn="l"/>
            <a:r>
              <a:rPr lang="en-US" altLang="ko-KR" sz="1400" b="1" dirty="0" smtClean="0">
                <a:latin typeface="+mn-ea"/>
                <a:ea typeface="+mn-ea"/>
              </a:rPr>
              <a:t> - assert </a:t>
            </a:r>
            <a:r>
              <a:rPr lang="ko-KR" altLang="en-US" sz="1400" b="1" dirty="0" smtClean="0">
                <a:latin typeface="+mn-ea"/>
                <a:ea typeface="+mn-ea"/>
              </a:rPr>
              <a:t>모듈을 사용하여 구체적 결과 </a:t>
            </a:r>
            <a:r>
              <a:rPr lang="en-US" altLang="ko-KR" sz="1400" b="1" dirty="0" smtClean="0">
                <a:latin typeface="+mn-ea"/>
                <a:ea typeface="+mn-ea"/>
              </a:rPr>
              <a:t>test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-playbook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assert_ls.yml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tag</a:t>
            </a:r>
            <a:r>
              <a:rPr lang="ko-KR" altLang="en-US" sz="1400" b="1" dirty="0" smtClean="0">
                <a:latin typeface="+mn-ea"/>
                <a:ea typeface="+mn-ea"/>
              </a:rPr>
              <a:t>를 사용한 필요한 부분만 </a:t>
            </a:r>
            <a:r>
              <a:rPr lang="ko-KR" altLang="en-US" sz="1400" b="1" dirty="0" smtClean="0">
                <a:latin typeface="+mn-ea"/>
                <a:ea typeface="+mn-ea"/>
              </a:rPr>
              <a:t>또는 필요하지 않는 부분은 </a:t>
            </a:r>
            <a:r>
              <a:rPr lang="en-US" altLang="ko-KR" sz="1400" b="1" dirty="0" smtClean="0">
                <a:latin typeface="+mn-ea"/>
                <a:ea typeface="+mn-ea"/>
              </a:rPr>
              <a:t>skip</a:t>
            </a:r>
            <a:r>
              <a:rPr lang="ko-KR" altLang="en-US" sz="1400" b="1" dirty="0" smtClean="0">
                <a:latin typeface="+mn-ea"/>
                <a:ea typeface="+mn-ea"/>
              </a:rPr>
              <a:t>하여 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test</a:t>
            </a:r>
            <a:r>
              <a:rPr lang="ko-KR" altLang="en-US" sz="1400" b="1" dirty="0" smtClean="0">
                <a:latin typeface="+mn-ea"/>
                <a:ea typeface="+mn-ea"/>
              </a:rPr>
              <a:t>진행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-playbook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tags_example.yml</a:t>
            </a:r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--tags 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file_present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-playbook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tags_example.yml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 --skip-tags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file_present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latin typeface="+mn-ea"/>
                <a:ea typeface="+mn-ea"/>
              </a:rPr>
              <a:t>[</a:t>
            </a:r>
            <a:r>
              <a:rPr lang="en-US" altLang="ko-KR" dirty="0">
                <a:latin typeface="+mn-ea"/>
                <a:ea typeface="+mn-ea"/>
              </a:rPr>
              <a:t>root@web1 .</a:t>
            </a:r>
            <a:r>
              <a:rPr lang="en-US" altLang="ko-KR" dirty="0" err="1">
                <a:latin typeface="+mn-ea"/>
                <a:ea typeface="+mn-ea"/>
              </a:rPr>
              <a:t>ansible</a:t>
            </a:r>
            <a:r>
              <a:rPr lang="en-US" altLang="ko-KR" dirty="0">
                <a:latin typeface="+mn-ea"/>
                <a:ea typeface="+mn-ea"/>
              </a:rPr>
              <a:t>]# cat </a:t>
            </a:r>
            <a:r>
              <a:rPr lang="en-US" altLang="ko-KR" dirty="0" err="1">
                <a:latin typeface="+mn-ea"/>
                <a:ea typeface="+mn-ea"/>
              </a:rPr>
              <a:t>assert_ls.yml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hosts: localhost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en-US" altLang="ko-KR" dirty="0" err="1">
                <a:latin typeface="+mn-ea"/>
                <a:ea typeface="+mn-ea"/>
              </a:rPr>
              <a:t>remote_user</a:t>
            </a:r>
            <a:r>
              <a:rPr lang="en-US" altLang="ko-KR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list file in /</a:t>
            </a:r>
            <a:r>
              <a:rPr lang="en-US" altLang="ko-KR" dirty="0" err="1">
                <a:latin typeface="+mn-ea"/>
                <a:ea typeface="+mn-ea"/>
              </a:rPr>
              <a:t>tmp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command: ls /</a:t>
            </a:r>
            <a:r>
              <a:rPr lang="en-US" altLang="ko-KR" dirty="0" err="1">
                <a:latin typeface="+mn-ea"/>
                <a:ea typeface="+mn-ea"/>
              </a:rPr>
              <a:t>tmp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  register: </a:t>
            </a:r>
            <a:r>
              <a:rPr lang="en-US" altLang="ko-KR" dirty="0" err="1">
                <a:latin typeface="+mn-ea"/>
                <a:ea typeface="+mn-ea"/>
              </a:rPr>
              <a:t>list_files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check file testfile.txt exists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assert: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that: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- "'testfile.txt' in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list_files.stdout_lines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“</a:t>
            </a: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[root@web1 playbooks]# cat </a:t>
            </a:r>
            <a:r>
              <a:rPr lang="en-US" altLang="ko-KR" dirty="0" err="1">
                <a:latin typeface="+mn-ea"/>
                <a:ea typeface="+mn-ea"/>
              </a:rPr>
              <a:t>tags_example.yml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hosts: localhost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en-US" altLang="ko-KR" dirty="0" err="1">
                <a:latin typeface="+mn-ea"/>
                <a:ea typeface="+mn-ea"/>
              </a:rPr>
              <a:t>remote_user</a:t>
            </a:r>
            <a:r>
              <a:rPr lang="en-US" altLang="ko-KR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ensure the file /</a:t>
            </a:r>
            <a:r>
              <a:rPr lang="en-US" altLang="ko-KR" dirty="0" err="1">
                <a:latin typeface="+mn-ea"/>
                <a:ea typeface="+mn-ea"/>
              </a:rPr>
              <a:t>tmp</a:t>
            </a:r>
            <a:r>
              <a:rPr lang="en-US" altLang="ko-KR" dirty="0">
                <a:latin typeface="+mn-ea"/>
                <a:ea typeface="+mn-ea"/>
              </a:rPr>
              <a:t>/ok exists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file: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name: /</a:t>
            </a:r>
            <a:r>
              <a:rPr lang="en-US" altLang="ko-KR" dirty="0" err="1">
                <a:latin typeface="+mn-ea"/>
                <a:ea typeface="+mn-ea"/>
              </a:rPr>
              <a:t>tmp</a:t>
            </a:r>
            <a:r>
              <a:rPr lang="en-US" altLang="ko-KR" dirty="0">
                <a:latin typeface="+mn-ea"/>
                <a:ea typeface="+mn-ea"/>
              </a:rPr>
              <a:t>/ok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state: touch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   tags: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     -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file_present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>
                <a:latin typeface="+mn-ea"/>
                <a:ea typeface="+mn-ea"/>
              </a:rPr>
              <a:t>  - name: ensure file /</a:t>
            </a:r>
            <a:r>
              <a:rPr lang="en-US" altLang="ko-KR" dirty="0" err="1">
                <a:latin typeface="+mn-ea"/>
                <a:ea typeface="+mn-ea"/>
              </a:rPr>
              <a:t>tmp</a:t>
            </a:r>
            <a:r>
              <a:rPr lang="en-US" altLang="ko-KR" dirty="0">
                <a:latin typeface="+mn-ea"/>
                <a:ea typeface="+mn-ea"/>
              </a:rPr>
              <a:t>/ok does not exists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file: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name: /</a:t>
            </a:r>
            <a:r>
              <a:rPr lang="en-US" altLang="ko-KR" dirty="0" err="1">
                <a:latin typeface="+mn-ea"/>
                <a:ea typeface="+mn-ea"/>
              </a:rPr>
              <a:t>tmp</a:t>
            </a:r>
            <a:r>
              <a:rPr lang="en-US" altLang="ko-KR" dirty="0">
                <a:latin typeface="+mn-ea"/>
                <a:ea typeface="+mn-ea"/>
              </a:rPr>
              <a:t>/ok</a:t>
            </a:r>
          </a:p>
          <a:p>
            <a:pPr algn="l"/>
            <a:r>
              <a:rPr lang="en-US" altLang="ko-KR" dirty="0">
                <a:latin typeface="+mn-ea"/>
                <a:ea typeface="+mn-ea"/>
              </a:rPr>
              <a:t>      state: absent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   tags: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     -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file_absent</a:t>
            </a:r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92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vault </a:t>
            </a:r>
            <a:r>
              <a:rPr lang="ko-KR" altLang="en-US" sz="1800" b="1" dirty="0" smtClean="0">
                <a:latin typeface="+mn-ea"/>
                <a:ea typeface="+mn-ea"/>
              </a:rPr>
              <a:t>보안</a:t>
            </a:r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]#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ansible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-vault </a:t>
            </a:r>
            <a:r>
              <a:rPr lang="en-US" altLang="ko-KR" sz="1400" b="1" dirty="0">
                <a:solidFill>
                  <a:srgbClr val="FF0000"/>
                </a:solidFill>
              </a:rPr>
              <a:t>create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secret.yaml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패스워드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번 입력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000" b="1" dirty="0"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[root@web1 .</a:t>
            </a:r>
            <a:r>
              <a:rPr lang="en-US" altLang="ko-KR" sz="1000" b="1" dirty="0" err="1">
                <a:latin typeface="+mn-ea"/>
                <a:ea typeface="+mn-ea"/>
              </a:rPr>
              <a:t>ansible</a:t>
            </a:r>
            <a:r>
              <a:rPr lang="en-US" altLang="ko-KR" sz="1000" b="1" dirty="0">
                <a:latin typeface="+mn-ea"/>
                <a:ea typeface="+mn-ea"/>
              </a:rPr>
              <a:t>]# cat </a:t>
            </a:r>
            <a:r>
              <a:rPr lang="en-US" altLang="ko-KR" sz="1000" b="1" dirty="0" err="1">
                <a:latin typeface="+mn-ea"/>
                <a:ea typeface="+mn-ea"/>
              </a:rPr>
              <a:t>secret.yml</a:t>
            </a:r>
            <a:endParaRPr lang="en-US" altLang="ko-KR" sz="1000" b="1" dirty="0"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$ANSIBLE_VAULT;1.1;AES256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35643066333732363938333532323432663933613465353734376262343435666162663536363566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3239613533646232326566313661343034323532343661610a613731313866323564313461663530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64383563323131643863643731626134386365326561313932363731346365623036376433343433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3437393238353530310a353962333565343765303865323962373736353062666639366466633538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35636366336165353934653462363062636236333733326335653764626236666336343763356266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61373466306637333165316435383963643733313061623764353935333235353332383637383431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38396539616639313636643731363130643763613739316333633035323637346237663065356430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62343032383566383262323239343332306666353730366261313330636533613061343833646462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37643436316131656363316636363262363039376630323031613063646234383162653138383566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64653537306635663133386663663531323363633263653435393564663632303732323366326664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36623130636638316636316135346535643030633933643132356333643165326264636665326231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66383535356638373864333032306462363037633030623361313265343866653034303435346361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61343466653637343362666665343536393631363262616133383933636338316163316531303665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61383464373365656165666130393535356161373065336262623835313166643761363830616132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37363433303064393566623234373635613532363032343430653937353165313137666334326636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39633364623939316230393933616166623133326235393631363535643535656364633161666130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66343033316662373964323865313031656439316462303536613433646437616430323033383631</a:t>
            </a:r>
          </a:p>
          <a:p>
            <a:pPr algn="l"/>
            <a:r>
              <a:rPr lang="en-US" altLang="ko-KR" sz="1000" b="1" dirty="0">
                <a:latin typeface="+mn-ea"/>
                <a:ea typeface="+mn-ea"/>
              </a:rPr>
              <a:t>33656633303039336262313538636564616336613166323866383062343361653664373866643630</a:t>
            </a:r>
          </a:p>
          <a:p>
            <a:pPr algn="l"/>
            <a:r>
              <a:rPr lang="en-US" altLang="ko-KR" sz="1000" b="1" dirty="0" smtClean="0">
                <a:latin typeface="+mn-ea"/>
                <a:ea typeface="+mn-ea"/>
              </a:rPr>
              <a:t>323839643136633262313765313866343763</a:t>
            </a:r>
          </a:p>
          <a:p>
            <a:pPr algn="l"/>
            <a:endParaRPr lang="en-US" altLang="ko-KR" sz="10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vi .password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파일에 위에서 입력한 동일한 패스워드 입력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[root@web1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]#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-vault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--vault-password-file=.password edit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secret.yml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편집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[root@web1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-vault --vault-password-file=.password view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secret.yml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보기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[root@web1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-vault --vault-password-file=.password decrypt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secret.yml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-&gt;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디크립션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[root@web1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-vault --vault-password-file=.password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ecrypt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secret.yml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-&gt;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인크립션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vi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newpassword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파일에 다른 패스워드 입력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[root@web1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-vault --vault-password-file=.password --new-vault-password-file=.n      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ewpassword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rekey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secret.yml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암호화 키 변경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Rekey successful</a:t>
            </a:r>
          </a:p>
          <a:p>
            <a:pPr algn="l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[root@web1 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-playbook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secret.yml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--vault-password-file .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newpassword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-&gt; playbook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실행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5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트러블슈팅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err="1" smtClean="0">
                <a:latin typeface="+mn-ea"/>
                <a:ea typeface="+mn-ea"/>
              </a:rPr>
              <a:t>플레이북의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syntax error</a:t>
            </a:r>
            <a:r>
              <a:rPr lang="ko-KR" altLang="en-US" sz="1400" dirty="0" smtClean="0">
                <a:latin typeface="+mn-ea"/>
                <a:ea typeface="+mn-ea"/>
              </a:rPr>
              <a:t>를 체크하기 위해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-playbook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test.yml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--syntax-check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ko-KR" altLang="en-US" sz="1400" dirty="0" smtClean="0">
                <a:latin typeface="+mn-ea"/>
                <a:ea typeface="+mn-ea"/>
              </a:rPr>
              <a:t>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호스트에 변경사항 </a:t>
            </a:r>
            <a:r>
              <a:rPr lang="ko-KR" altLang="en-US" sz="1400" dirty="0" err="1" smtClean="0">
                <a:latin typeface="+mn-ea"/>
                <a:ea typeface="+mn-ea"/>
              </a:rPr>
              <a:t>적용없이</a:t>
            </a:r>
            <a:r>
              <a:rPr lang="ko-KR" altLang="en-US" sz="1400" dirty="0" smtClean="0">
                <a:latin typeface="+mn-ea"/>
                <a:ea typeface="+mn-ea"/>
              </a:rPr>
              <a:t> 체크만 하기 위해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-playbook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test.yml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–-check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사용 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     (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적용되지 않고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check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만 실시하여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ok, change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로 표기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대상 호스트를 확인하기 위해 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-playbook </a:t>
            </a:r>
            <a:r>
              <a:rPr lang="en-US" altLang="ko-KR" sz="1400" dirty="0" err="1" smtClean="0">
                <a:latin typeface="+mn-ea"/>
                <a:ea typeface="+mn-ea"/>
              </a:rPr>
              <a:t>playbook.yml</a:t>
            </a:r>
            <a:r>
              <a:rPr lang="en-US" altLang="ko-KR" sz="1400" dirty="0" smtClean="0">
                <a:latin typeface="+mn-ea"/>
                <a:ea typeface="+mn-ea"/>
              </a:rPr>
              <a:t> –list-hosts </a:t>
            </a:r>
            <a:r>
              <a:rPr lang="ko-KR" altLang="en-US" sz="1400" dirty="0" smtClean="0">
                <a:latin typeface="+mn-ea"/>
                <a:ea typeface="+mn-ea"/>
              </a:rPr>
              <a:t>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결과를 자세히 보기를 원하면 </a:t>
            </a:r>
            <a:r>
              <a:rPr lang="en-US" altLang="ko-KR" sz="1400" dirty="0" smtClean="0">
                <a:latin typeface="+mn-ea"/>
                <a:ea typeface="+mn-ea"/>
              </a:rPr>
              <a:t>–verbose </a:t>
            </a:r>
            <a:r>
              <a:rPr lang="ko-KR" altLang="en-US" sz="1400" dirty="0" smtClean="0">
                <a:latin typeface="+mn-ea"/>
                <a:ea typeface="+mn-ea"/>
              </a:rPr>
              <a:t>사용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실행결과를 확인 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ok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chagend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unreachable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failed 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3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모듈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 smtClean="0">
                <a:latin typeface="+mn-ea"/>
                <a:ea typeface="+mn-ea"/>
              </a:rPr>
              <a:t>ad-hoc </a:t>
            </a:r>
            <a:r>
              <a:rPr lang="ko-KR" altLang="en-US" sz="1600" dirty="0" smtClean="0">
                <a:latin typeface="+mn-ea"/>
                <a:ea typeface="+mn-ea"/>
              </a:rPr>
              <a:t>명령어 또는 </a:t>
            </a:r>
            <a:r>
              <a:rPr lang="en-US" altLang="ko-KR" sz="1600" dirty="0" smtClean="0">
                <a:latin typeface="+mn-ea"/>
                <a:ea typeface="+mn-ea"/>
              </a:rPr>
              <a:t>playbook</a:t>
            </a:r>
            <a:r>
              <a:rPr lang="ko-KR" altLang="en-US" sz="1600" dirty="0" smtClean="0">
                <a:latin typeface="+mn-ea"/>
                <a:ea typeface="+mn-ea"/>
              </a:rPr>
              <a:t>의 </a:t>
            </a:r>
            <a:r>
              <a:rPr lang="en-US" altLang="ko-KR" sz="1600" dirty="0" err="1" smtClean="0">
                <a:latin typeface="+mn-ea"/>
                <a:ea typeface="+mn-ea"/>
              </a:rPr>
              <a:t>name,service,yum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등으</a:t>
            </a:r>
            <a:r>
              <a:rPr lang="ko-KR" altLang="en-US" sz="1600" dirty="0">
                <a:latin typeface="+mn-ea"/>
                <a:ea typeface="+mn-ea"/>
              </a:rPr>
              <a:t>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ko-KR" altLang="en-US" sz="1600" dirty="0" smtClean="0">
                <a:latin typeface="+mn-ea"/>
                <a:ea typeface="+mn-ea"/>
              </a:rPr>
              <a:t>에서 사용하는 모듈 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-doc –l 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ko-KR" altLang="en-US" sz="1600" dirty="0" err="1" smtClean="0">
                <a:latin typeface="+mn-ea"/>
                <a:ea typeface="+mn-ea"/>
              </a:rPr>
              <a:t>사용가능한</a:t>
            </a:r>
            <a:r>
              <a:rPr lang="ko-KR" altLang="en-US" sz="1600" dirty="0" smtClean="0">
                <a:latin typeface="+mn-ea"/>
                <a:ea typeface="+mn-ea"/>
              </a:rPr>
              <a:t> 모든 모듈 리스트를 확인가능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-doc yum</a:t>
            </a:r>
            <a:r>
              <a:rPr lang="ko-KR" altLang="en-US" sz="1600" dirty="0" smtClean="0">
                <a:latin typeface="+mn-ea"/>
                <a:ea typeface="+mn-ea"/>
              </a:rPr>
              <a:t>으로 관련 모듈에 대한 사용법 확인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-doc –</a:t>
            </a:r>
            <a:r>
              <a:rPr lang="en-US" altLang="ko-KR" sz="1600" dirty="0" err="1" smtClean="0">
                <a:latin typeface="+mn-ea"/>
                <a:ea typeface="+mn-ea"/>
              </a:rPr>
              <a:t>snipper</a:t>
            </a:r>
            <a:r>
              <a:rPr lang="en-US" altLang="ko-KR" sz="1600" dirty="0" smtClean="0">
                <a:latin typeface="+mn-ea"/>
                <a:ea typeface="+mn-ea"/>
              </a:rPr>
              <a:t> service</a:t>
            </a:r>
            <a:r>
              <a:rPr lang="ko-KR" altLang="en-US" sz="1600" dirty="0" smtClean="0">
                <a:latin typeface="+mn-ea"/>
                <a:ea typeface="+mn-ea"/>
              </a:rPr>
              <a:t>로 모듈에 </a:t>
            </a:r>
            <a:r>
              <a:rPr lang="en-US" altLang="ko-KR" sz="1600" dirty="0" smtClean="0">
                <a:latin typeface="+mn-ea"/>
                <a:ea typeface="+mn-ea"/>
              </a:rPr>
              <a:t>arguments </a:t>
            </a:r>
            <a:r>
              <a:rPr lang="ko-KR" altLang="en-US" sz="1600" dirty="0" smtClean="0">
                <a:latin typeface="+mn-ea"/>
                <a:ea typeface="+mn-ea"/>
              </a:rPr>
              <a:t>확인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webservers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-m ping 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localhost –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m yum </a:t>
            </a:r>
            <a:r>
              <a:rPr lang="en-US" altLang="ko-KR" sz="1400" dirty="0">
                <a:latin typeface="+mn-ea"/>
                <a:ea typeface="+mn-ea"/>
              </a:rPr>
              <a:t>–a “name=tree state=present”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webservers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-m service </a:t>
            </a:r>
            <a:r>
              <a:rPr lang="en-US" altLang="ko-KR" sz="1400" dirty="0">
                <a:latin typeface="+mn-ea"/>
                <a:ea typeface="+mn-ea"/>
              </a:rPr>
              <a:t>-a "name=</a:t>
            </a:r>
            <a:r>
              <a:rPr lang="en-US" altLang="ko-KR" sz="1400" dirty="0" err="1">
                <a:latin typeface="+mn-ea"/>
                <a:ea typeface="+mn-ea"/>
              </a:rPr>
              <a:t>httpd</a:t>
            </a:r>
            <a:r>
              <a:rPr lang="en-US" altLang="ko-KR" sz="1400" dirty="0">
                <a:latin typeface="+mn-ea"/>
                <a:ea typeface="+mn-ea"/>
              </a:rPr>
              <a:t> state=started" 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localhost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–m services </a:t>
            </a:r>
            <a:r>
              <a:rPr lang="en-US" altLang="ko-KR" sz="1400" dirty="0">
                <a:latin typeface="+mn-ea"/>
                <a:ea typeface="+mn-ea"/>
              </a:rPr>
              <a:t>–a “name=</a:t>
            </a:r>
            <a:r>
              <a:rPr lang="en-US" altLang="ko-KR" sz="1400" dirty="0" err="1">
                <a:latin typeface="+mn-ea"/>
                <a:ea typeface="+mn-ea"/>
              </a:rPr>
              <a:t>sshd</a:t>
            </a:r>
            <a:r>
              <a:rPr lang="en-US" altLang="ko-KR" sz="1400" dirty="0">
                <a:latin typeface="+mn-ea"/>
                <a:ea typeface="+mn-ea"/>
              </a:rPr>
              <a:t> state=restarted”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localhost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–m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uri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–a “</a:t>
            </a:r>
            <a:r>
              <a:rPr lang="en-US" altLang="ko-KR" sz="1400" dirty="0" err="1">
                <a:latin typeface="+mn-ea"/>
                <a:ea typeface="+mn-ea"/>
              </a:rPr>
              <a:t>url</a:t>
            </a:r>
            <a:r>
              <a:rPr lang="en-US" altLang="ko-KR" sz="1400" dirty="0">
                <a:latin typeface="+mn-ea"/>
                <a:ea typeface="+mn-ea"/>
              </a:rPr>
              <a:t>=http://google.com”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testserver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-m command </a:t>
            </a:r>
            <a:r>
              <a:rPr lang="en-US" altLang="ko-KR" sz="1400" dirty="0">
                <a:latin typeface="+mn-ea"/>
                <a:ea typeface="+mn-ea"/>
              </a:rPr>
              <a:t>-a uptime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testserver</a:t>
            </a:r>
            <a:r>
              <a:rPr lang="en-US" altLang="ko-KR" sz="1400" dirty="0">
                <a:latin typeface="+mn-ea"/>
                <a:ea typeface="+mn-ea"/>
              </a:rPr>
              <a:t> -a uptime 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command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모듈은 기본모듈이므로 생략가능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testserver</a:t>
            </a:r>
            <a:r>
              <a:rPr lang="en-US" altLang="ko-KR" sz="1400" dirty="0">
                <a:latin typeface="+mn-ea"/>
                <a:ea typeface="+mn-ea"/>
              </a:rPr>
              <a:t> -a "tail /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/log/</a:t>
            </a:r>
            <a:r>
              <a:rPr lang="en-US" altLang="ko-KR" sz="1400" dirty="0" err="1">
                <a:latin typeface="+mn-ea"/>
                <a:ea typeface="+mn-ea"/>
              </a:rPr>
              <a:t>dmesg</a:t>
            </a:r>
            <a:r>
              <a:rPr lang="en-US" altLang="ko-KR" sz="1400" dirty="0">
                <a:latin typeface="+mn-ea"/>
                <a:ea typeface="+mn-ea"/>
              </a:rPr>
              <a:t>“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command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에 공백이 들어간 경우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“”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필요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testserver</a:t>
            </a:r>
            <a:r>
              <a:rPr lang="en-US" altLang="ko-KR" sz="1400" dirty="0">
                <a:latin typeface="+mn-ea"/>
                <a:ea typeface="+mn-ea"/>
              </a:rPr>
              <a:t> -s -a "tail /</a:t>
            </a:r>
            <a:r>
              <a:rPr lang="en-US" altLang="ko-KR" sz="1400" dirty="0" err="1">
                <a:latin typeface="+mn-ea"/>
                <a:ea typeface="+mn-ea"/>
              </a:rPr>
              <a:t>var</a:t>
            </a:r>
            <a:r>
              <a:rPr lang="en-US" altLang="ko-KR" sz="1400" dirty="0">
                <a:latin typeface="+mn-ea"/>
                <a:ea typeface="+mn-ea"/>
              </a:rPr>
              <a:t>/log/syslog“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sudo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root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변경이 필요한 경우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–s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사용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400" dirty="0" err="1">
                <a:latin typeface="+mn-ea"/>
              </a:rPr>
              <a:t>ansible</a:t>
            </a:r>
            <a:r>
              <a:rPr lang="en-US" altLang="ko-KR" sz="1400" dirty="0">
                <a:latin typeface="+mn-ea"/>
              </a:rPr>
              <a:t> localhost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-m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setup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호스트에서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사용가능한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 변수 보여줌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 –</a:t>
            </a:r>
            <a:r>
              <a:rPr lang="en-US" altLang="ko-KR" sz="1400" dirty="0" err="1" smtClean="0"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atin typeface="+mn-ea"/>
                <a:ea typeface="+mn-ea"/>
              </a:rPr>
              <a:t> hosts </a:t>
            </a:r>
            <a:r>
              <a:rPr lang="en-US" altLang="ko-KR" sz="1400" dirty="0" err="1" smtClean="0">
                <a:latin typeface="+mn-ea"/>
                <a:ea typeface="+mn-ea"/>
              </a:rPr>
              <a:t>ltecbsc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–m shell </a:t>
            </a:r>
            <a:r>
              <a:rPr lang="en-US" altLang="ko-KR" sz="1400" dirty="0" smtClean="0">
                <a:latin typeface="+mn-ea"/>
                <a:ea typeface="+mn-ea"/>
              </a:rPr>
              <a:t>–a “uptime”  -u </a:t>
            </a:r>
            <a:r>
              <a:rPr lang="en-US" altLang="ko-KR" sz="1400" dirty="0" err="1" smtClean="0">
                <a:latin typeface="+mn-ea"/>
                <a:ea typeface="+mn-ea"/>
              </a:rPr>
              <a:t>ltecbsc</a:t>
            </a:r>
            <a:r>
              <a:rPr lang="en-US" altLang="ko-KR" sz="1400" dirty="0" smtClean="0">
                <a:latin typeface="+mn-ea"/>
                <a:ea typeface="+mn-ea"/>
              </a:rPr>
              <a:t> -&gt;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ssh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리모트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접속하여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shell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모듈실행 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 –</a:t>
            </a:r>
            <a:r>
              <a:rPr lang="en-US" altLang="ko-KR" sz="1400" dirty="0" err="1" smtClean="0"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atin typeface="+mn-ea"/>
                <a:ea typeface="+mn-ea"/>
              </a:rPr>
              <a:t> hosts </a:t>
            </a:r>
            <a:r>
              <a:rPr lang="en-US" altLang="ko-KR" sz="1400" dirty="0" err="1" smtClean="0">
                <a:latin typeface="+mn-ea"/>
                <a:ea typeface="+mn-ea"/>
              </a:rPr>
              <a:t>ltecbsc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–m script </a:t>
            </a:r>
            <a:r>
              <a:rPr lang="en-US" altLang="ko-KR" sz="1400" dirty="0" smtClean="0">
                <a:latin typeface="+mn-ea"/>
                <a:ea typeface="+mn-ea"/>
              </a:rPr>
              <a:t>–a “test.sh” -u </a:t>
            </a:r>
            <a:r>
              <a:rPr lang="en-US" altLang="ko-KR" sz="1400" dirty="0" err="1" smtClean="0">
                <a:latin typeface="+mn-ea"/>
                <a:ea typeface="+mn-ea"/>
              </a:rPr>
              <a:t>ltecbsc</a:t>
            </a:r>
            <a:r>
              <a:rPr lang="en-US" altLang="ko-KR" sz="1400" dirty="0" smtClean="0">
                <a:latin typeface="+mn-ea"/>
                <a:ea typeface="+mn-ea"/>
              </a:rPr>
              <a:t>  -&gt;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local script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에 대하여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ssh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리모트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접속하여 실행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9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ansible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설치 및 접속 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ssh</a:t>
            </a:r>
            <a:r>
              <a:rPr lang="ko-KR" altLang="en-US" sz="1800" b="1" dirty="0" smtClean="0"/>
              <a:t>방식으로 </a:t>
            </a:r>
            <a:r>
              <a:rPr lang="en-US" altLang="ko-KR" sz="1800" b="1" dirty="0" err="1" smtClean="0"/>
              <a:t>start,enable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불필요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600" dirty="0" smtClean="0"/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 yum </a:t>
            </a:r>
            <a:r>
              <a:rPr lang="en-US" altLang="ko-KR" sz="1400" dirty="0">
                <a:latin typeface="+mn-ea"/>
                <a:ea typeface="+mn-ea"/>
              </a:rPr>
              <a:t>install https://</a:t>
            </a:r>
            <a:r>
              <a:rPr lang="en-US" altLang="ko-KR" sz="1400" dirty="0" smtClean="0">
                <a:latin typeface="+mn-ea"/>
                <a:ea typeface="+mn-ea"/>
              </a:rPr>
              <a:t>dl.fedoraproject.org/pub/epel/epel-release-latest-7.noarch.rpm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yum install 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ssh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ko-KR" altLang="en-US" sz="1400" dirty="0" smtClean="0">
                <a:latin typeface="+mn-ea"/>
                <a:ea typeface="+mn-ea"/>
              </a:rPr>
              <a:t>접근을 위한 </a:t>
            </a:r>
            <a:r>
              <a:rPr lang="en-US" altLang="ko-KR" sz="1400" dirty="0" smtClean="0">
                <a:latin typeface="+mn-ea"/>
                <a:ea typeface="+mn-ea"/>
              </a:rPr>
              <a:t>key</a:t>
            </a:r>
            <a:r>
              <a:rPr lang="ko-KR" altLang="en-US" sz="1400" dirty="0" smtClean="0">
                <a:latin typeface="+mn-ea"/>
                <a:ea typeface="+mn-ea"/>
              </a:rPr>
              <a:t>생성 및 복사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$ </a:t>
            </a:r>
            <a:r>
              <a:rPr lang="en-US" altLang="ko-KR" sz="1400" dirty="0" err="1" smtClean="0">
                <a:latin typeface="+mn-ea"/>
                <a:ea typeface="+mn-ea"/>
              </a:rPr>
              <a:t>ssh-keygen</a:t>
            </a:r>
            <a:r>
              <a:rPr lang="en-US" altLang="ko-KR" sz="1400" dirty="0" smtClean="0">
                <a:latin typeface="+mn-ea"/>
                <a:ea typeface="+mn-ea"/>
              </a:rPr>
              <a:t>    -&gt; </a:t>
            </a:r>
            <a:r>
              <a:rPr lang="ko-KR" altLang="en-US" sz="1400" dirty="0" smtClean="0">
                <a:latin typeface="+mn-ea"/>
                <a:ea typeface="+mn-ea"/>
              </a:rPr>
              <a:t>공개키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개인키 생성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$ </a:t>
            </a:r>
            <a:r>
              <a:rPr lang="en-US" altLang="ko-KR" sz="1400" dirty="0" err="1">
                <a:latin typeface="+mn-ea"/>
                <a:ea typeface="+mn-ea"/>
              </a:rPr>
              <a:t>scp</a:t>
            </a:r>
            <a:r>
              <a:rPr lang="en-US" altLang="ko-KR" sz="1400" dirty="0">
                <a:latin typeface="+mn-ea"/>
                <a:ea typeface="+mn-ea"/>
              </a:rPr>
              <a:t> id_rsa.pub 192.168.17.156:~/.</a:t>
            </a:r>
            <a:r>
              <a:rPr lang="en-US" altLang="ko-KR" sz="1400" dirty="0" err="1" smtClean="0">
                <a:latin typeface="+mn-ea"/>
                <a:ea typeface="+mn-ea"/>
              </a:rPr>
              <a:t>ssh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authorized_keys</a:t>
            </a:r>
            <a:r>
              <a:rPr lang="en-US" altLang="ko-KR" sz="1400" dirty="0" smtClean="0">
                <a:latin typeface="+mn-ea"/>
                <a:ea typeface="+mn-ea"/>
              </a:rPr>
              <a:t> -&gt; </a:t>
            </a:r>
            <a:r>
              <a:rPr lang="ko-KR" altLang="en-US" sz="1400" dirty="0" smtClean="0">
                <a:latin typeface="+mn-ea"/>
                <a:ea typeface="+mn-ea"/>
              </a:rPr>
              <a:t>접속할 대상에 공개키 복사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ko-KR" altLang="en-US" sz="1400" dirty="0" smtClean="0">
                <a:latin typeface="+mn-ea"/>
                <a:ea typeface="+mn-ea"/>
              </a:rPr>
              <a:t>또는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ssh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-copy-id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접속계정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@192.168.17.156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root@localhost</a:t>
            </a:r>
            <a:r>
              <a:rPr lang="en-US" altLang="ko-KR" sz="1400" dirty="0">
                <a:latin typeface="+mn-ea"/>
                <a:ea typeface="+mn-ea"/>
              </a:rPr>
              <a:t> .</a:t>
            </a:r>
            <a:r>
              <a:rPr lang="en-US" altLang="ko-KR" sz="1400" dirty="0" err="1">
                <a:latin typeface="+mn-ea"/>
                <a:ea typeface="+mn-ea"/>
              </a:rPr>
              <a:t>ssh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dirty="0" err="1" smtClean="0">
                <a:latin typeface="+mn-ea"/>
                <a:ea typeface="+mn-ea"/>
              </a:rPr>
              <a:t>ll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서버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total 12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en-US" altLang="ko-KR" sz="1400" dirty="0" err="1">
                <a:latin typeface="+mn-ea"/>
                <a:ea typeface="+mn-ea"/>
              </a:rPr>
              <a:t>rw</a:t>
            </a:r>
            <a:r>
              <a:rPr lang="en-US" altLang="ko-KR" sz="1400" dirty="0">
                <a:latin typeface="+mn-ea"/>
                <a:ea typeface="+mn-ea"/>
              </a:rPr>
              <a:t>-------. 1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1679 Jul  1 20:49 </a:t>
            </a:r>
            <a:r>
              <a:rPr lang="en-US" altLang="ko-KR" sz="1400" dirty="0" err="1" smtClean="0">
                <a:latin typeface="+mn-ea"/>
                <a:ea typeface="+mn-ea"/>
              </a:rPr>
              <a:t>id_rsa</a:t>
            </a:r>
            <a:r>
              <a:rPr lang="en-US" altLang="ko-KR" sz="1400" dirty="0" smtClean="0">
                <a:latin typeface="+mn-ea"/>
                <a:ea typeface="+mn-ea"/>
              </a:rPr>
              <a:t>       -&gt; </a:t>
            </a:r>
            <a:r>
              <a:rPr lang="ko-KR" altLang="en-US" sz="1400" dirty="0" smtClean="0">
                <a:latin typeface="+mn-ea"/>
                <a:ea typeface="+mn-ea"/>
              </a:rPr>
              <a:t>사설키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en-US" altLang="ko-KR" sz="1400" dirty="0" err="1">
                <a:latin typeface="+mn-ea"/>
                <a:ea typeface="+mn-ea"/>
              </a:rPr>
              <a:t>rw</a:t>
            </a:r>
            <a:r>
              <a:rPr lang="en-US" altLang="ko-KR" sz="1400" dirty="0">
                <a:latin typeface="+mn-ea"/>
                <a:ea typeface="+mn-ea"/>
              </a:rPr>
              <a:t>-r--r--. 1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 408 Jul  1 20:49 </a:t>
            </a:r>
            <a:r>
              <a:rPr lang="en-US" altLang="ko-KR" sz="1400" dirty="0" smtClean="0">
                <a:latin typeface="+mn-ea"/>
                <a:ea typeface="+mn-ea"/>
              </a:rPr>
              <a:t>id_rsa.pub -&gt; </a:t>
            </a:r>
            <a:r>
              <a:rPr lang="ko-KR" altLang="en-US" sz="1400" dirty="0" smtClean="0">
                <a:latin typeface="+mn-ea"/>
                <a:ea typeface="+mn-ea"/>
              </a:rPr>
              <a:t>공개키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en-US" altLang="ko-KR" sz="1400" dirty="0" err="1">
                <a:latin typeface="+mn-ea"/>
                <a:ea typeface="+mn-ea"/>
              </a:rPr>
              <a:t>rw</a:t>
            </a:r>
            <a:r>
              <a:rPr lang="en-US" altLang="ko-KR" sz="1400" dirty="0">
                <a:latin typeface="+mn-ea"/>
                <a:ea typeface="+mn-ea"/>
              </a:rPr>
              <a:t>-r--r--. 1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 176 Jul  1 20:36 </a:t>
            </a:r>
            <a:r>
              <a:rPr lang="en-US" altLang="ko-KR" sz="1400" dirty="0" err="1" smtClean="0">
                <a:latin typeface="+mn-ea"/>
                <a:ea typeface="+mn-ea"/>
              </a:rPr>
              <a:t>known_hosts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-&gt; </a:t>
            </a:r>
            <a:r>
              <a:rPr lang="ko-KR" altLang="en-US" sz="1400" dirty="0" err="1" smtClean="0">
                <a:latin typeface="+mn-ea"/>
                <a:ea typeface="+mn-ea"/>
              </a:rPr>
              <a:t>등록되</a:t>
            </a:r>
            <a:r>
              <a:rPr lang="ko-KR" altLang="en-US" sz="1400" dirty="0" smtClean="0">
                <a:latin typeface="+mn-ea"/>
                <a:ea typeface="+mn-ea"/>
              </a:rPr>
              <a:t> 있으면 </a:t>
            </a:r>
            <a:r>
              <a:rPr lang="en-US" altLang="ko-KR" sz="1400" dirty="0" smtClean="0">
                <a:latin typeface="+mn-ea"/>
                <a:ea typeface="+mn-ea"/>
              </a:rPr>
              <a:t>yes/no </a:t>
            </a:r>
            <a:r>
              <a:rPr lang="ko-KR" altLang="en-US" sz="1400" dirty="0" smtClean="0">
                <a:latin typeface="+mn-ea"/>
                <a:ea typeface="+mn-ea"/>
              </a:rPr>
              <a:t>물어보지 않음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err="1" smtClean="0">
                <a:latin typeface="+mn-ea"/>
                <a:ea typeface="+mn-ea"/>
              </a:rPr>
              <a:t>등록할려면</a:t>
            </a:r>
            <a:r>
              <a:rPr lang="ko-KR" altLang="en-US" sz="1400" dirty="0" smtClean="0">
                <a:latin typeface="+mn-ea"/>
                <a:ea typeface="+mn-ea"/>
              </a:rPr>
              <a:t> 한번은 접속필요 또는 </a:t>
            </a:r>
            <a:r>
              <a:rPr lang="en-US" altLang="ko-KR" sz="1400" dirty="0" smtClean="0">
                <a:latin typeface="+mn-ea"/>
                <a:ea typeface="+mn-ea"/>
              </a:rPr>
              <a:t>vi /</a:t>
            </a:r>
            <a:r>
              <a:rPr lang="en-US" altLang="ko-KR" sz="1400" dirty="0" err="1" smtClean="0">
                <a:latin typeface="+mn-ea"/>
                <a:ea typeface="+mn-ea"/>
              </a:rPr>
              <a:t>etc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ansible.cfg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파일에 </a:t>
            </a:r>
            <a:r>
              <a:rPr lang="en-US" altLang="ko-KR" sz="1400" dirty="0" err="1">
                <a:latin typeface="+mn-ea"/>
                <a:ea typeface="+mn-ea"/>
              </a:rPr>
              <a:t>host_key_checking</a:t>
            </a:r>
            <a:r>
              <a:rPr lang="en-US" altLang="ko-KR" sz="1400" dirty="0">
                <a:latin typeface="+mn-ea"/>
                <a:ea typeface="+mn-ea"/>
              </a:rPr>
              <a:t> = False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root@centos-master</a:t>
            </a:r>
            <a:r>
              <a:rPr lang="en-US" altLang="ko-KR" sz="1400" dirty="0">
                <a:latin typeface="+mn-ea"/>
                <a:ea typeface="+mn-ea"/>
              </a:rPr>
              <a:t> .</a:t>
            </a:r>
            <a:r>
              <a:rPr lang="en-US" altLang="ko-KR" sz="1400" dirty="0" err="1">
                <a:latin typeface="+mn-ea"/>
                <a:ea typeface="+mn-ea"/>
              </a:rPr>
              <a:t>ssh</a:t>
            </a:r>
            <a:r>
              <a:rPr lang="en-US" altLang="ko-KR" sz="1400" dirty="0">
                <a:latin typeface="+mn-ea"/>
                <a:ea typeface="+mn-ea"/>
              </a:rPr>
              <a:t>]# ls </a:t>
            </a:r>
            <a:r>
              <a:rPr lang="en-US" altLang="ko-KR" sz="1400" dirty="0" smtClean="0">
                <a:latin typeface="+mn-ea"/>
                <a:ea typeface="+mn-ea"/>
              </a:rPr>
              <a:t>–al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접속대상 서버의 권한 설정이 중요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total 12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drwx</a:t>
            </a:r>
            <a:r>
              <a:rPr lang="en-US" altLang="ko-KR" sz="1400" dirty="0">
                <a:latin typeface="+mn-ea"/>
                <a:ea typeface="+mn-ea"/>
              </a:rPr>
              <a:t>------.  2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  48 Jan 12 20:36 </a:t>
            </a:r>
            <a:r>
              <a:rPr lang="en-US" altLang="ko-KR" sz="1400" dirty="0" smtClean="0">
                <a:latin typeface="+mn-ea"/>
                <a:ea typeface="+mn-ea"/>
              </a:rPr>
              <a:t>.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.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ssh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디렉토리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700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으로 설정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drwxr</a:t>
            </a:r>
            <a:r>
              <a:rPr lang="en-US" altLang="ko-KR" sz="1400" dirty="0">
                <a:latin typeface="+mn-ea"/>
                <a:ea typeface="+mn-ea"/>
              </a:rPr>
              <a:t>-x---. 17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4096 Jan 12 20:37 </a:t>
            </a:r>
            <a:r>
              <a:rPr lang="en-US" altLang="ko-KR" sz="1400" dirty="0" smtClean="0">
                <a:latin typeface="+mn-ea"/>
                <a:ea typeface="+mn-ea"/>
              </a:rPr>
              <a:t>..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/home/choga88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홈디렉토리는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group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과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other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w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권한들어가면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무조건 패스워드 인증으로 넘어가므로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chmod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g-w .)  &amp; 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chmod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o-w .)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로 설정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en-US" altLang="ko-KR" sz="1400" dirty="0" err="1">
                <a:latin typeface="+mn-ea"/>
                <a:ea typeface="+mn-ea"/>
              </a:rPr>
              <a:t>rw</a:t>
            </a:r>
            <a:r>
              <a:rPr lang="en-US" altLang="ko-KR" sz="1400" dirty="0">
                <a:latin typeface="+mn-ea"/>
                <a:ea typeface="+mn-ea"/>
              </a:rPr>
              <a:t>-r--r--.  1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 408 Jan 12 20:36 </a:t>
            </a:r>
            <a:r>
              <a:rPr lang="en-US" altLang="ko-KR" sz="1400" dirty="0" err="1" smtClean="0">
                <a:latin typeface="+mn-ea"/>
                <a:ea typeface="+mn-ea"/>
              </a:rPr>
              <a:t>authorized_keys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authorized_keys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은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600, 644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로 설정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en-US" altLang="ko-KR" sz="1400" dirty="0" err="1">
                <a:latin typeface="+mn-ea"/>
                <a:ea typeface="+mn-ea"/>
              </a:rPr>
              <a:t>rw</a:t>
            </a:r>
            <a:r>
              <a:rPr lang="en-US" altLang="ko-KR" sz="1400" dirty="0">
                <a:latin typeface="+mn-ea"/>
                <a:ea typeface="+mn-ea"/>
              </a:rPr>
              <a:t>-r--r--.  1 root </a:t>
            </a:r>
            <a:r>
              <a:rPr lang="en-US" altLang="ko-KR" sz="1400" dirty="0" err="1">
                <a:latin typeface="+mn-ea"/>
                <a:ea typeface="+mn-ea"/>
              </a:rPr>
              <a:t>root</a:t>
            </a:r>
            <a:r>
              <a:rPr lang="en-US" altLang="ko-KR" sz="1400" dirty="0">
                <a:latin typeface="+mn-ea"/>
                <a:ea typeface="+mn-ea"/>
              </a:rPr>
              <a:t>  347 Jan 11 00:13 </a:t>
            </a:r>
            <a:r>
              <a:rPr lang="en-US" altLang="ko-KR" sz="1400" dirty="0" err="1">
                <a:latin typeface="+mn-ea"/>
                <a:ea typeface="+mn-ea"/>
              </a:rPr>
              <a:t>known_hosts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72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ansible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인벤토리</a:t>
            </a:r>
            <a:r>
              <a:rPr lang="ko-KR" altLang="en-US" sz="1800" b="1" dirty="0" smtClean="0"/>
              <a:t> 작성 및 접속 </a:t>
            </a:r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$ </a:t>
            </a:r>
            <a:r>
              <a:rPr lang="en-US" altLang="ko-KR" sz="1200" dirty="0" smtClean="0">
                <a:latin typeface="+mn-ea"/>
                <a:ea typeface="+mn-ea"/>
              </a:rPr>
              <a:t>cast /</a:t>
            </a:r>
            <a:r>
              <a:rPr lang="en-US" altLang="ko-KR" sz="1200" dirty="0" err="1" smtClean="0">
                <a:latin typeface="+mn-ea"/>
                <a:ea typeface="+mn-ea"/>
              </a:rPr>
              <a:t>etc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ansible</a:t>
            </a:r>
            <a:r>
              <a:rPr lang="en-US" altLang="ko-KR" sz="1200" dirty="0" smtClean="0">
                <a:latin typeface="+mn-ea"/>
                <a:ea typeface="+mn-ea"/>
              </a:rPr>
              <a:t>/hosts   </a:t>
            </a:r>
            <a:r>
              <a:rPr lang="en-US" altLang="ko-KR" sz="1200" dirty="0">
                <a:latin typeface="+mn-ea"/>
                <a:ea typeface="+mn-ea"/>
              </a:rPr>
              <a:t>-&gt; inventory </a:t>
            </a:r>
            <a:r>
              <a:rPr lang="ko-KR" altLang="en-US" sz="1200" dirty="0">
                <a:latin typeface="+mn-ea"/>
                <a:ea typeface="+mn-ea"/>
              </a:rPr>
              <a:t>목록 작성 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192.168.17.156 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192.168.17.156 -m ping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192.168.17.156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false,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"ping": "pong"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all  -m ping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192.168.17.156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false,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"ping": "pong"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root</a:t>
            </a:r>
            <a:r>
              <a:rPr lang="ko-KR" altLang="en-US" sz="1200" dirty="0" smtClean="0">
                <a:latin typeface="+mn-ea"/>
                <a:ea typeface="+mn-ea"/>
              </a:rPr>
              <a:t>가 아닌 다른 계정으로 접속하고 싶다면 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$ </a:t>
            </a:r>
            <a:r>
              <a:rPr lang="en-US" altLang="ko-KR" sz="1200" dirty="0" err="1" smtClean="0">
                <a:latin typeface="+mn-ea"/>
                <a:ea typeface="+mn-ea"/>
              </a:rPr>
              <a:t>scp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id_rsa.pub cho@192.168.17.156:~/.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authorized_keys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192.168.17.156 -m ping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-u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cho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192.168.17.156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false,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"ping": "pong"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root</a:t>
            </a:r>
            <a:r>
              <a:rPr lang="ko-KR" altLang="en-US" sz="1200" dirty="0">
                <a:latin typeface="+mn-ea"/>
                <a:ea typeface="+mn-ea"/>
              </a:rPr>
              <a:t>가 아닌 다른 계정으로 </a:t>
            </a:r>
            <a:r>
              <a:rPr lang="ko-KR" altLang="en-US" sz="1200" dirty="0" smtClean="0">
                <a:latin typeface="+mn-ea"/>
                <a:ea typeface="+mn-ea"/>
              </a:rPr>
              <a:t>접속하여 </a:t>
            </a:r>
            <a:r>
              <a:rPr lang="en-US" altLang="ko-KR" sz="1200" dirty="0" err="1" smtClean="0">
                <a:latin typeface="+mn-ea"/>
                <a:ea typeface="+mn-ea"/>
              </a:rPr>
              <a:t>sudo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명령어를 사용하고 싶다면 </a:t>
            </a:r>
            <a:endParaRPr lang="ko-KR" altLang="en-US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echo '</a:t>
            </a:r>
            <a:r>
              <a:rPr lang="en-US" altLang="ko-KR" sz="1200" dirty="0" err="1">
                <a:latin typeface="+mn-ea"/>
                <a:ea typeface="+mn-ea"/>
              </a:rPr>
              <a:t>cho</a:t>
            </a:r>
            <a:r>
              <a:rPr lang="en-US" altLang="ko-KR" sz="1200" dirty="0">
                <a:latin typeface="+mn-ea"/>
                <a:ea typeface="+mn-ea"/>
              </a:rPr>
              <a:t> ALL=NOPASSWD:ALL' &gt;&gt; /</a:t>
            </a:r>
            <a:r>
              <a:rPr lang="en-US" altLang="ko-KR" sz="1200" dirty="0" err="1" smtClean="0">
                <a:latin typeface="+mn-ea"/>
                <a:ea typeface="+mn-ea"/>
              </a:rPr>
              <a:t>etc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sudoers</a:t>
            </a:r>
            <a:r>
              <a:rPr lang="en-US" altLang="ko-KR" sz="1200" dirty="0" smtClean="0">
                <a:latin typeface="+mn-ea"/>
                <a:ea typeface="+mn-ea"/>
              </a:rPr>
              <a:t>  -&gt; </a:t>
            </a:r>
            <a:r>
              <a:rPr lang="ko-KR" altLang="en-US" sz="1200" dirty="0" smtClean="0">
                <a:latin typeface="+mn-ea"/>
                <a:ea typeface="+mn-ea"/>
              </a:rPr>
              <a:t>접속대상 시스템에서 일반유저에게 </a:t>
            </a:r>
            <a:r>
              <a:rPr lang="en-US" altLang="ko-KR" sz="1200" dirty="0" err="1" smtClean="0">
                <a:latin typeface="+mn-ea"/>
                <a:ea typeface="+mn-ea"/>
              </a:rPr>
              <a:t>sudo</a:t>
            </a:r>
            <a:r>
              <a:rPr lang="ko-KR" altLang="en-US" sz="1200" dirty="0" smtClean="0">
                <a:latin typeface="+mn-ea"/>
                <a:ea typeface="+mn-ea"/>
              </a:rPr>
              <a:t>권한 추가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192.168.17.156 -m ping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-u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cho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--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ea typeface="+mn-ea"/>
              </a:rPr>
              <a:t>sudo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192.168.17.156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false,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"ping": "pong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12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ansible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기타 명령어 수행</a:t>
            </a:r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all -a "/bin/echo hello"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192.168.17.156 | SUCCESS | </a:t>
            </a:r>
            <a:r>
              <a:rPr lang="en-US" altLang="ko-KR" sz="1200" dirty="0" err="1">
                <a:latin typeface="+mn-ea"/>
                <a:ea typeface="+mn-ea"/>
              </a:rPr>
              <a:t>rc</a:t>
            </a:r>
            <a:r>
              <a:rPr lang="en-US" altLang="ko-KR" sz="1200" dirty="0">
                <a:latin typeface="+mn-ea"/>
                <a:ea typeface="+mn-ea"/>
              </a:rPr>
              <a:t>=0 &gt;&gt;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hello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all -a "/bin/</a:t>
            </a:r>
            <a:r>
              <a:rPr lang="en-US" altLang="ko-KR" sz="1200" dirty="0" err="1">
                <a:latin typeface="+mn-ea"/>
                <a:ea typeface="+mn-ea"/>
              </a:rPr>
              <a:t>df</a:t>
            </a:r>
            <a:r>
              <a:rPr lang="en-US" altLang="ko-KR" sz="1200" dirty="0">
                <a:latin typeface="+mn-ea"/>
                <a:ea typeface="+mn-ea"/>
              </a:rPr>
              <a:t> -h"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192.168.17.156 | SUCCESS | </a:t>
            </a:r>
            <a:r>
              <a:rPr lang="en-US" altLang="ko-KR" sz="1200" dirty="0" err="1">
                <a:latin typeface="+mn-ea"/>
                <a:ea typeface="+mn-ea"/>
              </a:rPr>
              <a:t>rc</a:t>
            </a:r>
            <a:r>
              <a:rPr lang="en-US" altLang="ko-KR" sz="1200" dirty="0">
                <a:latin typeface="+mn-ea"/>
                <a:ea typeface="+mn-ea"/>
              </a:rPr>
              <a:t>=0 &gt;&gt;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Filesystem</a:t>
            </a:r>
            <a:r>
              <a:rPr lang="en-US" altLang="ko-KR" sz="1200" dirty="0">
                <a:latin typeface="+mn-ea"/>
                <a:ea typeface="+mn-ea"/>
              </a:rPr>
              <a:t>               Size  Used Avail Use% Mounted on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dev</a:t>
            </a:r>
            <a:r>
              <a:rPr lang="en-US" altLang="ko-KR" sz="1200" dirty="0">
                <a:latin typeface="+mn-ea"/>
                <a:ea typeface="+mn-ea"/>
              </a:rPr>
              <a:t>/mapper/centos-root   12G  6.0G  5.2G  54% /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devtmpfs</a:t>
            </a:r>
            <a:r>
              <a:rPr lang="en-US" altLang="ko-KR" sz="1200" dirty="0">
                <a:latin typeface="+mn-ea"/>
                <a:ea typeface="+mn-ea"/>
              </a:rPr>
              <a:t>                 1.5G     0  1.5G   0% /</a:t>
            </a:r>
            <a:r>
              <a:rPr lang="en-US" altLang="ko-KR" sz="1200" dirty="0" err="1">
                <a:latin typeface="+mn-ea"/>
                <a:ea typeface="+mn-ea"/>
              </a:rPr>
              <a:t>dev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tmpfs</a:t>
            </a:r>
            <a:r>
              <a:rPr lang="en-US" altLang="ko-KR" sz="1200" dirty="0">
                <a:latin typeface="+mn-ea"/>
                <a:ea typeface="+mn-ea"/>
              </a:rPr>
              <a:t>                    1.5G  148K  1.5G   1% /</a:t>
            </a:r>
            <a:r>
              <a:rPr lang="en-US" altLang="ko-KR" sz="1200" dirty="0" err="1">
                <a:latin typeface="+mn-ea"/>
                <a:ea typeface="+mn-ea"/>
              </a:rPr>
              <a:t>dev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shm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tmpfs</a:t>
            </a:r>
            <a:r>
              <a:rPr lang="en-US" altLang="ko-KR" sz="1200" dirty="0">
                <a:latin typeface="+mn-ea"/>
                <a:ea typeface="+mn-ea"/>
              </a:rPr>
              <a:t>                    1.5G  153M  1.3G  11% /run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tmpfs</a:t>
            </a:r>
            <a:r>
              <a:rPr lang="en-US" altLang="ko-KR" sz="1200" dirty="0">
                <a:latin typeface="+mn-ea"/>
                <a:ea typeface="+mn-ea"/>
              </a:rPr>
              <a:t>                    1.5G     0  1.5G   0% /sys/fs/</a:t>
            </a:r>
            <a:r>
              <a:rPr lang="en-US" altLang="ko-KR" sz="1200" dirty="0" err="1">
                <a:latin typeface="+mn-ea"/>
                <a:ea typeface="+mn-ea"/>
              </a:rPr>
              <a:t>cgroup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dev</a:t>
            </a:r>
            <a:r>
              <a:rPr lang="en-US" altLang="ko-KR" sz="1200" dirty="0">
                <a:latin typeface="+mn-ea"/>
                <a:ea typeface="+mn-ea"/>
              </a:rPr>
              <a:t>/sda1                497M  178M  320M  36% /boot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tmpfs</a:t>
            </a:r>
            <a:r>
              <a:rPr lang="en-US" altLang="ko-KR" sz="1200" dirty="0">
                <a:latin typeface="+mn-ea"/>
                <a:ea typeface="+mn-ea"/>
              </a:rPr>
              <a:t>                    296M   16K  296M   1% /run/user/0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dev</a:t>
            </a:r>
            <a:r>
              <a:rPr lang="en-US" altLang="ko-KR" sz="1200" dirty="0">
                <a:latin typeface="+mn-ea"/>
                <a:ea typeface="+mn-ea"/>
              </a:rPr>
              <a:t>/loop1               1.9G  7.3M  1.7G   1% /</a:t>
            </a:r>
            <a:r>
              <a:rPr lang="en-US" altLang="ko-KR" sz="1200" dirty="0" err="1" smtClean="0">
                <a:latin typeface="+mn-ea"/>
                <a:ea typeface="+mn-ea"/>
              </a:rPr>
              <a:t>srv</a:t>
            </a:r>
            <a:r>
              <a:rPr lang="en-US" altLang="ko-KR" sz="1200" dirty="0" smtClean="0">
                <a:latin typeface="+mn-ea"/>
                <a:ea typeface="+mn-ea"/>
              </a:rPr>
              <a:t>/node/</a:t>
            </a:r>
            <a:r>
              <a:rPr lang="en-US" altLang="ko-KR" sz="1200" dirty="0" err="1" smtClean="0">
                <a:latin typeface="+mn-ea"/>
                <a:ea typeface="+mn-ea"/>
              </a:rPr>
              <a:t>swiftloopback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[choga88@ubuntu</a:t>
            </a:r>
            <a:r>
              <a:rPr lang="en-US" altLang="ko-KR" sz="1200" dirty="0">
                <a:latin typeface="+mn-ea"/>
                <a:ea typeface="+mn-ea"/>
              </a:rPr>
              <a:t>:~/</a:t>
            </a:r>
            <a:r>
              <a:rPr lang="en-US" altLang="ko-KR" sz="1200" dirty="0" err="1">
                <a:latin typeface="+mn-ea"/>
                <a:ea typeface="+mn-ea"/>
              </a:rPr>
              <a:t>myplatform</a:t>
            </a:r>
            <a:r>
              <a:rPr lang="en-US" altLang="ko-KR" sz="1200" dirty="0">
                <a:latin typeface="+mn-ea"/>
                <a:ea typeface="+mn-ea"/>
              </a:rPr>
              <a:t>$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-b -K -m user -a 'name=</a:t>
            </a:r>
            <a:r>
              <a:rPr lang="en-US" altLang="ko-KR" sz="1200" dirty="0" err="1">
                <a:latin typeface="+mn-ea"/>
                <a:ea typeface="+mn-ea"/>
              </a:rPr>
              <a:t>testuser</a:t>
            </a:r>
            <a:r>
              <a:rPr lang="en-US" altLang="ko-KR" sz="1200" dirty="0">
                <a:latin typeface="+mn-ea"/>
                <a:ea typeface="+mn-ea"/>
              </a:rPr>
              <a:t>' </a:t>
            </a:r>
            <a:r>
              <a:rPr lang="en-US" altLang="ko-KR" sz="1200" dirty="0" smtClean="0">
                <a:latin typeface="+mn-ea"/>
                <a:ea typeface="+mn-ea"/>
              </a:rPr>
              <a:t>all </a:t>
            </a:r>
          </a:p>
          <a:p>
            <a:pPr algn="l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ansible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서버와 동일계정으로 접근하므로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sudo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사용을 위해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inventory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시스템의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etc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sudoers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에 계정에 대한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sudo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권한설정필요 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SUDO password: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webserver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true,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"comment": "",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createhome</a:t>
            </a:r>
            <a:r>
              <a:rPr lang="en-US" altLang="ko-KR" sz="1200" dirty="0">
                <a:latin typeface="+mn-ea"/>
                <a:ea typeface="+mn-ea"/>
              </a:rPr>
              <a:t>": true,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"group": 1001,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"home": "/home/</a:t>
            </a:r>
            <a:r>
              <a:rPr lang="en-US" altLang="ko-KR" sz="1200" dirty="0" err="1">
                <a:latin typeface="+mn-ea"/>
                <a:ea typeface="+mn-ea"/>
              </a:rPr>
              <a:t>testuser</a:t>
            </a:r>
            <a:r>
              <a:rPr lang="en-US" altLang="ko-KR" sz="12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"name": "</a:t>
            </a:r>
            <a:r>
              <a:rPr lang="en-US" altLang="ko-KR" sz="1200" dirty="0" err="1">
                <a:latin typeface="+mn-ea"/>
                <a:ea typeface="+mn-ea"/>
              </a:rPr>
              <a:t>testuser</a:t>
            </a:r>
            <a:r>
              <a:rPr lang="en-US" altLang="ko-KR" sz="12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"shell": "/bin/bash",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"state": "present",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stderr</a:t>
            </a:r>
            <a:r>
              <a:rPr lang="en-US" altLang="ko-KR" sz="1200" dirty="0">
                <a:latin typeface="+mn-ea"/>
                <a:ea typeface="+mn-ea"/>
              </a:rPr>
              <a:t>": "</a:t>
            </a:r>
            <a:r>
              <a:rPr lang="en-US" altLang="ko-KR" sz="1200" dirty="0" err="1">
                <a:latin typeface="+mn-ea"/>
                <a:ea typeface="+mn-ea"/>
              </a:rPr>
              <a:t>useradd</a:t>
            </a:r>
            <a:r>
              <a:rPr lang="en-US" altLang="ko-KR" sz="1200" dirty="0">
                <a:latin typeface="+mn-ea"/>
                <a:ea typeface="+mn-ea"/>
              </a:rPr>
              <a:t>: warning: the home directory already exists.\</a:t>
            </a:r>
            <a:r>
              <a:rPr lang="en-US" altLang="ko-KR" sz="1200" dirty="0" err="1">
                <a:latin typeface="+mn-ea"/>
                <a:ea typeface="+mn-ea"/>
              </a:rPr>
              <a:t>nNot</a:t>
            </a:r>
            <a:r>
              <a:rPr lang="en-US" altLang="ko-KR" sz="1200" dirty="0">
                <a:latin typeface="+mn-ea"/>
                <a:ea typeface="+mn-ea"/>
              </a:rPr>
              <a:t> copying any file from </a:t>
            </a:r>
            <a:r>
              <a:rPr lang="en-US" altLang="ko-KR" sz="1200" dirty="0" err="1">
                <a:latin typeface="+mn-ea"/>
                <a:ea typeface="+mn-ea"/>
              </a:rPr>
              <a:t>skel</a:t>
            </a:r>
            <a:r>
              <a:rPr lang="en-US" altLang="ko-KR" sz="1200" dirty="0">
                <a:latin typeface="+mn-ea"/>
                <a:ea typeface="+mn-ea"/>
              </a:rPr>
              <a:t> directory into it.\</a:t>
            </a:r>
            <a:r>
              <a:rPr lang="en-US" altLang="ko-KR" sz="1200" dirty="0" err="1">
                <a:latin typeface="+mn-ea"/>
                <a:ea typeface="+mn-ea"/>
              </a:rPr>
              <a:t>nCreating</a:t>
            </a:r>
            <a:r>
              <a:rPr lang="en-US" altLang="ko-KR" sz="1200" dirty="0">
                <a:latin typeface="+mn-ea"/>
                <a:ea typeface="+mn-ea"/>
              </a:rPr>
              <a:t> mailbox file: File exists\n",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"system": false,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uid</a:t>
            </a:r>
            <a:r>
              <a:rPr lang="en-US" altLang="ko-KR" sz="1200" dirty="0">
                <a:latin typeface="+mn-ea"/>
                <a:ea typeface="+mn-ea"/>
              </a:rPr>
              <a:t>": 1001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choga88@ubuntu:~/</a:t>
            </a:r>
            <a:r>
              <a:rPr lang="en-US" altLang="ko-KR" sz="1200" dirty="0" err="1">
                <a:latin typeface="+mn-ea"/>
                <a:ea typeface="+mn-ea"/>
              </a:rPr>
              <a:t>myplatform</a:t>
            </a:r>
            <a:r>
              <a:rPr lang="en-US" altLang="ko-KR" sz="1200" dirty="0">
                <a:latin typeface="+mn-ea"/>
                <a:ea typeface="+mn-ea"/>
              </a:rPr>
              <a:t>$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-b -K -m user -a 'name=</a:t>
            </a:r>
            <a:r>
              <a:rPr lang="en-US" altLang="ko-KR" sz="1200" dirty="0" err="1">
                <a:latin typeface="+mn-ea"/>
                <a:ea typeface="+mn-ea"/>
              </a:rPr>
              <a:t>testuser</a:t>
            </a:r>
            <a:r>
              <a:rPr lang="en-US" altLang="ko-KR" sz="1200" dirty="0">
                <a:latin typeface="+mn-ea"/>
                <a:ea typeface="+mn-ea"/>
              </a:rPr>
              <a:t> state=absent'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SUDO password: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webserver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true,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"force": false,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"name": "</a:t>
            </a:r>
            <a:r>
              <a:rPr lang="en-US" altLang="ko-KR" sz="1200" dirty="0" err="1">
                <a:latin typeface="+mn-ea"/>
                <a:ea typeface="+mn-ea"/>
              </a:rPr>
              <a:t>testuser</a:t>
            </a:r>
            <a:r>
              <a:rPr lang="en-US" altLang="ko-KR" sz="12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"remove": false,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"state": "absent"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1</a:t>
            </a:r>
            <a:r>
              <a:rPr lang="ko-KR" altLang="en-US" sz="1800" b="1" dirty="0" smtClean="0">
                <a:latin typeface="+mn-ea"/>
              </a:rPr>
              <a:t>  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en-US" altLang="ko-KR" sz="1800" b="1" dirty="0" err="1" smtClean="0">
                <a:latin typeface="+mn-ea"/>
              </a:rPr>
              <a:t>httpd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설치 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[root@web1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</a:t>
            </a:r>
            <a:r>
              <a:rPr lang="en-US" altLang="ko-KR" sz="1200" dirty="0" err="1">
                <a:latin typeface="+mn-ea"/>
                <a:ea typeface="+mn-ea"/>
              </a:rPr>
              <a:t>webserver.yml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r>
              <a:rPr lang="en-US" altLang="ko-KR" sz="1200" dirty="0">
                <a:latin typeface="+mn-ea"/>
                <a:ea typeface="+mn-ea"/>
              </a:rPr>
              <a:t>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yum: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http start enable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service: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started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enabled: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71340"/>
              </p:ext>
            </p:extLst>
          </p:nvPr>
        </p:nvGraphicFramePr>
        <p:xfrm>
          <a:off x="6588646" y="1530189"/>
          <a:ext cx="3024336" cy="23003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3225"/>
                <a:gridCol w="1791111"/>
              </a:tblGrid>
              <a:tr h="378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색깔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</a:tr>
              <a:tr h="378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녹색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Ok</a:t>
                      </a:r>
                      <a:endParaRPr lang="ko-KR" altLang="en-US" sz="1400" dirty="0"/>
                    </a:p>
                  </a:txBody>
                  <a:tcPr/>
                </a:tc>
              </a:tr>
              <a:tr h="51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파란색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Skip</a:t>
                      </a:r>
                      <a:endParaRPr lang="ko-KR" altLang="en-US" sz="1400" dirty="0"/>
                    </a:p>
                  </a:txBody>
                  <a:tcPr/>
                </a:tc>
              </a:tr>
              <a:tr h="51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황색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Changed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8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빨간색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Failed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Unreachable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2 (yum </a:t>
            </a:r>
            <a:r>
              <a:rPr lang="ko-KR" altLang="en-US" sz="1800" b="1" dirty="0" smtClean="0">
                <a:latin typeface="+mn-ea"/>
              </a:rPr>
              <a:t>모듈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</a:t>
            </a:r>
            <a:r>
              <a:rPr lang="en-US" altLang="ko-KR" sz="1200" dirty="0" err="1">
                <a:latin typeface="+mn-ea"/>
                <a:ea typeface="+mn-ea"/>
              </a:rPr>
              <a:t>yum_mod.yml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epel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yum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epel</a:t>
            </a:r>
            <a:r>
              <a:rPr lang="en-US" altLang="ko-KR" sz="1200" dirty="0">
                <a:latin typeface="+mn-ea"/>
                <a:ea typeface="+mn-ea"/>
              </a:rPr>
              <a:t>-release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python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yum: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libselinux</a:t>
            </a:r>
            <a:r>
              <a:rPr lang="en-US" altLang="ko-KR" sz="1200" dirty="0">
                <a:latin typeface="+mn-ea"/>
                <a:ea typeface="+mn-ea"/>
              </a:rPr>
              <a:t>-python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- name: every package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yum: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name: "*"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state: latest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/>
              <a:t>yum: yum</a:t>
            </a:r>
            <a:r>
              <a:rPr lang="ko-KR" altLang="en-US" sz="1200" dirty="0" smtClean="0"/>
              <a:t>을 사용하여 </a:t>
            </a:r>
            <a:r>
              <a:rPr lang="en-US" altLang="ko-KR" sz="1200" dirty="0" err="1" smtClean="0"/>
              <a:t>pkg</a:t>
            </a:r>
            <a:r>
              <a:rPr lang="ko-KR" altLang="en-US" sz="1200" dirty="0" smtClean="0"/>
              <a:t>설치하는 모듈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state : present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최신 </a:t>
            </a:r>
            <a:r>
              <a:rPr lang="en-US" altLang="ko-KR" sz="1200" dirty="0" smtClean="0"/>
              <a:t>version </a:t>
            </a:r>
            <a:r>
              <a:rPr lang="ko-KR" altLang="en-US" sz="1200" dirty="0" smtClean="0"/>
              <a:t>설치</a:t>
            </a:r>
            <a:r>
              <a:rPr lang="en-US" altLang="ko-KR" sz="1200" dirty="0" smtClean="0"/>
              <a:t>), latest(</a:t>
            </a:r>
            <a:r>
              <a:rPr lang="ko-KR" altLang="en-US" sz="1200" dirty="0" err="1" smtClean="0"/>
              <a:t>최신버젼으로</a:t>
            </a:r>
            <a:r>
              <a:rPr lang="ko-KR" altLang="en-US" sz="1200" dirty="0" smtClean="0"/>
              <a:t> 업그레이드</a:t>
            </a:r>
            <a:r>
              <a:rPr lang="en-US" altLang="ko-KR" sz="1200" dirty="0" smtClean="0"/>
              <a:t>)  </a:t>
            </a:r>
          </a:p>
          <a:p>
            <a:pPr algn="l"/>
            <a:r>
              <a:rPr lang="en-US" altLang="ko-KR" sz="1200" dirty="0" smtClean="0"/>
              <a:t>“*”: </a:t>
            </a:r>
            <a:r>
              <a:rPr lang="ko-KR" altLang="en-US" sz="1200" dirty="0" smtClean="0"/>
              <a:t>모든 </a:t>
            </a:r>
            <a:r>
              <a:rPr lang="en-US" altLang="ko-KR" sz="1200" dirty="0" err="1" smtClean="0"/>
              <a:t>pkg</a:t>
            </a:r>
            <a:r>
              <a:rPr lang="ko-KR" altLang="en-US" sz="1200" dirty="0" smtClean="0"/>
              <a:t>를 의</a:t>
            </a:r>
            <a:r>
              <a:rPr lang="ko-KR" altLang="en-US" sz="1200" dirty="0"/>
              <a:t>미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04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2.4 </a:t>
            </a:r>
            <a:r>
              <a:rPr lang="ko-KR" altLang="en-US" sz="1800" b="1" dirty="0" err="1" smtClean="0">
                <a:latin typeface="+mn-ea"/>
                <a:ea typeface="+mn-ea"/>
              </a:rPr>
              <a:t>버젼</a:t>
            </a: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latin typeface="+mn-ea"/>
                <a:ea typeface="+mn-ea"/>
              </a:rPr>
              <a:t> - </a:t>
            </a:r>
            <a:r>
              <a:rPr lang="en-US" altLang="ko-KR" sz="1800" dirty="0" err="1" smtClean="0">
                <a:latin typeface="+mn-ea"/>
                <a:ea typeface="+mn-ea"/>
              </a:rPr>
              <a:t>yaml</a:t>
            </a:r>
            <a:r>
              <a:rPr lang="ko-KR" altLang="en-US" sz="1800" dirty="0" smtClean="0">
                <a:latin typeface="+mn-ea"/>
                <a:ea typeface="+mn-ea"/>
              </a:rPr>
              <a:t>기반 </a:t>
            </a:r>
            <a:r>
              <a:rPr lang="en-US" altLang="ko-KR" sz="1800" dirty="0" err="1" smtClean="0">
                <a:latin typeface="+mn-ea"/>
                <a:ea typeface="+mn-ea"/>
              </a:rPr>
              <a:t>config</a:t>
            </a:r>
            <a:r>
              <a:rPr lang="ko-KR" altLang="en-US" sz="1800" dirty="0" smtClean="0">
                <a:latin typeface="+mn-ea"/>
                <a:ea typeface="+mn-ea"/>
              </a:rPr>
              <a:t>을 위하여 </a:t>
            </a:r>
            <a:r>
              <a:rPr lang="en-US" altLang="ko-KR" sz="1800" dirty="0" err="1" smtClean="0">
                <a:latin typeface="+mn-ea"/>
                <a:ea typeface="+mn-ea"/>
              </a:rPr>
              <a:t>ansible-config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사용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latin typeface="+mn-ea"/>
                <a:ea typeface="+mn-ea"/>
              </a:rPr>
              <a:t>윈도우를 위해 </a:t>
            </a:r>
            <a:r>
              <a:rPr lang="en-US" altLang="ko-KR" sz="1800" dirty="0" err="1" smtClean="0">
                <a:latin typeface="+mn-ea"/>
                <a:ea typeface="+mn-ea"/>
              </a:rPr>
              <a:t>powershell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모듈 </a:t>
            </a:r>
            <a:r>
              <a:rPr lang="en-US" altLang="ko-KR" sz="1800" dirty="0" smtClean="0">
                <a:latin typeface="+mn-ea"/>
                <a:ea typeface="+mn-ea"/>
              </a:rPr>
              <a:t>API</a:t>
            </a:r>
            <a:r>
              <a:rPr lang="ko-KR" altLang="en-US" sz="1800" dirty="0" smtClean="0">
                <a:latin typeface="+mn-ea"/>
                <a:ea typeface="+mn-ea"/>
              </a:rPr>
              <a:t>개발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latin typeface="+mn-ea"/>
                <a:ea typeface="+mn-ea"/>
              </a:rPr>
              <a:t>네트워크 장비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스위치</a:t>
            </a:r>
            <a:r>
              <a:rPr lang="en-US" altLang="ko-KR" sz="1800" dirty="0" smtClean="0">
                <a:latin typeface="+mn-ea"/>
                <a:ea typeface="+mn-ea"/>
              </a:rPr>
              <a:t>,</a:t>
            </a:r>
            <a:r>
              <a:rPr lang="ko-KR" altLang="en-US" sz="1800" dirty="0" err="1" smtClean="0">
                <a:latin typeface="+mn-ea"/>
                <a:ea typeface="+mn-ea"/>
              </a:rPr>
              <a:t>라우터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를 위한 모듈 개발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- </a:t>
            </a:r>
            <a:r>
              <a:rPr lang="ko-KR" altLang="en-US" sz="1800" dirty="0" err="1" smtClean="0">
                <a:latin typeface="+mn-ea"/>
                <a:ea typeface="+mn-ea"/>
              </a:rPr>
              <a:t>클라우드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AWS, GCE, Azure</a:t>
            </a:r>
            <a:r>
              <a:rPr lang="ko-KR" altLang="en-US" sz="1800" dirty="0" smtClean="0">
                <a:latin typeface="+mn-ea"/>
                <a:ea typeface="+mn-ea"/>
              </a:rPr>
              <a:t>에 대한 지원 업데이트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l"/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- Python 3</a:t>
            </a:r>
            <a:r>
              <a:rPr lang="ko-KR" altLang="en-US" sz="1800" dirty="0" smtClean="0">
                <a:latin typeface="+mn-ea"/>
                <a:ea typeface="+mn-ea"/>
              </a:rPr>
              <a:t>지원</a:t>
            </a:r>
            <a:endParaRPr lang="en-US" altLang="ko-KR" sz="1800" dirty="0"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latin typeface="+mn-ea"/>
            </a:endParaRPr>
          </a:p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2. </a:t>
            </a: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구분 </a:t>
            </a:r>
            <a:endParaRPr lang="ko-KR" altLang="en-US" sz="1800" b="1" dirty="0">
              <a:latin typeface="+mn-ea"/>
              <a:ea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37079"/>
              </p:ext>
            </p:extLst>
          </p:nvPr>
        </p:nvGraphicFramePr>
        <p:xfrm>
          <a:off x="647986" y="3222377"/>
          <a:ext cx="696066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984256"/>
                <a:gridCol w="2320220"/>
              </a:tblGrid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ANSIBLE </a:t>
                      </a:r>
                      <a:r>
                        <a:rPr lang="ko-KR" altLang="en-US" sz="1600" dirty="0" smtClean="0"/>
                        <a:t>엔진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ANSIBLE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프로젝트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엔터프라이즈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커뮤니티 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주기적 배포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Upstream</a:t>
                      </a:r>
                      <a:r>
                        <a:rPr lang="ko-KR" altLang="en-US" sz="1600" dirty="0" smtClean="0"/>
                        <a:t>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반영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기술지원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네트워크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Add-on support</a:t>
                      </a:r>
                      <a:r>
                        <a:rPr lang="ko-KR" altLang="en-US" sz="1600" dirty="0" err="1" smtClean="0"/>
                        <a:t>구매시</a:t>
                      </a:r>
                      <a:r>
                        <a:rPr lang="ko-KR" altLang="en-US" sz="1600" dirty="0" smtClean="0"/>
                        <a:t> 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버그</a:t>
                      </a:r>
                      <a:r>
                        <a:rPr lang="en-US" altLang="ko-KR" sz="1600" dirty="0" smtClean="0"/>
                        <a:t>fix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서브스크립션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0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3 (</a:t>
            </a:r>
            <a:r>
              <a:rPr lang="en-US" altLang="ko-KR" sz="1800" b="1" dirty="0" err="1" smtClean="0">
                <a:latin typeface="+mn-ea"/>
              </a:rPr>
              <a:t>ntp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 </a:t>
            </a:r>
            <a:r>
              <a:rPr lang="en-US" altLang="ko-KR" sz="1200" dirty="0" err="1">
                <a:latin typeface="+mn-ea"/>
                <a:ea typeface="+mn-ea"/>
              </a:rPr>
              <a:t>ntp_mod.yml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ntp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install   -&gt;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ps</a:t>
            </a:r>
            <a:r>
              <a:rPr lang="en-US" altLang="ko-KR" sz="1200" b="1" dirty="0">
                <a:solidFill>
                  <a:srgbClr val="FF0000"/>
                </a:solidFill>
              </a:rPr>
              <a:t> –</a:t>
            </a:r>
            <a:r>
              <a:rPr lang="en-US" altLang="ko-KR" sz="1200" b="1" dirty="0" err="1">
                <a:solidFill>
                  <a:srgbClr val="FF0000"/>
                </a:solidFill>
              </a:rPr>
              <a:t>ef</a:t>
            </a:r>
            <a:r>
              <a:rPr lang="en-US" altLang="ko-KR" sz="1200" b="1" dirty="0">
                <a:solidFill>
                  <a:srgbClr val="FF0000"/>
                </a:solidFill>
              </a:rPr>
              <a:t> | grep </a:t>
            </a:r>
            <a:r>
              <a:rPr lang="en-US" altLang="ko-KR" sz="1200" b="1" dirty="0" err="1">
                <a:solidFill>
                  <a:srgbClr val="FF0000"/>
                </a:solidFill>
              </a:rPr>
              <a:t>ntp</a:t>
            </a:r>
            <a:r>
              <a:rPr lang="ko-KR" altLang="en-US" sz="1200" b="1" dirty="0">
                <a:solidFill>
                  <a:srgbClr val="FF0000"/>
                </a:solidFill>
              </a:rPr>
              <a:t>로 </a:t>
            </a:r>
            <a:r>
              <a:rPr lang="ko-KR" altLang="en-US" sz="1200" b="1" dirty="0" err="1">
                <a:solidFill>
                  <a:srgbClr val="FF0000"/>
                </a:solidFill>
              </a:rPr>
              <a:t>확인시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</a:rPr>
              <a:t>/bin/python /</a:t>
            </a:r>
            <a:r>
              <a:rPr lang="en-US" altLang="ko-KR" sz="1200" b="1" dirty="0" err="1">
                <a:solidFill>
                  <a:srgbClr val="FF0000"/>
                </a:solidFill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</a:rPr>
              <a:t>/bin/yum –d -2 –y install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ntp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yum: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ntp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ntp</a:t>
            </a:r>
            <a:r>
              <a:rPr lang="en-US" altLang="ko-KR" sz="1200" dirty="0">
                <a:latin typeface="+mn-ea"/>
                <a:ea typeface="+mn-ea"/>
              </a:rPr>
              <a:t> link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file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src</a:t>
            </a:r>
            <a:r>
              <a:rPr lang="en-US" altLang="ko-KR" sz="1200" dirty="0">
                <a:latin typeface="+mn-ea"/>
                <a:ea typeface="+mn-ea"/>
              </a:rPr>
              <a:t>: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/share/</a:t>
            </a:r>
            <a:r>
              <a:rPr lang="en-US" altLang="ko-KR" sz="1200" dirty="0" err="1">
                <a:latin typeface="+mn-ea"/>
                <a:ea typeface="+mn-ea"/>
              </a:rPr>
              <a:t>zoneinfo</a:t>
            </a:r>
            <a:r>
              <a:rPr lang="en-US" altLang="ko-KR" sz="1200" dirty="0">
                <a:latin typeface="+mn-ea"/>
                <a:ea typeface="+mn-ea"/>
              </a:rPr>
              <a:t>/GMT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dest</a:t>
            </a:r>
            <a:r>
              <a:rPr lang="en-US" altLang="ko-KR" sz="1200" dirty="0">
                <a:latin typeface="+mn-ea"/>
                <a:ea typeface="+mn-ea"/>
              </a:rPr>
              <a:t>: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localtime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link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ntp</a:t>
            </a:r>
            <a:r>
              <a:rPr lang="en-US" altLang="ko-KR" sz="1200" dirty="0">
                <a:latin typeface="+mn-ea"/>
                <a:ea typeface="+mn-ea"/>
              </a:rPr>
              <a:t> enable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service</a:t>
            </a:r>
            <a:r>
              <a:rPr lang="en-US" altLang="ko-KR" sz="1200" b="1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ntpd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started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enabled: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/>
              <a:t>file: </a:t>
            </a:r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src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link </a:t>
            </a:r>
            <a:r>
              <a:rPr lang="ko-KR" altLang="en-US" sz="1200" dirty="0" smtClean="0"/>
              <a:t>시킴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service : </a:t>
            </a:r>
            <a:r>
              <a:rPr lang="en-US" altLang="ko-KR" sz="1200" dirty="0" err="1" smtClean="0"/>
              <a:t>ntpd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서비스를 시작하고 </a:t>
            </a:r>
            <a:r>
              <a:rPr lang="en-US" altLang="ko-KR" sz="1200" dirty="0" smtClean="0"/>
              <a:t>enable</a:t>
            </a:r>
            <a:r>
              <a:rPr lang="ko-KR" altLang="en-US" sz="1200" dirty="0" smtClean="0"/>
              <a:t>함 </a:t>
            </a:r>
            <a:r>
              <a:rPr lang="en-US" altLang="ko-KR" sz="1200" dirty="0" smtClean="0"/>
              <a:t> </a:t>
            </a:r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112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4 (</a:t>
            </a:r>
            <a:r>
              <a:rPr lang="en-US" altLang="ko-KR" sz="1800" b="1" dirty="0" err="1" smtClean="0">
                <a:latin typeface="+mn-ea"/>
              </a:rPr>
              <a:t>user,authorized_key,lineinfile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모듈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</a:t>
            </a:r>
            <a:r>
              <a:rPr lang="en-US" altLang="ko-KR" sz="1200" dirty="0" err="1">
                <a:latin typeface="+mn-ea"/>
                <a:ea typeface="+mn-ea"/>
              </a:rPr>
              <a:t>firstrun.yml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ensure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user exists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user: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comment: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ensure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user accept </a:t>
            </a:r>
            <a:r>
              <a:rPr lang="en-US" altLang="ko-KR" sz="1200" dirty="0" err="1">
                <a:latin typeface="+mn-ea"/>
                <a:ea typeface="+mn-ea"/>
              </a:rPr>
              <a:t>ssh</a:t>
            </a:r>
            <a:r>
              <a:rPr lang="en-US" altLang="ko-KR" sz="1200" dirty="0">
                <a:latin typeface="+mn-ea"/>
                <a:ea typeface="+mn-ea"/>
              </a:rPr>
              <a:t> key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authorized_key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user: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key: https://github.com/fale.keys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ensure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user </a:t>
            </a:r>
            <a:r>
              <a:rPr lang="en-US" altLang="ko-KR" sz="1200" dirty="0" err="1">
                <a:latin typeface="+mn-ea"/>
                <a:ea typeface="+mn-ea"/>
              </a:rPr>
              <a:t>sudoer</a:t>
            </a:r>
            <a:r>
              <a:rPr lang="en-US" altLang="ko-KR" sz="1200" dirty="0">
                <a:latin typeface="+mn-ea"/>
                <a:ea typeface="+mn-ea"/>
              </a:rPr>
              <a:t> with no </a:t>
            </a:r>
            <a:r>
              <a:rPr lang="en-US" altLang="ko-KR" sz="1200" dirty="0" err="1">
                <a:latin typeface="+mn-ea"/>
                <a:ea typeface="+mn-ea"/>
              </a:rPr>
              <a:t>passwd</a:t>
            </a:r>
            <a:r>
              <a:rPr lang="en-US" altLang="ko-KR" sz="1200" dirty="0">
                <a:latin typeface="+mn-ea"/>
                <a:ea typeface="+mn-ea"/>
              </a:rPr>
              <a:t> required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lineinfile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dest</a:t>
            </a:r>
            <a:r>
              <a:rPr lang="en-US" altLang="ko-KR" sz="1200" dirty="0">
                <a:latin typeface="+mn-ea"/>
                <a:ea typeface="+mn-ea"/>
              </a:rPr>
              <a:t>: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sudoers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present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regexp</a:t>
            </a:r>
            <a:r>
              <a:rPr lang="en-US" altLang="ko-KR" sz="1200" dirty="0">
                <a:latin typeface="+mn-ea"/>
                <a:ea typeface="+mn-ea"/>
              </a:rPr>
              <a:t>: '^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ALL\='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line: '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ALL=(ALL) NOPASSWD:ALL'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validate: '</a:t>
            </a:r>
            <a:r>
              <a:rPr lang="en-US" altLang="ko-KR" sz="1200" dirty="0" err="1">
                <a:latin typeface="+mn-ea"/>
                <a:ea typeface="+mn-ea"/>
              </a:rPr>
              <a:t>visudo</a:t>
            </a: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en-US" altLang="ko-KR" sz="1200" dirty="0" err="1">
                <a:latin typeface="+mn-ea"/>
                <a:ea typeface="+mn-ea"/>
              </a:rPr>
              <a:t>cf</a:t>
            </a:r>
            <a:r>
              <a:rPr lang="en-US" altLang="ko-KR" sz="1200" dirty="0">
                <a:latin typeface="+mn-ea"/>
                <a:ea typeface="+mn-ea"/>
              </a:rPr>
              <a:t> %s'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/>
              <a:t>user: cat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passwd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os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가입자 생성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err="1" smtClean="0"/>
              <a:t>authorized_key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접근하기 위한 </a:t>
            </a:r>
            <a:r>
              <a:rPr lang="en-US" altLang="ko-KR" sz="1200" dirty="0" err="1" smtClean="0"/>
              <a:t>authorized_keys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파일을 생성 또는 제거</a:t>
            </a:r>
            <a:endParaRPr lang="en-US" altLang="ko-KR" sz="1200" dirty="0" smtClean="0"/>
          </a:p>
          <a:p>
            <a:pPr algn="l"/>
            <a:r>
              <a:rPr lang="en-US" altLang="ko-KR" sz="1200" dirty="0" err="1" smtClean="0"/>
              <a:t>lineinfile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sed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명령어와 유사하게 </a:t>
            </a:r>
            <a:r>
              <a:rPr lang="en-US" altLang="ko-KR" sz="1200" dirty="0" smtClean="0"/>
              <a:t>file</a:t>
            </a:r>
            <a:r>
              <a:rPr lang="ko-KR" altLang="en-US" sz="1200" dirty="0" smtClean="0"/>
              <a:t>의 내용을 바꿈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0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745282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5 (template</a:t>
            </a:r>
            <a:r>
              <a:rPr lang="ko-KR" altLang="en-US" sz="1800" b="1" dirty="0" smtClean="0">
                <a:latin typeface="+mn-ea"/>
              </a:rPr>
              <a:t>모듈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 </a:t>
            </a:r>
            <a:r>
              <a:rPr lang="en-US" altLang="ko-KR" sz="1200" dirty="0" err="1">
                <a:latin typeface="+mn-ea"/>
                <a:ea typeface="+mn-ea"/>
              </a:rPr>
              <a:t>motd_mod.yml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motd</a:t>
            </a:r>
            <a:r>
              <a:rPr lang="en-US" altLang="ko-KR" sz="1200" dirty="0">
                <a:latin typeface="+mn-ea"/>
                <a:ea typeface="+mn-ea"/>
              </a:rPr>
              <a:t> file ensure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template: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src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motd.j2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dest</a:t>
            </a:r>
            <a:r>
              <a:rPr lang="en-US" altLang="ko-KR" sz="1200" dirty="0">
                <a:latin typeface="+mn-ea"/>
                <a:ea typeface="+mn-ea"/>
              </a:rPr>
              <a:t>: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motd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owner: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group: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mode: 0644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/>
              <a:t>template: jinja2</a:t>
            </a:r>
            <a:r>
              <a:rPr lang="ko-KR" altLang="en-US" sz="1200" dirty="0" smtClean="0"/>
              <a:t>파일을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template</a:t>
            </a:r>
            <a:r>
              <a:rPr lang="ko-KR" altLang="en-US" sz="1200" dirty="0" smtClean="0"/>
              <a:t>으로 하여 </a:t>
            </a:r>
            <a:r>
              <a:rPr lang="en-US" altLang="ko-KR" sz="1200" dirty="0" err="1" smtClean="0"/>
              <a:t>dest</a:t>
            </a:r>
            <a:r>
              <a:rPr lang="ko-KR" altLang="en-US" sz="1200" dirty="0" smtClean="0"/>
              <a:t>파일을 구성함 </a:t>
            </a:r>
            <a:r>
              <a:rPr lang="en-US" altLang="ko-KR" sz="1200" dirty="0" smtClean="0"/>
              <a:t>({{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}}</a:t>
            </a:r>
            <a:r>
              <a:rPr lang="ko-KR" altLang="en-US" sz="1200" dirty="0" smtClean="0"/>
              <a:t>에 대하여 </a:t>
            </a:r>
            <a:r>
              <a:rPr lang="ko-KR" altLang="en-US" sz="1200" dirty="0" err="1" smtClean="0"/>
              <a:t>변수값</a:t>
            </a:r>
            <a:r>
              <a:rPr lang="ko-KR" altLang="en-US" sz="1200" dirty="0" smtClean="0"/>
              <a:t> 적용</a:t>
            </a:r>
            <a:endParaRPr lang="en-US" altLang="ko-KR" sz="1200" dirty="0" smtClean="0"/>
          </a:p>
          <a:p>
            <a:pPr algn="l"/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 localhost</a:t>
            </a:r>
            <a:r>
              <a:rPr lang="ko-KR" altLang="en-US" sz="1200" dirty="0" smtClean="0"/>
              <a:t>하여 실제로 </a:t>
            </a:r>
            <a:r>
              <a:rPr lang="en-US" altLang="ko-KR" sz="1200" dirty="0" err="1" smtClean="0"/>
              <a:t>motd</a:t>
            </a:r>
            <a:r>
              <a:rPr lang="ko-KR" altLang="en-US" sz="1200" dirty="0" smtClean="0"/>
              <a:t>배너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적용되었는지 확인 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810944" y="1350169"/>
            <a:ext cx="52197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cat motd.j2</a:t>
            </a:r>
          </a:p>
          <a:p>
            <a:pPr algn="l"/>
            <a:r>
              <a:rPr lang="en-US" altLang="ko-KR" dirty="0"/>
              <a:t>This system is managed by </a:t>
            </a:r>
            <a:r>
              <a:rPr lang="en-US" altLang="ko-KR" dirty="0" err="1"/>
              <a:t>Ansible</a:t>
            </a:r>
            <a:endParaRPr lang="en-US" altLang="ko-KR" dirty="0"/>
          </a:p>
          <a:p>
            <a:pPr algn="l"/>
            <a:r>
              <a:rPr lang="en-US" altLang="ko-KR" dirty="0"/>
              <a:t>Any change done on this system could be overwritten by </a:t>
            </a:r>
            <a:r>
              <a:rPr lang="en-US" altLang="ko-KR" dirty="0" err="1"/>
              <a:t>Ansible</a:t>
            </a:r>
            <a:endParaRPr lang="en-US" altLang="ko-KR" dirty="0"/>
          </a:p>
          <a:p>
            <a:pPr algn="l"/>
            <a:r>
              <a:rPr lang="en-US" altLang="ko-KR" dirty="0"/>
              <a:t>OS: {{ </a:t>
            </a:r>
            <a:r>
              <a:rPr lang="en-US" altLang="ko-KR" dirty="0" err="1"/>
              <a:t>ansible_distribution</a:t>
            </a:r>
            <a:r>
              <a:rPr lang="en-US" altLang="ko-KR" dirty="0"/>
              <a:t> }} {{ </a:t>
            </a:r>
            <a:r>
              <a:rPr lang="en-US" altLang="ko-KR" dirty="0" err="1"/>
              <a:t>ansible_distribution_version</a:t>
            </a:r>
            <a:r>
              <a:rPr lang="en-US" altLang="ko-KR" dirty="0"/>
              <a:t> }}</a:t>
            </a:r>
          </a:p>
          <a:p>
            <a:pPr algn="l"/>
            <a:r>
              <a:rPr lang="en-US" altLang="ko-KR" dirty="0"/>
              <a:t>Hostname: {{ </a:t>
            </a:r>
            <a:r>
              <a:rPr lang="en-US" altLang="ko-KR" dirty="0" err="1"/>
              <a:t>inventory_hostname</a:t>
            </a:r>
            <a:r>
              <a:rPr lang="en-US" altLang="ko-KR" dirty="0"/>
              <a:t> }}</a:t>
            </a:r>
          </a:p>
          <a:p>
            <a:pPr algn="l"/>
            <a:r>
              <a:rPr lang="en-US" altLang="ko-KR" dirty="0"/>
              <a:t>eth0 address: {{ ansible_ens33.ipv4.address }}</a:t>
            </a:r>
          </a:p>
          <a:p>
            <a:pPr algn="l"/>
            <a:r>
              <a:rPr lang="en-US" altLang="ko-KR" dirty="0"/>
              <a:t>All connections are monitored and recorded</a:t>
            </a:r>
          </a:p>
          <a:p>
            <a:pPr algn="l"/>
            <a:r>
              <a:rPr lang="en-US" altLang="ko-KR" dirty="0"/>
              <a:t>Disconnect IMMEDIATELY if you are not an authorized user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974" y="4807662"/>
            <a:ext cx="37264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[root@web1 .</a:t>
            </a:r>
            <a:r>
              <a:rPr lang="en-US" altLang="ko-KR" dirty="0" err="1"/>
              <a:t>ansible</a:t>
            </a:r>
            <a:r>
              <a:rPr lang="en-US" altLang="ko-KR" dirty="0"/>
              <a:t>]#  </a:t>
            </a:r>
            <a:r>
              <a:rPr lang="en-US" altLang="ko-KR" b="1" dirty="0">
                <a:solidFill>
                  <a:srgbClr val="FF0000"/>
                </a:solidFill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</a:rPr>
              <a:t>deploy_website.yml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---</a:t>
            </a:r>
          </a:p>
          <a:p>
            <a:pPr algn="l"/>
            <a:r>
              <a:rPr lang="en-US" altLang="ko-KR" dirty="0"/>
              <a:t>- name: install</a:t>
            </a:r>
          </a:p>
          <a:p>
            <a:pPr algn="l"/>
            <a:r>
              <a:rPr lang="en-US" altLang="ko-KR" dirty="0"/>
              <a:t>  hosts: all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</a:t>
            </a:r>
            <a:r>
              <a:rPr lang="en-US" altLang="ko-KR" dirty="0" err="1"/>
              <a:t>ansible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website present update</a:t>
            </a:r>
          </a:p>
          <a:p>
            <a:pPr algn="l"/>
            <a:r>
              <a:rPr lang="en-US" altLang="ko-KR" dirty="0"/>
              <a:t>    template: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src</a:t>
            </a:r>
            <a:r>
              <a:rPr lang="en-US" altLang="ko-KR" dirty="0"/>
              <a:t>: index.html.j2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var</a:t>
            </a:r>
            <a:r>
              <a:rPr lang="en-US" altLang="ko-KR" dirty="0"/>
              <a:t>/www/html/index.html</a:t>
            </a:r>
          </a:p>
          <a:p>
            <a:pPr algn="l"/>
            <a:r>
              <a:rPr lang="en-US" altLang="ko-KR" dirty="0"/>
              <a:t>      owner: root</a:t>
            </a:r>
          </a:p>
          <a:p>
            <a:pPr algn="l"/>
            <a:r>
              <a:rPr lang="en-US" altLang="ko-KR" dirty="0"/>
              <a:t>      group: root</a:t>
            </a:r>
          </a:p>
          <a:p>
            <a:pPr algn="l"/>
            <a:r>
              <a:rPr lang="en-US" altLang="ko-KR" dirty="0"/>
              <a:t>      mode: 0644</a:t>
            </a:r>
          </a:p>
          <a:p>
            <a:pPr algn="l"/>
            <a:r>
              <a:rPr lang="en-US" altLang="ko-KR" dirty="0"/>
              <a:t>    become: true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10944" y="4823036"/>
            <a:ext cx="52197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[root@web1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cat index.html.j2</a:t>
            </a:r>
          </a:p>
          <a:p>
            <a:pPr algn="l"/>
            <a:r>
              <a:rPr lang="en-US" altLang="ko-KR" dirty="0"/>
              <a:t>&lt;html&gt;</a:t>
            </a:r>
          </a:p>
          <a:p>
            <a:pPr algn="l"/>
            <a:r>
              <a:rPr lang="en-US" altLang="ko-KR" dirty="0"/>
              <a:t>        &lt;body&gt;</a:t>
            </a:r>
          </a:p>
          <a:p>
            <a:pPr algn="l"/>
            <a:r>
              <a:rPr lang="en-US" altLang="ko-KR" dirty="0"/>
              <a:t>                &lt;h1&gt;&gt;Hello World!&lt;/h1&gt;</a:t>
            </a:r>
          </a:p>
          <a:p>
            <a:pPr algn="l"/>
            <a:r>
              <a:rPr lang="en-US" altLang="ko-KR" dirty="0"/>
              <a:t>                &lt;p&gt; this page was created on {{ </a:t>
            </a:r>
            <a:r>
              <a:rPr lang="en-US" altLang="ko-KR" dirty="0" err="1"/>
              <a:t>ansible_date_time.date</a:t>
            </a:r>
            <a:r>
              <a:rPr lang="en-US" altLang="ko-KR" dirty="0"/>
              <a:t>}}.&lt;/p&gt;</a:t>
            </a:r>
          </a:p>
          <a:p>
            <a:pPr algn="l"/>
            <a:r>
              <a:rPr lang="en-US" altLang="ko-KR" dirty="0"/>
              <a:t>        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{% for address in ansible_all_ipv4_addresses %}</a:t>
            </a:r>
          </a:p>
          <a:p>
            <a:pPr algn="l"/>
            <a:r>
              <a:rPr lang="en-US" altLang="ko-KR" dirty="0"/>
              <a:t>                &lt;li&gt; {{address}}&lt;/li&gt;</a:t>
            </a:r>
          </a:p>
          <a:p>
            <a:pPr algn="l"/>
            <a:r>
              <a:rPr lang="en-US" altLang="ko-KR" dirty="0"/>
              <a:t>{% </a:t>
            </a:r>
            <a:r>
              <a:rPr lang="en-US" altLang="ko-KR" dirty="0" err="1"/>
              <a:t>endfor</a:t>
            </a:r>
            <a:r>
              <a:rPr lang="en-US" altLang="ko-KR" dirty="0"/>
              <a:t> %}</a:t>
            </a:r>
          </a:p>
          <a:p>
            <a:pPr algn="l"/>
            <a:r>
              <a:rPr lang="en-US" altLang="ko-KR" dirty="0"/>
              <a:t>        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        &lt;/body&gt;</a:t>
            </a:r>
          </a:p>
          <a:p>
            <a:pPr algn="l"/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209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7092788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6 (fact </a:t>
            </a:r>
            <a:r>
              <a:rPr lang="ko-KR" altLang="en-US" sz="1800" b="1" dirty="0" smtClean="0">
                <a:latin typeface="+mn-ea"/>
              </a:rPr>
              <a:t>확인 및 수집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ansible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localhost -m </a:t>
            </a:r>
            <a:r>
              <a:rPr lang="en-US" altLang="ko-KR" sz="1200" dirty="0" smtClean="0">
                <a:latin typeface="+mn-ea"/>
                <a:ea typeface="+mn-ea"/>
              </a:rPr>
              <a:t>setup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setup </a:t>
            </a:r>
            <a:r>
              <a:rPr lang="ko-KR" altLang="en-US" sz="1200" dirty="0" smtClean="0">
                <a:latin typeface="+mn-ea"/>
                <a:ea typeface="+mn-ea"/>
              </a:rPr>
              <a:t>모듈을 사용하여 </a:t>
            </a:r>
            <a:r>
              <a:rPr lang="en-US" altLang="ko-KR" sz="1200" dirty="0" smtClean="0">
                <a:latin typeface="+mn-ea"/>
                <a:ea typeface="+mn-ea"/>
              </a:rPr>
              <a:t>playbook</a:t>
            </a:r>
            <a:r>
              <a:rPr lang="ko-KR" altLang="en-US" sz="1200" dirty="0" smtClean="0">
                <a:latin typeface="+mn-ea"/>
                <a:ea typeface="+mn-ea"/>
              </a:rPr>
              <a:t>에서 </a:t>
            </a:r>
            <a:r>
              <a:rPr lang="en-US" altLang="ko-KR" sz="1200" dirty="0" smtClean="0">
                <a:latin typeface="+mn-ea"/>
                <a:ea typeface="+mn-ea"/>
              </a:rPr>
              <a:t>hosts</a:t>
            </a:r>
            <a:r>
              <a:rPr lang="ko-KR" altLang="en-US" sz="1200" dirty="0" smtClean="0">
                <a:latin typeface="+mn-ea"/>
                <a:ea typeface="+mn-ea"/>
              </a:rPr>
              <a:t>에 관한 </a:t>
            </a:r>
            <a:r>
              <a:rPr lang="ko-KR" altLang="en-US" sz="1200" dirty="0" err="1" smtClean="0">
                <a:latin typeface="+mn-ea"/>
                <a:ea typeface="+mn-ea"/>
              </a:rPr>
              <a:t>수집가능한</a:t>
            </a:r>
            <a:r>
              <a:rPr lang="ko-KR" altLang="en-US" sz="1200" dirty="0" smtClean="0">
                <a:latin typeface="+mn-ea"/>
                <a:ea typeface="+mn-ea"/>
              </a:rPr>
              <a:t> 변수들 확인 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localhost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gather_facts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true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debug </a:t>
            </a:r>
            <a:r>
              <a:rPr lang="en-US" altLang="ko-KR" sz="1200" dirty="0" err="1">
                <a:latin typeface="+mn-ea"/>
                <a:ea typeface="+mn-ea"/>
              </a:rPr>
              <a:t>var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hostvars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inventory_hostname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verbosity: 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gater_facts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값이 </a:t>
            </a:r>
            <a:r>
              <a:rPr lang="en-US" altLang="ko-KR" sz="1200" dirty="0" smtClean="0">
                <a:latin typeface="+mn-ea"/>
                <a:ea typeface="+mn-ea"/>
              </a:rPr>
              <a:t>true or false</a:t>
            </a:r>
            <a:r>
              <a:rPr lang="ko-KR" altLang="en-US" sz="1200" dirty="0" smtClean="0">
                <a:latin typeface="+mn-ea"/>
                <a:ea typeface="+mn-ea"/>
              </a:rPr>
              <a:t>에 따라 나오는 내용 달라짐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</a:t>
            </a:r>
            <a:r>
              <a:rPr lang="en-US" altLang="ko-KR" sz="1200" dirty="0" err="1">
                <a:latin typeface="+mn-ea"/>
                <a:ea typeface="+mn-ea"/>
              </a:rPr>
              <a:t>host_mod.yml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 smtClean="0">
                <a:latin typeface="+mn-ea"/>
                <a:ea typeface="+mn-ea"/>
              </a:rPr>
              <a:t>hostnae</a:t>
            </a:r>
            <a:r>
              <a:rPr lang="en-US" altLang="ko-KR" sz="1200" dirty="0" smtClean="0">
                <a:latin typeface="+mn-ea"/>
                <a:ea typeface="+mn-ea"/>
              </a:rPr>
              <a:t> is same of the inventory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hostname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"{{</a:t>
            </a:r>
            <a:r>
              <a:rPr lang="en-US" altLang="ko-KR" sz="1200" dirty="0" err="1">
                <a:latin typeface="+mn-ea"/>
                <a:ea typeface="+mn-ea"/>
              </a:rPr>
              <a:t>inventory_hostname</a:t>
            </a:r>
            <a:r>
              <a:rPr lang="en-US" altLang="ko-KR" sz="1200" dirty="0" smtClean="0">
                <a:latin typeface="+mn-ea"/>
                <a:ea typeface="+mn-ea"/>
              </a:rPr>
              <a:t>}}“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inventory </a:t>
            </a:r>
            <a:r>
              <a:rPr lang="ko-KR" altLang="en-US" sz="1200" dirty="0" smtClean="0">
                <a:latin typeface="+mn-ea"/>
                <a:ea typeface="+mn-ea"/>
              </a:rPr>
              <a:t>파일의 이름대로 원격대상서버의 </a:t>
            </a:r>
            <a:r>
              <a:rPr lang="en-US" altLang="ko-KR" sz="1200" dirty="0" smtClean="0">
                <a:latin typeface="+mn-ea"/>
                <a:ea typeface="+mn-ea"/>
              </a:rPr>
              <a:t>hostname </a:t>
            </a:r>
            <a:r>
              <a:rPr lang="ko-KR" altLang="en-US" sz="1200" dirty="0" smtClean="0">
                <a:latin typeface="+mn-ea"/>
                <a:ea typeface="+mn-ea"/>
              </a:rPr>
              <a:t>설정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처음 </a:t>
            </a:r>
            <a:r>
              <a:rPr lang="ko-KR" altLang="en-US" sz="1200" dirty="0" err="1" smtClean="0">
                <a:latin typeface="+mn-ea"/>
                <a:ea typeface="+mn-ea"/>
              </a:rPr>
              <a:t>접속시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yes </a:t>
            </a:r>
            <a:r>
              <a:rPr lang="ko-KR" altLang="en-US" sz="1200" dirty="0" smtClean="0">
                <a:latin typeface="+mn-ea"/>
                <a:ea typeface="+mn-ea"/>
              </a:rPr>
              <a:t>한번 필요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7270" y="4482517"/>
            <a:ext cx="32947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cat hosts</a:t>
            </a:r>
          </a:p>
          <a:p>
            <a:pPr algn="l"/>
            <a:r>
              <a:rPr lang="en-US" altLang="ko-KR" dirty="0"/>
              <a:t>[web]</a:t>
            </a:r>
          </a:p>
          <a:p>
            <a:pPr algn="l"/>
            <a:r>
              <a:rPr lang="en-US" altLang="ko-KR" dirty="0"/>
              <a:t>web1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db</a:t>
            </a:r>
            <a:r>
              <a:rPr lang="en-US" altLang="ko-KR" dirty="0"/>
              <a:t>]</a:t>
            </a:r>
          </a:p>
          <a:p>
            <a:pPr algn="l"/>
            <a:r>
              <a:rPr lang="en-US" altLang="ko-KR" dirty="0"/>
              <a:t>db1</a:t>
            </a:r>
          </a:p>
        </p:txBody>
      </p:sp>
    </p:spTree>
    <p:extLst>
      <p:ext uri="{BB962C8B-B14F-4D97-AF65-F5344CB8AC3E}">
        <p14:creationId xmlns:p14="http://schemas.microsoft.com/office/powerpoint/2010/main" val="30856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7(debug </a:t>
            </a:r>
            <a:r>
              <a:rPr lang="ko-KR" altLang="en-US" sz="1800" b="1" dirty="0" smtClean="0">
                <a:latin typeface="+mn-ea"/>
              </a:rPr>
              <a:t>모듈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cat master4.yml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localhost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gather_facts</a:t>
            </a:r>
            <a:r>
              <a:rPr lang="en-US" altLang="ko-KR" sz="1200" dirty="0">
                <a:latin typeface="+mn-ea"/>
                <a:ea typeface="+mn-ea"/>
              </a:rPr>
              <a:t>: false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debug </a:t>
            </a:r>
            <a:r>
              <a:rPr lang="en-US" altLang="ko-KR" sz="1200" dirty="0" err="1">
                <a:latin typeface="+mn-ea"/>
                <a:ea typeface="+mn-ea"/>
              </a:rPr>
              <a:t>var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hostvars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inventory_hostname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verbosity: 2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debug </a:t>
            </a:r>
            <a:r>
              <a:rPr lang="en-US" altLang="ko-KR" sz="1200" dirty="0" err="1">
                <a:latin typeface="+mn-ea"/>
                <a:ea typeface="+mn-ea"/>
              </a:rPr>
              <a:t>msg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msg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 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am debug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msg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"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shell register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shell: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/bin/uptime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register: result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register display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 result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verbosity: 2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: “ “ </a:t>
            </a:r>
            <a:r>
              <a:rPr lang="ko-KR" altLang="en-US" sz="1200" dirty="0" smtClean="0"/>
              <a:t>안에 있는 부분을 </a:t>
            </a:r>
            <a:r>
              <a:rPr lang="en-US" altLang="ko-KR" sz="1200" dirty="0" smtClean="0"/>
              <a:t>display </a:t>
            </a:r>
            <a:r>
              <a:rPr lang="ko-KR" altLang="en-US" sz="1200" dirty="0" smtClean="0"/>
              <a:t>하는 기능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var</a:t>
            </a:r>
            <a:r>
              <a:rPr lang="ko-KR" altLang="en-US" sz="1200" dirty="0" smtClean="0"/>
              <a:t>와 배타적 사용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err="1" smtClean="0"/>
              <a:t>var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변수를 </a:t>
            </a:r>
            <a:r>
              <a:rPr lang="en-US" altLang="ko-KR" sz="1200" dirty="0" smtClean="0"/>
              <a:t>display</a:t>
            </a:r>
            <a:r>
              <a:rPr lang="ko-KR" altLang="en-US" sz="1200" dirty="0" smtClean="0"/>
              <a:t>하는 기능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msg</a:t>
            </a:r>
            <a:r>
              <a:rPr lang="ko-KR" altLang="en-US" sz="1200" dirty="0" smtClean="0"/>
              <a:t>와 배타적 사용</a:t>
            </a:r>
            <a:r>
              <a:rPr lang="en-US" altLang="ko-KR" sz="1200" dirty="0" smtClean="0"/>
              <a:t>) </a:t>
            </a:r>
          </a:p>
          <a:p>
            <a:pPr algn="l"/>
            <a:r>
              <a:rPr lang="en-US" altLang="ko-KR" sz="1200" dirty="0" smtClean="0"/>
              <a:t>verbosity: 3</a:t>
            </a:r>
            <a:r>
              <a:rPr lang="ko-KR" altLang="en-US" sz="1200" dirty="0" smtClean="0"/>
              <a:t>까지 </a:t>
            </a:r>
            <a:r>
              <a:rPr lang="ko-KR" altLang="en-US" sz="1200" dirty="0" err="1" smtClean="0"/>
              <a:t>사용할수</a:t>
            </a:r>
            <a:r>
              <a:rPr lang="ko-KR" altLang="en-US" sz="1200" dirty="0" smtClean="0"/>
              <a:t> 있음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register: 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shell,command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결과값을 </a:t>
            </a:r>
            <a:r>
              <a:rPr lang="en-US" altLang="ko-KR" sz="1200" dirty="0" err="1" smtClean="0"/>
              <a:t>var</a:t>
            </a:r>
            <a:r>
              <a:rPr lang="ko-KR" altLang="en-US" sz="1200" dirty="0" smtClean="0"/>
              <a:t>변수로 </a:t>
            </a:r>
            <a:r>
              <a:rPr lang="en-US" altLang="ko-KR" sz="1200" dirty="0" smtClean="0"/>
              <a:t>display</a:t>
            </a:r>
            <a:r>
              <a:rPr lang="ko-KR" altLang="en-US" sz="1200" dirty="0" smtClean="0"/>
              <a:t>가능 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결과값 일부만 </a:t>
            </a:r>
            <a:r>
              <a:rPr lang="ko-KR" altLang="en-US" sz="1200" dirty="0" err="1" smtClean="0"/>
              <a:t>출력할때는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result.stdout_lines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처럼 항목을 표현</a:t>
            </a:r>
            <a:r>
              <a:rPr lang="en-US" altLang="ko-KR" sz="1200" dirty="0" smtClean="0"/>
              <a:t>) </a:t>
            </a:r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1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smtClean="0">
                <a:latin typeface="+mn-ea"/>
              </a:rPr>
              <a:t>8 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en-US" altLang="ko-KR" sz="1800" b="1" dirty="0" err="1" smtClean="0">
                <a:latin typeface="+mn-ea"/>
              </a:rPr>
              <a:t>with_item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en-US" altLang="ko-KR" sz="1800" b="1" dirty="0" err="1" smtClean="0">
                <a:latin typeface="+mn-ea"/>
              </a:rPr>
              <a:t>with_nested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[</a:t>
            </a:r>
            <a:r>
              <a:rPr lang="en-US" altLang="ko-KR" sz="1200" dirty="0">
                <a:latin typeface="+mn-ea"/>
                <a:ea typeface="+mn-ea"/>
              </a:rPr>
              <a:t>root@web1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cat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with_nested.yml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web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vars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users: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en-US" altLang="ko-KR" sz="1200" dirty="0" err="1">
                <a:latin typeface="+mn-ea"/>
                <a:ea typeface="+mn-ea"/>
              </a:rPr>
              <a:t>alice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- bob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folders: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- mail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en-US" altLang="ko-KR" sz="1200" dirty="0" err="1">
                <a:latin typeface="+mn-ea"/>
                <a:ea typeface="+mn-ea"/>
              </a:rPr>
              <a:t>public_html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ensuere</a:t>
            </a:r>
            <a:r>
              <a:rPr lang="en-US" altLang="ko-KR" sz="1200" dirty="0">
                <a:latin typeface="+mn-ea"/>
                <a:ea typeface="+mn-ea"/>
              </a:rPr>
              <a:t> the users exist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user: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'{{item}}'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with_items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 '{{users}}'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ensure folder exist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file: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path: '/home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/{{item.0}}/{{item.1}}'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directory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become: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with_nested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   - '{{users}}'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   - '{{folders}}'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 smtClean="0"/>
              <a:t>with_item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{{item}} </a:t>
            </a:r>
            <a:r>
              <a:rPr lang="ko-KR" altLang="en-US" sz="1200" dirty="0" smtClean="0"/>
              <a:t>변수에 </a:t>
            </a:r>
            <a:r>
              <a:rPr lang="en-US" altLang="ko-KR" sz="1200" dirty="0" err="1" smtClean="0"/>
              <a:t>with_item</a:t>
            </a:r>
            <a:r>
              <a:rPr lang="ko-KR" altLang="en-US" sz="1200" dirty="0" smtClean="0"/>
              <a:t>에 항목을 지정</a:t>
            </a:r>
            <a:endParaRPr lang="en-US" altLang="ko-KR" sz="1200" dirty="0" smtClean="0"/>
          </a:p>
          <a:p>
            <a:pPr algn="l"/>
            <a:r>
              <a:rPr lang="en-US" altLang="ko-KR" sz="1200" dirty="0" err="1" smtClean="0"/>
              <a:t>with_nested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다른 항목의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 대하여 </a:t>
            </a:r>
            <a:r>
              <a:rPr lang="en-US" altLang="ko-KR" sz="1200" dirty="0" smtClean="0"/>
              <a:t>Cartesian product</a:t>
            </a:r>
            <a:r>
              <a:rPr lang="ko-KR" altLang="en-US" sz="1200" dirty="0" smtClean="0"/>
              <a:t>를 사용하여 항목을 지정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39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7 (when </a:t>
            </a:r>
            <a:r>
              <a:rPr lang="ko-KR" altLang="en-US" sz="1800" b="1" dirty="0" err="1" smtClean="0">
                <a:latin typeface="+mn-ea"/>
              </a:rPr>
              <a:t>조건절</a:t>
            </a:r>
            <a:r>
              <a:rPr lang="ko-KR" altLang="en-US" sz="1800" b="1" dirty="0" smtClean="0">
                <a:latin typeface="+mn-ea"/>
              </a:rPr>
              <a:t> 사용법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tasks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"shut down CentOS 6 and </a:t>
            </a:r>
            <a:r>
              <a:rPr lang="en-US" altLang="ko-KR" sz="1200" dirty="0" err="1">
                <a:latin typeface="+mn-ea"/>
                <a:ea typeface="+mn-ea"/>
              </a:rPr>
              <a:t>Debian</a:t>
            </a:r>
            <a:r>
              <a:rPr lang="en-US" altLang="ko-KR" sz="1200" dirty="0">
                <a:latin typeface="+mn-ea"/>
                <a:ea typeface="+mn-ea"/>
              </a:rPr>
              <a:t> 7 systems"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command: /</a:t>
            </a:r>
            <a:r>
              <a:rPr lang="en-US" altLang="ko-KR" sz="1200" dirty="0" err="1">
                <a:latin typeface="+mn-ea"/>
                <a:ea typeface="+mn-ea"/>
              </a:rPr>
              <a:t>sbin</a:t>
            </a:r>
            <a:r>
              <a:rPr lang="en-US" altLang="ko-KR" sz="1200" dirty="0">
                <a:latin typeface="+mn-ea"/>
                <a:ea typeface="+mn-ea"/>
              </a:rPr>
              <a:t>/shutdown -t now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when: (</a:t>
            </a:r>
            <a:r>
              <a:rPr lang="en-US" altLang="ko-KR" sz="1200" dirty="0" err="1">
                <a:latin typeface="+mn-ea"/>
                <a:ea typeface="+mn-ea"/>
              </a:rPr>
              <a:t>ansible_distribution</a:t>
            </a:r>
            <a:r>
              <a:rPr lang="en-US" altLang="ko-KR" sz="1200" dirty="0">
                <a:latin typeface="+mn-ea"/>
                <a:ea typeface="+mn-ea"/>
              </a:rPr>
              <a:t> == "CentOS" and </a:t>
            </a:r>
            <a:r>
              <a:rPr lang="en-US" altLang="ko-KR" sz="1200" dirty="0" err="1">
                <a:latin typeface="+mn-ea"/>
                <a:ea typeface="+mn-ea"/>
              </a:rPr>
              <a:t>ansible_distribution_major_version</a:t>
            </a:r>
            <a:r>
              <a:rPr lang="en-US" altLang="ko-KR" sz="1200" dirty="0">
                <a:latin typeface="+mn-ea"/>
                <a:ea typeface="+mn-ea"/>
              </a:rPr>
              <a:t> == "6") or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  (</a:t>
            </a:r>
            <a:r>
              <a:rPr lang="en-US" altLang="ko-KR" sz="1200" dirty="0" err="1">
                <a:latin typeface="+mn-ea"/>
                <a:ea typeface="+mn-ea"/>
              </a:rPr>
              <a:t>ansible_distribution</a:t>
            </a:r>
            <a:r>
              <a:rPr lang="en-US" altLang="ko-KR" sz="1200" dirty="0">
                <a:latin typeface="+mn-ea"/>
                <a:ea typeface="+mn-ea"/>
              </a:rPr>
              <a:t> == "</a:t>
            </a:r>
            <a:r>
              <a:rPr lang="en-US" altLang="ko-KR" sz="1200" dirty="0" err="1">
                <a:latin typeface="+mn-ea"/>
                <a:ea typeface="+mn-ea"/>
              </a:rPr>
              <a:t>Debian</a:t>
            </a:r>
            <a:r>
              <a:rPr lang="en-US" altLang="ko-KR" sz="1200" dirty="0">
                <a:latin typeface="+mn-ea"/>
                <a:ea typeface="+mn-ea"/>
              </a:rPr>
              <a:t>" and </a:t>
            </a:r>
            <a:r>
              <a:rPr lang="en-US" altLang="ko-KR" sz="1200" dirty="0" err="1">
                <a:latin typeface="+mn-ea"/>
                <a:ea typeface="+mn-ea"/>
              </a:rPr>
              <a:t>ansible_distribution_major_version</a:t>
            </a:r>
            <a:r>
              <a:rPr lang="en-US" altLang="ko-KR" sz="1200" dirty="0">
                <a:latin typeface="+mn-ea"/>
                <a:ea typeface="+mn-ea"/>
              </a:rPr>
              <a:t> == "7</a:t>
            </a:r>
            <a:r>
              <a:rPr lang="en-US" altLang="ko-KR" sz="1200" dirty="0" smtClean="0">
                <a:latin typeface="+mn-ea"/>
                <a:ea typeface="+mn-ea"/>
              </a:rPr>
              <a:t>")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localhost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gather_facts</a:t>
            </a:r>
            <a:r>
              <a:rPr lang="en-US" altLang="ko-KR" sz="1200" dirty="0">
                <a:latin typeface="+mn-ea"/>
                <a:ea typeface="+mn-ea"/>
              </a:rPr>
              <a:t>: false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vars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epic: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true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err="1">
                <a:latin typeface="+mn-ea"/>
                <a:ea typeface="+mn-ea"/>
              </a:rPr>
              <a:t>whem</a:t>
            </a:r>
            <a:r>
              <a:rPr lang="en-US" altLang="ko-KR" sz="1200" dirty="0">
                <a:latin typeface="+mn-ea"/>
                <a:ea typeface="+mn-ea"/>
              </a:rPr>
              <a:t> uses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shell: echo "this is epic!"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when: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epic</a:t>
            </a:r>
          </a:p>
          <a:p>
            <a:pPr algn="l"/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when</a:t>
            </a:r>
            <a:r>
              <a:rPr lang="ko-KR" altLang="en-US" sz="1200" dirty="0" smtClean="0">
                <a:latin typeface="+mn-ea"/>
                <a:ea typeface="+mn-ea"/>
              </a:rPr>
              <a:t>이하 조건의 값이 </a:t>
            </a:r>
            <a:r>
              <a:rPr lang="en-US" altLang="ko-KR" sz="1200" dirty="0" smtClean="0">
                <a:latin typeface="+mn-ea"/>
                <a:ea typeface="+mn-ea"/>
              </a:rPr>
              <a:t>true or false</a:t>
            </a:r>
            <a:r>
              <a:rPr lang="ko-KR" altLang="en-US" sz="1200" dirty="0" smtClean="0">
                <a:latin typeface="+mn-ea"/>
                <a:ea typeface="+mn-ea"/>
              </a:rPr>
              <a:t>에 따라 </a:t>
            </a:r>
            <a:r>
              <a:rPr lang="en-US" altLang="ko-KR" sz="1200" dirty="0" smtClean="0">
                <a:latin typeface="+mn-ea"/>
                <a:ea typeface="+mn-ea"/>
              </a:rPr>
              <a:t>task</a:t>
            </a:r>
            <a:r>
              <a:rPr lang="ko-KR" altLang="en-US" sz="1200" dirty="0" smtClean="0">
                <a:latin typeface="+mn-ea"/>
                <a:ea typeface="+mn-ea"/>
              </a:rPr>
              <a:t>의 실행여부가 결정됨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true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 경우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changed: [localhost] =&gt; {"changed": true, "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": "echo \"this is epic!\"", "delta": "0:00:00.003288", "end": "2018-01-13 23:14:26.890096", "</a:t>
            </a:r>
            <a:r>
              <a:rPr lang="en-US" altLang="ko-KR" sz="1200" dirty="0" err="1">
                <a:latin typeface="+mn-ea"/>
                <a:ea typeface="+mn-ea"/>
              </a:rPr>
              <a:t>rc</a:t>
            </a:r>
            <a:r>
              <a:rPr lang="en-US" altLang="ko-KR" sz="1200" dirty="0">
                <a:latin typeface="+mn-ea"/>
                <a:ea typeface="+mn-ea"/>
              </a:rPr>
              <a:t>": 0, "start": "2018-01-13 23:14:26.886808", "</a:t>
            </a:r>
            <a:r>
              <a:rPr lang="en-US" altLang="ko-KR" sz="1200" dirty="0" err="1">
                <a:latin typeface="+mn-ea"/>
                <a:ea typeface="+mn-ea"/>
              </a:rPr>
              <a:t>stderr</a:t>
            </a:r>
            <a:r>
              <a:rPr lang="en-US" altLang="ko-KR" sz="1200" dirty="0">
                <a:latin typeface="+mn-ea"/>
                <a:ea typeface="+mn-ea"/>
              </a:rPr>
              <a:t>": "", "</a:t>
            </a:r>
            <a:r>
              <a:rPr lang="en-US" altLang="ko-KR" sz="1200" dirty="0" err="1">
                <a:latin typeface="+mn-ea"/>
                <a:ea typeface="+mn-ea"/>
              </a:rPr>
              <a:t>stderr_lines</a:t>
            </a:r>
            <a:r>
              <a:rPr lang="en-US" altLang="ko-KR" sz="1200" dirty="0">
                <a:latin typeface="+mn-ea"/>
                <a:ea typeface="+mn-ea"/>
              </a:rPr>
              <a:t>": [], "</a:t>
            </a:r>
            <a:r>
              <a:rPr lang="en-US" altLang="ko-KR" sz="1200" dirty="0" err="1">
                <a:latin typeface="+mn-ea"/>
                <a:ea typeface="+mn-ea"/>
              </a:rPr>
              <a:t>stdout</a:t>
            </a:r>
            <a:r>
              <a:rPr lang="en-US" altLang="ko-KR" sz="1200" dirty="0">
                <a:latin typeface="+mn-ea"/>
                <a:ea typeface="+mn-ea"/>
              </a:rPr>
              <a:t>": "this is epic!", "</a:t>
            </a:r>
            <a:r>
              <a:rPr lang="en-US" altLang="ko-KR" sz="1200" dirty="0" err="1">
                <a:latin typeface="+mn-ea"/>
                <a:ea typeface="+mn-ea"/>
              </a:rPr>
              <a:t>stdout_lines</a:t>
            </a:r>
            <a:r>
              <a:rPr lang="en-US" altLang="ko-KR" sz="1200" dirty="0">
                <a:latin typeface="+mn-ea"/>
                <a:ea typeface="+mn-ea"/>
              </a:rPr>
              <a:t>": ["this is epic!"]}</a:t>
            </a: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false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인경우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skipping: [localhost] =&gt; {"changed": false, "</a:t>
            </a:r>
            <a:r>
              <a:rPr lang="en-US" altLang="ko-KR" sz="1200" dirty="0" err="1">
                <a:latin typeface="+mn-ea"/>
                <a:ea typeface="+mn-ea"/>
              </a:rPr>
              <a:t>skip_reason</a:t>
            </a:r>
            <a:r>
              <a:rPr lang="en-US" altLang="ko-KR" sz="1200" dirty="0">
                <a:latin typeface="+mn-ea"/>
                <a:ea typeface="+mn-ea"/>
              </a:rPr>
              <a:t>": "Conditional result was False</a:t>
            </a:r>
            <a:r>
              <a:rPr lang="en-US" altLang="ko-KR" sz="1200" dirty="0" smtClean="0">
                <a:latin typeface="+mn-ea"/>
                <a:ea typeface="+mn-ea"/>
              </a:rPr>
              <a:t>"}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7 (</a:t>
            </a:r>
            <a:r>
              <a:rPr lang="en-US" altLang="ko-KR" sz="1800" b="1" dirty="0" err="1" smtClean="0">
                <a:latin typeface="+mn-ea"/>
              </a:rPr>
              <a:t>jinja</a:t>
            </a:r>
            <a:r>
              <a:rPr lang="en-US" altLang="ko-KR" sz="1800" b="1" dirty="0" smtClean="0">
                <a:latin typeface="+mn-ea"/>
              </a:rPr>
              <a:t> filter</a:t>
            </a:r>
            <a:r>
              <a:rPr lang="ko-KR" altLang="en-US" sz="1800" b="1" dirty="0" smtClean="0">
                <a:latin typeface="+mn-ea"/>
              </a:rPr>
              <a:t>사용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[root@web1 playbooks]# cat </a:t>
            </a:r>
            <a:r>
              <a:rPr lang="en-US" altLang="ko-KR" sz="1200" dirty="0" err="1">
                <a:latin typeface="+mn-ea"/>
                <a:ea typeface="+mn-ea"/>
              </a:rPr>
              <a:t>http_status.yml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webserver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checking 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r>
              <a:rPr lang="en-US" altLang="ko-KR" sz="1200" dirty="0">
                <a:latin typeface="+mn-ea"/>
                <a:ea typeface="+mn-ea"/>
              </a:rPr>
              <a:t> service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service: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name: </a:t>
            </a:r>
            <a:r>
              <a:rPr lang="en-US" altLang="ko-KR" sz="1200" dirty="0" err="1">
                <a:latin typeface="+mn-ea"/>
                <a:ea typeface="+mn-ea"/>
              </a:rPr>
              <a:t>httpd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state: started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register: </a:t>
            </a:r>
            <a:r>
              <a:rPr lang="en-US" altLang="ko-KR" sz="1200" dirty="0" err="1">
                <a:latin typeface="+mn-ea"/>
                <a:ea typeface="+mn-ea"/>
              </a:rPr>
              <a:t>httpd_result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ignore_errors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en-US" altLang="ko-KR" sz="1200" dirty="0" smtClean="0">
                <a:latin typeface="+mn-ea"/>
                <a:ea typeface="+mn-ea"/>
              </a:rPr>
              <a:t>true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debug </a:t>
            </a:r>
            <a:r>
              <a:rPr lang="en-US" altLang="ko-KR" sz="1200" dirty="0" err="1">
                <a:latin typeface="+mn-ea"/>
                <a:ea typeface="+mn-ea"/>
              </a:rPr>
              <a:t>msg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debug: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msg</a:t>
            </a:r>
            <a:r>
              <a:rPr lang="en-US" altLang="ko-KR" sz="1200" dirty="0">
                <a:latin typeface="+mn-ea"/>
                <a:ea typeface="+mn-ea"/>
              </a:rPr>
              <a:t>: previous task failed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when: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httpd_result|failed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http_result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결과가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failed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되었을대만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debug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msg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가 시행됨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필터의 종류는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hlinkClick r:id="rId2"/>
              </a:rPr>
              <a:t>http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  <a:hlinkClick r:id="rId2"/>
              </a:rPr>
              <a:t>://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  <a:hlinkClick r:id="rId2"/>
              </a:rPr>
              <a:t>docs.ansible.com/ansible/latest/playbooks_filters.html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참조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9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78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사용 예제</a:t>
            </a:r>
            <a:r>
              <a:rPr lang="en-US" altLang="ko-KR" sz="1800" b="1" dirty="0" smtClean="0">
                <a:latin typeface="+mn-ea"/>
              </a:rPr>
              <a:t>8 (</a:t>
            </a:r>
            <a:r>
              <a:rPr lang="en-US" altLang="ko-KR" sz="1800" b="1" dirty="0" err="1" smtClean="0">
                <a:latin typeface="+mn-ea"/>
              </a:rPr>
              <a:t>uri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모듈 사용법</a:t>
            </a:r>
            <a:r>
              <a:rPr lang="en-US" altLang="ko-KR" sz="1800" b="1" dirty="0" smtClean="0">
                <a:latin typeface="+mn-ea"/>
              </a:rPr>
              <a:t>)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localhost -m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uri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-a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url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=http://google.com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localhost | SUCCESS =&gt;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accept_ranges</a:t>
            </a:r>
            <a:r>
              <a:rPr lang="en-US" altLang="ko-KR" sz="1200" dirty="0">
                <a:latin typeface="+mn-ea"/>
                <a:ea typeface="+mn-ea"/>
              </a:rPr>
              <a:t>": "none",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cache_control</a:t>
            </a:r>
            <a:r>
              <a:rPr lang="en-US" altLang="ko-KR" sz="1200" dirty="0">
                <a:latin typeface="+mn-ea"/>
                <a:ea typeface="+mn-ea"/>
              </a:rPr>
              <a:t>": "private, max-age=0",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"changed": false,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"connection": "close",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content_type</a:t>
            </a:r>
            <a:r>
              <a:rPr lang="en-US" altLang="ko-KR" sz="1200" dirty="0">
                <a:latin typeface="+mn-ea"/>
                <a:ea typeface="+mn-ea"/>
              </a:rPr>
              <a:t>": "text/html; charset=EUC-KR",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"cookies":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"1P_JAR": "2018-01-15-06",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"NID": "121=oBW7esAzC5oMURn52eusR-NDX1IheC8g-k0B7YVQOeMIe2g33GB4s38QsFwf_kxMPJ70pjjBOHaiNkZ2vNeaq0vMgpq0Q-UijAoiL0b7TE-uCzI7HCmhjixahqIMJ4rj"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},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"date": "Mon, 15 Jan 2018 06:25:03 GMT",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"expires": "-1",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msg</a:t>
            </a:r>
            <a:r>
              <a:rPr lang="en-US" altLang="ko-KR" sz="1200" dirty="0">
                <a:latin typeface="+mn-ea"/>
                <a:ea typeface="+mn-ea"/>
              </a:rPr>
              <a:t>": "OK (unknown bytes)",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"p3p": "CP=\"This is not a P3P policy! See g.co/p3phelp for more info.\"",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"redirected": true,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"server": "</a:t>
            </a:r>
            <a:r>
              <a:rPr lang="en-US" altLang="ko-KR" sz="1200" dirty="0" err="1">
                <a:latin typeface="+mn-ea"/>
                <a:ea typeface="+mn-ea"/>
              </a:rPr>
              <a:t>gws</a:t>
            </a:r>
            <a:r>
              <a:rPr lang="en-US" altLang="ko-KR" sz="12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set_cookie</a:t>
            </a:r>
            <a:r>
              <a:rPr lang="en-US" altLang="ko-KR" sz="1200" dirty="0">
                <a:latin typeface="+mn-ea"/>
                <a:ea typeface="+mn-ea"/>
              </a:rPr>
              <a:t>": "1P_JAR=2018-01-15-06; expires=Wed, 14-Feb-2018 06:25:03 GMT; path=/; domain=.google.co.kr, NID=121=oBW7esAzC5oMURn52eusR-NDX1IheC8g-k0B7YVQOeMIe2g33GB4s38QsFwf_kxMPJ70pjjBOHaiNkZ2vNeaq0vMgpq0Q-UijAoiL0b7TE-uCzI7HCmhjixahqIMJ4rj; expires=Tue, 17-Jul-2018 06:25:03 GMT; path=/; domain=.google.co.kr; </a:t>
            </a:r>
            <a:r>
              <a:rPr lang="en-US" altLang="ko-KR" sz="1200" dirty="0" err="1">
                <a:latin typeface="+mn-ea"/>
                <a:ea typeface="+mn-ea"/>
              </a:rPr>
              <a:t>HttpOnly</a:t>
            </a:r>
            <a:r>
              <a:rPr lang="en-US" altLang="ko-KR" sz="12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"status": 200,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transfer_encoding</a:t>
            </a:r>
            <a:r>
              <a:rPr lang="en-US" altLang="ko-KR" sz="1200" dirty="0">
                <a:latin typeface="+mn-ea"/>
                <a:ea typeface="+mn-ea"/>
              </a:rPr>
              <a:t>": "chunked",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url</a:t>
            </a:r>
            <a:r>
              <a:rPr lang="en-US" altLang="ko-KR" sz="1200" dirty="0">
                <a:latin typeface="+mn-ea"/>
                <a:ea typeface="+mn-ea"/>
              </a:rPr>
              <a:t>": "http://www.google.co.kr/?gfe_rd=cr&amp;dcr=0&amp;ei=P0lcWobhJK_B8weMhafYBw",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"vary": "Accept-Encoding",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x_frame_options</a:t>
            </a:r>
            <a:r>
              <a:rPr lang="en-US" altLang="ko-KR" sz="1200" dirty="0">
                <a:latin typeface="+mn-ea"/>
                <a:ea typeface="+mn-ea"/>
              </a:rPr>
              <a:t>": "SAMEORIGIN",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"</a:t>
            </a:r>
            <a:r>
              <a:rPr lang="en-US" altLang="ko-KR" sz="1200" dirty="0" err="1">
                <a:latin typeface="+mn-ea"/>
                <a:ea typeface="+mn-ea"/>
              </a:rPr>
              <a:t>x_xss_protection</a:t>
            </a:r>
            <a:r>
              <a:rPr lang="en-US" altLang="ko-KR" sz="1200" dirty="0">
                <a:latin typeface="+mn-ea"/>
                <a:ea typeface="+mn-ea"/>
              </a:rPr>
              <a:t>": "1; </a:t>
            </a:r>
            <a:r>
              <a:rPr lang="en-US" altLang="ko-KR" sz="1200" dirty="0" smtClean="0">
                <a:latin typeface="+mn-ea"/>
                <a:ea typeface="+mn-ea"/>
              </a:rPr>
              <a:t>mode=block“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---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- name: install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hosts: localhost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gather_facts</a:t>
            </a:r>
            <a:r>
              <a:rPr lang="en-US" altLang="ko-KR" sz="1200" dirty="0">
                <a:latin typeface="+mn-ea"/>
                <a:ea typeface="+mn-ea"/>
              </a:rPr>
              <a:t>: false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remote_user</a:t>
            </a:r>
            <a:r>
              <a:rPr lang="en-US" altLang="ko-KR" sz="1200" dirty="0">
                <a:latin typeface="+mn-ea"/>
                <a:ea typeface="+mn-ea"/>
              </a:rPr>
              <a:t>: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tasks: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- name: </a:t>
            </a:r>
            <a:r>
              <a:rPr lang="en-US" altLang="ko-KR" sz="1200" dirty="0" smtClean="0">
                <a:latin typeface="+mn-ea"/>
                <a:ea typeface="+mn-ea"/>
              </a:rPr>
              <a:t>website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uri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     url: http://google.com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err="1" smtClean="0">
                <a:latin typeface="+mn-ea"/>
                <a:ea typeface="+mn-ea"/>
              </a:rPr>
              <a:t>docker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모듈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31962" y="795945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playbook  </a:t>
            </a:r>
            <a:r>
              <a:rPr lang="ko-KR" altLang="en-US" sz="1800" b="1" dirty="0">
                <a:latin typeface="+mn-ea"/>
              </a:rPr>
              <a:t>사용 </a:t>
            </a:r>
            <a:r>
              <a:rPr lang="ko-KR" altLang="en-US" sz="1800" b="1" dirty="0" smtClean="0">
                <a:latin typeface="+mn-ea"/>
              </a:rPr>
              <a:t>예제</a:t>
            </a:r>
            <a:r>
              <a:rPr lang="en-US" altLang="ko-KR" sz="1800" b="1" dirty="0" smtClean="0">
                <a:latin typeface="+mn-ea"/>
              </a:rPr>
              <a:t>7 (</a:t>
            </a:r>
            <a:r>
              <a:rPr lang="en-US" altLang="ko-KR" sz="1800" b="1" dirty="0" err="1" smtClean="0">
                <a:latin typeface="+mn-ea"/>
                <a:ea typeface="+mn-ea"/>
              </a:rPr>
              <a:t>docker</a:t>
            </a:r>
            <a:r>
              <a:rPr lang="en-US" altLang="ko-KR" sz="1800" b="1" dirty="0" smtClean="0">
                <a:latin typeface="+mn-ea"/>
                <a:ea typeface="+mn-ea"/>
              </a:rPr>
              <a:t> container </a:t>
            </a:r>
            <a:r>
              <a:rPr lang="ko-KR" altLang="en-US" sz="1800" b="1" dirty="0" smtClean="0">
                <a:latin typeface="+mn-ea"/>
                <a:ea typeface="+mn-ea"/>
              </a:rPr>
              <a:t>생성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814" y="1341168"/>
            <a:ext cx="406845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 smtClean="0">
                <a:solidFill>
                  <a:srgbClr val="FF0000"/>
                </a:solidFill>
              </a:rPr>
              <a:t>vi  </a:t>
            </a:r>
            <a:r>
              <a:rPr lang="en-US" altLang="ko-KR" b="1" dirty="0" err="1">
                <a:solidFill>
                  <a:srgbClr val="FF0000"/>
                </a:solidFill>
              </a:rPr>
              <a:t>Dockerfile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FROM ubuntu:14.04</a:t>
            </a:r>
          </a:p>
          <a:p>
            <a:pPr algn="l"/>
            <a:r>
              <a:rPr lang="en-US" altLang="ko-KR" dirty="0"/>
              <a:t>MAINTAINER Foo Bar &lt;foo@bar.com&gt;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RUN apt-get update</a:t>
            </a:r>
          </a:p>
          <a:p>
            <a:pPr algn="l"/>
            <a:r>
              <a:rPr lang="en-US" altLang="ko-KR" dirty="0"/>
              <a:t>RUN apt-get install -y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algn="l"/>
            <a:r>
              <a:rPr lang="en-US" altLang="ko-KR" dirty="0"/>
              <a:t>RUN echo "\</a:t>
            </a:r>
            <a:r>
              <a:rPr lang="en-US" altLang="ko-KR" dirty="0" err="1"/>
              <a:t>ndaemon</a:t>
            </a:r>
            <a:r>
              <a:rPr lang="en-US" altLang="ko-KR" dirty="0"/>
              <a:t> off;" &gt;&gt;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en-US" altLang="ko-KR" dirty="0"/>
          </a:p>
          <a:p>
            <a:pPr algn="l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www-data:www-data</a:t>
            </a:r>
            <a:r>
              <a:rPr lang="en-US" altLang="ko-KR" dirty="0"/>
              <a:t> /</a:t>
            </a:r>
            <a:r>
              <a:rPr lang="en-US" altLang="ko-KR" dirty="0" err="1"/>
              <a:t>var</a:t>
            </a:r>
            <a:r>
              <a:rPr lang="en-US" altLang="ko-KR" dirty="0"/>
              <a:t>/lib/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VOLUME ["/data", "/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/site-enabled", "/</a:t>
            </a:r>
            <a:r>
              <a:rPr lang="en-US" altLang="ko-KR" dirty="0" err="1"/>
              <a:t>var</a:t>
            </a:r>
            <a:r>
              <a:rPr lang="en-US" altLang="ko-KR" dirty="0"/>
              <a:t>/log/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WORKDIR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CMD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EXPOSE 80</a:t>
            </a:r>
          </a:p>
          <a:p>
            <a:pPr algn="l"/>
            <a:r>
              <a:rPr lang="en-US" altLang="ko-KR" dirty="0"/>
              <a:t>EXPOSE 443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1824" y="1165277"/>
            <a:ext cx="52197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 smtClean="0">
                <a:solidFill>
                  <a:srgbClr val="FF0000"/>
                </a:solidFill>
              </a:rPr>
              <a:t>vi  </a:t>
            </a:r>
            <a:r>
              <a:rPr lang="en-US" altLang="ko-KR" b="1" dirty="0" err="1">
                <a:solidFill>
                  <a:srgbClr val="FF0000"/>
                </a:solidFill>
              </a:rPr>
              <a:t>docker-interact.yml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---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name: localhost</a:t>
            </a:r>
          </a:p>
          <a:p>
            <a:pPr algn="l"/>
            <a:r>
              <a:rPr lang="en-US" altLang="ko-KR" dirty="0"/>
              <a:t>  hosts: localhost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gather_facts</a:t>
            </a:r>
            <a:r>
              <a:rPr lang="en-US" altLang="ko-KR" dirty="0"/>
              <a:t>: false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root</a:t>
            </a:r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build image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docker_image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     path: .</a:t>
            </a:r>
          </a:p>
          <a:p>
            <a:pPr algn="l"/>
            <a:r>
              <a:rPr lang="en-US" altLang="ko-KR" dirty="0"/>
              <a:t>      state: present</a:t>
            </a:r>
          </a:p>
          <a:p>
            <a:pPr algn="l"/>
            <a:r>
              <a:rPr lang="en-US" altLang="ko-KR" dirty="0"/>
              <a:t>      name: </a:t>
            </a:r>
            <a:r>
              <a:rPr lang="en-US" altLang="ko-KR" dirty="0" err="1"/>
              <a:t>nginx</a:t>
            </a:r>
            <a:r>
              <a:rPr lang="en-US" altLang="ko-KR" dirty="0"/>
              <a:t>-moo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- name: start container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docker_container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     name: playbook-container</a:t>
            </a:r>
          </a:p>
          <a:p>
            <a:pPr algn="l"/>
            <a:r>
              <a:rPr lang="en-US" altLang="ko-KR" dirty="0"/>
              <a:t>      image: </a:t>
            </a:r>
            <a:r>
              <a:rPr lang="en-US" altLang="ko-KR" dirty="0" err="1"/>
              <a:t>nginx</a:t>
            </a:r>
            <a:r>
              <a:rPr lang="en-US" altLang="ko-KR" dirty="0"/>
              <a:t>-moo</a:t>
            </a:r>
          </a:p>
          <a:p>
            <a:pPr algn="l"/>
            <a:r>
              <a:rPr lang="en-US" altLang="ko-KR" dirty="0"/>
              <a:t>      ports: 8080:80</a:t>
            </a:r>
          </a:p>
          <a:p>
            <a:pPr algn="l"/>
            <a:r>
              <a:rPr lang="en-US" altLang="ko-KR" dirty="0"/>
              <a:t>      state: started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814" y="4590529"/>
            <a:ext cx="87561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 err="1">
                <a:solidFill>
                  <a:srgbClr val="FF0000"/>
                </a:solidFill>
              </a:rPr>
              <a:t>ansible</a:t>
            </a:r>
            <a:r>
              <a:rPr lang="en-US" altLang="ko-KR" b="1" dirty="0">
                <a:solidFill>
                  <a:srgbClr val="FF0000"/>
                </a:solidFill>
              </a:rPr>
              <a:t>-playbook 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hosts </a:t>
            </a:r>
            <a:r>
              <a:rPr lang="en-US" altLang="ko-KR" b="1" dirty="0" err="1">
                <a:solidFill>
                  <a:srgbClr val="FF0000"/>
                </a:solidFill>
              </a:rPr>
              <a:t>docker-interact.yml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PLAY [localhost] ******************************************************************************************************************************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TASK [build image] 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changed: [localhost]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TASK [start container] 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changed: [localhost]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PLAY RECAP ************************************************************************************************************************************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localhost                  : ok=2    changed=2    unreachable=0    </a:t>
            </a:r>
            <a:r>
              <a:rPr lang="en-US" altLang="ko-KR" dirty="0" smtClean="0"/>
              <a:t>failed=0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 err="1">
                <a:solidFill>
                  <a:srgbClr val="FF0000"/>
                </a:solidFill>
              </a:rPr>
              <a:t>docker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ps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CONTAINER ID        IMAGE               COMMAND             CREATED             STATUS              PORTS                           NAMES</a:t>
            </a:r>
          </a:p>
          <a:p>
            <a:pPr algn="l"/>
            <a:r>
              <a:rPr lang="en-US" altLang="ko-KR" dirty="0"/>
              <a:t>1b9b0f58234e        </a:t>
            </a:r>
            <a:r>
              <a:rPr lang="en-US" altLang="ko-KR" dirty="0" err="1"/>
              <a:t>nginx</a:t>
            </a:r>
            <a:r>
              <a:rPr lang="en-US" altLang="ko-KR" dirty="0"/>
              <a:t>-moo           "</a:t>
            </a:r>
            <a:r>
              <a:rPr lang="en-US" altLang="ko-KR" dirty="0" err="1"/>
              <a:t>nginx</a:t>
            </a:r>
            <a:r>
              <a:rPr lang="en-US" altLang="ko-KR" dirty="0"/>
              <a:t>"             4 minutes ago       Up 4 minutes        443/</a:t>
            </a:r>
            <a:r>
              <a:rPr lang="en-US" altLang="ko-KR" dirty="0" err="1"/>
              <a:t>tcp</a:t>
            </a:r>
            <a:r>
              <a:rPr lang="en-US" altLang="ko-KR" dirty="0"/>
              <a:t>, 0.0.0.0:8080-&gt;80/</a:t>
            </a:r>
            <a:r>
              <a:rPr lang="en-US" altLang="ko-KR" dirty="0" err="1"/>
              <a:t>tcp</a:t>
            </a:r>
            <a:r>
              <a:rPr lang="en-US" altLang="ko-KR" dirty="0"/>
              <a:t>   playbook-container</a:t>
            </a:r>
          </a:p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 err="1">
                <a:solidFill>
                  <a:srgbClr val="FF0000"/>
                </a:solidFill>
              </a:rPr>
              <a:t>docker</a:t>
            </a:r>
            <a:r>
              <a:rPr lang="en-US" altLang="ko-KR" b="1" dirty="0">
                <a:solidFill>
                  <a:srgbClr val="FF0000"/>
                </a:solidFill>
              </a:rPr>
              <a:t> images</a:t>
            </a:r>
          </a:p>
          <a:p>
            <a:pPr algn="l"/>
            <a:r>
              <a:rPr lang="en-US" altLang="ko-KR" dirty="0"/>
              <a:t>REPOSITORY          TAG                 IMAGE ID            CREATED             SIZE</a:t>
            </a:r>
          </a:p>
          <a:p>
            <a:pPr algn="l"/>
            <a:r>
              <a:rPr lang="en-US" altLang="ko-KR" dirty="0" err="1"/>
              <a:t>nginx</a:t>
            </a:r>
            <a:r>
              <a:rPr lang="en-US" altLang="ko-KR" dirty="0"/>
              <a:t>-moo           latest              2e0ad51797ba        11 minutes ago      263.7 MB</a:t>
            </a:r>
          </a:p>
          <a:p>
            <a:pPr algn="l"/>
            <a:r>
              <a:rPr lang="en-US" altLang="ko-KR" dirty="0"/>
              <a:t>docker.io/</a:t>
            </a:r>
            <a:r>
              <a:rPr lang="en-US" altLang="ko-KR" dirty="0" err="1"/>
              <a:t>ubuntu</a:t>
            </a:r>
            <a:r>
              <a:rPr lang="en-US" altLang="ko-KR" dirty="0"/>
              <a:t>    14.04               02a63d8b2bfa        7 days ago          221.7 MB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41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928992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</a:rPr>
              <a:t>1. </a:t>
            </a:r>
            <a:r>
              <a:rPr lang="en-US" altLang="ko-KR" sz="1800" b="1" dirty="0" err="1" smtClean="0">
                <a:latin typeface="+mn-ea"/>
              </a:rPr>
              <a:t>ansible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용어</a:t>
            </a:r>
            <a:endParaRPr lang="en-US" altLang="ko-KR" sz="1800" b="1" dirty="0">
              <a:latin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inventory : /</a:t>
            </a:r>
            <a:r>
              <a:rPr lang="en-US" altLang="ko-KR" sz="1400" dirty="0" err="1" smtClean="0">
                <a:latin typeface="+mn-ea"/>
                <a:ea typeface="+mn-ea"/>
              </a:rPr>
              <a:t>etc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/hosts</a:t>
            </a:r>
            <a:r>
              <a:rPr lang="ko-KR" altLang="en-US" sz="1400" dirty="0" smtClean="0">
                <a:latin typeface="+mn-ea"/>
                <a:ea typeface="+mn-ea"/>
              </a:rPr>
              <a:t>의 접속대상 호스트 지정 및 변수설정 가능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playbook : </a:t>
            </a:r>
            <a:r>
              <a:rPr lang="en-US" altLang="ko-KR" sz="1400" dirty="0" err="1" smtClean="0">
                <a:latin typeface="+mn-ea"/>
                <a:ea typeface="+mn-ea"/>
              </a:rPr>
              <a:t>yml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언어로 </a:t>
            </a:r>
            <a:r>
              <a:rPr lang="ko-KR" altLang="en-US" sz="1400" dirty="0" err="1" smtClean="0">
                <a:latin typeface="+mn-ea"/>
                <a:ea typeface="+mn-ea"/>
              </a:rPr>
              <a:t>씌여진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confiiguration</a:t>
            </a:r>
            <a:r>
              <a:rPr lang="ko-KR" altLang="en-US" sz="1400" dirty="0" smtClean="0">
                <a:latin typeface="+mn-ea"/>
                <a:ea typeface="+mn-ea"/>
              </a:rPr>
              <a:t>을 적용하는 방식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ad-hoc : playbook </a:t>
            </a:r>
            <a:r>
              <a:rPr lang="ko-KR" altLang="en-US" sz="1400" dirty="0" smtClean="0">
                <a:latin typeface="+mn-ea"/>
                <a:ea typeface="+mn-ea"/>
              </a:rPr>
              <a:t>기반이 아닌 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명령어 기반으로 동작하는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module: </a:t>
            </a:r>
            <a:r>
              <a:rPr lang="ko-KR" altLang="en-US" sz="1400" dirty="0" smtClean="0">
                <a:latin typeface="+mn-ea"/>
                <a:ea typeface="+mn-ea"/>
              </a:rPr>
              <a:t> 시스템 리소스를 </a:t>
            </a:r>
            <a:r>
              <a:rPr lang="en-US" altLang="ko-KR" sz="1400" dirty="0" smtClean="0">
                <a:latin typeface="+mn-ea"/>
                <a:ea typeface="+mn-ea"/>
              </a:rPr>
              <a:t>control</a:t>
            </a:r>
            <a:r>
              <a:rPr lang="ko-KR" altLang="en-US" sz="1400" dirty="0" smtClean="0">
                <a:latin typeface="+mn-ea"/>
                <a:ea typeface="+mn-ea"/>
              </a:rPr>
              <a:t>하는 </a:t>
            </a:r>
            <a:r>
              <a:rPr lang="ko-KR" altLang="en-US" sz="1400" dirty="0" err="1" smtClean="0">
                <a:latin typeface="+mn-ea"/>
                <a:ea typeface="+mn-ea"/>
              </a:rPr>
              <a:t>유틸로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450</a:t>
            </a:r>
            <a:r>
              <a:rPr lang="ko-KR" altLang="en-US" sz="1400" dirty="0" smtClean="0">
                <a:latin typeface="+mn-ea"/>
                <a:ea typeface="+mn-ea"/>
              </a:rPr>
              <a:t>개 이상을 제공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</a:rPr>
              <a:t>role: </a:t>
            </a:r>
            <a:r>
              <a:rPr lang="en-US" altLang="ko-KR" sz="1400" dirty="0" err="1" smtClean="0">
                <a:latin typeface="+mn-ea"/>
              </a:rPr>
              <a:t>tasks,vars,templates,files</a:t>
            </a:r>
            <a:r>
              <a:rPr lang="ko-KR" altLang="en-US" sz="1400" dirty="0" smtClean="0">
                <a:latin typeface="+mn-ea"/>
              </a:rPr>
              <a:t>을 포함한 </a:t>
            </a:r>
            <a:r>
              <a:rPr lang="en-US" altLang="ko-KR" sz="1400" dirty="0" err="1" smtClean="0">
                <a:latin typeface="+mn-ea"/>
              </a:rPr>
              <a:t>ansible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적용 </a:t>
            </a:r>
            <a:r>
              <a:rPr lang="en-US" altLang="ko-KR" sz="1400" dirty="0" smtClean="0">
                <a:latin typeface="+mn-ea"/>
              </a:rPr>
              <a:t>group</a:t>
            </a:r>
            <a:r>
              <a:rPr lang="ko-KR" altLang="en-US" sz="1400" dirty="0" smtClean="0">
                <a:latin typeface="+mn-ea"/>
              </a:rPr>
              <a:t>  </a:t>
            </a:r>
            <a:endParaRPr lang="en-US" altLang="ko-KR" sz="1400" dirty="0" smtClean="0">
              <a:latin typeface="+mn-ea"/>
            </a:endParaRPr>
          </a:p>
          <a:p>
            <a:pPr algn="l"/>
            <a:endParaRPr lang="en-US" altLang="ko-KR" sz="1800" b="1" dirty="0" smtClean="0">
              <a:latin typeface="+mn-ea"/>
            </a:endParaRPr>
          </a:p>
          <a:p>
            <a:pPr algn="l"/>
            <a:r>
              <a:rPr lang="en-US" altLang="ko-KR" sz="1800" b="1" dirty="0" smtClean="0">
                <a:latin typeface="+mn-ea"/>
              </a:rPr>
              <a:t>2. </a:t>
            </a: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구</a:t>
            </a:r>
            <a:r>
              <a:rPr lang="ko-KR" altLang="en-US" sz="1800" b="1" dirty="0">
                <a:latin typeface="+mn-ea"/>
              </a:rPr>
              <a:t>조</a:t>
            </a:r>
            <a:endParaRPr lang="en-US" altLang="ko-KR" sz="1800" b="1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</a:endParaRPr>
          </a:p>
          <a:p>
            <a:pPr algn="l"/>
            <a:endParaRPr lang="en-US" altLang="ko-KR" sz="1800" dirty="0">
              <a:latin typeface="+mn-ea"/>
            </a:endParaRPr>
          </a:p>
          <a:p>
            <a:pPr algn="l"/>
            <a:endParaRPr lang="en-US" altLang="ko-KR" sz="1800" dirty="0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548086" y="5310609"/>
            <a:ext cx="1440160" cy="64807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latin typeface="+mn-ea"/>
                <a:ea typeface="+mn-ea"/>
                <a:cs typeface="Arials"/>
              </a:rPr>
              <a:t>ansible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 server</a:t>
            </a: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75978" y="6606753"/>
            <a:ext cx="792088" cy="54006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872122" y="6606753"/>
            <a:ext cx="792088" cy="54006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132262" y="6606753"/>
            <a:ext cx="792088" cy="54006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408626" y="5310609"/>
            <a:ext cx="1440160" cy="64807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latin typeface="+mn-ea"/>
                <a:ea typeface="+mn-ea"/>
                <a:cs typeface="Arials"/>
              </a:rPr>
              <a:t>ansible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 server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400514" y="6606753"/>
            <a:ext cx="792088" cy="54006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696658" y="6606753"/>
            <a:ext cx="792088" cy="54006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956798" y="6606753"/>
            <a:ext cx="792088" cy="54006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cxnSp>
        <p:nvCxnSpPr>
          <p:cNvPr id="13" name="직선 화살표 연결선 12"/>
          <p:cNvCxnSpPr>
            <a:endCxn id="6" idx="0"/>
          </p:cNvCxnSpPr>
          <p:nvPr/>
        </p:nvCxnSpPr>
        <p:spPr bwMode="auto">
          <a:xfrm>
            <a:off x="2268166" y="5958681"/>
            <a:ext cx="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endCxn id="4" idx="0"/>
          </p:cNvCxnSpPr>
          <p:nvPr/>
        </p:nvCxnSpPr>
        <p:spPr bwMode="auto">
          <a:xfrm flipH="1">
            <a:off x="972022" y="5958681"/>
            <a:ext cx="1296144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endCxn id="7" idx="0"/>
          </p:cNvCxnSpPr>
          <p:nvPr/>
        </p:nvCxnSpPr>
        <p:spPr bwMode="auto">
          <a:xfrm>
            <a:off x="2268166" y="5958681"/>
            <a:ext cx="1260140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 bwMode="auto">
          <a:xfrm>
            <a:off x="2988246" y="5343128"/>
            <a:ext cx="216024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200" b="1" kern="0" noProof="0" dirty="0" smtClean="0">
                <a:latin typeface="+mn-lt"/>
                <a:ea typeface="+mn-ea"/>
              </a:rPr>
              <a:t>push </a:t>
            </a:r>
            <a:r>
              <a:rPr lang="ko-KR" altLang="en-US" sz="1200" b="1" kern="0" noProof="0" dirty="0" smtClean="0">
                <a:latin typeface="+mn-lt"/>
                <a:ea typeface="+mn-ea"/>
              </a:rPr>
              <a:t>방식</a:t>
            </a:r>
            <a:endParaRPr lang="en-US" altLang="ko-KR" sz="1200" b="1" kern="0" noProof="0" dirty="0" smtClean="0"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Char char="-"/>
              <a:tabLst/>
            </a:pPr>
            <a:r>
              <a:rPr kumimoji="1" lang="en-US" altLang="ko-KR" sz="1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playbook </a:t>
            </a:r>
            <a:r>
              <a:rPr kumimoji="1" lang="ko-KR" altLang="en-US" sz="1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사용</a:t>
            </a:r>
            <a:endParaRPr kumimoji="1" lang="en-US" altLang="ko-KR" sz="12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Char char="-"/>
              <a:tabLst/>
            </a:pPr>
            <a:r>
              <a:rPr lang="en-US" altLang="ko-KR" sz="1200" b="1" kern="0" noProof="0" dirty="0" smtClean="0">
                <a:latin typeface="+mn-lt"/>
                <a:ea typeface="+mn-ea"/>
              </a:rPr>
              <a:t>ad-hoc </a:t>
            </a:r>
            <a:r>
              <a:rPr lang="ko-KR" altLang="en-US" sz="1200" b="1" kern="0" noProof="0" dirty="0" smtClean="0">
                <a:latin typeface="+mn-lt"/>
                <a:ea typeface="+mn-ea"/>
              </a:rPr>
              <a:t>사용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7129273" y="5958681"/>
            <a:ext cx="0" cy="64682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10" idx="0"/>
            <a:endCxn id="9" idx="2"/>
          </p:cNvCxnSpPr>
          <p:nvPr/>
        </p:nvCxnSpPr>
        <p:spPr bwMode="auto">
          <a:xfrm flipV="1">
            <a:off x="5796558" y="5958681"/>
            <a:ext cx="1332148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12" idx="0"/>
            <a:endCxn id="9" idx="2"/>
          </p:cNvCxnSpPr>
          <p:nvPr/>
        </p:nvCxnSpPr>
        <p:spPr bwMode="auto">
          <a:xfrm flipH="1" flipV="1">
            <a:off x="7128706" y="5958681"/>
            <a:ext cx="1224136" cy="6480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 bwMode="auto">
          <a:xfrm>
            <a:off x="7848786" y="5343128"/>
            <a:ext cx="216024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200" b="1" kern="0" noProof="0" dirty="0" smtClean="0">
                <a:latin typeface="+mn-lt"/>
                <a:ea typeface="+mn-ea"/>
              </a:rPr>
              <a:t>pull</a:t>
            </a:r>
            <a:r>
              <a:rPr lang="ko-KR" altLang="en-US" sz="1200" b="1" kern="0" noProof="0" dirty="0" smtClean="0">
                <a:latin typeface="+mn-lt"/>
                <a:ea typeface="+mn-ea"/>
              </a:rPr>
              <a:t>방식</a:t>
            </a:r>
            <a:endParaRPr lang="en-US" altLang="ko-KR" sz="1200" b="1" kern="0" noProof="0" dirty="0" smtClean="0"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Char char="-"/>
              <a:tabLst/>
            </a:pPr>
            <a:r>
              <a:rPr kumimoji="1" lang="en-US" altLang="ko-KR" sz="12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ansible</a:t>
            </a:r>
            <a:r>
              <a:rPr kumimoji="1" lang="en-US" altLang="ko-KR" sz="1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-pull</a:t>
            </a:r>
            <a:r>
              <a:rPr kumimoji="1" lang="en-US" altLang="ko-KR" sz="12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ko-KR" altLang="en-US" sz="12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사용</a:t>
            </a:r>
            <a:endParaRPr kumimoji="1" lang="en-US" altLang="ko-KR" sz="12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6" t="20305" r="13116" b="32861"/>
          <a:stretch/>
        </p:blipFill>
        <p:spPr bwMode="auto">
          <a:xfrm>
            <a:off x="672794" y="2836412"/>
            <a:ext cx="8796172" cy="2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err="1" smtClean="0">
                <a:latin typeface="+mn-ea"/>
                <a:ea typeface="+mn-ea"/>
              </a:rPr>
              <a:t>docker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모듈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31962" y="795945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  <a:ea typeface="+mn-ea"/>
              </a:rPr>
              <a:t>ansible</a:t>
            </a:r>
            <a:r>
              <a:rPr lang="en-US" altLang="ko-KR" sz="1800" b="1" dirty="0">
                <a:latin typeface="+mn-ea"/>
                <a:ea typeface="+mn-ea"/>
              </a:rPr>
              <a:t> playbook  </a:t>
            </a:r>
            <a:r>
              <a:rPr lang="ko-KR" altLang="en-US" sz="1800" b="1" dirty="0">
                <a:latin typeface="+mn-ea"/>
                <a:ea typeface="+mn-ea"/>
              </a:rPr>
              <a:t>사용 예제</a:t>
            </a:r>
            <a:r>
              <a:rPr lang="en-US" altLang="ko-KR" sz="1800" b="1" dirty="0">
                <a:latin typeface="+mn-ea"/>
                <a:ea typeface="+mn-ea"/>
              </a:rPr>
              <a:t>7 (</a:t>
            </a:r>
            <a:r>
              <a:rPr lang="en-US" altLang="ko-KR" sz="1800" b="1" dirty="0" err="1">
                <a:latin typeface="+mn-ea"/>
                <a:ea typeface="+mn-ea"/>
              </a:rPr>
              <a:t>docker</a:t>
            </a:r>
            <a:r>
              <a:rPr lang="en-US" altLang="ko-KR" sz="1800" b="1" dirty="0">
                <a:latin typeface="+mn-ea"/>
                <a:ea typeface="+mn-ea"/>
              </a:rPr>
              <a:t> container </a:t>
            </a:r>
            <a:r>
              <a:rPr lang="ko-KR" altLang="en-US" sz="1800" b="1" dirty="0">
                <a:latin typeface="+mn-ea"/>
                <a:ea typeface="+mn-ea"/>
              </a:rPr>
              <a:t>생성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7543" y="1191531"/>
            <a:ext cx="40684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>
                <a:solidFill>
                  <a:srgbClr val="FF0000"/>
                </a:solidFill>
              </a:rPr>
              <a:t>cat </a:t>
            </a:r>
            <a:r>
              <a:rPr lang="en-US" altLang="ko-KR" b="1" dirty="0" err="1">
                <a:solidFill>
                  <a:srgbClr val="FF0000"/>
                </a:solidFill>
              </a:rPr>
              <a:t>docker-all.yml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---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name: localhost</a:t>
            </a:r>
          </a:p>
          <a:p>
            <a:pPr algn="l"/>
            <a:r>
              <a:rPr lang="en-US" altLang="ko-KR" dirty="0"/>
              <a:t>  hosts: localhost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gather_facts</a:t>
            </a:r>
            <a:r>
              <a:rPr lang="en-US" altLang="ko-KR" dirty="0"/>
              <a:t>: false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root</a:t>
            </a:r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start container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docker_container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     name: playbook-container</a:t>
            </a:r>
          </a:p>
          <a:p>
            <a:pPr algn="l"/>
            <a:r>
              <a:rPr lang="en-US" altLang="ko-KR" dirty="0"/>
              <a:t>      image: docker.io/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pPr algn="l"/>
            <a:r>
              <a:rPr lang="en-US" altLang="ko-KR" dirty="0"/>
              <a:t>      ports: 8080:80</a:t>
            </a:r>
          </a:p>
          <a:p>
            <a:pPr algn="l"/>
            <a:r>
              <a:rPr lang="en-US" altLang="ko-KR" dirty="0"/>
              <a:t>      state: started</a:t>
            </a:r>
          </a:p>
          <a:p>
            <a:pPr algn="l"/>
            <a:r>
              <a:rPr lang="en-US" altLang="ko-KR" dirty="0"/>
              <a:t>      command: sleep 500</a:t>
            </a:r>
          </a:p>
          <a:p>
            <a:pPr algn="l"/>
            <a:r>
              <a:rPr lang="en-US" altLang="ko-KR" dirty="0"/>
              <a:t>  - name: make host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add_host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     name: playbook-container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ansible_connection</a:t>
            </a:r>
            <a:r>
              <a:rPr lang="en-US" altLang="ko-KR" dirty="0"/>
              <a:t>: </a:t>
            </a:r>
            <a:r>
              <a:rPr lang="en-US" altLang="ko-KR" dirty="0" err="1"/>
              <a:t>docker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name: do thing</a:t>
            </a:r>
          </a:p>
          <a:p>
            <a:pPr algn="l"/>
            <a:r>
              <a:rPr lang="en-US" altLang="ko-KR" dirty="0"/>
              <a:t>  hosts: playbook-container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gather_facts</a:t>
            </a:r>
            <a:r>
              <a:rPr lang="en-US" altLang="ko-KR" dirty="0"/>
              <a:t>: false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remote_user</a:t>
            </a:r>
            <a:r>
              <a:rPr lang="en-US" altLang="ko-KR" dirty="0"/>
              <a:t>: root</a:t>
            </a:r>
          </a:p>
          <a:p>
            <a:pPr algn="l"/>
            <a:r>
              <a:rPr lang="en-US" altLang="ko-KR" dirty="0"/>
              <a:t>  tasks:</a:t>
            </a:r>
          </a:p>
          <a:p>
            <a:pPr algn="l"/>
            <a:r>
              <a:rPr lang="en-US" altLang="ko-KR" dirty="0"/>
              <a:t>  - name: install things</a:t>
            </a:r>
          </a:p>
          <a:p>
            <a:pPr algn="l"/>
            <a:r>
              <a:rPr lang="en-US" altLang="ko-KR" dirty="0"/>
              <a:t>    raw: apt-get </a:t>
            </a:r>
            <a:r>
              <a:rPr lang="en-US" altLang="ko-KR" dirty="0" err="1"/>
              <a:t>update;apt-get</a:t>
            </a:r>
            <a:r>
              <a:rPr lang="en-US" altLang="ko-KR" dirty="0"/>
              <a:t> install </a:t>
            </a:r>
            <a:r>
              <a:rPr lang="en-US" altLang="ko-KR" dirty="0" err="1"/>
              <a:t>python;apt-get</a:t>
            </a:r>
            <a:r>
              <a:rPr lang="en-US" altLang="ko-KR" dirty="0"/>
              <a:t> install -y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- name: configure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lineinfile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     line: "daemon off;"</a:t>
            </a:r>
          </a:p>
          <a:p>
            <a:pPr algn="l"/>
            <a:r>
              <a:rPr lang="en-US" altLang="ko-KR" dirty="0"/>
              <a:t>    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en-US" altLang="ko-KR" dirty="0"/>
          </a:p>
          <a:p>
            <a:pPr algn="l"/>
            <a:r>
              <a:rPr lang="en-US" altLang="ko-KR" dirty="0"/>
              <a:t>  - name: run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algn="l"/>
            <a:r>
              <a:rPr lang="en-US" altLang="ko-KR" dirty="0"/>
              <a:t>    shell: </a:t>
            </a:r>
            <a:r>
              <a:rPr lang="en-US" altLang="ko-KR" dirty="0" err="1"/>
              <a:t>nginx</a:t>
            </a:r>
            <a:r>
              <a:rPr lang="en-US" altLang="ko-KR" dirty="0"/>
              <a:t> &amp;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2145" y="1174338"/>
            <a:ext cx="52197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err="1"/>
              <a:t>root@localhost</a:t>
            </a:r>
            <a:r>
              <a:rPr lang="en-US" altLang="ko-KR" dirty="0"/>
              <a:t> .</a:t>
            </a:r>
            <a:r>
              <a:rPr lang="en-US" altLang="ko-KR" dirty="0" err="1"/>
              <a:t>ansible</a:t>
            </a:r>
            <a:r>
              <a:rPr lang="en-US" altLang="ko-KR" dirty="0"/>
              <a:t>]# </a:t>
            </a:r>
            <a:r>
              <a:rPr lang="en-US" altLang="ko-KR" b="1" dirty="0" err="1">
                <a:solidFill>
                  <a:srgbClr val="FF0000"/>
                </a:solidFill>
              </a:rPr>
              <a:t>ansible</a:t>
            </a:r>
            <a:r>
              <a:rPr lang="en-US" altLang="ko-KR" b="1" dirty="0">
                <a:solidFill>
                  <a:srgbClr val="FF0000"/>
                </a:solidFill>
              </a:rPr>
              <a:t>-playbook -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hosts </a:t>
            </a:r>
            <a:r>
              <a:rPr lang="en-US" altLang="ko-KR" b="1" dirty="0" err="1">
                <a:solidFill>
                  <a:srgbClr val="FF0000"/>
                </a:solidFill>
              </a:rPr>
              <a:t>docker-all.yml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PLAY [localhost] **************************************************************************************************************************************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TASK [start container] ********************************************************************************************************************************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changed: [localhost]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TASK [make host] **************************************************************************************************************************************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changed: [localhost]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PLAY [do thing] ***************************************************************************************************************************************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TASK [install things] *********************************************************************************************************************************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changed: [playbook-container]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TASK [configure </a:t>
            </a:r>
            <a:r>
              <a:rPr lang="en-US" altLang="ko-KR" dirty="0" err="1"/>
              <a:t>nginx</a:t>
            </a:r>
            <a:r>
              <a:rPr lang="en-US" altLang="ko-KR" dirty="0"/>
              <a:t>] ********************************************************************************************************************************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fatal: [playbook-container]: FAILED! =&gt; {"changed": false, "</a:t>
            </a:r>
            <a:r>
              <a:rPr lang="en-US" altLang="ko-KR" dirty="0" err="1"/>
              <a:t>module_stderr</a:t>
            </a:r>
            <a:r>
              <a:rPr lang="en-US" altLang="ko-KR" dirty="0"/>
              <a:t>": "/bin/</a:t>
            </a:r>
            <a:r>
              <a:rPr lang="en-US" altLang="ko-KR" dirty="0" err="1"/>
              <a:t>sh</a:t>
            </a:r>
            <a:r>
              <a:rPr lang="en-US" altLang="ko-KR" dirty="0"/>
              <a:t>: 1: /</a:t>
            </a:r>
            <a:r>
              <a:rPr lang="en-US" altLang="ko-KR" dirty="0" err="1"/>
              <a:t>usr</a:t>
            </a:r>
            <a:r>
              <a:rPr lang="en-US" altLang="ko-KR" dirty="0"/>
              <a:t>/bin/python: not found\n", "</a:t>
            </a:r>
            <a:r>
              <a:rPr lang="en-US" altLang="ko-KR" dirty="0" err="1"/>
              <a:t>module_stdout</a:t>
            </a:r>
            <a:r>
              <a:rPr lang="en-US" altLang="ko-KR" dirty="0"/>
              <a:t>": "", "</a:t>
            </a:r>
            <a:r>
              <a:rPr lang="en-US" altLang="ko-KR" dirty="0" err="1"/>
              <a:t>msg</a:t>
            </a:r>
            <a:r>
              <a:rPr lang="en-US" altLang="ko-KR" dirty="0"/>
              <a:t>": "MODULE FAILURE", "</a:t>
            </a:r>
            <a:r>
              <a:rPr lang="en-US" altLang="ko-KR" dirty="0" err="1"/>
              <a:t>rc</a:t>
            </a:r>
            <a:r>
              <a:rPr lang="en-US" altLang="ko-KR" dirty="0"/>
              <a:t>": 0}</a:t>
            </a:r>
          </a:p>
          <a:p>
            <a:pPr algn="l"/>
            <a:r>
              <a:rPr lang="en-US" altLang="ko-KR" dirty="0"/>
              <a:t>        to retry, use: --limit @/root/.</a:t>
            </a:r>
            <a:r>
              <a:rPr lang="en-US" altLang="ko-KR" dirty="0" err="1"/>
              <a:t>ansible</a:t>
            </a:r>
            <a:r>
              <a:rPr lang="en-US" altLang="ko-KR" dirty="0"/>
              <a:t>/</a:t>
            </a:r>
            <a:r>
              <a:rPr lang="en-US" altLang="ko-KR" dirty="0" err="1"/>
              <a:t>docker-all.retry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PLAY RECAP ********************************************************************************************************************************************</a:t>
            </a:r>
          </a:p>
          <a:p>
            <a:pPr algn="l"/>
            <a:r>
              <a:rPr lang="en-US" altLang="ko-KR" dirty="0"/>
              <a:t>localhost                  : ok=2    changed=2    unreachable=0    failed=0</a:t>
            </a:r>
          </a:p>
          <a:p>
            <a:pPr algn="l"/>
            <a:r>
              <a:rPr lang="en-US" altLang="ko-KR" dirty="0"/>
              <a:t>playbook-container         : ok=1    changed=1    unreachable=0    failed=1</a:t>
            </a:r>
          </a:p>
        </p:txBody>
      </p:sp>
    </p:spTree>
    <p:extLst>
      <p:ext uri="{BB962C8B-B14F-4D97-AF65-F5344CB8AC3E}">
        <p14:creationId xmlns:p14="http://schemas.microsoft.com/office/powerpoint/2010/main" val="25864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-galaxy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dirty="0" err="1"/>
              <a:t>ansible</a:t>
            </a:r>
            <a:r>
              <a:rPr lang="en-US" altLang="ko-KR" sz="1800" dirty="0"/>
              <a:t>-galaxy install </a:t>
            </a:r>
            <a:r>
              <a:rPr lang="en-US" altLang="ko-KR" sz="1800" dirty="0" err="1" smtClean="0"/>
              <a:t>username.rolename</a:t>
            </a:r>
            <a:r>
              <a:rPr lang="ko-KR" altLang="en-US" sz="1800" dirty="0" smtClean="0"/>
              <a:t>로 다운받아 사용</a:t>
            </a:r>
            <a:endParaRPr lang="en-US" altLang="ko-KR" sz="1800" b="1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4" y="1251449"/>
            <a:ext cx="917271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5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-galaxy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95958" y="882117"/>
            <a:ext cx="831692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galaxy</a:t>
            </a:r>
            <a:r>
              <a:rPr lang="ko-KR" altLang="en-US" sz="1800" b="1" dirty="0" smtClean="0">
                <a:latin typeface="+mn-ea"/>
              </a:rPr>
              <a:t>는 </a:t>
            </a:r>
            <a:r>
              <a:rPr lang="en-US" altLang="ko-KR" sz="1800" b="1" dirty="0" smtClean="0">
                <a:latin typeface="+mn-ea"/>
              </a:rPr>
              <a:t>role</a:t>
            </a:r>
            <a:r>
              <a:rPr lang="ko-KR" altLang="en-US" sz="1800" b="1" dirty="0" smtClean="0">
                <a:latin typeface="+mn-ea"/>
              </a:rPr>
              <a:t> 설정을 편리하게 하는 기능 </a:t>
            </a:r>
            <a:r>
              <a:rPr lang="en-US" altLang="ko-KR" sz="1800" b="1" dirty="0" smtClean="0">
                <a:latin typeface="+mn-ea"/>
              </a:rPr>
              <a:t>(offline)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</a:rPr>
              <a:t>role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기본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디렉토리와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main.yml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파일을 만드는 데 드는 시간 절약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roles]#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-galaxy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init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apache --offline</a:t>
            </a:r>
          </a:p>
          <a:p>
            <a:pPr marL="285750" indent="-285750" algn="l"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</a:rPr>
              <a:t>apache </a:t>
            </a:r>
            <a:r>
              <a:rPr lang="en-US" altLang="ko-KR" sz="1200" dirty="0">
                <a:latin typeface="+mn-ea"/>
                <a:ea typeface="+mn-ea"/>
              </a:rPr>
              <a:t>was created </a:t>
            </a:r>
            <a:r>
              <a:rPr lang="en-US" altLang="ko-KR" sz="1200" dirty="0" smtClean="0">
                <a:latin typeface="+mn-ea"/>
                <a:ea typeface="+mn-ea"/>
              </a:rPr>
              <a:t>successfully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roles]# </a:t>
            </a:r>
            <a:r>
              <a:rPr lang="en-US" altLang="ko-KR" sz="1200" dirty="0" smtClean="0">
                <a:latin typeface="+mn-ea"/>
                <a:ea typeface="+mn-ea"/>
              </a:rPr>
              <a:t>tree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└── apache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├── </a:t>
            </a:r>
            <a:r>
              <a:rPr lang="en-US" altLang="ko-KR" sz="1200" dirty="0" smtClean="0">
                <a:latin typeface="+mn-ea"/>
                <a:ea typeface="+mn-ea"/>
              </a:rPr>
              <a:t>defaults       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default variable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정의 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│   └── </a:t>
            </a:r>
            <a:r>
              <a:rPr lang="en-US" altLang="ko-KR" sz="1200" dirty="0" err="1">
                <a:latin typeface="+mn-ea"/>
                <a:ea typeface="+mn-ea"/>
              </a:rPr>
              <a:t>main.yml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├── </a:t>
            </a:r>
            <a:r>
              <a:rPr lang="en-US" altLang="ko-KR" sz="1200" dirty="0" smtClean="0">
                <a:latin typeface="+mn-ea"/>
                <a:ea typeface="+mn-ea"/>
              </a:rPr>
              <a:t>handlers      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트리거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되었을때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task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정의 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│   └── </a:t>
            </a:r>
            <a:r>
              <a:rPr lang="en-US" altLang="ko-KR" sz="1200" dirty="0" err="1">
                <a:latin typeface="+mn-ea"/>
                <a:ea typeface="+mn-ea"/>
              </a:rPr>
              <a:t>main.yml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├── </a:t>
            </a:r>
            <a:r>
              <a:rPr lang="en-US" altLang="ko-KR" sz="1200" dirty="0" smtClean="0">
                <a:latin typeface="+mn-ea"/>
                <a:ea typeface="+mn-ea"/>
              </a:rPr>
              <a:t>meta          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작가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플랫폼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dependency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에 대한 정의 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│   └── </a:t>
            </a:r>
            <a:r>
              <a:rPr lang="en-US" altLang="ko-KR" sz="1200" dirty="0" err="1">
                <a:latin typeface="+mn-ea"/>
                <a:ea typeface="+mn-ea"/>
              </a:rPr>
              <a:t>main.yml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├── README.md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├── </a:t>
            </a:r>
            <a:r>
              <a:rPr lang="en-US" altLang="ko-KR" sz="1200" dirty="0" smtClean="0">
                <a:latin typeface="+mn-ea"/>
                <a:ea typeface="+mn-ea"/>
              </a:rPr>
              <a:t>tasks           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role task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에 대한 정의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보통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include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사용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 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│   └── </a:t>
            </a:r>
            <a:r>
              <a:rPr lang="en-US" altLang="ko-KR" sz="1200" dirty="0" err="1">
                <a:latin typeface="+mn-ea"/>
                <a:ea typeface="+mn-ea"/>
              </a:rPr>
              <a:t>main.yml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├── tests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│   ├── inventory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│   └── </a:t>
            </a:r>
            <a:r>
              <a:rPr lang="en-US" altLang="ko-KR" sz="1200" dirty="0" err="1">
                <a:latin typeface="+mn-ea"/>
                <a:ea typeface="+mn-ea"/>
              </a:rPr>
              <a:t>test.yml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  └── </a:t>
            </a:r>
            <a:r>
              <a:rPr lang="en-US" altLang="ko-KR" sz="1200" dirty="0" err="1" smtClean="0">
                <a:latin typeface="+mn-ea"/>
                <a:ea typeface="+mn-ea"/>
              </a:rPr>
              <a:t>vars</a:t>
            </a:r>
            <a:r>
              <a:rPr lang="en-US" altLang="ko-KR" sz="1200" dirty="0" smtClean="0">
                <a:latin typeface="+mn-ea"/>
                <a:ea typeface="+mn-ea"/>
              </a:rPr>
              <a:t>             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default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외에 높은 우선순위의 변수정의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        </a:t>
            </a:r>
            <a:r>
              <a:rPr lang="en-US" altLang="ko-KR" sz="1200" dirty="0">
                <a:latin typeface="+mn-ea"/>
                <a:ea typeface="+mn-ea"/>
              </a:rPr>
              <a:t>└── </a:t>
            </a:r>
            <a:r>
              <a:rPr lang="en-US" altLang="ko-KR" sz="1200" dirty="0" err="1">
                <a:latin typeface="+mn-ea"/>
                <a:ea typeface="+mn-ea"/>
              </a:rPr>
              <a:t>main.yml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files: static files</a:t>
            </a:r>
            <a:r>
              <a:rPr lang="ko-KR" altLang="en-US" sz="1200" dirty="0" smtClean="0">
                <a:latin typeface="+mn-ea"/>
                <a:ea typeface="+mn-ea"/>
              </a:rPr>
              <a:t>을 복사하기 위한 </a:t>
            </a:r>
            <a:r>
              <a:rPr lang="en-US" altLang="ko-KR" sz="1200" dirty="0" smtClean="0">
                <a:latin typeface="+mn-ea"/>
                <a:ea typeface="+mn-ea"/>
              </a:rPr>
              <a:t>source </a:t>
            </a:r>
            <a:r>
              <a:rPr lang="ko-KR" altLang="en-US" sz="1200" dirty="0" smtClean="0">
                <a:latin typeface="+mn-ea"/>
                <a:ea typeface="+mn-ea"/>
              </a:rPr>
              <a:t>파일위치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templates: jinja2</a:t>
            </a:r>
            <a:r>
              <a:rPr lang="ko-KR" altLang="en-US" sz="1200" dirty="0" smtClean="0">
                <a:latin typeface="+mn-ea"/>
                <a:ea typeface="+mn-ea"/>
              </a:rPr>
              <a:t>라는 </a:t>
            </a:r>
            <a:r>
              <a:rPr lang="en-US" altLang="ko-KR" sz="1200" dirty="0" smtClean="0">
                <a:latin typeface="+mn-ea"/>
                <a:ea typeface="+mn-ea"/>
              </a:rPr>
              <a:t>dynamic files(</a:t>
            </a:r>
            <a:r>
              <a:rPr lang="ko-KR" altLang="en-US" sz="1200" dirty="0" smtClean="0">
                <a:latin typeface="+mn-ea"/>
                <a:ea typeface="+mn-ea"/>
              </a:rPr>
              <a:t>템플릿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을 지원하는 파일위치</a:t>
            </a:r>
            <a:endParaRPr lang="en-US" altLang="ko-KR" sz="1200" dirty="0" err="1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3" t="44360" r="53129" b="36822"/>
          <a:stretch/>
        </p:blipFill>
        <p:spPr bwMode="auto">
          <a:xfrm>
            <a:off x="0" y="2000007"/>
            <a:ext cx="2988246" cy="115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0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-galaxy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</a:rPr>
              <a:t>ansible</a:t>
            </a:r>
            <a:r>
              <a:rPr lang="en-US" altLang="ko-KR" sz="1800" b="1" dirty="0" smtClean="0">
                <a:latin typeface="+mn-ea"/>
              </a:rPr>
              <a:t>-galaxy search/info/list/remove</a:t>
            </a:r>
          </a:p>
          <a:p>
            <a:pPr algn="l"/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ansible</a:t>
            </a:r>
            <a:r>
              <a:rPr lang="en-US" altLang="ko-KR" sz="1200" dirty="0">
                <a:latin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search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elasticsearch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--author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geerlingguy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Found 2 roles matching your search:</a:t>
            </a: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 Name                              Description</a:t>
            </a:r>
          </a:p>
          <a:p>
            <a:pPr algn="l"/>
            <a:r>
              <a:rPr lang="en-US" altLang="ko-KR" sz="1200" dirty="0">
                <a:latin typeface="+mn-ea"/>
              </a:rPr>
              <a:t> ----                              -----------</a:t>
            </a:r>
          </a:p>
          <a:p>
            <a:pPr algn="l"/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geerlingguy.elasticsearch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       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Elasticsearch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for Linux.</a:t>
            </a:r>
          </a:p>
          <a:p>
            <a:pPr algn="l"/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geerlingguy.elasticsearch</a:t>
            </a:r>
            <a:r>
              <a:rPr lang="en-US" altLang="ko-KR" sz="1200" dirty="0">
                <a:latin typeface="+mn-ea"/>
              </a:rPr>
              <a:t>-curator </a:t>
            </a:r>
            <a:r>
              <a:rPr lang="en-US" altLang="ko-KR" sz="1200" dirty="0" err="1">
                <a:latin typeface="+mn-ea"/>
              </a:rPr>
              <a:t>Elasticsearch</a:t>
            </a:r>
            <a:r>
              <a:rPr lang="en-US" altLang="ko-KR" sz="1200" dirty="0">
                <a:latin typeface="+mn-ea"/>
              </a:rPr>
              <a:t> curator for Linux.</a:t>
            </a:r>
          </a:p>
          <a:p>
            <a:pPr algn="l"/>
            <a:r>
              <a:rPr lang="en-US" altLang="ko-KR" sz="1200" dirty="0">
                <a:latin typeface="+mn-ea"/>
              </a:rPr>
              <a:t> 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ansible</a:t>
            </a:r>
            <a:r>
              <a:rPr lang="en-US" altLang="ko-KR" sz="1200" dirty="0">
                <a:latin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info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geerlingguy.elasticsearch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Role: </a:t>
            </a:r>
            <a:r>
              <a:rPr lang="en-US" altLang="ko-KR" sz="1200" dirty="0" err="1">
                <a:latin typeface="+mn-ea"/>
              </a:rPr>
              <a:t>geerlingguy.elasticsearch</a:t>
            </a:r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        description: </a:t>
            </a:r>
            <a:r>
              <a:rPr lang="en-US" altLang="ko-KR" sz="1200" dirty="0" err="1">
                <a:latin typeface="+mn-ea"/>
              </a:rPr>
              <a:t>Elasticsearch</a:t>
            </a:r>
            <a:r>
              <a:rPr lang="en-US" altLang="ko-KR" sz="1200" dirty="0">
                <a:latin typeface="+mn-ea"/>
              </a:rPr>
              <a:t> for Linux.</a:t>
            </a:r>
          </a:p>
          <a:p>
            <a:pPr algn="l"/>
            <a:r>
              <a:rPr lang="en-US" altLang="ko-KR" sz="1200" dirty="0">
                <a:latin typeface="+mn-ea"/>
              </a:rPr>
              <a:t>        active: True</a:t>
            </a:r>
          </a:p>
          <a:p>
            <a:pPr algn="l"/>
            <a:r>
              <a:rPr lang="en-US" altLang="ko-KR" sz="1200" dirty="0">
                <a:latin typeface="+mn-ea"/>
              </a:rPr>
              <a:t>        commit: c6259349a285889227a028b61ed7600d2040d59a</a:t>
            </a:r>
          </a:p>
          <a:p>
            <a:pPr algn="l"/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commit_message</a:t>
            </a:r>
            <a:r>
              <a:rPr lang="en-US" altLang="ko-KR" sz="1200" dirty="0">
                <a:latin typeface="+mn-ea"/>
              </a:rPr>
              <a:t>: Update test script README. [ci skip]</a:t>
            </a:r>
          </a:p>
          <a:p>
            <a:pPr algn="l"/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commit_url</a:t>
            </a:r>
            <a:r>
              <a:rPr lang="en-US" altLang="ko-KR" sz="1200" dirty="0">
                <a:latin typeface="+mn-ea"/>
              </a:rPr>
              <a:t>: https://github.com/geerlingguy/ansible-role-elasticsearch/commit/c6259349a2858</a:t>
            </a:r>
          </a:p>
          <a:p>
            <a:pPr algn="l"/>
            <a:r>
              <a:rPr lang="en-US" altLang="ko-KR" sz="1200" dirty="0">
                <a:latin typeface="+mn-ea"/>
              </a:rPr>
              <a:t>        company: Midwestern Mac, LLC</a:t>
            </a:r>
          </a:p>
          <a:p>
            <a:pPr algn="l"/>
            <a:r>
              <a:rPr lang="en-US" altLang="ko-KR" sz="1200" dirty="0">
                <a:latin typeface="+mn-ea"/>
              </a:rPr>
              <a:t>        created: 2014-08-22T19:42:19.353Z</a:t>
            </a:r>
          </a:p>
          <a:p>
            <a:pPr algn="l"/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download_count</a:t>
            </a:r>
            <a:r>
              <a:rPr lang="en-US" altLang="ko-KR" sz="1200" dirty="0">
                <a:latin typeface="+mn-ea"/>
              </a:rPr>
              <a:t>: 8086</a:t>
            </a:r>
          </a:p>
          <a:p>
            <a:pPr algn="l"/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forks_count</a:t>
            </a:r>
            <a:r>
              <a:rPr lang="en-US" altLang="ko-KR" sz="1200" dirty="0">
                <a:latin typeface="+mn-ea"/>
              </a:rPr>
              <a:t>: 62</a:t>
            </a:r>
          </a:p>
          <a:p>
            <a:pPr algn="l"/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github_branch</a:t>
            </a:r>
            <a:r>
              <a:rPr lang="en-US" altLang="ko-KR" sz="1200" dirty="0">
                <a:latin typeface="+mn-ea"/>
              </a:rPr>
              <a:t>:</a:t>
            </a:r>
          </a:p>
          <a:p>
            <a:pPr algn="l"/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github_repo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ansible</a:t>
            </a:r>
            <a:r>
              <a:rPr lang="en-US" altLang="ko-KR" sz="1200" dirty="0">
                <a:latin typeface="+mn-ea"/>
              </a:rPr>
              <a:t>-role-</a:t>
            </a:r>
            <a:r>
              <a:rPr lang="en-US" altLang="ko-KR" sz="1200" dirty="0" err="1">
                <a:latin typeface="+mn-ea"/>
              </a:rPr>
              <a:t>elasticsearch</a:t>
            </a:r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ansible</a:t>
            </a:r>
            <a:r>
              <a:rPr lang="en-US" altLang="ko-KR" sz="1200" dirty="0">
                <a:latin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list</a:t>
            </a:r>
          </a:p>
          <a:p>
            <a:pPr algn="l"/>
            <a:r>
              <a:rPr lang="en-US" altLang="ko-KR" sz="1200" dirty="0">
                <a:latin typeface="+mn-ea"/>
              </a:rPr>
              <a:t>- apache, (unknown version)</a:t>
            </a:r>
          </a:p>
          <a:p>
            <a:pPr algn="l"/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bennojoy.ntp</a:t>
            </a:r>
            <a:r>
              <a:rPr lang="en-US" altLang="ko-KR" sz="1200" dirty="0">
                <a:latin typeface="+mn-ea"/>
              </a:rPr>
              <a:t>, master</a:t>
            </a:r>
          </a:p>
          <a:p>
            <a:pPr algn="l"/>
            <a:r>
              <a:rPr lang="en-US" altLang="ko-KR" sz="1200" dirty="0">
                <a:latin typeface="+mn-ea"/>
              </a:rPr>
              <a:t>- choga88, (unknown version)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 err="1" smtClean="0">
                <a:latin typeface="+mn-ea"/>
              </a:rPr>
              <a:t>yatesr.timezone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v1.1.0</a:t>
            </a:r>
          </a:p>
          <a:p>
            <a:pPr marL="171450" indent="-171450" algn="l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ansible</a:t>
            </a:r>
            <a:r>
              <a:rPr lang="en-US" altLang="ko-KR" sz="1200" dirty="0">
                <a:latin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remove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yatesr.timezone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- successfully removed </a:t>
            </a:r>
            <a:r>
              <a:rPr lang="en-US" altLang="ko-KR" sz="1200" dirty="0" err="1">
                <a:latin typeface="+mn-ea"/>
              </a:rPr>
              <a:t>yatesr.timezone</a:t>
            </a:r>
            <a:endParaRPr lang="en-US" altLang="ko-KR" sz="1200" dirty="0">
              <a:latin typeface="+mn-ea"/>
            </a:endParaRPr>
          </a:p>
          <a:p>
            <a:pPr algn="l"/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-galaxy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</a:rPr>
              <a:t>ansible</a:t>
            </a:r>
            <a:r>
              <a:rPr lang="en-US" altLang="ko-KR" sz="1800" b="1" dirty="0" smtClean="0">
                <a:latin typeface="+mn-ea"/>
              </a:rPr>
              <a:t>-galaxy login /import/delete</a:t>
            </a:r>
          </a:p>
          <a:p>
            <a:pPr algn="l"/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ansible</a:t>
            </a:r>
            <a:r>
              <a:rPr lang="en-US" altLang="ko-KR" sz="1200" dirty="0">
                <a:latin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login</a:t>
            </a: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We need your </a:t>
            </a:r>
            <a:r>
              <a:rPr lang="en-US" altLang="ko-KR" sz="1200" dirty="0" err="1">
                <a:latin typeface="+mn-ea"/>
              </a:rPr>
              <a:t>Github</a:t>
            </a:r>
            <a:r>
              <a:rPr lang="en-US" altLang="ko-KR" sz="1200" dirty="0">
                <a:latin typeface="+mn-ea"/>
              </a:rPr>
              <a:t> login to identify you.</a:t>
            </a:r>
          </a:p>
          <a:p>
            <a:pPr algn="l"/>
            <a:r>
              <a:rPr lang="en-US" altLang="ko-KR" sz="1200" dirty="0">
                <a:latin typeface="+mn-ea"/>
              </a:rPr>
              <a:t>This information will not be sent to Galaxy, only to api.github.com.</a:t>
            </a:r>
          </a:p>
          <a:p>
            <a:pPr algn="l"/>
            <a:r>
              <a:rPr lang="en-US" altLang="ko-KR" sz="1200" dirty="0">
                <a:latin typeface="+mn-ea"/>
              </a:rPr>
              <a:t>The password will not be displayed.</a:t>
            </a: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Use --</a:t>
            </a:r>
            <a:r>
              <a:rPr lang="en-US" altLang="ko-KR" sz="1200" dirty="0" err="1">
                <a:latin typeface="+mn-ea"/>
              </a:rPr>
              <a:t>github</a:t>
            </a:r>
            <a:r>
              <a:rPr lang="en-US" altLang="ko-KR" sz="1200" dirty="0">
                <a:latin typeface="+mn-ea"/>
              </a:rPr>
              <a:t>-token if you do not want to enter your password.</a:t>
            </a: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 err="1">
                <a:latin typeface="+mn-ea"/>
              </a:rPr>
              <a:t>Github</a:t>
            </a:r>
            <a:r>
              <a:rPr lang="en-US" altLang="ko-KR" sz="1200" dirty="0">
                <a:latin typeface="+mn-ea"/>
              </a:rPr>
              <a:t> Username: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hlinkClick r:id="rId2"/>
              </a:rPr>
              <a:t>choga88@sk.com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 -&gt; galaxy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와 연동된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계정으로 로그인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Password for choga88@sk.com:</a:t>
            </a:r>
          </a:p>
          <a:p>
            <a:pPr algn="l"/>
            <a:r>
              <a:rPr lang="en-US" altLang="ko-KR" sz="1200" dirty="0">
                <a:latin typeface="+mn-ea"/>
              </a:rPr>
              <a:t>Successfully logged into Galaxy as </a:t>
            </a:r>
            <a:r>
              <a:rPr lang="en-US" altLang="ko-KR" sz="1200" dirty="0" smtClean="0">
                <a:latin typeface="+mn-ea"/>
              </a:rPr>
              <a:t>choga88</a:t>
            </a: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myapp</a:t>
            </a:r>
            <a:r>
              <a:rPr lang="en-US" altLang="ko-KR" sz="1200" dirty="0">
                <a:latin typeface="+mn-ea"/>
              </a:rPr>
              <a:t>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import choga88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myapp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Successfully submitted import request 145936</a:t>
            </a:r>
          </a:p>
          <a:p>
            <a:pPr algn="l"/>
            <a:r>
              <a:rPr lang="en-US" altLang="ko-KR" sz="1200" dirty="0">
                <a:latin typeface="+mn-ea"/>
              </a:rPr>
              <a:t>Starting import 145936: </a:t>
            </a:r>
            <a:r>
              <a:rPr lang="en-US" altLang="ko-KR" sz="1200" b="1" dirty="0" err="1">
                <a:solidFill>
                  <a:srgbClr val="3333CC"/>
                </a:solidFill>
                <a:latin typeface="+mn-ea"/>
              </a:rPr>
              <a:t>role_name</a:t>
            </a:r>
            <a:r>
              <a:rPr lang="en-US" altLang="ko-KR" sz="1200" b="1" dirty="0">
                <a:solidFill>
                  <a:srgbClr val="3333CC"/>
                </a:solidFill>
                <a:latin typeface="+mn-ea"/>
              </a:rPr>
              <a:t>=</a:t>
            </a:r>
            <a:r>
              <a:rPr lang="en-US" altLang="ko-KR" sz="1200" b="1" dirty="0" err="1">
                <a:solidFill>
                  <a:srgbClr val="3333CC"/>
                </a:solidFill>
                <a:latin typeface="+mn-ea"/>
              </a:rPr>
              <a:t>myapp</a:t>
            </a:r>
            <a:r>
              <a:rPr lang="en-US" altLang="ko-KR" sz="1200" b="1" dirty="0">
                <a:solidFill>
                  <a:srgbClr val="3333CC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3333CC"/>
                </a:solidFill>
                <a:latin typeface="+mn-ea"/>
              </a:rPr>
              <a:t>repo=choga88/</a:t>
            </a:r>
            <a:r>
              <a:rPr lang="en-US" altLang="ko-KR" sz="1200" b="1" dirty="0" err="1" smtClean="0">
                <a:solidFill>
                  <a:srgbClr val="3333CC"/>
                </a:solidFill>
                <a:latin typeface="+mn-ea"/>
              </a:rPr>
              <a:t>myapp</a:t>
            </a:r>
            <a:r>
              <a:rPr lang="en-US" altLang="ko-KR" sz="1200" b="1" dirty="0" smtClean="0">
                <a:solidFill>
                  <a:srgbClr val="3333CC"/>
                </a:solidFill>
                <a:latin typeface="+mn-ea"/>
              </a:rPr>
              <a:t>  </a:t>
            </a:r>
            <a:r>
              <a:rPr lang="en-US" altLang="ko-KR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기본으로 </a:t>
            </a:r>
            <a:r>
              <a:rPr lang="en-US" altLang="ko-KR" sz="1200" b="1" dirty="0" err="1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role_name</a:t>
            </a:r>
            <a:r>
              <a:rPr lang="ko-KR" altLang="en-US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이 </a:t>
            </a:r>
            <a:r>
              <a:rPr lang="en-US" altLang="ko-KR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repo</a:t>
            </a:r>
            <a:r>
              <a:rPr lang="ko-KR" altLang="en-US" sz="1200" b="1" dirty="0" err="1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이름이되나</a:t>
            </a:r>
            <a:r>
              <a:rPr lang="ko-KR" altLang="en-US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–role-name</a:t>
            </a:r>
            <a:r>
              <a:rPr lang="ko-KR" altLang="en-US" sz="1200" b="1" dirty="0" smtClean="0">
                <a:solidFill>
                  <a:srgbClr val="3333CC"/>
                </a:solidFill>
                <a:latin typeface="+mn-ea"/>
                <a:sym typeface="Wingdings" panose="05000000000000000000" pitchFamily="2" charset="2"/>
              </a:rPr>
              <a:t>로 지정가능</a:t>
            </a:r>
            <a:endParaRPr lang="en-US" altLang="ko-KR" sz="1200" b="1" dirty="0">
              <a:solidFill>
                <a:srgbClr val="3333CC"/>
              </a:solidFill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Accessing branch: master</a:t>
            </a:r>
          </a:p>
          <a:p>
            <a:pPr algn="l"/>
            <a:r>
              <a:rPr lang="en-US" altLang="ko-KR" sz="1200" dirty="0">
                <a:latin typeface="+mn-ea"/>
              </a:rPr>
              <a:t>Parsing and validating meta data.</a:t>
            </a:r>
          </a:p>
          <a:p>
            <a:pPr algn="l"/>
            <a:r>
              <a:rPr lang="en-US" altLang="ko-KR" sz="1200" dirty="0">
                <a:latin typeface="+mn-ea"/>
              </a:rPr>
              <a:t>Parsing </a:t>
            </a:r>
            <a:r>
              <a:rPr lang="en-US" altLang="ko-KR" sz="1200" dirty="0" err="1">
                <a:latin typeface="+mn-ea"/>
              </a:rPr>
              <a:t>galaxy_tags</a:t>
            </a:r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Parsing platforms</a:t>
            </a:r>
          </a:p>
          <a:p>
            <a:pPr algn="l"/>
            <a:r>
              <a:rPr lang="en-US" altLang="ko-KR" sz="1200" dirty="0">
                <a:latin typeface="+mn-ea"/>
              </a:rPr>
              <a:t>Adding dependencies</a:t>
            </a:r>
          </a:p>
          <a:p>
            <a:pPr algn="l"/>
            <a:r>
              <a:rPr lang="en-US" altLang="ko-KR" sz="1200" dirty="0">
                <a:latin typeface="+mn-ea"/>
              </a:rPr>
              <a:t>Parsing and validating README.md</a:t>
            </a:r>
          </a:p>
          <a:p>
            <a:pPr algn="l"/>
            <a:r>
              <a:rPr lang="en-US" altLang="ko-KR" sz="1200" dirty="0">
                <a:latin typeface="+mn-ea"/>
              </a:rPr>
              <a:t>Adding repo tags as role versions</a:t>
            </a:r>
          </a:p>
          <a:p>
            <a:pPr algn="l"/>
            <a:r>
              <a:rPr lang="en-US" altLang="ko-KR" sz="1200" dirty="0">
                <a:latin typeface="+mn-ea"/>
              </a:rPr>
              <a:t>Import completed</a:t>
            </a:r>
          </a:p>
          <a:p>
            <a:pPr algn="l"/>
            <a:r>
              <a:rPr lang="en-US" altLang="ko-KR" sz="1200" dirty="0">
                <a:latin typeface="+mn-ea"/>
              </a:rPr>
              <a:t>Status SUCCESS : warnings=0 </a:t>
            </a:r>
            <a:r>
              <a:rPr lang="en-US" altLang="ko-KR" sz="1200" dirty="0" smtClean="0">
                <a:latin typeface="+mn-ea"/>
              </a:rPr>
              <a:t>errors=0</a:t>
            </a:r>
          </a:p>
          <a:p>
            <a:pPr algn="l"/>
            <a:endParaRPr lang="en-US" altLang="ko-KR" sz="1200" dirty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root@localhost</a:t>
            </a:r>
            <a:r>
              <a:rPr lang="en-US" altLang="ko-KR" sz="1200" dirty="0">
                <a:latin typeface="+mn-ea"/>
              </a:rPr>
              <a:t> roles]#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-galaxy delete choga88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myapp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Role choga88.myapp deleted</a:t>
            </a:r>
          </a:p>
          <a:p>
            <a:pPr algn="l"/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74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-galaxy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galaxy</a:t>
            </a:r>
            <a:r>
              <a:rPr lang="ko-KR" altLang="en-US" sz="1800" b="1" dirty="0" smtClean="0">
                <a:latin typeface="+mn-ea"/>
              </a:rPr>
              <a:t>는 </a:t>
            </a:r>
            <a:r>
              <a:rPr lang="en-US" altLang="ko-KR" sz="1800" b="1" dirty="0" smtClean="0">
                <a:latin typeface="+mn-ea"/>
              </a:rPr>
              <a:t>role</a:t>
            </a:r>
            <a:r>
              <a:rPr lang="ko-KR" altLang="en-US" sz="1800" b="1" dirty="0" smtClean="0">
                <a:latin typeface="+mn-ea"/>
              </a:rPr>
              <a:t> 설정을 편리하게 하는 기능 </a:t>
            </a:r>
            <a:r>
              <a:rPr lang="en-US" altLang="ko-KR" sz="1800" b="1" dirty="0" smtClean="0">
                <a:latin typeface="+mn-ea"/>
              </a:rPr>
              <a:t>(online)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root@localhost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-galaxy install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bennojoy.ntp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 downloading role '</a:t>
            </a:r>
            <a:r>
              <a:rPr lang="en-US" altLang="ko-KR" sz="1400" dirty="0" err="1">
                <a:latin typeface="+mn-ea"/>
                <a:ea typeface="+mn-ea"/>
              </a:rPr>
              <a:t>ntp</a:t>
            </a:r>
            <a:r>
              <a:rPr lang="en-US" altLang="ko-KR" sz="1400" dirty="0">
                <a:latin typeface="+mn-ea"/>
                <a:ea typeface="+mn-ea"/>
              </a:rPr>
              <a:t>', owned by </a:t>
            </a:r>
            <a:r>
              <a:rPr lang="en-US" altLang="ko-KR" sz="1400" dirty="0" err="1">
                <a:latin typeface="+mn-ea"/>
                <a:ea typeface="+mn-ea"/>
              </a:rPr>
              <a:t>bennojoy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 downloading role from https://github.com/bennojoy/ntp/archive/master.tar.gz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- extracting </a:t>
            </a:r>
            <a:r>
              <a:rPr lang="en-US" altLang="ko-KR" sz="1400" dirty="0" err="1">
                <a:latin typeface="+mn-ea"/>
                <a:ea typeface="+mn-ea"/>
              </a:rPr>
              <a:t>bennojoy.ntp</a:t>
            </a:r>
            <a:r>
              <a:rPr lang="en-US" altLang="ko-KR" sz="1400" dirty="0">
                <a:latin typeface="+mn-ea"/>
                <a:ea typeface="+mn-ea"/>
              </a:rPr>
              <a:t> to /</a:t>
            </a:r>
            <a:r>
              <a:rPr lang="en-US" altLang="ko-KR" sz="1400" dirty="0" err="1">
                <a:latin typeface="+mn-ea"/>
                <a:ea typeface="+mn-ea"/>
              </a:rPr>
              <a:t>etc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/roles/</a:t>
            </a:r>
            <a:r>
              <a:rPr lang="en-US" altLang="ko-KR" sz="1400" dirty="0" err="1">
                <a:latin typeface="+mn-ea"/>
                <a:ea typeface="+mn-ea"/>
              </a:rPr>
              <a:t>bennojoy.ntp</a:t>
            </a:r>
            <a:endParaRPr lang="en-US" altLang="ko-KR" sz="14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err="1" smtClean="0">
                <a:latin typeface="+mn-ea"/>
                <a:ea typeface="+mn-ea"/>
              </a:rPr>
              <a:t>bennojoy.ntp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(master) was installed </a:t>
            </a:r>
            <a:r>
              <a:rPr lang="en-US" altLang="ko-KR" sz="1400" dirty="0" smtClean="0">
                <a:latin typeface="+mn-ea"/>
                <a:ea typeface="+mn-ea"/>
              </a:rPr>
              <a:t>successfully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root@localhost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dirty="0" smtClean="0">
                <a:latin typeface="+mn-ea"/>
                <a:ea typeface="+mn-ea"/>
              </a:rPr>
              <a:t>tree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└── </a:t>
            </a:r>
            <a:r>
              <a:rPr lang="en-US" altLang="ko-KR" sz="1400" dirty="0" err="1">
                <a:latin typeface="+mn-ea"/>
                <a:ea typeface="+mn-ea"/>
              </a:rPr>
              <a:t>bennojoy.ntp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├── defaults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│   └── </a:t>
            </a:r>
            <a:r>
              <a:rPr lang="en-US" altLang="ko-KR" sz="1400" dirty="0" err="1">
                <a:latin typeface="+mn-ea"/>
                <a:ea typeface="+mn-ea"/>
              </a:rPr>
              <a:t>main.yml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├── handlers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│   └── </a:t>
            </a:r>
            <a:r>
              <a:rPr lang="en-US" altLang="ko-KR" sz="1400" dirty="0" err="1">
                <a:latin typeface="+mn-ea"/>
                <a:ea typeface="+mn-ea"/>
              </a:rPr>
              <a:t>main.yml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├── meta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│   └── </a:t>
            </a:r>
            <a:r>
              <a:rPr lang="en-US" altLang="ko-KR" sz="1400" dirty="0" err="1">
                <a:latin typeface="+mn-ea"/>
                <a:ea typeface="+mn-ea"/>
              </a:rPr>
              <a:t>main.yml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├── README.md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├── tasks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│   └── </a:t>
            </a:r>
            <a:r>
              <a:rPr lang="en-US" altLang="ko-KR" sz="1400" dirty="0" err="1">
                <a:latin typeface="+mn-ea"/>
                <a:ea typeface="+mn-ea"/>
              </a:rPr>
              <a:t>main.yml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├── templates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│   └── ntp.conf.j2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└── </a:t>
            </a:r>
            <a:r>
              <a:rPr lang="en-US" altLang="ko-KR" sz="1400" dirty="0" err="1">
                <a:latin typeface="+mn-ea"/>
                <a:ea typeface="+mn-ea"/>
              </a:rPr>
              <a:t>vars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├── </a:t>
            </a:r>
            <a:r>
              <a:rPr lang="en-US" altLang="ko-KR" sz="1400" dirty="0" err="1">
                <a:latin typeface="+mn-ea"/>
                <a:ea typeface="+mn-ea"/>
              </a:rPr>
              <a:t>Debian.yml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├── </a:t>
            </a:r>
            <a:r>
              <a:rPr lang="en-US" altLang="ko-KR" sz="1400" dirty="0" err="1">
                <a:latin typeface="+mn-ea"/>
                <a:ea typeface="+mn-ea"/>
              </a:rPr>
              <a:t>main.yml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        └── </a:t>
            </a:r>
            <a:r>
              <a:rPr lang="en-US" altLang="ko-KR" sz="1400" dirty="0" err="1">
                <a:latin typeface="+mn-ea"/>
                <a:ea typeface="+mn-ea"/>
              </a:rPr>
              <a:t>RedHat.yml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※ </a:t>
            </a:r>
            <a:r>
              <a:rPr lang="ko-KR" altLang="en-US" sz="1600" dirty="0" smtClean="0">
                <a:latin typeface="+mn-ea"/>
                <a:ea typeface="+mn-ea"/>
              </a:rPr>
              <a:t>설치하는 </a:t>
            </a:r>
            <a:r>
              <a:rPr lang="ko-KR" altLang="en-US" sz="1600" dirty="0" err="1" smtClean="0">
                <a:latin typeface="+mn-ea"/>
                <a:ea typeface="+mn-ea"/>
              </a:rPr>
              <a:t>디렉토리를</a:t>
            </a:r>
            <a:r>
              <a:rPr lang="ko-KR" altLang="en-US" sz="1600" dirty="0" smtClean="0">
                <a:latin typeface="+mn-ea"/>
                <a:ea typeface="+mn-ea"/>
              </a:rPr>
              <a:t> 바꾸고 싶은 경우는 </a:t>
            </a:r>
            <a:r>
              <a:rPr lang="en-US" altLang="ko-KR" sz="1600" dirty="0" err="1" smtClean="0">
                <a:latin typeface="+mn-ea"/>
                <a:ea typeface="+mn-ea"/>
              </a:rPr>
              <a:t>ansible.cfg</a:t>
            </a:r>
            <a:r>
              <a:rPr lang="ko-KR" altLang="en-US" sz="1600" dirty="0" smtClean="0">
                <a:latin typeface="+mn-ea"/>
                <a:ea typeface="+mn-ea"/>
              </a:rPr>
              <a:t>에서 변경 또는 </a:t>
            </a:r>
            <a:r>
              <a:rPr lang="en-US" altLang="ko-KR" sz="1600" dirty="0" smtClean="0">
                <a:latin typeface="+mn-ea"/>
                <a:ea typeface="+mn-ea"/>
              </a:rPr>
              <a:t>–role-path</a:t>
            </a:r>
            <a:r>
              <a:rPr lang="ko-KR" altLang="en-US" sz="1600" dirty="0" smtClean="0">
                <a:latin typeface="+mn-ea"/>
                <a:ea typeface="+mn-ea"/>
              </a:rPr>
              <a:t>옵션사</a:t>
            </a:r>
            <a:r>
              <a:rPr lang="ko-KR" altLang="en-US" sz="1600" dirty="0">
                <a:latin typeface="+mn-ea"/>
                <a:ea typeface="+mn-ea"/>
              </a:rPr>
              <a:t>용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solidFill>
                  <a:srgbClr val="FF0000"/>
                </a:solidFill>
              </a:rPr>
              <a:t>ansible</a:t>
            </a:r>
            <a:r>
              <a:rPr lang="en-US" altLang="ko-KR" sz="1600" dirty="0">
                <a:solidFill>
                  <a:srgbClr val="FF0000"/>
                </a:solidFill>
              </a:rPr>
              <a:t>-galaxy install --roles-path . </a:t>
            </a:r>
            <a:r>
              <a:rPr lang="en-US" altLang="ko-KR" sz="1600" dirty="0" err="1">
                <a:solidFill>
                  <a:srgbClr val="FF0000"/>
                </a:solidFill>
              </a:rPr>
              <a:t>geerlingguy.apache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2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-galaxy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</a:rPr>
              <a:t>ansible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galaxy</a:t>
            </a:r>
            <a:r>
              <a:rPr lang="ko-KR" altLang="en-US" sz="1800" b="1" dirty="0" smtClean="0">
                <a:latin typeface="+mn-ea"/>
              </a:rPr>
              <a:t>는 </a:t>
            </a:r>
            <a:r>
              <a:rPr lang="en-US" altLang="ko-KR" sz="1800" b="1" dirty="0" err="1" smtClean="0">
                <a:latin typeface="+mn-ea"/>
              </a:rPr>
              <a:t>requrements.yml</a:t>
            </a:r>
            <a:r>
              <a:rPr lang="ko-KR" altLang="en-US" sz="1800" b="1" dirty="0" smtClean="0">
                <a:latin typeface="+mn-ea"/>
              </a:rPr>
              <a:t>을 사용</a:t>
            </a:r>
            <a:r>
              <a:rPr lang="en-US" altLang="ko-KR" sz="1800" b="1" dirty="0" smtClean="0">
                <a:latin typeface="+mn-ea"/>
              </a:rPr>
              <a:t>(multiple roles)</a:t>
            </a:r>
            <a:endParaRPr lang="en-US" altLang="ko-KR" sz="1600" dirty="0" smtClean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root@localhost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ansible</a:t>
            </a:r>
            <a:r>
              <a:rPr lang="en-US" altLang="ko-KR" sz="1400" dirty="0">
                <a:latin typeface="+mn-ea"/>
                <a:ea typeface="+mn-ea"/>
              </a:rPr>
              <a:t>]# </a:t>
            </a:r>
            <a:r>
              <a:rPr lang="en-US" altLang="ko-KR" sz="1400" b="1" dirty="0" err="1">
                <a:solidFill>
                  <a:srgbClr val="FF0000"/>
                </a:solidFill>
              </a:rPr>
              <a:t>ansible</a:t>
            </a:r>
            <a:r>
              <a:rPr lang="en-US" altLang="ko-KR" sz="1400" b="1" dirty="0">
                <a:solidFill>
                  <a:srgbClr val="FF0000"/>
                </a:solidFill>
              </a:rPr>
              <a:t>-galaxy install -r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requirements.yml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400" dirty="0"/>
              <a:t>[</a:t>
            </a:r>
            <a:r>
              <a:rPr lang="en-US" altLang="ko-KR" sz="1400" dirty="0" err="1"/>
              <a:t>root@localhost</a:t>
            </a:r>
            <a:r>
              <a:rPr lang="en-US" altLang="ko-KR" sz="1400" dirty="0"/>
              <a:t> roles]# </a:t>
            </a:r>
            <a:r>
              <a:rPr lang="en-US" altLang="ko-KR" sz="1400" dirty="0" err="1"/>
              <a:t>ansible</a:t>
            </a:r>
            <a:r>
              <a:rPr lang="en-US" altLang="ko-KR" sz="1400" dirty="0"/>
              <a:t>-galaxy install -r </a:t>
            </a:r>
            <a:r>
              <a:rPr lang="en-US" altLang="ko-KR" sz="1400" dirty="0" err="1"/>
              <a:t>requirements.yml</a:t>
            </a:r>
            <a:endParaRPr lang="en-US" altLang="ko-KR" sz="1400" dirty="0"/>
          </a:p>
          <a:p>
            <a:pPr algn="l"/>
            <a:r>
              <a:rPr lang="en-US" altLang="ko-KR" sz="1400" dirty="0"/>
              <a:t>- downloading role '</a:t>
            </a:r>
            <a:r>
              <a:rPr lang="en-US" altLang="ko-KR" sz="1400" dirty="0" err="1"/>
              <a:t>timezone</a:t>
            </a:r>
            <a:r>
              <a:rPr lang="en-US" altLang="ko-KR" sz="1400" dirty="0"/>
              <a:t>', owned by </a:t>
            </a:r>
            <a:r>
              <a:rPr lang="en-US" altLang="ko-KR" sz="1400" dirty="0" err="1"/>
              <a:t>yatesr</a:t>
            </a:r>
            <a:endParaRPr lang="en-US" altLang="ko-KR" sz="1400" dirty="0"/>
          </a:p>
          <a:p>
            <a:pPr algn="l"/>
            <a:r>
              <a:rPr lang="en-US" altLang="ko-KR" sz="1400" dirty="0"/>
              <a:t>- downloading role from https://github.com/yatesr/ansible-timezone/archive/v1.1.0.tar.gz</a:t>
            </a:r>
          </a:p>
          <a:p>
            <a:pPr algn="l"/>
            <a:r>
              <a:rPr lang="en-US" altLang="ko-KR" sz="1400" dirty="0"/>
              <a:t>- extracting </a:t>
            </a:r>
            <a:r>
              <a:rPr lang="en-US" altLang="ko-KR" sz="1400" dirty="0" err="1"/>
              <a:t>yatesr.timezone</a:t>
            </a:r>
            <a:r>
              <a:rPr lang="en-US" altLang="ko-KR" sz="1400" dirty="0"/>
              <a:t> to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ansible</a:t>
            </a:r>
            <a:r>
              <a:rPr lang="en-US" altLang="ko-KR" sz="1400" dirty="0"/>
              <a:t>/roles/</a:t>
            </a:r>
            <a:r>
              <a:rPr lang="en-US" altLang="ko-KR" sz="1400" dirty="0" err="1"/>
              <a:t>yatesr.timezone</a:t>
            </a:r>
            <a:endParaRPr lang="en-US" altLang="ko-KR" sz="1400" dirty="0"/>
          </a:p>
          <a:p>
            <a:pPr algn="l"/>
            <a:r>
              <a:rPr lang="en-US" altLang="ko-KR" sz="1400" dirty="0"/>
              <a:t>- </a:t>
            </a:r>
            <a:r>
              <a:rPr lang="en-US" altLang="ko-KR" sz="1400" dirty="0" err="1"/>
              <a:t>yatesr.timezone</a:t>
            </a:r>
            <a:r>
              <a:rPr lang="en-US" altLang="ko-KR" sz="1400" dirty="0"/>
              <a:t> (v1.1.0) was installed </a:t>
            </a:r>
            <a:r>
              <a:rPr lang="en-US" altLang="ko-KR" sz="1400" dirty="0" smtClean="0"/>
              <a:t>successfully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06976"/>
              </p:ext>
            </p:extLst>
          </p:nvPr>
        </p:nvGraphicFramePr>
        <p:xfrm>
          <a:off x="660190" y="2610309"/>
          <a:ext cx="8784976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src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dirty="0" smtClean="0"/>
                        <a:t>Galaxy에서 </a:t>
                      </a:r>
                      <a:r>
                        <a:rPr lang="ko-KR" altLang="ko-KR" sz="1200" dirty="0" err="1" smtClean="0"/>
                        <a:t>다운로드하는</a:t>
                      </a:r>
                      <a:r>
                        <a:rPr lang="ko-KR" altLang="ko-KR" sz="1200" dirty="0" smtClean="0"/>
                        <a:t> 경우 username.role_name 형식을 사용하십시오. 그렇지 않으면 git 기반 SCM 내에서 저장소를 가리키는 URL을 제공하십시오. 아래 예제를 참조하십시오. 이것은 필수 attribute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srm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git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hg </a:t>
                      </a:r>
                      <a:r>
                        <a:rPr lang="ko-KR" altLang="en-US" sz="1200" dirty="0" smtClean="0"/>
                        <a:t>만 지원됩니다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version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다운로드 할</a:t>
                      </a:r>
                      <a:r>
                        <a:rPr lang="en-US" altLang="ko-KR" sz="1200" baseline="0" dirty="0" smtClean="0"/>
                        <a:t> role</a:t>
                      </a:r>
                      <a:r>
                        <a:rPr lang="ko-KR" altLang="en-US" sz="1200" dirty="0" smtClean="0"/>
                        <a:t>의 버전입니다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릴리스 태그 값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커밋</a:t>
                      </a:r>
                      <a:r>
                        <a:rPr lang="ko-KR" altLang="en-US" sz="1200" dirty="0" smtClean="0"/>
                        <a:t> 해시 또는 분기 이름을 제공합니다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기본값은 </a:t>
                      </a:r>
                      <a:r>
                        <a:rPr lang="en-US" altLang="ko-KR" sz="1200" dirty="0" smtClean="0"/>
                        <a:t>master.</a:t>
                      </a:r>
                      <a:endParaRPr lang="ko-KR" altLang="en-US" sz="1200" dirty="0"/>
                    </a:p>
                  </a:txBody>
                  <a:tcPr/>
                </a:tc>
              </a:tr>
              <a:tr h="133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role</a:t>
                      </a:r>
                      <a:r>
                        <a:rPr lang="ko-KR" altLang="en-US" sz="1200" dirty="0" smtClean="0"/>
                        <a:t>을 특정 이름으로 </a:t>
                      </a:r>
                      <a:r>
                        <a:rPr lang="ko-KR" altLang="en-US" sz="1200" dirty="0" err="1" smtClean="0"/>
                        <a:t>다운로드합니다</a:t>
                      </a:r>
                      <a:r>
                        <a:rPr lang="en-US" altLang="ko-KR" sz="1200" dirty="0" smtClean="0"/>
                        <a:t>. Galaxy</a:t>
                      </a:r>
                      <a:r>
                        <a:rPr lang="ko-KR" altLang="en-US" sz="1200" dirty="0" smtClean="0"/>
                        <a:t>에서 다운로드 할 때 </a:t>
                      </a:r>
                      <a:r>
                        <a:rPr lang="en-US" altLang="ko-KR" sz="1200" dirty="0" smtClean="0"/>
                        <a:t>Galaxy </a:t>
                      </a:r>
                      <a:r>
                        <a:rPr lang="ko-KR" altLang="en-US" sz="1200" dirty="0" smtClean="0"/>
                        <a:t>이름을 기본값으로 사용합니다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5998" y="4194485"/>
            <a:ext cx="76688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/>
              <a:t># </a:t>
            </a:r>
            <a:r>
              <a:rPr lang="en-US" altLang="ko-KR" dirty="0"/>
              <a:t>from galaxy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en-US" altLang="ko-KR" dirty="0" err="1"/>
              <a:t>yatesr.timezone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from GitHub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https://github.com/bennojoy/nginx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from GitHub, overriding the name and specifying a specific tag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https://github.com/bennojoy/nginx</a:t>
            </a:r>
          </a:p>
          <a:p>
            <a:pPr algn="l"/>
            <a:r>
              <a:rPr lang="en-US" altLang="ko-KR" dirty="0"/>
              <a:t>  version: master</a:t>
            </a:r>
          </a:p>
          <a:p>
            <a:pPr algn="l"/>
            <a:r>
              <a:rPr lang="en-US" altLang="ko-KR" dirty="0"/>
              <a:t>  name: </a:t>
            </a:r>
            <a:r>
              <a:rPr lang="en-US" altLang="ko-KR" dirty="0" err="1"/>
              <a:t>nginx_role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from a webserver, where the role is packaged in a tar.gz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https://some.webserver.example.com/files/master.tar.gz</a:t>
            </a:r>
          </a:p>
          <a:p>
            <a:pPr algn="l"/>
            <a:r>
              <a:rPr lang="en-US" altLang="ko-KR" dirty="0"/>
              <a:t>  name: http-role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from </a:t>
            </a:r>
            <a:r>
              <a:rPr lang="en-US" altLang="ko-KR" dirty="0" err="1"/>
              <a:t>Bitbucket</a:t>
            </a:r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en-US" altLang="ko-KR" dirty="0" err="1"/>
              <a:t>git+http</a:t>
            </a:r>
            <a:r>
              <a:rPr lang="en-US" altLang="ko-KR" dirty="0"/>
              <a:t>://bitbucket.org/</a:t>
            </a:r>
            <a:r>
              <a:rPr lang="en-US" altLang="ko-KR" dirty="0" err="1"/>
              <a:t>willthames</a:t>
            </a:r>
            <a:r>
              <a:rPr lang="en-US" altLang="ko-KR" dirty="0"/>
              <a:t>/</a:t>
            </a:r>
            <a:r>
              <a:rPr lang="en-US" altLang="ko-KR" dirty="0" err="1"/>
              <a:t>git</a:t>
            </a:r>
            <a:r>
              <a:rPr lang="en-US" altLang="ko-KR" dirty="0"/>
              <a:t>-</a:t>
            </a:r>
            <a:r>
              <a:rPr lang="en-US" altLang="ko-KR" dirty="0" err="1"/>
              <a:t>ansible</a:t>
            </a:r>
            <a:r>
              <a:rPr lang="en-US" altLang="ko-KR" dirty="0"/>
              <a:t>-galaxy</a:t>
            </a:r>
          </a:p>
          <a:p>
            <a:pPr algn="l"/>
            <a:r>
              <a:rPr lang="en-US" altLang="ko-KR" dirty="0"/>
              <a:t>  version: v1.4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from </a:t>
            </a:r>
            <a:r>
              <a:rPr lang="en-US" altLang="ko-KR" dirty="0" err="1"/>
              <a:t>Bitbucket</a:t>
            </a:r>
            <a:r>
              <a:rPr lang="en-US" altLang="ko-KR" dirty="0"/>
              <a:t>, alternative syntax and caveats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http://bitbucket.org/willthames/hg-ansible-galaxy</a:t>
            </a:r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scm</a:t>
            </a:r>
            <a:r>
              <a:rPr lang="en-US" altLang="ko-KR" dirty="0"/>
              <a:t>: hg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from </a:t>
            </a:r>
            <a:r>
              <a:rPr lang="en-US" altLang="ko-KR" dirty="0" err="1"/>
              <a:t>GitLab</a:t>
            </a:r>
            <a:r>
              <a:rPr lang="en-US" altLang="ko-KR" dirty="0"/>
              <a:t> or other </a:t>
            </a:r>
            <a:r>
              <a:rPr lang="en-US" altLang="ko-KR" dirty="0" err="1"/>
              <a:t>git</a:t>
            </a:r>
            <a:r>
              <a:rPr lang="en-US" altLang="ko-KR" dirty="0"/>
              <a:t>-based </a:t>
            </a:r>
            <a:r>
              <a:rPr lang="en-US" altLang="ko-KR" dirty="0" err="1"/>
              <a:t>scm</a:t>
            </a:r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en-US" altLang="ko-KR" dirty="0" err="1"/>
              <a:t>git@gitlab.company.com:mygroup</a:t>
            </a:r>
            <a:r>
              <a:rPr lang="en-US" altLang="ko-KR" dirty="0"/>
              <a:t>/</a:t>
            </a:r>
            <a:r>
              <a:rPr lang="en-US" altLang="ko-KR" dirty="0" err="1"/>
              <a:t>ansible-base.git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en-US" altLang="ko-KR" dirty="0" err="1"/>
              <a:t>scm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algn="l"/>
            <a:r>
              <a:rPr lang="en-US" altLang="ko-KR" dirty="0"/>
              <a:t>  version: "0.1"  # quoted, so YAML doesn't parse this as a floating-point value</a:t>
            </a:r>
          </a:p>
        </p:txBody>
      </p:sp>
    </p:spTree>
    <p:extLst>
      <p:ext uri="{BB962C8B-B14F-4D97-AF65-F5344CB8AC3E}">
        <p14:creationId xmlns:p14="http://schemas.microsoft.com/office/powerpoint/2010/main" val="4218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03970" y="954125"/>
            <a:ext cx="9793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1</a:t>
            </a:r>
            <a:r>
              <a:rPr lang="en-US" altLang="ko-KR" sz="1800" b="1" dirty="0" smtClean="0">
                <a:latin typeface="+mn-ea"/>
                <a:ea typeface="+mn-ea"/>
              </a:rPr>
              <a:t>. </a:t>
            </a: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tower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+mn-ea"/>
                <a:ea typeface="+mn-ea"/>
              </a:rPr>
              <a:t>Anabilities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Tower</a:t>
            </a:r>
            <a:r>
              <a:rPr lang="ko-KR" altLang="en-US" sz="1400" dirty="0" smtClean="0">
                <a:latin typeface="+mn-ea"/>
                <a:ea typeface="+mn-ea"/>
              </a:rPr>
              <a:t>는 웹 </a:t>
            </a:r>
            <a:r>
              <a:rPr lang="ko-KR" altLang="en-US" sz="1400" dirty="0">
                <a:latin typeface="+mn-ea"/>
                <a:ea typeface="+mn-ea"/>
              </a:rPr>
              <a:t>기반 </a:t>
            </a:r>
            <a:r>
              <a:rPr lang="ko-KR" altLang="en-US" sz="1400" dirty="0" smtClean="0">
                <a:latin typeface="+mn-ea"/>
                <a:ea typeface="+mn-ea"/>
              </a:rPr>
              <a:t>솔루션으로 </a:t>
            </a:r>
            <a:r>
              <a:rPr lang="en-US" altLang="ko-KR" sz="1400" dirty="0" smtClean="0">
                <a:latin typeface="+mn-ea"/>
                <a:ea typeface="+mn-ea"/>
              </a:rPr>
              <a:t>GUI</a:t>
            </a:r>
            <a:r>
              <a:rPr lang="ko-KR" altLang="en-US" sz="1400" dirty="0" smtClean="0">
                <a:latin typeface="+mn-ea"/>
                <a:ea typeface="+mn-ea"/>
              </a:rPr>
              <a:t>로 동작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최대 </a:t>
            </a:r>
            <a:r>
              <a:rPr lang="en-US" altLang="ko-KR" sz="1400" dirty="0" smtClean="0">
                <a:latin typeface="+mn-ea"/>
                <a:ea typeface="+mn-ea"/>
              </a:rPr>
              <a:t>10</a:t>
            </a:r>
            <a:r>
              <a:rPr lang="ko-KR" altLang="en-US" sz="1400" dirty="0" smtClean="0">
                <a:latin typeface="+mn-ea"/>
                <a:ea typeface="+mn-ea"/>
              </a:rPr>
              <a:t>개 </a:t>
            </a:r>
            <a:r>
              <a:rPr lang="ko-KR" altLang="en-US" sz="1400" dirty="0" err="1" smtClean="0">
                <a:latin typeface="+mn-ea"/>
                <a:ea typeface="+mn-ea"/>
              </a:rPr>
              <a:t>노드까지</a:t>
            </a:r>
            <a:r>
              <a:rPr lang="ko-KR" altLang="en-US" sz="1400" dirty="0" smtClean="0">
                <a:latin typeface="+mn-ea"/>
                <a:ea typeface="+mn-ea"/>
              </a:rPr>
              <a:t> 무료로 사용가능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Role Base </a:t>
            </a:r>
            <a:r>
              <a:rPr lang="ko-KR" altLang="en-US" sz="1400" dirty="0" smtClean="0">
                <a:latin typeface="+mn-ea"/>
                <a:ea typeface="+mn-ea"/>
              </a:rPr>
              <a:t>접근</a:t>
            </a:r>
            <a:r>
              <a:rPr lang="en-US" altLang="ko-KR" sz="1400" dirty="0" smtClean="0">
                <a:latin typeface="+mn-ea"/>
                <a:ea typeface="+mn-ea"/>
              </a:rPr>
              <a:t>,  LOG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및 스케줄 관리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smtClean="0">
                <a:latin typeface="+mn-ea"/>
                <a:ea typeface="+mn-ea"/>
              </a:rPr>
              <a:t>Workflow </a:t>
            </a:r>
            <a:r>
              <a:rPr lang="ko-KR" altLang="en-US" sz="1400" dirty="0" smtClean="0">
                <a:latin typeface="+mn-ea"/>
                <a:ea typeface="+mn-ea"/>
              </a:rPr>
              <a:t>디자인 가능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다중 </a:t>
            </a:r>
            <a:r>
              <a:rPr lang="en-US" altLang="ko-KR" sz="1400" dirty="0" smtClean="0">
                <a:latin typeface="+mn-ea"/>
                <a:ea typeface="+mn-ea"/>
              </a:rPr>
              <a:t>PLAYBOOK </a:t>
            </a:r>
            <a:r>
              <a:rPr lang="ko-KR" altLang="en-US" sz="1400" dirty="0" smtClean="0">
                <a:latin typeface="+mn-ea"/>
                <a:ea typeface="+mn-ea"/>
              </a:rPr>
              <a:t>연결기능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1" t="26846" r="24946" b="36577"/>
          <a:stretch/>
        </p:blipFill>
        <p:spPr bwMode="auto">
          <a:xfrm>
            <a:off x="883405" y="2058577"/>
            <a:ext cx="4032448" cy="267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5" t="10819" r="14720" b="8918"/>
          <a:stretch/>
        </p:blipFill>
        <p:spPr bwMode="auto">
          <a:xfrm>
            <a:off x="5868566" y="1827637"/>
            <a:ext cx="3564396" cy="298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8799"/>
              </p:ext>
            </p:extLst>
          </p:nvPr>
        </p:nvGraphicFramePr>
        <p:xfrm>
          <a:off x="792002" y="5127508"/>
          <a:ext cx="69606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984256"/>
                <a:gridCol w="2320220"/>
              </a:tblGrid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ANSIBLE Tower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AWX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엔터프라이즈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커뮤니티 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주기적 배포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Upstream</a:t>
                      </a:r>
                      <a:r>
                        <a:rPr lang="ko-KR" altLang="en-US" sz="1600" dirty="0" smtClean="0"/>
                        <a:t>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반영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기술지원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274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서브스크립션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03970" y="4731003"/>
            <a:ext cx="3996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2</a:t>
            </a:r>
            <a:r>
              <a:rPr lang="en-US" altLang="ko-KR" sz="1800" b="1" dirty="0" smtClean="0">
                <a:latin typeface="+mn-ea"/>
                <a:ea typeface="+mn-ea"/>
              </a:rPr>
              <a:t>. </a:t>
            </a: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tower vs </a:t>
            </a:r>
            <a:r>
              <a:rPr lang="en-US" altLang="ko-KR" sz="1800" b="1" dirty="0" err="1" smtClean="0">
                <a:latin typeface="+mn-ea"/>
                <a:ea typeface="+mn-ea"/>
              </a:rPr>
              <a:t>awx</a:t>
            </a:r>
            <a:endParaRPr lang="en-US" altLang="ko-KR" sz="1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3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03970" y="954125"/>
            <a:ext cx="979308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awx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설치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en-US" altLang="ko-KR" sz="1800" b="1" dirty="0" err="1" smtClean="0">
                <a:latin typeface="+mn-ea"/>
                <a:ea typeface="+mn-ea"/>
              </a:rPr>
              <a:t>docker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기반 설치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 </a:t>
            </a:r>
            <a:r>
              <a:rPr lang="en-US" altLang="ko-KR" sz="1200" dirty="0" err="1">
                <a:latin typeface="+mn-ea"/>
                <a:ea typeface="+mn-ea"/>
              </a:rPr>
              <a:t>Insall</a:t>
            </a:r>
            <a:r>
              <a:rPr lang="en-US" altLang="ko-KR" sz="1200" dirty="0">
                <a:latin typeface="+mn-ea"/>
                <a:ea typeface="+mn-ea"/>
              </a:rPr>
              <a:t> EPEL repository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yum -y install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epel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-release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 Disable firewall and </a:t>
            </a:r>
            <a:r>
              <a:rPr lang="en-US" altLang="ko-KR" sz="1200" dirty="0" err="1">
                <a:latin typeface="+mn-ea"/>
                <a:ea typeface="+mn-ea"/>
              </a:rPr>
              <a:t>SELinux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disable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firewalld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stop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firewalld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sed</a:t>
            </a: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's/SELINUX=enforcing/SELINUX=disabled/g' /</a:t>
            </a:r>
            <a:r>
              <a:rPr lang="en-US" altLang="ko-KR" sz="1200" dirty="0" err="1">
                <a:latin typeface="+mn-ea"/>
                <a:ea typeface="+mn-ea"/>
              </a:rPr>
              <a:t>etc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selinux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config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setenforce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0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 Enable continuous release (CR) repository if some </a:t>
            </a:r>
            <a:r>
              <a:rPr lang="en-US" altLang="ko-KR" sz="1200" dirty="0" err="1">
                <a:latin typeface="+mn-ea"/>
                <a:ea typeface="+mn-ea"/>
              </a:rPr>
              <a:t>paskage</a:t>
            </a:r>
            <a:r>
              <a:rPr lang="en-US" altLang="ko-KR" sz="1200" dirty="0">
                <a:latin typeface="+mn-ea"/>
                <a:ea typeface="+mn-ea"/>
              </a:rPr>
              <a:t> from EPEL are </a:t>
            </a:r>
            <a:r>
              <a:rPr lang="en-US" altLang="ko-KR" sz="1200" dirty="0" err="1">
                <a:latin typeface="+mn-ea"/>
                <a:ea typeface="+mn-ea"/>
              </a:rPr>
              <a:t>dependant</a:t>
            </a:r>
            <a:r>
              <a:rPr lang="en-US" altLang="ko-KR" sz="1200" dirty="0">
                <a:latin typeface="+mn-ea"/>
                <a:ea typeface="+mn-ea"/>
              </a:rPr>
              <a:t> on newer release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yum -y --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enablerepo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install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gettext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nodejs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npm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gcc-c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++ bzip2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yum -y install python-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py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  Start and enable </a:t>
            </a:r>
            <a:r>
              <a:rPr lang="en-US" altLang="ko-KR" sz="1200" dirty="0" err="1">
                <a:latin typeface="+mn-ea"/>
                <a:ea typeface="+mn-ea"/>
              </a:rPr>
              <a:t>docker</a:t>
            </a:r>
            <a:r>
              <a:rPr lang="en-US" altLang="ko-KR" sz="1200" dirty="0">
                <a:latin typeface="+mn-ea"/>
                <a:ea typeface="+mn-ea"/>
              </a:rPr>
              <a:t> service</a:t>
            </a: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start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enable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 Clone repository and deploy (it will take about 20 minutes)</a:t>
            </a: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clone https://github.com/ansible/awx.git</a:t>
            </a: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cd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awx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/installer/</a:t>
            </a: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-playbook -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inventory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install.yml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 Monitor migrations status (it will take about 10 minutes)</a:t>
            </a:r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logs -f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awx_task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root@localhost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installer]#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ps</a:t>
            </a:r>
            <a:endParaRPr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CONTAINER ID        IMAGE                     COMMAND                  CREATED             STATUS              PORTS                                NAMES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0232b37f8c79        </a:t>
            </a:r>
            <a:r>
              <a:rPr lang="en-US" altLang="ko-KR" sz="1000" dirty="0" err="1">
                <a:latin typeface="+mn-ea"/>
                <a:ea typeface="+mn-ea"/>
              </a:rPr>
              <a:t>ansible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en-US" altLang="ko-KR" sz="1000" dirty="0" err="1">
                <a:latin typeface="+mn-ea"/>
                <a:ea typeface="+mn-ea"/>
              </a:rPr>
              <a:t>awx_task:latest</a:t>
            </a:r>
            <a:r>
              <a:rPr lang="en-US" altLang="ko-KR" sz="1000" dirty="0">
                <a:latin typeface="+mn-ea"/>
                <a:ea typeface="+mn-ea"/>
              </a:rPr>
              <a:t>   "/</a:t>
            </a:r>
            <a:r>
              <a:rPr lang="en-US" altLang="ko-KR" sz="1000" dirty="0" err="1">
                <a:latin typeface="+mn-ea"/>
                <a:ea typeface="+mn-ea"/>
              </a:rPr>
              <a:t>tini</a:t>
            </a:r>
            <a:r>
              <a:rPr lang="en-US" altLang="ko-KR" sz="1000" dirty="0">
                <a:latin typeface="+mn-ea"/>
                <a:ea typeface="+mn-ea"/>
              </a:rPr>
              <a:t> -- /bin/</a:t>
            </a:r>
            <a:r>
              <a:rPr lang="en-US" altLang="ko-KR" sz="1000" dirty="0" err="1">
                <a:latin typeface="+mn-ea"/>
                <a:ea typeface="+mn-ea"/>
              </a:rPr>
              <a:t>sh</a:t>
            </a:r>
            <a:r>
              <a:rPr lang="en-US" altLang="ko-KR" sz="1000" dirty="0">
                <a:latin typeface="+mn-ea"/>
                <a:ea typeface="+mn-ea"/>
              </a:rPr>
              <a:t> -c "   6 minutes ago       Up 6 minutes        8052/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                             </a:t>
            </a:r>
            <a:r>
              <a:rPr lang="en-US" altLang="ko-KR" sz="1000" dirty="0" err="1">
                <a:latin typeface="+mn-ea"/>
                <a:ea typeface="+mn-ea"/>
              </a:rPr>
              <a:t>awx_task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39c56fe78ac4        </a:t>
            </a:r>
            <a:r>
              <a:rPr lang="en-US" altLang="ko-KR" sz="1000" dirty="0" err="1">
                <a:latin typeface="+mn-ea"/>
                <a:ea typeface="+mn-ea"/>
              </a:rPr>
              <a:t>ansible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en-US" altLang="ko-KR" sz="1000" dirty="0" err="1">
                <a:latin typeface="+mn-ea"/>
                <a:ea typeface="+mn-ea"/>
              </a:rPr>
              <a:t>awx_web:latest</a:t>
            </a:r>
            <a:r>
              <a:rPr lang="en-US" altLang="ko-KR" sz="1000" dirty="0">
                <a:latin typeface="+mn-ea"/>
                <a:ea typeface="+mn-ea"/>
              </a:rPr>
              <a:t>    "/</a:t>
            </a:r>
            <a:r>
              <a:rPr lang="en-US" altLang="ko-KR" sz="1000" dirty="0" err="1">
                <a:latin typeface="+mn-ea"/>
                <a:ea typeface="+mn-ea"/>
              </a:rPr>
              <a:t>tini</a:t>
            </a:r>
            <a:r>
              <a:rPr lang="en-US" altLang="ko-KR" sz="1000" dirty="0">
                <a:latin typeface="+mn-ea"/>
                <a:ea typeface="+mn-ea"/>
              </a:rPr>
              <a:t> -- /bin/</a:t>
            </a:r>
            <a:r>
              <a:rPr lang="en-US" altLang="ko-KR" sz="1000" dirty="0" err="1">
                <a:latin typeface="+mn-ea"/>
                <a:ea typeface="+mn-ea"/>
              </a:rPr>
              <a:t>sh</a:t>
            </a:r>
            <a:r>
              <a:rPr lang="en-US" altLang="ko-KR" sz="1000" dirty="0">
                <a:latin typeface="+mn-ea"/>
                <a:ea typeface="+mn-ea"/>
              </a:rPr>
              <a:t> -c "   6 minutes ago       Up 6 minutes        0.0.0.0:80-&gt;8052/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                 </a:t>
            </a:r>
            <a:r>
              <a:rPr lang="en-US" altLang="ko-KR" sz="1000" dirty="0" err="1">
                <a:latin typeface="+mn-ea"/>
                <a:ea typeface="+mn-ea"/>
              </a:rPr>
              <a:t>awx_web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8e0b58fb3301        </a:t>
            </a:r>
            <a:r>
              <a:rPr lang="en-US" altLang="ko-KR" sz="1000" dirty="0" err="1">
                <a:latin typeface="+mn-ea"/>
                <a:ea typeface="+mn-ea"/>
              </a:rPr>
              <a:t>memcached:alpine</a:t>
            </a:r>
            <a:r>
              <a:rPr lang="en-US" altLang="ko-KR" sz="1000" dirty="0">
                <a:latin typeface="+mn-ea"/>
                <a:ea typeface="+mn-ea"/>
              </a:rPr>
              <a:t>          "docker-entrypoint.sh"   8 minutes ago       Up 8 minutes        11211/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                            </a:t>
            </a:r>
            <a:r>
              <a:rPr lang="en-US" altLang="ko-KR" sz="1000" dirty="0" err="1">
                <a:latin typeface="+mn-ea"/>
                <a:ea typeface="+mn-ea"/>
              </a:rPr>
              <a:t>memcached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a3614fc2ace7        rabbitmq:3                "docker-entrypoint.sh"   8 minutes ago       Up 8 minutes        4369/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, 5671-5672/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, 25672/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rabbitmq</a:t>
            </a:r>
            <a:endParaRPr lang="en-US" altLang="ko-KR" sz="1000" dirty="0">
              <a:latin typeface="+mn-ea"/>
              <a:ea typeface="+mn-ea"/>
            </a:endParaRP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3b930944eda6        postgres:9.6              "docker-entrypoint.sh"   9 minutes ago       Up 9 minutes        5432/</a:t>
            </a:r>
            <a:r>
              <a:rPr lang="en-US" altLang="ko-KR" sz="1000" dirty="0" err="1">
                <a:latin typeface="+mn-ea"/>
                <a:ea typeface="+mn-ea"/>
              </a:rPr>
              <a:t>tcp</a:t>
            </a:r>
            <a:r>
              <a:rPr lang="en-US" altLang="ko-KR" sz="1000" dirty="0">
                <a:latin typeface="+mn-ea"/>
                <a:ea typeface="+mn-ea"/>
              </a:rPr>
              <a:t>                             </a:t>
            </a:r>
            <a:r>
              <a:rPr lang="en-US" altLang="ko-KR" sz="1000" dirty="0" err="1" smtClean="0">
                <a:latin typeface="+mn-ea"/>
                <a:ea typeface="+mn-ea"/>
              </a:rPr>
              <a:t>postgres</a:t>
            </a:r>
            <a:endParaRPr lang="en-US" altLang="ko-KR" sz="1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9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8" y="1323457"/>
            <a:ext cx="9419917" cy="444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03970" y="954125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awx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접속</a:t>
            </a:r>
            <a:r>
              <a:rPr lang="en-US" altLang="ko-KR" sz="1800" b="1" dirty="0" smtClean="0">
                <a:latin typeface="+mn-ea"/>
                <a:ea typeface="+mn-ea"/>
              </a:rPr>
              <a:t>(http://ip)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4010" y="3798441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F0000"/>
                </a:solidFill>
              </a:rPr>
              <a:t>username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admin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</a:rPr>
              <a:t>password : password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환경설정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looks for an </a:t>
            </a:r>
            <a:r>
              <a:rPr lang="en-US" altLang="ko-KR" sz="1600" dirty="0" err="1">
                <a:latin typeface="+mn-ea"/>
                <a:ea typeface="+mn-ea"/>
              </a:rPr>
              <a:t>ansible.cfg</a:t>
            </a:r>
            <a:r>
              <a:rPr lang="en-US" altLang="ko-KR" sz="1600" dirty="0">
                <a:latin typeface="+mn-ea"/>
                <a:ea typeface="+mn-ea"/>
              </a:rPr>
              <a:t> file in the following places, in this order: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1. File specified by the ANSIBLE_CONFIG environment variable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2. ./</a:t>
            </a:r>
            <a:r>
              <a:rPr lang="en-US" altLang="ko-KR" sz="1600" dirty="0" err="1">
                <a:latin typeface="+mn-ea"/>
                <a:ea typeface="+mn-ea"/>
              </a:rPr>
              <a:t>ansible.cfg</a:t>
            </a:r>
            <a:r>
              <a:rPr lang="en-US" altLang="ko-KR" sz="1600" dirty="0">
                <a:latin typeface="+mn-ea"/>
                <a:ea typeface="+mn-ea"/>
              </a:rPr>
              <a:t> (</a:t>
            </a:r>
            <a:r>
              <a:rPr lang="en-US" altLang="ko-KR" sz="1600" dirty="0" err="1">
                <a:latin typeface="+mn-ea"/>
                <a:ea typeface="+mn-ea"/>
              </a:rPr>
              <a:t>ansible.cfg</a:t>
            </a:r>
            <a:r>
              <a:rPr lang="en-US" altLang="ko-KR" sz="1600" dirty="0">
                <a:latin typeface="+mn-ea"/>
                <a:ea typeface="+mn-ea"/>
              </a:rPr>
              <a:t> in the current directory)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3. ~/.</a:t>
            </a:r>
            <a:r>
              <a:rPr lang="en-US" altLang="ko-KR" sz="1600" dirty="0" err="1">
                <a:latin typeface="+mn-ea"/>
                <a:ea typeface="+mn-ea"/>
              </a:rPr>
              <a:t>ansible.cfg</a:t>
            </a:r>
            <a:r>
              <a:rPr lang="en-US" altLang="ko-KR" sz="1600" dirty="0">
                <a:latin typeface="+mn-ea"/>
                <a:ea typeface="+mn-ea"/>
              </a:rPr>
              <a:t> (.</a:t>
            </a:r>
            <a:r>
              <a:rPr lang="en-US" altLang="ko-KR" sz="1600" dirty="0" err="1">
                <a:latin typeface="+mn-ea"/>
                <a:ea typeface="+mn-ea"/>
              </a:rPr>
              <a:t>ansible.cfg</a:t>
            </a:r>
            <a:r>
              <a:rPr lang="en-US" altLang="ko-KR" sz="1600" dirty="0">
                <a:latin typeface="+mn-ea"/>
                <a:ea typeface="+mn-ea"/>
              </a:rPr>
              <a:t> in your home directory)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4. 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ansible.cfg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※ .</a:t>
            </a:r>
            <a:r>
              <a:rPr lang="en-US" altLang="ko-KR" sz="1600" dirty="0" err="1" smtClean="0">
                <a:latin typeface="+mn-ea"/>
                <a:ea typeface="+mn-ea"/>
              </a:rPr>
              <a:t>mkdir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mywork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</a:t>
            </a:r>
            <a:r>
              <a:rPr lang="en-US" altLang="ko-KR" sz="1600" dirty="0" err="1" smtClean="0">
                <a:latin typeface="+mn-ea"/>
                <a:ea typeface="+mn-ea"/>
              </a:rPr>
              <a:t>cp</a:t>
            </a:r>
            <a:r>
              <a:rPr lang="en-US" altLang="ko-KR" sz="1600" dirty="0" smtClean="0">
                <a:latin typeface="+mn-ea"/>
                <a:ea typeface="+mn-ea"/>
              </a:rPr>
              <a:t> –R 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/* </a:t>
            </a:r>
            <a:r>
              <a:rPr lang="en-US" altLang="ko-KR" sz="1600" dirty="0" err="1" smtClean="0">
                <a:latin typeface="+mn-ea"/>
                <a:ea typeface="+mn-ea"/>
              </a:rPr>
              <a:t>mywork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vi </a:t>
            </a:r>
            <a:r>
              <a:rPr lang="en-US" altLang="ko-KR" sz="1600" dirty="0" err="1" smtClean="0">
                <a:latin typeface="+mn-ea"/>
                <a:ea typeface="+mn-ea"/>
              </a:rPr>
              <a:t>mywork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ansible.cfg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en-US" altLang="ko-KR" sz="1600" dirty="0" smtClean="0">
                <a:latin typeface="+mn-ea"/>
                <a:ea typeface="+mn-ea"/>
              </a:rPr>
              <a:t>inventory</a:t>
            </a:r>
            <a:r>
              <a:rPr lang="ko-KR" altLang="en-US" sz="1600" dirty="0" smtClean="0">
                <a:latin typeface="+mn-ea"/>
                <a:ea typeface="+mn-ea"/>
              </a:rPr>
              <a:t>항목을 </a:t>
            </a:r>
            <a:r>
              <a:rPr lang="en-US" altLang="ko-KR" sz="1600" dirty="0" err="1" smtClean="0">
                <a:latin typeface="+mn-ea"/>
                <a:ea typeface="+mn-ea"/>
              </a:rPr>
              <a:t>mywork</a:t>
            </a:r>
            <a:r>
              <a:rPr lang="en-US" altLang="ko-KR" sz="1600" dirty="0" smtClean="0">
                <a:latin typeface="+mn-ea"/>
                <a:ea typeface="+mn-ea"/>
              </a:rPr>
              <a:t>/hosts</a:t>
            </a:r>
            <a:r>
              <a:rPr lang="ko-KR" altLang="en-US" sz="1600" dirty="0" smtClean="0">
                <a:latin typeface="+mn-ea"/>
                <a:ea typeface="+mn-ea"/>
              </a:rPr>
              <a:t>로 수정하여 사용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vi ./</a:t>
            </a:r>
            <a:r>
              <a:rPr lang="en-US" altLang="ko-KR" sz="1600" dirty="0" err="1" smtClean="0">
                <a:latin typeface="+mn-ea"/>
                <a:ea typeface="+mn-ea"/>
              </a:rPr>
              <a:t>ansible.cfg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inventory      =/root/playbooks/hosts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#library        =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/share/</a:t>
            </a:r>
            <a:r>
              <a:rPr lang="en-US" altLang="ko-KR" sz="1200" dirty="0" err="1">
                <a:latin typeface="+mn-ea"/>
                <a:ea typeface="+mn-ea"/>
              </a:rPr>
              <a:t>my_modules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module_utils</a:t>
            </a:r>
            <a:r>
              <a:rPr lang="en-US" altLang="ko-KR" sz="1200" dirty="0">
                <a:latin typeface="+mn-ea"/>
                <a:ea typeface="+mn-ea"/>
              </a:rPr>
              <a:t>   =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/share/</a:t>
            </a:r>
            <a:r>
              <a:rPr lang="en-US" altLang="ko-KR" sz="1200" dirty="0" err="1">
                <a:latin typeface="+mn-ea"/>
                <a:ea typeface="+mn-ea"/>
              </a:rPr>
              <a:t>my_module_utils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remote_tmp</a:t>
            </a:r>
            <a:r>
              <a:rPr lang="en-US" altLang="ko-KR" sz="1200" dirty="0">
                <a:latin typeface="+mn-ea"/>
                <a:ea typeface="+mn-ea"/>
              </a:rPr>
              <a:t>     = ~/.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tmp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local_tmp</a:t>
            </a:r>
            <a:r>
              <a:rPr lang="en-US" altLang="ko-KR" sz="1200" dirty="0">
                <a:latin typeface="+mn-ea"/>
                <a:ea typeface="+mn-ea"/>
              </a:rPr>
              <a:t>      = ~/.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tmp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#forks          = 5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poll_interval</a:t>
            </a:r>
            <a:r>
              <a:rPr lang="en-US" altLang="ko-KR" sz="1200" dirty="0">
                <a:latin typeface="+mn-ea"/>
                <a:ea typeface="+mn-ea"/>
              </a:rPr>
              <a:t>  = 15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sudo_user</a:t>
            </a:r>
            <a:r>
              <a:rPr lang="en-US" altLang="ko-KR" sz="1200" dirty="0">
                <a:latin typeface="+mn-ea"/>
                <a:ea typeface="+mn-ea"/>
              </a:rPr>
              <a:t>      = root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ask_sudo_pass</a:t>
            </a:r>
            <a:r>
              <a:rPr lang="en-US" altLang="ko-KR" sz="1200" dirty="0">
                <a:latin typeface="+mn-ea"/>
                <a:ea typeface="+mn-ea"/>
              </a:rPr>
              <a:t> =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ask_pass</a:t>
            </a:r>
            <a:r>
              <a:rPr lang="en-US" altLang="ko-KR" sz="1200" dirty="0">
                <a:latin typeface="+mn-ea"/>
                <a:ea typeface="+mn-ea"/>
              </a:rPr>
              <a:t>      = True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#transport      = smart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remote_port</a:t>
            </a:r>
            <a:r>
              <a:rPr lang="en-US" altLang="ko-KR" sz="1200" dirty="0">
                <a:latin typeface="+mn-ea"/>
                <a:ea typeface="+mn-ea"/>
              </a:rPr>
              <a:t>    = 22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module_lang</a:t>
            </a:r>
            <a:r>
              <a:rPr lang="en-US" altLang="ko-KR" sz="1200" dirty="0">
                <a:latin typeface="+mn-ea"/>
                <a:ea typeface="+mn-ea"/>
              </a:rPr>
              <a:t>    = C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module_set_locale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smtClean="0">
                <a:latin typeface="+mn-ea"/>
                <a:ea typeface="+mn-ea"/>
              </a:rPr>
              <a:t>False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#</a:t>
            </a:r>
            <a:r>
              <a:rPr lang="en-US" altLang="ko-KR" sz="1200" dirty="0" err="1">
                <a:latin typeface="+mn-ea"/>
                <a:ea typeface="+mn-ea"/>
              </a:rPr>
              <a:t>roles_path</a:t>
            </a:r>
            <a:r>
              <a:rPr lang="en-US" altLang="ko-KR" sz="1200" dirty="0">
                <a:latin typeface="+mn-ea"/>
                <a:ea typeface="+mn-ea"/>
              </a:rPr>
              <a:t>    = /</a:t>
            </a:r>
            <a:r>
              <a:rPr lang="en-US" altLang="ko-KR" sz="1200" dirty="0" err="1" smtClean="0">
                <a:latin typeface="+mn-ea"/>
                <a:ea typeface="+mn-ea"/>
              </a:rPr>
              <a:t>etc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ansible</a:t>
            </a:r>
            <a:r>
              <a:rPr lang="en-US" altLang="ko-KR" sz="1200" dirty="0" smtClean="0">
                <a:latin typeface="+mn-ea"/>
                <a:ea typeface="+mn-ea"/>
              </a:rPr>
              <a:t>/roles  -&gt; galaxy</a:t>
            </a:r>
            <a:r>
              <a:rPr lang="ko-KR" altLang="en-US" sz="1200" dirty="0" smtClean="0">
                <a:latin typeface="+mn-ea"/>
                <a:ea typeface="+mn-ea"/>
              </a:rPr>
              <a:t>로 부터 </a:t>
            </a:r>
            <a:r>
              <a:rPr lang="en-US" altLang="ko-KR" sz="1200" dirty="0" smtClean="0">
                <a:latin typeface="+mn-ea"/>
                <a:ea typeface="+mn-ea"/>
              </a:rPr>
              <a:t>roll</a:t>
            </a:r>
            <a:r>
              <a:rPr lang="ko-KR" altLang="en-US" sz="1200" dirty="0" smtClean="0">
                <a:latin typeface="+mn-ea"/>
                <a:ea typeface="+mn-ea"/>
              </a:rPr>
              <a:t>을 </a:t>
            </a:r>
            <a:r>
              <a:rPr lang="ko-KR" altLang="en-US" sz="1200" dirty="0" err="1" smtClean="0">
                <a:latin typeface="+mn-ea"/>
                <a:ea typeface="+mn-ea"/>
              </a:rPr>
              <a:t>다운받을때</a:t>
            </a:r>
            <a:r>
              <a:rPr lang="ko-KR" altLang="en-US" sz="1200" dirty="0" smtClean="0">
                <a:latin typeface="+mn-ea"/>
                <a:ea typeface="+mn-ea"/>
              </a:rPr>
              <a:t> 받는 경로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6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r>
              <a:rPr lang="en-US" altLang="ko-KR" sz="2000" dirty="0" smtClean="0">
                <a:latin typeface="+mn-ea"/>
                <a:ea typeface="+mn-ea"/>
              </a:rPr>
              <a:t> command tools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3577" y="954125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>
                <a:latin typeface="+mn-ea"/>
                <a:ea typeface="+mn-ea"/>
              </a:rPr>
              <a:t>ansible</a:t>
            </a:r>
            <a:r>
              <a:rPr lang="en-US" altLang="ko-KR" sz="1800" b="1" dirty="0">
                <a:latin typeface="+mn-ea"/>
                <a:ea typeface="+mn-ea"/>
              </a:rPr>
              <a:t> command </a:t>
            </a:r>
            <a:r>
              <a:rPr lang="en-US" altLang="ko-KR" sz="1800" b="1" dirty="0" smtClean="0">
                <a:latin typeface="+mn-ea"/>
                <a:ea typeface="+mn-ea"/>
              </a:rPr>
              <a:t>tools </a:t>
            </a:r>
            <a:r>
              <a:rPr lang="ko-KR" altLang="en-US" sz="1800" b="1" dirty="0" smtClean="0">
                <a:latin typeface="+mn-ea"/>
                <a:ea typeface="+mn-ea"/>
              </a:rPr>
              <a:t>설명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970" y="1340473"/>
            <a:ext cx="979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err="1" smtClean="0">
                <a:hlinkClick r:id="rId2"/>
              </a:rPr>
              <a:t>ansible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Define and run a single task ‘playbook’ against a set of hosts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3"/>
              </a:rPr>
              <a:t>ansible</a:t>
            </a:r>
            <a:r>
              <a:rPr lang="en-US" altLang="ko-KR" sz="1400" dirty="0" smtClean="0">
                <a:hlinkClick r:id="rId3"/>
              </a:rPr>
              <a:t>-playbook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Runs </a:t>
            </a:r>
            <a:r>
              <a:rPr lang="en-US" altLang="ko-KR" sz="1400" b="1" dirty="0" err="1"/>
              <a:t>Ansible</a:t>
            </a:r>
            <a:r>
              <a:rPr lang="en-US" altLang="ko-KR" sz="1400" b="1" dirty="0"/>
              <a:t> playbooks, executing the defined tasks on the targeted hosts.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4"/>
              </a:rPr>
              <a:t>ansible</a:t>
            </a:r>
            <a:r>
              <a:rPr lang="en-US" altLang="ko-KR" sz="1400" dirty="0" smtClean="0">
                <a:hlinkClick r:id="rId4"/>
              </a:rPr>
              <a:t>-vault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encryption/decryption utility for </a:t>
            </a:r>
            <a:r>
              <a:rPr lang="en-US" altLang="ko-KR" sz="1400" b="1" dirty="0" err="1"/>
              <a:t>Ansible</a:t>
            </a:r>
            <a:r>
              <a:rPr lang="en-US" altLang="ko-KR" sz="1400" b="1" dirty="0"/>
              <a:t> data files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5"/>
              </a:rPr>
              <a:t>ansible</a:t>
            </a:r>
            <a:r>
              <a:rPr lang="en-US" altLang="ko-KR" sz="1400" dirty="0" smtClean="0">
                <a:hlinkClick r:id="rId5"/>
              </a:rPr>
              <a:t>-galaxy</a:t>
            </a:r>
            <a:r>
              <a:rPr lang="en-US" altLang="ko-KR" sz="1400" dirty="0"/>
              <a:t> : command to manage </a:t>
            </a:r>
            <a:r>
              <a:rPr lang="en-US" altLang="ko-KR" sz="1400" dirty="0" err="1"/>
              <a:t>Ansible</a:t>
            </a:r>
            <a:r>
              <a:rPr lang="en-US" altLang="ko-KR" sz="1400" dirty="0"/>
              <a:t> roles in shared </a:t>
            </a:r>
            <a:r>
              <a:rPr lang="en-US" altLang="ko-KR" sz="1400" dirty="0" err="1"/>
              <a:t>repostories</a:t>
            </a:r>
            <a:r>
              <a:rPr lang="en-US" altLang="ko-KR" sz="1400" dirty="0"/>
              <a:t>, the default of which is </a:t>
            </a:r>
            <a:r>
              <a:rPr lang="en-US" altLang="ko-KR" sz="1400" dirty="0" err="1"/>
              <a:t>Ansible</a:t>
            </a:r>
            <a:r>
              <a:rPr lang="en-US" altLang="ko-KR" sz="1400" dirty="0"/>
              <a:t> Galaxy </a:t>
            </a:r>
            <a:r>
              <a:rPr lang="en-US" altLang="ko-KR" sz="1400" i="1" dirty="0"/>
              <a:t>https://galaxy.ansible.com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6"/>
              </a:rPr>
              <a:t>ansible</a:t>
            </a:r>
            <a:r>
              <a:rPr lang="en-US" altLang="ko-KR" sz="1400" dirty="0" smtClean="0">
                <a:hlinkClick r:id="rId6"/>
              </a:rPr>
              <a:t>-console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REPL console for executing </a:t>
            </a:r>
            <a:r>
              <a:rPr lang="en-US" altLang="ko-KR" sz="1400" b="1" dirty="0" err="1"/>
              <a:t>Ansible</a:t>
            </a:r>
            <a:r>
              <a:rPr lang="en-US" altLang="ko-KR" sz="1400" b="1" dirty="0"/>
              <a:t> tasks.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7"/>
              </a:rPr>
              <a:t>ansible-config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View, edit, and manage </a:t>
            </a:r>
            <a:r>
              <a:rPr lang="en-US" altLang="ko-KR" sz="1400" b="1" dirty="0" err="1"/>
              <a:t>ansible</a:t>
            </a:r>
            <a:r>
              <a:rPr lang="en-US" altLang="ko-KR" sz="1400" b="1" dirty="0"/>
              <a:t> configuration.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8"/>
              </a:rPr>
              <a:t>ansible</a:t>
            </a:r>
            <a:r>
              <a:rPr lang="en-US" altLang="ko-KR" sz="1400" dirty="0" smtClean="0">
                <a:hlinkClick r:id="rId8"/>
              </a:rPr>
              <a:t>-doc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plugin documentation tool</a:t>
            </a:r>
            <a:endParaRPr lang="en-US" altLang="ko-KR" sz="1400" dirty="0"/>
          </a:p>
          <a:p>
            <a:pPr algn="l"/>
            <a:r>
              <a:rPr lang="en-US" altLang="ko-KR" sz="1400" dirty="0" err="1" smtClean="0">
                <a:hlinkClick r:id="rId9"/>
              </a:rPr>
              <a:t>ansible</a:t>
            </a:r>
            <a:r>
              <a:rPr lang="en-US" altLang="ko-KR" sz="1400" dirty="0" smtClean="0">
                <a:hlinkClick r:id="rId9"/>
              </a:rPr>
              <a:t>-inventory</a:t>
            </a:r>
            <a:r>
              <a:rPr lang="en-US" altLang="ko-KR" sz="1400" dirty="0"/>
              <a:t> : used to display or dump the configured inventory as </a:t>
            </a:r>
            <a:r>
              <a:rPr lang="en-US" altLang="ko-KR" sz="1400" dirty="0" err="1"/>
              <a:t>Ansible</a:t>
            </a:r>
            <a:r>
              <a:rPr lang="en-US" altLang="ko-KR" sz="1400" dirty="0"/>
              <a:t> sees it</a:t>
            </a:r>
          </a:p>
          <a:p>
            <a:pPr algn="l"/>
            <a:r>
              <a:rPr lang="en-US" altLang="ko-KR" sz="1400" dirty="0" err="1" smtClean="0">
                <a:hlinkClick r:id="rId10"/>
              </a:rPr>
              <a:t>ansible</a:t>
            </a:r>
            <a:r>
              <a:rPr lang="en-US" altLang="ko-KR" sz="1400" dirty="0" smtClean="0">
                <a:hlinkClick r:id="rId10"/>
              </a:rPr>
              <a:t>-pull</a:t>
            </a:r>
            <a:r>
              <a:rPr lang="en-US" altLang="ko-KR" sz="1400" dirty="0" smtClean="0"/>
              <a:t> : </a:t>
            </a:r>
            <a:r>
              <a:rPr lang="en-US" altLang="ko-KR" sz="1400" b="1" dirty="0"/>
              <a:t>pulls playbooks from a VCS repo and executes them for the local host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049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접속방식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가</a:t>
            </a:r>
            <a:r>
              <a:rPr lang="en-US" altLang="ko-KR" sz="1600" dirty="0" smtClean="0">
                <a:latin typeface="+mn-ea"/>
                <a:ea typeface="+mn-ea"/>
              </a:rPr>
              <a:t>. smart</a:t>
            </a:r>
            <a:r>
              <a:rPr lang="ko-KR" altLang="en-US" sz="1600" dirty="0" smtClean="0">
                <a:latin typeface="+mn-ea"/>
                <a:ea typeface="+mn-ea"/>
              </a:rPr>
              <a:t>방식</a:t>
            </a:r>
            <a:r>
              <a:rPr lang="en-US" altLang="ko-KR" sz="1600" dirty="0" smtClean="0">
                <a:latin typeface="+mn-ea"/>
                <a:ea typeface="+mn-ea"/>
              </a:rPr>
              <a:t>(default)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- </a:t>
            </a:r>
            <a:r>
              <a:rPr lang="en-US" altLang="ko-KR" sz="1600" dirty="0" err="1" smtClean="0">
                <a:latin typeface="+mn-ea"/>
                <a:ea typeface="+mn-ea"/>
              </a:rPr>
              <a:t>ssh</a:t>
            </a:r>
            <a:r>
              <a:rPr lang="ko-KR" altLang="en-US" sz="1600" dirty="0" smtClean="0">
                <a:latin typeface="+mn-ea"/>
                <a:ea typeface="+mn-ea"/>
              </a:rPr>
              <a:t>로 연결대상 서버에 접속하고 임시 </a:t>
            </a:r>
            <a:r>
              <a:rPr lang="ko-KR" altLang="en-US" sz="1600" dirty="0" err="1" smtClean="0">
                <a:latin typeface="+mn-ea"/>
                <a:ea typeface="+mn-ea"/>
              </a:rPr>
              <a:t>디렉토리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tmp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를 </a:t>
            </a:r>
            <a:r>
              <a:rPr lang="ko-KR" altLang="en-US" sz="1600" dirty="0" err="1" smtClean="0">
                <a:latin typeface="+mn-ea"/>
                <a:ea typeface="+mn-ea"/>
              </a:rPr>
              <a:t>생성한후</a:t>
            </a:r>
            <a:r>
              <a:rPr lang="ko-KR" altLang="en-US" sz="1600" dirty="0" smtClean="0">
                <a:latin typeface="+mn-ea"/>
                <a:ea typeface="+mn-ea"/>
              </a:rPr>
              <a:t> 연결을 끊음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   - </a:t>
            </a:r>
            <a:r>
              <a:rPr lang="en-US" altLang="ko-KR" sz="1600" dirty="0" err="1" smtClean="0">
                <a:latin typeface="+mn-ea"/>
                <a:ea typeface="+mn-ea"/>
              </a:rPr>
              <a:t>ssh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ko-KR" altLang="en-US" sz="1600" dirty="0" err="1" smtClean="0">
                <a:latin typeface="+mn-ea"/>
                <a:ea typeface="+mn-ea"/>
              </a:rPr>
              <a:t>연결후</a:t>
            </a:r>
            <a:r>
              <a:rPr lang="ko-KR" altLang="en-US" sz="1600" dirty="0" smtClean="0">
                <a:latin typeface="+mn-ea"/>
                <a:ea typeface="+mn-ea"/>
              </a:rPr>
              <a:t> 메모리에 </a:t>
            </a:r>
            <a:r>
              <a:rPr lang="en-US" altLang="ko-KR" sz="1600" dirty="0" smtClean="0">
                <a:latin typeface="+mn-ea"/>
                <a:ea typeface="+mn-ea"/>
              </a:rPr>
              <a:t>zip</a:t>
            </a:r>
            <a:r>
              <a:rPr lang="ko-KR" altLang="en-US" sz="1600" dirty="0" smtClean="0">
                <a:latin typeface="+mn-ea"/>
                <a:ea typeface="+mn-ea"/>
              </a:rPr>
              <a:t>파일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로컬모듈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err="1" smtClean="0">
                <a:latin typeface="+mn-ea"/>
                <a:ea typeface="+mn-ea"/>
              </a:rPr>
              <a:t>모듈아큐먼트</a:t>
            </a:r>
            <a:r>
              <a:rPr lang="en-US" altLang="ko-KR" sz="1600" dirty="0" smtClean="0">
                <a:latin typeface="+mn-ea"/>
                <a:ea typeface="+mn-ea"/>
              </a:rPr>
              <a:t>,</a:t>
            </a:r>
            <a:r>
              <a:rPr lang="ko-KR" altLang="en-US" sz="1600" dirty="0" err="1" smtClean="0">
                <a:latin typeface="+mn-ea"/>
                <a:ea typeface="+mn-ea"/>
              </a:rPr>
              <a:t>앤서블코드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을 임시 </a:t>
            </a:r>
            <a:r>
              <a:rPr lang="ko-KR" altLang="en-US" sz="1600" dirty="0" err="1" smtClean="0">
                <a:latin typeface="+mn-ea"/>
                <a:ea typeface="+mn-ea"/>
              </a:rPr>
              <a:t>디렉토리에</a:t>
            </a:r>
            <a:r>
              <a:rPr lang="ko-KR" altLang="en-US" sz="1600" dirty="0" smtClean="0">
                <a:latin typeface="+mn-ea"/>
                <a:ea typeface="+mn-ea"/>
              </a:rPr>
              <a:t> 기록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- </a:t>
            </a:r>
            <a:r>
              <a:rPr lang="en-US" altLang="ko-KR" sz="1600" dirty="0" err="1" smtClean="0">
                <a:latin typeface="+mn-ea"/>
                <a:ea typeface="+mn-ea"/>
              </a:rPr>
              <a:t>ssh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ko-KR" altLang="en-US" sz="1600" dirty="0" err="1" smtClean="0">
                <a:latin typeface="+mn-ea"/>
                <a:ea typeface="+mn-ea"/>
              </a:rPr>
              <a:t>연결후</a:t>
            </a:r>
            <a:r>
              <a:rPr lang="ko-KR" altLang="en-US" sz="1600" dirty="0" smtClean="0">
                <a:latin typeface="+mn-ea"/>
                <a:ea typeface="+mn-ea"/>
              </a:rPr>
              <a:t> 스크립트 </a:t>
            </a:r>
            <a:r>
              <a:rPr lang="ko-KR" altLang="en-US" sz="1600" dirty="0" err="1" smtClean="0">
                <a:latin typeface="+mn-ea"/>
                <a:ea typeface="+mn-ea"/>
              </a:rPr>
              <a:t>실행후</a:t>
            </a:r>
            <a:r>
              <a:rPr lang="ko-KR" altLang="en-US" sz="1600" dirty="0" smtClean="0">
                <a:latin typeface="+mn-ea"/>
                <a:ea typeface="+mn-ea"/>
              </a:rPr>
              <a:t> 임시파일 삭제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나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dirty="0" err="1" smtClean="0">
                <a:latin typeface="+mn-ea"/>
                <a:ea typeface="+mn-ea"/>
              </a:rPr>
              <a:t>ControlPersist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- </a:t>
            </a:r>
            <a:r>
              <a:rPr lang="ko-KR" altLang="en-US" sz="1600" dirty="0" smtClean="0">
                <a:latin typeface="+mn-ea"/>
                <a:ea typeface="+mn-ea"/>
              </a:rPr>
              <a:t>연결대상 서버에 소켓을 연결하면 </a:t>
            </a:r>
            <a:r>
              <a:rPr lang="en-US" altLang="ko-KR" sz="1600" dirty="0" smtClean="0">
                <a:latin typeface="+mn-ea"/>
                <a:ea typeface="+mn-ea"/>
              </a:rPr>
              <a:t>timeout</a:t>
            </a:r>
            <a:r>
              <a:rPr lang="ko-KR" altLang="en-US" sz="1600" dirty="0" smtClean="0">
                <a:latin typeface="+mn-ea"/>
                <a:ea typeface="+mn-ea"/>
              </a:rPr>
              <a:t>까지 연결을 유지해주는 구조로 </a:t>
            </a:r>
            <a:r>
              <a:rPr lang="ko-KR" altLang="en-US" sz="1600" dirty="0" err="1" smtClean="0">
                <a:latin typeface="+mn-ea"/>
                <a:ea typeface="+mn-ea"/>
              </a:rPr>
              <a:t>재연결하는</a:t>
            </a:r>
            <a:r>
              <a:rPr lang="ko-KR" altLang="en-US" sz="1600" dirty="0" smtClean="0">
                <a:latin typeface="+mn-ea"/>
                <a:ea typeface="+mn-ea"/>
              </a:rPr>
              <a:t> 시간을 단축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- </a:t>
            </a:r>
            <a:r>
              <a:rPr lang="en-US" altLang="ko-KR" sz="1600" dirty="0" err="1" smtClean="0">
                <a:latin typeface="+mn-ea"/>
                <a:ea typeface="+mn-ea"/>
              </a:rPr>
              <a:t>ControlPersist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기능은 </a:t>
            </a:r>
            <a:r>
              <a:rPr lang="en-US" altLang="ko-KR" sz="1600" dirty="0" err="1" smtClean="0">
                <a:latin typeface="+mn-ea"/>
                <a:ea typeface="+mn-ea"/>
              </a:rPr>
              <a:t>ssh</a:t>
            </a:r>
            <a:r>
              <a:rPr lang="ko-KR" altLang="en-US" sz="1600" dirty="0" smtClean="0">
                <a:latin typeface="+mn-ea"/>
                <a:ea typeface="+mn-ea"/>
              </a:rPr>
              <a:t>따라 지원여부가 다름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openssh</a:t>
            </a:r>
            <a:r>
              <a:rPr lang="ko-KR" altLang="en-US" sz="1600" dirty="0" smtClean="0">
                <a:latin typeface="+mn-ea"/>
                <a:ea typeface="+mn-ea"/>
              </a:rPr>
              <a:t>는 지원함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- </a:t>
            </a:r>
            <a:r>
              <a:rPr lang="pt-BR" altLang="ko-KR" sz="1600" dirty="0" smtClean="0">
                <a:latin typeface="+mn-ea"/>
                <a:ea typeface="+mn-ea"/>
              </a:rPr>
              <a:t>ansible.cfg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pt-BR" altLang="ko-KR" sz="1600" dirty="0" smtClean="0">
                <a:latin typeface="+mn-ea"/>
                <a:ea typeface="+mn-ea"/>
              </a:rPr>
              <a:t>ssh_args </a:t>
            </a:r>
            <a:r>
              <a:rPr lang="pt-BR" altLang="ko-KR" sz="1600" dirty="0">
                <a:latin typeface="+mn-ea"/>
                <a:ea typeface="+mn-ea"/>
              </a:rPr>
              <a:t>= -C -o ControlMaster=auto -o </a:t>
            </a:r>
            <a:r>
              <a:rPr lang="pt-BR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ControlPersist=60s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에서 </a:t>
            </a:r>
            <a:endParaRPr lang="en-US" altLang="ko-KR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pt-BR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timeout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시간설정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(30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분 권고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다</a:t>
            </a:r>
            <a:r>
              <a:rPr lang="en-US" altLang="ko-KR" sz="1600" dirty="0" smtClean="0">
                <a:latin typeface="+mn-ea"/>
                <a:ea typeface="+mn-ea"/>
              </a:rPr>
              <a:t>. pipelining: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 err="1" smtClean="0">
                <a:latin typeface="+mn-ea"/>
                <a:ea typeface="+mn-ea"/>
              </a:rPr>
              <a:t>ansible.cfg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en-US" altLang="ko-KR" sz="1600" dirty="0" smtClean="0">
                <a:latin typeface="+mn-ea"/>
                <a:ea typeface="+mn-ea"/>
              </a:rPr>
              <a:t>pipelining </a:t>
            </a:r>
            <a:r>
              <a:rPr lang="en-US" altLang="ko-KR" sz="1600" dirty="0">
                <a:latin typeface="+mn-ea"/>
                <a:ea typeface="+mn-ea"/>
              </a:rPr>
              <a:t>= </a:t>
            </a:r>
            <a:r>
              <a:rPr lang="en-US" altLang="ko-KR" sz="1600" dirty="0" smtClean="0">
                <a:latin typeface="+mn-ea"/>
                <a:ea typeface="+mn-ea"/>
              </a:rPr>
              <a:t>true</a:t>
            </a:r>
            <a:r>
              <a:rPr lang="ko-KR" altLang="en-US" sz="1600" dirty="0" smtClean="0">
                <a:latin typeface="+mn-ea"/>
                <a:ea typeface="+mn-ea"/>
              </a:rPr>
              <a:t>로 설정하면 </a:t>
            </a:r>
            <a:r>
              <a:rPr lang="en-US" altLang="ko-KR" sz="1600" dirty="0" err="1" smtClean="0">
                <a:latin typeface="+mn-ea"/>
                <a:ea typeface="+mn-ea"/>
              </a:rPr>
              <a:t>ssh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접속을 통해 한번에 모듈을 전송하고 스크립트 실행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en-US" altLang="ko-KR" sz="1600" dirty="0" smtClean="0">
                <a:latin typeface="+mn-ea"/>
                <a:ea typeface="+mn-ea"/>
              </a:rPr>
              <a:t> - </a:t>
            </a:r>
            <a:r>
              <a:rPr lang="ko-KR" altLang="en-US" sz="1600" dirty="0" smtClean="0">
                <a:latin typeface="+mn-ea"/>
                <a:ea typeface="+mn-ea"/>
              </a:rPr>
              <a:t>연결대상 서버의 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sudoers</a:t>
            </a:r>
            <a:r>
              <a:rPr lang="ko-KR" altLang="en-US" sz="1600" dirty="0" smtClean="0">
                <a:latin typeface="+mn-ea"/>
                <a:ea typeface="+mn-ea"/>
              </a:rPr>
              <a:t>의 </a:t>
            </a:r>
            <a:r>
              <a:rPr lang="en-US" altLang="ko-KR" sz="1600" dirty="0" err="1" smtClean="0">
                <a:latin typeface="+mn-ea"/>
                <a:ea typeface="+mn-ea"/>
              </a:rPr>
              <a:t>requiretty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기능 </a:t>
            </a:r>
            <a:r>
              <a:rPr lang="en-US" altLang="ko-KR" sz="1600" dirty="0" smtClean="0">
                <a:latin typeface="+mn-ea"/>
                <a:ea typeface="+mn-ea"/>
              </a:rPr>
              <a:t>disable </a:t>
            </a:r>
            <a:r>
              <a:rPr lang="ko-KR" altLang="en-US" sz="1600" dirty="0" smtClean="0">
                <a:latin typeface="+mn-ea"/>
                <a:ea typeface="+mn-ea"/>
              </a:rPr>
              <a:t>경우만 사용가능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6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설치방식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가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err="1" smtClean="0">
                <a:latin typeface="+mn-ea"/>
                <a:ea typeface="+mn-ea"/>
              </a:rPr>
              <a:t>git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smtClean="0">
                <a:latin typeface="+mn-ea"/>
                <a:ea typeface="+mn-ea"/>
                <a:hlinkClick r:id="rId2"/>
              </a:rPr>
              <a:t>https</a:t>
            </a:r>
            <a:r>
              <a:rPr lang="en-US" altLang="ko-KR" sz="1600" dirty="0">
                <a:latin typeface="+mn-ea"/>
                <a:ea typeface="+mn-ea"/>
                <a:hlinkClick r:id="rId2"/>
              </a:rPr>
              <a:t>://github.com/ansible/ansible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프로젝트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git</a:t>
            </a:r>
            <a:r>
              <a:rPr lang="en-US" altLang="ko-KR" sz="1600" dirty="0" smtClean="0">
                <a:latin typeface="+mn-ea"/>
                <a:ea typeface="+mn-ea"/>
              </a:rPr>
              <a:t> clone git:</a:t>
            </a:r>
            <a:r>
              <a:rPr lang="en-US" altLang="ko-KR" sz="1600" dirty="0" smtClean="0">
                <a:latin typeface="+mn-ea"/>
                <a:hlinkClick r:id="rId2"/>
              </a:rPr>
              <a:t>//github.com/ansible/ansible.git) 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나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dirty="0" err="1" smtClean="0">
                <a:latin typeface="+mn-ea"/>
                <a:ea typeface="+mn-ea"/>
              </a:rPr>
              <a:t>os</a:t>
            </a:r>
            <a:r>
              <a:rPr lang="ko-KR" altLang="en-US" sz="1600" dirty="0" smtClean="0">
                <a:latin typeface="+mn-ea"/>
                <a:ea typeface="+mn-ea"/>
              </a:rPr>
              <a:t>의 패키지 매니저 사용 </a:t>
            </a:r>
            <a:r>
              <a:rPr lang="en-US" altLang="ko-KR" sz="1600" dirty="0" smtClean="0">
                <a:latin typeface="+mn-ea"/>
                <a:ea typeface="+mn-ea"/>
              </a:rPr>
              <a:t>(yum install </a:t>
            </a: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다</a:t>
            </a:r>
            <a:r>
              <a:rPr lang="en-US" altLang="ko-KR" sz="1600" dirty="0" smtClean="0">
                <a:latin typeface="+mn-ea"/>
                <a:ea typeface="+mn-ea"/>
              </a:rPr>
              <a:t>. python </a:t>
            </a:r>
            <a:r>
              <a:rPr lang="ko-KR" altLang="en-US" sz="1600" dirty="0" smtClean="0">
                <a:latin typeface="+mn-ea"/>
                <a:ea typeface="+mn-ea"/>
              </a:rPr>
              <a:t>패키지 매니저 사용</a:t>
            </a:r>
            <a:r>
              <a:rPr lang="en-US" altLang="ko-KR" sz="1600" dirty="0" smtClean="0">
                <a:latin typeface="+mn-ea"/>
                <a:ea typeface="+mn-ea"/>
              </a:rPr>
              <a:t>(pip install </a:t>
            </a: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 </a:t>
            </a:r>
            <a:r>
              <a:rPr lang="ko-KR" altLang="en-US" sz="1600" dirty="0" smtClean="0">
                <a:latin typeface="+mn-ea"/>
                <a:ea typeface="+mn-ea"/>
              </a:rPr>
              <a:t>지원하는 </a:t>
            </a:r>
            <a:r>
              <a:rPr lang="en-US" altLang="ko-KR" sz="1600" dirty="0" err="1" smtClean="0">
                <a:latin typeface="+mn-ea"/>
                <a:ea typeface="+mn-ea"/>
              </a:rPr>
              <a:t>os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en-US" altLang="ko-KR" sz="1600" dirty="0" err="1" smtClean="0">
                <a:latin typeface="+mn-ea"/>
                <a:ea typeface="+mn-ea"/>
              </a:rPr>
              <a:t>window,mac,unix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linux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라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err="1" smtClean="0">
                <a:latin typeface="+mn-ea"/>
                <a:ea typeface="+mn-ea"/>
              </a:rPr>
              <a:t>설치후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version </a:t>
            </a:r>
            <a:r>
              <a:rPr lang="ko-KR" altLang="en-US" sz="1600" dirty="0" smtClean="0">
                <a:latin typeface="+mn-ea"/>
                <a:ea typeface="+mn-ea"/>
              </a:rPr>
              <a:t>확인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ansible</a:t>
            </a:r>
            <a:r>
              <a:rPr lang="en-US" altLang="ko-KR" sz="1600" dirty="0" smtClean="0">
                <a:latin typeface="+mn-ea"/>
                <a:ea typeface="+mn-ea"/>
              </a:rPr>
              <a:t> –version)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en-US" altLang="ko-KR" sz="1200" dirty="0" err="1">
                <a:latin typeface="+mn-ea"/>
                <a:ea typeface="+mn-ea"/>
              </a:rPr>
              <a:t>root@localhost</a:t>
            </a:r>
            <a:r>
              <a:rPr lang="en-US" altLang="ko-KR" sz="1200" dirty="0">
                <a:latin typeface="+mn-ea"/>
                <a:ea typeface="+mn-ea"/>
              </a:rPr>
              <a:t> 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]#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--version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2.4.2.0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config</a:t>
            </a:r>
            <a:r>
              <a:rPr lang="en-US" altLang="ko-KR" sz="1200" dirty="0">
                <a:latin typeface="+mn-ea"/>
                <a:ea typeface="+mn-ea"/>
              </a:rPr>
              <a:t> file = /root/.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en-US" altLang="ko-KR" sz="1200" dirty="0" err="1">
                <a:latin typeface="+mn-ea"/>
                <a:ea typeface="+mn-ea"/>
              </a:rPr>
              <a:t>ansible.cfg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configured module search path = [u'/root/.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/plugins/modules', u'/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/share/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/plugins/modules']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r>
              <a:rPr lang="en-US" altLang="ko-KR" sz="1200" dirty="0">
                <a:latin typeface="+mn-ea"/>
                <a:ea typeface="+mn-ea"/>
              </a:rPr>
              <a:t> python module location =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/lib/python2.7/site-packages/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executable location = /</a:t>
            </a:r>
            <a:r>
              <a:rPr lang="en-US" altLang="ko-KR" sz="1200" dirty="0" err="1">
                <a:latin typeface="+mn-ea"/>
                <a:ea typeface="+mn-ea"/>
              </a:rPr>
              <a:t>usr</a:t>
            </a:r>
            <a:r>
              <a:rPr lang="en-US" altLang="ko-KR" sz="1200" dirty="0">
                <a:latin typeface="+mn-ea"/>
                <a:ea typeface="+mn-ea"/>
              </a:rPr>
              <a:t>/bin/</a:t>
            </a:r>
            <a:r>
              <a:rPr lang="en-US" altLang="ko-KR" sz="1200" dirty="0" err="1">
                <a:latin typeface="+mn-ea"/>
                <a:ea typeface="+mn-ea"/>
              </a:rPr>
              <a:t>ansible</a:t>
            </a:r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python version = 2.7.5 (default, Nov  6 2016, 00:28:07) [GCC 4.8.5 20150623 (Red Hat 4.8.5-11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>
                <a:latin typeface="+mn-ea"/>
                <a:ea typeface="+mn-ea"/>
              </a:rPr>
              <a:t>ansible</a:t>
            </a:r>
            <a:r>
              <a:rPr lang="en-US" altLang="ko-KR" sz="1800" b="1" dirty="0" smtClean="0">
                <a:latin typeface="+mn-ea"/>
                <a:ea typeface="+mn-ea"/>
              </a:rPr>
              <a:t> inventory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dirty="0" err="1" smtClean="0">
                <a:latin typeface="+mn-ea"/>
                <a:ea typeface="+mn-ea"/>
              </a:rPr>
              <a:t>인프라스트럭쳐에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포함된 다수의 시스템들에 대하여 한번에 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접속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ansible.cfg</a:t>
            </a:r>
            <a:r>
              <a:rPr lang="ko-KR" altLang="en-US" sz="1400" dirty="0" smtClean="0">
                <a:latin typeface="+mn-ea"/>
                <a:ea typeface="+mn-ea"/>
              </a:rPr>
              <a:t>의 </a:t>
            </a:r>
            <a:r>
              <a:rPr lang="en-US" altLang="ko-KR" sz="1400" dirty="0" smtClean="0">
                <a:latin typeface="+mn-ea"/>
                <a:ea typeface="+mn-ea"/>
              </a:rPr>
              <a:t>inventory</a:t>
            </a:r>
            <a:r>
              <a:rPr lang="ko-KR" altLang="en-US" sz="1400" dirty="0" smtClean="0">
                <a:latin typeface="+mn-ea"/>
                <a:ea typeface="+mn-ea"/>
              </a:rPr>
              <a:t>에 파일정의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디폴트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etc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/hosts)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-playbook –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대상호스트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test.yml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 -&gt;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대상호스트를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list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형태로 나열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최소한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comma 1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개사용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-playbook –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 hosts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ea typeface="+mn-ea"/>
              </a:rPr>
              <a:t>test.yml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 -&gt; string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인 경우 경로의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hosts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파일을 참조 </a:t>
            </a:r>
            <a:endParaRPr lang="en-US" altLang="ko-KR" sz="1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접속할 호스트의 환경설정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ansible_user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ansible_port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ansible_host,ansible_connection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등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dirty="0" smtClean="0">
                <a:latin typeface="+mn-ea"/>
                <a:ea typeface="+mn-ea"/>
              </a:rPr>
              <a:t>변수를 설정 가능 </a:t>
            </a:r>
            <a:r>
              <a:rPr lang="en-US" altLang="ko-KR" sz="1400" dirty="0" smtClean="0">
                <a:latin typeface="+mn-ea"/>
                <a:ea typeface="+mn-ea"/>
              </a:rPr>
              <a:t>(host </a:t>
            </a:r>
            <a:r>
              <a:rPr lang="ko-KR" altLang="en-US" sz="1400" dirty="0" smtClean="0">
                <a:latin typeface="+mn-ea"/>
                <a:ea typeface="+mn-ea"/>
              </a:rPr>
              <a:t>변수</a:t>
            </a:r>
            <a:r>
              <a:rPr lang="en-US" altLang="ko-KR" sz="1400" dirty="0" smtClean="0">
                <a:latin typeface="+mn-ea"/>
                <a:ea typeface="+mn-ea"/>
              </a:rPr>
              <a:t>, group</a:t>
            </a:r>
            <a:r>
              <a:rPr lang="ko-KR" altLang="en-US" sz="1400" dirty="0" smtClean="0">
                <a:latin typeface="+mn-ea"/>
                <a:ea typeface="+mn-ea"/>
              </a:rPr>
              <a:t>변수 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marL="285750" indent="-285750" algn="l">
              <a:buFontTx/>
              <a:buChar char="-"/>
            </a:pP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cat /</a:t>
            </a:r>
            <a:r>
              <a:rPr lang="en-US" altLang="ko-KR" sz="1400" dirty="0" err="1" smtClean="0">
                <a:latin typeface="+mn-ea"/>
                <a:ea typeface="+mn-ea"/>
              </a:rPr>
              <a:t>etc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/hosts (</a:t>
            </a:r>
            <a:r>
              <a:rPr lang="ko-KR" altLang="en-US" sz="1400" dirty="0" err="1" smtClean="0">
                <a:latin typeface="+mn-ea"/>
                <a:ea typeface="+mn-ea"/>
              </a:rPr>
              <a:t>그룹핑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[</a:t>
            </a:r>
            <a:r>
              <a:rPr lang="en-US" altLang="ko-KR" sz="1400" dirty="0">
                <a:latin typeface="+mn-ea"/>
                <a:ea typeface="+mn-ea"/>
              </a:rPr>
              <a:t>webservers]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foo.example.com</a:t>
            </a: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bar.example.com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 smtClean="0">
                <a:latin typeface="+mn-ea"/>
                <a:ea typeface="+mn-ea"/>
              </a:rPr>
              <a:t>dbservers</a:t>
            </a:r>
            <a:r>
              <a:rPr lang="en-US" altLang="ko-KR" sz="1400" dirty="0" smtClean="0">
                <a:latin typeface="+mn-ea"/>
                <a:ea typeface="+mn-ea"/>
              </a:rPr>
              <a:t>}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one.example.com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two.example.com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three.example.com</a:t>
            </a:r>
          </a:p>
          <a:p>
            <a:pPr algn="l"/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cat 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etc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latin typeface="+mn-ea"/>
                <a:ea typeface="+mn-ea"/>
              </a:rPr>
              <a:t>ansible</a:t>
            </a:r>
            <a:r>
              <a:rPr lang="en-US" altLang="ko-KR" sz="1400" dirty="0" smtClean="0">
                <a:latin typeface="+mn-ea"/>
                <a:ea typeface="+mn-ea"/>
              </a:rPr>
              <a:t>/hosts (</a:t>
            </a:r>
            <a:r>
              <a:rPr lang="ko-KR" altLang="en-US" sz="1400" dirty="0" smtClean="0">
                <a:latin typeface="+mn-ea"/>
                <a:ea typeface="+mn-ea"/>
              </a:rPr>
              <a:t>환경설정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ko-KR" altLang="en-US" sz="1400" dirty="0" smtClean="0">
                <a:latin typeface="+mn-ea"/>
                <a:ea typeface="+mn-ea"/>
              </a:rPr>
              <a:t>접속방법</a:t>
            </a:r>
            <a:r>
              <a:rPr lang="en-US" altLang="ko-KR" sz="1400" dirty="0" smtClean="0">
                <a:latin typeface="+mn-ea"/>
                <a:ea typeface="+mn-ea"/>
              </a:rPr>
              <a:t>, user </a:t>
            </a:r>
            <a:r>
              <a:rPr lang="ko-KR" altLang="en-US" sz="1400" dirty="0" smtClean="0">
                <a:latin typeface="+mn-ea"/>
                <a:ea typeface="+mn-ea"/>
              </a:rPr>
              <a:t>설정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other1.example.com </a:t>
            </a:r>
            <a:r>
              <a:rPr lang="en-US" altLang="ko-KR" sz="1400" dirty="0" err="1">
                <a:latin typeface="+mn-ea"/>
                <a:ea typeface="+mn-ea"/>
              </a:rPr>
              <a:t>ansible_connection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dirty="0" err="1">
                <a:latin typeface="+mn-ea"/>
                <a:ea typeface="+mn-ea"/>
              </a:rPr>
              <a:t>ssh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ansible_user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dirty="0" err="1">
                <a:latin typeface="+mn-ea"/>
                <a:ea typeface="+mn-ea"/>
              </a:rPr>
              <a:t>mpdehaan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other2.example.com </a:t>
            </a:r>
            <a:r>
              <a:rPr lang="en-US" altLang="ko-KR" sz="1400" dirty="0" err="1">
                <a:latin typeface="+mn-ea"/>
                <a:ea typeface="+mn-ea"/>
              </a:rPr>
              <a:t>ansible_connection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dirty="0" err="1">
                <a:latin typeface="+mn-ea"/>
                <a:ea typeface="+mn-ea"/>
              </a:rPr>
              <a:t>ssh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ansible_user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err="1" smtClean="0">
                <a:latin typeface="+mn-ea"/>
                <a:ea typeface="+mn-ea"/>
              </a:rPr>
              <a:t>mdehaan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atlanta</a:t>
            </a:r>
            <a:r>
              <a:rPr lang="en-US" altLang="ko-KR" sz="1400" dirty="0" smtClean="0">
                <a:latin typeface="+mn-ea"/>
                <a:ea typeface="+mn-ea"/>
              </a:rPr>
              <a:t>] (</a:t>
            </a:r>
            <a:r>
              <a:rPr lang="ko-KR" altLang="en-US" sz="1400" dirty="0" smtClean="0">
                <a:latin typeface="+mn-ea"/>
                <a:ea typeface="+mn-ea"/>
              </a:rPr>
              <a:t>변수설정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ko-KR" altLang="en-US" sz="1400" dirty="0" smtClean="0">
                <a:latin typeface="+mn-ea"/>
                <a:ea typeface="+mn-ea"/>
              </a:rPr>
              <a:t>호스트에 사용할 변수설정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host1 </a:t>
            </a:r>
            <a:r>
              <a:rPr lang="en-US" altLang="ko-KR" sz="1400" dirty="0" err="1">
                <a:latin typeface="+mn-ea"/>
                <a:ea typeface="+mn-ea"/>
              </a:rPr>
              <a:t>http_port</a:t>
            </a:r>
            <a:r>
              <a:rPr lang="en-US" altLang="ko-KR" sz="1400" dirty="0">
                <a:latin typeface="+mn-ea"/>
                <a:ea typeface="+mn-ea"/>
              </a:rPr>
              <a:t>=80 </a:t>
            </a:r>
            <a:r>
              <a:rPr lang="en-US" altLang="ko-KR" sz="1400" dirty="0" err="1">
                <a:latin typeface="+mn-ea"/>
                <a:ea typeface="+mn-ea"/>
              </a:rPr>
              <a:t>maxRequestsPerChild</a:t>
            </a:r>
            <a:r>
              <a:rPr lang="en-US" altLang="ko-KR" sz="1400" dirty="0">
                <a:latin typeface="+mn-ea"/>
                <a:ea typeface="+mn-ea"/>
              </a:rPr>
              <a:t>=808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host2 </a:t>
            </a:r>
            <a:r>
              <a:rPr lang="en-US" altLang="ko-KR" sz="1400" dirty="0" err="1">
                <a:latin typeface="+mn-ea"/>
                <a:ea typeface="+mn-ea"/>
              </a:rPr>
              <a:t>http_port</a:t>
            </a:r>
            <a:r>
              <a:rPr lang="en-US" altLang="ko-KR" sz="1400" dirty="0">
                <a:latin typeface="+mn-ea"/>
                <a:ea typeface="+mn-ea"/>
              </a:rPr>
              <a:t>=303 </a:t>
            </a:r>
            <a:r>
              <a:rPr lang="en-US" altLang="ko-KR" sz="1400" dirty="0" err="1">
                <a:latin typeface="+mn-ea"/>
                <a:ea typeface="+mn-ea"/>
              </a:rPr>
              <a:t>maxRequestsPerChild</a:t>
            </a:r>
            <a:r>
              <a:rPr lang="en-US" altLang="ko-KR" sz="1400" dirty="0">
                <a:latin typeface="+mn-ea"/>
                <a:ea typeface="+mn-ea"/>
              </a:rPr>
              <a:t>=909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84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ansible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latin typeface="+mn-ea"/>
                <a:ea typeface="+mn-ea"/>
              </a:rPr>
              <a:t>YAML (YAML </a:t>
            </a:r>
            <a:r>
              <a:rPr lang="en-US" altLang="ko-KR" sz="1800" b="1" dirty="0" err="1">
                <a:latin typeface="+mn-ea"/>
                <a:ea typeface="+mn-ea"/>
              </a:rPr>
              <a:t>Ain't</a:t>
            </a:r>
            <a:r>
              <a:rPr lang="en-US" altLang="ko-KR" sz="1800" b="1" dirty="0">
                <a:latin typeface="+mn-ea"/>
                <a:ea typeface="+mn-ea"/>
              </a:rPr>
              <a:t> Markup </a:t>
            </a:r>
            <a:r>
              <a:rPr lang="en-US" altLang="ko-KR" sz="1800" b="1" dirty="0" smtClean="0">
                <a:latin typeface="+mn-ea"/>
                <a:ea typeface="+mn-ea"/>
              </a:rPr>
              <a:t>Language)</a:t>
            </a:r>
            <a:r>
              <a:rPr lang="ko-KR" altLang="en-US" sz="1800" b="1" dirty="0" smtClean="0">
                <a:latin typeface="+mn-ea"/>
                <a:ea typeface="+mn-ea"/>
              </a:rPr>
              <a:t>의 </a:t>
            </a:r>
            <a:r>
              <a:rPr lang="en-US" altLang="ko-KR" sz="1800" b="1" dirty="0" smtClean="0">
                <a:latin typeface="+mn-ea"/>
                <a:ea typeface="+mn-ea"/>
              </a:rPr>
              <a:t>3</a:t>
            </a:r>
            <a:r>
              <a:rPr lang="ko-KR" altLang="en-US" sz="1800" b="1" dirty="0" smtClean="0">
                <a:latin typeface="+mn-ea"/>
                <a:ea typeface="+mn-ea"/>
              </a:rPr>
              <a:t>가지 요소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en-US" altLang="ko-KR" sz="1800" b="1" dirty="0" err="1" smtClean="0">
                <a:latin typeface="+mn-ea"/>
                <a:ea typeface="+mn-ea"/>
              </a:rPr>
              <a:t>identation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및 공백에 유의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Declarations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Lists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Associative arrays</a:t>
            </a:r>
            <a:endParaRPr lang="en-US" altLang="ko-KR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/>
              <a:t>A declaration is very </a:t>
            </a:r>
            <a:r>
              <a:rPr lang="en-US" altLang="ko-KR" sz="1600" dirty="0" smtClean="0"/>
              <a:t>similar to a </a:t>
            </a:r>
            <a:r>
              <a:rPr lang="en-US" altLang="ko-KR" sz="1600" dirty="0"/>
              <a:t>variable in any other language, that is: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</a:rPr>
              <a:t>name: 'This is the name'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To </a:t>
            </a:r>
            <a:r>
              <a:rPr lang="en-US" altLang="ko-KR" sz="1600" dirty="0"/>
              <a:t>create a list, we will have to use '-':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'item1‘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'item2‘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</a:rPr>
              <a:t>'item3</a:t>
            </a:r>
            <a:r>
              <a:rPr lang="en-US" altLang="ko-KR" sz="1600" dirty="0">
                <a:solidFill>
                  <a:srgbClr val="FF0000"/>
                </a:solidFill>
              </a:rPr>
              <a:t>‘</a:t>
            </a:r>
          </a:p>
          <a:p>
            <a:pPr marL="285750" indent="-285750" algn="l">
              <a:buFontTx/>
              <a:buChar char="-"/>
            </a:pPr>
            <a:endParaRPr lang="en-US" altLang="ko-KR" sz="1600" dirty="0"/>
          </a:p>
          <a:p>
            <a:pPr algn="l"/>
            <a:r>
              <a:rPr lang="en-US" altLang="ko-KR" sz="1600" dirty="0"/>
              <a:t>YAML uses indentation to logically divide parents from children. So if we want to create</a:t>
            </a:r>
          </a:p>
          <a:p>
            <a:pPr algn="l"/>
            <a:r>
              <a:rPr lang="en-US" altLang="ko-KR" sz="1600" dirty="0"/>
              <a:t>associative arrays (also known as objects),</a:t>
            </a:r>
          </a:p>
          <a:p>
            <a:pPr algn="l"/>
            <a:r>
              <a:rPr lang="en-US" altLang="ko-KR" sz="1600" dirty="0" smtClean="0">
                <a:solidFill>
                  <a:srgbClr val="FF0000"/>
                </a:solidFill>
              </a:rPr>
              <a:t>item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altLang="ko-KR" sz="1600" dirty="0" smtClean="0">
                <a:solidFill>
                  <a:srgbClr val="FF0000"/>
                </a:solidFill>
              </a:rPr>
              <a:t>	name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en-US" altLang="ko-KR" sz="1600" dirty="0" err="1">
                <a:solidFill>
                  <a:srgbClr val="FF0000"/>
                </a:solidFill>
              </a:rPr>
              <a:t>TheName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 smtClean="0">
                <a:solidFill>
                  <a:srgbClr val="FF0000"/>
                </a:solidFill>
              </a:rPr>
              <a:t>	location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en-US" altLang="ko-KR" sz="1600" dirty="0" err="1">
                <a:solidFill>
                  <a:srgbClr val="FF0000"/>
                </a:solidFill>
              </a:rPr>
              <a:t>TheLocation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2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1474036299</TotalTime>
  <Pages>39</Pages>
  <Words>7500</Words>
  <Application>Microsoft Office PowerPoint</Application>
  <PresentationFormat>사용자 지정</PresentationFormat>
  <Paragraphs>1452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2" baseType="lpstr">
      <vt:lpstr>1_디자인 사용자 지정</vt:lpstr>
      <vt:lpstr>3_디자인 사용자 지정</vt:lpstr>
      <vt:lpstr>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</vt:lpstr>
      <vt:lpstr>1. ansible include vs import </vt:lpstr>
      <vt:lpstr>1. ansible</vt:lpstr>
      <vt:lpstr>1. ansible</vt:lpstr>
      <vt:lpstr>1. ansible</vt:lpstr>
      <vt:lpstr>1. ansible</vt:lpstr>
      <vt:lpstr>1. ansible</vt:lpstr>
      <vt:lpstr>1. ansible</vt:lpstr>
      <vt:lpstr>1. ansible 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설치 </vt:lpstr>
      <vt:lpstr>1. ansible docker 모듈</vt:lpstr>
      <vt:lpstr>1. ansible docker 모듈</vt:lpstr>
      <vt:lpstr>1. ansible-galaxy </vt:lpstr>
      <vt:lpstr>1. ansible-galaxy </vt:lpstr>
      <vt:lpstr>1. ansible-galaxy </vt:lpstr>
      <vt:lpstr>1. ansible-galaxy </vt:lpstr>
      <vt:lpstr>1. ansible-galaxy </vt:lpstr>
      <vt:lpstr>1. ansible-galaxy </vt:lpstr>
      <vt:lpstr>1. ansible</vt:lpstr>
      <vt:lpstr>1. ansible</vt:lpstr>
      <vt:lpstr>1. ansible</vt:lpstr>
      <vt:lpstr>1. ansible command tools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6266</cp:revision>
  <cp:lastPrinted>2014-04-16T08:01:37Z</cp:lastPrinted>
  <dcterms:created xsi:type="dcterms:W3CDTF">1996-10-14T12:11:22Z</dcterms:created>
  <dcterms:modified xsi:type="dcterms:W3CDTF">2018-02-08T07:38:37Z</dcterms:modified>
</cp:coreProperties>
</file>