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25"/>
  </p:notesMasterIdLst>
  <p:handoutMasterIdLst>
    <p:handoutMasterId r:id="rId26"/>
  </p:handoutMasterIdLst>
  <p:sldIdLst>
    <p:sldId id="3426" r:id="rId3"/>
    <p:sldId id="3593" r:id="rId4"/>
    <p:sldId id="3594" r:id="rId5"/>
    <p:sldId id="3595" r:id="rId6"/>
    <p:sldId id="3596" r:id="rId7"/>
    <p:sldId id="3597" r:id="rId8"/>
    <p:sldId id="3598" r:id="rId9"/>
    <p:sldId id="3599" r:id="rId10"/>
    <p:sldId id="3600" r:id="rId11"/>
    <p:sldId id="3601" r:id="rId12"/>
    <p:sldId id="3602" r:id="rId13"/>
    <p:sldId id="3603" r:id="rId14"/>
    <p:sldId id="3604" r:id="rId15"/>
    <p:sldId id="3605" r:id="rId16"/>
    <p:sldId id="3606" r:id="rId17"/>
    <p:sldId id="3607" r:id="rId18"/>
    <p:sldId id="3609" r:id="rId19"/>
    <p:sldId id="3608" r:id="rId20"/>
    <p:sldId id="3610" r:id="rId21"/>
    <p:sldId id="3611" r:id="rId22"/>
    <p:sldId id="3612" r:id="rId23"/>
    <p:sldId id="3613" r:id="rId24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593"/>
            <p14:sldId id="3594"/>
            <p14:sldId id="3595"/>
            <p14:sldId id="3596"/>
            <p14:sldId id="3597"/>
            <p14:sldId id="3598"/>
            <p14:sldId id="3599"/>
            <p14:sldId id="3600"/>
            <p14:sldId id="3601"/>
            <p14:sldId id="3602"/>
            <p14:sldId id="3603"/>
            <p14:sldId id="3604"/>
            <p14:sldId id="3605"/>
            <p14:sldId id="3606"/>
            <p14:sldId id="3607"/>
            <p14:sldId id="3609"/>
            <p14:sldId id="3608"/>
            <p14:sldId id="3610"/>
            <p14:sldId id="3611"/>
            <p14:sldId id="3612"/>
            <p14:sldId id="36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99CC"/>
    <a:srgbClr val="E9573F"/>
    <a:srgbClr val="6666FF"/>
    <a:srgbClr val="6BFA32"/>
    <a:srgbClr val="B03C76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5" autoAdjust="0"/>
    <p:restoredTop sz="91197" autoAdjust="0"/>
  </p:normalViewPr>
  <p:slideViewPr>
    <p:cSldViewPr showGuides="1">
      <p:cViewPr varScale="1">
        <p:scale>
          <a:sx n="99" d="100"/>
          <a:sy n="99" d="100"/>
        </p:scale>
        <p:origin x="-1878" y="-102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2002" y="1422177"/>
            <a:ext cx="9037004" cy="1800200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OVS-DPDK</a:t>
            </a:r>
            <a:br>
              <a:rPr lang="en-US" altLang="ko-KR" sz="6000" dirty="0" smtClean="0">
                <a:latin typeface="+mn-ea"/>
                <a:ea typeface="+mn-ea"/>
              </a:rPr>
            </a:br>
            <a:r>
              <a:rPr lang="en-US" altLang="ko-KR" sz="3200" dirty="0" smtClean="0">
                <a:latin typeface="+mn-ea"/>
                <a:ea typeface="+mn-ea"/>
              </a:rPr>
              <a:t>(Data Plane Development Kit)</a:t>
            </a:r>
            <a:br>
              <a:rPr lang="en-US" altLang="ko-KR" sz="3200" dirty="0" smtClean="0">
                <a:latin typeface="+mn-ea"/>
                <a:ea typeface="+mn-ea"/>
              </a:rPr>
            </a:b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8326" y="4914565"/>
            <a:ext cx="2916324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 bwMode="auto">
          <a:xfrm>
            <a:off x="3720978" y="3618421"/>
            <a:ext cx="2916324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952500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kumimoji="1" sz="2100" b="1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461963" indent="-88900" algn="l" defTabSz="9525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+mn-ea"/>
              </a:defRPr>
            </a:lvl2pPr>
            <a:lvl3pPr marL="844550" indent="-98425" algn="l" defTabSz="9525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itchFamily="50" charset="-127"/>
                <a:ea typeface="+mn-ea"/>
              </a:defRPr>
            </a:lvl3pPr>
            <a:lvl4pPr marL="1306513" indent="-187325" algn="l" defTabSz="9525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itchFamily="50" charset="-127"/>
                <a:ea typeface="+mn-ea"/>
              </a:defRPr>
            </a:lvl4pPr>
            <a:lvl5pPr marL="2143125" indent="-238125" algn="l" defTabSz="9525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altLang="ko-KR" sz="2000" dirty="0" smtClean="0">
                <a:latin typeface="+mn-ea"/>
              </a:rPr>
              <a:t>’15.06.24(</a:t>
            </a:r>
            <a:r>
              <a:rPr lang="ko-KR" altLang="en-US" sz="2000" dirty="0" smtClean="0">
                <a:latin typeface="+mn-ea"/>
              </a:rPr>
              <a:t>수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트러블슈팅</a:t>
            </a:r>
            <a:r>
              <a:rPr lang="en-US" altLang="ko-KR" sz="2000" dirty="0" smtClean="0">
                <a:latin typeface="+mn-ea"/>
                <a:ea typeface="+mn-ea"/>
              </a:rPr>
              <a:t>-2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9218" name="Picture 2" descr="C:\Users\user\Desktop\DPM\20161011_154654_HDR_res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2" y="717897"/>
            <a:ext cx="9469052" cy="5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1026" name="Picture 2" descr="C:\Users\user\Desktop\integration-data-plane-dev-kit-with-native-open-vswi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2214265"/>
            <a:ext cx="4860540" cy="42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9974" y="990129"/>
            <a:ext cx="93250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1. OVS-DPDK</a:t>
            </a:r>
          </a:p>
          <a:p>
            <a:pPr algn="l"/>
            <a:r>
              <a:rPr lang="ko-KR" altLang="ko-KR" sz="1600" dirty="0" smtClean="0">
                <a:latin typeface="+mn-ea"/>
                <a:ea typeface="+mn-ea"/>
              </a:rPr>
              <a:t>OvS</a:t>
            </a:r>
            <a:r>
              <a:rPr lang="ko-KR" altLang="ko-KR" sz="1600" dirty="0">
                <a:latin typeface="+mn-ea"/>
                <a:ea typeface="+mn-ea"/>
              </a:rPr>
              <a:t>를 DPDK와 통합하면 </a:t>
            </a:r>
            <a:r>
              <a:rPr lang="ko-KR" altLang="ko-KR" sz="1600" dirty="0" err="1">
                <a:latin typeface="+mn-ea"/>
                <a:ea typeface="+mn-ea"/>
              </a:rPr>
              <a:t>스위칭</a:t>
            </a:r>
            <a:r>
              <a:rPr lang="ko-KR" altLang="ko-KR" sz="1600" dirty="0">
                <a:latin typeface="+mn-ea"/>
                <a:ea typeface="+mn-ea"/>
              </a:rPr>
              <a:t> 고속 경로가 사용자 공간에 있고 예외 경로는 </a:t>
            </a:r>
            <a:r>
              <a:rPr lang="ko-KR" altLang="ko-KR" sz="1600" dirty="0" err="1" smtClean="0">
                <a:latin typeface="+mn-ea"/>
                <a:ea typeface="+mn-ea"/>
              </a:rPr>
              <a:t>커널</a:t>
            </a:r>
            <a:r>
              <a:rPr lang="ko-KR" altLang="en-US" sz="1600" dirty="0" err="1">
                <a:latin typeface="+mn-ea"/>
                <a:ea typeface="+mn-ea"/>
              </a:rPr>
              <a:t>의</a:t>
            </a:r>
            <a:r>
              <a:rPr lang="ko-KR" altLang="ko-KR" sz="1600" dirty="0" smtClean="0">
                <a:latin typeface="+mn-ea"/>
                <a:ea typeface="+mn-ea"/>
              </a:rPr>
              <a:t> </a:t>
            </a:r>
            <a:r>
              <a:rPr lang="ko-KR" altLang="ko-KR" sz="1600" dirty="0">
                <a:latin typeface="+mn-ea"/>
                <a:ea typeface="+mn-ea"/>
              </a:rPr>
              <a:t>고속 </a:t>
            </a:r>
            <a:r>
              <a:rPr lang="ko-KR" altLang="ko-KR" sz="1600" dirty="0" smtClean="0">
                <a:latin typeface="+mn-ea"/>
                <a:ea typeface="+mn-ea"/>
              </a:rPr>
              <a:t>경로</a:t>
            </a:r>
            <a:r>
              <a:rPr lang="ko-KR" altLang="en-US" sz="1600" dirty="0" smtClean="0">
                <a:latin typeface="+mn-ea"/>
                <a:ea typeface="+mn-ea"/>
              </a:rPr>
              <a:t>로</a:t>
            </a:r>
            <a:r>
              <a:rPr lang="ko-KR" altLang="ko-KR" sz="1600" dirty="0" smtClean="0">
                <a:latin typeface="+mn-ea"/>
                <a:ea typeface="+mn-ea"/>
              </a:rPr>
              <a:t> </a:t>
            </a:r>
            <a:r>
              <a:rPr lang="ko-KR" altLang="ko-KR" sz="1600" dirty="0" err="1">
                <a:latin typeface="+mn-ea"/>
                <a:ea typeface="+mn-ea"/>
              </a:rPr>
              <a:t>패킷이</a:t>
            </a:r>
            <a:r>
              <a:rPr lang="ko-KR" altLang="ko-KR" sz="1600" dirty="0">
                <a:latin typeface="+mn-ea"/>
                <a:ea typeface="+mn-ea"/>
              </a:rPr>
              <a:t> 통과하는 경로와 동일합니다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3" name="Picture 2" descr="C:\Users\user\Desktop\output-o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42" y="2225675"/>
            <a:ext cx="4572508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7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974" y="990129"/>
            <a:ext cx="932503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1. OVS-DPDK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OvS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스위칭</a:t>
            </a:r>
            <a:r>
              <a:rPr lang="ko-KR" altLang="en-US" sz="1600" dirty="0">
                <a:latin typeface="+mn-ea"/>
                <a:ea typeface="+mn-ea"/>
              </a:rPr>
              <a:t> 포트는 네트워크 장치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또는 </a:t>
            </a:r>
            <a:r>
              <a:rPr lang="en-US" altLang="ko-KR" sz="1600" dirty="0" err="1">
                <a:latin typeface="+mn-ea"/>
                <a:ea typeface="+mn-ea"/>
              </a:rPr>
              <a:t>netdevs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로 표시됩니다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en-US" altLang="ko-KR" sz="1600" dirty="0" err="1">
                <a:latin typeface="+mn-ea"/>
                <a:ea typeface="+mn-ea"/>
              </a:rPr>
              <a:t>Netdev-dpdk</a:t>
            </a:r>
            <a:r>
              <a:rPr lang="ko-KR" altLang="en-US" sz="1600" dirty="0">
                <a:latin typeface="+mn-ea"/>
                <a:ea typeface="+mn-ea"/>
              </a:rPr>
              <a:t>은 하나의 물리적 인터페이스 </a:t>
            </a:r>
            <a:r>
              <a:rPr lang="en-US" altLang="ko-KR" sz="1600" dirty="0">
                <a:latin typeface="+mn-ea"/>
                <a:ea typeface="+mn-ea"/>
              </a:rPr>
              <a:t>(DPDK </a:t>
            </a:r>
            <a:r>
              <a:rPr lang="ko-KR" altLang="en-US" sz="1600" dirty="0">
                <a:latin typeface="+mn-ea"/>
                <a:ea typeface="+mn-ea"/>
              </a:rPr>
              <a:t>내의 </a:t>
            </a:r>
            <a:r>
              <a:rPr lang="en-US" altLang="ko-KR" sz="1600" dirty="0" err="1">
                <a:latin typeface="+mn-ea"/>
                <a:ea typeface="+mn-ea"/>
              </a:rPr>
              <a:t>librte_eth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라이브러리에서 처리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와 두 개의 가상 인터페이스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librte_vhost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및 </a:t>
            </a:r>
            <a:r>
              <a:rPr lang="en-US" altLang="ko-KR" sz="1600" dirty="0" err="1">
                <a:latin typeface="+mn-ea"/>
                <a:ea typeface="+mn-ea"/>
              </a:rPr>
              <a:t>librte_ring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의 세 가지 인터페이스를 통해 </a:t>
            </a:r>
            <a:r>
              <a:rPr lang="en-US" altLang="ko-KR" sz="1600" dirty="0">
                <a:latin typeface="+mn-ea"/>
                <a:ea typeface="+mn-ea"/>
              </a:rPr>
              <a:t>DPDK</a:t>
            </a:r>
            <a:r>
              <a:rPr lang="ko-KR" altLang="en-US" sz="1600" dirty="0">
                <a:latin typeface="+mn-ea"/>
                <a:ea typeface="+mn-ea"/>
              </a:rPr>
              <a:t>를 사용하여 스위치 </a:t>
            </a:r>
            <a:r>
              <a:rPr lang="en-US" altLang="ko-KR" sz="1600" dirty="0">
                <a:latin typeface="+mn-ea"/>
                <a:ea typeface="+mn-ea"/>
              </a:rPr>
              <a:t>I / O</a:t>
            </a:r>
            <a:r>
              <a:rPr lang="ko-KR" altLang="en-US" sz="1600" dirty="0">
                <a:latin typeface="+mn-ea"/>
                <a:ea typeface="+mn-ea"/>
              </a:rPr>
              <a:t>를 가속화하는 </a:t>
            </a:r>
            <a:r>
              <a:rPr lang="en-US" altLang="ko-KR" sz="1600" dirty="0">
                <a:latin typeface="+mn-ea"/>
                <a:ea typeface="+mn-ea"/>
              </a:rPr>
              <a:t>DPDK </a:t>
            </a:r>
            <a:r>
              <a:rPr lang="ko-KR" altLang="en-US" sz="1600" dirty="0">
                <a:latin typeface="+mn-ea"/>
                <a:ea typeface="+mn-ea"/>
              </a:rPr>
              <a:t>가속 네트워크 </a:t>
            </a:r>
            <a:r>
              <a:rPr lang="ko-KR" altLang="en-US" sz="1600" dirty="0" smtClean="0">
                <a:latin typeface="+mn-ea"/>
                <a:ea typeface="+mn-ea"/>
              </a:rPr>
              <a:t>장치입니다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ko-KR" sz="1600" dirty="0">
                <a:latin typeface="+mn-ea"/>
                <a:ea typeface="+mn-ea"/>
              </a:rPr>
              <a:t>다른 OvS 아키텍처 계층은 예를 들어 SDN 컨트롤러와 같은 추가 기능 및 인터페이스를 제공합니다. Dpif-netdev는 사용자 공간 전달을 제공하고 ofproto는 OpenFlow 스위치를 구현하는 OvS 라이브러리입니다. 네트워크를 통해 OpenFlow 컨트롤러와 통신하고 ofproto 공급자를 통해 하드웨어 또는 소프트웨어를 전환합니다. ovsdb </a:t>
            </a:r>
            <a:r>
              <a:rPr lang="ko-KR" altLang="ko-KR" sz="1600" dirty="0" err="1">
                <a:latin typeface="+mn-ea"/>
                <a:ea typeface="+mn-ea"/>
              </a:rPr>
              <a:t>서버는이</a:t>
            </a:r>
            <a:r>
              <a:rPr lang="ko-KR" altLang="ko-KR" sz="1600" dirty="0">
                <a:latin typeface="+mn-ea"/>
                <a:ea typeface="+mn-ea"/>
              </a:rPr>
              <a:t> OvS </a:t>
            </a:r>
            <a:r>
              <a:rPr lang="ko-KR" altLang="ko-KR" sz="1600" dirty="0" err="1">
                <a:latin typeface="+mn-ea"/>
                <a:ea typeface="+mn-ea"/>
              </a:rPr>
              <a:t>인스턴스에</a:t>
            </a:r>
            <a:r>
              <a:rPr lang="ko-KR" altLang="ko-KR" sz="1600" dirty="0">
                <a:latin typeface="+mn-ea"/>
                <a:ea typeface="+mn-ea"/>
              </a:rPr>
              <a:t> 대한 최신 </a:t>
            </a:r>
            <a:r>
              <a:rPr lang="ko-KR" altLang="ko-KR" sz="1600" dirty="0" err="1">
                <a:latin typeface="+mn-ea"/>
                <a:ea typeface="+mn-ea"/>
              </a:rPr>
              <a:t>스위칭</a:t>
            </a:r>
            <a:r>
              <a:rPr lang="ko-KR" altLang="ko-KR" sz="1600" dirty="0">
                <a:latin typeface="+mn-ea"/>
                <a:ea typeface="+mn-ea"/>
              </a:rPr>
              <a:t> 테이블 정보를 유지 </a:t>
            </a:r>
            <a:r>
              <a:rPr lang="ko-KR" altLang="ko-KR" sz="1600" dirty="0" err="1">
                <a:latin typeface="+mn-ea"/>
                <a:ea typeface="+mn-ea"/>
              </a:rPr>
              <a:t>관리하고이</a:t>
            </a:r>
            <a:r>
              <a:rPr lang="ko-KR" altLang="ko-KR" sz="1600" dirty="0">
                <a:latin typeface="+mn-ea"/>
                <a:ea typeface="+mn-ea"/>
              </a:rPr>
              <a:t> 정보를 SDN 컨트롤러와 통신합니다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7" name="그림 6" descr="Open vSwitch* with Data Plane Development Kit high-level 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6" y="3821673"/>
            <a:ext cx="8856984" cy="3181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0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974" y="990129"/>
            <a:ext cx="932503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1. OVS-DPDK</a:t>
            </a: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>물리적 또는 가상 인터페이스에서 </a:t>
            </a:r>
            <a:r>
              <a:rPr lang="en-US" altLang="ko-KR" sz="1600" dirty="0" err="1">
                <a:latin typeface="+mn-ea"/>
                <a:ea typeface="+mn-ea"/>
              </a:rPr>
              <a:t>OvS</a:t>
            </a:r>
            <a:r>
              <a:rPr lang="en-US" altLang="ko-KR" sz="1600" dirty="0">
                <a:latin typeface="+mn-ea"/>
                <a:ea typeface="+mn-ea"/>
              </a:rPr>
              <a:t>-DPDK</a:t>
            </a:r>
            <a:r>
              <a:rPr lang="ko-KR" altLang="en-US" sz="1600" dirty="0">
                <a:latin typeface="+mn-ea"/>
                <a:ea typeface="+mn-ea"/>
              </a:rPr>
              <a:t>에 들어가는 </a:t>
            </a:r>
            <a:r>
              <a:rPr lang="ko-KR" altLang="en-US" sz="1600" dirty="0" err="1">
                <a:latin typeface="+mn-ea"/>
                <a:ea typeface="+mn-ea"/>
              </a:rPr>
              <a:t>패킷은</a:t>
            </a:r>
            <a:r>
              <a:rPr lang="ko-KR" altLang="en-US" sz="1600" dirty="0">
                <a:latin typeface="+mn-ea"/>
                <a:ea typeface="+mn-ea"/>
              </a:rPr>
              <a:t> 헤더 필드를 기반으로 고유 한 </a:t>
            </a:r>
            <a:r>
              <a:rPr lang="ko-KR" altLang="en-US" sz="1600" dirty="0" err="1">
                <a:latin typeface="+mn-ea"/>
                <a:ea typeface="+mn-ea"/>
              </a:rPr>
              <a:t>식별자</a:t>
            </a:r>
            <a:r>
              <a:rPr lang="ko-KR" altLang="en-US" sz="1600" dirty="0">
                <a:latin typeface="+mn-ea"/>
                <a:ea typeface="+mn-ea"/>
              </a:rPr>
              <a:t> 또는 해시를 수신 한 다음 </a:t>
            </a:r>
            <a:r>
              <a:rPr lang="en-US" altLang="ko-KR" sz="1600" dirty="0">
                <a:latin typeface="+mn-ea"/>
                <a:ea typeface="+mn-ea"/>
              </a:rPr>
              <a:t>3 </a:t>
            </a:r>
            <a:r>
              <a:rPr lang="ko-KR" altLang="en-US" sz="1600" dirty="0">
                <a:latin typeface="+mn-ea"/>
                <a:ea typeface="+mn-ea"/>
              </a:rPr>
              <a:t>개의 주 </a:t>
            </a:r>
            <a:r>
              <a:rPr lang="ko-KR" altLang="en-US" sz="1600" dirty="0" err="1">
                <a:latin typeface="+mn-ea"/>
                <a:ea typeface="+mn-ea"/>
              </a:rPr>
              <a:t>스위칭</a:t>
            </a:r>
            <a:r>
              <a:rPr lang="ko-KR" altLang="en-US" sz="1600" dirty="0">
                <a:latin typeface="+mn-ea"/>
                <a:ea typeface="+mn-ea"/>
              </a:rPr>
              <a:t> 테이블 중 하나 인 일치 검색 캐시 </a:t>
            </a:r>
            <a:r>
              <a:rPr lang="en-US" altLang="ko-KR" sz="1600" dirty="0">
                <a:latin typeface="+mn-ea"/>
                <a:ea typeface="+mn-ea"/>
              </a:rPr>
              <a:t>(EMC), </a:t>
            </a:r>
            <a:r>
              <a:rPr lang="ko-KR" altLang="en-US" sz="1600" dirty="0">
                <a:latin typeface="+mn-ea"/>
                <a:ea typeface="+mn-ea"/>
              </a:rPr>
              <a:t>데이터 경로 분류 자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dpcls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또는 </a:t>
            </a:r>
            <a:r>
              <a:rPr lang="en-US" altLang="ko-KR" sz="1600" dirty="0" err="1">
                <a:latin typeface="+mn-ea"/>
                <a:ea typeface="+mn-ea"/>
              </a:rPr>
              <a:t>ofproto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분류자를</a:t>
            </a:r>
            <a:r>
              <a:rPr lang="ko-KR" altLang="en-US" sz="1600" dirty="0">
                <a:latin typeface="+mn-ea"/>
                <a:ea typeface="+mn-ea"/>
              </a:rPr>
              <a:t> 사용합니다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일치가 발견되지 않는 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패킷의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식별자는이</a:t>
            </a:r>
            <a:r>
              <a:rPr lang="ko-KR" altLang="en-US" sz="1600" dirty="0">
                <a:latin typeface="+mn-ea"/>
                <a:ea typeface="+mn-ea"/>
              </a:rPr>
              <a:t> 세 테이블 각각을 순서대로 </a:t>
            </a:r>
            <a:r>
              <a:rPr lang="ko-KR" altLang="en-US" sz="1600" dirty="0" err="1">
                <a:latin typeface="+mn-ea"/>
                <a:ea typeface="+mn-ea"/>
              </a:rPr>
              <a:t>트래버스합니다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r>
              <a:rPr lang="ko-KR" altLang="en-US" sz="1600" dirty="0">
                <a:latin typeface="+mn-ea"/>
                <a:ea typeface="+mn-ea"/>
              </a:rPr>
              <a:t>이 경우 테이블의 일치 규칙에 의해 표시된 적절한 작업이 실행되고 모든 작업이 완료되면 스위치에서 </a:t>
            </a:r>
            <a:r>
              <a:rPr lang="ko-KR" altLang="en-US" sz="1600" dirty="0" err="1">
                <a:latin typeface="+mn-ea"/>
                <a:ea typeface="+mn-ea"/>
              </a:rPr>
              <a:t>패킷이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전달됩니다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가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EMC: </a:t>
            </a:r>
            <a:r>
              <a:rPr lang="ko-KR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ko-KR" sz="1600" dirty="0">
                <a:latin typeface="+mn-ea"/>
                <a:ea typeface="+mn-ea"/>
              </a:rPr>
              <a:t>제한된 수의 테이블 항목에 대해 가장 빠른 처리를 제공합니다. </a:t>
            </a:r>
            <a:r>
              <a:rPr lang="ko-KR" altLang="ko-KR" sz="1600" dirty="0" err="1">
                <a:latin typeface="+mn-ea"/>
                <a:ea typeface="+mn-ea"/>
              </a:rPr>
              <a:t>패킷의</a:t>
            </a:r>
            <a:r>
              <a:rPr lang="ko-KR" altLang="ko-KR" sz="1600" dirty="0">
                <a:latin typeface="+mn-ea"/>
                <a:ea typeface="+mn-ea"/>
              </a:rPr>
              <a:t> </a:t>
            </a:r>
            <a:r>
              <a:rPr lang="ko-KR" altLang="ko-KR" sz="1600" dirty="0" err="1">
                <a:latin typeface="+mn-ea"/>
                <a:ea typeface="+mn-ea"/>
              </a:rPr>
              <a:t>식별자는</a:t>
            </a:r>
            <a:r>
              <a:rPr lang="ko-KR" altLang="ko-KR" sz="1600" dirty="0">
                <a:latin typeface="+mn-ea"/>
                <a:ea typeface="+mn-ea"/>
              </a:rPr>
              <a:t> 모든 필드에 </a:t>
            </a:r>
            <a:r>
              <a:rPr lang="ko-KR" altLang="ko-KR" sz="1600" dirty="0" err="1">
                <a:latin typeface="+mn-ea"/>
                <a:ea typeface="+mn-ea"/>
              </a:rPr>
              <a:t>대해이</a:t>
            </a:r>
            <a:r>
              <a:rPr lang="ko-KR" altLang="ko-KR" sz="1600" dirty="0">
                <a:latin typeface="+mn-ea"/>
                <a:ea typeface="+mn-ea"/>
              </a:rPr>
              <a:t> 테이블의 항목과 정확히 </a:t>
            </a:r>
            <a:r>
              <a:rPr lang="ko-KR" altLang="ko-KR" sz="1600" dirty="0" err="1">
                <a:latin typeface="+mn-ea"/>
                <a:ea typeface="+mn-ea"/>
              </a:rPr>
              <a:t>일치해야합니다</a:t>
            </a:r>
            <a:r>
              <a:rPr lang="ko-KR" altLang="ko-KR" sz="1600" dirty="0">
                <a:latin typeface="+mn-ea"/>
                <a:ea typeface="+mn-ea"/>
              </a:rPr>
              <a:t> (소스 IP 및 포트의 5 개 </a:t>
            </a:r>
            <a:r>
              <a:rPr lang="ko-KR" altLang="ko-KR" sz="1600" dirty="0" err="1">
                <a:latin typeface="+mn-ea"/>
                <a:ea typeface="+mn-ea"/>
              </a:rPr>
              <a:t>튜플</a:t>
            </a:r>
            <a:r>
              <a:rPr lang="ko-KR" altLang="ko-KR" sz="1600" dirty="0">
                <a:latin typeface="+mn-ea"/>
                <a:ea typeface="+mn-ea"/>
              </a:rPr>
              <a:t>, 대상 IP 및 포트 및 프로토콜).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나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DPCL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더 많은 테이블 항목이 포함되어 있으며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예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대상 </a:t>
            </a:r>
            <a:r>
              <a:rPr lang="en-US" altLang="ko-KR" sz="1600" dirty="0">
                <a:latin typeface="+mn-ea"/>
                <a:ea typeface="+mn-ea"/>
              </a:rPr>
              <a:t>IP </a:t>
            </a:r>
            <a:r>
              <a:rPr lang="ko-KR" altLang="en-US" sz="1600" dirty="0">
                <a:latin typeface="+mn-ea"/>
                <a:ea typeface="+mn-ea"/>
              </a:rPr>
              <a:t>및 포트가 지정되지만 모든 소스가 허용됨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 err="1">
                <a:latin typeface="+mn-ea"/>
                <a:ea typeface="+mn-ea"/>
              </a:rPr>
              <a:t>패킷</a:t>
            </a:r>
            <a:r>
              <a:rPr lang="ko-KR" altLang="en-US" sz="1600" dirty="0">
                <a:latin typeface="+mn-ea"/>
                <a:ea typeface="+mn-ea"/>
              </a:rPr>
              <a:t> 식별자의 와일드 카드 일치가 가능합니다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이로써 </a:t>
            </a:r>
            <a:r>
              <a:rPr lang="en-US" altLang="ko-KR" sz="1600" dirty="0" smtClean="0">
                <a:latin typeface="+mn-ea"/>
                <a:ea typeface="+mn-ea"/>
              </a:rPr>
              <a:t>EMC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처리속도 약 절반이나  </a:t>
            </a:r>
            <a:r>
              <a:rPr lang="ko-KR" altLang="en-US" sz="1600" dirty="0">
                <a:latin typeface="+mn-ea"/>
                <a:ea typeface="+mn-ea"/>
              </a:rPr>
              <a:t>훨씬 더 많은 수의 테이블 항목을 처리 할 수 ​​있습니다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OFPROTO</a:t>
            </a:r>
            <a:r>
              <a:rPr lang="en-US" altLang="ko-KR" sz="1600" dirty="0" err="1">
                <a:latin typeface="+mn-ea"/>
                <a:ea typeface="+mn-ea"/>
              </a:rPr>
              <a:t>:OpenFlow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컨트롤러가 동작을 결정할 수 있습니다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이 경로는 </a:t>
            </a:r>
            <a:r>
              <a:rPr lang="en-US" altLang="ko-KR" sz="1600" dirty="0">
                <a:latin typeface="+mn-ea"/>
                <a:ea typeface="+mn-ea"/>
              </a:rPr>
              <a:t>EMC</a:t>
            </a:r>
            <a:r>
              <a:rPr lang="ko-KR" altLang="en-US" sz="1600" dirty="0">
                <a:latin typeface="+mn-ea"/>
                <a:ea typeface="+mn-ea"/>
              </a:rPr>
              <a:t>보다 </a:t>
            </a:r>
            <a:r>
              <a:rPr lang="en-US" altLang="ko-KR" sz="1600" dirty="0">
                <a:latin typeface="+mn-ea"/>
                <a:ea typeface="+mn-ea"/>
              </a:rPr>
              <a:t>10 </a:t>
            </a:r>
            <a:r>
              <a:rPr lang="ko-KR" altLang="en-US" sz="1600" dirty="0">
                <a:latin typeface="+mn-ea"/>
                <a:ea typeface="+mn-ea"/>
              </a:rPr>
              <a:t>배 이상 느린 성능을 나타냅니다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 descr="Open vSwitch* with Data Plane Development Kit switching table hierarch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6" y="4806553"/>
            <a:ext cx="4108102" cy="239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:\Users\user\Desktop\ovs-dpdk-datapath-classifier-pt2-fig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38" y="4711532"/>
            <a:ext cx="5419242" cy="25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974" y="990129"/>
            <a:ext cx="932503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1. OVS-DPDK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•DPDK support for v16.07 (supported version increments with each new DPDK release)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</a:t>
            </a:r>
            <a:r>
              <a:rPr lang="en-US" altLang="ko-KR" sz="1600" dirty="0" err="1">
                <a:solidFill>
                  <a:srgbClr val="000000"/>
                </a:solidFill>
              </a:rPr>
              <a:t>vHost</a:t>
            </a:r>
            <a:r>
              <a:rPr lang="en-US" altLang="ko-KR" sz="1600" dirty="0">
                <a:solidFill>
                  <a:srgbClr val="000000"/>
                </a:solidFill>
              </a:rPr>
              <a:t> user support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</a:t>
            </a:r>
            <a:r>
              <a:rPr lang="en-US" altLang="ko-KR" sz="1600" dirty="0" err="1">
                <a:solidFill>
                  <a:srgbClr val="000000"/>
                </a:solidFill>
              </a:rPr>
              <a:t>vHost</a:t>
            </a:r>
            <a:r>
              <a:rPr lang="en-US" altLang="ko-KR" sz="1600" dirty="0">
                <a:solidFill>
                  <a:srgbClr val="000000"/>
                </a:solidFill>
              </a:rPr>
              <a:t> reconnect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</a:t>
            </a:r>
            <a:r>
              <a:rPr lang="en-US" altLang="ko-KR" sz="1600" dirty="0" err="1">
                <a:solidFill>
                  <a:srgbClr val="000000"/>
                </a:solidFill>
              </a:rPr>
              <a:t>vHost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multiqueue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•Native tunneling support: </a:t>
            </a:r>
            <a:r>
              <a:rPr lang="en-US" altLang="ko-KR" sz="1600" dirty="0" err="1">
                <a:solidFill>
                  <a:srgbClr val="000000"/>
                </a:solidFill>
              </a:rPr>
              <a:t>VxLAN</a:t>
            </a:r>
            <a:r>
              <a:rPr lang="en-US" altLang="ko-KR" sz="1600" dirty="0">
                <a:solidFill>
                  <a:srgbClr val="000000"/>
                </a:solidFill>
              </a:rPr>
              <a:t>, GRE, </a:t>
            </a:r>
            <a:r>
              <a:rPr lang="en-US" altLang="ko-KR" sz="1600" dirty="0" err="1">
                <a:solidFill>
                  <a:srgbClr val="000000"/>
                </a:solidFill>
              </a:rPr>
              <a:t>Geneve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•VLAN support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•MPLS support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•Ingress/egress </a:t>
            </a:r>
            <a:r>
              <a:rPr lang="en-US" altLang="ko-KR" sz="1600" dirty="0" err="1">
                <a:solidFill>
                  <a:srgbClr val="000000"/>
                </a:solidFill>
              </a:rPr>
              <a:t>QoS</a:t>
            </a:r>
            <a:r>
              <a:rPr lang="en-US" altLang="ko-KR" sz="1600" dirty="0">
                <a:solidFill>
                  <a:srgbClr val="000000"/>
                </a:solidFill>
              </a:rPr>
              <a:t> policing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•Jumbo frame support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•Connection tracking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•Statistics: DPDK </a:t>
            </a:r>
            <a:r>
              <a:rPr lang="en-US" altLang="ko-KR" sz="1600" dirty="0" err="1">
                <a:solidFill>
                  <a:srgbClr val="000000"/>
                </a:solidFill>
              </a:rPr>
              <a:t>vHost</a:t>
            </a:r>
            <a:r>
              <a:rPr lang="en-US" altLang="ko-KR" sz="1600" dirty="0">
                <a:solidFill>
                  <a:srgbClr val="000000"/>
                </a:solidFill>
              </a:rPr>
              <a:t> and extended DPDK stats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•Debug: DPDK </a:t>
            </a:r>
            <a:r>
              <a:rPr lang="en-US" altLang="ko-KR" sz="1600" dirty="0" err="1">
                <a:solidFill>
                  <a:srgbClr val="000000"/>
                </a:solidFill>
              </a:rPr>
              <a:t>pdump</a:t>
            </a:r>
            <a:r>
              <a:rPr lang="en-US" altLang="ko-KR" sz="1600" dirty="0">
                <a:solidFill>
                  <a:srgbClr val="000000"/>
                </a:solidFill>
              </a:rPr>
              <a:t> support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•Link bonding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•Link status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•VFIO support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•ODL/</a:t>
            </a:r>
            <a:r>
              <a:rPr lang="en-US" altLang="ko-KR" sz="1600" dirty="0" err="1">
                <a:solidFill>
                  <a:srgbClr val="000000"/>
                </a:solidFill>
              </a:rPr>
              <a:t>OpenStack</a:t>
            </a:r>
            <a:r>
              <a:rPr lang="en-US" altLang="ko-KR" sz="1600" dirty="0">
                <a:solidFill>
                  <a:srgbClr val="000000"/>
                </a:solidFill>
              </a:rPr>
              <a:t> detection of DPDK ports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•</a:t>
            </a:r>
            <a:r>
              <a:rPr lang="en-US" altLang="ko-KR" sz="1600" dirty="0" err="1">
                <a:solidFill>
                  <a:srgbClr val="000000"/>
                </a:solidFill>
              </a:rPr>
              <a:t>vHost</a:t>
            </a:r>
            <a:r>
              <a:rPr lang="en-US" altLang="ko-KR" sz="1600" dirty="0">
                <a:solidFill>
                  <a:srgbClr val="000000"/>
                </a:solidFill>
              </a:rPr>
              <a:t> user NUMA </a:t>
            </a:r>
            <a:r>
              <a:rPr lang="en-US" altLang="ko-KR" sz="1600" dirty="0" smtClean="0">
                <a:solidFill>
                  <a:srgbClr val="000000"/>
                </a:solidFill>
              </a:rPr>
              <a:t>awareness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C:\Users\user\Desktop\performance-comparison-native-open-vswitch-ovs-and-ovs-with-data-plane-dev-k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10" y="1545510"/>
            <a:ext cx="4674071" cy="4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9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974" y="990129"/>
            <a:ext cx="932503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1. OPENSTACK OVS-DPDK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1. DPDK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OVS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를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설치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이는 하드웨어 및 소프트웨어 요구 사항을 모두 충족시키는 것을 의미합니다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예를 들어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호스트가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Huge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페이지를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지원해야하며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DPDK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등이 지원하는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NIC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가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있어야합니다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이러한 기능이 제공된다고 가정하면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OVS provided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과 함께 제공된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INSTALL.dpdk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파일을 따라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OVS-DPDK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를 설치할 수 있습니다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 OVS-DPDK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RHEL OSP8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의 일부로 기술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미리보기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, Ubuntu 14.04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용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Cloud Archive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및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Ubuntu 16.06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의 주요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아카이브에서도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사용할 수 있습니다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ea typeface="+mn-ea"/>
              </a:rPr>
              <a:t>뉴트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론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ea typeface="+mn-ea"/>
              </a:rPr>
              <a:t>를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 구성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ml2_conf.ini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와 같은 파일을 수정하여 사용할 데이터 경로 유형을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구성해야합니다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[OVS]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datapath_type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netdev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...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ea typeface="+mn-ea"/>
              </a:rPr>
              <a:t>뉴트론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OVS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에이전트를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ea typeface="+mn-ea"/>
              </a:rPr>
              <a:t>재시작합니다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4.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Huge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페이지를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사용하도록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VM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을 구성합니다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현재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DPDK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vHost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사용자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포트가있는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모든 호스트에서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Huge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페이지가 필요합니다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$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openstack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flavor set FLAVOR_NAME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hw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: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mem_page_size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= large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위의 구성이 완료되면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DPDK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vHost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사용자 포트를 다른 포트와 마찬가지로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ea typeface="+mn-ea"/>
              </a:rPr>
              <a:t>뉴트론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에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ea typeface="+mn-ea"/>
              </a:rPr>
              <a:t>서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사용할 수 있습니다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$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neutron port-create $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NETWORK_ID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$ nova interface-attach --port-id $ PORT_ID $ INSTANCE_ID</a:t>
            </a:r>
          </a:p>
        </p:txBody>
      </p:sp>
      <p:pic>
        <p:nvPicPr>
          <p:cNvPr id="4098" name="Picture 2" descr="C:\Users\user\Desktop\ovs_dpdk_openstack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38" y="2502297"/>
            <a:ext cx="5256498" cy="24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9328" y="990129"/>
            <a:ext cx="960568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1. OVS-DPDK </a:t>
            </a:r>
            <a:r>
              <a:rPr lang="en-US" altLang="ko-KR" sz="1800" b="1" dirty="0" err="1" smtClean="0">
                <a:latin typeface="+mn-ea"/>
                <a:ea typeface="+mn-ea"/>
              </a:rPr>
              <a:t>vHost</a:t>
            </a:r>
            <a:r>
              <a:rPr lang="en-US" altLang="ko-KR" sz="1800" b="1" dirty="0" smtClean="0">
                <a:latin typeface="+mn-ea"/>
                <a:ea typeface="+mn-ea"/>
              </a:rPr>
              <a:t> User </a:t>
            </a:r>
            <a:r>
              <a:rPr lang="en-US" altLang="ko-KR" sz="1800" b="1" dirty="0" err="1" smtClean="0">
                <a:latin typeface="+mn-ea"/>
                <a:ea typeface="+mn-ea"/>
              </a:rPr>
              <a:t>Multiqueue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400" dirty="0" err="1" smtClean="0">
                <a:latin typeface="+mn-ea"/>
                <a:ea typeface="+mn-ea"/>
              </a:rPr>
              <a:t>vHost</a:t>
            </a:r>
            <a:r>
              <a:rPr lang="en-US" altLang="ko-KR" sz="1400" dirty="0" smtClean="0">
                <a:latin typeface="+mn-ea"/>
                <a:ea typeface="+mn-ea"/>
              </a:rPr>
              <a:t>-user </a:t>
            </a:r>
            <a:r>
              <a:rPr lang="en-US" altLang="ko-KR" sz="1400" dirty="0" err="1">
                <a:latin typeface="+mn-ea"/>
                <a:ea typeface="+mn-ea"/>
              </a:rPr>
              <a:t>multiqueue</a:t>
            </a:r>
            <a:r>
              <a:rPr lang="ko-KR" altLang="en-US" sz="1400" dirty="0">
                <a:latin typeface="+mn-ea"/>
                <a:ea typeface="+mn-ea"/>
              </a:rPr>
              <a:t>는 </a:t>
            </a:r>
            <a:r>
              <a:rPr lang="en-US" altLang="ko-KR" sz="1400" dirty="0">
                <a:latin typeface="+mn-ea"/>
                <a:ea typeface="+mn-ea"/>
              </a:rPr>
              <a:t>VM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VNIC</a:t>
            </a:r>
            <a:r>
              <a:rPr lang="ko-KR" altLang="en-US" sz="1400" dirty="0">
                <a:latin typeface="+mn-ea"/>
                <a:ea typeface="+mn-ea"/>
              </a:rPr>
              <a:t>에서 여러 </a:t>
            </a:r>
            <a:r>
              <a:rPr lang="ko-KR" altLang="en-US" sz="1400" dirty="0" err="1">
                <a:latin typeface="+mn-ea"/>
                <a:ea typeface="+mn-ea"/>
              </a:rPr>
              <a:t>대기열을</a:t>
            </a:r>
            <a:r>
              <a:rPr lang="ko-KR" altLang="en-US" sz="1400" dirty="0">
                <a:latin typeface="+mn-ea"/>
                <a:ea typeface="+mn-ea"/>
              </a:rPr>
              <a:t> 사용할 </a:t>
            </a:r>
            <a:r>
              <a:rPr lang="ko-KR" altLang="en-US" sz="1400" dirty="0" err="1">
                <a:latin typeface="+mn-ea"/>
                <a:ea typeface="+mn-ea"/>
              </a:rPr>
              <a:t>수있게하여이</a:t>
            </a:r>
            <a:r>
              <a:rPr lang="ko-KR" altLang="en-US" sz="1400" dirty="0">
                <a:latin typeface="+mn-ea"/>
                <a:ea typeface="+mn-ea"/>
              </a:rPr>
              <a:t> 문제를 해결합니다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이는 </a:t>
            </a:r>
            <a:r>
              <a:rPr lang="en-US" altLang="ko-KR" sz="1400" dirty="0" err="1">
                <a:latin typeface="+mn-ea"/>
                <a:ea typeface="+mn-ea"/>
              </a:rPr>
              <a:t>vHost</a:t>
            </a:r>
            <a:r>
              <a:rPr lang="en-US" altLang="ko-KR" sz="1400" dirty="0">
                <a:latin typeface="+mn-ea"/>
                <a:ea typeface="+mn-ea"/>
              </a:rPr>
              <a:t>-user </a:t>
            </a:r>
            <a:r>
              <a:rPr lang="ko-KR" altLang="en-US" sz="1400" dirty="0">
                <a:latin typeface="+mn-ea"/>
                <a:ea typeface="+mn-ea"/>
              </a:rPr>
              <a:t>포트를 사용할 때 성능을 확장하는 방법을 제공합니다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ko-KR" altLang="en-US" sz="1400" dirty="0">
                <a:latin typeface="+mn-ea"/>
                <a:ea typeface="+mn-ea"/>
              </a:rPr>
              <a:t>하드웨어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이제 </a:t>
            </a:r>
            <a:r>
              <a:rPr lang="en-US" altLang="ko-KR" sz="1400" dirty="0">
                <a:latin typeface="+mn-ea"/>
                <a:ea typeface="+mn-ea"/>
              </a:rPr>
              <a:t>NIC</a:t>
            </a:r>
            <a:r>
              <a:rPr lang="ko-KR" altLang="en-US" sz="1400" dirty="0">
                <a:latin typeface="+mn-ea"/>
                <a:ea typeface="+mn-ea"/>
              </a:rPr>
              <a:t>는 </a:t>
            </a:r>
            <a:r>
              <a:rPr lang="en-US" altLang="ko-KR" sz="1400" dirty="0">
                <a:latin typeface="+mn-ea"/>
                <a:ea typeface="+mn-ea"/>
              </a:rPr>
              <a:t>2 </a:t>
            </a:r>
            <a:r>
              <a:rPr lang="ko-KR" altLang="en-US" sz="1400" dirty="0">
                <a:latin typeface="+mn-ea"/>
                <a:ea typeface="+mn-ea"/>
              </a:rPr>
              <a:t>개의 </a:t>
            </a:r>
            <a:r>
              <a:rPr lang="ko-KR" altLang="en-US" sz="1400" dirty="0" err="1">
                <a:latin typeface="+mn-ea"/>
                <a:ea typeface="+mn-ea"/>
              </a:rPr>
              <a:t>대기열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(Q0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Q1)</a:t>
            </a:r>
            <a:r>
              <a:rPr lang="ko-KR" altLang="en-US" sz="1400" dirty="0">
                <a:latin typeface="+mn-ea"/>
                <a:ea typeface="+mn-ea"/>
              </a:rPr>
              <a:t>로 구성됩니다</a:t>
            </a:r>
            <a:r>
              <a:rPr lang="en-US" altLang="ko-KR" sz="1400" dirty="0">
                <a:latin typeface="+mn-ea"/>
                <a:ea typeface="+mn-ea"/>
              </a:rPr>
              <a:t>. VNIC</a:t>
            </a:r>
            <a:r>
              <a:rPr lang="ko-KR" altLang="en-US" sz="1400" dirty="0">
                <a:latin typeface="+mn-ea"/>
                <a:ea typeface="+mn-ea"/>
              </a:rPr>
              <a:t>에 사용 된 </a:t>
            </a:r>
            <a:r>
              <a:rPr lang="ko-KR" altLang="en-US" sz="1400" dirty="0" err="1">
                <a:latin typeface="+mn-ea"/>
                <a:ea typeface="+mn-ea"/>
              </a:rPr>
              <a:t>대기열</a:t>
            </a:r>
            <a:r>
              <a:rPr lang="ko-KR" altLang="en-US" sz="1400" dirty="0">
                <a:latin typeface="+mn-ea"/>
                <a:ea typeface="+mn-ea"/>
              </a:rPr>
              <a:t> 수는 하드웨어 </a:t>
            </a:r>
            <a:r>
              <a:rPr lang="en-US" altLang="ko-KR" sz="1400" dirty="0">
                <a:latin typeface="+mn-ea"/>
                <a:ea typeface="+mn-ea"/>
              </a:rPr>
              <a:t>NIC</a:t>
            </a:r>
            <a:r>
              <a:rPr lang="ko-KR" altLang="en-US" sz="1400" dirty="0">
                <a:latin typeface="+mn-ea"/>
                <a:ea typeface="+mn-ea"/>
              </a:rPr>
              <a:t>에 구성된 </a:t>
            </a:r>
            <a:r>
              <a:rPr lang="ko-KR" altLang="en-US" sz="1400" dirty="0" err="1">
                <a:latin typeface="+mn-ea"/>
                <a:ea typeface="+mn-ea"/>
              </a:rPr>
              <a:t>대기열</a:t>
            </a:r>
            <a:r>
              <a:rPr lang="ko-KR" altLang="en-US" sz="1400" dirty="0">
                <a:latin typeface="+mn-ea"/>
                <a:ea typeface="+mn-ea"/>
              </a:rPr>
              <a:t> 수와 일치합니다</a:t>
            </a:r>
            <a:r>
              <a:rPr lang="en-US" altLang="ko-KR" sz="1400" dirty="0">
                <a:latin typeface="+mn-ea"/>
                <a:ea typeface="+mn-ea"/>
              </a:rPr>
              <a:t>. Receive Side Scaling (RSS)</a:t>
            </a:r>
            <a:r>
              <a:rPr lang="ko-KR" altLang="en-US" sz="1400" dirty="0">
                <a:latin typeface="+mn-ea"/>
                <a:ea typeface="+mn-ea"/>
              </a:rPr>
              <a:t>은 </a:t>
            </a:r>
            <a:r>
              <a:rPr lang="en-US" altLang="ko-KR" sz="1400" dirty="0">
                <a:latin typeface="+mn-ea"/>
                <a:ea typeface="+mn-ea"/>
              </a:rPr>
              <a:t>NIC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ko-KR" altLang="en-US" sz="1400" dirty="0" err="1">
                <a:latin typeface="+mn-ea"/>
                <a:ea typeface="+mn-ea"/>
              </a:rPr>
              <a:t>대기열간에</a:t>
            </a:r>
            <a:r>
              <a:rPr lang="ko-KR" altLang="en-US" sz="1400" dirty="0">
                <a:latin typeface="+mn-ea"/>
                <a:ea typeface="+mn-ea"/>
              </a:rPr>
              <a:t> 진입 </a:t>
            </a:r>
            <a:r>
              <a:rPr lang="ko-KR" altLang="en-US" sz="1400" dirty="0" err="1">
                <a:latin typeface="+mn-ea"/>
                <a:ea typeface="+mn-ea"/>
              </a:rPr>
              <a:t>트래픽을</a:t>
            </a:r>
            <a:r>
              <a:rPr lang="ko-KR" altLang="en-US" sz="1400" dirty="0">
                <a:latin typeface="+mn-ea"/>
                <a:ea typeface="+mn-ea"/>
              </a:rPr>
              <a:t> 분산하는 데 사용됩니다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ko-KR" altLang="en-US" sz="1400" dirty="0">
                <a:latin typeface="+mn-ea"/>
                <a:ea typeface="+mn-ea"/>
              </a:rPr>
              <a:t>호스트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dirty="0" err="1">
                <a:latin typeface="+mn-ea"/>
                <a:ea typeface="+mn-ea"/>
              </a:rPr>
              <a:t>vSwitch</a:t>
            </a:r>
            <a:r>
              <a:rPr lang="ko-KR" altLang="en-US" sz="1400" dirty="0">
                <a:latin typeface="+mn-ea"/>
                <a:ea typeface="+mn-ea"/>
              </a:rPr>
              <a:t>는 이제 두 개의 </a:t>
            </a:r>
            <a:r>
              <a:rPr lang="en-US" altLang="ko-KR" sz="1400" dirty="0">
                <a:latin typeface="+mn-ea"/>
                <a:ea typeface="+mn-ea"/>
              </a:rPr>
              <a:t>PMD </a:t>
            </a:r>
            <a:r>
              <a:rPr lang="ko-KR" altLang="en-US" sz="1400" dirty="0" err="1">
                <a:latin typeface="+mn-ea"/>
                <a:ea typeface="+mn-ea"/>
              </a:rPr>
              <a:t>스레드로</a:t>
            </a:r>
            <a:r>
              <a:rPr lang="ko-KR" altLang="en-US" sz="1400" dirty="0">
                <a:latin typeface="+mn-ea"/>
                <a:ea typeface="+mn-ea"/>
              </a:rPr>
              <a:t> 구성됩니다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각 </a:t>
            </a:r>
            <a:r>
              <a:rPr lang="ko-KR" altLang="en-US" sz="1400" dirty="0" err="1">
                <a:latin typeface="+mn-ea"/>
                <a:ea typeface="+mn-ea"/>
              </a:rPr>
              <a:t>대기열은</a:t>
            </a:r>
            <a:r>
              <a:rPr lang="ko-KR" altLang="en-US" sz="1400" dirty="0">
                <a:latin typeface="+mn-ea"/>
                <a:ea typeface="+mn-ea"/>
              </a:rPr>
              <a:t> 별도의 </a:t>
            </a:r>
            <a:r>
              <a:rPr lang="en-US" altLang="ko-KR" sz="1400" dirty="0">
                <a:latin typeface="+mn-ea"/>
                <a:ea typeface="+mn-ea"/>
              </a:rPr>
              <a:t>PMD </a:t>
            </a:r>
            <a:r>
              <a:rPr lang="ko-KR" altLang="en-US" sz="1400" dirty="0" err="1">
                <a:latin typeface="+mn-ea"/>
                <a:ea typeface="+mn-ea"/>
              </a:rPr>
              <a:t>스레드에</a:t>
            </a:r>
            <a:r>
              <a:rPr lang="ko-KR" altLang="en-US" sz="1400" dirty="0">
                <a:latin typeface="+mn-ea"/>
                <a:ea typeface="+mn-ea"/>
              </a:rPr>
              <a:t> 의해 처리되므로 </a:t>
            </a:r>
            <a:r>
              <a:rPr lang="en-US" altLang="ko-KR" sz="1400" dirty="0">
                <a:latin typeface="+mn-ea"/>
                <a:ea typeface="+mn-ea"/>
              </a:rPr>
              <a:t>VNIC</a:t>
            </a:r>
            <a:r>
              <a:rPr lang="ko-KR" altLang="en-US" sz="1400" dirty="0">
                <a:latin typeface="+mn-ea"/>
                <a:ea typeface="+mn-ea"/>
              </a:rPr>
              <a:t>에 대한로드가 여러 </a:t>
            </a:r>
            <a:r>
              <a:rPr lang="en-US" altLang="ko-KR" sz="1400" dirty="0">
                <a:latin typeface="+mn-ea"/>
                <a:ea typeface="+mn-ea"/>
              </a:rPr>
              <a:t>PMD</a:t>
            </a:r>
            <a:r>
              <a:rPr lang="ko-KR" altLang="en-US" sz="1400" dirty="0">
                <a:latin typeface="+mn-ea"/>
                <a:ea typeface="+mn-ea"/>
              </a:rPr>
              <a:t>에 분산됩니다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ko-KR" altLang="en-US" sz="1400" dirty="0">
                <a:latin typeface="+mn-ea"/>
                <a:ea typeface="+mn-ea"/>
              </a:rPr>
              <a:t>게스트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게스트의 </a:t>
            </a:r>
            <a:r>
              <a:rPr lang="en-US" altLang="ko-KR" sz="1400" dirty="0">
                <a:latin typeface="+mn-ea"/>
                <a:ea typeface="+mn-ea"/>
              </a:rPr>
              <a:t>VNIC</a:t>
            </a:r>
            <a:r>
              <a:rPr lang="ko-KR" altLang="en-US" sz="1400" dirty="0">
                <a:latin typeface="+mn-ea"/>
                <a:ea typeface="+mn-ea"/>
              </a:rPr>
              <a:t>가 이제 두 개의 </a:t>
            </a:r>
            <a:r>
              <a:rPr lang="ko-KR" altLang="en-US" sz="1400" dirty="0" err="1">
                <a:latin typeface="+mn-ea"/>
                <a:ea typeface="+mn-ea"/>
              </a:rPr>
              <a:t>대기열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(Q0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Q1)</a:t>
            </a:r>
            <a:r>
              <a:rPr lang="ko-KR" altLang="en-US" sz="1400" dirty="0">
                <a:latin typeface="+mn-ea"/>
                <a:ea typeface="+mn-ea"/>
              </a:rPr>
              <a:t>로 구성됩니다</a:t>
            </a:r>
            <a:r>
              <a:rPr lang="en-US" altLang="ko-KR" sz="1400" dirty="0">
                <a:latin typeface="+mn-ea"/>
                <a:ea typeface="+mn-ea"/>
              </a:rPr>
              <a:t>. VNIC</a:t>
            </a:r>
            <a:r>
              <a:rPr lang="ko-KR" altLang="en-US" sz="1400" dirty="0">
                <a:latin typeface="+mn-ea"/>
                <a:ea typeface="+mn-ea"/>
              </a:rPr>
              <a:t>에 구성된 </a:t>
            </a:r>
            <a:r>
              <a:rPr lang="ko-KR" altLang="en-US" sz="1400" dirty="0" err="1">
                <a:latin typeface="+mn-ea"/>
                <a:ea typeface="+mn-ea"/>
              </a:rPr>
              <a:t>대기열</a:t>
            </a:r>
            <a:r>
              <a:rPr lang="ko-KR" altLang="en-US" sz="1400" dirty="0">
                <a:latin typeface="+mn-ea"/>
                <a:ea typeface="+mn-ea"/>
              </a:rPr>
              <a:t> 수는 최적의 배포에 필요한 </a:t>
            </a:r>
            <a:r>
              <a:rPr lang="en-US" altLang="ko-KR" sz="1400" dirty="0">
                <a:latin typeface="+mn-ea"/>
                <a:ea typeface="+mn-ea"/>
              </a:rPr>
              <a:t>PMD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 err="1">
                <a:latin typeface="+mn-ea"/>
                <a:ea typeface="+mn-ea"/>
              </a:rPr>
              <a:t>rx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대기열의 최소 수를 나타냅니다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1026" name="Picture 2" descr="C:\Users\user\Desktop\vhost-for-open-vswitch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482" y="3654425"/>
            <a:ext cx="4828728" cy="36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vhost-for-open-vswitch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8" y="3654425"/>
            <a:ext cx="485924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9954" y="990129"/>
            <a:ext cx="950505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1. OVS-DPDK </a:t>
            </a:r>
            <a:r>
              <a:rPr lang="en-US" altLang="ko-KR" sz="1800" b="1" dirty="0" err="1" smtClean="0">
                <a:latin typeface="+mn-ea"/>
                <a:ea typeface="+mn-ea"/>
              </a:rPr>
              <a:t>vHost</a:t>
            </a:r>
            <a:r>
              <a:rPr lang="en-US" altLang="ko-KR" sz="1800" b="1" dirty="0" smtClean="0">
                <a:latin typeface="+mn-ea"/>
                <a:ea typeface="+mn-ea"/>
              </a:rPr>
              <a:t> NUMA Awareness </a:t>
            </a:r>
            <a:r>
              <a:rPr lang="ko-KR" altLang="en-US" sz="1800" b="1" dirty="0" smtClean="0">
                <a:latin typeface="+mn-ea"/>
                <a:ea typeface="+mn-ea"/>
              </a:rPr>
              <a:t> 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ko-KR" altLang="ko-KR" sz="1400" dirty="0">
                <a:latin typeface="+mn-ea"/>
                <a:ea typeface="+mn-ea"/>
              </a:rPr>
              <a:t>최적화 된 데이터 경로의 경우 세 가지 메모리 유형 모두가 동일한 </a:t>
            </a:r>
            <a:r>
              <a:rPr lang="ko-KR" altLang="ko-KR" sz="1400" dirty="0" err="1">
                <a:latin typeface="+mn-ea"/>
                <a:ea typeface="+mn-ea"/>
              </a:rPr>
              <a:t>노드에</a:t>
            </a:r>
            <a:r>
              <a:rPr lang="ko-KR" altLang="ko-KR" sz="1400" dirty="0">
                <a:latin typeface="+mn-ea"/>
                <a:ea typeface="+mn-ea"/>
              </a:rPr>
              <a:t> </a:t>
            </a:r>
            <a:r>
              <a:rPr lang="ko-KR" altLang="ko-KR" sz="1400" dirty="0" err="1">
                <a:latin typeface="+mn-ea"/>
                <a:ea typeface="+mn-ea"/>
              </a:rPr>
              <a:t>할당되어야합니다</a:t>
            </a:r>
            <a:r>
              <a:rPr lang="ko-KR" altLang="ko-KR" sz="1400" dirty="0">
                <a:latin typeface="+mn-ea"/>
                <a:ea typeface="+mn-ea"/>
              </a:rPr>
              <a:t>. 그러나 DPDK v2.2 이전에는 가능하지 않았습니다. DPDK에서 관리하는 각 장치의 장치 추적 구조가 장치 자체가 다른 </a:t>
            </a:r>
            <a:r>
              <a:rPr lang="ko-KR" altLang="ko-KR" sz="1400" dirty="0" err="1">
                <a:latin typeface="+mn-ea"/>
                <a:ea typeface="+mn-ea"/>
              </a:rPr>
              <a:t>노드의</a:t>
            </a:r>
            <a:r>
              <a:rPr lang="ko-KR" altLang="ko-KR" sz="1400" dirty="0">
                <a:latin typeface="+mn-ea"/>
                <a:ea typeface="+mn-ea"/>
              </a:rPr>
              <a:t> VM에 연결되어 있어도 모두 동일한 </a:t>
            </a:r>
            <a:r>
              <a:rPr lang="ko-KR" altLang="ko-KR" sz="1400" dirty="0" err="1">
                <a:latin typeface="+mn-ea"/>
                <a:ea typeface="+mn-ea"/>
              </a:rPr>
              <a:t>노드에서</a:t>
            </a:r>
            <a:r>
              <a:rPr lang="ko-KR" altLang="ko-KR" sz="1400" dirty="0">
                <a:latin typeface="+mn-ea"/>
                <a:ea typeface="+mn-ea"/>
              </a:rPr>
              <a:t> </a:t>
            </a:r>
            <a:r>
              <a:rPr lang="ko-KR" altLang="ko-KR" sz="1400" dirty="0" err="1">
                <a:latin typeface="+mn-ea"/>
                <a:ea typeface="+mn-ea"/>
              </a:rPr>
              <a:t>가져와야했기</a:t>
            </a:r>
            <a:r>
              <a:rPr lang="ko-KR" altLang="ko-KR" sz="1400" dirty="0">
                <a:latin typeface="+mn-ea"/>
                <a:ea typeface="+mn-ea"/>
              </a:rPr>
              <a:t> 때문입니다. 이로 인해 장치 추적 메모리와 게스트 메모리가 다른 </a:t>
            </a:r>
            <a:r>
              <a:rPr lang="ko-KR" altLang="ko-KR" sz="1400" dirty="0" err="1">
                <a:latin typeface="+mn-ea"/>
                <a:ea typeface="+mn-ea"/>
              </a:rPr>
              <a:t>노드에</a:t>
            </a:r>
            <a:r>
              <a:rPr lang="ko-KR" altLang="ko-KR" sz="1400" dirty="0">
                <a:latin typeface="+mn-ea"/>
                <a:ea typeface="+mn-ea"/>
              </a:rPr>
              <a:t> 있으며 추가 인텔 ® QuickPath Interconnect (QPI) </a:t>
            </a:r>
            <a:r>
              <a:rPr lang="ko-KR" altLang="ko-KR" sz="1400" dirty="0" err="1">
                <a:latin typeface="+mn-ea"/>
                <a:ea typeface="+mn-ea"/>
              </a:rPr>
              <a:t>트래픽과</a:t>
            </a:r>
            <a:r>
              <a:rPr lang="ko-KR" altLang="ko-KR" sz="1400" dirty="0">
                <a:latin typeface="+mn-ea"/>
                <a:ea typeface="+mn-ea"/>
              </a:rPr>
              <a:t> 잠재적 인 성능 문제가 발생하는 시나리오가 생성되었습니다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ko-KR" altLang="ko-KR" sz="1400" dirty="0" smtClean="0">
                <a:latin typeface="+mn-ea"/>
                <a:ea typeface="+mn-ea"/>
              </a:rPr>
              <a:t>PMD </a:t>
            </a:r>
            <a:r>
              <a:rPr lang="ko-KR" altLang="ko-KR" sz="1400" dirty="0" err="1">
                <a:latin typeface="+mn-ea"/>
                <a:ea typeface="+mn-ea"/>
              </a:rPr>
              <a:t>스레드는</a:t>
            </a:r>
            <a:r>
              <a:rPr lang="ko-KR" altLang="ko-KR" sz="1400" dirty="0">
                <a:latin typeface="+mn-ea"/>
                <a:ea typeface="+mn-ea"/>
              </a:rPr>
              <a:t> OVS에서 무거운 작업을 수행하는 </a:t>
            </a:r>
            <a:r>
              <a:rPr lang="ko-KR" altLang="ko-KR" sz="1400" dirty="0" err="1">
                <a:latin typeface="+mn-ea"/>
                <a:ea typeface="+mn-ea"/>
              </a:rPr>
              <a:t>스레드로</a:t>
            </a:r>
            <a:r>
              <a:rPr lang="ko-KR" altLang="ko-KR" sz="1400" dirty="0">
                <a:latin typeface="+mn-ea"/>
                <a:ea typeface="+mn-ea"/>
              </a:rPr>
              <a:t>, </a:t>
            </a:r>
            <a:r>
              <a:rPr lang="ko-KR" altLang="ko-KR" sz="1400" dirty="0" err="1">
                <a:latin typeface="+mn-ea"/>
                <a:ea typeface="+mn-ea"/>
              </a:rPr>
              <a:t>패킷의</a:t>
            </a:r>
            <a:r>
              <a:rPr lang="ko-KR" altLang="ko-KR" sz="1400" dirty="0">
                <a:latin typeface="+mn-ea"/>
                <a:ea typeface="+mn-ea"/>
              </a:rPr>
              <a:t> 입력 포트를 지속적으로 </a:t>
            </a:r>
            <a:r>
              <a:rPr lang="ko-KR" altLang="ko-KR" sz="1400" dirty="0" err="1">
                <a:latin typeface="+mn-ea"/>
                <a:ea typeface="+mn-ea"/>
              </a:rPr>
              <a:t>폴링하고</a:t>
            </a:r>
            <a:r>
              <a:rPr lang="ko-KR" altLang="ko-KR" sz="1400" dirty="0">
                <a:latin typeface="+mn-ea"/>
                <a:ea typeface="+mn-ea"/>
              </a:rPr>
              <a:t> 수신 된 </a:t>
            </a:r>
            <a:r>
              <a:rPr lang="ko-KR" altLang="ko-KR" sz="1400" dirty="0" err="1">
                <a:latin typeface="+mn-ea"/>
                <a:ea typeface="+mn-ea"/>
              </a:rPr>
              <a:t>패킷을</a:t>
            </a:r>
            <a:r>
              <a:rPr lang="ko-KR" altLang="ko-KR" sz="1400" dirty="0">
                <a:latin typeface="+mn-ea"/>
                <a:ea typeface="+mn-ea"/>
              </a:rPr>
              <a:t> 분류하며 분류 된 </a:t>
            </a:r>
            <a:r>
              <a:rPr lang="ko-KR" altLang="ko-KR" sz="1400" dirty="0" err="1">
                <a:latin typeface="+mn-ea"/>
                <a:ea typeface="+mn-ea"/>
              </a:rPr>
              <a:t>패킷에</a:t>
            </a:r>
            <a:r>
              <a:rPr lang="ko-KR" altLang="ko-KR" sz="1400" dirty="0">
                <a:latin typeface="+mn-ea"/>
                <a:ea typeface="+mn-ea"/>
              </a:rPr>
              <a:t> 대해 작업을 실행하는 등의 작업을 수행합니다. 이 기능이 OVS에 도입되기 전에 vHost User 포트를 처리하는 PMD </a:t>
            </a:r>
            <a:r>
              <a:rPr lang="ko-KR" altLang="ko-KR" sz="1400" dirty="0" err="1">
                <a:latin typeface="+mn-ea"/>
                <a:ea typeface="+mn-ea"/>
              </a:rPr>
              <a:t>스레드는</a:t>
            </a:r>
            <a:r>
              <a:rPr lang="ko-KR" altLang="ko-KR" sz="1400" dirty="0">
                <a:latin typeface="+mn-ea"/>
                <a:ea typeface="+mn-ea"/>
              </a:rPr>
              <a:t> 모두 동일한 NUMA </a:t>
            </a:r>
            <a:r>
              <a:rPr lang="ko-KR" altLang="ko-KR" sz="1400" dirty="0" err="1">
                <a:latin typeface="+mn-ea"/>
                <a:ea typeface="+mn-ea"/>
              </a:rPr>
              <a:t>노드의</a:t>
            </a:r>
            <a:r>
              <a:rPr lang="ko-KR" altLang="ko-KR" sz="1400" dirty="0">
                <a:latin typeface="+mn-ea"/>
                <a:ea typeface="+mn-ea"/>
              </a:rPr>
              <a:t> 코어에 </a:t>
            </a:r>
            <a:r>
              <a:rPr lang="ko-KR" altLang="ko-KR" sz="1400" dirty="0" err="1">
                <a:latin typeface="+mn-ea"/>
                <a:ea typeface="+mn-ea"/>
              </a:rPr>
              <a:t>고정되어야합니다</a:t>
            </a:r>
            <a:r>
              <a:rPr lang="ko-KR" altLang="ko-KR" sz="1400" dirty="0">
                <a:latin typeface="+mn-ea"/>
                <a:ea typeface="+mn-ea"/>
              </a:rPr>
              <a:t>.이 </a:t>
            </a:r>
            <a:r>
              <a:rPr lang="ko-KR" altLang="ko-KR" sz="1400" dirty="0" err="1">
                <a:latin typeface="+mn-ea"/>
                <a:ea typeface="+mn-ea"/>
              </a:rPr>
              <a:t>노드는</a:t>
            </a:r>
            <a:r>
              <a:rPr lang="ko-KR" altLang="ko-KR" sz="1400" dirty="0">
                <a:latin typeface="+mn-ea"/>
                <a:ea typeface="+mn-ea"/>
              </a:rPr>
              <a:t> DPDK 마스터 코어의 </a:t>
            </a:r>
            <a:r>
              <a:rPr lang="ko-KR" altLang="ko-KR" sz="1400" dirty="0" err="1">
                <a:latin typeface="+mn-ea"/>
                <a:ea typeface="+mn-ea"/>
              </a:rPr>
              <a:t>노드입니다</a:t>
            </a:r>
            <a:r>
              <a:rPr lang="ko-KR" altLang="ko-KR" sz="1400" dirty="0">
                <a:latin typeface="+mn-ea"/>
                <a:ea typeface="+mn-ea"/>
              </a:rPr>
              <a:t>. 그러나 이제는 PMD </a:t>
            </a:r>
            <a:r>
              <a:rPr lang="ko-KR" altLang="ko-KR" sz="1400" dirty="0" err="1">
                <a:latin typeface="+mn-ea"/>
                <a:ea typeface="+mn-ea"/>
              </a:rPr>
              <a:t>스레드를</a:t>
            </a:r>
            <a:r>
              <a:rPr lang="ko-KR" altLang="ko-KR" sz="1400" dirty="0">
                <a:latin typeface="+mn-ea"/>
                <a:ea typeface="+mn-ea"/>
              </a:rPr>
              <a:t> 장치의 메모리 버퍼, 게스트 메모리 및 장치 추적 메모리와 동일한 </a:t>
            </a:r>
            <a:r>
              <a:rPr lang="ko-KR" altLang="ko-KR" sz="1400" dirty="0" err="1">
                <a:latin typeface="+mn-ea"/>
                <a:ea typeface="+mn-ea"/>
              </a:rPr>
              <a:t>노드에</a:t>
            </a:r>
            <a:r>
              <a:rPr lang="ko-KR" altLang="ko-KR" sz="1400" dirty="0">
                <a:latin typeface="+mn-ea"/>
                <a:ea typeface="+mn-ea"/>
              </a:rPr>
              <a:t> 배치 할 수 있습니다.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3" name="Picture 2" descr="C:\Users\user\Desktop\fig2-webops-28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0" y="4266493"/>
            <a:ext cx="4842538" cy="29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fig3-webops-28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98" y="4266493"/>
            <a:ext cx="4824536" cy="29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05075"/>
              </p:ext>
            </p:extLst>
          </p:nvPr>
        </p:nvGraphicFramePr>
        <p:xfrm>
          <a:off x="5329444" y="3438401"/>
          <a:ext cx="4678644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8037"/>
                <a:gridCol w="1253347"/>
                <a:gridCol w="313726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Memory managed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DPDK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Device tracking memory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Backend buffers (mbufs)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Guest memory (device and memory buffers)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1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974" y="990129"/>
            <a:ext cx="932503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1. OVS-DPDK </a:t>
            </a:r>
            <a:r>
              <a:rPr lang="en-US" altLang="ko-KR" sz="1800" b="1" dirty="0" err="1" smtClean="0">
                <a:latin typeface="+mn-ea"/>
                <a:ea typeface="+mn-ea"/>
              </a:rPr>
              <a:t>vhost</a:t>
            </a:r>
            <a:r>
              <a:rPr lang="en-US" altLang="ko-KR" sz="1800" b="1" dirty="0" smtClean="0">
                <a:latin typeface="+mn-ea"/>
                <a:ea typeface="+mn-ea"/>
              </a:rPr>
              <a:t> server/client mode </a:t>
            </a:r>
            <a:endParaRPr lang="en-US" altLang="ko-KR" sz="1800" b="1" dirty="0" smtClean="0"/>
          </a:p>
          <a:p>
            <a:pPr algn="l"/>
            <a:r>
              <a:rPr lang="en-US" altLang="ko-KR" sz="1400" dirty="0" err="1" smtClean="0">
                <a:latin typeface="+mn-ea"/>
                <a:ea typeface="+mn-ea"/>
              </a:rPr>
              <a:t>vHost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사용자 표준은 클라이언트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서버 모델을 사용합니다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서버는 </a:t>
            </a:r>
            <a:r>
              <a:rPr lang="en-US" altLang="ko-KR" sz="1400" dirty="0" err="1">
                <a:latin typeface="+mn-ea"/>
                <a:ea typeface="+mn-ea"/>
              </a:rPr>
              <a:t>vHost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사용자 소켓을 작성하고 관리하며 클라이언트는 서버에 의해 생성 된 소켓에 연결합니다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이 기능이 도입되기 전에는 </a:t>
            </a:r>
            <a:r>
              <a:rPr lang="en-US" altLang="ko-KR" sz="1400" dirty="0">
                <a:latin typeface="+mn-ea"/>
                <a:ea typeface="+mn-ea"/>
              </a:rPr>
              <a:t>OVS-DPDK</a:t>
            </a:r>
            <a:r>
              <a:rPr lang="ko-KR" altLang="en-US" sz="1400" dirty="0">
                <a:latin typeface="+mn-ea"/>
                <a:ea typeface="+mn-ea"/>
              </a:rPr>
              <a:t>가 클라이언트 </a:t>
            </a:r>
            <a:r>
              <a:rPr lang="ko-KR" altLang="en-US" sz="1400" dirty="0" err="1">
                <a:latin typeface="+mn-ea"/>
                <a:ea typeface="+mn-ea"/>
              </a:rPr>
              <a:t>역할을하는</a:t>
            </a:r>
            <a:r>
              <a:rPr lang="ko-KR" altLang="en-US" sz="1400" dirty="0">
                <a:latin typeface="+mn-ea"/>
                <a:ea typeface="+mn-ea"/>
              </a:rPr>
              <a:t> 서버 및 </a:t>
            </a:r>
            <a:r>
              <a:rPr lang="en-US" altLang="ko-KR" sz="1400" dirty="0">
                <a:latin typeface="+mn-ea"/>
                <a:ea typeface="+mn-ea"/>
              </a:rPr>
              <a:t>QEMU * </a:t>
            </a:r>
            <a:r>
              <a:rPr lang="ko-KR" altLang="en-US" sz="1400" dirty="0" err="1">
                <a:latin typeface="+mn-ea"/>
                <a:ea typeface="+mn-ea"/>
              </a:rPr>
              <a:t>역할을하는</a:t>
            </a:r>
            <a:r>
              <a:rPr lang="ko-KR" altLang="en-US" sz="1400" dirty="0">
                <a:latin typeface="+mn-ea"/>
                <a:ea typeface="+mn-ea"/>
              </a:rPr>
              <a:t> 유일한 구성이 사용되었습니다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이 기본 구성을 사용하면 </a:t>
            </a:r>
            <a:r>
              <a:rPr lang="en-US" altLang="ko-KR" sz="1400" dirty="0">
                <a:latin typeface="+mn-ea"/>
                <a:ea typeface="+mn-ea"/>
              </a:rPr>
              <a:t>OVS-DPDK</a:t>
            </a:r>
            <a:r>
              <a:rPr lang="ko-KR" altLang="en-US" sz="1400" dirty="0">
                <a:latin typeface="+mn-ea"/>
                <a:ea typeface="+mn-ea"/>
              </a:rPr>
              <a:t>를 재설정하면 소켓이 파괴되고 다시 실행하면 </a:t>
            </a:r>
            <a:r>
              <a:rPr lang="en-US" altLang="ko-KR" sz="1400" dirty="0">
                <a:latin typeface="+mn-ea"/>
                <a:ea typeface="+mn-ea"/>
              </a:rPr>
              <a:t>VM</a:t>
            </a:r>
            <a:r>
              <a:rPr lang="ko-KR" altLang="en-US" sz="1400" dirty="0">
                <a:latin typeface="+mn-ea"/>
                <a:ea typeface="+mn-ea"/>
              </a:rPr>
              <a:t>과의 연결을 다시 설정할 수 없습니다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ko-KR" altLang="en-US" sz="1400" dirty="0" smtClean="0">
                <a:latin typeface="+mn-ea"/>
                <a:ea typeface="+mn-ea"/>
              </a:rPr>
              <a:t>클라이언트 모드에서 </a:t>
            </a:r>
            <a:r>
              <a:rPr lang="en-US" altLang="ko-KR" sz="1400" dirty="0" smtClean="0">
                <a:latin typeface="+mn-ea"/>
                <a:ea typeface="+mn-ea"/>
              </a:rPr>
              <a:t>OVS-DPDK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r>
              <a:rPr lang="en-US" altLang="ko-KR" sz="1400" dirty="0" err="1" smtClean="0">
                <a:latin typeface="+mn-ea"/>
                <a:ea typeface="+mn-ea"/>
              </a:rPr>
              <a:t>vHost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클라이언트 </a:t>
            </a:r>
            <a:r>
              <a:rPr lang="ko-KR" altLang="en-US" sz="1400" dirty="0" err="1" smtClean="0">
                <a:latin typeface="+mn-ea"/>
                <a:ea typeface="+mn-ea"/>
              </a:rPr>
              <a:t>역할을하며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QEMU</a:t>
            </a:r>
            <a:r>
              <a:rPr lang="ko-KR" altLang="en-US" sz="1400" dirty="0" smtClean="0">
                <a:latin typeface="+mn-ea"/>
                <a:ea typeface="+mn-ea"/>
              </a:rPr>
              <a:t>는 서버 </a:t>
            </a:r>
            <a:r>
              <a:rPr lang="ko-KR" altLang="en-US" sz="1400" dirty="0" err="1" smtClean="0">
                <a:latin typeface="+mn-ea"/>
                <a:ea typeface="+mn-ea"/>
              </a:rPr>
              <a:t>역할을합니다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이 구성에서 스위치가 충돌하면 </a:t>
            </a:r>
            <a:r>
              <a:rPr lang="en-US" altLang="ko-KR" sz="1400" dirty="0" smtClean="0">
                <a:latin typeface="+mn-ea"/>
                <a:ea typeface="+mn-ea"/>
              </a:rPr>
              <a:t>QEMU</a:t>
            </a:r>
            <a:r>
              <a:rPr lang="ko-KR" altLang="en-US" sz="1400" dirty="0" smtClean="0">
                <a:latin typeface="+mn-ea"/>
                <a:ea typeface="+mn-ea"/>
              </a:rPr>
              <a:t>가 관리 할 때 소켓이 여전히 존재합니다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err="1" smtClean="0">
                <a:latin typeface="+mn-ea"/>
                <a:ea typeface="+mn-ea"/>
              </a:rPr>
              <a:t>이렇게하면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OVS-DPDK</a:t>
            </a:r>
            <a:r>
              <a:rPr lang="ko-KR" altLang="en-US" sz="1400" dirty="0" err="1" smtClean="0">
                <a:latin typeface="+mn-ea"/>
                <a:ea typeface="+mn-ea"/>
              </a:rPr>
              <a:t>가이</a:t>
            </a:r>
            <a:r>
              <a:rPr lang="ko-KR" altLang="en-US" sz="1400" dirty="0" smtClean="0">
                <a:latin typeface="+mn-ea"/>
                <a:ea typeface="+mn-ea"/>
              </a:rPr>
              <a:t> 소켓을 다시 시작하고 다시 연결하여 정상적인 연결을 재개 할 수 있습니다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en-US" altLang="ko-KR" sz="1400" dirty="0" err="1" smtClean="0">
                <a:latin typeface="+mn-ea"/>
                <a:ea typeface="+mn-ea"/>
              </a:rPr>
              <a:t>vHost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서버 모드를 사용하는 </a:t>
            </a:r>
            <a:r>
              <a:rPr lang="en-US" altLang="ko-KR" sz="1400" dirty="0" smtClean="0">
                <a:latin typeface="+mn-ea"/>
                <a:ea typeface="+mn-ea"/>
              </a:rPr>
              <a:t>OVS-DPDK </a:t>
            </a:r>
            <a:r>
              <a:rPr lang="en-US" altLang="ko-KR" sz="1400" dirty="0" err="1" smtClean="0">
                <a:latin typeface="+mn-ea"/>
                <a:ea typeface="+mn-ea"/>
              </a:rPr>
              <a:t>vHost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클라이언트 모드 및 </a:t>
            </a:r>
            <a:r>
              <a:rPr lang="en-US" altLang="ko-KR" sz="1400" dirty="0" smtClean="0">
                <a:latin typeface="+mn-ea"/>
                <a:ea typeface="+mn-ea"/>
              </a:rPr>
              <a:t>QEMU *</a:t>
            </a:r>
            <a:r>
              <a:rPr lang="ko-KR" altLang="en-US" sz="1400" dirty="0" smtClean="0">
                <a:latin typeface="+mn-ea"/>
                <a:ea typeface="+mn-ea"/>
              </a:rPr>
              <a:t>를 사용하는 </a:t>
            </a:r>
            <a:r>
              <a:rPr lang="en-US" altLang="ko-KR" sz="1400" dirty="0" smtClean="0">
                <a:latin typeface="+mn-ea"/>
                <a:ea typeface="+mn-ea"/>
              </a:rPr>
              <a:t>DPDK (Data Plane Development Kit) </a:t>
            </a:r>
            <a:r>
              <a:rPr lang="ko-KR" altLang="en-US" sz="1400" dirty="0" smtClean="0">
                <a:latin typeface="+mn-ea"/>
                <a:ea typeface="+mn-ea"/>
              </a:rPr>
              <a:t>구성의 </a:t>
            </a:r>
            <a:r>
              <a:rPr lang="en-US" altLang="ko-KR" sz="1400" dirty="0" smtClean="0">
                <a:latin typeface="+mn-ea"/>
                <a:ea typeface="+mn-ea"/>
              </a:rPr>
              <a:t>Open </a:t>
            </a:r>
            <a:r>
              <a:rPr lang="en-US" altLang="ko-KR" sz="1400" dirty="0" err="1" smtClean="0">
                <a:latin typeface="+mn-ea"/>
                <a:ea typeface="+mn-ea"/>
              </a:rPr>
              <a:t>vSwitch</a:t>
            </a:r>
            <a:r>
              <a:rPr lang="en-US" altLang="ko-KR" sz="1400" dirty="0" smtClean="0">
                <a:latin typeface="+mn-ea"/>
                <a:ea typeface="+mn-ea"/>
              </a:rPr>
              <a:t> *. </a:t>
            </a:r>
            <a:r>
              <a:rPr lang="ko-KR" altLang="en-US" sz="1400" dirty="0" smtClean="0">
                <a:latin typeface="+mn-ea"/>
                <a:ea typeface="+mn-ea"/>
              </a:rPr>
              <a:t>화살표 방향은 클라이언트가 서버에 연결되었음을 나타냅니다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1026" name="Picture 2" descr="C:\Users\user\Desktop\acting-as-client-configu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4374505"/>
            <a:ext cx="3633788" cy="293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normal-conne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14" y="4374505"/>
            <a:ext cx="3633787" cy="29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84744"/>
              </p:ext>
            </p:extLst>
          </p:nvPr>
        </p:nvGraphicFramePr>
        <p:xfrm>
          <a:off x="611982" y="3551545"/>
          <a:ext cx="8496945" cy="822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2315"/>
                <a:gridCol w="2832315"/>
                <a:gridCol w="283231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Port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Uses vHost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Requires QEMU mode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dpdkvhostuser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Client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dpdkvhostuserclient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4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974" y="990129"/>
            <a:ext cx="932503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1. OVS-DPDK </a:t>
            </a:r>
            <a:r>
              <a:rPr lang="en-US" altLang="ko-KR" sz="1800" b="1" dirty="0"/>
              <a:t>Link Aggregation Configuration and Usage </a:t>
            </a:r>
            <a:endParaRPr lang="en-US" altLang="ko-KR" sz="1800" b="1" dirty="0" smtClean="0"/>
          </a:p>
          <a:p>
            <a:pPr algn="l"/>
            <a:r>
              <a:rPr lang="ko-KR" altLang="en-US" sz="1400" dirty="0">
                <a:latin typeface="+mn-ea"/>
                <a:ea typeface="+mn-ea"/>
              </a:rPr>
              <a:t>각 </a:t>
            </a:r>
            <a:r>
              <a:rPr lang="ko-KR" altLang="en-US" sz="1400" dirty="0" err="1">
                <a:latin typeface="+mn-ea"/>
                <a:ea typeface="+mn-ea"/>
              </a:rPr>
              <a:t>하이퍼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바이저에서</a:t>
            </a:r>
            <a:r>
              <a:rPr lang="ko-KR" altLang="en-US" sz="1400" dirty="0">
                <a:latin typeface="+mn-ea"/>
                <a:ea typeface="+mn-ea"/>
              </a:rPr>
              <a:t> 실행되는 </a:t>
            </a:r>
            <a:r>
              <a:rPr lang="en-US" altLang="ko-KR" sz="1400" dirty="0">
                <a:latin typeface="+mn-ea"/>
                <a:ea typeface="+mn-ea"/>
              </a:rPr>
              <a:t>VM (</a:t>
            </a:r>
            <a:r>
              <a:rPr lang="ko-KR" altLang="en-US" sz="1400" dirty="0">
                <a:latin typeface="+mn-ea"/>
                <a:ea typeface="+mn-ea"/>
              </a:rPr>
              <a:t>각각 </a:t>
            </a:r>
            <a:r>
              <a:rPr lang="en-US" altLang="ko-KR" sz="1400" dirty="0">
                <a:latin typeface="+mn-ea"/>
                <a:ea typeface="+mn-ea"/>
              </a:rPr>
              <a:t>VM1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VM2)</a:t>
            </a:r>
            <a:r>
              <a:rPr lang="ko-KR" altLang="en-US" sz="1400" dirty="0">
                <a:latin typeface="+mn-ea"/>
                <a:ea typeface="+mn-ea"/>
              </a:rPr>
              <a:t>은 </a:t>
            </a:r>
            <a:r>
              <a:rPr lang="en-US" altLang="ko-KR" sz="1400" dirty="0">
                <a:latin typeface="+mn-ea"/>
                <a:ea typeface="+mn-ea"/>
              </a:rPr>
              <a:t>br0</a:t>
            </a:r>
            <a:r>
              <a:rPr lang="ko-KR" altLang="en-US" sz="1400" dirty="0">
                <a:latin typeface="+mn-ea"/>
                <a:ea typeface="+mn-ea"/>
              </a:rPr>
              <a:t>라는 브리지에 연결됩니다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두 개의 </a:t>
            </a:r>
            <a:r>
              <a:rPr lang="ko-KR" altLang="en-US" sz="1400" dirty="0" err="1">
                <a:latin typeface="+mn-ea"/>
                <a:ea typeface="+mn-ea"/>
              </a:rPr>
              <a:t>하이퍼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바이저는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dpdk0 </a:t>
            </a:r>
            <a:r>
              <a:rPr lang="ko-KR" altLang="en-US" sz="1400" dirty="0">
                <a:latin typeface="+mn-ea"/>
                <a:ea typeface="+mn-ea"/>
              </a:rPr>
              <a:t>및 </a:t>
            </a:r>
            <a:r>
              <a:rPr lang="en-US" altLang="ko-KR" sz="1400" dirty="0">
                <a:latin typeface="+mn-ea"/>
                <a:ea typeface="+mn-ea"/>
              </a:rPr>
              <a:t>dpdk1</a:t>
            </a:r>
            <a:r>
              <a:rPr lang="ko-KR" altLang="en-US" sz="1400" dirty="0">
                <a:latin typeface="+mn-ea"/>
                <a:ea typeface="+mn-ea"/>
              </a:rPr>
              <a:t>이라는 두 개의 물리적 인터페이스로 구성된 집계 된 링크를 사용하여 서로 연결됩니다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각 호스트의 구성원 포트 </a:t>
            </a:r>
            <a:r>
              <a:rPr lang="en-US" altLang="ko-KR" sz="1400" dirty="0">
                <a:latin typeface="+mn-ea"/>
                <a:ea typeface="+mn-ea"/>
              </a:rPr>
              <a:t>(dpdk0, dpdk1)</a:t>
            </a:r>
            <a:r>
              <a:rPr lang="ko-KR" altLang="en-US" sz="1400" dirty="0">
                <a:latin typeface="+mn-ea"/>
                <a:ea typeface="+mn-ea"/>
              </a:rPr>
              <a:t>는 통합 링크를 형성하기 위해 속도 및 대역폭과 같은 동일한 링크 특성을 </a:t>
            </a:r>
            <a:r>
              <a:rPr lang="ko-KR" altLang="en-US" sz="1400" dirty="0" err="1">
                <a:latin typeface="+mn-ea"/>
                <a:ea typeface="+mn-ea"/>
              </a:rPr>
              <a:t>가져야합니다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그러나 집계 된 링크를 형성하기 위해 두 호스트에서 포트 이름이 동일해야 할 필요는 없습니다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각 </a:t>
            </a:r>
            <a:r>
              <a:rPr lang="ko-KR" altLang="en-US" sz="1400" dirty="0" err="1">
                <a:latin typeface="+mn-ea"/>
                <a:ea typeface="+mn-ea"/>
              </a:rPr>
              <a:t>하이퍼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바이저의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VM</a:t>
            </a:r>
            <a:r>
              <a:rPr lang="ko-KR" altLang="en-US" sz="1400" dirty="0">
                <a:latin typeface="+mn-ea"/>
                <a:ea typeface="+mn-ea"/>
              </a:rPr>
              <a:t>은 호스트 시스템 사이의 집계 된 포트를 통해 서로 연결할 수 있습니다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58200"/>
              </p:ext>
            </p:extLst>
          </p:nvPr>
        </p:nvGraphicFramePr>
        <p:xfrm>
          <a:off x="585757" y="2568089"/>
          <a:ext cx="9037004" cy="10298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0501"/>
                <a:gridCol w="6526503"/>
              </a:tblGrid>
              <a:tr h="286321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effectLst/>
                        </a:rPr>
                        <a:t>Active/Standby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effectLst/>
                        </a:rPr>
                        <a:t>One MAC address (MAC address of the active link) is used as the MAC address of the aggregated link</a:t>
                      </a:r>
                      <a:endParaRPr lang="en-US" sz="1200" dirty="0"/>
                    </a:p>
                  </a:txBody>
                  <a:tcPr anchor="ctr"/>
                </a:tc>
              </a:tr>
              <a:tr h="286321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effectLst/>
                        </a:rPr>
                        <a:t>balance-</a:t>
                      </a:r>
                      <a:r>
                        <a:rPr lang="en-US" altLang="ko-KR" sz="1200" b="1" dirty="0" err="1" smtClean="0">
                          <a:effectLst/>
                        </a:rPr>
                        <a:t>slb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Load balance the traffic based on source MAC and VLAN.</a:t>
                      </a:r>
                      <a:endParaRPr lang="en-US" sz="1200" dirty="0"/>
                    </a:p>
                  </a:txBody>
                  <a:tcPr anchor="ctr"/>
                </a:tc>
              </a:tr>
              <a:tr h="286321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effectLst/>
                        </a:rPr>
                        <a:t>balance-</a:t>
                      </a:r>
                      <a:r>
                        <a:rPr lang="en-US" altLang="ko-KR" sz="1200" b="1" dirty="0" err="1" smtClean="0">
                          <a:effectLst/>
                        </a:rPr>
                        <a:t>tcp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uses 5-tuple (source and destination IP, source and destination port, protocol)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 descr="C:\Users\user\Desktop\link-aggregation-test-environment-fig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54" y="4014465"/>
            <a:ext cx="6889526" cy="244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개념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4" name="Picture 2" descr="C:\Users\user\Desktop\DPM\20161011_152758_HDR_res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0" y="810109"/>
            <a:ext cx="9397044" cy="542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974" y="990129"/>
            <a:ext cx="93250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>
                <a:latin typeface="+mn-ea"/>
                <a:ea typeface="+mn-ea"/>
              </a:rPr>
              <a:t>DPDK </a:t>
            </a:r>
            <a:r>
              <a:rPr lang="ko-KR" altLang="en-US" sz="1800" b="1" dirty="0" smtClean="0">
                <a:latin typeface="+mn-ea"/>
                <a:ea typeface="+mn-ea"/>
              </a:rPr>
              <a:t>설치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$ </a:t>
            </a:r>
            <a:r>
              <a:rPr lang="en-US" altLang="ko-KR" sz="1400" dirty="0">
                <a:latin typeface="+mn-ea"/>
                <a:ea typeface="+mn-ea"/>
              </a:rPr>
              <a:t>cd /</a:t>
            </a:r>
            <a:r>
              <a:rPr lang="en-US" altLang="ko-KR" sz="1400" dirty="0" err="1">
                <a:latin typeface="+mn-ea"/>
                <a:ea typeface="+mn-ea"/>
              </a:rPr>
              <a:t>usr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src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</a:t>
            </a:r>
            <a:r>
              <a:rPr lang="en-US" altLang="ko-KR" sz="1400" dirty="0" err="1">
                <a:latin typeface="+mn-ea"/>
                <a:ea typeface="+mn-ea"/>
              </a:rPr>
              <a:t>wget</a:t>
            </a:r>
            <a:r>
              <a:rPr lang="en-US" altLang="ko-KR" sz="1400" dirty="0">
                <a:latin typeface="+mn-ea"/>
                <a:ea typeface="+mn-ea"/>
              </a:rPr>
              <a:t> http://fast.dpdk.org/rel/dpdk-16.11.1.tar.xz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tar </a:t>
            </a:r>
            <a:r>
              <a:rPr lang="en-US" altLang="ko-KR" sz="1400" dirty="0" err="1">
                <a:latin typeface="+mn-ea"/>
                <a:ea typeface="+mn-ea"/>
              </a:rPr>
              <a:t>xf</a:t>
            </a:r>
            <a:r>
              <a:rPr lang="en-US" altLang="ko-KR" sz="1400" dirty="0">
                <a:latin typeface="+mn-ea"/>
                <a:ea typeface="+mn-ea"/>
              </a:rPr>
              <a:t> dpdk-16.11.1.tar.xz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export DPDK_DIR=/</a:t>
            </a:r>
            <a:r>
              <a:rPr lang="en-US" altLang="ko-KR" sz="1400" dirty="0" err="1">
                <a:latin typeface="+mn-ea"/>
                <a:ea typeface="+mn-ea"/>
              </a:rPr>
              <a:t>usr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src</a:t>
            </a:r>
            <a:r>
              <a:rPr lang="en-US" altLang="ko-KR" sz="1400" dirty="0">
                <a:latin typeface="+mn-ea"/>
                <a:ea typeface="+mn-ea"/>
              </a:rPr>
              <a:t>/dpdk-stable-16.11.1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cd $DPDK_DIR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export DPDK_TARGET=x86_64-native-linuxapp-gcc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export DPDK_BUILD=$DPDK_DIR/$DPDK_TARGET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make install T=$DPDK_TARGET DESTDIR=install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b="1" dirty="0" smtClean="0">
                <a:latin typeface="+mn-ea"/>
              </a:rPr>
              <a:t>2. OVS </a:t>
            </a:r>
            <a:r>
              <a:rPr lang="ko-KR" altLang="en-US" sz="1800" b="1" dirty="0">
                <a:latin typeface="+mn-ea"/>
              </a:rPr>
              <a:t>설치</a:t>
            </a:r>
            <a:r>
              <a:rPr lang="en-US" altLang="ko-KR" sz="1800" b="1" dirty="0">
                <a:latin typeface="+mn-ea"/>
              </a:rPr>
              <a:t> </a:t>
            </a:r>
          </a:p>
          <a:p>
            <a:pPr algn="l"/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 https://github.com/openvswitch/ovs.git </a:t>
            </a:r>
            <a:endParaRPr lang="en-US" altLang="ko-KR" sz="1400" dirty="0" smtClean="0"/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$cd </a:t>
            </a:r>
            <a:r>
              <a:rPr lang="en-US" altLang="ko-KR" sz="1400" dirty="0" err="1" smtClean="0">
                <a:latin typeface="+mn-ea"/>
                <a:ea typeface="+mn-ea"/>
              </a:rPr>
              <a:t>ovs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$ yum install </a:t>
            </a:r>
            <a:r>
              <a:rPr lang="en-US" altLang="ko-KR" sz="1400" dirty="0" err="1" smtClean="0">
                <a:latin typeface="+mn-ea"/>
                <a:ea typeface="+mn-ea"/>
              </a:rPr>
              <a:t>autoconf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libtool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$./boot.sh </a:t>
            </a: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$ </a:t>
            </a:r>
            <a:r>
              <a:rPr lang="en-US" altLang="ko-KR" sz="1400" dirty="0"/>
              <a:t>$ ./configure --with-</a:t>
            </a:r>
            <a:r>
              <a:rPr lang="en-US" altLang="ko-KR" sz="1400" dirty="0" err="1"/>
              <a:t>dpdk</a:t>
            </a:r>
            <a:r>
              <a:rPr lang="en-US" altLang="ko-KR" sz="1400" dirty="0"/>
              <a:t>=$DPDK_BUILD </a:t>
            </a:r>
            <a:endParaRPr lang="en-US" altLang="ko-KR" sz="1400" dirty="0" smtClean="0"/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$make; make install 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b="1" dirty="0" smtClean="0">
                <a:latin typeface="+mn-ea"/>
              </a:rPr>
              <a:t>3. </a:t>
            </a:r>
            <a:r>
              <a:rPr lang="en-US" altLang="ko-KR" sz="1800" b="1" dirty="0" err="1" smtClean="0">
                <a:latin typeface="+mn-ea"/>
              </a:rPr>
              <a:t>hugepage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설정</a:t>
            </a:r>
            <a:r>
              <a:rPr lang="en-US" altLang="ko-KR" sz="1800" b="1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algn="l"/>
            <a:r>
              <a:rPr lang="en-US" altLang="ko-KR" sz="1400" dirty="0"/>
              <a:t>$ echo '</a:t>
            </a:r>
            <a:r>
              <a:rPr lang="en-US" altLang="ko-KR" sz="1400" dirty="0" err="1"/>
              <a:t>vm.nr_hugepages</a:t>
            </a:r>
            <a:r>
              <a:rPr lang="en-US" altLang="ko-KR" sz="1400" dirty="0"/>
              <a:t>=2048' &gt; 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sysctl.d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hugepages.conf</a:t>
            </a:r>
            <a:endParaRPr lang="en-US" altLang="ko-KR" sz="14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</a:t>
            </a:r>
            <a:r>
              <a:rPr lang="en-US" altLang="ko-KR" sz="1400" dirty="0" err="1">
                <a:latin typeface="+mn-ea"/>
                <a:ea typeface="+mn-ea"/>
              </a:rPr>
              <a:t>sysctl</a:t>
            </a:r>
            <a:r>
              <a:rPr lang="en-US" altLang="ko-KR" sz="1400" dirty="0">
                <a:latin typeface="+mn-ea"/>
                <a:ea typeface="+mn-ea"/>
              </a:rPr>
              <a:t> -w </a:t>
            </a:r>
            <a:r>
              <a:rPr lang="en-US" altLang="ko-KR" sz="1400" dirty="0" err="1">
                <a:latin typeface="+mn-ea"/>
                <a:ea typeface="+mn-ea"/>
              </a:rPr>
              <a:t>vm.nr_hugepages</a:t>
            </a:r>
            <a:r>
              <a:rPr lang="en-US" altLang="ko-KR" sz="1400" dirty="0">
                <a:latin typeface="+mn-ea"/>
                <a:ea typeface="+mn-ea"/>
              </a:rPr>
              <a:t>=N  # where N = No. of 2M </a:t>
            </a:r>
            <a:r>
              <a:rPr lang="en-US" altLang="ko-KR" sz="1400" dirty="0" smtClean="0">
                <a:latin typeface="+mn-ea"/>
                <a:ea typeface="+mn-ea"/>
              </a:rPr>
              <a:t>huge</a:t>
            </a:r>
          </a:p>
          <a:p>
            <a:pPr algn="l"/>
            <a:r>
              <a:rPr lang="en-US" altLang="ko-KR" sz="1400" dirty="0"/>
              <a:t>$ </a:t>
            </a:r>
            <a:r>
              <a:rPr lang="en-US" altLang="ko-KR" sz="1400" dirty="0" err="1"/>
              <a:t>grep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HugePages</a:t>
            </a:r>
            <a:r>
              <a:rPr lang="en-US" altLang="ko-KR" sz="1400" dirty="0"/>
              <a:t>_ /</a:t>
            </a:r>
            <a:r>
              <a:rPr lang="en-US" altLang="ko-KR" sz="1400" dirty="0" err="1"/>
              <a:t>proc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meminfo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01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974" y="990129"/>
            <a:ext cx="932503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4. VFIO</a:t>
            </a: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사용한 </a:t>
            </a:r>
            <a:r>
              <a:rPr lang="en-US" altLang="ko-KR" sz="1800" b="1" dirty="0" smtClean="0">
                <a:latin typeface="+mn-ea"/>
                <a:ea typeface="+mn-ea"/>
              </a:rPr>
              <a:t>DPDK </a:t>
            </a:r>
            <a:r>
              <a:rPr lang="ko-KR" altLang="en-US" sz="1800" b="1" dirty="0" smtClean="0">
                <a:latin typeface="+mn-ea"/>
                <a:ea typeface="+mn-ea"/>
              </a:rPr>
              <a:t>디바이스설치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BIOS</a:t>
            </a:r>
            <a:r>
              <a:rPr lang="ko-KR" altLang="en-US" sz="1400" dirty="0" smtClean="0">
                <a:latin typeface="+mn-ea"/>
                <a:ea typeface="+mn-ea"/>
              </a:rPr>
              <a:t>에 </a:t>
            </a:r>
            <a:r>
              <a:rPr lang="en-US" altLang="ko-KR" sz="1400" dirty="0" smtClean="0">
                <a:latin typeface="+mn-ea"/>
                <a:ea typeface="+mn-ea"/>
              </a:rPr>
              <a:t>VT-d enable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pt-BR" altLang="ko-KR" sz="1400" dirty="0">
                <a:latin typeface="+mn-ea"/>
                <a:ea typeface="+mn-ea"/>
              </a:rPr>
              <a:t>$ dmesg | grep -e DMAR -e IOMMU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cat /</a:t>
            </a:r>
            <a:r>
              <a:rPr lang="en-US" altLang="ko-KR" sz="1400" dirty="0" err="1">
                <a:latin typeface="+mn-ea"/>
                <a:ea typeface="+mn-ea"/>
              </a:rPr>
              <a:t>proc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cmdline</a:t>
            </a:r>
            <a:r>
              <a:rPr lang="en-US" altLang="ko-KR" sz="1400" dirty="0">
                <a:latin typeface="+mn-ea"/>
                <a:ea typeface="+mn-ea"/>
              </a:rPr>
              <a:t> | </a:t>
            </a:r>
            <a:r>
              <a:rPr lang="en-US" altLang="ko-KR" sz="1400" dirty="0" err="1">
                <a:latin typeface="+mn-ea"/>
                <a:ea typeface="+mn-ea"/>
              </a:rPr>
              <a:t>grep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iommu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dirty="0" err="1">
                <a:latin typeface="+mn-ea"/>
                <a:ea typeface="+mn-ea"/>
              </a:rPr>
              <a:t>pt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cat /</a:t>
            </a:r>
            <a:r>
              <a:rPr lang="en-US" altLang="ko-KR" sz="1400" dirty="0" err="1">
                <a:latin typeface="+mn-ea"/>
                <a:ea typeface="+mn-ea"/>
              </a:rPr>
              <a:t>proc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cmdline</a:t>
            </a:r>
            <a:r>
              <a:rPr lang="en-US" altLang="ko-KR" sz="1400" dirty="0">
                <a:latin typeface="+mn-ea"/>
                <a:ea typeface="+mn-ea"/>
              </a:rPr>
              <a:t> | </a:t>
            </a:r>
            <a:r>
              <a:rPr lang="en-US" altLang="ko-KR" sz="1400" dirty="0" err="1">
                <a:latin typeface="+mn-ea"/>
                <a:ea typeface="+mn-ea"/>
              </a:rPr>
              <a:t>grep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intel_iommu</a:t>
            </a:r>
            <a:r>
              <a:rPr lang="en-US" altLang="ko-KR" sz="1400" dirty="0">
                <a:latin typeface="+mn-ea"/>
                <a:ea typeface="+mn-ea"/>
              </a:rPr>
              <a:t>=on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modprobe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vfio-pci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/</a:t>
            </a:r>
            <a:r>
              <a:rPr lang="en-US" altLang="ko-KR" sz="1400" dirty="0" err="1">
                <a:latin typeface="+mn-ea"/>
                <a:ea typeface="+mn-ea"/>
              </a:rPr>
              <a:t>usr</a:t>
            </a:r>
            <a:r>
              <a:rPr lang="en-US" altLang="ko-KR" sz="1400" dirty="0">
                <a:latin typeface="+mn-ea"/>
                <a:ea typeface="+mn-ea"/>
              </a:rPr>
              <a:t>/bin/</a:t>
            </a:r>
            <a:r>
              <a:rPr lang="en-US" altLang="ko-KR" sz="1400" dirty="0" err="1">
                <a:latin typeface="+mn-ea"/>
                <a:ea typeface="+mn-ea"/>
              </a:rPr>
              <a:t>chmod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a+x</a:t>
            </a:r>
            <a:r>
              <a:rPr lang="en-US" altLang="ko-KR" sz="1400" dirty="0">
                <a:latin typeface="+mn-ea"/>
                <a:ea typeface="+mn-ea"/>
              </a:rPr>
              <a:t> /</a:t>
            </a:r>
            <a:r>
              <a:rPr lang="en-US" altLang="ko-KR" sz="1400" dirty="0" err="1">
                <a:latin typeface="+mn-ea"/>
                <a:ea typeface="+mn-ea"/>
              </a:rPr>
              <a:t>dev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vfio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/</a:t>
            </a:r>
            <a:r>
              <a:rPr lang="en-US" altLang="ko-KR" sz="1400" dirty="0" err="1">
                <a:latin typeface="+mn-ea"/>
                <a:ea typeface="+mn-ea"/>
              </a:rPr>
              <a:t>usr</a:t>
            </a:r>
            <a:r>
              <a:rPr lang="en-US" altLang="ko-KR" sz="1400" dirty="0">
                <a:latin typeface="+mn-ea"/>
                <a:ea typeface="+mn-ea"/>
              </a:rPr>
              <a:t>/bin/</a:t>
            </a:r>
            <a:r>
              <a:rPr lang="en-US" altLang="ko-KR" sz="1400" dirty="0" err="1">
                <a:latin typeface="+mn-ea"/>
                <a:ea typeface="+mn-ea"/>
              </a:rPr>
              <a:t>chmod</a:t>
            </a:r>
            <a:r>
              <a:rPr lang="en-US" altLang="ko-KR" sz="1400" dirty="0">
                <a:latin typeface="+mn-ea"/>
                <a:ea typeface="+mn-ea"/>
              </a:rPr>
              <a:t> 0666 /</a:t>
            </a:r>
            <a:r>
              <a:rPr lang="en-US" altLang="ko-KR" sz="1400" dirty="0" err="1">
                <a:latin typeface="+mn-ea"/>
                <a:ea typeface="+mn-ea"/>
              </a:rPr>
              <a:t>dev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vfio</a:t>
            </a:r>
            <a:r>
              <a:rPr lang="en-US" altLang="ko-KR" sz="1400" dirty="0">
                <a:latin typeface="+mn-ea"/>
                <a:ea typeface="+mn-ea"/>
              </a:rPr>
              <a:t>/*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$DPDK_DIR/tools/dpdk-devbind.py --bind=</a:t>
            </a:r>
            <a:r>
              <a:rPr lang="en-US" altLang="ko-KR" sz="1400" dirty="0" err="1">
                <a:latin typeface="+mn-ea"/>
                <a:ea typeface="+mn-ea"/>
              </a:rPr>
              <a:t>vfio-pci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eth1(</a:t>
            </a:r>
            <a:r>
              <a:rPr lang="en-US" altLang="ko-KR" sz="1400" dirty="0" err="1" smtClean="0">
                <a:latin typeface="+mn-ea"/>
                <a:ea typeface="+mn-ea"/>
              </a:rPr>
              <a:t>dpdk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인터페이스 이름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$DPDK_DIR/tools/dpdk-devbind.py --status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b="1" dirty="0" smtClean="0">
                <a:latin typeface="+mn-ea"/>
              </a:rPr>
              <a:t>2. OVS </a:t>
            </a:r>
            <a:r>
              <a:rPr lang="ko-KR" altLang="en-US" sz="1800" b="1" dirty="0">
                <a:latin typeface="+mn-ea"/>
              </a:rPr>
              <a:t>설치</a:t>
            </a:r>
            <a:r>
              <a:rPr lang="en-US" altLang="ko-KR" sz="1800" b="1" dirty="0">
                <a:latin typeface="+mn-ea"/>
              </a:rPr>
              <a:t> </a:t>
            </a:r>
          </a:p>
          <a:p>
            <a:pPr algn="l"/>
            <a:r>
              <a:rPr lang="en-US" altLang="ko-KR" sz="1400" dirty="0"/>
              <a:t>PATH:/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/local/share/</a:t>
            </a:r>
            <a:r>
              <a:rPr lang="en-US" altLang="ko-KR" sz="1400" dirty="0" err="1"/>
              <a:t>openvswitch</a:t>
            </a:r>
            <a:r>
              <a:rPr lang="en-US" altLang="ko-KR" sz="1400" dirty="0"/>
              <a:t>/scripts</a:t>
            </a:r>
          </a:p>
          <a:p>
            <a:pPr algn="l"/>
            <a:r>
              <a:rPr lang="en-US" altLang="ko-KR" sz="1400" dirty="0"/>
              <a:t>$ export DB_SOCK=/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/run/</a:t>
            </a:r>
            <a:r>
              <a:rPr lang="en-US" altLang="ko-KR" sz="1400" dirty="0" err="1"/>
              <a:t>openvswitch</a:t>
            </a:r>
            <a:r>
              <a:rPr lang="en-US" altLang="ko-KR" sz="1400" dirty="0"/>
              <a:t>/</a:t>
            </a:r>
            <a:r>
              <a:rPr lang="en-US" altLang="ko-KR" sz="1400" dirty="0" err="1"/>
              <a:t>db.sock</a:t>
            </a:r>
            <a:endParaRPr lang="en-US" altLang="ko-KR" sz="1400" dirty="0"/>
          </a:p>
          <a:p>
            <a:pPr algn="l"/>
            <a:r>
              <a:rPr lang="en-US" altLang="ko-KR" sz="1400" dirty="0"/>
              <a:t>$ </a:t>
            </a:r>
            <a:r>
              <a:rPr lang="en-US" altLang="ko-KR" sz="1400" dirty="0" err="1"/>
              <a:t>ovs-vsctl</a:t>
            </a:r>
            <a:r>
              <a:rPr lang="en-US" altLang="ko-KR" sz="1400" dirty="0"/>
              <a:t> --no-wait set </a:t>
            </a:r>
            <a:r>
              <a:rPr lang="en-US" altLang="ko-KR" sz="1400" dirty="0" err="1"/>
              <a:t>Open_vSwitch</a:t>
            </a:r>
            <a:r>
              <a:rPr lang="en-US" altLang="ko-KR" sz="1400" dirty="0"/>
              <a:t> . </a:t>
            </a:r>
            <a:r>
              <a:rPr lang="en-US" altLang="ko-KR" sz="1400" dirty="0" err="1">
                <a:solidFill>
                  <a:srgbClr val="FF0000"/>
                </a:solidFill>
              </a:rPr>
              <a:t>other_config:dpdk-init</a:t>
            </a:r>
            <a:r>
              <a:rPr lang="en-US" altLang="ko-KR" sz="1400" dirty="0">
                <a:solidFill>
                  <a:srgbClr val="FF0000"/>
                </a:solidFill>
              </a:rPr>
              <a:t>=true</a:t>
            </a:r>
          </a:p>
          <a:p>
            <a:pPr algn="l"/>
            <a:r>
              <a:rPr lang="en-US" altLang="ko-KR" sz="1400" dirty="0"/>
              <a:t>$ </a:t>
            </a:r>
            <a:r>
              <a:rPr lang="en-US" altLang="ko-KR" sz="1400" dirty="0" err="1"/>
              <a:t>ovs-ctl</a:t>
            </a:r>
            <a:r>
              <a:rPr lang="en-US" altLang="ko-KR" sz="1400" dirty="0"/>
              <a:t> --no-</a:t>
            </a:r>
            <a:r>
              <a:rPr lang="en-US" altLang="ko-KR" sz="1400" dirty="0" err="1"/>
              <a:t>ovsdb</a:t>
            </a:r>
            <a:r>
              <a:rPr lang="en-US" altLang="ko-KR" sz="1400" dirty="0"/>
              <a:t>-server --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-sock="$DB_SOCK" </a:t>
            </a:r>
            <a:r>
              <a:rPr lang="en-US" altLang="ko-KR" sz="1400" dirty="0" smtClean="0"/>
              <a:t>start</a:t>
            </a:r>
          </a:p>
          <a:p>
            <a:pPr algn="l"/>
            <a:endParaRPr lang="en-US" altLang="ko-KR" sz="1400" dirty="0" smtClean="0"/>
          </a:p>
          <a:p>
            <a:pPr algn="l"/>
            <a:r>
              <a:rPr lang="en-US" altLang="ko-KR" sz="1400" dirty="0" err="1" smtClean="0">
                <a:solidFill>
                  <a:srgbClr val="FF0000"/>
                </a:solidFill>
              </a:rPr>
              <a:t>dpdk-init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400" dirty="0" smtClean="0"/>
              <a:t>Specifies </a:t>
            </a:r>
            <a:r>
              <a:rPr lang="en-US" altLang="ko-KR" sz="1400" dirty="0"/>
              <a:t>whether OVS should initialize and support DPDK ports. This is a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, and defaults to false</a:t>
            </a:r>
            <a:r>
              <a:rPr lang="en-US" altLang="ko-KR" sz="1400" dirty="0" smtClean="0"/>
              <a:t>.</a:t>
            </a:r>
          </a:p>
          <a:p>
            <a:pPr algn="l"/>
            <a:r>
              <a:rPr lang="en-US" altLang="ko-KR" sz="1400" dirty="0" err="1" smtClean="0">
                <a:solidFill>
                  <a:srgbClr val="FF0000"/>
                </a:solidFill>
              </a:rPr>
              <a:t>dpdk</a:t>
            </a:r>
            <a:r>
              <a:rPr lang="en-US" altLang="ko-KR" sz="1400" dirty="0" smtClean="0">
                <a:solidFill>
                  <a:srgbClr val="FF0000"/>
                </a:solidFill>
              </a:rPr>
              <a:t>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lcore</a:t>
            </a:r>
            <a:r>
              <a:rPr lang="en-US" altLang="ko-KR" sz="1400" dirty="0" smtClean="0">
                <a:solidFill>
                  <a:srgbClr val="FF0000"/>
                </a:solidFill>
              </a:rPr>
              <a:t>-mask</a:t>
            </a:r>
          </a:p>
          <a:p>
            <a:pPr algn="l"/>
            <a:r>
              <a:rPr lang="en-US" altLang="ko-KR" sz="1400" dirty="0" smtClean="0"/>
              <a:t>Specifies </a:t>
            </a:r>
            <a:r>
              <a:rPr lang="en-US" altLang="ko-KR" sz="1400" dirty="0"/>
              <a:t>the CPU cores on which </a:t>
            </a:r>
            <a:r>
              <a:rPr lang="en-US" altLang="ko-KR" sz="1400" dirty="0" err="1"/>
              <a:t>dpdk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lcore</a:t>
            </a:r>
            <a:r>
              <a:rPr lang="en-US" altLang="ko-KR" sz="1400" dirty="0"/>
              <a:t> threads should be spawned and expects hex string (</a:t>
            </a:r>
            <a:r>
              <a:rPr lang="en-US" altLang="ko-KR" sz="1400" dirty="0" err="1"/>
              <a:t>eg</a:t>
            </a:r>
            <a:r>
              <a:rPr lang="en-US" altLang="ko-KR" sz="1400" dirty="0"/>
              <a:t> ‘0x123</a:t>
            </a:r>
            <a:r>
              <a:rPr lang="en-US" altLang="ko-KR" sz="1400" dirty="0" smtClean="0"/>
              <a:t>’).</a:t>
            </a:r>
          </a:p>
          <a:p>
            <a:pPr algn="l"/>
            <a:r>
              <a:rPr lang="en-US" altLang="ko-KR" sz="1400" dirty="0" err="1" smtClean="0">
                <a:solidFill>
                  <a:srgbClr val="FF0000"/>
                </a:solidFill>
              </a:rPr>
              <a:t>dpdk</a:t>
            </a:r>
            <a:r>
              <a:rPr lang="en-US" altLang="ko-KR" sz="1400" dirty="0" smtClean="0">
                <a:solidFill>
                  <a:srgbClr val="FF0000"/>
                </a:solidFill>
              </a:rPr>
              <a:t>-socket-mem</a:t>
            </a:r>
          </a:p>
          <a:p>
            <a:pPr algn="l"/>
            <a:r>
              <a:rPr lang="en-US" altLang="ko-KR" sz="1400" dirty="0" smtClean="0"/>
              <a:t>Comma </a:t>
            </a:r>
            <a:r>
              <a:rPr lang="en-US" altLang="ko-KR" sz="1400" dirty="0"/>
              <a:t>separated list of memory to pre-allocate from </a:t>
            </a:r>
            <a:r>
              <a:rPr lang="en-US" altLang="ko-KR" sz="1400" dirty="0" err="1"/>
              <a:t>hugepages</a:t>
            </a:r>
            <a:r>
              <a:rPr lang="en-US" altLang="ko-KR" sz="1400" dirty="0"/>
              <a:t> on specific sockets</a:t>
            </a:r>
            <a:r>
              <a:rPr lang="en-US" altLang="ko-KR" sz="1400" dirty="0" smtClean="0"/>
              <a:t>.</a:t>
            </a:r>
          </a:p>
          <a:p>
            <a:pPr algn="l"/>
            <a:r>
              <a:rPr lang="en-US" altLang="ko-KR" sz="1400" dirty="0" err="1" smtClean="0">
                <a:solidFill>
                  <a:srgbClr val="FF0000"/>
                </a:solidFill>
              </a:rPr>
              <a:t>dpdk-hugepage-dir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400" dirty="0" smtClean="0"/>
              <a:t>Directory </a:t>
            </a:r>
            <a:r>
              <a:rPr lang="en-US" altLang="ko-KR" sz="1400" dirty="0"/>
              <a:t>where </a:t>
            </a:r>
            <a:r>
              <a:rPr lang="en-US" altLang="ko-KR" sz="1400" dirty="0" err="1"/>
              <a:t>hugetlbfs</a:t>
            </a:r>
            <a:r>
              <a:rPr lang="en-US" altLang="ko-KR" sz="1400" dirty="0"/>
              <a:t> is </a:t>
            </a:r>
            <a:r>
              <a:rPr lang="en-US" altLang="ko-KR" sz="1400" dirty="0" smtClean="0"/>
              <a:t>mounted</a:t>
            </a:r>
          </a:p>
          <a:p>
            <a:pPr algn="l"/>
            <a:r>
              <a:rPr lang="en-US" altLang="ko-KR" sz="1400" dirty="0" err="1" smtClean="0">
                <a:solidFill>
                  <a:srgbClr val="FF0000"/>
                </a:solidFill>
              </a:rPr>
              <a:t>vhost</a:t>
            </a:r>
            <a:r>
              <a:rPr lang="en-US" altLang="ko-KR" sz="1400" dirty="0" smtClean="0">
                <a:solidFill>
                  <a:srgbClr val="FF0000"/>
                </a:solidFill>
              </a:rPr>
              <a:t>-sock-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dir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400" dirty="0" smtClean="0"/>
              <a:t>Option </a:t>
            </a:r>
            <a:r>
              <a:rPr lang="en-US" altLang="ko-KR" sz="1400" dirty="0"/>
              <a:t>to set the path to the </a:t>
            </a:r>
            <a:r>
              <a:rPr lang="en-US" altLang="ko-KR" sz="1400" dirty="0" err="1"/>
              <a:t>vhost</a:t>
            </a:r>
            <a:r>
              <a:rPr lang="en-US" altLang="ko-KR" sz="1400" dirty="0"/>
              <a:t>-user </a:t>
            </a:r>
            <a:r>
              <a:rPr lang="en-US" altLang="ko-KR" sz="1400" dirty="0" err="1"/>
              <a:t>unix</a:t>
            </a:r>
            <a:r>
              <a:rPr lang="en-US" altLang="ko-KR" sz="1400" dirty="0"/>
              <a:t> socket files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5713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974" y="990129"/>
            <a:ext cx="932503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4. OVS</a:t>
            </a:r>
            <a:r>
              <a:rPr lang="ko-KR" altLang="en-US" sz="1800" b="1" dirty="0" smtClean="0">
                <a:latin typeface="+mn-ea"/>
                <a:ea typeface="+mn-ea"/>
              </a:rPr>
              <a:t>에 </a:t>
            </a:r>
            <a:r>
              <a:rPr lang="en-US" altLang="ko-KR" sz="1800" b="1" dirty="0" smtClean="0">
                <a:latin typeface="+mn-ea"/>
                <a:ea typeface="+mn-ea"/>
              </a:rPr>
              <a:t>DPDK PORT </a:t>
            </a:r>
            <a:r>
              <a:rPr lang="ko-KR" altLang="en-US" sz="1800" b="1" dirty="0" smtClean="0">
                <a:latin typeface="+mn-ea"/>
                <a:ea typeface="+mn-ea"/>
              </a:rPr>
              <a:t>생성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$</a:t>
            </a:r>
            <a:r>
              <a:rPr lang="en-US" altLang="ko-KR" sz="1400" dirty="0" err="1" smtClean="0">
                <a:latin typeface="+mn-ea"/>
                <a:ea typeface="+mn-ea"/>
              </a:rPr>
              <a:t>ovs-vsctl</a:t>
            </a:r>
            <a:r>
              <a:rPr lang="en-US" altLang="ko-KR" sz="1400" dirty="0" smtClean="0">
                <a:latin typeface="+mn-ea"/>
                <a:ea typeface="+mn-ea"/>
              </a:rPr>
              <a:t> add –</a:t>
            </a:r>
            <a:r>
              <a:rPr lang="en-US" altLang="ko-KR" sz="1400" dirty="0" err="1" smtClean="0">
                <a:latin typeface="+mn-ea"/>
                <a:ea typeface="+mn-ea"/>
              </a:rPr>
              <a:t>br</a:t>
            </a:r>
            <a:r>
              <a:rPr lang="en-US" altLang="ko-KR" sz="1400" dirty="0" smtClean="0">
                <a:latin typeface="+mn-ea"/>
                <a:ea typeface="+mn-ea"/>
              </a:rPr>
              <a:t> br0 </a:t>
            </a:r>
            <a:r>
              <a:rPr lang="en-US" altLang="ko-KR" sz="1400" dirty="0">
                <a:latin typeface="+mn-ea"/>
                <a:ea typeface="+mn-ea"/>
              </a:rPr>
              <a:t>-- set bridge br0 </a:t>
            </a:r>
            <a:r>
              <a:rPr lang="en-US" altLang="ko-KR" sz="1400" dirty="0" err="1">
                <a:latin typeface="+mn-ea"/>
                <a:ea typeface="+mn-ea"/>
              </a:rPr>
              <a:t>datapath_type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dirty="0" err="1">
                <a:latin typeface="+mn-ea"/>
                <a:ea typeface="+mn-ea"/>
              </a:rPr>
              <a:t>netdev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</a:t>
            </a:r>
            <a:r>
              <a:rPr lang="en-US" altLang="ko-KR" sz="1400" dirty="0" err="1">
                <a:latin typeface="+mn-ea"/>
                <a:ea typeface="+mn-ea"/>
              </a:rPr>
              <a:t>ovs-vsctl</a:t>
            </a:r>
            <a:r>
              <a:rPr lang="en-US" altLang="ko-KR" sz="1400" dirty="0">
                <a:latin typeface="+mn-ea"/>
                <a:ea typeface="+mn-ea"/>
              </a:rPr>
              <a:t> add-port br0 </a:t>
            </a:r>
            <a:r>
              <a:rPr lang="en-US" altLang="ko-KR" sz="1400" dirty="0" err="1">
                <a:latin typeface="+mn-ea"/>
                <a:ea typeface="+mn-ea"/>
              </a:rPr>
              <a:t>myportnameone</a:t>
            </a:r>
            <a:r>
              <a:rPr lang="en-US" altLang="ko-KR" sz="1400" dirty="0">
                <a:latin typeface="+mn-ea"/>
                <a:ea typeface="+mn-ea"/>
              </a:rPr>
              <a:t> -- set Interface </a:t>
            </a:r>
            <a:r>
              <a:rPr lang="en-US" altLang="ko-KR" sz="1400" dirty="0" err="1">
                <a:latin typeface="+mn-ea"/>
                <a:ea typeface="+mn-ea"/>
              </a:rPr>
              <a:t>myportnameone</a:t>
            </a:r>
            <a:r>
              <a:rPr lang="en-US" altLang="ko-KR" sz="1400" dirty="0">
                <a:latin typeface="+mn-ea"/>
                <a:ea typeface="+mn-ea"/>
              </a:rPr>
              <a:t> \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type=</a:t>
            </a:r>
            <a:r>
              <a:rPr lang="en-US" altLang="ko-KR" sz="1400" dirty="0" err="1">
                <a:latin typeface="+mn-ea"/>
                <a:ea typeface="+mn-ea"/>
              </a:rPr>
              <a:t>dpdk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options:dpdk-devargs</a:t>
            </a:r>
            <a:r>
              <a:rPr lang="en-US" altLang="ko-KR" sz="1400" dirty="0">
                <a:latin typeface="+mn-ea"/>
                <a:ea typeface="+mn-ea"/>
              </a:rPr>
              <a:t>=0000:06:00.0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</a:t>
            </a:r>
            <a:r>
              <a:rPr lang="en-US" altLang="ko-KR" sz="1400" dirty="0" err="1">
                <a:latin typeface="+mn-ea"/>
                <a:ea typeface="+mn-ea"/>
              </a:rPr>
              <a:t>ovs-vsctl</a:t>
            </a:r>
            <a:r>
              <a:rPr lang="en-US" altLang="ko-KR" sz="1400" dirty="0">
                <a:latin typeface="+mn-ea"/>
                <a:ea typeface="+mn-ea"/>
              </a:rPr>
              <a:t> add-port br0 </a:t>
            </a:r>
            <a:r>
              <a:rPr lang="en-US" altLang="ko-KR" sz="1400" dirty="0" err="1">
                <a:latin typeface="+mn-ea"/>
                <a:ea typeface="+mn-ea"/>
              </a:rPr>
              <a:t>myportnametwo</a:t>
            </a:r>
            <a:r>
              <a:rPr lang="en-US" altLang="ko-KR" sz="1400" dirty="0">
                <a:latin typeface="+mn-ea"/>
                <a:ea typeface="+mn-ea"/>
              </a:rPr>
              <a:t> -- set Interface </a:t>
            </a:r>
            <a:r>
              <a:rPr lang="en-US" altLang="ko-KR" sz="1400" dirty="0" err="1">
                <a:latin typeface="+mn-ea"/>
                <a:ea typeface="+mn-ea"/>
              </a:rPr>
              <a:t>myportnametwo</a:t>
            </a:r>
            <a:r>
              <a:rPr lang="en-US" altLang="ko-KR" sz="1400" dirty="0">
                <a:latin typeface="+mn-ea"/>
                <a:ea typeface="+mn-ea"/>
              </a:rPr>
              <a:t> \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type=</a:t>
            </a:r>
            <a:r>
              <a:rPr lang="en-US" altLang="ko-KR" sz="1400" dirty="0" err="1">
                <a:latin typeface="+mn-ea"/>
                <a:ea typeface="+mn-ea"/>
              </a:rPr>
              <a:t>dpdk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options:dpdk-devargs</a:t>
            </a:r>
            <a:r>
              <a:rPr lang="en-US" altLang="ko-KR" sz="1400" dirty="0" smtClean="0">
                <a:latin typeface="+mn-ea"/>
                <a:ea typeface="+mn-ea"/>
              </a:rPr>
              <a:t>=0000:06:00.1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b="1" dirty="0">
                <a:latin typeface="+mn-ea"/>
              </a:rPr>
              <a:t>5</a:t>
            </a:r>
            <a:r>
              <a:rPr lang="en-US" altLang="ko-KR" sz="1800" b="1" dirty="0" smtClean="0">
                <a:latin typeface="+mn-ea"/>
              </a:rPr>
              <a:t>. </a:t>
            </a:r>
            <a:r>
              <a:rPr lang="ko-KR" altLang="en-US" sz="1800" b="1" dirty="0" smtClean="0">
                <a:latin typeface="+mn-ea"/>
              </a:rPr>
              <a:t>성능튜닝</a:t>
            </a:r>
            <a:r>
              <a:rPr lang="en-US" altLang="ko-KR" sz="1800" b="1" dirty="0" smtClean="0">
                <a:latin typeface="+mn-ea"/>
              </a:rPr>
              <a:t> </a:t>
            </a:r>
          </a:p>
          <a:p>
            <a:pPr algn="l"/>
            <a:endParaRPr lang="en-US" altLang="ko-KR" sz="18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99450"/>
              </p:ext>
            </p:extLst>
          </p:nvPr>
        </p:nvGraphicFramePr>
        <p:xfrm>
          <a:off x="553783" y="3006353"/>
          <a:ext cx="5242776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1388"/>
                <a:gridCol w="2621388"/>
              </a:tblGrid>
              <a:tr h="224397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Recommended BIOS </a:t>
                      </a:r>
                      <a:r>
                        <a:rPr lang="en-US" sz="1200" dirty="0" smtClean="0"/>
                        <a:t>Settings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4397">
                <a:tc>
                  <a:txBody>
                    <a:bodyPr/>
                    <a:lstStyle/>
                    <a:p>
                      <a:r>
                        <a:rPr lang="en-US" sz="1200" dirty="0"/>
                        <a:t>Setting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Value</a:t>
                      </a:r>
                    </a:p>
                  </a:txBody>
                  <a:tcPr anchor="ctr"/>
                </a:tc>
              </a:tr>
              <a:tr h="224397">
                <a:tc>
                  <a:txBody>
                    <a:bodyPr/>
                    <a:lstStyle/>
                    <a:p>
                      <a:r>
                        <a:rPr lang="en-US" sz="1200" dirty="0"/>
                        <a:t>C3 Power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Disabled</a:t>
                      </a:r>
                    </a:p>
                  </a:txBody>
                  <a:tcPr anchor="ctr"/>
                </a:tc>
              </a:tr>
              <a:tr h="224397">
                <a:tc>
                  <a:txBody>
                    <a:bodyPr/>
                    <a:lstStyle/>
                    <a:p>
                      <a:r>
                        <a:rPr lang="en-US" sz="1200" dirty="0"/>
                        <a:t>C6 Power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Disabled</a:t>
                      </a:r>
                    </a:p>
                  </a:txBody>
                  <a:tcPr anchor="ctr"/>
                </a:tc>
              </a:tr>
              <a:tr h="224397">
                <a:tc>
                  <a:txBody>
                    <a:bodyPr/>
                    <a:lstStyle/>
                    <a:p>
                      <a:r>
                        <a:rPr lang="en-US" sz="1200" dirty="0"/>
                        <a:t>MLC Streamer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Enabled</a:t>
                      </a:r>
                    </a:p>
                  </a:txBody>
                  <a:tcPr anchor="ctr"/>
                </a:tc>
              </a:tr>
              <a:tr h="224397">
                <a:tc>
                  <a:txBody>
                    <a:bodyPr/>
                    <a:lstStyle/>
                    <a:p>
                      <a:r>
                        <a:rPr lang="en-US" sz="1200" dirty="0"/>
                        <a:t>MLC </a:t>
                      </a:r>
                      <a:r>
                        <a:rPr lang="en-US" sz="1200" dirty="0" err="1"/>
                        <a:t>Spacial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Prefetcher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Enabled</a:t>
                      </a:r>
                    </a:p>
                  </a:txBody>
                  <a:tcPr anchor="ctr"/>
                </a:tc>
              </a:tr>
              <a:tr h="224397">
                <a:tc>
                  <a:txBody>
                    <a:bodyPr/>
                    <a:lstStyle/>
                    <a:p>
                      <a:r>
                        <a:rPr lang="en-US" sz="1200" dirty="0"/>
                        <a:t>DCU Data </a:t>
                      </a:r>
                      <a:r>
                        <a:rPr lang="en-US" sz="1200" dirty="0" err="1"/>
                        <a:t>Prefetcher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Enabled</a:t>
                      </a:r>
                    </a:p>
                  </a:txBody>
                  <a:tcPr anchor="ctr"/>
                </a:tc>
              </a:tr>
              <a:tr h="224397">
                <a:tc>
                  <a:txBody>
                    <a:bodyPr/>
                    <a:lstStyle/>
                    <a:p>
                      <a:r>
                        <a:rPr lang="en-US" sz="1200" dirty="0"/>
                        <a:t>DCA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Enabled</a:t>
                      </a:r>
                    </a:p>
                  </a:txBody>
                  <a:tcPr anchor="ctr"/>
                </a:tc>
              </a:tr>
              <a:tr h="224397">
                <a:tc>
                  <a:txBody>
                    <a:bodyPr/>
                    <a:lstStyle/>
                    <a:p>
                      <a:r>
                        <a:rPr lang="en-US" sz="1200" dirty="0"/>
                        <a:t>CPU Power and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Performance</a:t>
                      </a:r>
                    </a:p>
                  </a:txBody>
                  <a:tcPr anchor="ctr"/>
                </a:tc>
              </a:tr>
              <a:tr h="392695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Memeory</a:t>
                      </a:r>
                      <a:r>
                        <a:rPr lang="en-US" sz="1200" dirty="0"/>
                        <a:t> RAS and Performance </a:t>
                      </a:r>
                      <a:r>
                        <a:rPr lang="en-US" sz="1200" dirty="0" err="1"/>
                        <a:t>Config</a:t>
                      </a:r>
                      <a:r>
                        <a:rPr lang="en-US" sz="1200" dirty="0"/>
                        <a:t> -&gt; NUMA optimized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Enabled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2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요약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2050" name="Picture 2" descr="C:\Users\user\Desktop\DPM\20161011_153108_HDR_res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0" y="846113"/>
            <a:ext cx="9253028" cy="574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구조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3074" name="Picture 2" descr="C:\Users\user\Desktop\DPM\20161011_153302_HDR_res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8" y="717897"/>
            <a:ext cx="9469052" cy="5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3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설정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4098" name="Picture 2" descr="C:\Users\user\Desktop\DPM\20161011_153458_HDR_res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4" y="717897"/>
            <a:ext cx="9613068" cy="5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옵션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5122" name="Picture 2" descr="C:\Users\user\Desktop\DPM\20161011_154134_HDR_res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2" y="717897"/>
            <a:ext cx="9469052" cy="5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설정방법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6146" name="Picture 2" descr="C:\Users\user\Desktop\DPM\20161011_154452_HDR_res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66" y="717897"/>
            <a:ext cx="9541060" cy="5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상태확인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7170" name="Picture 2" descr="C:\Users\user\Desktop\DPM\20161011_154550_HDR_res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66" y="717897"/>
            <a:ext cx="9541060" cy="5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OVS-DPDK </a:t>
            </a:r>
            <a:r>
              <a:rPr lang="ko-KR" altLang="en-US" sz="2000" dirty="0" smtClean="0">
                <a:latin typeface="+mn-ea"/>
                <a:ea typeface="+mn-ea"/>
              </a:rPr>
              <a:t>트러블슈팅</a:t>
            </a:r>
            <a:r>
              <a:rPr lang="en-US" altLang="ko-KR" sz="2000" dirty="0" smtClean="0">
                <a:latin typeface="+mn-ea"/>
                <a:ea typeface="+mn-ea"/>
              </a:rPr>
              <a:t>-1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8194" name="Picture 2" descr="C:\Users\user\Desktop\DPM\20161011_154625_HDR_res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66" y="717897"/>
            <a:ext cx="9469052" cy="5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9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1474026982</TotalTime>
  <Pages>39</Pages>
  <Words>1594</Words>
  <Application>Microsoft Office PowerPoint</Application>
  <PresentationFormat>사용자 지정</PresentationFormat>
  <Paragraphs>201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1_디자인 사용자 지정</vt:lpstr>
      <vt:lpstr>3_디자인 사용자 지정</vt:lpstr>
      <vt:lpstr>OVS-DPDK (Data Plane Development Kit) </vt:lpstr>
      <vt:lpstr>OVS-DPDK 개념</vt:lpstr>
      <vt:lpstr>OVS-DPDK 요약</vt:lpstr>
      <vt:lpstr>OVS-DPDK 구조</vt:lpstr>
      <vt:lpstr>OVS-DPDK 설정</vt:lpstr>
      <vt:lpstr>OVS-DPDK 옵션</vt:lpstr>
      <vt:lpstr>OVS-DPDK 설정방법</vt:lpstr>
      <vt:lpstr>OVS-DPDK 상태확인</vt:lpstr>
      <vt:lpstr>OVS-DPDK 트러블슈팅-1</vt:lpstr>
      <vt:lpstr>OVS-DPDK 트러블슈팅-2</vt:lpstr>
      <vt:lpstr>OVS-DPDK</vt:lpstr>
      <vt:lpstr>OVS-DPDK</vt:lpstr>
      <vt:lpstr>OVS-DPDK</vt:lpstr>
      <vt:lpstr>OVS-DPDK</vt:lpstr>
      <vt:lpstr>OVS-DPDK</vt:lpstr>
      <vt:lpstr>OVS-DPDK</vt:lpstr>
      <vt:lpstr>OVS-DPDK</vt:lpstr>
      <vt:lpstr>OVS-DPDK</vt:lpstr>
      <vt:lpstr>OVS-DPDK</vt:lpstr>
      <vt:lpstr>OVS-DPDK 설치</vt:lpstr>
      <vt:lpstr>OVS-DPDK 설치</vt:lpstr>
      <vt:lpstr>OVS-DPDK 설치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5879</cp:revision>
  <cp:lastPrinted>2014-04-16T08:01:37Z</cp:lastPrinted>
  <dcterms:created xsi:type="dcterms:W3CDTF">1996-10-14T12:11:22Z</dcterms:created>
  <dcterms:modified xsi:type="dcterms:W3CDTF">2017-11-09T00:24:33Z</dcterms:modified>
</cp:coreProperties>
</file>