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4" r:id="rId1"/>
    <p:sldMasterId id="2147483679" r:id="rId2"/>
  </p:sldMasterIdLst>
  <p:notesMasterIdLst>
    <p:notesMasterId r:id="rId15"/>
  </p:notesMasterIdLst>
  <p:handoutMasterIdLst>
    <p:handoutMasterId r:id="rId16"/>
  </p:handoutMasterIdLst>
  <p:sldIdLst>
    <p:sldId id="3426" r:id="rId3"/>
    <p:sldId id="3593" r:id="rId4"/>
    <p:sldId id="3594" r:id="rId5"/>
    <p:sldId id="3595" r:id="rId6"/>
    <p:sldId id="3596" r:id="rId7"/>
    <p:sldId id="3597" r:id="rId8"/>
    <p:sldId id="3598" r:id="rId9"/>
    <p:sldId id="3600" r:id="rId10"/>
    <p:sldId id="3599" r:id="rId11"/>
    <p:sldId id="3601" r:id="rId12"/>
    <p:sldId id="3602" r:id="rId13"/>
    <p:sldId id="3603" r:id="rId14"/>
  </p:sldIdLst>
  <p:sldSz cx="10440988" cy="7308850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724E39-A602-4F68-9D58-B1E30C6B6FDD}">
          <p14:sldIdLst>
            <p14:sldId id="3426"/>
            <p14:sldId id="3593"/>
            <p14:sldId id="3594"/>
            <p14:sldId id="3595"/>
            <p14:sldId id="3596"/>
            <p14:sldId id="3597"/>
            <p14:sldId id="3598"/>
            <p14:sldId id="3600"/>
            <p14:sldId id="3599"/>
            <p14:sldId id="3601"/>
            <p14:sldId id="3602"/>
            <p14:sldId id="36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99CC"/>
    <a:srgbClr val="E9573F"/>
    <a:srgbClr val="6666FF"/>
    <a:srgbClr val="6BFA32"/>
    <a:srgbClr val="B03C76"/>
    <a:srgbClr val="B7B7FF"/>
    <a:srgbClr val="7D2B54"/>
    <a:srgbClr val="DDDDDD"/>
    <a:srgbClr val="CED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5" autoAdjust="0"/>
    <p:restoredTop sz="91197" autoAdjust="0"/>
  </p:normalViewPr>
  <p:slideViewPr>
    <p:cSldViewPr showGuides="1">
      <p:cViewPr>
        <p:scale>
          <a:sx n="75" d="100"/>
          <a:sy n="75" d="100"/>
        </p:scale>
        <p:origin x="-192" y="-378"/>
      </p:cViewPr>
      <p:guideLst>
        <p:guide orient="horz" pos="4593"/>
        <p:guide pos="6277"/>
        <p:guide pos="300"/>
        <p:guide pos="3288"/>
        <p:guide pos="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32"/>
    </p:cViewPr>
  </p:sorterViewPr>
  <p:notesViewPr>
    <p:cSldViewPr showGuides="1">
      <p:cViewPr varScale="1">
        <p:scale>
          <a:sx n="73" d="100"/>
          <a:sy n="73" d="100"/>
        </p:scale>
        <p:origin x="-1998" y="-96"/>
      </p:cViewPr>
      <p:guideLst>
        <p:guide orient="horz" pos="3132"/>
        <p:guide pos="21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9922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1525" y="639763"/>
            <a:ext cx="5299075" cy="370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 bwMode="auto">
          <a:xfrm>
            <a:off x="679763" y="4721106"/>
            <a:ext cx="5447675" cy="44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27" tIns="45914" rIns="91827" bIns="45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3553059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2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76288" y="657225"/>
            <a:ext cx="1090612" cy="42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0663" y="2286000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endParaRPr lang="en-US" altLang="ko-KR" smtClean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0663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b="1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4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12150" y="231775"/>
            <a:ext cx="1827213" cy="382588"/>
          </a:xfrm>
          <a:prstGeom prst="rect">
            <a:avLst/>
          </a:prstGeom>
          <a:solidFill>
            <a:srgbClr val="E30F32"/>
          </a:solidFill>
        </p:spPr>
        <p:txBody>
          <a:bodyPr lIns="0" tIns="0" rIns="0" bIns="0"/>
          <a:lstStyle/>
          <a:p>
            <a:pPr>
              <a:defRPr/>
            </a:pP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28743" y="1008351"/>
            <a:ext cx="9396890" cy="727501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7" descr="2-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1" t="5249" r="2161" b="5249"/>
          <a:stretch>
            <a:fillRect/>
          </a:stretch>
        </p:blipFill>
        <p:spPr bwMode="gray">
          <a:xfrm>
            <a:off x="755650" y="657225"/>
            <a:ext cx="1119188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9075" y="2284413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r>
              <a:rPr lang="ko-KR" altLang="en-US" smtClean="0"/>
              <a:t> </a:t>
            </a:r>
          </a:p>
        </p:txBody>
      </p:sp>
      <p:sp>
        <p:nvSpPr>
          <p:cNvPr id="389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9075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5" descr="1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909638"/>
            <a:ext cx="9356725" cy="57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D779707D-6BB7-4C8F-A0D6-4B750CF8354A}" type="slidenum">
              <a:rPr lang="ko-KR" altLang="en-US" sz="900" b="1"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29" r:id="rId2"/>
    <p:sldLayoutId id="2147484330" r:id="rId3"/>
    <p:sldLayoutId id="2147484331" r:id="rId4"/>
    <p:sldLayoutId id="2147484332" r:id="rId5"/>
    <p:sldLayoutId id="2147484339" r:id="rId6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itchFamily="50" charset="-127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맑은 고딕" pitchFamily="50" charset="-127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8" descr="1-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5072063" y="6954838"/>
            <a:ext cx="300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6318" tIns="56318" rIns="56318" bIns="56318" anchor="ctr"/>
          <a:lstStyle/>
          <a:p>
            <a:pPr defTabSz="954088" eaLnBrk="0" latinLnBrk="0" hangingPunct="0">
              <a:defRPr/>
            </a:pPr>
            <a:endParaRPr kumimoji="0" lang="en-GB" altLang="ko-KR" sz="1200" b="1">
              <a:solidFill>
                <a:srgbClr val="3333CC"/>
              </a:solidFill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925" y="917575"/>
            <a:ext cx="9356725" cy="575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EABB69BB-C40E-433D-BF15-62F6E2354879}" type="slidenum">
              <a:rPr lang="ko-KR" altLang="en-US"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34" r:id="rId2"/>
    <p:sldLayoutId id="2147484335" r:id="rId3"/>
    <p:sldLayoutId id="2147484336" r:id="rId4"/>
    <p:sldLayoutId id="2147484337" r:id="rId5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bg1"/>
          </a:solidFill>
          <a:latin typeface="+mn-lt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bg1"/>
          </a:solidFill>
          <a:latin typeface="+mn-lt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bg1"/>
          </a:solidFill>
          <a:latin typeface="+mn-lt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2002" y="1422177"/>
            <a:ext cx="9037004" cy="1800200"/>
          </a:xfrm>
        </p:spPr>
        <p:txBody>
          <a:bodyPr/>
          <a:lstStyle/>
          <a:p>
            <a:pPr algn="ctr"/>
            <a:r>
              <a:rPr lang="en-US" altLang="ko-KR" sz="6000" dirty="0" smtClean="0">
                <a:latin typeface="+mn-ea"/>
                <a:ea typeface="+mn-ea"/>
              </a:rPr>
              <a:t>SRIOV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08326" y="4914565"/>
            <a:ext cx="2916324" cy="576262"/>
          </a:xfrm>
        </p:spPr>
        <p:txBody>
          <a:bodyPr/>
          <a:lstStyle/>
          <a:p>
            <a:pPr algn="ctr"/>
            <a:r>
              <a:rPr lang="ko-KR" altLang="en-US" sz="2400" dirty="0" smtClean="0">
                <a:latin typeface="+mn-ea"/>
              </a:rPr>
              <a:t>보라매</a:t>
            </a:r>
            <a:r>
              <a:rPr lang="en-US" altLang="ko-KR" sz="2400" dirty="0" smtClean="0">
                <a:latin typeface="+mn-ea"/>
              </a:rPr>
              <a:t>NOC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 bwMode="auto">
          <a:xfrm>
            <a:off x="3720978" y="3618421"/>
            <a:ext cx="2916324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952500" rtl="0" eaLnBrk="0" fontAlgn="base" latinLnBrk="1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None/>
              <a:defRPr kumimoji="1" sz="2100" b="1" smtClean="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1pPr>
            <a:lvl2pPr marL="461963" indent="-88900" algn="l" defTabSz="9525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맑은 고딕" pitchFamily="50" charset="-127"/>
                <a:ea typeface="+mn-ea"/>
              </a:defRPr>
            </a:lvl2pPr>
            <a:lvl3pPr marL="844550" indent="-98425" algn="l" defTabSz="9525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맑은 고딕" pitchFamily="50" charset="-127"/>
                <a:ea typeface="+mn-ea"/>
              </a:defRPr>
            </a:lvl3pPr>
            <a:lvl4pPr marL="1306513" indent="-187325" algn="l" defTabSz="952500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Optima" pitchFamily="2" charset="2"/>
              <a:buChar char=""/>
              <a:defRPr kumimoji="1" sz="1200">
                <a:solidFill>
                  <a:schemeClr val="tx1"/>
                </a:solidFill>
                <a:latin typeface="맑은 고딕" pitchFamily="50" charset="-127"/>
                <a:ea typeface="+mn-ea"/>
              </a:defRPr>
            </a:lvl4pPr>
            <a:lvl5pPr marL="2143125" indent="-238125" algn="l" defTabSz="952500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/>
            <a:r>
              <a:rPr lang="en-US" altLang="ko-KR" sz="2000" dirty="0" smtClean="0">
                <a:latin typeface="+mn-ea"/>
              </a:rPr>
              <a:t>’16.06.24(</a:t>
            </a:r>
            <a:r>
              <a:rPr lang="ko-KR" altLang="en-US" sz="2000" dirty="0" smtClean="0">
                <a:latin typeface="+mn-ea"/>
              </a:rPr>
              <a:t>수</a:t>
            </a:r>
            <a:r>
              <a:rPr lang="en-US" altLang="ko-KR" sz="2000" dirty="0" smtClean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1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4320480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OPENSTACK </a:t>
            </a:r>
            <a:r>
              <a:rPr lang="en-US" altLang="ko-KR" sz="2000" dirty="0" smtClean="0">
                <a:latin typeface="+mn-ea"/>
                <a:ea typeface="+mn-ea"/>
              </a:rPr>
              <a:t>SRIOV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942" y="918121"/>
            <a:ext cx="1000911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>
                <a:latin typeface="+mn-ea"/>
                <a:ea typeface="+mn-ea"/>
              </a:rPr>
              <a:t>2</a:t>
            </a:r>
            <a:r>
              <a:rPr lang="en-US" altLang="ko-KR" sz="1800" b="1" dirty="0" smtClean="0">
                <a:latin typeface="+mn-ea"/>
                <a:ea typeface="+mn-ea"/>
              </a:rPr>
              <a:t>.</a:t>
            </a:r>
            <a:r>
              <a:rPr lang="en-US" altLang="ko-KR" sz="1800" b="1" dirty="0">
                <a:latin typeface="+mn-ea"/>
              </a:rPr>
              <a:t> Whitelist PCI devices in nova-compute (Compute</a:t>
            </a:r>
            <a:r>
              <a:rPr lang="en-US" altLang="ko-KR" sz="1800" b="1" dirty="0" smtClean="0">
                <a:latin typeface="+mn-ea"/>
              </a:rPr>
              <a:t>)</a:t>
            </a:r>
            <a:endParaRPr lang="en-US" altLang="ko-KR" sz="1800" b="1" dirty="0">
              <a:latin typeface="+mn-ea"/>
            </a:endParaRPr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/</a:t>
            </a:r>
            <a:r>
              <a:rPr lang="en-US" altLang="ko-KR" sz="1600" dirty="0" err="1" smtClean="0">
                <a:latin typeface="+mn-ea"/>
                <a:ea typeface="+mn-ea"/>
              </a:rPr>
              <a:t>etc</a:t>
            </a:r>
            <a:r>
              <a:rPr lang="en-US" altLang="ko-KR" sz="1600" dirty="0" smtClean="0">
                <a:latin typeface="+mn-ea"/>
                <a:ea typeface="+mn-ea"/>
              </a:rPr>
              <a:t>/nova/</a:t>
            </a:r>
            <a:r>
              <a:rPr lang="en-US" altLang="ko-KR" sz="1600" dirty="0" err="1" smtClean="0">
                <a:latin typeface="+mn-ea"/>
                <a:ea typeface="+mn-ea"/>
              </a:rPr>
              <a:t>nova.conf</a:t>
            </a:r>
            <a:r>
              <a:rPr lang="ko-KR" altLang="en-US" sz="1600" dirty="0" smtClean="0">
                <a:latin typeface="+mn-ea"/>
                <a:ea typeface="+mn-ea"/>
              </a:rPr>
              <a:t>파일에 설정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 err="1"/>
              <a:t>pci_passthrough_whitelist</a:t>
            </a:r>
            <a:r>
              <a:rPr lang="en-US" altLang="ko-KR" sz="1600" dirty="0"/>
              <a:t> = { "</a:t>
            </a:r>
            <a:r>
              <a:rPr lang="en-US" altLang="ko-KR" sz="1600" dirty="0" err="1"/>
              <a:t>devname</a:t>
            </a:r>
            <a:r>
              <a:rPr lang="en-US" altLang="ko-KR" sz="1600" dirty="0"/>
              <a:t>": "eth3", "</a:t>
            </a:r>
            <a:r>
              <a:rPr lang="en-US" altLang="ko-KR" sz="1600" dirty="0" err="1"/>
              <a:t>physical_network</a:t>
            </a:r>
            <a:r>
              <a:rPr lang="en-US" altLang="ko-KR" sz="1600" dirty="0"/>
              <a:t>": "physnet2</a:t>
            </a:r>
            <a:r>
              <a:rPr lang="en-US" altLang="ko-KR" sz="1600" dirty="0" smtClean="0"/>
              <a:t>"}</a:t>
            </a: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또는 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pci_passthrough_whitelist</a:t>
            </a:r>
            <a:r>
              <a:rPr lang="en-US" altLang="ko-KR" sz="1600" dirty="0">
                <a:latin typeface="+mn-ea"/>
                <a:ea typeface="+mn-ea"/>
              </a:rPr>
              <a:t> = { "address": "*:0a:00.*", "</a:t>
            </a:r>
            <a:r>
              <a:rPr lang="en-US" altLang="ko-KR" sz="1600" dirty="0" err="1">
                <a:latin typeface="+mn-ea"/>
                <a:ea typeface="+mn-ea"/>
              </a:rPr>
              <a:t>physical_network</a:t>
            </a:r>
            <a:r>
              <a:rPr lang="en-US" altLang="ko-KR" sz="1600" dirty="0">
                <a:latin typeface="+mn-ea"/>
                <a:ea typeface="+mn-ea"/>
              </a:rPr>
              <a:t>": "physnet2" </a:t>
            </a:r>
            <a:r>
              <a:rPr lang="en-US" altLang="ko-KR" sz="1600" dirty="0" smtClean="0">
                <a:latin typeface="+mn-ea"/>
                <a:ea typeface="+mn-ea"/>
              </a:rPr>
              <a:t>}</a:t>
            </a:r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nova-compute </a:t>
            </a:r>
            <a:r>
              <a:rPr lang="ko-KR" altLang="en-US" sz="1600" dirty="0" smtClean="0">
                <a:latin typeface="+mn-ea"/>
                <a:ea typeface="+mn-ea"/>
              </a:rPr>
              <a:t>데몬 </a:t>
            </a:r>
            <a:r>
              <a:rPr lang="ko-KR" altLang="en-US" sz="1600" dirty="0" err="1" smtClean="0">
                <a:latin typeface="+mn-ea"/>
                <a:ea typeface="+mn-ea"/>
              </a:rPr>
              <a:t>재기동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382" y="3078361"/>
            <a:ext cx="1000911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>
                <a:latin typeface="+mn-ea"/>
                <a:ea typeface="+mn-ea"/>
              </a:rPr>
              <a:t>3. </a:t>
            </a:r>
            <a:r>
              <a:rPr lang="en-US" altLang="ko-KR" sz="1800" b="1" dirty="0">
                <a:latin typeface="+mn-ea"/>
              </a:rPr>
              <a:t>Configure neutron-server </a:t>
            </a:r>
            <a:r>
              <a:rPr lang="en-US" altLang="ko-KR" sz="1800" b="1" dirty="0" smtClean="0">
                <a:latin typeface="+mn-ea"/>
              </a:rPr>
              <a:t>(Controller)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lvl="0" algn="l"/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ㅇ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etc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/neutron/plugins/ml2/ml2_conf.ini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파일에 설정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   </a:t>
            </a:r>
            <a:r>
              <a:rPr lang="en-US" altLang="ko-KR" sz="1600" dirty="0" err="1" smtClean="0">
                <a:latin typeface="+mn-ea"/>
                <a:ea typeface="+mn-ea"/>
              </a:rPr>
              <a:t>mechanism_drivers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= </a:t>
            </a:r>
            <a:r>
              <a:rPr lang="en-US" altLang="ko-KR" sz="1600" dirty="0" err="1" smtClean="0">
                <a:latin typeface="+mn-ea"/>
                <a:ea typeface="+mn-ea"/>
              </a:rPr>
              <a:t>openvswitch,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+mn-ea"/>
                <a:ea typeface="+mn-ea"/>
              </a:rPr>
              <a:t>sriovnicswitch</a:t>
            </a:r>
            <a:endParaRPr lang="en-US" altLang="ko-KR" sz="16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en-US" altLang="ko-KR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ko-KR" altLang="en-US" sz="160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ㅇ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neutron-server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데몬 </a:t>
            </a:r>
            <a:r>
              <a:rPr lang="ko-KR" altLang="en-US" sz="160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재기동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/>
            <a:r>
              <a:rPr lang="en-US" altLang="ko-KR" sz="1600" dirty="0"/>
              <a:t>--</a:t>
            </a:r>
            <a:r>
              <a:rPr lang="en-US" altLang="ko-KR" sz="1600" dirty="0" err="1"/>
              <a:t>config</a:t>
            </a:r>
            <a:r>
              <a:rPr lang="en-US" altLang="ko-KR" sz="1600" dirty="0"/>
              <a:t>-file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/neutron/</a:t>
            </a:r>
            <a:r>
              <a:rPr lang="en-US" altLang="ko-KR" sz="1600" dirty="0" err="1"/>
              <a:t>neutron.conf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--</a:t>
            </a:r>
            <a:r>
              <a:rPr lang="en-US" altLang="ko-KR" sz="1600" dirty="0" err="1"/>
              <a:t>config</a:t>
            </a:r>
            <a:r>
              <a:rPr lang="en-US" altLang="ko-KR" sz="1600" dirty="0"/>
              <a:t>-file /</a:t>
            </a:r>
            <a:r>
              <a:rPr lang="en-US" altLang="ko-KR" sz="1600" dirty="0" err="1" smtClean="0"/>
              <a:t>etc</a:t>
            </a:r>
            <a:r>
              <a:rPr lang="en-US" altLang="ko-KR" sz="1600" dirty="0" smtClean="0"/>
              <a:t>/neutron/plugin.ini</a:t>
            </a:r>
          </a:p>
          <a:p>
            <a:pPr algn="l"/>
            <a:r>
              <a:rPr lang="en-US" altLang="ko-KR" sz="1600" dirty="0" smtClean="0"/>
              <a:t> </a:t>
            </a:r>
            <a:r>
              <a:rPr lang="en-US" altLang="ko-KR" sz="1600" dirty="0"/>
              <a:t>--</a:t>
            </a:r>
            <a:r>
              <a:rPr lang="en-US" altLang="ko-KR" sz="1600" dirty="0" err="1"/>
              <a:t>config</a:t>
            </a:r>
            <a:r>
              <a:rPr lang="en-US" altLang="ko-KR" sz="1600" dirty="0"/>
              <a:t>-file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/neutron/plugins/ml2/ml2_conf_sriov.ini</a:t>
            </a:r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ko-KR" sz="1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420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4320480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OPENSTACK </a:t>
            </a:r>
            <a:r>
              <a:rPr lang="en-US" altLang="ko-KR" sz="2000" dirty="0" smtClean="0">
                <a:latin typeface="+mn-ea"/>
                <a:ea typeface="+mn-ea"/>
              </a:rPr>
              <a:t>SRIOV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942" y="918121"/>
            <a:ext cx="100091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>
                <a:latin typeface="+mn-ea"/>
                <a:ea typeface="+mn-ea"/>
              </a:rPr>
              <a:t>4</a:t>
            </a:r>
            <a:r>
              <a:rPr lang="en-US" altLang="ko-KR" sz="1800" b="1" dirty="0" smtClean="0">
                <a:latin typeface="+mn-ea"/>
                <a:ea typeface="+mn-ea"/>
              </a:rPr>
              <a:t>.Configure nova-scheduler (Controller)</a:t>
            </a:r>
            <a:endParaRPr lang="en-US" altLang="ko-KR" sz="1800" b="1" dirty="0">
              <a:latin typeface="+mn-ea"/>
              <a:ea typeface="+mn-ea"/>
            </a:endParaRPr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/</a:t>
            </a:r>
            <a:r>
              <a:rPr lang="en-US" altLang="ko-KR" sz="1600" dirty="0" err="1" smtClean="0">
                <a:latin typeface="+mn-ea"/>
                <a:ea typeface="+mn-ea"/>
              </a:rPr>
              <a:t>etc</a:t>
            </a:r>
            <a:r>
              <a:rPr lang="en-US" altLang="ko-KR" sz="1600" dirty="0" smtClean="0">
                <a:latin typeface="+mn-ea"/>
                <a:ea typeface="+mn-ea"/>
              </a:rPr>
              <a:t>/nova/</a:t>
            </a:r>
            <a:r>
              <a:rPr lang="en-US" altLang="ko-KR" sz="1600" dirty="0" err="1" smtClean="0">
                <a:latin typeface="+mn-ea"/>
                <a:ea typeface="+mn-ea"/>
              </a:rPr>
              <a:t>nova.conf</a:t>
            </a:r>
            <a:r>
              <a:rPr lang="ko-KR" altLang="en-US" sz="1600" dirty="0" smtClean="0">
                <a:latin typeface="+mn-ea"/>
                <a:ea typeface="+mn-ea"/>
              </a:rPr>
              <a:t>파일에 설정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 smtClean="0"/>
              <a:t>[DEFAULT</a:t>
            </a:r>
            <a:r>
              <a:rPr lang="en-US" altLang="ko-KR" sz="1600" dirty="0"/>
              <a:t>]</a:t>
            </a:r>
          </a:p>
          <a:p>
            <a:pPr algn="l"/>
            <a:r>
              <a:rPr lang="en-US" altLang="ko-KR" sz="1600" dirty="0" err="1"/>
              <a:t>scheduler_default_filters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RetryFilter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AvailabilityZoneFilter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RamFilter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ComputeFilter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ComputeCapabilitiesFilter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ImagePropertiesFilter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ServerGroupAntiAffinityFilter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ServerGroupAffinityFilter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PciPassthroughFilter</a:t>
            </a:r>
            <a:endParaRPr lang="en-US" altLang="ko-KR" sz="1600" dirty="0"/>
          </a:p>
          <a:p>
            <a:pPr algn="l"/>
            <a:r>
              <a:rPr lang="en-US" altLang="ko-KR" sz="1600" dirty="0" err="1"/>
              <a:t>scheduler_available_filters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nova.scheduler.filters.all_filters</a:t>
            </a:r>
            <a:endParaRPr lang="en-US" altLang="ko-KR" sz="1600" dirty="0"/>
          </a:p>
          <a:p>
            <a:pPr algn="l"/>
            <a:r>
              <a:rPr lang="en-US" altLang="ko-KR" sz="1600" dirty="0" err="1"/>
              <a:t>scheduler_available_filters</a:t>
            </a:r>
            <a:r>
              <a:rPr lang="en-US" altLang="ko-KR" sz="1600" dirty="0"/>
              <a:t> = </a:t>
            </a:r>
            <a:r>
              <a:rPr lang="en-US" altLang="ko-KR" sz="1600" dirty="0" smtClean="0"/>
              <a:t>nova.scheduler.filters.pci_passthrough_filter.PciPassthroughFilter</a:t>
            </a:r>
          </a:p>
          <a:p>
            <a:pPr algn="l"/>
            <a:r>
              <a:rPr lang="ko-KR" altLang="en-US" sz="1600" dirty="0" err="1">
                <a:latin typeface="+mn-ea"/>
                <a:ea typeface="+mn-ea"/>
              </a:rPr>
              <a:t>ㅇ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nova-scheduler </a:t>
            </a:r>
            <a:r>
              <a:rPr lang="ko-KR" altLang="en-US" sz="1600" dirty="0">
                <a:latin typeface="+mn-ea"/>
                <a:ea typeface="+mn-ea"/>
              </a:rPr>
              <a:t>데몬 </a:t>
            </a:r>
            <a:r>
              <a:rPr lang="ko-KR" altLang="en-US" sz="1600" dirty="0" err="1">
                <a:latin typeface="+mn-ea"/>
                <a:ea typeface="+mn-ea"/>
              </a:rPr>
              <a:t>재기동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382" y="3505760"/>
            <a:ext cx="10009112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>
                <a:latin typeface="+mn-ea"/>
                <a:ea typeface="+mn-ea"/>
              </a:rPr>
              <a:t>5.Enable neutron </a:t>
            </a:r>
            <a:r>
              <a:rPr lang="en-US" altLang="ko-KR" sz="1800" b="1" dirty="0" err="1">
                <a:latin typeface="+mn-ea"/>
                <a:ea typeface="+mn-ea"/>
              </a:rPr>
              <a:t>sriov</a:t>
            </a:r>
            <a:r>
              <a:rPr lang="en-US" altLang="ko-KR" sz="1800" b="1" dirty="0">
                <a:latin typeface="+mn-ea"/>
                <a:ea typeface="+mn-ea"/>
              </a:rPr>
              <a:t>-agent (Compute)</a:t>
            </a:r>
          </a:p>
          <a:p>
            <a:pPr lvl="0" algn="l"/>
            <a:r>
              <a:rPr lang="ko-KR" altLang="en-US" sz="160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ㅇ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etc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/neutron/plugins/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sriov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/sriov_agent.ini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파일에 설정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[</a:t>
            </a:r>
            <a:r>
              <a:rPr lang="en-US" altLang="ko-KR" sz="1600" dirty="0" err="1">
                <a:latin typeface="+mn-ea"/>
                <a:ea typeface="+mn-ea"/>
              </a:rPr>
              <a:t>securitygroup</a:t>
            </a:r>
            <a:r>
              <a:rPr lang="en-US" altLang="ko-KR" sz="1600" dirty="0">
                <a:latin typeface="+mn-ea"/>
                <a:ea typeface="+mn-ea"/>
              </a:rPr>
              <a:t>]</a:t>
            </a: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firewall_driver</a:t>
            </a:r>
            <a:r>
              <a:rPr lang="en-US" altLang="ko-KR" sz="1600" dirty="0">
                <a:latin typeface="+mn-ea"/>
                <a:ea typeface="+mn-ea"/>
              </a:rPr>
              <a:t> =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  <a:ea typeface="+mn-ea"/>
              </a:rPr>
              <a:t>neutron.agent.firewall.NoopFirewallDriver</a:t>
            </a:r>
            <a:endParaRPr lang="en-US" altLang="ko-KR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[</a:t>
            </a:r>
            <a:r>
              <a:rPr lang="en-US" altLang="ko-KR" sz="1600" dirty="0" err="1">
                <a:latin typeface="+mn-ea"/>
                <a:ea typeface="+mn-ea"/>
              </a:rPr>
              <a:t>sriov_nic</a:t>
            </a:r>
            <a:r>
              <a:rPr lang="en-US" altLang="ko-KR" sz="1600" dirty="0">
                <a:latin typeface="+mn-ea"/>
                <a:ea typeface="+mn-ea"/>
              </a:rPr>
              <a:t>]</a:t>
            </a: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physical_device_mappings</a:t>
            </a:r>
            <a:r>
              <a:rPr lang="en-US" altLang="ko-KR" sz="1600" dirty="0">
                <a:latin typeface="+mn-ea"/>
                <a:ea typeface="+mn-ea"/>
              </a:rPr>
              <a:t> = </a:t>
            </a:r>
            <a:r>
              <a:rPr lang="en-US" altLang="ko-KR" sz="1600" b="1" dirty="0" smtClean="0">
                <a:solidFill>
                  <a:srgbClr val="FF0000"/>
                </a:solidFill>
                <a:latin typeface="+mn-ea"/>
                <a:ea typeface="+mn-ea"/>
              </a:rPr>
              <a:t>physnet2:ensf10</a:t>
            </a:r>
            <a:endParaRPr lang="en-US" altLang="ko-KR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exclude_devices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=</a:t>
            </a: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lvl="0" algn="l"/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ㅇ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neutron-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sriov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nic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-agent \</a:t>
            </a:r>
          </a:p>
          <a:p>
            <a:pPr lvl="0" algn="l"/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 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config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-file /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etc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/neutron/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neutron.conf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\</a:t>
            </a:r>
          </a:p>
          <a:p>
            <a:pPr lvl="0" algn="l"/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 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config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-file /</a:t>
            </a:r>
            <a:r>
              <a:rPr lang="en-US" altLang="ko-KR" sz="160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etc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/neutron/plugins/ml2/sriov_agent.ini</a:t>
            </a:r>
          </a:p>
          <a:p>
            <a:pPr lvl="0" algn="l"/>
            <a:endParaRPr lang="en-US" altLang="ko-KR" sz="16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neutron </a:t>
            </a:r>
            <a:r>
              <a:rPr lang="en-US" altLang="ko-KR" sz="1600" dirty="0" err="1" smtClean="0">
                <a:latin typeface="+mn-ea"/>
                <a:ea typeface="+mn-ea"/>
              </a:rPr>
              <a:t>sriov</a:t>
            </a:r>
            <a:r>
              <a:rPr lang="en-US" altLang="ko-KR" sz="1600" dirty="0" smtClean="0">
                <a:latin typeface="+mn-ea"/>
                <a:ea typeface="+mn-ea"/>
              </a:rPr>
              <a:t>-agent </a:t>
            </a:r>
            <a:r>
              <a:rPr lang="ko-KR" altLang="en-US" sz="1600" dirty="0" smtClean="0">
                <a:latin typeface="+mn-ea"/>
                <a:ea typeface="+mn-ea"/>
              </a:rPr>
              <a:t>데몬 </a:t>
            </a:r>
            <a:r>
              <a:rPr lang="ko-KR" altLang="en-US" sz="1600" dirty="0" err="1" smtClean="0">
                <a:latin typeface="+mn-ea"/>
                <a:ea typeface="+mn-ea"/>
              </a:rPr>
              <a:t>재기동</a:t>
            </a:r>
            <a:endParaRPr lang="en-US" altLang="ko-KR" sz="16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16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4320480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OPENSTACK </a:t>
            </a:r>
            <a:r>
              <a:rPr lang="en-US" altLang="ko-KR" sz="2000" dirty="0" smtClean="0">
                <a:latin typeface="+mn-ea"/>
                <a:ea typeface="+mn-ea"/>
              </a:rPr>
              <a:t>SRIOV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942" y="918121"/>
            <a:ext cx="10009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>
                <a:latin typeface="+mn-ea"/>
                <a:ea typeface="+mn-ea"/>
              </a:rPr>
              <a:t>6.Creating </a:t>
            </a:r>
            <a:r>
              <a:rPr lang="en-US" altLang="ko-KR" sz="1800" b="1" dirty="0">
                <a:latin typeface="+mn-ea"/>
                <a:ea typeface="+mn-ea"/>
              </a:rPr>
              <a:t>instances with SR-IOV ports (</a:t>
            </a:r>
            <a:r>
              <a:rPr lang="en-US" altLang="ko-KR" sz="1800" b="1" dirty="0" smtClean="0">
                <a:latin typeface="+mn-ea"/>
                <a:ea typeface="+mn-ea"/>
              </a:rPr>
              <a:t>Controller)</a:t>
            </a:r>
            <a:endParaRPr lang="en-US" altLang="ko-KR" sz="1800" b="1" dirty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neutron </a:t>
            </a:r>
            <a:r>
              <a:rPr lang="en-US" altLang="ko-KR" sz="1600" dirty="0">
                <a:latin typeface="+mn-ea"/>
                <a:ea typeface="+mn-ea"/>
              </a:rPr>
              <a:t>net-show </a:t>
            </a:r>
            <a:r>
              <a:rPr lang="ko-KR" altLang="en-US" sz="1600" dirty="0" smtClean="0">
                <a:latin typeface="+mn-ea"/>
                <a:ea typeface="+mn-ea"/>
              </a:rPr>
              <a:t>로 </a:t>
            </a:r>
            <a:r>
              <a:rPr lang="en-US" altLang="ko-KR" sz="1600" dirty="0" smtClean="0">
                <a:latin typeface="+mn-ea"/>
                <a:ea typeface="+mn-ea"/>
              </a:rPr>
              <a:t>net-id </a:t>
            </a:r>
            <a:r>
              <a:rPr lang="ko-KR" altLang="en-US" sz="1600" dirty="0" smtClean="0">
                <a:latin typeface="+mn-ea"/>
                <a:ea typeface="+mn-ea"/>
              </a:rPr>
              <a:t>확인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neutron </a:t>
            </a:r>
            <a:r>
              <a:rPr lang="en-US" altLang="ko-KR" sz="1600" dirty="0">
                <a:latin typeface="+mn-ea"/>
                <a:ea typeface="+mn-ea"/>
              </a:rPr>
              <a:t>port-create $</a:t>
            </a:r>
            <a:r>
              <a:rPr lang="en-US" altLang="ko-KR" sz="1600" dirty="0" err="1">
                <a:latin typeface="+mn-ea"/>
                <a:ea typeface="+mn-ea"/>
              </a:rPr>
              <a:t>net_id</a:t>
            </a:r>
            <a:r>
              <a:rPr lang="en-US" altLang="ko-KR" sz="1600" dirty="0">
                <a:latin typeface="+mn-ea"/>
                <a:ea typeface="+mn-ea"/>
              </a:rPr>
              <a:t> --name </a:t>
            </a:r>
            <a:r>
              <a:rPr lang="en-US" altLang="ko-KR" sz="1600" dirty="0" err="1">
                <a:latin typeface="+mn-ea"/>
                <a:ea typeface="+mn-ea"/>
              </a:rPr>
              <a:t>sriov_port</a:t>
            </a:r>
            <a:r>
              <a:rPr lang="en-US" altLang="ko-KR" sz="1600" dirty="0">
                <a:latin typeface="+mn-ea"/>
                <a:ea typeface="+mn-ea"/>
              </a:rPr>
              <a:t> --</a:t>
            </a:r>
            <a:r>
              <a:rPr lang="en-US" altLang="ko-KR" sz="1600" dirty="0" err="1">
                <a:latin typeface="+mn-ea"/>
                <a:ea typeface="+mn-ea"/>
              </a:rPr>
              <a:t>binding:vnic_type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direct </a:t>
            </a:r>
            <a:r>
              <a:rPr lang="ko-KR" altLang="en-US" sz="1600" dirty="0" smtClean="0">
                <a:latin typeface="+mn-ea"/>
                <a:ea typeface="+mn-ea"/>
              </a:rPr>
              <a:t>로 </a:t>
            </a:r>
            <a:r>
              <a:rPr lang="en-US" altLang="ko-KR" sz="1600" dirty="0" smtClean="0">
                <a:latin typeface="+mn-ea"/>
                <a:ea typeface="+mn-ea"/>
              </a:rPr>
              <a:t>port </a:t>
            </a:r>
            <a:r>
              <a:rPr lang="ko-KR" altLang="en-US" sz="1600" dirty="0" smtClean="0">
                <a:latin typeface="+mn-ea"/>
                <a:ea typeface="+mn-ea"/>
              </a:rPr>
              <a:t>사전 생성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en-US" altLang="ko-KR" sz="1600" dirty="0" smtClean="0">
                <a:latin typeface="+mn-ea"/>
                <a:ea typeface="+mn-ea"/>
              </a:rPr>
              <a:t>nova </a:t>
            </a:r>
            <a:r>
              <a:rPr lang="en-US" altLang="ko-KR" sz="1600" dirty="0">
                <a:latin typeface="+mn-ea"/>
                <a:ea typeface="+mn-ea"/>
              </a:rPr>
              <a:t>boot --flavor m1.large --image ubuntu_14.04 --</a:t>
            </a:r>
            <a:r>
              <a:rPr lang="en-US" altLang="ko-KR" sz="1600" dirty="0" err="1">
                <a:latin typeface="+mn-ea"/>
                <a:ea typeface="+mn-ea"/>
              </a:rPr>
              <a:t>nic</a:t>
            </a:r>
            <a:r>
              <a:rPr lang="en-US" altLang="ko-KR" sz="1600" dirty="0">
                <a:latin typeface="+mn-ea"/>
                <a:ea typeface="+mn-ea"/>
              </a:rPr>
              <a:t> port-id=$</a:t>
            </a:r>
            <a:r>
              <a:rPr lang="en-US" altLang="ko-KR" sz="1600" dirty="0" err="1">
                <a:latin typeface="+mn-ea"/>
                <a:ea typeface="+mn-ea"/>
              </a:rPr>
              <a:t>port_id</a:t>
            </a:r>
            <a:r>
              <a:rPr lang="en-US" altLang="ko-KR" sz="1600" dirty="0">
                <a:latin typeface="+mn-ea"/>
                <a:ea typeface="+mn-ea"/>
              </a:rPr>
              <a:t> test-</a:t>
            </a:r>
            <a:r>
              <a:rPr lang="en-US" altLang="ko-KR" sz="1600" dirty="0" err="1">
                <a:latin typeface="+mn-ea"/>
                <a:ea typeface="+mn-ea"/>
              </a:rPr>
              <a:t>sriov</a:t>
            </a:r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7946" y="2430289"/>
            <a:ext cx="86769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>
                <a:latin typeface="+mn-ea"/>
                <a:ea typeface="+mn-ea"/>
              </a:rPr>
              <a:t>7. </a:t>
            </a:r>
            <a:r>
              <a:rPr lang="en-US" altLang="ko-KR" sz="1800" b="1" dirty="0">
                <a:latin typeface="+mn-ea"/>
                <a:ea typeface="+mn-ea"/>
              </a:rPr>
              <a:t>SR-IOV with </a:t>
            </a:r>
            <a:r>
              <a:rPr lang="en-US" altLang="ko-KR" sz="1800" b="1" dirty="0" err="1" smtClean="0">
                <a:latin typeface="+mn-ea"/>
                <a:ea typeface="+mn-ea"/>
              </a:rPr>
              <a:t>InfiniBand</a:t>
            </a:r>
            <a:r>
              <a:rPr lang="en-US" altLang="ko-KR" sz="1800" b="1" dirty="0" smtClean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. Use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InfiniBand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enabled network 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adapters</a:t>
            </a:r>
            <a:endParaRPr lang="en-US" altLang="ko-KR" sz="16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/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2. Run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InfiniBand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subnet managers to enable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InfiniBand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fabric</a:t>
            </a:r>
          </a:p>
          <a:p>
            <a:pPr algn="l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</a:rPr>
              <a:t>3  Install 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the 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ebrctl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utility on the compute nodes</a:t>
            </a:r>
            <a:endParaRPr lang="en-US" altLang="ko-KR" sz="160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452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4320480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SRIOV </a:t>
            </a:r>
            <a:r>
              <a:rPr lang="ko-KR" altLang="en-US" sz="2000" dirty="0" smtClean="0">
                <a:latin typeface="+mn-ea"/>
                <a:ea typeface="+mn-ea"/>
              </a:rPr>
              <a:t>개념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958" y="918121"/>
            <a:ext cx="93250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>
                <a:latin typeface="+mn-ea"/>
                <a:ea typeface="+mn-ea"/>
              </a:rPr>
              <a:t>SR-IOV </a:t>
            </a:r>
            <a:r>
              <a:rPr lang="ko-KR" altLang="en-US" sz="1600" dirty="0">
                <a:latin typeface="+mn-ea"/>
                <a:ea typeface="+mn-ea"/>
              </a:rPr>
              <a:t>는 </a:t>
            </a:r>
            <a:r>
              <a:rPr lang="en-US" altLang="ko-KR" sz="1600" dirty="0">
                <a:latin typeface="+mn-ea"/>
                <a:ea typeface="+mn-ea"/>
              </a:rPr>
              <a:t>PCI-SIG(Special Interest Group) </a:t>
            </a:r>
            <a:r>
              <a:rPr lang="ko-KR" altLang="en-US" sz="1600" dirty="0">
                <a:latin typeface="+mn-ea"/>
                <a:ea typeface="+mn-ea"/>
              </a:rPr>
              <a:t>표준기반의 </a:t>
            </a:r>
            <a:r>
              <a:rPr lang="en-US" altLang="ko-KR" sz="1600" dirty="0">
                <a:latin typeface="+mn-ea"/>
                <a:ea typeface="+mn-ea"/>
              </a:rPr>
              <a:t>PIC </a:t>
            </a:r>
            <a:r>
              <a:rPr lang="ko-KR" altLang="en-US" sz="1600" dirty="0">
                <a:latin typeface="+mn-ea"/>
                <a:ea typeface="+mn-ea"/>
              </a:rPr>
              <a:t>카드를 가상화 시키는 </a:t>
            </a:r>
            <a:r>
              <a:rPr lang="ko-KR" altLang="en-US" sz="1600" dirty="0" smtClean="0">
                <a:latin typeface="+mn-ea"/>
                <a:ea typeface="+mn-ea"/>
              </a:rPr>
              <a:t>기술</a:t>
            </a:r>
            <a:r>
              <a:rPr lang="ko-KR" altLang="en-US" sz="1600" dirty="0">
                <a:latin typeface="+mn-ea"/>
                <a:ea typeface="+mn-ea"/>
              </a:rPr>
              <a:t/>
            </a:r>
            <a:br>
              <a:rPr lang="ko-KR" altLang="en-US" sz="1600" dirty="0">
                <a:latin typeface="+mn-ea"/>
                <a:ea typeface="+mn-ea"/>
              </a:rPr>
            </a:br>
            <a:r>
              <a:rPr lang="ko-KR" altLang="en-US" sz="1600" dirty="0">
                <a:latin typeface="+mn-ea"/>
                <a:ea typeface="+mn-ea"/>
              </a:rPr>
              <a:t>한 뿌리</a:t>
            </a:r>
            <a:r>
              <a:rPr lang="en-US" altLang="ko-KR" sz="1600" dirty="0">
                <a:latin typeface="+mn-ea"/>
                <a:ea typeface="+mn-ea"/>
              </a:rPr>
              <a:t>(Physical)</a:t>
            </a:r>
            <a:r>
              <a:rPr lang="ko-KR" altLang="en-US" sz="1600" dirty="0">
                <a:latin typeface="+mn-ea"/>
                <a:ea typeface="+mn-ea"/>
              </a:rPr>
              <a:t>를 가지지만 줄기는 가상화를 통해 논리적으로 여러 개의 </a:t>
            </a:r>
            <a:r>
              <a:rPr lang="en-US" altLang="ko-KR" sz="1600" dirty="0" err="1" smtClean="0">
                <a:latin typeface="+mn-ea"/>
                <a:ea typeface="+mn-ea"/>
              </a:rPr>
              <a:t>vNIC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 err="1">
                <a:latin typeface="+mn-ea"/>
                <a:ea typeface="+mn-ea"/>
              </a:rPr>
              <a:t>네트웍</a:t>
            </a:r>
            <a:r>
              <a:rPr lang="ko-KR" altLang="en-US" sz="1600" dirty="0">
                <a:latin typeface="+mn-ea"/>
                <a:ea typeface="+mn-ea"/>
              </a:rPr>
              <a:t> 카드</a:t>
            </a:r>
            <a:r>
              <a:rPr lang="en-US" altLang="ko-KR" sz="1600" dirty="0">
                <a:latin typeface="+mn-ea"/>
                <a:ea typeface="+mn-ea"/>
              </a:rPr>
              <a:t>) </a:t>
            </a:r>
            <a:r>
              <a:rPr lang="ko-KR" altLang="en-US" sz="1600" dirty="0" smtClean="0">
                <a:latin typeface="+mn-ea"/>
                <a:ea typeface="+mn-ea"/>
              </a:rPr>
              <a:t>생성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pic>
        <p:nvPicPr>
          <p:cNvPr id="1026" name="Picture 2" descr="C:\Users\user\Desktop\232E0246521ACC8019DD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20" y="3510409"/>
            <a:ext cx="6480720" cy="328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87808"/>
              </p:ext>
            </p:extLst>
          </p:nvPr>
        </p:nvGraphicFramePr>
        <p:xfrm>
          <a:off x="539974" y="1746213"/>
          <a:ext cx="8712968" cy="12125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7945"/>
                <a:gridCol w="7765023"/>
              </a:tblGrid>
              <a:tr h="229673">
                <a:tc>
                  <a:txBody>
                    <a:bodyPr/>
                    <a:lstStyle/>
                    <a:p>
                      <a:r>
                        <a:rPr lang="en-US" sz="1400" dirty="0"/>
                        <a:t>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Definition</a:t>
                      </a:r>
                    </a:p>
                  </a:txBody>
                  <a:tcPr anchor="ctr"/>
                </a:tc>
              </a:tr>
              <a:tr h="373794">
                <a:tc>
                  <a:txBody>
                    <a:bodyPr/>
                    <a:lstStyle/>
                    <a:p>
                      <a:r>
                        <a:rPr lang="en-US" sz="1400" dirty="0"/>
                        <a:t>PF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Function. This is the physical Ethernet controller that supports SR-IOV.</a:t>
                      </a:r>
                    </a:p>
                  </a:txBody>
                  <a:tcPr anchor="ctr"/>
                </a:tc>
              </a:tr>
              <a:tr h="533992">
                <a:tc>
                  <a:txBody>
                    <a:bodyPr/>
                    <a:lstStyle/>
                    <a:p>
                      <a:r>
                        <a:rPr lang="en-US" sz="1400" dirty="0"/>
                        <a:t>VF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Virtual Function. This is a virtual </a:t>
                      </a:r>
                      <a:r>
                        <a:rPr lang="en-US" sz="1400" dirty="0" err="1"/>
                        <a:t>PCIe</a:t>
                      </a:r>
                      <a:r>
                        <a:rPr lang="en-US" sz="1400" dirty="0"/>
                        <a:t> device created from a physical Ethernet controller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8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4320480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SRIOV </a:t>
            </a:r>
            <a:r>
              <a:rPr lang="ko-KR" altLang="en-US" sz="2000" dirty="0">
                <a:latin typeface="+mn-ea"/>
                <a:ea typeface="+mn-ea"/>
              </a:rPr>
              <a:t>장</a:t>
            </a:r>
            <a:r>
              <a:rPr lang="ko-KR" altLang="en-US" sz="2000" dirty="0" smtClean="0">
                <a:latin typeface="+mn-ea"/>
                <a:ea typeface="+mn-ea"/>
              </a:rPr>
              <a:t>점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958" y="918121"/>
            <a:ext cx="96490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>
                <a:latin typeface="+mn-ea"/>
                <a:ea typeface="+mn-ea"/>
              </a:rPr>
              <a:t>(VF)</a:t>
            </a:r>
            <a:r>
              <a:rPr lang="ko-KR" altLang="en-US" sz="1600" b="1" dirty="0">
                <a:latin typeface="+mn-ea"/>
                <a:ea typeface="+mn-ea"/>
              </a:rPr>
              <a:t>가상 인터페이스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en-US" altLang="ko-KR" sz="1600" b="1" dirty="0" err="1">
                <a:latin typeface="+mn-ea"/>
                <a:ea typeface="+mn-ea"/>
              </a:rPr>
              <a:t>vNIC,vHBA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  <a:r>
              <a:rPr lang="ko-KR" altLang="en-US" sz="1600" b="1" dirty="0">
                <a:latin typeface="+mn-ea"/>
                <a:ea typeface="+mn-ea"/>
              </a:rPr>
              <a:t>는 </a:t>
            </a:r>
            <a:r>
              <a:rPr lang="en-US" altLang="ko-KR" sz="1600" b="1" dirty="0">
                <a:latin typeface="+mn-ea"/>
                <a:ea typeface="+mn-ea"/>
              </a:rPr>
              <a:t>VM</a:t>
            </a:r>
            <a:r>
              <a:rPr lang="ko-KR" altLang="en-US" sz="1600" b="1" dirty="0">
                <a:latin typeface="+mn-ea"/>
                <a:ea typeface="+mn-ea"/>
              </a:rPr>
              <a:t>에 연결될 </a:t>
            </a:r>
            <a:r>
              <a:rPr lang="ko-KR" altLang="en-US" sz="1600" b="1" dirty="0" smtClean="0">
                <a:latin typeface="+mn-ea"/>
                <a:ea typeface="+mn-ea"/>
              </a:rPr>
              <a:t>수도</a:t>
            </a:r>
            <a:r>
              <a:rPr lang="en-US" altLang="ko-KR" sz="1600" b="1" dirty="0" smtClean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있고</a:t>
            </a:r>
            <a:r>
              <a:rPr lang="en-US" altLang="ko-KR" sz="1600" b="1" dirty="0">
                <a:latin typeface="+mn-ea"/>
                <a:ea typeface="+mn-ea"/>
              </a:rPr>
              <a:t>, Hypervisor</a:t>
            </a:r>
            <a:r>
              <a:rPr lang="ko-KR" altLang="en-US" sz="1600" b="1" dirty="0">
                <a:latin typeface="+mn-ea"/>
                <a:ea typeface="+mn-ea"/>
              </a:rPr>
              <a:t>에 설정될 </a:t>
            </a:r>
            <a:r>
              <a:rPr lang="ko-KR" altLang="en-US" sz="1600" b="1" dirty="0" smtClean="0">
                <a:latin typeface="+mn-ea"/>
                <a:ea typeface="+mn-ea"/>
              </a:rPr>
              <a:t>수도 있음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그러므로 </a:t>
            </a:r>
            <a:r>
              <a:rPr lang="en-US" altLang="ko-KR" sz="1600" dirty="0" smtClean="0">
                <a:latin typeface="+mn-ea"/>
                <a:ea typeface="+mn-ea"/>
              </a:rPr>
              <a:t>SR-IOV</a:t>
            </a:r>
            <a:r>
              <a:rPr lang="ko-KR" altLang="en-US" sz="1600" dirty="0">
                <a:latin typeface="+mn-ea"/>
                <a:ea typeface="+mn-ea"/>
              </a:rPr>
              <a:t>는 </a:t>
            </a:r>
            <a:r>
              <a:rPr lang="en-US" altLang="ko-KR" sz="1600" dirty="0">
                <a:latin typeface="+mn-ea"/>
                <a:ea typeface="+mn-ea"/>
              </a:rPr>
              <a:t>Hypervisor Bypass(Pass through)</a:t>
            </a:r>
            <a:r>
              <a:rPr lang="ko-KR" altLang="en-US" sz="1600" dirty="0">
                <a:latin typeface="+mn-ea"/>
                <a:ea typeface="+mn-ea"/>
              </a:rPr>
              <a:t>는 </a:t>
            </a:r>
            <a:r>
              <a:rPr lang="ko-KR" altLang="en-US" sz="1600" dirty="0" smtClean="0">
                <a:latin typeface="+mn-ea"/>
                <a:ea typeface="+mn-ea"/>
              </a:rPr>
              <a:t>아님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SR-IOV</a:t>
            </a:r>
            <a:r>
              <a:rPr lang="ko-KR" altLang="en-US" sz="1600" dirty="0">
                <a:latin typeface="+mn-ea"/>
                <a:ea typeface="+mn-ea"/>
              </a:rPr>
              <a:t>를 통해 </a:t>
            </a:r>
            <a:r>
              <a:rPr lang="en-US" altLang="ko-KR" sz="1600" dirty="0">
                <a:latin typeface="+mn-ea"/>
                <a:ea typeface="+mn-ea"/>
              </a:rPr>
              <a:t>VM</a:t>
            </a:r>
            <a:r>
              <a:rPr lang="ko-KR" altLang="en-US" sz="1600" dirty="0">
                <a:latin typeface="+mn-ea"/>
                <a:ea typeface="+mn-ea"/>
              </a:rPr>
              <a:t>을 </a:t>
            </a:r>
            <a:r>
              <a:rPr lang="en-US" altLang="ko-KR" sz="1600" dirty="0">
                <a:latin typeface="+mn-ea"/>
                <a:ea typeface="+mn-ea"/>
              </a:rPr>
              <a:t>VF</a:t>
            </a:r>
            <a:r>
              <a:rPr lang="ko-KR" altLang="en-US" sz="1600" dirty="0">
                <a:latin typeface="+mn-ea"/>
                <a:ea typeface="+mn-ea"/>
              </a:rPr>
              <a:t>에 직접 </a:t>
            </a:r>
            <a:r>
              <a:rPr lang="ko-KR" altLang="en-US" sz="1600" dirty="0" err="1">
                <a:latin typeface="+mn-ea"/>
                <a:ea typeface="+mn-ea"/>
              </a:rPr>
              <a:t>붙임으로서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Hypervisor Bypass</a:t>
            </a:r>
            <a:r>
              <a:rPr lang="ko-KR" altLang="en-US" sz="1600" dirty="0">
                <a:latin typeface="+mn-ea"/>
                <a:ea typeface="+mn-ea"/>
              </a:rPr>
              <a:t>를 할 수 있는 발판을 제공해 </a:t>
            </a:r>
            <a:r>
              <a:rPr lang="ko-KR" altLang="en-US" sz="1600" dirty="0" err="1">
                <a:latin typeface="+mn-ea"/>
                <a:ea typeface="+mn-ea"/>
              </a:rPr>
              <a:t>주긴하지만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SR-IOV</a:t>
            </a:r>
            <a:r>
              <a:rPr lang="ko-KR" altLang="en-US" sz="1600" dirty="0">
                <a:latin typeface="+mn-ea"/>
                <a:ea typeface="+mn-ea"/>
              </a:rPr>
              <a:t>가 모두 </a:t>
            </a:r>
            <a:r>
              <a:rPr lang="en-US" altLang="ko-KR" sz="1600" dirty="0">
                <a:latin typeface="+mn-ea"/>
                <a:ea typeface="+mn-ea"/>
              </a:rPr>
              <a:t>Hypervisor Bypass </a:t>
            </a:r>
            <a:r>
              <a:rPr lang="ko-KR" altLang="en-US" sz="1600" dirty="0">
                <a:latin typeface="+mn-ea"/>
                <a:ea typeface="+mn-ea"/>
              </a:rPr>
              <a:t>를 의미하지 </a:t>
            </a:r>
            <a:r>
              <a:rPr lang="ko-KR" altLang="en-US" sz="1600" dirty="0" smtClean="0">
                <a:latin typeface="+mn-ea"/>
                <a:ea typeface="+mn-ea"/>
              </a:rPr>
              <a:t>않음</a:t>
            </a:r>
            <a:endParaRPr lang="en-US" altLang="ko-KR" sz="1600" dirty="0">
              <a:effectLst/>
              <a:latin typeface="+mn-ea"/>
              <a:ea typeface="+mn-ea"/>
            </a:endParaRPr>
          </a:p>
        </p:txBody>
      </p:sp>
      <p:pic>
        <p:nvPicPr>
          <p:cNvPr id="2050" name="Picture 2" descr="C:\Users\user\Desktop\2131A442521ACC922EBF0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4" y="2226555"/>
            <a:ext cx="4176464" cy="416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716438" y="2538301"/>
            <a:ext cx="52197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sz="1400" dirty="0">
                <a:latin typeface="+mn-ea"/>
                <a:ea typeface="+mn-ea"/>
              </a:rPr>
              <a:t>1)</a:t>
            </a:r>
            <a:r>
              <a:rPr lang="ko-KR" altLang="en-US" sz="1400" dirty="0">
                <a:latin typeface="+mn-ea"/>
                <a:ea typeface="+mn-ea"/>
              </a:rPr>
              <a:t>한곳에서 </a:t>
            </a:r>
            <a:r>
              <a:rPr lang="en-US" altLang="ko-KR" sz="1400" dirty="0">
                <a:latin typeface="+mn-ea"/>
                <a:ea typeface="+mn-ea"/>
              </a:rPr>
              <a:t>2</a:t>
            </a:r>
            <a:r>
              <a:rPr lang="ko-KR" altLang="en-US" sz="1400" dirty="0">
                <a:latin typeface="+mn-ea"/>
                <a:ea typeface="+mn-ea"/>
              </a:rPr>
              <a:t>개 </a:t>
            </a:r>
            <a:r>
              <a:rPr lang="en-US" altLang="ko-KR" sz="1400" dirty="0">
                <a:latin typeface="+mn-ea"/>
                <a:ea typeface="+mn-ea"/>
              </a:rPr>
              <a:t>VM</a:t>
            </a:r>
            <a:r>
              <a:rPr lang="ko-KR" altLang="en-US" sz="1400" dirty="0">
                <a:latin typeface="+mn-ea"/>
                <a:ea typeface="+mn-ea"/>
              </a:rPr>
              <a:t>이 붙어 있습니다</a:t>
            </a:r>
            <a:r>
              <a:rPr lang="en-US" altLang="ko-KR" sz="1400" dirty="0">
                <a:latin typeface="+mn-ea"/>
                <a:ea typeface="+mn-ea"/>
              </a:rPr>
              <a:t>. </a:t>
            </a:r>
            <a:r>
              <a:rPr lang="ko-KR" altLang="en-US" sz="1400" dirty="0" err="1">
                <a:latin typeface="+mn-ea"/>
                <a:ea typeface="+mn-ea"/>
              </a:rPr>
              <a:t>하이퍼바이저가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1</a:t>
            </a:r>
            <a:r>
              <a:rPr lang="ko-KR" altLang="en-US" sz="1400" dirty="0">
                <a:latin typeface="+mn-ea"/>
                <a:ea typeface="+mn-ea"/>
              </a:rPr>
              <a:t>하나의 </a:t>
            </a:r>
            <a:r>
              <a:rPr lang="en-US" altLang="ko-KR" sz="1400" dirty="0">
                <a:latin typeface="+mn-ea"/>
                <a:ea typeface="+mn-ea"/>
              </a:rPr>
              <a:t>PF</a:t>
            </a:r>
            <a:r>
              <a:rPr lang="ko-KR" altLang="en-US" sz="1400" dirty="0">
                <a:latin typeface="+mn-ea"/>
                <a:ea typeface="+mn-ea"/>
              </a:rPr>
              <a:t>을 보고 있으므로 데이터 교환이 한번에 하나만 가능 메모리가 그것을 복사해서 </a:t>
            </a:r>
            <a:r>
              <a:rPr lang="en-US" altLang="ko-KR" sz="1400" dirty="0">
                <a:latin typeface="+mn-ea"/>
                <a:ea typeface="+mn-ea"/>
              </a:rPr>
              <a:t>VM1</a:t>
            </a:r>
            <a:r>
              <a:rPr lang="ko-KR" altLang="en-US" sz="1400" dirty="0">
                <a:latin typeface="+mn-ea"/>
                <a:ea typeface="+mn-ea"/>
              </a:rPr>
              <a:t>주고 </a:t>
            </a:r>
            <a:r>
              <a:rPr lang="en-US" altLang="ko-KR" sz="1400" dirty="0">
                <a:latin typeface="+mn-ea"/>
                <a:ea typeface="+mn-ea"/>
              </a:rPr>
              <a:t>VM2</a:t>
            </a:r>
            <a:r>
              <a:rPr lang="ko-KR" altLang="en-US" sz="1400" dirty="0">
                <a:latin typeface="+mn-ea"/>
                <a:ea typeface="+mn-ea"/>
              </a:rPr>
              <a:t>에게 복사하여 줍니다</a:t>
            </a:r>
            <a:r>
              <a:rPr lang="en-US" altLang="ko-KR" sz="1400" dirty="0">
                <a:latin typeface="+mn-ea"/>
                <a:ea typeface="+mn-ea"/>
              </a:rPr>
              <a:t>. – </a:t>
            </a:r>
            <a:r>
              <a:rPr lang="ko-KR" altLang="en-US" sz="1400" dirty="0">
                <a:latin typeface="+mn-ea"/>
                <a:ea typeface="+mn-ea"/>
              </a:rPr>
              <a:t>복사에 따른 오버헤드 발생 </a:t>
            </a:r>
          </a:p>
          <a:p>
            <a:pPr algn="l"/>
            <a:endParaRPr lang="ko-KR" altLang="en-US" sz="1400" dirty="0">
              <a:latin typeface="+mn-ea"/>
              <a:ea typeface="+mn-ea"/>
            </a:endParaRPr>
          </a:p>
          <a:p>
            <a:pPr algn="l"/>
            <a:endParaRPr lang="ko-KR" altLang="en-US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2)</a:t>
            </a:r>
            <a:r>
              <a:rPr lang="ko-KR" altLang="en-US" sz="1400" dirty="0">
                <a:latin typeface="+mn-ea"/>
                <a:ea typeface="+mn-ea"/>
              </a:rPr>
              <a:t>의 경우 </a:t>
            </a:r>
            <a:r>
              <a:rPr lang="en-US" altLang="ko-KR" sz="1400" dirty="0">
                <a:latin typeface="+mn-ea"/>
                <a:ea typeface="+mn-ea"/>
              </a:rPr>
              <a:t>VF</a:t>
            </a:r>
            <a:r>
              <a:rPr lang="ko-KR" altLang="en-US" sz="1400" dirty="0">
                <a:latin typeface="+mn-ea"/>
                <a:ea typeface="+mn-ea"/>
              </a:rPr>
              <a:t>가 </a:t>
            </a:r>
            <a:r>
              <a:rPr lang="en-US" altLang="ko-KR" sz="1400" dirty="0">
                <a:latin typeface="+mn-ea"/>
                <a:ea typeface="+mn-ea"/>
              </a:rPr>
              <a:t>VM</a:t>
            </a:r>
            <a:r>
              <a:rPr lang="ko-KR" altLang="en-US" sz="1400" dirty="0">
                <a:latin typeface="+mn-ea"/>
                <a:ea typeface="+mn-ea"/>
              </a:rPr>
              <a:t>에 있는 물리주소로 직접 접근 메모리 복사가 없습니다 </a:t>
            </a:r>
            <a:r>
              <a:rPr lang="en-US" altLang="ko-KR" sz="1400" dirty="0">
                <a:latin typeface="+mn-ea"/>
                <a:ea typeface="+mn-ea"/>
              </a:rPr>
              <a:t>- VM </a:t>
            </a:r>
            <a:r>
              <a:rPr lang="ko-KR" altLang="en-US" sz="1400" dirty="0" err="1">
                <a:latin typeface="+mn-ea"/>
                <a:ea typeface="+mn-ea"/>
              </a:rPr>
              <a:t>커널간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I/O</a:t>
            </a:r>
            <a:r>
              <a:rPr lang="ko-KR" altLang="en-US" sz="1400" dirty="0">
                <a:latin typeface="+mn-ea"/>
                <a:ea typeface="+mn-ea"/>
              </a:rPr>
              <a:t>가 </a:t>
            </a:r>
            <a:r>
              <a:rPr lang="ko-KR" altLang="en-US" sz="1400" dirty="0" err="1">
                <a:latin typeface="+mn-ea"/>
                <a:ea typeface="+mn-ea"/>
              </a:rPr>
              <a:t>이뤼진다</a:t>
            </a:r>
            <a:r>
              <a:rPr lang="en-US" altLang="ko-KR" sz="1400" dirty="0">
                <a:latin typeface="+mn-ea"/>
                <a:ea typeface="+mn-ea"/>
              </a:rPr>
              <a:t>.(</a:t>
            </a:r>
            <a:r>
              <a:rPr lang="ko-KR" altLang="en-US" sz="1400" dirty="0">
                <a:latin typeface="+mn-ea"/>
                <a:ea typeface="+mn-ea"/>
              </a:rPr>
              <a:t>오버헤드 </a:t>
            </a:r>
            <a:r>
              <a:rPr lang="ko-KR" altLang="en-US" sz="1400" dirty="0" err="1">
                <a:latin typeface="+mn-ea"/>
                <a:ea typeface="+mn-ea"/>
              </a:rPr>
              <a:t>줄어듬</a:t>
            </a:r>
            <a:r>
              <a:rPr lang="en-US" altLang="ko-KR" sz="1400" dirty="0">
                <a:latin typeface="+mn-ea"/>
                <a:ea typeface="+mn-ea"/>
              </a:rPr>
              <a:t>) </a:t>
            </a:r>
          </a:p>
          <a:p>
            <a:pPr algn="l"/>
            <a:r>
              <a:rPr lang="ko-KR" altLang="en-US" sz="1400" dirty="0" err="1" smtClean="0">
                <a:latin typeface="+mn-ea"/>
                <a:ea typeface="+mn-ea"/>
              </a:rPr>
              <a:t>하이퍼바이저를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거치지 않으니 </a:t>
            </a:r>
            <a:r>
              <a:rPr lang="en-US" altLang="ko-KR" sz="1400" dirty="0">
                <a:latin typeface="+mn-ea"/>
                <a:ea typeface="+mn-ea"/>
              </a:rPr>
              <a:t>Host(VM)</a:t>
            </a:r>
            <a:r>
              <a:rPr lang="ko-KR" altLang="en-US" sz="1400" dirty="0">
                <a:latin typeface="+mn-ea"/>
                <a:ea typeface="+mn-ea"/>
              </a:rPr>
              <a:t>의 </a:t>
            </a:r>
            <a:r>
              <a:rPr lang="en-US" altLang="ko-KR" sz="1400" dirty="0">
                <a:latin typeface="+mn-ea"/>
                <a:ea typeface="+mn-ea"/>
              </a:rPr>
              <a:t>CPU </a:t>
            </a:r>
            <a:r>
              <a:rPr lang="ko-KR" altLang="en-US" sz="1400" dirty="0">
                <a:latin typeface="+mn-ea"/>
                <a:ea typeface="+mn-ea"/>
              </a:rPr>
              <a:t>오버헤드가 줄어드는 장점이 있습니다</a:t>
            </a:r>
          </a:p>
        </p:txBody>
      </p:sp>
    </p:spTree>
    <p:extLst>
      <p:ext uri="{BB962C8B-B14F-4D97-AF65-F5344CB8AC3E}">
        <p14:creationId xmlns:p14="http://schemas.microsoft.com/office/powerpoint/2010/main" val="237220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4320480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SRIOV </a:t>
            </a:r>
            <a:r>
              <a:rPr lang="ko-KR" altLang="en-US" sz="2000" dirty="0" smtClean="0">
                <a:latin typeface="+mn-ea"/>
                <a:ea typeface="+mn-ea"/>
              </a:rPr>
              <a:t>동작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0" t="31452" r="32619" b="18497"/>
          <a:stretch/>
        </p:blipFill>
        <p:spPr bwMode="auto">
          <a:xfrm>
            <a:off x="6660654" y="1047161"/>
            <a:ext cx="3179440" cy="545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0" t="33971" r="22038" b="19810"/>
          <a:stretch/>
        </p:blipFill>
        <p:spPr bwMode="auto">
          <a:xfrm>
            <a:off x="395958" y="846113"/>
            <a:ext cx="6768752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90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4320480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SRIOV </a:t>
            </a:r>
            <a:r>
              <a:rPr lang="ko-KR" altLang="en-US" sz="2000" dirty="0" smtClean="0">
                <a:latin typeface="+mn-ea"/>
                <a:ea typeface="+mn-ea"/>
              </a:rPr>
              <a:t>구성</a:t>
            </a:r>
            <a:r>
              <a:rPr lang="en-US" altLang="ko-KR" sz="2000" dirty="0" smtClean="0">
                <a:latin typeface="+mn-ea"/>
                <a:ea typeface="+mn-ea"/>
              </a:rPr>
              <a:t>-1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5978" y="918121"/>
            <a:ext cx="8676964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 smtClean="0"/>
              <a:t>PF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7</a:t>
            </a:r>
            <a:r>
              <a:rPr lang="ko-KR" altLang="en-US" sz="1400" dirty="0" smtClean="0"/>
              <a:t>개의 </a:t>
            </a:r>
            <a:r>
              <a:rPr lang="en-US" altLang="ko-KR" sz="1400" dirty="0" smtClean="0"/>
              <a:t>VF </a:t>
            </a:r>
            <a:r>
              <a:rPr lang="ko-KR" altLang="en-US" sz="1400" dirty="0" smtClean="0"/>
              <a:t>생성 </a:t>
            </a:r>
            <a:endParaRPr lang="en-US" altLang="ko-KR" sz="1400" dirty="0" smtClean="0"/>
          </a:p>
          <a:p>
            <a:pPr algn="l"/>
            <a:r>
              <a:rPr lang="en-US" altLang="ko-KR" dirty="0" smtClean="0"/>
              <a:t># </a:t>
            </a:r>
            <a:r>
              <a:rPr lang="en-US" altLang="ko-KR" dirty="0" err="1"/>
              <a:t>lspci</a:t>
            </a:r>
            <a:endParaRPr lang="en-US" altLang="ko-KR" dirty="0"/>
          </a:p>
          <a:p>
            <a:pPr algn="l"/>
            <a:r>
              <a:rPr lang="en-US" altLang="ko-KR" dirty="0"/>
              <a:t>03:00.0 Ethernet controller: Intel Corporation 82576 Gigabit Network Connection (rev 01)</a:t>
            </a:r>
          </a:p>
          <a:p>
            <a:pPr algn="l"/>
            <a:r>
              <a:rPr lang="en-US" altLang="ko-KR" dirty="0"/>
              <a:t>03:00.1 Ethernet controller: Intel Corporation 82576 Gigabit Network Connection (rev 01</a:t>
            </a:r>
            <a:r>
              <a:rPr lang="en-US" altLang="ko-KR" dirty="0" smtClean="0"/>
              <a:t>)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 </a:t>
            </a:r>
            <a:r>
              <a:rPr lang="en-US" altLang="ko-KR" dirty="0" err="1"/>
              <a:t>modprobe</a:t>
            </a:r>
            <a:r>
              <a:rPr lang="en-US" altLang="ko-KR" dirty="0"/>
              <a:t> </a:t>
            </a:r>
            <a:r>
              <a:rPr lang="en-US" altLang="ko-KR" dirty="0" err="1"/>
              <a:t>igb</a:t>
            </a:r>
            <a:r>
              <a:rPr lang="en-US" altLang="ko-KR" dirty="0"/>
              <a:t> [&lt;option&gt;=&lt;VAL1&gt;,&lt;VAL2&gt;,]</a:t>
            </a:r>
          </a:p>
          <a:p>
            <a:pPr algn="l"/>
            <a:r>
              <a:rPr lang="en-US" altLang="ko-KR" dirty="0"/>
              <a:t># </a:t>
            </a:r>
            <a:r>
              <a:rPr lang="en-US" altLang="ko-KR" dirty="0" err="1"/>
              <a:t>lsmod</a:t>
            </a:r>
            <a:r>
              <a:rPr lang="en-US" altLang="ko-KR" dirty="0"/>
              <a:t> |</a:t>
            </a:r>
            <a:r>
              <a:rPr lang="en-US" altLang="ko-KR" dirty="0" err="1"/>
              <a:t>grep</a:t>
            </a:r>
            <a:r>
              <a:rPr lang="en-US" altLang="ko-KR" dirty="0"/>
              <a:t> </a:t>
            </a:r>
            <a:r>
              <a:rPr lang="en-US" altLang="ko-KR" dirty="0" err="1"/>
              <a:t>igb</a:t>
            </a:r>
            <a:endParaRPr lang="en-US" altLang="ko-KR" dirty="0"/>
          </a:p>
          <a:p>
            <a:pPr algn="l"/>
            <a:r>
              <a:rPr lang="en-US" altLang="ko-KR" dirty="0" err="1"/>
              <a:t>igb</a:t>
            </a:r>
            <a:r>
              <a:rPr lang="en-US" altLang="ko-KR" dirty="0"/>
              <a:t>    87592  0</a:t>
            </a:r>
          </a:p>
          <a:p>
            <a:pPr algn="l"/>
            <a:r>
              <a:rPr lang="en-US" altLang="ko-KR" dirty="0" err="1"/>
              <a:t>dca</a:t>
            </a:r>
            <a:r>
              <a:rPr lang="en-US" altLang="ko-KR" dirty="0"/>
              <a:t>    6708    1 </a:t>
            </a:r>
            <a:r>
              <a:rPr lang="en-US" altLang="ko-KR" dirty="0" err="1" smtClean="0"/>
              <a:t>igb</a:t>
            </a:r>
            <a:endParaRPr lang="en-US" altLang="ko-KR" dirty="0" smtClean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 </a:t>
            </a:r>
            <a:r>
              <a:rPr lang="en-US" altLang="ko-KR" dirty="0" smtClean="0"/>
              <a:t>#</a:t>
            </a:r>
            <a:r>
              <a:rPr lang="en-US" altLang="ko-KR" dirty="0" err="1" smtClean="0"/>
              <a:t>modprobe</a:t>
            </a:r>
            <a:r>
              <a:rPr lang="en-US" altLang="ko-KR" dirty="0" smtClean="0"/>
              <a:t> </a:t>
            </a:r>
            <a:r>
              <a:rPr lang="en-US" altLang="ko-KR" dirty="0"/>
              <a:t>-r </a:t>
            </a:r>
            <a:r>
              <a:rPr lang="en-US" altLang="ko-KR" dirty="0" err="1" smtClean="0"/>
              <a:t>igb</a:t>
            </a:r>
            <a:endParaRPr lang="en-US" altLang="ko-KR" dirty="0" smtClean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 </a:t>
            </a:r>
            <a:r>
              <a:rPr lang="en-US" altLang="ko-KR" dirty="0" err="1"/>
              <a:t>modprobe</a:t>
            </a:r>
            <a:r>
              <a:rPr lang="en-US" altLang="ko-KR" dirty="0"/>
              <a:t> </a:t>
            </a:r>
            <a:r>
              <a:rPr lang="en-US" altLang="ko-KR" dirty="0" err="1"/>
              <a:t>igb</a:t>
            </a:r>
            <a:r>
              <a:rPr lang="en-US" altLang="ko-KR" dirty="0"/>
              <a:t> </a:t>
            </a:r>
            <a:r>
              <a:rPr lang="en-US" altLang="ko-KR" dirty="0" err="1" smtClean="0"/>
              <a:t>max_vfs</a:t>
            </a:r>
            <a:r>
              <a:rPr lang="en-US" altLang="ko-KR" dirty="0" smtClean="0"/>
              <a:t>=7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 echo "options </a:t>
            </a:r>
            <a:r>
              <a:rPr lang="en-US" altLang="ko-KR" dirty="0" err="1"/>
              <a:t>igb</a:t>
            </a:r>
            <a:r>
              <a:rPr lang="en-US" altLang="ko-KR" dirty="0"/>
              <a:t> </a:t>
            </a:r>
            <a:r>
              <a:rPr lang="en-US" altLang="ko-KR" dirty="0" err="1"/>
              <a:t>max_vfs</a:t>
            </a:r>
            <a:r>
              <a:rPr lang="en-US" altLang="ko-KR" dirty="0"/>
              <a:t>=7" &gt;&gt;/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modprobe.d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igb.conf</a:t>
            </a:r>
            <a:endParaRPr lang="en-US" altLang="ko-KR" dirty="0" smtClean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# </a:t>
            </a:r>
            <a:r>
              <a:rPr lang="en-US" altLang="ko-KR" dirty="0" err="1"/>
              <a:t>lspci</a:t>
            </a:r>
            <a:r>
              <a:rPr lang="en-US" altLang="ko-KR" dirty="0"/>
              <a:t> | </a:t>
            </a:r>
            <a:r>
              <a:rPr lang="en-US" altLang="ko-KR" dirty="0" err="1"/>
              <a:t>grep</a:t>
            </a:r>
            <a:r>
              <a:rPr lang="en-US" altLang="ko-KR" dirty="0"/>
              <a:t> 82576</a:t>
            </a:r>
          </a:p>
          <a:p>
            <a:pPr algn="l"/>
            <a:r>
              <a:rPr lang="en-US" altLang="ko-KR" dirty="0"/>
              <a:t>0b:00.0 Ethernet controller: Intel Corporation 82576 Gigabit Network Connection (rev 01)</a:t>
            </a:r>
          </a:p>
          <a:p>
            <a:pPr algn="l"/>
            <a:r>
              <a:rPr lang="en-US" altLang="ko-KR" dirty="0"/>
              <a:t>0b:00.1 Ethernet controller: Intel Corporation 82576 Gigabit Network Connection(rev 01)</a:t>
            </a:r>
          </a:p>
          <a:p>
            <a:pPr algn="l"/>
            <a:r>
              <a:rPr lang="en-US" altLang="ko-KR" dirty="0"/>
              <a:t>0b:10.0 Ethernet controller: Intel Corporation 82576 Virtual Function (rev 01)</a:t>
            </a:r>
          </a:p>
          <a:p>
            <a:pPr algn="l"/>
            <a:r>
              <a:rPr lang="en-US" altLang="ko-KR" dirty="0"/>
              <a:t>0b:10.1 Ethernet controller: Intel Corporation 82576 Virtual Function (rev 01)</a:t>
            </a:r>
          </a:p>
          <a:p>
            <a:pPr algn="l"/>
            <a:r>
              <a:rPr lang="en-US" altLang="ko-KR" dirty="0"/>
              <a:t>0b:10.2 Ethernet controller: Intel Corporation 82576 Virtual Function (rev 01)</a:t>
            </a:r>
          </a:p>
          <a:p>
            <a:pPr algn="l"/>
            <a:r>
              <a:rPr lang="en-US" altLang="ko-KR" dirty="0"/>
              <a:t>0b:10.3 Ethernet controller: Intel Corporation 82576 Virtual Function (rev 01)</a:t>
            </a:r>
          </a:p>
          <a:p>
            <a:pPr algn="l"/>
            <a:r>
              <a:rPr lang="en-US" altLang="ko-KR" dirty="0"/>
              <a:t>0b:10.4 Ethernet controller: Intel Corporation 82576 Virtual Function (rev 01)</a:t>
            </a:r>
          </a:p>
          <a:p>
            <a:pPr algn="l"/>
            <a:r>
              <a:rPr lang="en-US" altLang="ko-KR" dirty="0"/>
              <a:t>0b:10.5 Ethernet controller: Intel Corporation 82576 Virtual Function (rev 01)</a:t>
            </a:r>
          </a:p>
          <a:p>
            <a:pPr algn="l"/>
            <a:r>
              <a:rPr lang="en-US" altLang="ko-KR" dirty="0"/>
              <a:t>0b:10.6 Ethernet controller: Intel Corporation 82576 Virtual Function (rev 01)</a:t>
            </a:r>
          </a:p>
          <a:p>
            <a:pPr algn="l"/>
            <a:r>
              <a:rPr lang="en-US" altLang="ko-KR" dirty="0"/>
              <a:t>0b:10.7 Ethernet controller: Intel Corporation 82576 Virtual Function (rev 01)</a:t>
            </a:r>
          </a:p>
          <a:p>
            <a:pPr algn="l"/>
            <a:r>
              <a:rPr lang="en-US" altLang="ko-KR" dirty="0"/>
              <a:t>0b:11.0 Ethernet controller: Intel Corporation 82576 Virtual Function (rev 01)</a:t>
            </a:r>
          </a:p>
          <a:p>
            <a:pPr algn="l"/>
            <a:r>
              <a:rPr lang="en-US" altLang="ko-KR" dirty="0"/>
              <a:t>0b:11.1 Ethernet controller: Intel Corporation 82576 Virtual Function (rev 01)</a:t>
            </a:r>
          </a:p>
          <a:p>
            <a:pPr algn="l"/>
            <a:r>
              <a:rPr lang="en-US" altLang="ko-KR" dirty="0"/>
              <a:t>0b:11.2 Ethernet controller: Intel Corporation 82576 Virtual Function (rev 01)</a:t>
            </a:r>
          </a:p>
          <a:p>
            <a:pPr algn="l"/>
            <a:r>
              <a:rPr lang="en-US" altLang="ko-KR" dirty="0"/>
              <a:t>0b:11.3 Ethernet controller: Intel Corporation 82576 Virtual Function (rev 01)</a:t>
            </a:r>
          </a:p>
          <a:p>
            <a:pPr algn="l"/>
            <a:r>
              <a:rPr lang="en-US" altLang="ko-KR" dirty="0"/>
              <a:t>0b:11.4 Ethernet controller: Intel Corporation 82576 Virtual Function (rev 01)</a:t>
            </a:r>
          </a:p>
          <a:p>
            <a:pPr algn="l"/>
            <a:r>
              <a:rPr lang="en-US" altLang="ko-KR" dirty="0"/>
              <a:t>0b:11.5 Ethernet controller: Intel Corporation 82576 Virtual Function (rev 01)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01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4320480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SRIOV </a:t>
            </a:r>
            <a:r>
              <a:rPr lang="ko-KR" altLang="en-US" sz="2000" dirty="0" smtClean="0">
                <a:latin typeface="+mn-ea"/>
                <a:ea typeface="+mn-ea"/>
              </a:rPr>
              <a:t>구성</a:t>
            </a:r>
            <a:r>
              <a:rPr lang="en-US" altLang="ko-KR" sz="2000" dirty="0" smtClean="0">
                <a:latin typeface="+mn-ea"/>
                <a:ea typeface="+mn-ea"/>
              </a:rPr>
              <a:t>-2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5978" y="918121"/>
            <a:ext cx="8676964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 smtClean="0"/>
              <a:t>PF </a:t>
            </a:r>
            <a:r>
              <a:rPr lang="ko-KR" altLang="en-US" sz="1400" dirty="0" smtClean="0"/>
              <a:t>구성정</a:t>
            </a:r>
            <a:r>
              <a:rPr lang="ko-KR" altLang="en-US" sz="1400" dirty="0"/>
              <a:t>보</a:t>
            </a:r>
            <a:endParaRPr lang="en-US" altLang="ko-KR" sz="1400" dirty="0" smtClean="0"/>
          </a:p>
          <a:p>
            <a:pPr algn="l"/>
            <a:r>
              <a:rPr lang="en-US" altLang="ko-KR" dirty="0" smtClean="0"/>
              <a:t># </a:t>
            </a:r>
            <a:r>
              <a:rPr lang="en-US" altLang="ko-KR" dirty="0" err="1"/>
              <a:t>virsh</a:t>
            </a:r>
            <a:r>
              <a:rPr lang="en-US" altLang="ko-KR" dirty="0"/>
              <a:t> </a:t>
            </a:r>
            <a:r>
              <a:rPr lang="en-US" altLang="ko-KR" dirty="0" err="1"/>
              <a:t>nodedev-dumpxml</a:t>
            </a:r>
            <a:r>
              <a:rPr lang="en-US" altLang="ko-KR" dirty="0"/>
              <a:t> pci_0000_0b_00_0</a:t>
            </a:r>
          </a:p>
          <a:p>
            <a:pPr algn="l"/>
            <a:r>
              <a:rPr lang="en-US" altLang="ko-KR" dirty="0"/>
              <a:t>&lt;device&gt;</a:t>
            </a:r>
          </a:p>
          <a:p>
            <a:pPr algn="l"/>
            <a:r>
              <a:rPr lang="en-US" altLang="ko-KR" dirty="0"/>
              <a:t>   &lt;name&gt;pci_0000_0b_00_0&lt;/name&gt;</a:t>
            </a:r>
          </a:p>
          <a:p>
            <a:pPr algn="l"/>
            <a:r>
              <a:rPr lang="en-US" altLang="ko-KR" dirty="0"/>
              <a:t>   &lt;parent&gt;pci_0000_00_01_0&lt;/parent&gt;</a:t>
            </a:r>
          </a:p>
          <a:p>
            <a:pPr algn="l"/>
            <a:r>
              <a:rPr lang="en-US" altLang="ko-KR" dirty="0"/>
              <a:t>   &lt;driver&gt;</a:t>
            </a:r>
          </a:p>
          <a:p>
            <a:pPr algn="l"/>
            <a:r>
              <a:rPr lang="en-US" altLang="ko-KR" dirty="0"/>
              <a:t>      &lt;name&gt;</a:t>
            </a:r>
            <a:r>
              <a:rPr lang="en-US" altLang="ko-KR" dirty="0" err="1"/>
              <a:t>igb</a:t>
            </a:r>
            <a:r>
              <a:rPr lang="en-US" altLang="ko-KR" dirty="0"/>
              <a:t>&lt;/name&gt;</a:t>
            </a:r>
          </a:p>
          <a:p>
            <a:pPr algn="l"/>
            <a:r>
              <a:rPr lang="en-US" altLang="ko-KR" dirty="0"/>
              <a:t>   &lt;/driver&gt;</a:t>
            </a:r>
          </a:p>
          <a:p>
            <a:pPr algn="l"/>
            <a:r>
              <a:rPr lang="en-US" altLang="ko-KR" dirty="0"/>
              <a:t>   &lt;capability type='</a:t>
            </a:r>
            <a:r>
              <a:rPr lang="en-US" altLang="ko-KR" dirty="0" err="1"/>
              <a:t>pci</a:t>
            </a:r>
            <a:r>
              <a:rPr lang="en-US" altLang="ko-KR" dirty="0"/>
              <a:t>'&gt;</a:t>
            </a:r>
          </a:p>
          <a:p>
            <a:pPr algn="l"/>
            <a:r>
              <a:rPr lang="en-US" altLang="ko-KR" dirty="0"/>
              <a:t>      &lt;domain&gt;0&lt;/domain&gt;</a:t>
            </a:r>
          </a:p>
          <a:p>
            <a:pPr algn="l"/>
            <a:r>
              <a:rPr lang="en-US" altLang="ko-KR" dirty="0"/>
              <a:t>      &lt;bus&gt;11&lt;/bus&gt;</a:t>
            </a:r>
          </a:p>
          <a:p>
            <a:pPr algn="l"/>
            <a:r>
              <a:rPr lang="en-US" altLang="ko-KR" dirty="0"/>
              <a:t>      &lt;slot&gt;0&lt;/slot&gt;</a:t>
            </a:r>
          </a:p>
          <a:p>
            <a:pPr algn="l"/>
            <a:r>
              <a:rPr lang="en-US" altLang="ko-KR" dirty="0"/>
              <a:t>      &lt;function&gt;0&lt;/function&gt;</a:t>
            </a:r>
          </a:p>
          <a:p>
            <a:pPr algn="l"/>
            <a:r>
              <a:rPr lang="en-US" altLang="ko-KR" dirty="0"/>
              <a:t>      &lt;product id='0x10c9'&gt;82576 Gigabit Network Connection&lt;/product&gt;</a:t>
            </a:r>
          </a:p>
          <a:p>
            <a:pPr algn="l"/>
            <a:r>
              <a:rPr lang="en-US" altLang="ko-KR" dirty="0"/>
              <a:t>      &lt;vendor id='0x8086'&gt;Intel Corporation&lt;/vendor&gt;</a:t>
            </a:r>
          </a:p>
          <a:p>
            <a:pPr algn="l"/>
            <a:r>
              <a:rPr lang="en-US" altLang="ko-KR" dirty="0"/>
              <a:t>   &lt;/capability&gt;</a:t>
            </a:r>
          </a:p>
          <a:p>
            <a:pPr algn="l"/>
            <a:r>
              <a:rPr lang="en-US" altLang="ko-KR" dirty="0"/>
              <a:t>&lt;/device</a:t>
            </a:r>
            <a:r>
              <a:rPr lang="en-US" altLang="ko-KR" dirty="0" smtClean="0"/>
              <a:t>&gt;</a:t>
            </a:r>
          </a:p>
          <a:p>
            <a:pPr algn="l"/>
            <a:endParaRPr lang="en-US" altLang="ko-KR" sz="1400" dirty="0" smtClean="0"/>
          </a:p>
          <a:p>
            <a:pPr algn="l"/>
            <a:r>
              <a:rPr lang="en-US" altLang="ko-KR" sz="1400" dirty="0" smtClean="0"/>
              <a:t>VF </a:t>
            </a:r>
            <a:r>
              <a:rPr lang="ko-KR" altLang="en-US" sz="1400" dirty="0" smtClean="0"/>
              <a:t>구성정</a:t>
            </a:r>
            <a:r>
              <a:rPr lang="ko-KR" altLang="en-US" sz="1400" dirty="0"/>
              <a:t>보</a:t>
            </a:r>
            <a:endParaRPr lang="en-US" altLang="ko-KR" sz="1400" dirty="0"/>
          </a:p>
          <a:p>
            <a:pPr algn="l"/>
            <a:r>
              <a:rPr lang="en-US" altLang="ko-KR" dirty="0"/>
              <a:t># </a:t>
            </a:r>
            <a:r>
              <a:rPr lang="en-US" altLang="ko-KR" dirty="0" err="1"/>
              <a:t>virsh</a:t>
            </a:r>
            <a:r>
              <a:rPr lang="en-US" altLang="ko-KR" dirty="0"/>
              <a:t> </a:t>
            </a:r>
            <a:r>
              <a:rPr lang="en-US" altLang="ko-KR" dirty="0" err="1"/>
              <a:t>nodedev-dumpxml</a:t>
            </a:r>
            <a:r>
              <a:rPr lang="en-US" altLang="ko-KR" dirty="0"/>
              <a:t> pci_0000_0b_10_0</a:t>
            </a:r>
          </a:p>
          <a:p>
            <a:pPr algn="l"/>
            <a:r>
              <a:rPr lang="en-US" altLang="ko-KR" dirty="0"/>
              <a:t>&lt;device&gt;</a:t>
            </a:r>
          </a:p>
          <a:p>
            <a:pPr algn="l"/>
            <a:r>
              <a:rPr lang="en-US" altLang="ko-KR" dirty="0"/>
              <a:t>   &lt;name&gt;pci_0000_0b_10_0&lt;/name&gt;</a:t>
            </a:r>
          </a:p>
          <a:p>
            <a:pPr algn="l"/>
            <a:r>
              <a:rPr lang="en-US" altLang="ko-KR" dirty="0"/>
              <a:t>   &lt;parent&gt;pci_0000_00_01_0&lt;/parent&gt;</a:t>
            </a:r>
          </a:p>
          <a:p>
            <a:pPr algn="l"/>
            <a:r>
              <a:rPr lang="en-US" altLang="ko-KR" dirty="0"/>
              <a:t>   &lt;driver&gt;</a:t>
            </a:r>
          </a:p>
          <a:p>
            <a:pPr algn="l"/>
            <a:r>
              <a:rPr lang="en-US" altLang="ko-KR" dirty="0"/>
              <a:t>      &lt;name&gt;</a:t>
            </a:r>
            <a:r>
              <a:rPr lang="en-US" altLang="ko-KR" dirty="0" err="1"/>
              <a:t>igbvf</a:t>
            </a:r>
            <a:r>
              <a:rPr lang="en-US" altLang="ko-KR" dirty="0"/>
              <a:t>&lt;/name&gt;</a:t>
            </a:r>
          </a:p>
          <a:p>
            <a:pPr algn="l"/>
            <a:r>
              <a:rPr lang="en-US" altLang="ko-KR" dirty="0"/>
              <a:t>   &lt;/driver&gt;</a:t>
            </a:r>
          </a:p>
          <a:p>
            <a:pPr algn="l"/>
            <a:r>
              <a:rPr lang="en-US" altLang="ko-KR" dirty="0"/>
              <a:t>   &lt;capability type='</a:t>
            </a:r>
            <a:r>
              <a:rPr lang="en-US" altLang="ko-KR" dirty="0" err="1"/>
              <a:t>pci</a:t>
            </a:r>
            <a:r>
              <a:rPr lang="en-US" altLang="ko-KR" dirty="0"/>
              <a:t>'&gt;</a:t>
            </a:r>
          </a:p>
          <a:p>
            <a:pPr algn="l"/>
            <a:r>
              <a:rPr lang="en-US" altLang="ko-KR" dirty="0"/>
              <a:t>      &lt;domain&gt;0&lt;/domain&gt;</a:t>
            </a:r>
          </a:p>
          <a:p>
            <a:pPr algn="l"/>
            <a:r>
              <a:rPr lang="en-US" altLang="ko-KR" dirty="0"/>
              <a:t>      &lt;bus&gt;11&lt;/bus&gt;</a:t>
            </a:r>
          </a:p>
          <a:p>
            <a:pPr algn="l"/>
            <a:r>
              <a:rPr lang="en-US" altLang="ko-KR" dirty="0"/>
              <a:t>      &lt;slot&gt;16&lt;/slot&gt;</a:t>
            </a:r>
          </a:p>
          <a:p>
            <a:pPr algn="l"/>
            <a:r>
              <a:rPr lang="en-US" altLang="ko-KR" dirty="0"/>
              <a:t>      &lt;function&gt;0&lt;/function&gt;</a:t>
            </a:r>
          </a:p>
          <a:p>
            <a:pPr algn="l"/>
            <a:r>
              <a:rPr lang="en-US" altLang="ko-KR" dirty="0"/>
              <a:t>      &lt;product id='0x10ca'&gt;82576 Virtual Function&lt;/product&gt;</a:t>
            </a:r>
          </a:p>
          <a:p>
            <a:pPr algn="l"/>
            <a:r>
              <a:rPr lang="en-US" altLang="ko-KR" dirty="0"/>
              <a:t>      &lt;vendor id='0x8086'&gt;Intel Corporation&lt;/vendor&gt;</a:t>
            </a:r>
          </a:p>
          <a:p>
            <a:pPr algn="l"/>
            <a:r>
              <a:rPr lang="en-US" altLang="ko-KR" dirty="0"/>
              <a:t>   &lt;/capability&gt;</a:t>
            </a:r>
          </a:p>
          <a:p>
            <a:pPr algn="l"/>
            <a:r>
              <a:rPr lang="en-US" altLang="ko-KR" dirty="0"/>
              <a:t>&lt;/device&gt;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48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4320480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SRIOV </a:t>
            </a:r>
            <a:r>
              <a:rPr lang="ko-KR" altLang="en-US" sz="2000" dirty="0" smtClean="0">
                <a:latin typeface="+mn-ea"/>
                <a:ea typeface="+mn-ea"/>
              </a:rPr>
              <a:t>구성</a:t>
            </a:r>
            <a:r>
              <a:rPr lang="en-US" altLang="ko-KR" sz="2000" smtClean="0">
                <a:latin typeface="+mn-ea"/>
                <a:ea typeface="+mn-ea"/>
              </a:rPr>
              <a:t>-3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5978" y="918121"/>
            <a:ext cx="867696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/>
              <a:t>/</a:t>
            </a:r>
            <a:r>
              <a:rPr lang="en-US" altLang="ko-KR" sz="1400" dirty="0" err="1" smtClean="0"/>
              <a:t>tmp</a:t>
            </a:r>
            <a:r>
              <a:rPr lang="en-US" altLang="ko-KR" sz="1400" dirty="0" smtClean="0"/>
              <a:t>/new-interface.xml </a:t>
            </a:r>
            <a:r>
              <a:rPr lang="ko-KR" altLang="en-US" sz="1400" dirty="0" smtClean="0"/>
              <a:t>파일로 저장</a:t>
            </a:r>
            <a:endParaRPr lang="en-US" altLang="ko-KR" sz="1400" dirty="0" smtClean="0"/>
          </a:p>
          <a:p>
            <a:pPr algn="l"/>
            <a:r>
              <a:rPr lang="en-US" altLang="ko-KR" dirty="0" smtClean="0"/>
              <a:t> </a:t>
            </a:r>
            <a:r>
              <a:rPr lang="en-US" altLang="ko-KR" dirty="0"/>
              <a:t>&lt;interface type='</a:t>
            </a:r>
            <a:r>
              <a:rPr lang="en-US" altLang="ko-KR" dirty="0" err="1"/>
              <a:t>hostdev</a:t>
            </a:r>
            <a:r>
              <a:rPr lang="en-US" altLang="ko-KR" dirty="0"/>
              <a:t>' managed='yes'&gt;</a:t>
            </a:r>
          </a:p>
          <a:p>
            <a:pPr algn="l"/>
            <a:r>
              <a:rPr lang="en-US" altLang="ko-KR" dirty="0"/>
              <a:t>     &lt;source&gt;</a:t>
            </a:r>
          </a:p>
          <a:p>
            <a:pPr algn="l"/>
            <a:r>
              <a:rPr lang="en-US" altLang="ko-KR" dirty="0"/>
              <a:t>       &lt;address type='</a:t>
            </a:r>
            <a:r>
              <a:rPr lang="en-US" altLang="ko-KR" dirty="0" err="1"/>
              <a:t>pci</a:t>
            </a:r>
            <a:r>
              <a:rPr lang="en-US" altLang="ko-KR" dirty="0"/>
              <a:t>' domain='0' bus='11' slot='16' function='0'/&gt;</a:t>
            </a:r>
          </a:p>
          <a:p>
            <a:pPr algn="l"/>
            <a:r>
              <a:rPr lang="en-US" altLang="ko-KR" dirty="0"/>
              <a:t>     &lt;/source&gt;</a:t>
            </a:r>
          </a:p>
          <a:p>
            <a:pPr algn="l"/>
            <a:r>
              <a:rPr lang="en-US" altLang="ko-KR" dirty="0"/>
              <a:t>   &lt;/interface</a:t>
            </a:r>
            <a:r>
              <a:rPr lang="en-US" altLang="ko-KR" dirty="0" smtClean="0"/>
              <a:t>&gt;</a:t>
            </a:r>
          </a:p>
          <a:p>
            <a:pPr algn="l"/>
            <a:endParaRPr lang="en-US" altLang="ko-KR" dirty="0" smtClean="0"/>
          </a:p>
          <a:p>
            <a:pPr algn="l"/>
            <a:r>
              <a:rPr lang="en-US" altLang="ko-KR" sz="1400" dirty="0" err="1" smtClean="0"/>
              <a:t>MyGUEST</a:t>
            </a:r>
            <a:r>
              <a:rPr lang="en-US" altLang="ko-KR" sz="1400" dirty="0" smtClean="0"/>
              <a:t> VM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VF </a:t>
            </a:r>
            <a:r>
              <a:rPr lang="ko-KR" altLang="en-US" sz="1400" smtClean="0"/>
              <a:t>디바이스 추가 </a:t>
            </a:r>
            <a:endParaRPr lang="en-US" altLang="ko-KR" sz="1400" dirty="0"/>
          </a:p>
          <a:p>
            <a:pPr algn="l"/>
            <a:r>
              <a:rPr lang="en-US" altLang="ko-KR" dirty="0" err="1"/>
              <a:t>virsh</a:t>
            </a:r>
            <a:r>
              <a:rPr lang="en-US" altLang="ko-KR" dirty="0"/>
              <a:t> attach-device </a:t>
            </a:r>
            <a:r>
              <a:rPr lang="en-US" altLang="ko-KR" i="1" dirty="0" err="1"/>
              <a:t>MyGuest</a:t>
            </a:r>
            <a:r>
              <a:rPr lang="en-US" altLang="ko-KR" dirty="0"/>
              <a:t> /</a:t>
            </a:r>
            <a:r>
              <a:rPr lang="en-US" altLang="ko-KR" dirty="0" err="1"/>
              <a:t>tmp</a:t>
            </a:r>
            <a:r>
              <a:rPr lang="en-US" altLang="ko-KR" dirty="0"/>
              <a:t>/new-interface.xml --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76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4320480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OPENSTACK </a:t>
            </a:r>
            <a:r>
              <a:rPr lang="en-US" altLang="ko-KR" sz="2000" dirty="0" smtClean="0">
                <a:latin typeface="+mn-ea"/>
                <a:ea typeface="+mn-ea"/>
              </a:rPr>
              <a:t>SRIOV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958" y="918121"/>
            <a:ext cx="9865096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>
                <a:latin typeface="+mn-ea"/>
                <a:ea typeface="+mn-ea"/>
              </a:rPr>
              <a:t>SR-IOV</a:t>
            </a:r>
            <a:r>
              <a:rPr lang="ko-KR" altLang="en-US" sz="1800" b="1" dirty="0" smtClean="0">
                <a:latin typeface="+mn-ea"/>
                <a:ea typeface="+mn-ea"/>
              </a:rPr>
              <a:t>생성 절차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1.Create </a:t>
            </a:r>
            <a:r>
              <a:rPr lang="en-US" altLang="ko-KR" sz="1600" dirty="0">
                <a:latin typeface="+mn-ea"/>
                <a:ea typeface="+mn-ea"/>
              </a:rPr>
              <a:t>Virtual Functions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(Compute)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2.Whitelist PCI devices in nova-compute (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Compute)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3.Configure neutron-server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(Controller)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4.Configure nova-scheduler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  <a:ea typeface="+mn-ea"/>
              </a:rPr>
              <a:t>(Controller)</a:t>
            </a: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5.Enable neutron </a:t>
            </a:r>
            <a:r>
              <a:rPr lang="en-US" altLang="ko-KR" sz="1600" dirty="0" err="1" smtClean="0">
                <a:latin typeface="+mn-ea"/>
                <a:ea typeface="+mn-ea"/>
              </a:rPr>
              <a:t>sriov</a:t>
            </a:r>
            <a:r>
              <a:rPr lang="en-US" altLang="ko-KR" sz="1600" dirty="0" smtClean="0">
                <a:latin typeface="+mn-ea"/>
                <a:ea typeface="+mn-ea"/>
              </a:rPr>
              <a:t>-agent (Compute)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※ SRIOV-Agent</a:t>
            </a:r>
            <a:r>
              <a:rPr lang="ko-KR" altLang="en-US" sz="1600" dirty="0" smtClean="0">
                <a:latin typeface="+mn-ea"/>
                <a:ea typeface="+mn-ea"/>
              </a:rPr>
              <a:t>는 </a:t>
            </a:r>
            <a:r>
              <a:rPr lang="en-US" altLang="ko-KR" sz="1600" dirty="0" err="1" smtClean="0">
                <a:latin typeface="+mn-ea"/>
                <a:ea typeface="+mn-ea"/>
              </a:rPr>
              <a:t>Mitaka</a:t>
            </a:r>
            <a:r>
              <a:rPr lang="ko-KR" altLang="en-US" sz="1600" dirty="0" smtClean="0">
                <a:latin typeface="+mn-ea"/>
                <a:ea typeface="+mn-ea"/>
              </a:rPr>
              <a:t>이전에는 선택사항이었고 </a:t>
            </a:r>
            <a:r>
              <a:rPr lang="en-US" altLang="ko-KR" sz="1600" dirty="0" err="1" smtClean="0">
                <a:latin typeface="+mn-ea"/>
                <a:ea typeface="+mn-ea"/>
              </a:rPr>
              <a:t>Mitaka</a:t>
            </a:r>
            <a:r>
              <a:rPr lang="ko-KR" altLang="en-US" sz="1600" dirty="0" smtClean="0">
                <a:latin typeface="+mn-ea"/>
                <a:ea typeface="+mn-ea"/>
              </a:rPr>
              <a:t>이후부터 필수가 됨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en-US" sz="1800" b="1" dirty="0" smtClean="0">
                <a:latin typeface="+mn-ea"/>
                <a:ea typeface="+mn-ea"/>
              </a:rPr>
              <a:t>제약사항 </a:t>
            </a:r>
            <a:endParaRPr lang="ko-KR" altLang="en-US" sz="1800" b="1" dirty="0">
              <a:latin typeface="+mn-ea"/>
              <a:ea typeface="+mn-ea"/>
            </a:endParaRP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•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  <a:ea typeface="+mn-ea"/>
              </a:rPr>
              <a:t>When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using Quality of Service (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QoS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),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max_burst_kbps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 (burst over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max_kbps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) is not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supported</a:t>
            </a: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.•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  <a:ea typeface="+mn-ea"/>
              </a:rPr>
              <a:t>Security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groups are not supported when using SR-IOV, thus, the firewall driver must be disabled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en-US" altLang="ko-KR" sz="1600" dirty="0">
                <a:latin typeface="+mn-ea"/>
                <a:ea typeface="+mn-ea"/>
              </a:rPr>
              <a:t>This can be done in the </a:t>
            </a:r>
            <a:r>
              <a:rPr lang="en-US" altLang="ko-KR" sz="1600" dirty="0" err="1">
                <a:latin typeface="+mn-ea"/>
                <a:ea typeface="+mn-ea"/>
              </a:rPr>
              <a:t>neutron.conf</a:t>
            </a:r>
            <a:r>
              <a:rPr lang="en-US" altLang="ko-KR" sz="1600" dirty="0">
                <a:latin typeface="+mn-ea"/>
                <a:ea typeface="+mn-ea"/>
              </a:rPr>
              <a:t> file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•SR-IOV </a:t>
            </a:r>
            <a:r>
              <a:rPr lang="en-US" altLang="ko-KR" sz="1600" dirty="0">
                <a:latin typeface="+mn-ea"/>
                <a:ea typeface="+mn-ea"/>
              </a:rPr>
              <a:t>is not integrated into the </a:t>
            </a:r>
            <a:r>
              <a:rPr lang="en-US" altLang="ko-KR" sz="1600" dirty="0" err="1">
                <a:latin typeface="+mn-ea"/>
                <a:ea typeface="+mn-ea"/>
              </a:rPr>
              <a:t>OpenStack</a:t>
            </a:r>
            <a:r>
              <a:rPr lang="en-US" altLang="ko-KR" sz="1600" dirty="0">
                <a:latin typeface="+mn-ea"/>
                <a:ea typeface="+mn-ea"/>
              </a:rPr>
              <a:t> Dashboard (horizon).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Users must use the CLI or API to configure SR-IOV interfaces.</a:t>
            </a: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•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Live migration is not supported for instances with SR-IOV ports.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※ SR-IOV features may require a specific NIC driver version, depending on the vendor. Intel NICs, for example, require </a:t>
            </a:r>
            <a:r>
              <a:rPr lang="en-US" altLang="ko-KR" sz="1600" dirty="0" err="1">
                <a:latin typeface="+mn-ea"/>
                <a:ea typeface="+mn-ea"/>
              </a:rPr>
              <a:t>ixgbe</a:t>
            </a:r>
            <a:r>
              <a:rPr lang="en-US" altLang="ko-KR" sz="1600" dirty="0">
                <a:latin typeface="+mn-ea"/>
                <a:ea typeface="+mn-ea"/>
              </a:rPr>
              <a:t> version 4.4.6 or greater, and </a:t>
            </a:r>
            <a:r>
              <a:rPr lang="en-US" altLang="ko-KR" sz="1600" dirty="0" err="1">
                <a:latin typeface="+mn-ea"/>
                <a:ea typeface="+mn-ea"/>
              </a:rPr>
              <a:t>ixgbevf</a:t>
            </a:r>
            <a:r>
              <a:rPr lang="en-US" altLang="ko-KR" sz="1600" dirty="0">
                <a:latin typeface="+mn-ea"/>
                <a:ea typeface="+mn-ea"/>
              </a:rPr>
              <a:t> version 3.2.2 or greater.</a:t>
            </a:r>
          </a:p>
          <a:p>
            <a:pPr algn="l"/>
            <a:endParaRPr lang="en-US" altLang="ko-KR" sz="1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b="1" dirty="0" smtClean="0">
                <a:latin typeface="+mn-ea"/>
                <a:ea typeface="+mn-ea"/>
              </a:rPr>
              <a:t>SRIOV</a:t>
            </a:r>
            <a:r>
              <a:rPr lang="ko-KR" altLang="en-US" sz="1800" b="1" dirty="0" smtClean="0">
                <a:latin typeface="+mn-ea"/>
                <a:ea typeface="+mn-ea"/>
              </a:rPr>
              <a:t>기능제공 주요 제조사 </a:t>
            </a:r>
            <a:endParaRPr lang="en-US" altLang="ko-KR" sz="1800" b="1" dirty="0"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•Intel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•</a:t>
            </a:r>
            <a:r>
              <a:rPr lang="en-US" altLang="ko-KR" sz="1600" dirty="0" err="1">
                <a:latin typeface="+mn-ea"/>
                <a:ea typeface="+mn-ea"/>
              </a:rPr>
              <a:t>Mellanox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•</a:t>
            </a:r>
            <a:r>
              <a:rPr lang="en-US" altLang="ko-KR" sz="1600" dirty="0" err="1">
                <a:latin typeface="+mn-ea"/>
                <a:ea typeface="+mn-ea"/>
              </a:rPr>
              <a:t>QLogic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endParaRPr lang="en-US" altLang="ko-KR" sz="1600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algn="l"/>
            <a:endParaRPr lang="en-US" altLang="ko-KR" sz="1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6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4320480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OPENSTACK </a:t>
            </a:r>
            <a:r>
              <a:rPr lang="en-US" altLang="ko-KR" sz="2000" dirty="0" smtClean="0">
                <a:latin typeface="+mn-ea"/>
                <a:ea typeface="+mn-ea"/>
              </a:rPr>
              <a:t>SRIOV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942" y="918121"/>
            <a:ext cx="100091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>
                <a:latin typeface="+mn-ea"/>
                <a:ea typeface="+mn-ea"/>
              </a:rPr>
              <a:t>1. Compute Virtual Functions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BISO</a:t>
            </a:r>
            <a:r>
              <a:rPr lang="ko-KR" altLang="en-US" sz="1600" dirty="0" smtClean="0">
                <a:latin typeface="+mn-ea"/>
                <a:ea typeface="+mn-ea"/>
              </a:rPr>
              <a:t>에서 </a:t>
            </a:r>
            <a:r>
              <a:rPr lang="en-US" altLang="ko-KR" sz="1600" dirty="0" smtClean="0">
                <a:latin typeface="+mn-ea"/>
                <a:ea typeface="+mn-ea"/>
              </a:rPr>
              <a:t>VT-d</a:t>
            </a:r>
            <a:r>
              <a:rPr lang="ko-KR" altLang="en-US" sz="1600" dirty="0" smtClean="0">
                <a:latin typeface="+mn-ea"/>
                <a:ea typeface="+mn-ea"/>
              </a:rPr>
              <a:t>를 </a:t>
            </a:r>
            <a:r>
              <a:rPr lang="en-US" altLang="ko-KR" sz="1600" dirty="0" smtClean="0">
                <a:latin typeface="+mn-ea"/>
                <a:ea typeface="+mn-ea"/>
              </a:rPr>
              <a:t>Enable </a:t>
            </a:r>
            <a:r>
              <a:rPr lang="ko-KR" altLang="en-US" sz="1600" dirty="0" smtClean="0">
                <a:latin typeface="+mn-ea"/>
                <a:ea typeface="+mn-ea"/>
              </a:rPr>
              <a:t>설정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/</a:t>
            </a:r>
            <a:r>
              <a:rPr lang="en-US" altLang="ko-KR" sz="1600" dirty="0" err="1" smtClean="0">
                <a:latin typeface="+mn-ea"/>
                <a:ea typeface="+mn-ea"/>
              </a:rPr>
              <a:t>etc</a:t>
            </a:r>
            <a:r>
              <a:rPr lang="en-US" altLang="ko-KR" sz="1600" dirty="0" smtClean="0">
                <a:latin typeface="+mn-ea"/>
                <a:ea typeface="+mn-ea"/>
              </a:rPr>
              <a:t>/default/</a:t>
            </a:r>
            <a:r>
              <a:rPr lang="en-US" altLang="ko-KR" sz="1600" dirty="0" err="1" smtClean="0">
                <a:latin typeface="+mn-ea"/>
                <a:ea typeface="+mn-ea"/>
              </a:rPr>
              <a:t>grun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파일에 </a:t>
            </a:r>
            <a:r>
              <a:rPr lang="en-US" altLang="ko-KR" sz="1600" dirty="0" err="1" smtClean="0">
                <a:latin typeface="+mn-ea"/>
                <a:ea typeface="+mn-ea"/>
              </a:rPr>
              <a:t>intel_iommu</a:t>
            </a:r>
            <a:r>
              <a:rPr lang="en-US" altLang="ko-KR" sz="1600" dirty="0" smtClean="0">
                <a:latin typeface="+mn-ea"/>
                <a:ea typeface="+mn-ea"/>
              </a:rPr>
              <a:t>=on </a:t>
            </a:r>
            <a:r>
              <a:rPr lang="ko-KR" altLang="en-US" sz="1600" dirty="0" err="1" smtClean="0">
                <a:latin typeface="+mn-ea"/>
                <a:ea typeface="+mn-ea"/>
              </a:rPr>
              <a:t>설정후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reboot</a:t>
            </a:r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smtClean="0">
                <a:latin typeface="+mn-ea"/>
                <a:ea typeface="+mn-ea"/>
              </a:rPr>
              <a:t>cat </a:t>
            </a:r>
            <a:r>
              <a:rPr lang="en-US" altLang="ko-KR" sz="1600" dirty="0">
                <a:latin typeface="+mn-ea"/>
                <a:ea typeface="+mn-ea"/>
              </a:rPr>
              <a:t>/</a:t>
            </a:r>
            <a:r>
              <a:rPr lang="en-US" altLang="ko-KR" sz="1600" dirty="0" smtClean="0">
                <a:latin typeface="+mn-ea"/>
                <a:ea typeface="+mn-ea"/>
              </a:rPr>
              <a:t>sys/class/net/ens1f0/device/</a:t>
            </a:r>
            <a:r>
              <a:rPr lang="en-US" altLang="ko-KR" sz="1600" dirty="0" err="1" smtClean="0">
                <a:latin typeface="+mn-ea"/>
                <a:ea typeface="+mn-ea"/>
              </a:rPr>
              <a:t>sriov_totalvfs</a:t>
            </a:r>
            <a:r>
              <a:rPr lang="ko-KR" altLang="en-US" sz="1600" dirty="0" smtClean="0">
                <a:latin typeface="+mn-ea"/>
                <a:ea typeface="+mn-ea"/>
              </a:rPr>
              <a:t>로 </a:t>
            </a:r>
            <a:r>
              <a:rPr lang="ko-KR" altLang="en-US" sz="1600" dirty="0">
                <a:latin typeface="+mn-ea"/>
                <a:ea typeface="+mn-ea"/>
              </a:rPr>
              <a:t>최대 </a:t>
            </a:r>
            <a:r>
              <a:rPr lang="en-US" altLang="ko-KR" sz="1600" dirty="0">
                <a:latin typeface="+mn-ea"/>
                <a:ea typeface="+mn-ea"/>
              </a:rPr>
              <a:t>VF </a:t>
            </a:r>
            <a:r>
              <a:rPr lang="ko-KR" altLang="en-US" sz="1600" dirty="0">
                <a:latin typeface="+mn-ea"/>
                <a:ea typeface="+mn-ea"/>
              </a:rPr>
              <a:t>설정가능 개수 확인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</a:p>
          <a:p>
            <a:pPr algn="l"/>
            <a:r>
              <a:rPr lang="ko-KR" altLang="en-US" sz="1600" dirty="0" err="1">
                <a:latin typeface="+mn-ea"/>
                <a:ea typeface="+mn-ea"/>
              </a:rPr>
              <a:t>ㅇ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echo ‘7’ &gt; /sys/class/net/ens1f0/device/</a:t>
            </a:r>
            <a:r>
              <a:rPr lang="en-US" altLang="ko-KR" sz="1600" dirty="0" err="1">
                <a:latin typeface="+mn-ea"/>
                <a:ea typeface="+mn-ea"/>
              </a:rPr>
              <a:t>sriov_numvfs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로 </a:t>
            </a:r>
            <a:r>
              <a:rPr lang="en-US" altLang="ko-KR" sz="1600" dirty="0">
                <a:latin typeface="+mn-ea"/>
                <a:ea typeface="+mn-ea"/>
              </a:rPr>
              <a:t>VF </a:t>
            </a:r>
            <a:r>
              <a:rPr lang="ko-KR" altLang="en-US" sz="1600" dirty="0">
                <a:latin typeface="+mn-ea"/>
                <a:ea typeface="+mn-ea"/>
              </a:rPr>
              <a:t>생성 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ko-KR" altLang="en-US" sz="1600" dirty="0" smtClean="0">
                <a:latin typeface="+mn-ea"/>
                <a:ea typeface="+mn-ea"/>
              </a:rPr>
              <a:t>영구설정하기 위해서 </a:t>
            </a:r>
            <a:r>
              <a:rPr lang="en-US" altLang="ko-KR" sz="1600" dirty="0" smtClean="0">
                <a:latin typeface="+mn-ea"/>
                <a:ea typeface="+mn-ea"/>
              </a:rPr>
              <a:t>(/</a:t>
            </a:r>
            <a:r>
              <a:rPr lang="en-US" altLang="ko-KR" sz="1600" dirty="0" err="1" smtClean="0">
                <a:latin typeface="+mn-ea"/>
                <a:ea typeface="+mn-ea"/>
              </a:rPr>
              <a:t>etc</a:t>
            </a:r>
            <a:r>
              <a:rPr lang="en-US" altLang="ko-KR" sz="1600" dirty="0" smtClean="0">
                <a:latin typeface="+mn-ea"/>
                <a:ea typeface="+mn-ea"/>
              </a:rPr>
              <a:t>/</a:t>
            </a:r>
            <a:r>
              <a:rPr lang="en-US" altLang="ko-KR" sz="1600" dirty="0" err="1" smtClean="0">
                <a:latin typeface="+mn-ea"/>
                <a:ea typeface="+mn-ea"/>
              </a:rPr>
              <a:t>rc.d</a:t>
            </a:r>
            <a:r>
              <a:rPr lang="en-US" altLang="ko-KR" sz="1600" dirty="0" smtClean="0">
                <a:latin typeface="+mn-ea"/>
                <a:ea typeface="+mn-ea"/>
              </a:rPr>
              <a:t>/</a:t>
            </a:r>
            <a:r>
              <a:rPr lang="en-US" altLang="ko-KR" sz="1600" dirty="0" err="1" smtClean="0">
                <a:latin typeface="+mn-ea"/>
                <a:ea typeface="+mn-ea"/>
              </a:rPr>
              <a:t>rc.local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파일에 </a:t>
            </a:r>
            <a:r>
              <a:rPr lang="en-US" altLang="ko-KR" sz="1600" dirty="0">
                <a:latin typeface="+mn-ea"/>
                <a:ea typeface="+mn-ea"/>
              </a:rPr>
              <a:t>echo ‘7’ &gt; /sys/class/net/ens1f0/device/</a:t>
            </a:r>
            <a:r>
              <a:rPr lang="en-US" altLang="ko-KR" sz="1600" dirty="0" err="1">
                <a:latin typeface="+mn-ea"/>
                <a:ea typeface="+mn-ea"/>
              </a:rPr>
              <a:t>sriov_numvfs</a:t>
            </a:r>
            <a:r>
              <a:rPr lang="en-US" altLang="ko-KR" sz="1600" dirty="0">
                <a:latin typeface="+mn-ea"/>
                <a:ea typeface="+mn-ea"/>
              </a:rPr>
              <a:t>  </a:t>
            </a:r>
            <a:r>
              <a:rPr lang="ko-KR" altLang="en-US" sz="1600" dirty="0" smtClean="0">
                <a:latin typeface="+mn-ea"/>
                <a:ea typeface="+mn-ea"/>
              </a:rPr>
              <a:t>추가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</a:p>
          <a:p>
            <a:pPr algn="l"/>
            <a:r>
              <a:rPr lang="ko-KR" altLang="en-US" sz="1600" dirty="0" err="1">
                <a:latin typeface="+mn-ea"/>
                <a:ea typeface="+mn-ea"/>
              </a:rPr>
              <a:t>ㅇ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lspci</a:t>
            </a:r>
            <a:r>
              <a:rPr lang="en-US" altLang="ko-KR" sz="1600" dirty="0">
                <a:latin typeface="+mn-ea"/>
                <a:ea typeface="+mn-ea"/>
              </a:rPr>
              <a:t> | </a:t>
            </a:r>
            <a:r>
              <a:rPr lang="en-US" altLang="ko-KR" sz="1600" dirty="0" err="1">
                <a:latin typeface="+mn-ea"/>
                <a:ea typeface="+mn-ea"/>
              </a:rPr>
              <a:t>grep</a:t>
            </a:r>
            <a:r>
              <a:rPr lang="en-US" altLang="ko-KR" sz="1600" dirty="0">
                <a:latin typeface="+mn-ea"/>
                <a:ea typeface="+mn-ea"/>
              </a:rPr>
              <a:t> Ethernet</a:t>
            </a:r>
            <a:r>
              <a:rPr lang="ko-KR" altLang="en-US" sz="1600" dirty="0">
                <a:latin typeface="+mn-ea"/>
                <a:ea typeface="+mn-ea"/>
              </a:rPr>
              <a:t>으로 </a:t>
            </a:r>
            <a:r>
              <a:rPr lang="en-US" altLang="ko-KR" sz="1600" dirty="0">
                <a:latin typeface="+mn-ea"/>
                <a:ea typeface="+mn-ea"/>
              </a:rPr>
              <a:t>VF</a:t>
            </a:r>
            <a:r>
              <a:rPr lang="ko-KR" altLang="en-US" sz="1600" dirty="0">
                <a:latin typeface="+mn-ea"/>
                <a:ea typeface="+mn-ea"/>
              </a:rPr>
              <a:t>의 </a:t>
            </a:r>
            <a:r>
              <a:rPr lang="en-US" altLang="ko-KR" sz="1600" dirty="0">
                <a:latin typeface="+mn-ea"/>
                <a:ea typeface="+mn-ea"/>
              </a:rPr>
              <a:t>PCI</a:t>
            </a:r>
            <a:r>
              <a:rPr lang="ko-KR" altLang="en-US" sz="1600" dirty="0">
                <a:latin typeface="+mn-ea"/>
                <a:ea typeface="+mn-ea"/>
              </a:rPr>
              <a:t>주소가 생성되었는지 확인 </a:t>
            </a:r>
          </a:p>
          <a:p>
            <a:pPr algn="l"/>
            <a:r>
              <a:rPr lang="ko-KR" altLang="en-US" sz="1600" dirty="0" err="1" smtClean="0">
                <a:latin typeface="+mn-ea"/>
                <a:ea typeface="+mn-ea"/>
              </a:rPr>
              <a:t>ㅇ</a:t>
            </a:r>
            <a:r>
              <a:rPr lang="ko-KR" altLang="en-US" sz="1600" dirty="0" smtClean="0">
                <a:latin typeface="+mn-ea"/>
                <a:ea typeface="+mn-ea"/>
              </a:rPr>
              <a:t> </a:t>
            </a:r>
            <a:r>
              <a:rPr lang="en-US" altLang="ko-KR" sz="1600" dirty="0" err="1" smtClean="0">
                <a:latin typeface="+mn-ea"/>
                <a:ea typeface="+mn-ea"/>
              </a:rPr>
              <a:t>ip</a:t>
            </a:r>
            <a:r>
              <a:rPr lang="en-US" altLang="ko-KR" sz="1600" dirty="0" smtClean="0">
                <a:latin typeface="+mn-ea"/>
                <a:ea typeface="+mn-ea"/>
              </a:rPr>
              <a:t> link show ens1f0 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 smtClean="0">
                <a:latin typeface="+mn-ea"/>
                <a:ea typeface="+mn-ea"/>
              </a:rPr>
              <a:t>8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en-US" altLang="ko-KR" sz="1600" dirty="0">
                <a:latin typeface="+mn-ea"/>
              </a:rPr>
              <a:t>ens1f0 </a:t>
            </a:r>
            <a:r>
              <a:rPr lang="en-US" altLang="ko-KR" sz="1600" dirty="0" smtClean="0">
                <a:latin typeface="+mn-ea"/>
                <a:ea typeface="+mn-ea"/>
              </a:rPr>
              <a:t>: </a:t>
            </a:r>
            <a:r>
              <a:rPr lang="en-US" altLang="ko-KR" sz="1600" dirty="0">
                <a:latin typeface="+mn-ea"/>
                <a:ea typeface="+mn-ea"/>
              </a:rPr>
              <a:t>&lt;BROADCAST,MULTICAST,UP,LOWER_UP&gt; </a:t>
            </a:r>
            <a:r>
              <a:rPr lang="en-US" altLang="ko-KR" sz="1600" dirty="0" err="1">
                <a:latin typeface="+mn-ea"/>
                <a:ea typeface="+mn-ea"/>
              </a:rPr>
              <a:t>mtu</a:t>
            </a:r>
            <a:r>
              <a:rPr lang="en-US" altLang="ko-KR" sz="1600" dirty="0">
                <a:latin typeface="+mn-ea"/>
                <a:ea typeface="+mn-ea"/>
              </a:rPr>
              <a:t> 1500 </a:t>
            </a:r>
            <a:r>
              <a:rPr lang="en-US" altLang="ko-KR" sz="1600" dirty="0" err="1">
                <a:latin typeface="+mn-ea"/>
                <a:ea typeface="+mn-ea"/>
              </a:rPr>
              <a:t>qdisc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mq</a:t>
            </a:r>
            <a:r>
              <a:rPr lang="en-US" altLang="ko-KR" sz="1600" dirty="0">
                <a:latin typeface="+mn-ea"/>
                <a:ea typeface="+mn-ea"/>
              </a:rPr>
              <a:t> state UP mode DEFAULT </a:t>
            </a:r>
            <a:r>
              <a:rPr lang="en-US" altLang="ko-KR" sz="1600" dirty="0" err="1">
                <a:latin typeface="+mn-ea"/>
                <a:ea typeface="+mn-ea"/>
              </a:rPr>
              <a:t>qlen</a:t>
            </a:r>
            <a:r>
              <a:rPr lang="en-US" altLang="ko-KR" sz="1600" dirty="0">
                <a:latin typeface="+mn-ea"/>
                <a:ea typeface="+mn-ea"/>
              </a:rPr>
              <a:t> 1000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   link/ether a0:36:9f:8f:3f:b8 </a:t>
            </a:r>
            <a:r>
              <a:rPr lang="en-US" altLang="ko-KR" sz="1600" dirty="0" err="1">
                <a:latin typeface="+mn-ea"/>
                <a:ea typeface="+mn-ea"/>
              </a:rPr>
              <a:t>brd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r>
              <a:rPr lang="en-US" altLang="ko-KR" sz="1600" dirty="0" err="1">
                <a:latin typeface="+mn-ea"/>
                <a:ea typeface="+mn-ea"/>
              </a:rPr>
              <a:t>ff:ff:ff:ff:ff:ff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   </a:t>
            </a:r>
            <a:r>
              <a:rPr lang="en-US" altLang="ko-KR" sz="1600" dirty="0" err="1">
                <a:latin typeface="+mn-ea"/>
                <a:ea typeface="+mn-ea"/>
              </a:rPr>
              <a:t>vf</a:t>
            </a:r>
            <a:r>
              <a:rPr lang="en-US" altLang="ko-KR" sz="1600" dirty="0">
                <a:latin typeface="+mn-ea"/>
                <a:ea typeface="+mn-ea"/>
              </a:rPr>
              <a:t> 0 MAC 00:00:00:00:00:00, spoof checking on, link-state auto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   </a:t>
            </a:r>
            <a:r>
              <a:rPr lang="en-US" altLang="ko-KR" sz="1600" dirty="0" err="1">
                <a:latin typeface="+mn-ea"/>
                <a:ea typeface="+mn-ea"/>
              </a:rPr>
              <a:t>vf</a:t>
            </a:r>
            <a:r>
              <a:rPr lang="en-US" altLang="ko-KR" sz="1600" dirty="0">
                <a:latin typeface="+mn-ea"/>
                <a:ea typeface="+mn-ea"/>
              </a:rPr>
              <a:t> 1 MAC 00:00:00:00:00:00, spoof checking on, link-state auto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   </a:t>
            </a:r>
            <a:r>
              <a:rPr lang="en-US" altLang="ko-KR" sz="1600" dirty="0" err="1">
                <a:latin typeface="+mn-ea"/>
                <a:ea typeface="+mn-ea"/>
              </a:rPr>
              <a:t>vf</a:t>
            </a:r>
            <a:r>
              <a:rPr lang="en-US" altLang="ko-KR" sz="1600" dirty="0">
                <a:latin typeface="+mn-ea"/>
                <a:ea typeface="+mn-ea"/>
              </a:rPr>
              <a:t> 2 MAC 00:00:00:00:00:00, spoof checking on, link-state auto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   </a:t>
            </a:r>
            <a:r>
              <a:rPr lang="en-US" altLang="ko-KR" sz="1600" dirty="0" err="1">
                <a:latin typeface="+mn-ea"/>
                <a:ea typeface="+mn-ea"/>
              </a:rPr>
              <a:t>vf</a:t>
            </a:r>
            <a:r>
              <a:rPr lang="en-US" altLang="ko-KR" sz="1600" dirty="0">
                <a:latin typeface="+mn-ea"/>
                <a:ea typeface="+mn-ea"/>
              </a:rPr>
              <a:t> 3 MAC 00:00:00:00:00:00, spoof checking on, link-state auto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   </a:t>
            </a:r>
            <a:r>
              <a:rPr lang="en-US" altLang="ko-KR" sz="1600" dirty="0" err="1">
                <a:latin typeface="+mn-ea"/>
                <a:ea typeface="+mn-ea"/>
              </a:rPr>
              <a:t>vf</a:t>
            </a:r>
            <a:r>
              <a:rPr lang="en-US" altLang="ko-KR" sz="1600" dirty="0">
                <a:latin typeface="+mn-ea"/>
                <a:ea typeface="+mn-ea"/>
              </a:rPr>
              <a:t> 4 MAC 00:00:00:00:00:00, spoof checking on, link-state auto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   </a:t>
            </a:r>
            <a:r>
              <a:rPr lang="en-US" altLang="ko-KR" sz="1600" dirty="0" err="1">
                <a:latin typeface="+mn-ea"/>
                <a:ea typeface="+mn-ea"/>
              </a:rPr>
              <a:t>vf</a:t>
            </a:r>
            <a:r>
              <a:rPr lang="en-US" altLang="ko-KR" sz="1600" dirty="0">
                <a:latin typeface="+mn-ea"/>
                <a:ea typeface="+mn-ea"/>
              </a:rPr>
              <a:t> 5 MAC 00:00:00:00:00:00, spoof checking on, link-state auto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   </a:t>
            </a:r>
            <a:r>
              <a:rPr lang="en-US" altLang="ko-KR" sz="1600" dirty="0" err="1">
                <a:latin typeface="+mn-ea"/>
                <a:ea typeface="+mn-ea"/>
              </a:rPr>
              <a:t>vf</a:t>
            </a:r>
            <a:r>
              <a:rPr lang="en-US" altLang="ko-KR" sz="1600" dirty="0">
                <a:latin typeface="+mn-ea"/>
                <a:ea typeface="+mn-ea"/>
              </a:rPr>
              <a:t> 6 MAC 00:00:00:00:00:00, spoof checking on, link-state auto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   </a:t>
            </a:r>
            <a:r>
              <a:rPr lang="en-US" altLang="ko-KR" sz="1600" dirty="0" err="1">
                <a:latin typeface="+mn-ea"/>
                <a:ea typeface="+mn-ea"/>
              </a:rPr>
              <a:t>vf</a:t>
            </a:r>
            <a:r>
              <a:rPr lang="en-US" altLang="ko-KR" sz="1600" dirty="0">
                <a:latin typeface="+mn-ea"/>
                <a:ea typeface="+mn-ea"/>
              </a:rPr>
              <a:t> 7 MAC 00:00:00:00:00:00, spoof checking on, link-state </a:t>
            </a:r>
            <a:r>
              <a:rPr lang="en-US" altLang="ko-KR" sz="1600" dirty="0" smtClean="0">
                <a:latin typeface="+mn-ea"/>
                <a:ea typeface="+mn-ea"/>
              </a:rPr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413500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 smtClean="0">
            <a:latin typeface="+mn-ea"/>
            <a:ea typeface="+mn-ea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1474026758</TotalTime>
  <Pages>39</Pages>
  <Words>1366</Words>
  <Application>Microsoft Office PowerPoint</Application>
  <PresentationFormat>사용자 지정</PresentationFormat>
  <Paragraphs>186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1_디자인 사용자 지정</vt:lpstr>
      <vt:lpstr>3_디자인 사용자 지정</vt:lpstr>
      <vt:lpstr>SRIOV</vt:lpstr>
      <vt:lpstr>SRIOV 개념</vt:lpstr>
      <vt:lpstr>SRIOV 장점</vt:lpstr>
      <vt:lpstr>SRIOV 동작</vt:lpstr>
      <vt:lpstr>SRIOV 구성-1</vt:lpstr>
      <vt:lpstr>SRIOV 구성-2</vt:lpstr>
      <vt:lpstr>SRIOV 구성-3</vt:lpstr>
      <vt:lpstr>OPENSTACK SRIOV </vt:lpstr>
      <vt:lpstr>OPENSTACK SRIOV </vt:lpstr>
      <vt:lpstr>OPENSTACK SRIOV </vt:lpstr>
      <vt:lpstr>OPENSTACK SRIOV </vt:lpstr>
      <vt:lpstr>OPENSTACK SRIOV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VMware HA</dc:title>
  <dc:creator>강재준/보라매NOC</dc:creator>
  <cp:lastModifiedBy>user</cp:lastModifiedBy>
  <cp:revision>5867</cp:revision>
  <cp:lastPrinted>2014-04-16T08:01:37Z</cp:lastPrinted>
  <dcterms:created xsi:type="dcterms:W3CDTF">1996-10-14T12:11:22Z</dcterms:created>
  <dcterms:modified xsi:type="dcterms:W3CDTF">2017-06-14T07:15:19Z</dcterms:modified>
</cp:coreProperties>
</file>