
<file path=[Content_Types].xml><?xml version="1.0" encoding="utf-8"?>
<Types xmlns="http://schemas.openxmlformats.org/package/2006/content-types">
  <Default ContentType="image/gif" Extension="gif"/>
  <Default ContentType="image/png" Extension="png"/>
  <Default ContentType="application/vnd.openxmlformats-package.relationships+xml" Extension="rels"/>
  <Default ContentType="application/xml" Extension="xml"/>
  <Default ContentType="image/jpeg" Extension="jpeg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25.xml"/>
  <Override ContentType="application/vnd.openxmlformats-officedocument.presentationml.slide+xml" PartName="/ppt/slides/slide18.xml"/>
  <Override ContentType="application/vnd.openxmlformats-officedocument.presentationml.slide+xml" PartName="/ppt/slides/slide17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20.xml"/>
  <Override ContentType="application/vnd.openxmlformats-officedocument.presentationml.slide+xml" PartName="/ppt/slides/slide1.xml"/>
  <Override ContentType="application/vnd.openxmlformats-officedocument.presentationml.slide+xml" PartName="/ppt/slides/slide24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y="6858000" cx="12192000"/>
  <p:notesSz cx="6858000" cy="9144000"/>
  <p:defaultTextStyle>
    <a:defPPr lvl="0">
      <a:defRPr lang="ko-KR"/>
    </a:defPPr>
    <a:lvl1pPr defTabSz="914400" eaLnBrk="1" hangingPunct="1" latinLnBrk="1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1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1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1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1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1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1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1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1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9.xml"/><Relationship Id="rId28" Type="http://schemas.openxmlformats.org/officeDocument/2006/relationships/slide" Target="slides/slide25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5" Type="http://schemas.openxmlformats.org/officeDocument/2006/relationships/slide" Target="slides/slide12.xml"/><Relationship Id="rId11" Type="http://schemas.openxmlformats.org/officeDocument/2006/relationships/slide" Target="slides/slide8.xml"/><Relationship Id="rId25" Type="http://schemas.openxmlformats.org/officeDocument/2006/relationships/slide" Target="slides/slide22.xml"/><Relationship Id="rId14" Type="http://schemas.openxmlformats.org/officeDocument/2006/relationships/slide" Target="slides/slide11.xml"/><Relationship Id="rId7" Type="http://schemas.openxmlformats.org/officeDocument/2006/relationships/slide" Target="slides/slide4.xml"/><Relationship Id="rId27" Type="http://schemas.openxmlformats.org/officeDocument/2006/relationships/slide" Target="slides/slide24.xml"/><Relationship Id="rId13" Type="http://schemas.openxmlformats.org/officeDocument/2006/relationships/slide" Target="slides/slide10.xml"/><Relationship Id="rId8" Type="http://schemas.openxmlformats.org/officeDocument/2006/relationships/slide" Target="slides/slide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slide" Target="slides/slide19.xml"/><Relationship Id="rId1" Type="http://schemas.openxmlformats.org/officeDocument/2006/relationships/theme" Target="theme/theme1.xml"/><Relationship Id="rId18" Type="http://schemas.openxmlformats.org/officeDocument/2006/relationships/slide" Target="slides/slide15.xml"/><Relationship Id="rId5" Type="http://schemas.openxmlformats.org/officeDocument/2006/relationships/slide" Target="slides/slide2.xml"/><Relationship Id="rId26" Type="http://schemas.openxmlformats.org/officeDocument/2006/relationships/slide" Target="slides/slide23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1" Type="http://schemas.openxmlformats.org/officeDocument/2006/relationships/slide" Target="slides/slide18.xml"/><Relationship Id="rId2" Type="http://schemas.openxmlformats.org/officeDocument/2006/relationships/presProps" Target="presProps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17" Type="http://schemas.openxmlformats.org/officeDocument/2006/relationships/slide" Target="slides/slide14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39768" y="6010275"/>
            <a:ext cx="613833" cy="381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12434" y="6010275"/>
            <a:ext cx="6938433" cy="3810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63234" y="6056314"/>
            <a:ext cx="5575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600" b="1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Arial Black" pitchFamily="34" charset="0"/>
              </a:rPr>
              <a:t>Operating Systems Lab, Korea Univ.</a:t>
            </a:r>
            <a:endParaRPr lang="en-US" altLang="ko-KR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5591176"/>
            <a:ext cx="1079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5472114"/>
            <a:ext cx="17272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758366"/>
            <a:ext cx="8534400" cy="462295"/>
          </a:xfrm>
        </p:spPr>
        <p:txBody>
          <a:bodyPr anchor="ctr">
            <a:spAutoFit/>
          </a:bodyPr>
          <a:lstStyle>
            <a:lvl1pPr marL="0" indent="0" algn="ctr">
              <a:buFont typeface="Monotype Sorts" pitchFamily="2" charset="2"/>
              <a:buNone/>
              <a:defRPr b="0"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265238"/>
            <a:ext cx="10363200" cy="1250950"/>
          </a:xfrm>
        </p:spPr>
        <p:txBody>
          <a:bodyPr>
            <a:spAutoFit/>
          </a:bodyPr>
          <a:lstStyle>
            <a:lvl1pPr algn="ctr">
              <a:defRPr sz="3800">
                <a:latin typeface="Arial Black" pitchFamily="34" charset="0"/>
              </a:defRPr>
            </a:lvl1pPr>
          </a:lstStyle>
          <a:p>
            <a:r>
              <a:rPr lang="en-US" altLang="ko-KR"/>
              <a:t>Formal Verification of MCP Using SPIN</a:t>
            </a:r>
          </a:p>
        </p:txBody>
      </p:sp>
    </p:spTree>
    <p:extLst>
      <p:ext uri="{BB962C8B-B14F-4D97-AF65-F5344CB8AC3E}">
        <p14:creationId xmlns:p14="http://schemas.microsoft.com/office/powerpoint/2010/main" val="124170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905B-183F-493C-A099-7A6CAB8ECB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4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2852" y="457200"/>
            <a:ext cx="2711449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98501" y="457200"/>
            <a:ext cx="7931151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EA78-BA7B-4394-93C6-8C898F36C6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46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62AC-CE98-47B8-A783-FE2857649D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B3B5A-D57F-4CA4-A5C6-261C118202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3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98501" y="1447800"/>
            <a:ext cx="5314951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16651" y="1447800"/>
            <a:ext cx="5314949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8D0B2-9056-4C88-9E19-B1C62094C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95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5E42F-391E-429C-9B4A-FB3088ED1F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80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A9A1-A887-4685-B41A-5A0A718633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8D01A-A421-454A-BDA7-6425C22971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773C4-3E83-4063-85DC-91D71CC065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32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B180B-CAB2-4828-BEDC-E6FED6F01E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08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1" y="1447800"/>
            <a:ext cx="108331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3" tIns="46032" rIns="92063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1201" y="6324600"/>
            <a:ext cx="788035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3" tIns="46032" rIns="92063" bIns="46032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latin typeface="Bauhaus" pitchFamily="2" charset="0"/>
                <a:ea typeface="휴먼우린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11201" y="457200"/>
            <a:ext cx="108331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3" tIns="46032" rIns="92063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유형 편집 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652001" y="155575"/>
            <a:ext cx="844551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10589685" y="155575"/>
            <a:ext cx="469900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1131551" y="155575"/>
            <a:ext cx="281516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11506200" y="155575"/>
            <a:ext cx="188384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11787718" y="155575"/>
            <a:ext cx="95249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1314452" y="155575"/>
            <a:ext cx="8259233" cy="304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63" tIns="46032" rIns="92063" bIns="46032" anchor="ctr"/>
          <a:lstStyle/>
          <a:p>
            <a:endParaRPr lang="ko-KR" altLang="en-US" sz="1800"/>
          </a:p>
        </p:txBody>
      </p:sp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1715810" y="193904"/>
            <a:ext cx="16991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400" b="1" i="1">
                <a:solidFill>
                  <a:schemeClr val="bg1"/>
                </a:solidFill>
                <a:latin typeface="Arial" charset="0"/>
              </a:rPr>
              <a:t>http://os.korea.ac.kr</a:t>
            </a:r>
            <a:endParaRPr lang="en-US" altLang="ko-KR" sz="2400">
              <a:latin typeface="Times New Roman" pitchFamily="18" charset="0"/>
            </a:endParaRPr>
          </a:p>
        </p:txBody>
      </p:sp>
      <p:pic>
        <p:nvPicPr>
          <p:cNvPr id="1036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0"/>
            <a:ext cx="81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4384" y="6337300"/>
            <a:ext cx="2351616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0149D5-35F3-4607-AAE7-E837F6AAEB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1019367" y="6338888"/>
            <a:ext cx="237220" cy="339184"/>
          </a:xfrm>
          <a:prstGeom prst="rect">
            <a:avLst/>
          </a:prstGeom>
          <a:noFill/>
          <a:ln w="15875">
            <a:noFill/>
            <a:miter lim="800000"/>
            <a:headEnd/>
            <a:tailEnd type="none" w="med" len="lg"/>
          </a:ln>
          <a:effectLst/>
        </p:spPr>
        <p:txBody>
          <a:bodyPr wrap="none" lIns="92063" tIns="46032" rIns="92063" bIns="46032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93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3200" b="1" u="sng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20000"/>
        </a:spcAft>
        <a:buClr>
          <a:srgbClr val="808080"/>
        </a:buClr>
        <a:buFont typeface="Monotype Sorts" pitchFamily="2" charset="2"/>
        <a:buBlip>
          <a:blip r:embed="rId14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808080"/>
        </a:buClr>
        <a:buFont typeface="Monotype Sorts" pitchFamily="2" charset="2"/>
        <a:buBlip>
          <a:blip r:embed="rId14"/>
        </a:buBlip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Clr>
          <a:srgbClr val="808080"/>
        </a:buClr>
        <a:buBlip>
          <a:blip r:embed="rId14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Focusing on Network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914400" y="1551843"/>
            <a:ext cx="10363200" cy="677739"/>
          </a:xfrm>
        </p:spPr>
        <p:txBody>
          <a:bodyPr/>
          <a:lstStyle/>
          <a:p>
            <a:r>
              <a:rPr lang="en-US" altLang="ko-KR" dirty="0" smtClean="0"/>
              <a:t>KVM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4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</a:t>
            </a:r>
            <a:r>
              <a:rPr lang="en-US" altLang="ko-KR" dirty="0" err="1"/>
              <a:t>More</a:t>
            </a:r>
            <a:r>
              <a:rPr lang="en-US" altLang="ko-KR" dirty="0"/>
              <a:t> Detail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098" name="Picture 2" descr="http://postfiles16.naver.net/20150513_79/boiis_1431476755131AjO90_PNG/kvm_archi_cpu_gpzcpy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00" y="1295400"/>
            <a:ext cx="5703302" cy="425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276100" y="5755627"/>
            <a:ext cx="5723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 : http://slides.com/braoru/kvm/fullscreen#/28</a:t>
            </a:r>
          </a:p>
        </p:txBody>
      </p:sp>
    </p:spTree>
    <p:extLst>
      <p:ext uri="{BB962C8B-B14F-4D97-AF65-F5344CB8AC3E}">
        <p14:creationId xmlns:p14="http://schemas.microsoft.com/office/powerpoint/2010/main" val="37777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Benchmark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122" name="Picture 2" descr="http://postfiles12.naver.net/20150513_299/boiis_1431492170010UKgCT_PNG/virtbench_taylorpi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72" y="1645709"/>
            <a:ext cx="6097757" cy="367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085363" y="5482710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 : http://www.andrep.de/virtual/</a:t>
            </a:r>
          </a:p>
        </p:txBody>
      </p:sp>
    </p:spTree>
    <p:extLst>
      <p:ext uri="{BB962C8B-B14F-4D97-AF65-F5344CB8AC3E}">
        <p14:creationId xmlns:p14="http://schemas.microsoft.com/office/powerpoint/2010/main" val="172124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 I/O performance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6146" name="Picture 2" descr="http://postfiles11.naver.net/20150513_58/boiis_1431492187399Gz4gd_PNG/virtbench_kernbench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17" y="1614487"/>
            <a:ext cx="6403268" cy="385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85364" y="5604209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 : http://www.andrep.de/virtual/</a:t>
            </a:r>
          </a:p>
        </p:txBody>
      </p:sp>
    </p:spTree>
    <p:extLst>
      <p:ext uri="{BB962C8B-B14F-4D97-AF65-F5344CB8AC3E}">
        <p14:creationId xmlns:p14="http://schemas.microsoft.com/office/powerpoint/2010/main" val="247619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 need Tuning !!!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Virtio</a:t>
            </a:r>
            <a:endParaRPr lang="en-US" altLang="ko-KR" dirty="0" smtClean="0"/>
          </a:p>
          <a:p>
            <a:r>
              <a:rPr lang="en-US" altLang="ko-KR" dirty="0" err="1" smtClean="0"/>
              <a:t>Vhost_net</a:t>
            </a:r>
            <a:endParaRPr lang="en-US" altLang="ko-KR" dirty="0" smtClean="0"/>
          </a:p>
          <a:p>
            <a:r>
              <a:rPr lang="en-US" altLang="ko-KR" dirty="0" smtClean="0"/>
              <a:t>Others…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4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Paravirtualization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170" name="Picture 2" descr="http://postfiles12.naver.net/20150513_139/boiis_1431523827440pE90T_PNG/slide2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48" y="1295400"/>
            <a:ext cx="6033205" cy="45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08658" y="5820305"/>
            <a:ext cx="483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출처: http://www.chucknology.com/?p=15 </a:t>
            </a:r>
          </a:p>
        </p:txBody>
      </p:sp>
    </p:spTree>
    <p:extLst>
      <p:ext uri="{BB962C8B-B14F-4D97-AF65-F5344CB8AC3E}">
        <p14:creationId xmlns:p14="http://schemas.microsoft.com/office/powerpoint/2010/main" val="21488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Virtio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501" y="1447800"/>
            <a:ext cx="10833100" cy="2057400"/>
          </a:xfrm>
        </p:spPr>
        <p:txBody>
          <a:bodyPr/>
          <a:lstStyle/>
          <a:p>
            <a:r>
              <a:rPr lang="en-US" altLang="ko-KR" dirty="0" err="1" smtClean="0"/>
              <a:t>paravirtualization</a:t>
            </a:r>
            <a:r>
              <a:rPr lang="en-US" altLang="ko-KR" dirty="0" smtClean="0"/>
              <a:t> </a:t>
            </a:r>
            <a:r>
              <a:rPr lang="en-US" altLang="ko-KR" dirty="0"/>
              <a:t>: network, disk operation</a:t>
            </a:r>
          </a:p>
          <a:p>
            <a:r>
              <a:rPr lang="en-US" altLang="ko-KR" dirty="0" smtClean="0"/>
              <a:t>KVM </a:t>
            </a:r>
            <a:r>
              <a:rPr lang="en-US" altLang="ko-KR" dirty="0"/>
              <a:t>or QEMU</a:t>
            </a:r>
          </a:p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-compatible </a:t>
            </a:r>
            <a:r>
              <a:rPr lang="en-US" altLang="ko-KR" dirty="0"/>
              <a:t>guest</a:t>
            </a:r>
          </a:p>
          <a:p>
            <a:r>
              <a:rPr lang="en-US" altLang="ko-KR" dirty="0" err="1" smtClean="0"/>
              <a:t>libvirt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711201" y="3803134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http://wiki.libvirt.org/page/Virtio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236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65" name="Shape 40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Shape 40966"/>
          <p:cNvSpPr txBox="1"/>
          <p:nvPr>
            <p:ph type="title"/>
          </p:nvPr>
        </p:nvSpPr>
        <p:spPr>
          <a:xfrm>
            <a:off x="711201" y="457200"/>
            <a:ext cx="1083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50" rIns="92050" tIns="460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What is Virtio</a:t>
            </a:r>
          </a:p>
        </p:txBody>
      </p:sp>
      <p:sp>
        <p:nvSpPr>
          <p:cNvPr id="40967" name="Shape 40967"/>
          <p:cNvSpPr txBox="1"/>
          <p:nvPr>
            <p:ph idx="11" type="sldNum"/>
          </p:nvPr>
        </p:nvSpPr>
        <p:spPr>
          <a:xfrm>
            <a:off x="8824384" y="6337300"/>
            <a:ext cx="235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http://postfiles14.naver.net/20150513_77/boiis_1431523906162l1DYG_PNG/slide33.png?type=w2" id="40968" name="Shape 409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74316" y="2048793"/>
            <a:ext cx="6160500" cy="46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Virtio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8198" name="Picture 6" descr="http://postfiles8.naver.net/20150513_247/boiis_1431522457411esIir_GIF/figure3.gif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1934636"/>
            <a:ext cx="6279964" cy="317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689851" y="3265787"/>
            <a:ext cx="3249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guest </a:t>
            </a:r>
            <a:r>
              <a:rPr lang="ko-KR" altLang="en-US" dirty="0"/>
              <a:t>: /drivers/virtio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qemu </a:t>
            </a:r>
            <a:r>
              <a:rPr lang="ko-KR" altLang="en-US" dirty="0"/>
              <a:t>: /hw/virtio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kerne</a:t>
            </a:r>
            <a:r>
              <a:rPr lang="ko-KR" altLang="en-US" dirty="0" smtClean="0"/>
              <a:t>l </a:t>
            </a:r>
            <a:r>
              <a:rPr lang="ko-KR" altLang="en-US" dirty="0"/>
              <a:t>: context switching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4533" y="5429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출처 : http://www.ibm.com/developerworks/library/l-virtio/</a:t>
            </a:r>
          </a:p>
        </p:txBody>
      </p:sp>
    </p:spTree>
    <p:extLst>
      <p:ext uri="{BB962C8B-B14F-4D97-AF65-F5344CB8AC3E}">
        <p14:creationId xmlns:p14="http://schemas.microsoft.com/office/powerpoint/2010/main" val="100857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 smtClean="0"/>
              <a:t>Vhost</a:t>
            </a:r>
            <a:r>
              <a:rPr lang="en-US" altLang="ko-KR" dirty="0" smtClean="0"/>
              <a:t>-net?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8501" y="1447800"/>
            <a:ext cx="10833100" cy="2497667"/>
          </a:xfrm>
        </p:spPr>
        <p:txBody>
          <a:bodyPr/>
          <a:lstStyle/>
          <a:p>
            <a:r>
              <a:rPr lang="en-US" altLang="ko-KR" dirty="0" err="1" smtClean="0"/>
              <a:t>vhost</a:t>
            </a:r>
            <a:r>
              <a:rPr lang="en-US" altLang="ko-KR" dirty="0" smtClean="0"/>
              <a:t>-net module</a:t>
            </a:r>
            <a:endParaRPr lang="en-US" altLang="ko-KR" dirty="0"/>
          </a:p>
          <a:p>
            <a:r>
              <a:rPr lang="en-US" altLang="ko-KR" dirty="0" err="1" smtClean="0"/>
              <a:t>virtio</a:t>
            </a:r>
            <a:r>
              <a:rPr lang="en-US" altLang="ko-KR" dirty="0" smtClean="0"/>
              <a:t> </a:t>
            </a:r>
            <a:r>
              <a:rPr lang="en-US" altLang="ko-KR" dirty="0"/>
              <a:t>packet </a:t>
            </a:r>
            <a:r>
              <a:rPr lang="ko-KR" altLang="en-US" dirty="0"/>
              <a:t>처리를 </a:t>
            </a:r>
            <a:r>
              <a:rPr lang="en-US" altLang="ko-KR" dirty="0"/>
              <a:t>user space (</a:t>
            </a:r>
            <a:r>
              <a:rPr lang="en-US" altLang="ko-KR" dirty="0" err="1"/>
              <a:t>qemu</a:t>
            </a:r>
            <a:r>
              <a:rPr lang="en-US" altLang="ko-KR" dirty="0"/>
              <a:t> process)</a:t>
            </a:r>
            <a:r>
              <a:rPr lang="ko-KR" altLang="en-US" dirty="0"/>
              <a:t>에서 </a:t>
            </a:r>
            <a:r>
              <a:rPr lang="en-US" altLang="ko-KR" dirty="0"/>
              <a:t>kernel (the </a:t>
            </a:r>
            <a:r>
              <a:rPr lang="en-US" altLang="ko-KR" dirty="0" err="1"/>
              <a:t>vhost</a:t>
            </a:r>
            <a:r>
              <a:rPr lang="en-US" altLang="ko-KR" dirty="0"/>
              <a:t>-net driver)</a:t>
            </a:r>
            <a:r>
              <a:rPr lang="ko-KR" altLang="en-US" dirty="0"/>
              <a:t>로 옮김</a:t>
            </a:r>
          </a:p>
          <a:p>
            <a:r>
              <a:rPr lang="en-US" altLang="ko-KR" dirty="0" smtClean="0"/>
              <a:t>better </a:t>
            </a:r>
            <a:r>
              <a:rPr lang="en-US" altLang="ko-KR" dirty="0"/>
              <a:t>latency : 10% less than e1000</a:t>
            </a:r>
          </a:p>
          <a:p>
            <a:r>
              <a:rPr lang="en-US" altLang="ko-KR" dirty="0" smtClean="0"/>
              <a:t>greater </a:t>
            </a:r>
            <a:r>
              <a:rPr lang="en-US" altLang="ko-KR" dirty="0"/>
              <a:t>throughput : 8x normal </a:t>
            </a:r>
            <a:r>
              <a:rPr lang="en-US" altLang="ko-KR" dirty="0" err="1"/>
              <a:t>virtio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/>
              <a:t>to </a:t>
            </a:r>
            <a:r>
              <a:rPr lang="en-US" altLang="ko-KR" dirty="0" err="1" smtClean="0"/>
              <a:t>Vhost</a:t>
            </a:r>
            <a:r>
              <a:rPr lang="en-US" altLang="ko-KR" dirty="0" smtClean="0"/>
              <a:t>-net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9218" name="Picture 2" descr="http://postfiles8.naver.net/20150513_7/boiis_1431526575579T3oFq_PNG/archi_vhost_jzcxyt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1295400"/>
            <a:ext cx="4585356" cy="499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556250" y="4512725"/>
            <a:ext cx="65362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Guest</a:t>
            </a:r>
            <a:r>
              <a:rPr lang="en-US" altLang="ko-KR" dirty="0"/>
              <a:t> : /drivers/</a:t>
            </a:r>
            <a:r>
              <a:rPr lang="en-US" altLang="ko-KR" dirty="0" err="1"/>
              <a:t>virtio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QEMU</a:t>
            </a:r>
            <a:r>
              <a:rPr lang="en-US" altLang="ko-KR" dirty="0"/>
              <a:t> :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vhost.c</a:t>
            </a:r>
            <a:r>
              <a:rPr lang="en-US" altLang="ko-KR" dirty="0"/>
              <a:t>, </a:t>
            </a:r>
            <a:r>
              <a:rPr lang="en-US" altLang="ko-KR" dirty="0" err="1"/>
              <a:t>vhost_net.c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kernel</a:t>
            </a:r>
            <a:r>
              <a:rPr lang="en-US" altLang="ko-KR" dirty="0"/>
              <a:t> : driver/</a:t>
            </a:r>
            <a:r>
              <a:rPr lang="en-US" altLang="ko-KR" dirty="0" err="1"/>
              <a:t>vhost</a:t>
            </a:r>
            <a:r>
              <a:rPr lang="en-US" altLang="ko-KR" dirty="0"/>
              <a:t>/</a:t>
            </a:r>
            <a:r>
              <a:rPr lang="en-US" altLang="ko-KR" dirty="0" err="1"/>
              <a:t>vhost.c</a:t>
            </a:r>
            <a:r>
              <a:rPr lang="en-US" altLang="ko-KR" dirty="0"/>
              <a:t>, </a:t>
            </a:r>
            <a:r>
              <a:rPr lang="en-US" altLang="ko-KR" dirty="0" err="1" smtClean="0"/>
              <a:t>net.c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virt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kvm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eventfd.c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556250" y="5823742"/>
            <a:ext cx="4602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출처: http://slides.com/braoru/kvm/#/33</a:t>
            </a:r>
          </a:p>
        </p:txBody>
      </p:sp>
    </p:spTree>
    <p:extLst>
      <p:ext uri="{BB962C8B-B14F-4D97-AF65-F5344CB8AC3E}">
        <p14:creationId xmlns:p14="http://schemas.microsoft.com/office/powerpoint/2010/main" val="41448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QEMU</a:t>
            </a:r>
          </a:p>
          <a:p>
            <a:r>
              <a:rPr lang="en-US" altLang="ko-KR" b="0" dirty="0" smtClean="0"/>
              <a:t>KVM</a:t>
            </a:r>
          </a:p>
          <a:p>
            <a:r>
              <a:rPr lang="en-US" altLang="ko-KR" b="0" dirty="0" smtClean="0"/>
              <a:t>KVM with </a:t>
            </a:r>
            <a:r>
              <a:rPr lang="en-US" altLang="ko-KR" b="0" dirty="0" err="1" smtClean="0"/>
              <a:t>virtio</a:t>
            </a:r>
            <a:endParaRPr lang="en-US" altLang="ko-KR" b="0" dirty="0" smtClean="0"/>
          </a:p>
          <a:p>
            <a:r>
              <a:rPr lang="en-US" altLang="ko-KR" b="0" dirty="0" smtClean="0"/>
              <a:t>KVM with </a:t>
            </a:r>
            <a:r>
              <a:rPr lang="en-US" altLang="ko-KR" b="0" dirty="0" err="1" smtClean="0"/>
              <a:t>virtio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vhost</a:t>
            </a:r>
            <a:endParaRPr lang="en-US" altLang="ko-KR" b="0" dirty="0" smtClean="0"/>
          </a:p>
          <a:p>
            <a:r>
              <a:rPr lang="en-US" altLang="ko-KR" b="0" dirty="0" smtClean="0"/>
              <a:t>Etc…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Virtio</a:t>
            </a:r>
            <a:r>
              <a:rPr lang="en-US" altLang="ko-KR" dirty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vhost</a:t>
            </a:r>
            <a:r>
              <a:rPr lang="en-US" altLang="ko-KR" dirty="0" smtClean="0"/>
              <a:t>-net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11266" name="Picture 2" descr="http://postfiles11.naver.net/20150514_202/boiis_1431575240244JyVmV_PNG/%BD%BA%C5%A9%B8%B0%BC%A6%2C_2015-05-14_12%3A41%3A21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1493906"/>
            <a:ext cx="6245225" cy="464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425268" y="2094209"/>
            <a:ext cx="3249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guest </a:t>
            </a:r>
            <a:r>
              <a:rPr lang="ko-KR" altLang="en-US" dirty="0"/>
              <a:t>: /drivers/virtio</a:t>
            </a:r>
          </a:p>
          <a:p>
            <a:r>
              <a:rPr lang="ko-KR" altLang="en-US" b="1" dirty="0"/>
              <a:t>qemu </a:t>
            </a:r>
            <a:r>
              <a:rPr lang="ko-KR" altLang="en-US" dirty="0"/>
              <a:t>: /hw/virtio</a:t>
            </a:r>
          </a:p>
          <a:p>
            <a:r>
              <a:rPr lang="ko-KR" altLang="en-US" b="1" dirty="0"/>
              <a:t>kerne</a:t>
            </a:r>
            <a:r>
              <a:rPr lang="ko-KR" altLang="en-US" dirty="0"/>
              <a:t>l : context switching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25268" y="3805763"/>
            <a:ext cx="41190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Guest</a:t>
            </a:r>
            <a:r>
              <a:rPr lang="en-US" altLang="ko-KR" dirty="0" smtClean="0"/>
              <a:t> </a:t>
            </a:r>
            <a:r>
              <a:rPr lang="en-US" altLang="ko-KR" dirty="0"/>
              <a:t>: /drivers/</a:t>
            </a:r>
            <a:r>
              <a:rPr lang="en-US" altLang="ko-KR" dirty="0" err="1"/>
              <a:t>virtio</a:t>
            </a:r>
            <a:endParaRPr lang="en-US" altLang="ko-KR" dirty="0"/>
          </a:p>
          <a:p>
            <a:r>
              <a:rPr lang="en-US" altLang="ko-KR" b="1" dirty="0" smtClean="0"/>
              <a:t>QEMU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vhost.c</a:t>
            </a:r>
            <a:r>
              <a:rPr lang="en-US" altLang="ko-KR" dirty="0"/>
              <a:t>, </a:t>
            </a:r>
            <a:r>
              <a:rPr lang="en-US" altLang="ko-KR" dirty="0" err="1"/>
              <a:t>vhost_net.c</a:t>
            </a:r>
            <a:endParaRPr lang="en-US" altLang="ko-KR" dirty="0"/>
          </a:p>
          <a:p>
            <a:r>
              <a:rPr lang="en-US" altLang="ko-KR" b="1" dirty="0" smtClean="0"/>
              <a:t>kernel</a:t>
            </a:r>
            <a:r>
              <a:rPr lang="en-US" altLang="ko-KR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driver/</a:t>
            </a:r>
            <a:r>
              <a:rPr lang="en-US" altLang="ko-KR" dirty="0" err="1" smtClean="0"/>
              <a:t>vhost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vhost.c</a:t>
            </a:r>
            <a:r>
              <a:rPr lang="en-US" altLang="ko-KR" dirty="0"/>
              <a:t>, </a:t>
            </a:r>
            <a:r>
              <a:rPr lang="en-US" altLang="ko-KR" dirty="0" err="1" smtClean="0"/>
              <a:t>net.c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virt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kvm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eventfd.c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3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</a:t>
            </a:r>
            <a:r>
              <a:rPr lang="en-US" altLang="ko-KR" dirty="0" err="1" smtClean="0"/>
              <a:t>vhost</a:t>
            </a:r>
            <a:r>
              <a:rPr lang="en-US" altLang="ko-KR" dirty="0" smtClean="0"/>
              <a:t>-net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5" name="Picture 4" descr="http://postfiles7.naver.net/20150513_70/boiis_1431527012851VpS4L_JPEG/vhost_virtio_host.jp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856" y="1657788"/>
            <a:ext cx="6827790" cy="39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792015" y="5584089"/>
            <a:ext cx="4671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출처: http://www.51gocloud.com/?p=402</a:t>
            </a:r>
          </a:p>
        </p:txBody>
      </p:sp>
    </p:spTree>
    <p:extLst>
      <p:ext uri="{BB962C8B-B14F-4D97-AF65-F5344CB8AC3E}">
        <p14:creationId xmlns:p14="http://schemas.microsoft.com/office/powerpoint/2010/main" val="39372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others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13314" name="Picture 2" descr="http://postfiles4.naver.net/20150513_259/boiis_1431525906398kBhwG_PNG/devassign_sriov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51" y="1876954"/>
            <a:ext cx="7329999" cy="38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86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Network Speed Test (</a:t>
            </a:r>
            <a:r>
              <a:rPr lang="en-US" altLang="ko-KR" dirty="0" err="1"/>
              <a:t>IPerf</a:t>
            </a:r>
            <a:r>
              <a:rPr lang="en-US" altLang="ko-KR" dirty="0"/>
              <a:t>) in KVM (</a:t>
            </a:r>
            <a:r>
              <a:rPr lang="en-US" altLang="ko-KR" dirty="0" err="1"/>
              <a:t>Virtio</a:t>
            </a:r>
            <a:r>
              <a:rPr lang="en-US" altLang="ko-KR" dirty="0"/>
              <a:t>-net, emulated, </a:t>
            </a:r>
            <a:r>
              <a:rPr lang="en-US" altLang="ko-KR" dirty="0" err="1"/>
              <a:t>vt</a:t>
            </a:r>
            <a:r>
              <a:rPr lang="en-US" altLang="ko-KR" dirty="0"/>
              <a:t>-d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6" name="Picture 2" descr="http://postfiles15.naver.net/20150513_46/boiis_1431492555767MGc81_PNG/Screen_shot_2010-04-13_at_11.03.56_AM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6" y="2010411"/>
            <a:ext cx="5924549" cy="44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KVM</a:t>
            </a:r>
          </a:p>
          <a:p>
            <a:r>
              <a:rPr lang="en-US" altLang="ko-KR" dirty="0" smtClean="0"/>
              <a:t>KVM – </a:t>
            </a:r>
            <a:r>
              <a:rPr lang="en-US" altLang="ko-KR" dirty="0" err="1" smtClean="0"/>
              <a:t>virtio</a:t>
            </a:r>
            <a:endParaRPr lang="en-US" altLang="ko-KR" dirty="0" smtClean="0"/>
          </a:p>
          <a:p>
            <a:r>
              <a:rPr lang="en-US" altLang="ko-KR" dirty="0" smtClean="0"/>
              <a:t>KVM – </a:t>
            </a:r>
            <a:r>
              <a:rPr lang="en-US" altLang="ko-KR" dirty="0" err="1" smtClean="0"/>
              <a:t>virtio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vhost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NEXT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2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QEMU?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emulator</a:t>
            </a:r>
          </a:p>
          <a:p>
            <a:pPr lvl="1"/>
            <a:r>
              <a:rPr lang="en-US" altLang="ko-KR" b="0" dirty="0" smtClean="0"/>
              <a:t>Dynamic </a:t>
            </a:r>
            <a:r>
              <a:rPr lang="en-US" altLang="ko-KR" b="0" dirty="0"/>
              <a:t>translation</a:t>
            </a:r>
            <a:r>
              <a:rPr lang="ko-KR" altLang="en-US" b="0" dirty="0"/>
              <a:t>을 통해서 다른 기반의 운영체제나 프로그램을 실행할 수 있다</a:t>
            </a:r>
            <a:r>
              <a:rPr lang="en-US" altLang="ko-KR" b="0" dirty="0"/>
              <a:t>. </a:t>
            </a:r>
          </a:p>
          <a:p>
            <a:pPr lvl="1"/>
            <a:r>
              <a:rPr lang="en-US" altLang="ko-KR" b="0" dirty="0" smtClean="0"/>
              <a:t>Dynamic </a:t>
            </a:r>
            <a:r>
              <a:rPr lang="en-US" altLang="ko-KR" b="0" dirty="0"/>
              <a:t>translation : </a:t>
            </a:r>
            <a:r>
              <a:rPr lang="ko-KR" altLang="en-US" b="0" dirty="0"/>
              <a:t>실행 블록 단위만큼만 코드를 순차적으로 읽어서 대상 아키텍처에서 실행되는 코드로 변환한다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endParaRPr lang="en-US" altLang="ko-KR" b="0" dirty="0"/>
          </a:p>
          <a:p>
            <a:r>
              <a:rPr lang="en-US" altLang="ko-KR" b="0" dirty="0" err="1" smtClean="0"/>
              <a:t>virtualizer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guest </a:t>
            </a:r>
            <a:r>
              <a:rPr lang="en-US" altLang="ko-KR" b="0" dirty="0"/>
              <a:t>code</a:t>
            </a:r>
            <a:r>
              <a:rPr lang="ko-KR" altLang="en-US" b="0" dirty="0"/>
              <a:t>를 </a:t>
            </a:r>
            <a:r>
              <a:rPr lang="en-US" altLang="ko-KR" b="0" dirty="0"/>
              <a:t>host CPU</a:t>
            </a:r>
            <a:r>
              <a:rPr lang="ko-KR" altLang="en-US" b="0" dirty="0"/>
              <a:t>에서 직접 실행시킨다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KVM</a:t>
            </a:r>
            <a:r>
              <a:rPr lang="ko-KR" altLang="en-US" b="0" dirty="0"/>
              <a:t>을 지원하여 가상화를 할 수 있다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869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(Virtualize x86 architecture)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Binary translation is used to rewrite in terms of ring 3 instructions certain ring 0 instructions, such as POPF, that would otherwise fail silently or behave differently when executed above ring 0,[3][4]:3 making the classic trap-and-emulate virtualization impossible. (wiki</a:t>
            </a:r>
            <a:r>
              <a:rPr lang="en-US" altLang="ko-KR" b="0" dirty="0" smtClean="0"/>
              <a:t>)</a:t>
            </a:r>
          </a:p>
          <a:p>
            <a:pPr marL="0" indent="0">
              <a:buNone/>
            </a:pPr>
            <a:endParaRPr lang="en-US" altLang="ko-KR" b="0" dirty="0" smtClean="0"/>
          </a:p>
          <a:p>
            <a:r>
              <a:rPr lang="ko-KR" altLang="en-US" b="0" dirty="0" smtClean="0"/>
              <a:t>특권 </a:t>
            </a:r>
            <a:r>
              <a:rPr lang="ko-KR" altLang="en-US" b="0" dirty="0"/>
              <a:t>모드에 따라 명령어가 다름 </a:t>
            </a:r>
            <a:r>
              <a:rPr lang="en-US" altLang="ko-KR" b="0" dirty="0"/>
              <a:t>(ring 0, 1, 2, 3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r>
              <a:rPr lang="en-US" altLang="ko-KR" b="0" dirty="0" smtClean="0"/>
              <a:t>trap </a:t>
            </a:r>
            <a:r>
              <a:rPr lang="ko-KR" altLang="en-US" b="0" dirty="0"/>
              <a:t>및 </a:t>
            </a:r>
            <a:r>
              <a:rPr lang="en-US" altLang="ko-KR" b="0" dirty="0"/>
              <a:t>emulate </a:t>
            </a:r>
            <a:r>
              <a:rPr lang="ko-KR" altLang="en-US" b="0" dirty="0"/>
              <a:t>가상화가 불가능</a:t>
            </a:r>
          </a:p>
          <a:p>
            <a:r>
              <a:rPr lang="en-US" altLang="ko-KR" b="0" dirty="0" smtClean="0"/>
              <a:t>CISC</a:t>
            </a:r>
            <a:r>
              <a:rPr lang="ko-KR" altLang="en-US" b="0" dirty="0"/>
              <a:t>는 명령어가 너무 많다</a:t>
            </a:r>
            <a:r>
              <a:rPr lang="en-US" altLang="ko-KR" b="0" dirty="0"/>
              <a:t>...</a:t>
            </a:r>
          </a:p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KVM</a:t>
            </a:r>
            <a:r>
              <a:rPr lang="ko-KR" altLang="en-US" b="0" dirty="0"/>
              <a:t>을 통해 </a:t>
            </a:r>
            <a:r>
              <a:rPr lang="en-US" altLang="ko-KR" b="0" dirty="0"/>
              <a:t>CPU </a:t>
            </a:r>
            <a:r>
              <a:rPr lang="ko-KR" altLang="en-US" b="0" dirty="0"/>
              <a:t>하드웨어 지원을 받아 </a:t>
            </a:r>
            <a:endParaRPr lang="en-US" altLang="ko-KR" b="0" dirty="0" smtClean="0"/>
          </a:p>
          <a:p>
            <a:r>
              <a:rPr lang="en-US" altLang="ko-KR" b="0" dirty="0" smtClean="0"/>
              <a:t>guest </a:t>
            </a:r>
            <a:r>
              <a:rPr lang="en-US" altLang="ko-KR" b="0" dirty="0"/>
              <a:t>code</a:t>
            </a:r>
            <a:r>
              <a:rPr lang="ko-KR" altLang="en-US" b="0" dirty="0"/>
              <a:t>를 </a:t>
            </a:r>
            <a:r>
              <a:rPr lang="en-US" altLang="ko-KR" b="0" dirty="0"/>
              <a:t>host </a:t>
            </a:r>
            <a:r>
              <a:rPr lang="en-US" altLang="ko-KR" b="0" dirty="0" err="1"/>
              <a:t>cpu</a:t>
            </a:r>
            <a:r>
              <a:rPr lang="ko-KR" altLang="en-US" b="0" dirty="0"/>
              <a:t>에서 직접 실행</a:t>
            </a:r>
            <a:r>
              <a:rPr lang="en-US" altLang="ko-KR" b="0" dirty="0" smtClean="0"/>
              <a:t>!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2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KVM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Kernel </a:t>
            </a:r>
            <a:r>
              <a:rPr lang="en-US" altLang="ko-KR" b="0" dirty="0"/>
              <a:t>Based Virtual </a:t>
            </a:r>
            <a:r>
              <a:rPr lang="en-US" altLang="ko-KR" b="0" dirty="0" smtClean="0"/>
              <a:t>Machine</a:t>
            </a:r>
          </a:p>
          <a:p>
            <a:r>
              <a:rPr lang="en-US" altLang="ko-KR" b="0" dirty="0" smtClean="0"/>
              <a:t>Full </a:t>
            </a:r>
            <a:r>
              <a:rPr lang="en-US" altLang="ko-KR" b="0" dirty="0"/>
              <a:t>Virtualization Solution, x86 </a:t>
            </a:r>
            <a:r>
              <a:rPr lang="ko-KR" altLang="en-US" b="0" dirty="0"/>
              <a:t>하드웨어 지원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게스트 </a:t>
            </a:r>
            <a:r>
              <a:rPr lang="en-US" altLang="ko-KR" b="0" dirty="0" err="1"/>
              <a:t>os</a:t>
            </a:r>
            <a:r>
              <a:rPr lang="ko-KR" altLang="en-US" b="0" dirty="0"/>
              <a:t>의 수정이 필요 없다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r>
              <a:rPr lang="en-US" altLang="ko-KR" b="0" dirty="0" smtClean="0"/>
              <a:t>Kernel </a:t>
            </a:r>
            <a:r>
              <a:rPr lang="en-US" altLang="ko-KR" b="0" dirty="0"/>
              <a:t>module (</a:t>
            </a:r>
            <a:r>
              <a:rPr lang="en-US" altLang="ko-KR" b="0" dirty="0" err="1"/>
              <a:t>kvm.ko</a:t>
            </a:r>
            <a:r>
              <a:rPr lang="en-US" altLang="ko-KR" b="0" dirty="0"/>
              <a:t>) </a:t>
            </a:r>
            <a:r>
              <a:rPr lang="ko-KR" altLang="en-US" b="0" dirty="0"/>
              <a:t>형태로 설치 </a:t>
            </a:r>
            <a:endParaRPr lang="en-US" altLang="ko-KR" b="0" dirty="0"/>
          </a:p>
          <a:p>
            <a:pPr lvl="1"/>
            <a:r>
              <a:rPr lang="ko-KR" altLang="en-US" b="0" dirty="0" smtClean="0"/>
              <a:t>기존 </a:t>
            </a:r>
            <a:r>
              <a:rPr lang="ko-KR" altLang="en-US" b="0" dirty="0" err="1"/>
              <a:t>리눅스</a:t>
            </a:r>
            <a:r>
              <a:rPr lang="ko-KR" altLang="en-US" b="0" dirty="0"/>
              <a:t> 운영체제의 대부분을 사용한다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 smtClean="0"/>
              <a:t>modified </a:t>
            </a:r>
            <a:r>
              <a:rPr lang="en-US" altLang="ko-KR" b="0" dirty="0"/>
              <a:t>QEMU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endParaRPr lang="en-US" altLang="ko-KR" b="0" dirty="0"/>
          </a:p>
          <a:p>
            <a:r>
              <a:rPr lang="ko-KR" altLang="en-US" b="0" dirty="0" smtClean="0"/>
              <a:t>출처 </a:t>
            </a:r>
            <a:r>
              <a:rPr lang="en-US" altLang="ko-KR" b="0" dirty="0"/>
              <a:t>: KVM </a:t>
            </a:r>
            <a:r>
              <a:rPr lang="ko-KR" altLang="en-US" b="0" dirty="0" smtClean="0"/>
              <a:t>공식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104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KVM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2050" name="Picture 2" descr="http://postfiles10.naver.net/20150513_41/boiis_1431473688798nmN5B_PNG/kvm_qemu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58" y="1629734"/>
            <a:ext cx="5735386" cy="43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23334" y="6002966"/>
            <a:ext cx="10020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https://www.suse.com/documentation/sles-12/book_virt/data/sec_kvm_intro_arch.html</a:t>
            </a:r>
          </a:p>
        </p:txBody>
      </p:sp>
    </p:spTree>
    <p:extLst>
      <p:ext uri="{BB962C8B-B14F-4D97-AF65-F5344CB8AC3E}">
        <p14:creationId xmlns:p14="http://schemas.microsoft.com/office/powerpoint/2010/main" val="9460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</a:t>
            </a:r>
            <a:r>
              <a:rPr lang="en-US" altLang="ko-KR" dirty="0"/>
              <a:t>To  (QEMU - KVM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QEMU </a:t>
            </a:r>
            <a:r>
              <a:rPr lang="en-US" altLang="ko-KR" b="0" dirty="0" err="1"/>
              <a:t>userspace</a:t>
            </a:r>
            <a:r>
              <a:rPr lang="en-US" altLang="ko-KR" b="0" dirty="0"/>
              <a:t> process uses </a:t>
            </a:r>
            <a:r>
              <a:rPr lang="en-US" altLang="ko-KR" b="0" dirty="0" err="1"/>
              <a:t>kvm.ko</a:t>
            </a:r>
            <a:r>
              <a:rPr lang="en-US" altLang="ko-KR" b="0" dirty="0"/>
              <a:t> driver to execute guest </a:t>
            </a:r>
            <a:r>
              <a:rPr lang="en-US" altLang="ko-KR" b="0" dirty="0" smtClean="0"/>
              <a:t>code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sz="1800" b="0" dirty="0"/>
              <a:t>open("/dev/</a:t>
            </a:r>
            <a:r>
              <a:rPr lang="en-US" altLang="ko-KR" sz="1800" b="0" dirty="0" err="1"/>
              <a:t>kvm</a:t>
            </a:r>
            <a:r>
              <a:rPr lang="en-US" altLang="ko-KR" sz="1800" b="0" dirty="0" smtClean="0"/>
              <a:t>")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 err="1"/>
              <a:t>ioctl</a:t>
            </a:r>
            <a:r>
              <a:rPr lang="en-US" altLang="ko-KR" sz="1800" b="0" dirty="0"/>
              <a:t>(KVM_CREATE_VM</a:t>
            </a:r>
            <a:r>
              <a:rPr lang="en-US" altLang="ko-KR" sz="1800" b="0" dirty="0" smtClean="0"/>
              <a:t>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 err="1"/>
              <a:t>ioctl</a:t>
            </a:r>
            <a:r>
              <a:rPr lang="en-US" altLang="ko-KR" sz="1800" b="0" dirty="0"/>
              <a:t>(KVM_CREATE_VCPU</a:t>
            </a:r>
            <a:r>
              <a:rPr lang="en-US" altLang="ko-KR" sz="1800" b="0" dirty="0" smtClean="0"/>
              <a:t>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for (;;) {</a:t>
            </a:r>
          </a:p>
          <a:p>
            <a:pPr marL="0" indent="0">
              <a:buNone/>
            </a:pPr>
            <a:r>
              <a:rPr lang="en-US" altLang="ko-KR" sz="1800" b="0" dirty="0" smtClean="0"/>
              <a:t>	</a:t>
            </a:r>
            <a:r>
              <a:rPr lang="en-US" altLang="ko-KR" sz="1800" b="0" dirty="0" err="1" smtClean="0"/>
              <a:t>ioctl</a:t>
            </a:r>
            <a:r>
              <a:rPr lang="en-US" altLang="ko-KR" sz="1800" b="0" dirty="0" smtClean="0"/>
              <a:t>(KVM_RUN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sz="1800" b="0" dirty="0" smtClean="0"/>
              <a:t>	switch </a:t>
            </a:r>
            <a:r>
              <a:rPr lang="en-US" altLang="ko-KR" sz="1800" b="0" dirty="0"/>
              <a:t>(</a:t>
            </a:r>
            <a:r>
              <a:rPr lang="en-US" altLang="ko-KR" sz="1800" b="0" dirty="0" err="1"/>
              <a:t>exit_reason</a:t>
            </a:r>
            <a:r>
              <a:rPr lang="en-US" altLang="ko-KR" sz="1800" b="0" dirty="0"/>
              <a:t>) </a:t>
            </a:r>
            <a:r>
              <a:rPr lang="en-US" altLang="ko-KR" sz="1800" b="0" dirty="0" smtClean="0"/>
              <a:t>{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 smtClean="0"/>
              <a:t>		case </a:t>
            </a:r>
            <a:r>
              <a:rPr lang="en-US" altLang="ko-KR" sz="1800" b="0" dirty="0"/>
              <a:t>KVM_EXIT_IO:  /* ... */</a:t>
            </a:r>
          </a:p>
          <a:p>
            <a:pPr marL="0" indent="0">
              <a:buNone/>
            </a:pPr>
            <a:r>
              <a:rPr lang="en-US" altLang="ko-KR" sz="1800" b="0" dirty="0" smtClean="0"/>
              <a:t>		case </a:t>
            </a:r>
            <a:r>
              <a:rPr lang="en-US" altLang="ko-KR" sz="1800" b="0" dirty="0"/>
              <a:t>KVM_EXIT_HLT: /* ... </a:t>
            </a:r>
            <a:r>
              <a:rPr lang="en-US" altLang="ko-KR" sz="1800" b="0" dirty="0" smtClean="0"/>
              <a:t>*/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 smtClean="0"/>
              <a:t>	}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 smtClean="0"/>
              <a:t>}</a:t>
            </a:r>
            <a:endParaRPr lang="ko-KR" altLang="en-US" sz="18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6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(privilege)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1D62AC-CE98-47B8-A783-FE2857649D5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3074" name="Picture 2" descr="http://postfiles13.naver.net/20150513_188/boiis_1431475350929H0KgB_PNG/vtx.png?type=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63" y="2225172"/>
            <a:ext cx="4712617" cy="318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postfiles7.naver.net/20150513_278/boiis_1431475428177YGPin_PNG/kvm-process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036" y="2016626"/>
            <a:ext cx="5342689" cy="360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7663" y="5705081"/>
            <a:ext cx="8277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출처: http://www.cs.ucsb.edu/~rich/class/cs290-cloud/notes/Virtualization/virtualization.html</a:t>
            </a:r>
          </a:p>
        </p:txBody>
      </p:sp>
    </p:spTree>
    <p:extLst>
      <p:ext uri="{BB962C8B-B14F-4D97-AF65-F5344CB8AC3E}">
        <p14:creationId xmlns:p14="http://schemas.microsoft.com/office/powerpoint/2010/main" val="11657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b_template2">
  <a:themeElements>
    <a:clrScheme name="">
      <a:dk1>
        <a:srgbClr val="000000"/>
      </a:dk1>
      <a:lt1>
        <a:srgbClr val="FFFFFF"/>
      </a:lt1>
      <a:dk2>
        <a:srgbClr val="003399"/>
      </a:dk2>
      <a:lt2>
        <a:srgbClr val="8E8682"/>
      </a:lt2>
      <a:accent1>
        <a:srgbClr val="FFFFFF"/>
      </a:accent1>
      <a:accent2>
        <a:srgbClr val="00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2D8A"/>
      </a:accent6>
      <a:hlink>
        <a:srgbClr val="FF0033"/>
      </a:hlink>
      <a:folHlink>
        <a:srgbClr val="CC3300"/>
      </a:folHlink>
    </a:clrScheme>
    <a:fontScheme name="lab_template2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b_template2 1">
        <a:dk1>
          <a:srgbClr val="000080"/>
        </a:dk1>
        <a:lt1>
          <a:srgbClr val="FFFFFF"/>
        </a:lt1>
        <a:dk2>
          <a:srgbClr val="000000"/>
        </a:dk2>
        <a:lt2>
          <a:srgbClr val="FFCC66"/>
        </a:lt2>
        <a:accent1>
          <a:srgbClr val="3366FF"/>
        </a:accent1>
        <a:accent2>
          <a:srgbClr val="00CCCC"/>
        </a:accent2>
        <a:accent3>
          <a:srgbClr val="AAAAAA"/>
        </a:accent3>
        <a:accent4>
          <a:srgbClr val="DADADA"/>
        </a:accent4>
        <a:accent5>
          <a:srgbClr val="ADB8FF"/>
        </a:accent5>
        <a:accent6>
          <a:srgbClr val="00B9B9"/>
        </a:accent6>
        <a:hlink>
          <a:srgbClr val="FF0033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_template2 2">
        <a:dk1>
          <a:srgbClr val="000066"/>
        </a:dk1>
        <a:lt1>
          <a:srgbClr val="99CCFF"/>
        </a:lt1>
        <a:dk2>
          <a:srgbClr val="3366CC"/>
        </a:dk2>
        <a:lt2>
          <a:srgbClr val="000080"/>
        </a:lt2>
        <a:accent1>
          <a:srgbClr val="CCECFF"/>
        </a:accent1>
        <a:accent2>
          <a:srgbClr val="CCFFCC"/>
        </a:accent2>
        <a:accent3>
          <a:srgbClr val="CAE2FF"/>
        </a:accent3>
        <a:accent4>
          <a:srgbClr val="000056"/>
        </a:accent4>
        <a:accent5>
          <a:srgbClr val="E2F4FF"/>
        </a:accent5>
        <a:accent6>
          <a:srgbClr val="B9E7B9"/>
        </a:accent6>
        <a:hlink>
          <a:srgbClr val="FFCC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template2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EAEAEA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B8B8B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template2 4">
        <a:dk1>
          <a:srgbClr val="000000"/>
        </a:dk1>
        <a:lt1>
          <a:srgbClr val="FFFFFF"/>
        </a:lt1>
        <a:dk2>
          <a:srgbClr val="003366"/>
        </a:dk2>
        <a:lt2>
          <a:srgbClr val="FF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_template2 5">
        <a:dk1>
          <a:srgbClr val="000000"/>
        </a:dk1>
        <a:lt1>
          <a:srgbClr val="0099FF"/>
        </a:lt1>
        <a:dk2>
          <a:srgbClr val="000099"/>
        </a:dk2>
        <a:lt2>
          <a:srgbClr val="000066"/>
        </a:lt2>
        <a:accent1>
          <a:srgbClr val="99CCFF"/>
        </a:accent1>
        <a:accent2>
          <a:srgbClr val="FFFFCC"/>
        </a:accent2>
        <a:accent3>
          <a:srgbClr val="AACAFF"/>
        </a:accent3>
        <a:accent4>
          <a:srgbClr val="000000"/>
        </a:accent4>
        <a:accent5>
          <a:srgbClr val="CAE2FF"/>
        </a:accent5>
        <a:accent6>
          <a:srgbClr val="E7E7B9"/>
        </a:accent6>
        <a:hlink>
          <a:srgbClr val="00CCCC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_template2 6">
        <a:dk1>
          <a:srgbClr val="000000"/>
        </a:dk1>
        <a:lt1>
          <a:srgbClr val="FFFFFF"/>
        </a:lt1>
        <a:dk2>
          <a:srgbClr val="660066"/>
        </a:dk2>
        <a:lt2>
          <a:srgbClr val="FFCC66"/>
        </a:lt2>
        <a:accent1>
          <a:srgbClr val="6600CC"/>
        </a:accent1>
        <a:accent2>
          <a:srgbClr val="0099CC"/>
        </a:accent2>
        <a:accent3>
          <a:srgbClr val="B8AAB8"/>
        </a:accent3>
        <a:accent4>
          <a:srgbClr val="DADADA"/>
        </a:accent4>
        <a:accent5>
          <a:srgbClr val="B8AAE2"/>
        </a:accent5>
        <a:accent6>
          <a:srgbClr val="008AB9"/>
        </a:accent6>
        <a:hlink>
          <a:srgbClr val="CC66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