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4" r:id="rId1"/>
    <p:sldMasterId id="2147483679" r:id="rId2"/>
  </p:sldMasterIdLst>
  <p:notesMasterIdLst>
    <p:notesMasterId r:id="rId40"/>
  </p:notesMasterIdLst>
  <p:handoutMasterIdLst>
    <p:handoutMasterId r:id="rId41"/>
  </p:handoutMasterIdLst>
  <p:sldIdLst>
    <p:sldId id="3426" r:id="rId3"/>
    <p:sldId id="3693" r:id="rId4"/>
    <p:sldId id="3714" r:id="rId5"/>
    <p:sldId id="3698" r:id="rId6"/>
    <p:sldId id="3720" r:id="rId7"/>
    <p:sldId id="3721" r:id="rId8"/>
    <p:sldId id="3719" r:id="rId9"/>
    <p:sldId id="3716" r:id="rId10"/>
    <p:sldId id="3728" r:id="rId11"/>
    <p:sldId id="3731" r:id="rId12"/>
    <p:sldId id="3694" r:id="rId13"/>
    <p:sldId id="3717" r:id="rId14"/>
    <p:sldId id="3718" r:id="rId15"/>
    <p:sldId id="3715" r:id="rId16"/>
    <p:sldId id="3695" r:id="rId17"/>
    <p:sldId id="3696" r:id="rId18"/>
    <p:sldId id="3722" r:id="rId19"/>
    <p:sldId id="3697" r:id="rId20"/>
    <p:sldId id="3723" r:id="rId21"/>
    <p:sldId id="3705" r:id="rId22"/>
    <p:sldId id="3710" r:id="rId23"/>
    <p:sldId id="3711" r:id="rId24"/>
    <p:sldId id="3712" r:id="rId25"/>
    <p:sldId id="3713" r:id="rId26"/>
    <p:sldId id="3704" r:id="rId27"/>
    <p:sldId id="3703" r:id="rId28"/>
    <p:sldId id="3707" r:id="rId29"/>
    <p:sldId id="3706" r:id="rId30"/>
    <p:sldId id="3708" r:id="rId31"/>
    <p:sldId id="3725" r:id="rId32"/>
    <p:sldId id="3726" r:id="rId33"/>
    <p:sldId id="3727" r:id="rId34"/>
    <p:sldId id="3729" r:id="rId35"/>
    <p:sldId id="3730" r:id="rId36"/>
    <p:sldId id="3732" r:id="rId37"/>
    <p:sldId id="3733" r:id="rId38"/>
    <p:sldId id="3734" r:id="rId39"/>
  </p:sldIdLst>
  <p:sldSz cx="10440988" cy="7308850"/>
  <p:notesSz cx="6807200" cy="9939338"/>
  <p:kinsoku lang="ko-KR" invalStChars="、。，．・：；？！゛゜ヽヾゝゞ々ー’”）〕］｝〉》」』】°‰′″℃￠％ぁぃぅぇぉっゃゅょゎァィゥェォッャュョヮヵヶ!%),.:;?]}｡｣､･ｧｨｩｪｫｬｭｮｯｰﾞﾟ" invalEndChars="‘“（〔［｛〈《「『【￥＄$([\{｢￡"/>
  <p:defaultTex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p:defaultTextStyle>
  <p:extLst>
    <p:ext uri="{521415D9-36F7-43E2-AB2F-B90AF26B5E84}">
      <p14:sectionLst xmlns:p14="http://schemas.microsoft.com/office/powerpoint/2010/main">
        <p14:section name="기본 구역" id="{89724E39-A602-4F68-9D58-B1E30C6B6FDD}">
          <p14:sldIdLst>
            <p14:sldId id="3426"/>
            <p14:sldId id="3693"/>
            <p14:sldId id="3714"/>
            <p14:sldId id="3698"/>
            <p14:sldId id="3720"/>
            <p14:sldId id="3721"/>
            <p14:sldId id="3719"/>
            <p14:sldId id="3716"/>
            <p14:sldId id="3728"/>
            <p14:sldId id="3731"/>
            <p14:sldId id="3694"/>
            <p14:sldId id="3717"/>
            <p14:sldId id="3718"/>
            <p14:sldId id="3715"/>
            <p14:sldId id="3695"/>
            <p14:sldId id="3696"/>
            <p14:sldId id="3722"/>
            <p14:sldId id="3697"/>
            <p14:sldId id="3723"/>
            <p14:sldId id="3705"/>
            <p14:sldId id="3710"/>
            <p14:sldId id="3711"/>
            <p14:sldId id="3712"/>
            <p14:sldId id="3713"/>
            <p14:sldId id="3704"/>
            <p14:sldId id="3703"/>
            <p14:sldId id="3707"/>
            <p14:sldId id="3706"/>
            <p14:sldId id="3708"/>
            <p14:sldId id="3725"/>
            <p14:sldId id="3726"/>
            <p14:sldId id="3727"/>
            <p14:sldId id="3729"/>
            <p14:sldId id="3730"/>
            <p14:sldId id="3732"/>
            <p14:sldId id="3733"/>
            <p14:sldId id="373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E9E8F0"/>
    <a:srgbClr val="6666FF"/>
    <a:srgbClr val="6BFA32"/>
    <a:srgbClr val="B03C76"/>
    <a:srgbClr val="FF99CC"/>
    <a:srgbClr val="B7B7FF"/>
    <a:srgbClr val="7D2B54"/>
    <a:srgbClr val="DDDDDD"/>
    <a:srgbClr val="CEDB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보통 스타일 4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보통 스타일 3 - 강조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DA37D80-6434-44D0-A028-1B22A696006F}" styleName="밝은 스타일 3 - 강조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밝은 스타일 2 - 강조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보통 스타일 3 - 강조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2838BEF-8BB2-4498-84A7-C5851F593DF1}" styleName="보통 스타일 4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36" autoAdjust="0"/>
    <p:restoredTop sz="98529" autoAdjust="0"/>
  </p:normalViewPr>
  <p:slideViewPr>
    <p:cSldViewPr showGuides="1">
      <p:cViewPr varScale="1">
        <p:scale>
          <a:sx n="82" d="100"/>
          <a:sy n="82" d="100"/>
        </p:scale>
        <p:origin x="-84" y="-210"/>
      </p:cViewPr>
      <p:guideLst>
        <p:guide orient="horz" pos="4593"/>
        <p:guide pos="6277"/>
        <p:guide pos="300"/>
        <p:guide pos="3288"/>
        <p:guide pos="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432"/>
    </p:cViewPr>
  </p:sorterViewPr>
  <p:notesViewPr>
    <p:cSldViewPr showGuides="1">
      <p:cViewPr varScale="1">
        <p:scale>
          <a:sx n="73" d="100"/>
          <a:sy n="73" d="100"/>
        </p:scale>
        <p:origin x="-1998" y="-96"/>
      </p:cViewPr>
      <p:guideLst>
        <p:guide orient="horz" pos="3132"/>
        <p:guide pos="214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699226"/>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idx="2"/>
          </p:nvPr>
        </p:nvSpPr>
        <p:spPr bwMode="auto">
          <a:xfrm>
            <a:off x="771525" y="639763"/>
            <a:ext cx="5299075" cy="3708400"/>
          </a:xfrm>
          <a:prstGeom prst="rect">
            <a:avLst/>
          </a:prstGeom>
          <a:noFill/>
          <a:ln w="12700">
            <a:noFill/>
            <a:miter lim="800000"/>
            <a:headEnd/>
            <a:tailEnd/>
          </a:ln>
        </p:spPr>
      </p:sp>
      <p:sp>
        <p:nvSpPr>
          <p:cNvPr id="3" name="슬라이드 노트 개체 틀 2"/>
          <p:cNvSpPr>
            <a:spLocks noGrp="1"/>
          </p:cNvSpPr>
          <p:nvPr>
            <p:ph type="body" sz="quarter" idx="3"/>
          </p:nvPr>
        </p:nvSpPr>
        <p:spPr bwMode="auto">
          <a:xfrm>
            <a:off x="679763" y="4721106"/>
            <a:ext cx="5447675" cy="4474136"/>
          </a:xfrm>
          <a:prstGeom prst="rect">
            <a:avLst/>
          </a:prstGeom>
          <a:noFill/>
          <a:ln w="9525">
            <a:noFill/>
            <a:miter lim="800000"/>
            <a:headEnd/>
            <a:tailEnd/>
          </a:ln>
        </p:spPr>
        <p:txBody>
          <a:bodyPr vert="horz" wrap="square" lIns="91827" tIns="45914" rIns="91827" bIns="45914" numCol="1" anchor="t" anchorCtr="0" compatLnSpc="1">
            <a:prstTxWarp prst="textNoShape">
              <a:avLst/>
            </a:prstTxWarp>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endParaRPr lang="ko-KR" altLang="en-US" noProof="0"/>
          </a:p>
        </p:txBody>
      </p:sp>
    </p:spTree>
    <p:extLst>
      <p:ext uri="{BB962C8B-B14F-4D97-AF65-F5344CB8AC3E}">
        <p14:creationId xmlns:p14="http://schemas.microsoft.com/office/powerpoint/2010/main" val="3635530594"/>
      </p:ext>
    </p:extLst>
  </p:cSld>
  <p:clrMap bg1="lt1" tx1="dk1" bg2="lt2" tx2="dk2" accent1="accent1" accent2="accent2" accent3="accent3" accent4="accent4" accent5="accent5" accent6="accent6" hlink="hlink" folHlink="folHlink"/>
  <p:hf ftr="0"/>
  <p:notesStyle>
    <a:lvl1pPr algn="l" rtl="0" eaLnBrk="0" fontAlgn="base" latinLnBrk="1" hangingPunct="0">
      <a:lnSpc>
        <a:spcPct val="90000"/>
      </a:lnSpc>
      <a:spcBef>
        <a:spcPct val="40000"/>
      </a:spcBef>
      <a:spcAft>
        <a:spcPct val="0"/>
      </a:spcAft>
      <a:defRPr kumimoji="1" sz="1200" kern="1200">
        <a:solidFill>
          <a:schemeClr val="tx1"/>
        </a:solidFill>
        <a:latin typeface="굴림" pitchFamily="50" charset="-127"/>
        <a:ea typeface="굴림" pitchFamily="50" charset="-127"/>
        <a:cs typeface="+mn-cs"/>
      </a:defRPr>
    </a:lvl1pPr>
    <a:lvl2pPr marL="457200" algn="l" rtl="0" eaLnBrk="0" fontAlgn="base" latinLnBrk="1" hangingPunct="0">
      <a:lnSpc>
        <a:spcPct val="90000"/>
      </a:lnSpc>
      <a:spcBef>
        <a:spcPct val="40000"/>
      </a:spcBef>
      <a:spcAft>
        <a:spcPct val="0"/>
      </a:spcAft>
      <a:defRPr kumimoji="1" sz="1200" kern="1200">
        <a:solidFill>
          <a:schemeClr val="tx1"/>
        </a:solidFill>
        <a:latin typeface="굴림" pitchFamily="50" charset="-127"/>
        <a:ea typeface="굴림" pitchFamily="50" charset="-127"/>
        <a:cs typeface="+mn-cs"/>
      </a:defRPr>
    </a:lvl2pPr>
    <a:lvl3pPr marL="914400" algn="l" rtl="0" eaLnBrk="0" fontAlgn="base" latinLnBrk="1" hangingPunct="0">
      <a:lnSpc>
        <a:spcPct val="90000"/>
      </a:lnSpc>
      <a:spcBef>
        <a:spcPct val="40000"/>
      </a:spcBef>
      <a:spcAft>
        <a:spcPct val="0"/>
      </a:spcAft>
      <a:defRPr kumimoji="1" sz="1200" kern="1200">
        <a:solidFill>
          <a:schemeClr val="tx1"/>
        </a:solidFill>
        <a:latin typeface="굴림" pitchFamily="50" charset="-127"/>
        <a:ea typeface="굴림" pitchFamily="50" charset="-127"/>
        <a:cs typeface="+mn-cs"/>
      </a:defRPr>
    </a:lvl3pPr>
    <a:lvl4pPr marL="1371600" algn="l" rtl="0" eaLnBrk="0" fontAlgn="base" latinLnBrk="1" hangingPunct="0">
      <a:lnSpc>
        <a:spcPct val="90000"/>
      </a:lnSpc>
      <a:spcBef>
        <a:spcPct val="40000"/>
      </a:spcBef>
      <a:spcAft>
        <a:spcPct val="0"/>
      </a:spcAft>
      <a:defRPr kumimoji="1" sz="1200" kern="1200">
        <a:solidFill>
          <a:schemeClr val="tx1"/>
        </a:solidFill>
        <a:latin typeface="굴림" pitchFamily="50" charset="-127"/>
        <a:ea typeface="굴림" pitchFamily="50" charset="-127"/>
        <a:cs typeface="+mn-cs"/>
      </a:defRPr>
    </a:lvl4pPr>
    <a:lvl5pPr marL="1828800" algn="l" rtl="0" eaLnBrk="0" fontAlgn="base" latinLnBrk="1" hangingPunct="0">
      <a:lnSpc>
        <a:spcPct val="90000"/>
      </a:lnSpc>
      <a:spcBef>
        <a:spcPct val="4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999246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pic>
        <p:nvPicPr>
          <p:cNvPr id="4" name="Picture 73" descr="2-1"/>
          <p:cNvPicPr>
            <a:picLocks noChangeAspect="1" noChangeArrowheads="1"/>
          </p:cNvPicPr>
          <p:nvPr userDrawn="1"/>
        </p:nvPicPr>
        <p:blipFill>
          <a:blip r:embed="rId2" cstate="print"/>
          <a:srcRect/>
          <a:stretch>
            <a:fillRect/>
          </a:stretch>
        </p:blipFill>
        <p:spPr bwMode="auto">
          <a:xfrm>
            <a:off x="0" y="0"/>
            <a:ext cx="10440988" cy="7305675"/>
          </a:xfrm>
          <a:prstGeom prst="rect">
            <a:avLst/>
          </a:prstGeom>
          <a:noFill/>
          <a:ln w="9525">
            <a:noFill/>
            <a:miter lim="800000"/>
            <a:headEnd/>
            <a:tailEnd/>
          </a:ln>
        </p:spPr>
      </p:pic>
      <p:pic>
        <p:nvPicPr>
          <p:cNvPr id="5" name="Picture 10"/>
          <p:cNvPicPr>
            <a:picLocks noChangeAspect="1" noChangeArrowheads="1"/>
          </p:cNvPicPr>
          <p:nvPr userDrawn="1"/>
        </p:nvPicPr>
        <p:blipFill>
          <a:blip r:embed="rId3" cstate="print"/>
          <a:srcRect/>
          <a:stretch>
            <a:fillRect/>
          </a:stretch>
        </p:blipFill>
        <p:spPr bwMode="gray">
          <a:xfrm>
            <a:off x="776288" y="657225"/>
            <a:ext cx="1090612" cy="422275"/>
          </a:xfrm>
          <a:prstGeom prst="rect">
            <a:avLst/>
          </a:prstGeom>
          <a:noFill/>
          <a:ln w="9525" algn="ctr">
            <a:noFill/>
            <a:miter lim="800000"/>
            <a:headEnd/>
            <a:tailEnd/>
          </a:ln>
        </p:spPr>
      </p:pic>
      <p:sp>
        <p:nvSpPr>
          <p:cNvPr id="29762" name="Rectangle 2"/>
          <p:cNvSpPr>
            <a:spLocks noGrp="1" noChangeArrowheads="1"/>
          </p:cNvSpPr>
          <p:nvPr>
            <p:ph type="ctrTitle"/>
          </p:nvPr>
        </p:nvSpPr>
        <p:spPr>
          <a:xfrm>
            <a:off x="1490663" y="2286000"/>
            <a:ext cx="7473950" cy="838200"/>
          </a:xfrm>
        </p:spPr>
        <p:txBody>
          <a:bodyPr/>
          <a:lstStyle>
            <a:lvl1pPr>
              <a:defRPr sz="4200" smtClean="0"/>
            </a:lvl1pPr>
          </a:lstStyle>
          <a:p>
            <a:endParaRPr lang="en-US" altLang="ko-KR" smtClean="0"/>
          </a:p>
        </p:txBody>
      </p:sp>
      <p:sp>
        <p:nvSpPr>
          <p:cNvPr id="29764" name="Rectangle 3"/>
          <p:cNvSpPr>
            <a:spLocks noGrp="1" noChangeArrowheads="1"/>
          </p:cNvSpPr>
          <p:nvPr>
            <p:ph type="subTitle" idx="1"/>
          </p:nvPr>
        </p:nvSpPr>
        <p:spPr>
          <a:xfrm>
            <a:off x="1490663" y="3195638"/>
            <a:ext cx="7473950" cy="576262"/>
          </a:xfrm>
        </p:spPr>
        <p:txBody>
          <a:bodyPr/>
          <a:lstStyle>
            <a:lvl1pPr marL="0" indent="0">
              <a:buFont typeface="Wingdings" pitchFamily="2" charset="2"/>
              <a:buNone/>
              <a:defRPr sz="2100" b="1" smtClean="0"/>
            </a:lvl1pPr>
          </a:lstStyle>
          <a:p>
            <a:endParaRPr lang="ko-KR" altLang="en-US" smtClean="0"/>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dirty="0"/>
          </a:p>
        </p:txBody>
      </p:sp>
      <p:sp>
        <p:nvSpPr>
          <p:cNvPr id="3" name="내용 개체 틀 2"/>
          <p:cNvSpPr>
            <a:spLocks noGrp="1"/>
          </p:cNvSpPr>
          <p:nvPr>
            <p:ph idx="1"/>
          </p:nvPr>
        </p:nvSpPr>
        <p:spPr/>
        <p:txBody>
          <a:bodyPr/>
          <a:lstStyle>
            <a:lvl1pPr marL="228600" marR="0" indent="-228600" algn="l" defTabSz="914400" rtl="0" eaLnBrk="0" fontAlgn="base" latinLnBrk="1" hangingPunct="0">
              <a:lnSpc>
                <a:spcPct val="100000"/>
              </a:lnSpc>
              <a:spcBef>
                <a:spcPct val="20000"/>
              </a:spcBef>
              <a:spcAft>
                <a:spcPct val="0"/>
              </a:spcAft>
              <a:buClrTx/>
              <a:buSzPct val="70000"/>
              <a:buFont typeface="+mj-lt"/>
              <a:buAutoNum type="arabicPeriod"/>
              <a:tabLst/>
              <a:defRPr b="1">
                <a:latin typeface="+mn-ea"/>
                <a:ea typeface="+mn-ea"/>
              </a:defRPr>
            </a:lvl1pPr>
            <a:lvl2pPr>
              <a:buNone/>
              <a:defRPr/>
            </a:lvl2pPr>
            <a:lvl3pPr>
              <a:buNone/>
              <a:defRPr/>
            </a:lvl3pPr>
          </a:lstStyle>
          <a:p>
            <a:pPr lvl="0"/>
            <a:r>
              <a:rPr lang="ko-KR" altLang="en-US" smtClean="0"/>
              <a:t>마스터 텍스트 스타일을 편집합니다</a:t>
            </a:r>
          </a:p>
          <a:p>
            <a:pPr lvl="1"/>
            <a:r>
              <a:rPr lang="ko-KR" altLang="en-US" smtClean="0"/>
              <a:t>둘째 수준</a:t>
            </a:r>
          </a:p>
          <a:p>
            <a:pPr lvl="2"/>
            <a:r>
              <a:rPr lang="ko-KR" altLang="en-US" smtClean="0"/>
              <a:t>셋째 수준</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lstStyle>
            <a:lvl1pPr>
              <a:defRPr b="1"/>
            </a:lvl1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altLang="ko-KR" dirty="0" smtClean="0"/>
          </a:p>
          <a:p>
            <a:pPr lvl="4"/>
            <a:endParaRPr lang="en-US" altLang="ko-KR"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7_제목 및 표">
    <p:spTree>
      <p:nvGrpSpPr>
        <p:cNvPr id="1" name=""/>
        <p:cNvGrpSpPr/>
        <p:nvPr/>
      </p:nvGrpSpPr>
      <p:grpSpPr>
        <a:xfrm>
          <a:off x="0" y="0"/>
          <a:ext cx="0" cy="0"/>
          <a:chOff x="0" y="0"/>
          <a:chExt cx="0" cy="0"/>
        </a:xfrm>
      </p:grpSpPr>
      <p:sp>
        <p:nvSpPr>
          <p:cNvPr id="4" name="TextBox 3"/>
          <p:cNvSpPr txBox="1"/>
          <p:nvPr userDrawn="1"/>
        </p:nvSpPr>
        <p:spPr>
          <a:xfrm>
            <a:off x="8312150" y="231775"/>
            <a:ext cx="1827213" cy="382588"/>
          </a:xfrm>
          <a:prstGeom prst="rect">
            <a:avLst/>
          </a:prstGeom>
          <a:solidFill>
            <a:srgbClr val="E30F32"/>
          </a:solidFill>
        </p:spPr>
        <p:txBody>
          <a:bodyPr lIns="0" tIns="0" rIns="0" bIns="0"/>
          <a:lstStyle/>
          <a:p>
            <a:pPr>
              <a:defRPr/>
            </a:pPr>
            <a:endParaRPr lang="ko-KR" altLang="en-US" sz="700" dirty="0">
              <a:solidFill>
                <a:schemeClr val="bg1"/>
              </a:solidFill>
              <a:latin typeface="+mn-ea"/>
              <a:ea typeface="+mn-ea"/>
            </a:endParaRPr>
          </a:p>
        </p:txBody>
      </p:sp>
      <p:sp>
        <p:nvSpPr>
          <p:cNvPr id="3" name="표 개체 틀 2"/>
          <p:cNvSpPr>
            <a:spLocks noGrp="1"/>
          </p:cNvSpPr>
          <p:nvPr>
            <p:ph type="tbl" idx="1"/>
          </p:nvPr>
        </p:nvSpPr>
        <p:spPr>
          <a:xfrm>
            <a:off x="528743" y="1008351"/>
            <a:ext cx="9396890" cy="727501"/>
          </a:xfrm>
        </p:spPr>
        <p:txBody>
          <a:bodyPr/>
          <a:lstStyle/>
          <a:p>
            <a:pPr lvl="0"/>
            <a:endParaRPr lang="ko-KR" alt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pic>
        <p:nvPicPr>
          <p:cNvPr id="4" name="Picture 57" descr="2-3"/>
          <p:cNvPicPr>
            <a:picLocks noChangeAspect="1" noChangeArrowheads="1"/>
          </p:cNvPicPr>
          <p:nvPr userDrawn="1"/>
        </p:nvPicPr>
        <p:blipFill>
          <a:blip r:embed="rId2" cstate="print"/>
          <a:srcRect/>
          <a:stretch>
            <a:fillRect/>
          </a:stretch>
        </p:blipFill>
        <p:spPr bwMode="auto">
          <a:xfrm>
            <a:off x="0" y="0"/>
            <a:ext cx="10440988" cy="7307263"/>
          </a:xfrm>
          <a:prstGeom prst="rect">
            <a:avLst/>
          </a:prstGeom>
          <a:noFill/>
          <a:ln w="9525">
            <a:noFill/>
            <a:miter lim="800000"/>
            <a:headEnd/>
            <a:tailEnd/>
          </a:ln>
        </p:spPr>
      </p:pic>
      <p:pic>
        <p:nvPicPr>
          <p:cNvPr id="5" name="Picture 7"/>
          <p:cNvPicPr>
            <a:picLocks noChangeAspect="1" noChangeArrowheads="1"/>
          </p:cNvPicPr>
          <p:nvPr userDrawn="1"/>
        </p:nvPicPr>
        <p:blipFill>
          <a:blip r:embed="rId3" cstate="screen">
            <a:extLst>
              <a:ext uri="{28A0092B-C50C-407E-A947-70E740481C1C}">
                <a14:useLocalDpi xmlns:a14="http://schemas.microsoft.com/office/drawing/2010/main"/>
              </a:ext>
            </a:extLst>
          </a:blip>
          <a:srcRect l="2161" t="5249" r="2161" b="5249"/>
          <a:stretch>
            <a:fillRect/>
          </a:stretch>
        </p:blipFill>
        <p:spPr bwMode="gray">
          <a:xfrm>
            <a:off x="755650" y="657225"/>
            <a:ext cx="1119188" cy="430213"/>
          </a:xfrm>
          <a:prstGeom prst="rect">
            <a:avLst/>
          </a:prstGeom>
          <a:noFill/>
          <a:ln w="9525" algn="ctr">
            <a:noFill/>
            <a:miter lim="800000"/>
            <a:headEnd/>
            <a:tailEnd/>
          </a:ln>
        </p:spPr>
      </p:pic>
      <p:sp>
        <p:nvSpPr>
          <p:cNvPr id="38962" name="Rectangle 2"/>
          <p:cNvSpPr>
            <a:spLocks noGrp="1" noChangeArrowheads="1"/>
          </p:cNvSpPr>
          <p:nvPr>
            <p:ph type="ctrTitle"/>
          </p:nvPr>
        </p:nvSpPr>
        <p:spPr>
          <a:xfrm>
            <a:off x="1489075" y="2284413"/>
            <a:ext cx="7473950" cy="838200"/>
          </a:xfrm>
        </p:spPr>
        <p:txBody>
          <a:bodyPr/>
          <a:lstStyle>
            <a:lvl1pPr>
              <a:defRPr sz="4200" smtClean="0"/>
            </a:lvl1pPr>
          </a:lstStyle>
          <a:p>
            <a:r>
              <a:rPr lang="ko-KR" altLang="en-US" smtClean="0"/>
              <a:t> </a:t>
            </a:r>
          </a:p>
        </p:txBody>
      </p:sp>
      <p:sp>
        <p:nvSpPr>
          <p:cNvPr id="38964" name="Rectangle 3"/>
          <p:cNvSpPr>
            <a:spLocks noGrp="1" noChangeArrowheads="1"/>
          </p:cNvSpPr>
          <p:nvPr>
            <p:ph type="subTitle" idx="1"/>
          </p:nvPr>
        </p:nvSpPr>
        <p:spPr>
          <a:xfrm>
            <a:off x="1489075" y="3195638"/>
            <a:ext cx="7473950" cy="576262"/>
          </a:xfrm>
        </p:spPr>
        <p:txBody>
          <a:bodyPr/>
          <a:lstStyle>
            <a:lvl1pPr marL="0" indent="0">
              <a:buFont typeface="Wingdings" pitchFamily="2" charset="2"/>
              <a:buNone/>
              <a:defRPr sz="2100" smtClean="0"/>
            </a:lvl1pPr>
          </a:lstStyle>
          <a:p>
            <a:endParaRPr lang="ko-KR" altLang="en-US" smtClean="0"/>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solidFill>
                  <a:schemeClr val="bg1"/>
                </a:solidFill>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lstStyle>
            <a:lvl1pPr marL="228600" marR="0" indent="-228600" algn="l" defTabSz="914400" rtl="0" eaLnBrk="0" fontAlgn="base" latinLnBrk="1" hangingPunct="0">
              <a:lnSpc>
                <a:spcPct val="100000"/>
              </a:lnSpc>
              <a:spcBef>
                <a:spcPct val="20000"/>
              </a:spcBef>
              <a:spcAft>
                <a:spcPct val="0"/>
              </a:spcAft>
              <a:buClrTx/>
              <a:buSzPct val="70000"/>
              <a:buFont typeface="+mj-lt"/>
              <a:buAutoNum type="arabicPeriod"/>
              <a:tabLst/>
              <a:defRPr b="1"/>
            </a:lvl1pPr>
          </a:lstStyle>
          <a:p>
            <a:pPr lvl="0"/>
            <a:r>
              <a:rPr lang="ko-KR" altLang="en-US" smtClean="0"/>
              <a:t>마스터 텍스트 스타일을 편집합니다</a:t>
            </a:r>
          </a:p>
          <a:p>
            <a:pPr lvl="1"/>
            <a:r>
              <a:rPr lang="ko-KR" altLang="en-US" smtClean="0"/>
              <a:t>둘째 수준</a:t>
            </a:r>
          </a:p>
          <a:p>
            <a:pPr lvl="2"/>
            <a:r>
              <a:rPr lang="ko-KR" altLang="en-US" smtClean="0"/>
              <a:t>셋째 수준</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lvl1pPr>
              <a:defRPr b="1"/>
            </a:lvl1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4.jpe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55" descr="1-2"/>
          <p:cNvPicPr>
            <a:picLocks noChangeAspect="1" noChangeArrowheads="1"/>
          </p:cNvPicPr>
          <p:nvPr/>
        </p:nvPicPr>
        <p:blipFill>
          <a:blip r:embed="rId8" cstate="print"/>
          <a:srcRect/>
          <a:stretch>
            <a:fillRect/>
          </a:stretch>
        </p:blipFill>
        <p:spPr bwMode="auto">
          <a:xfrm>
            <a:off x="0" y="0"/>
            <a:ext cx="10440988" cy="7307263"/>
          </a:xfrm>
          <a:prstGeom prst="rect">
            <a:avLst/>
          </a:prstGeom>
          <a:noFill/>
          <a:ln w="9525">
            <a:noFill/>
            <a:miter lim="800000"/>
            <a:headEnd/>
            <a:tailEnd/>
          </a:ln>
        </p:spPr>
      </p:pic>
      <p:sp>
        <p:nvSpPr>
          <p:cNvPr id="3075" name="Rectangle 2"/>
          <p:cNvSpPr>
            <a:spLocks noGrp="1" noChangeArrowheads="1"/>
          </p:cNvSpPr>
          <p:nvPr>
            <p:ph type="title"/>
          </p:nvPr>
        </p:nvSpPr>
        <p:spPr bwMode="auto">
          <a:xfrm>
            <a:off x="528638" y="24447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smtClean="0"/>
              <a:t>Header Ling (Korean-</a:t>
            </a:r>
            <a:r>
              <a:rPr lang="ko-KR" altLang="en-US" smtClean="0"/>
              <a:t>맑은고딕</a:t>
            </a:r>
            <a:r>
              <a:rPr lang="en-US" altLang="ko-KR" smtClean="0"/>
              <a:t>, English-Arial font17) </a:t>
            </a:r>
          </a:p>
        </p:txBody>
      </p:sp>
      <p:sp>
        <p:nvSpPr>
          <p:cNvPr id="3076" name="Rectangle 3"/>
          <p:cNvSpPr>
            <a:spLocks noGrp="1" noChangeArrowheads="1"/>
          </p:cNvSpPr>
          <p:nvPr>
            <p:ph type="body" idx="1"/>
          </p:nvPr>
        </p:nvSpPr>
        <p:spPr bwMode="auto">
          <a:xfrm>
            <a:off x="528638" y="909638"/>
            <a:ext cx="9356725" cy="57578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넷째수준</a:t>
            </a:r>
          </a:p>
        </p:txBody>
      </p:sp>
      <p:sp>
        <p:nvSpPr>
          <p:cNvPr id="13" name="TextBox 12"/>
          <p:cNvSpPr txBox="1"/>
          <p:nvPr/>
        </p:nvSpPr>
        <p:spPr>
          <a:xfrm>
            <a:off x="9702800" y="6878638"/>
            <a:ext cx="766763" cy="230187"/>
          </a:xfrm>
          <a:prstGeom prst="rect">
            <a:avLst/>
          </a:prstGeom>
          <a:noFill/>
        </p:spPr>
        <p:txBody>
          <a:bodyPr>
            <a:spAutoFit/>
          </a:bodyPr>
          <a:lstStyle/>
          <a:p>
            <a:pPr algn="l">
              <a:defRPr/>
            </a:pPr>
            <a:fld id="{D779707D-6BB7-4C8F-A0D6-4B750CF8354A}" type="slidenum">
              <a:rPr lang="ko-KR" altLang="en-US" sz="900" b="1">
                <a:latin typeface="맑은 고딕" pitchFamily="50" charset="-127"/>
                <a:ea typeface="맑은 고딕" pitchFamily="50" charset="-127"/>
              </a:rPr>
              <a:pPr algn="l">
                <a:defRPr/>
              </a:pPr>
              <a:t>‹#›</a:t>
            </a:fld>
            <a:endParaRPr lang="en-US" altLang="ko-KR" sz="900" b="1">
              <a:latin typeface="맑은 고딕" pitchFamily="50" charset="-127"/>
              <a:ea typeface="맑은 고딕" pitchFamily="50" charset="-127"/>
            </a:endParaRPr>
          </a:p>
        </p:txBody>
      </p:sp>
    </p:spTree>
  </p:cSld>
  <p:clrMap bg1="lt1" tx1="dk1" bg2="lt2" tx2="dk2" accent1="accent1" accent2="accent2" accent3="accent3" accent4="accent4" accent5="accent5" accent6="accent6" hlink="hlink" folHlink="folHlink"/>
  <p:sldLayoutIdLst>
    <p:sldLayoutId id="2147484338" r:id="rId1"/>
    <p:sldLayoutId id="2147484329" r:id="rId2"/>
    <p:sldLayoutId id="2147484330" r:id="rId3"/>
    <p:sldLayoutId id="2147484331" r:id="rId4"/>
    <p:sldLayoutId id="2147484332" r:id="rId5"/>
    <p:sldLayoutId id="2147484339" r:id="rId6"/>
  </p:sldLayoutIdLst>
  <p:hf hdr="0" ftr="0"/>
  <p:txStyles>
    <p:title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p:titleStyle>
    <p:bodyStyle>
      <a:lvl1pPr marL="187325" indent="-187325" algn="l" defTabSz="952500" rtl="0" eaLnBrk="0" fontAlgn="base" latinLnBrk="1" hangingPunct="0">
        <a:spcBef>
          <a:spcPct val="20000"/>
        </a:spcBef>
        <a:spcAft>
          <a:spcPct val="0"/>
        </a:spcAft>
        <a:buSzPct val="70000"/>
        <a:buFont typeface="Wingdings" pitchFamily="2" charset="2"/>
        <a:buChar char="l"/>
        <a:defRPr kumimoji="1" sz="1200">
          <a:solidFill>
            <a:schemeClr val="tx1"/>
          </a:solidFill>
          <a:latin typeface="맑은 고딕" pitchFamily="50" charset="-127"/>
          <a:ea typeface="+mn-ea"/>
          <a:cs typeface="+mn-cs"/>
        </a:defRPr>
      </a:lvl1pPr>
      <a:lvl2pPr marL="461963" indent="-88900" algn="l" defTabSz="952500" rtl="0" eaLnBrk="0" fontAlgn="base" latinLnBrk="1" hangingPunct="0">
        <a:spcBef>
          <a:spcPct val="20000"/>
        </a:spcBef>
        <a:spcAft>
          <a:spcPct val="0"/>
        </a:spcAft>
        <a:buChar char="–"/>
        <a:defRPr kumimoji="1" sz="1200">
          <a:solidFill>
            <a:schemeClr val="tx1"/>
          </a:solidFill>
          <a:latin typeface="맑은 고딕" pitchFamily="50" charset="-127"/>
          <a:ea typeface="+mn-ea"/>
        </a:defRPr>
      </a:lvl2pPr>
      <a:lvl3pPr marL="844550" indent="-98425" algn="l" defTabSz="952500" rtl="0" eaLnBrk="0" fontAlgn="base" latinLnBrk="1" hangingPunct="0">
        <a:spcBef>
          <a:spcPct val="20000"/>
        </a:spcBef>
        <a:spcAft>
          <a:spcPct val="0"/>
        </a:spcAft>
        <a:buChar char="•"/>
        <a:defRPr kumimoji="1" sz="1200">
          <a:solidFill>
            <a:schemeClr val="tx1"/>
          </a:solidFill>
          <a:latin typeface="맑은 고딕" pitchFamily="50" charset="-127"/>
          <a:ea typeface="+mn-ea"/>
        </a:defRPr>
      </a:lvl3pPr>
      <a:lvl4pPr marL="1306513" indent="-187325" algn="l" defTabSz="952500" rtl="0" eaLnBrk="0" fontAlgn="base" latinLnBrk="1" hangingPunct="0">
        <a:spcBef>
          <a:spcPct val="20000"/>
        </a:spcBef>
        <a:spcAft>
          <a:spcPct val="0"/>
        </a:spcAft>
        <a:buFont typeface="Optima" pitchFamily="2" charset="2"/>
        <a:buChar char=""/>
        <a:defRPr kumimoji="1" sz="1200">
          <a:solidFill>
            <a:schemeClr val="tx1"/>
          </a:solidFill>
          <a:latin typeface="맑은 고딕" pitchFamily="50" charset="-127"/>
          <a:ea typeface="+mn-ea"/>
        </a:defRPr>
      </a:lvl4pPr>
      <a:lvl5pPr marL="2143125" indent="-238125" algn="l" defTabSz="952500" rtl="0" eaLnBrk="0" fontAlgn="base" latinLnBrk="1" hangingPunct="0">
        <a:spcBef>
          <a:spcPct val="20000"/>
        </a:spcBef>
        <a:spcAft>
          <a:spcPct val="0"/>
        </a:spcAft>
        <a:buChar char="»"/>
        <a:defRPr kumimoji="1" sz="1200">
          <a:solidFill>
            <a:schemeClr val="tx1"/>
          </a:solidFill>
          <a:latin typeface="+mn-lt"/>
          <a:ea typeface="+mn-ea"/>
        </a:defRPr>
      </a:lvl5pPr>
      <a:lvl6pPr marL="2514600" indent="-228600" algn="l" rtl="0" fontAlgn="base" latinLnBrk="1">
        <a:spcBef>
          <a:spcPct val="20000"/>
        </a:spcBef>
        <a:spcAft>
          <a:spcPct val="0"/>
        </a:spcAft>
        <a:buChar char="»"/>
        <a:defRPr kumimoji="1" sz="1200">
          <a:solidFill>
            <a:schemeClr val="tx1"/>
          </a:solidFill>
          <a:latin typeface="+mn-lt"/>
          <a:ea typeface="+mn-ea"/>
        </a:defRPr>
      </a:lvl6pPr>
      <a:lvl7pPr marL="2971800" indent="-228600" algn="l" rtl="0" fontAlgn="base" latinLnBrk="1">
        <a:spcBef>
          <a:spcPct val="20000"/>
        </a:spcBef>
        <a:spcAft>
          <a:spcPct val="0"/>
        </a:spcAft>
        <a:buChar char="»"/>
        <a:defRPr kumimoji="1" sz="1200">
          <a:solidFill>
            <a:schemeClr val="tx1"/>
          </a:solidFill>
          <a:latin typeface="+mn-lt"/>
          <a:ea typeface="+mn-ea"/>
        </a:defRPr>
      </a:lvl7pPr>
      <a:lvl8pPr marL="3429000" indent="-228600" algn="l" rtl="0" fontAlgn="base" latinLnBrk="1">
        <a:spcBef>
          <a:spcPct val="20000"/>
        </a:spcBef>
        <a:spcAft>
          <a:spcPct val="0"/>
        </a:spcAft>
        <a:buChar char="»"/>
        <a:defRPr kumimoji="1" sz="1200">
          <a:solidFill>
            <a:schemeClr val="tx1"/>
          </a:solidFill>
          <a:latin typeface="+mn-lt"/>
          <a:ea typeface="+mn-ea"/>
        </a:defRPr>
      </a:lvl8pPr>
      <a:lvl9pPr marL="3886200" indent="-228600" algn="l" rtl="0" fontAlgn="base" latinLnBrk="1">
        <a:spcBef>
          <a:spcPct val="20000"/>
        </a:spcBef>
        <a:spcAft>
          <a:spcPct val="0"/>
        </a:spcAft>
        <a:buChar char="»"/>
        <a:defRPr kumimoji="1" sz="12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4098" name="Picture 118" descr="1-4"/>
          <p:cNvPicPr>
            <a:picLocks noChangeAspect="1" noChangeArrowheads="1"/>
          </p:cNvPicPr>
          <p:nvPr/>
        </p:nvPicPr>
        <p:blipFill>
          <a:blip r:embed="rId7" cstate="print"/>
          <a:srcRect/>
          <a:stretch>
            <a:fillRect/>
          </a:stretch>
        </p:blipFill>
        <p:spPr bwMode="auto">
          <a:xfrm>
            <a:off x="0" y="0"/>
            <a:ext cx="10440988" cy="7307263"/>
          </a:xfrm>
          <a:prstGeom prst="rect">
            <a:avLst/>
          </a:prstGeom>
          <a:noFill/>
          <a:ln w="9525">
            <a:noFill/>
            <a:miter lim="800000"/>
            <a:headEnd/>
            <a:tailEnd/>
          </a:ln>
        </p:spPr>
      </p:pic>
      <p:sp>
        <p:nvSpPr>
          <p:cNvPr id="3934214" name="Rectangle 6"/>
          <p:cNvSpPr>
            <a:spLocks noChangeArrowheads="1"/>
          </p:cNvSpPr>
          <p:nvPr/>
        </p:nvSpPr>
        <p:spPr bwMode="ltGray">
          <a:xfrm>
            <a:off x="5072063" y="6954838"/>
            <a:ext cx="300037" cy="304800"/>
          </a:xfrm>
          <a:prstGeom prst="rect">
            <a:avLst/>
          </a:prstGeom>
          <a:noFill/>
          <a:ln w="9525">
            <a:noFill/>
            <a:miter lim="800000"/>
            <a:headEnd/>
            <a:tailEnd/>
          </a:ln>
        </p:spPr>
        <p:txBody>
          <a:bodyPr wrap="none" lIns="56318" tIns="56318" rIns="56318" bIns="56318" anchor="ctr"/>
          <a:lstStyle/>
          <a:p>
            <a:pPr defTabSz="954088" eaLnBrk="0" latinLnBrk="0" hangingPunct="0">
              <a:defRPr/>
            </a:pPr>
            <a:endParaRPr kumimoji="0" lang="en-GB" altLang="ko-KR" sz="1200" b="1">
              <a:solidFill>
                <a:srgbClr val="3333CC"/>
              </a:solidFill>
              <a:latin typeface="Optima" pitchFamily="2" charset="2"/>
              <a:ea typeface="가는각진제목체" pitchFamily="18" charset="-127"/>
            </a:endParaRPr>
          </a:p>
        </p:txBody>
      </p:sp>
      <p:sp>
        <p:nvSpPr>
          <p:cNvPr id="4100" name="Rectangle 2"/>
          <p:cNvSpPr>
            <a:spLocks noGrp="1" noChangeArrowheads="1"/>
          </p:cNvSpPr>
          <p:nvPr>
            <p:ph type="title"/>
          </p:nvPr>
        </p:nvSpPr>
        <p:spPr bwMode="auto">
          <a:xfrm>
            <a:off x="528638" y="24447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smtClean="0"/>
              <a:t>Header Ling (Korean-</a:t>
            </a:r>
            <a:r>
              <a:rPr lang="ko-KR" altLang="en-US" smtClean="0"/>
              <a:t>맑은고딕</a:t>
            </a:r>
            <a:r>
              <a:rPr lang="en-US" altLang="ko-KR" smtClean="0"/>
              <a:t>, English-Arial font17)</a:t>
            </a:r>
          </a:p>
        </p:txBody>
      </p:sp>
      <p:sp>
        <p:nvSpPr>
          <p:cNvPr id="4101" name="Rectangle 3"/>
          <p:cNvSpPr>
            <a:spLocks noGrp="1" noChangeArrowheads="1"/>
          </p:cNvSpPr>
          <p:nvPr>
            <p:ph type="body" idx="1"/>
          </p:nvPr>
        </p:nvSpPr>
        <p:spPr bwMode="auto">
          <a:xfrm>
            <a:off x="542925" y="917575"/>
            <a:ext cx="9356725" cy="57578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넷째수준</a:t>
            </a:r>
          </a:p>
        </p:txBody>
      </p:sp>
      <p:sp>
        <p:nvSpPr>
          <p:cNvPr id="13" name="TextBox 12"/>
          <p:cNvSpPr txBox="1"/>
          <p:nvPr/>
        </p:nvSpPr>
        <p:spPr>
          <a:xfrm>
            <a:off x="9702800" y="6878638"/>
            <a:ext cx="766763" cy="230187"/>
          </a:xfrm>
          <a:prstGeom prst="rect">
            <a:avLst/>
          </a:prstGeom>
          <a:noFill/>
        </p:spPr>
        <p:txBody>
          <a:bodyPr>
            <a:spAutoFit/>
          </a:bodyPr>
          <a:lstStyle/>
          <a:p>
            <a:pPr algn="l">
              <a:defRPr/>
            </a:pPr>
            <a:fld id="{EABB69BB-C40E-433D-BF15-62F6E2354879}" type="slidenum">
              <a:rPr lang="ko-KR" altLang="en-US" sz="900" b="1">
                <a:solidFill>
                  <a:schemeClr val="bg1"/>
                </a:solidFill>
                <a:latin typeface="맑은 고딕" pitchFamily="50" charset="-127"/>
                <a:ea typeface="맑은 고딕" pitchFamily="50" charset="-127"/>
              </a:rPr>
              <a:pPr algn="l">
                <a:defRPr/>
              </a:pPr>
              <a:t>‹#›</a:t>
            </a:fld>
            <a:endParaRPr lang="en-US" altLang="ko-KR" sz="900" b="1">
              <a:solidFill>
                <a:schemeClr val="bg1"/>
              </a:solidFill>
              <a:latin typeface="맑은 고딕" pitchFamily="50" charset="-127"/>
              <a:ea typeface="맑은 고딕" pitchFamily="50" charset="-127"/>
            </a:endParaRPr>
          </a:p>
        </p:txBody>
      </p:sp>
    </p:spTree>
  </p:cSld>
  <p:clrMap bg1="lt1" tx1="dk1" bg2="lt2" tx2="dk2" accent1="accent1" accent2="accent2" accent3="accent3" accent4="accent4" accent5="accent5" accent6="accent6" hlink="hlink" folHlink="folHlink"/>
  <p:sldLayoutIdLst>
    <p:sldLayoutId id="2147484340" r:id="rId1"/>
    <p:sldLayoutId id="2147484334" r:id="rId2"/>
    <p:sldLayoutId id="2147484335" r:id="rId3"/>
    <p:sldLayoutId id="2147484336" r:id="rId4"/>
    <p:sldLayoutId id="2147484337" r:id="rId5"/>
  </p:sldLayoutIdLst>
  <p:hf hdr="0" ftr="0"/>
  <p:txStyles>
    <p:titleStyle>
      <a:lvl1pPr algn="l" defTabSz="952500" rtl="0" eaLnBrk="0" fontAlgn="base" latinLnBrk="1" hangingPunct="0">
        <a:spcBef>
          <a:spcPct val="0"/>
        </a:spcBef>
        <a:spcAft>
          <a:spcPct val="0"/>
        </a:spcAft>
        <a:defRPr kumimoji="1" sz="1700" b="1">
          <a:solidFill>
            <a:schemeClr val="bg1"/>
          </a:solidFill>
          <a:latin typeface="Arial" charset="0"/>
          <a:ea typeface="+mj-ea"/>
          <a:cs typeface="+mj-cs"/>
        </a:defRPr>
      </a:lvl1pPr>
      <a:lvl2pPr algn="l" defTabSz="952500" rtl="0" eaLnBrk="0" fontAlgn="base" latinLnBrk="1" hangingPunct="0">
        <a:spcBef>
          <a:spcPct val="0"/>
        </a:spcBef>
        <a:spcAft>
          <a:spcPct val="0"/>
        </a:spcAft>
        <a:defRPr kumimoji="1" sz="1700" b="1">
          <a:solidFill>
            <a:schemeClr val="bg1"/>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chemeClr val="bg1"/>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chemeClr val="bg1"/>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chemeClr val="bg1"/>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p:titleStyle>
    <p:bodyStyle>
      <a:lvl1pPr marL="187325" indent="-187325" algn="l" defTabSz="952500" rtl="0" eaLnBrk="0" fontAlgn="base" latinLnBrk="1" hangingPunct="0">
        <a:spcBef>
          <a:spcPct val="20000"/>
        </a:spcBef>
        <a:spcAft>
          <a:spcPct val="0"/>
        </a:spcAft>
        <a:buSzPct val="70000"/>
        <a:buFont typeface="Wingdings" pitchFamily="2" charset="2"/>
        <a:buChar char="l"/>
        <a:defRPr kumimoji="1" sz="1200">
          <a:solidFill>
            <a:schemeClr val="bg1"/>
          </a:solidFill>
          <a:latin typeface="+mn-lt"/>
          <a:ea typeface="+mn-ea"/>
          <a:cs typeface="+mn-cs"/>
        </a:defRPr>
      </a:lvl1pPr>
      <a:lvl2pPr marL="461963" indent="-88900" algn="l" defTabSz="952500" rtl="0" eaLnBrk="0" fontAlgn="base" latinLnBrk="1" hangingPunct="0">
        <a:spcBef>
          <a:spcPct val="20000"/>
        </a:spcBef>
        <a:spcAft>
          <a:spcPct val="0"/>
        </a:spcAft>
        <a:buChar char="–"/>
        <a:defRPr kumimoji="1" sz="1200">
          <a:solidFill>
            <a:schemeClr val="bg1"/>
          </a:solidFill>
          <a:latin typeface="+mn-lt"/>
          <a:ea typeface="+mn-ea"/>
        </a:defRPr>
      </a:lvl2pPr>
      <a:lvl3pPr marL="844550" indent="-98425" algn="l" defTabSz="952500" rtl="0" eaLnBrk="0" fontAlgn="base" latinLnBrk="1" hangingPunct="0">
        <a:spcBef>
          <a:spcPct val="20000"/>
        </a:spcBef>
        <a:spcAft>
          <a:spcPct val="0"/>
        </a:spcAft>
        <a:buChar char="•"/>
        <a:defRPr kumimoji="1" sz="1200">
          <a:solidFill>
            <a:schemeClr val="bg1"/>
          </a:solidFill>
          <a:latin typeface="+mn-lt"/>
          <a:ea typeface="+mn-ea"/>
        </a:defRPr>
      </a:lvl3pPr>
      <a:lvl4pPr marL="1306513" indent="-187325" algn="l" defTabSz="952500" rtl="0" eaLnBrk="0" fontAlgn="base" latinLnBrk="1" hangingPunct="0">
        <a:spcBef>
          <a:spcPct val="20000"/>
        </a:spcBef>
        <a:spcAft>
          <a:spcPct val="0"/>
        </a:spcAft>
        <a:buFont typeface="Optima" pitchFamily="2" charset="2"/>
        <a:buChar char=""/>
        <a:defRPr kumimoji="1" sz="1200">
          <a:solidFill>
            <a:schemeClr val="bg1"/>
          </a:solidFill>
          <a:latin typeface="+mn-lt"/>
          <a:ea typeface="+mn-ea"/>
        </a:defRPr>
      </a:lvl4pPr>
      <a:lvl5pPr marL="2143125" indent="-238125" algn="l" defTabSz="952500" rtl="0" eaLnBrk="0" fontAlgn="base" latinLnBrk="1" hangingPunct="0">
        <a:spcBef>
          <a:spcPct val="20000"/>
        </a:spcBef>
        <a:spcAft>
          <a:spcPct val="0"/>
        </a:spcAft>
        <a:buChar char="»"/>
        <a:defRPr kumimoji="1" sz="1200">
          <a:solidFill>
            <a:schemeClr val="tx1"/>
          </a:solidFill>
          <a:latin typeface="+mn-lt"/>
          <a:ea typeface="+mn-ea"/>
        </a:defRPr>
      </a:lvl5pPr>
      <a:lvl6pPr marL="2514600" indent="-228600" algn="l" rtl="0" fontAlgn="base" latinLnBrk="1">
        <a:spcBef>
          <a:spcPct val="20000"/>
        </a:spcBef>
        <a:spcAft>
          <a:spcPct val="0"/>
        </a:spcAft>
        <a:buChar char="»"/>
        <a:defRPr kumimoji="1" sz="1200">
          <a:solidFill>
            <a:schemeClr val="tx1"/>
          </a:solidFill>
          <a:latin typeface="+mn-lt"/>
          <a:ea typeface="+mn-ea"/>
        </a:defRPr>
      </a:lvl6pPr>
      <a:lvl7pPr marL="2971800" indent="-228600" algn="l" rtl="0" fontAlgn="base" latinLnBrk="1">
        <a:spcBef>
          <a:spcPct val="20000"/>
        </a:spcBef>
        <a:spcAft>
          <a:spcPct val="0"/>
        </a:spcAft>
        <a:buChar char="»"/>
        <a:defRPr kumimoji="1" sz="1200">
          <a:solidFill>
            <a:schemeClr val="tx1"/>
          </a:solidFill>
          <a:latin typeface="+mn-lt"/>
          <a:ea typeface="+mn-ea"/>
        </a:defRPr>
      </a:lvl7pPr>
      <a:lvl8pPr marL="3429000" indent="-228600" algn="l" rtl="0" fontAlgn="base" latinLnBrk="1">
        <a:spcBef>
          <a:spcPct val="20000"/>
        </a:spcBef>
        <a:spcAft>
          <a:spcPct val="0"/>
        </a:spcAft>
        <a:buChar char="»"/>
        <a:defRPr kumimoji="1" sz="1200">
          <a:solidFill>
            <a:schemeClr val="tx1"/>
          </a:solidFill>
          <a:latin typeface="+mn-lt"/>
          <a:ea typeface="+mn-ea"/>
        </a:defRPr>
      </a:lvl8pPr>
      <a:lvl9pPr marL="3886200" indent="-228600" algn="l" rtl="0" fontAlgn="base" latinLnBrk="1">
        <a:spcBef>
          <a:spcPct val="20000"/>
        </a:spcBef>
        <a:spcAft>
          <a:spcPct val="0"/>
        </a:spcAft>
        <a:buChar char="»"/>
        <a:defRPr kumimoji="1" sz="12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kubernetes.io/docs/user-guide/labels/#label-selector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github.com/contiv/install" TargetMode="External"/><Relationship Id="rId13" Type="http://schemas.openxmlformats.org/officeDocument/2006/relationships/hyperlink" Target="https://www.weave.works/docs/net/latest/kube-addon/" TargetMode="External"/><Relationship Id="rId3" Type="http://schemas.openxmlformats.org/officeDocument/2006/relationships/hyperlink" Target="http://docs.projectcalico.org/latest/getting-started/kubernetes/installation/hosted/" TargetMode="External"/><Relationship Id="rId7" Type="http://schemas.openxmlformats.org/officeDocument/2006/relationships/hyperlink" Target="http://github.com/contiv" TargetMode="External"/><Relationship Id="rId12" Type="http://schemas.openxmlformats.org/officeDocument/2006/relationships/hyperlink" Target="https://github.com/romana/romana/tree/master/containerize" TargetMode="External"/><Relationship Id="rId17" Type="http://schemas.openxmlformats.org/officeDocument/2006/relationships/hyperlink" Target="https://cloud.weave.works/" TargetMode="External"/><Relationship Id="rId2" Type="http://schemas.openxmlformats.org/officeDocument/2006/relationships/notesSlide" Target="../notesSlides/notesSlide18.xml"/><Relationship Id="rId16" Type="http://schemas.openxmlformats.org/officeDocument/2006/relationships/hyperlink" Target="https://www.weave.works/documentation/scope-latest-installing/#k8s" TargetMode="External"/><Relationship Id="rId1" Type="http://schemas.openxmlformats.org/officeDocument/2006/relationships/slideLayout" Target="../slideLayouts/slideLayout2.xml"/><Relationship Id="rId6" Type="http://schemas.openxmlformats.org/officeDocument/2006/relationships/hyperlink" Target="http://contiv.github.io/" TargetMode="External"/><Relationship Id="rId11" Type="http://schemas.openxmlformats.org/officeDocument/2006/relationships/hyperlink" Target="https://kubernetes.io/docs/concepts/services-networking/network-policies/" TargetMode="External"/><Relationship Id="rId5" Type="http://schemas.openxmlformats.org/officeDocument/2006/relationships/hyperlink" Target="https://github.com/cilium/cilium" TargetMode="External"/><Relationship Id="rId15" Type="http://schemas.openxmlformats.org/officeDocument/2006/relationships/hyperlink" Target="https://github.com/kubernetes/dashboard#kubernetes-dashboard" TargetMode="External"/><Relationship Id="rId10" Type="http://schemas.openxmlformats.org/officeDocument/2006/relationships/hyperlink" Target="http://romana.io/" TargetMode="External"/><Relationship Id="rId4" Type="http://schemas.openxmlformats.org/officeDocument/2006/relationships/hyperlink" Target="https://github.com/tigera/canal/tree/master/k8s-install" TargetMode="External"/><Relationship Id="rId9" Type="http://schemas.openxmlformats.org/officeDocument/2006/relationships/hyperlink" Target="https://github.com/coreos/flannel/blob/master/Documentation/kube-flannel.yml" TargetMode="External"/><Relationship Id="rId14" Type="http://schemas.openxmlformats.org/officeDocument/2006/relationships/hyperlink" Target="https://github.com/Huawei-PaaS/CNI-Geni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kubernetes.io/docs/getting-started-guides/minikube/" TargetMode="External"/><Relationship Id="rId7" Type="http://schemas.openxmlformats.org/officeDocument/2006/relationships/hyperlink" Target="https://kubernetes.io/docs/getting-started-guides/ubuntu/"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kubernetes.io/docs/getting-started-guides/kubespray/" TargetMode="External"/><Relationship Id="rId5" Type="http://schemas.openxmlformats.org/officeDocument/2006/relationships/hyperlink" Target="https://kubernetes.io/docs/getting-started-guides/kubeadm/" TargetMode="External"/><Relationship Id="rId4" Type="http://schemas.openxmlformats.org/officeDocument/2006/relationships/hyperlink" Target="https://kubernetes.io/docs/getting-started-guides/kop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microservices-demo/microservices-demo/blob/master/deploy/kubernetes/complete-demo.yaml?raw=true"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io/kube-dashboard"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localhost:8001/ui"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microservices-demo/microservices-demo/blob/master/deploy/kubernetes/complete-demo.yaml?raw=true"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404070" y="2250269"/>
            <a:ext cx="7812868" cy="2196244"/>
          </a:xfrm>
        </p:spPr>
        <p:txBody>
          <a:bodyPr/>
          <a:lstStyle/>
          <a:p>
            <a:pPr algn="ctr"/>
            <a:r>
              <a:rPr lang="en-US" altLang="ko-KR" sz="6000" dirty="0" err="1" smtClean="0">
                <a:latin typeface="+mn-ea"/>
                <a:ea typeface="+mn-ea"/>
              </a:rPr>
              <a:t>kubernetes</a:t>
            </a:r>
            <a:endParaRPr lang="ko-KR" altLang="en-US" sz="6000" dirty="0">
              <a:latin typeface="+mn-ea"/>
              <a:ea typeface="+mn-ea"/>
            </a:endParaRPr>
          </a:p>
        </p:txBody>
      </p:sp>
      <p:sp>
        <p:nvSpPr>
          <p:cNvPr id="3" name="부제목 2"/>
          <p:cNvSpPr>
            <a:spLocks noGrp="1"/>
          </p:cNvSpPr>
          <p:nvPr>
            <p:ph type="subTitle" idx="1"/>
          </p:nvPr>
        </p:nvSpPr>
        <p:spPr>
          <a:xfrm>
            <a:off x="3168266" y="4914565"/>
            <a:ext cx="3888432" cy="576262"/>
          </a:xfrm>
        </p:spPr>
        <p:txBody>
          <a:bodyPr/>
          <a:lstStyle/>
          <a:p>
            <a:pPr algn="ctr"/>
            <a:r>
              <a:rPr lang="ko-KR" altLang="en-US" sz="2400" dirty="0" smtClean="0">
                <a:latin typeface="+mn-ea"/>
              </a:rPr>
              <a:t>보라매</a:t>
            </a:r>
            <a:r>
              <a:rPr lang="en-US" altLang="ko-KR" sz="2400" dirty="0" smtClean="0">
                <a:latin typeface="+mn-ea"/>
              </a:rPr>
              <a:t>NOC – </a:t>
            </a:r>
            <a:r>
              <a:rPr lang="ko-KR" altLang="en-US" sz="2400" dirty="0" smtClean="0">
                <a:latin typeface="+mn-ea"/>
              </a:rPr>
              <a:t>가상화</a:t>
            </a:r>
            <a:r>
              <a:rPr lang="en-US" altLang="ko-KR" sz="2400" dirty="0" smtClean="0">
                <a:latin typeface="+mn-ea"/>
              </a:rPr>
              <a:t>WG</a:t>
            </a:r>
            <a:endParaRPr lang="ko-KR" altLang="en-US" sz="2400" dirty="0">
              <a:latin typeface="+mn-ea"/>
            </a:endParaRPr>
          </a:p>
        </p:txBody>
      </p:sp>
    </p:spTree>
    <p:extLst>
      <p:ext uri="{BB962C8B-B14F-4D97-AF65-F5344CB8AC3E}">
        <p14:creationId xmlns:p14="http://schemas.microsoft.com/office/powerpoint/2010/main" val="1817179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4708981"/>
          </a:xfrm>
          <a:prstGeom prst="rect">
            <a:avLst/>
          </a:prstGeom>
          <a:noFill/>
          <a:ln w="9525">
            <a:noFill/>
            <a:miter lim="800000"/>
            <a:headEnd/>
            <a:tailEnd/>
          </a:ln>
        </p:spPr>
        <p:txBody>
          <a:bodyPr wrap="square">
            <a:spAutoFit/>
          </a:bodyPr>
          <a:lstStyle/>
          <a:p>
            <a:pPr marL="342900" lvl="0" indent="-342900" algn="l">
              <a:buAutoNum type="arabicPeriod"/>
            </a:pPr>
            <a:r>
              <a:rPr lang="en-US" altLang="ko-KR" sz="1800" b="1" dirty="0" err="1" smtClean="0">
                <a:solidFill>
                  <a:srgbClr val="000000"/>
                </a:solidFill>
                <a:latin typeface="맑은 고딕"/>
                <a:ea typeface="맑은 고딕"/>
              </a:rPr>
              <a:t>kubernetes</a:t>
            </a:r>
            <a:r>
              <a:rPr lang="en-US" altLang="ko-KR" sz="1800" b="1" dirty="0" smtClean="0">
                <a:solidFill>
                  <a:srgbClr val="000000"/>
                </a:solidFill>
                <a:latin typeface="맑은 고딕"/>
                <a:ea typeface="맑은 고딕"/>
              </a:rPr>
              <a:t> Replication Controller</a:t>
            </a:r>
          </a:p>
          <a:p>
            <a:pPr lvl="0" algn="l"/>
            <a:r>
              <a:rPr lang="ko-KR" altLang="en-US" sz="1600" dirty="0">
                <a:solidFill>
                  <a:srgbClr val="000000"/>
                </a:solidFill>
                <a:latin typeface="+mn-ea"/>
                <a:ea typeface="+mn-ea"/>
              </a:rPr>
              <a:t>수동으로 생성 된 포드와 달리 </a:t>
            </a:r>
            <a:r>
              <a:rPr lang="en-US" altLang="ko-KR" sz="1600" dirty="0" err="1">
                <a:solidFill>
                  <a:srgbClr val="000000"/>
                </a:solidFill>
                <a:latin typeface="+mn-ea"/>
                <a:ea typeface="+mn-ea"/>
              </a:rPr>
              <a:t>ReplicationController</a:t>
            </a:r>
            <a:r>
              <a:rPr lang="ko-KR" altLang="en-US" sz="1600" dirty="0">
                <a:solidFill>
                  <a:srgbClr val="000000"/>
                </a:solidFill>
                <a:latin typeface="+mn-ea"/>
                <a:ea typeface="+mn-ea"/>
              </a:rPr>
              <a:t>가 유지 관리하는 포드는 실패하거나 삭제되거나 종료되는 경우 자동으로 교체됩니다</a:t>
            </a:r>
            <a:r>
              <a:rPr lang="en-US" altLang="ko-KR" sz="1600" dirty="0">
                <a:solidFill>
                  <a:srgbClr val="000000"/>
                </a:solidFill>
                <a:latin typeface="+mn-ea"/>
                <a:ea typeface="+mn-ea"/>
              </a:rPr>
              <a:t>. </a:t>
            </a:r>
            <a:r>
              <a:rPr lang="ko-KR" altLang="en-US" sz="1600" dirty="0" smtClean="0">
                <a:solidFill>
                  <a:srgbClr val="000000"/>
                </a:solidFill>
                <a:latin typeface="+mn-ea"/>
                <a:ea typeface="+mn-ea"/>
              </a:rPr>
              <a:t>애플리케이션에 </a:t>
            </a:r>
            <a:r>
              <a:rPr lang="ko-KR" altLang="en-US" sz="1600" dirty="0">
                <a:solidFill>
                  <a:srgbClr val="000000"/>
                </a:solidFill>
                <a:latin typeface="+mn-ea"/>
                <a:ea typeface="+mn-ea"/>
              </a:rPr>
              <a:t>단일 포드 만 필요한 경우에도 </a:t>
            </a:r>
            <a:r>
              <a:rPr lang="en-US" altLang="ko-KR" sz="1600" dirty="0" err="1">
                <a:solidFill>
                  <a:srgbClr val="000000"/>
                </a:solidFill>
                <a:latin typeface="+mn-ea"/>
                <a:ea typeface="+mn-ea"/>
              </a:rPr>
              <a:t>ReplicationController</a:t>
            </a:r>
            <a:r>
              <a:rPr lang="ko-KR" altLang="en-US" sz="1600" dirty="0">
                <a:solidFill>
                  <a:srgbClr val="000000"/>
                </a:solidFill>
                <a:latin typeface="+mn-ea"/>
                <a:ea typeface="+mn-ea"/>
              </a:rPr>
              <a:t>를 </a:t>
            </a:r>
            <a:r>
              <a:rPr lang="ko-KR" altLang="en-US" sz="1600" dirty="0" err="1">
                <a:solidFill>
                  <a:srgbClr val="000000"/>
                </a:solidFill>
                <a:latin typeface="+mn-ea"/>
                <a:ea typeface="+mn-ea"/>
              </a:rPr>
              <a:t>사용해야합니다</a:t>
            </a:r>
            <a:r>
              <a:rPr lang="en-US" altLang="ko-KR" sz="1600" dirty="0">
                <a:solidFill>
                  <a:srgbClr val="000000"/>
                </a:solidFill>
                <a:latin typeface="+mn-ea"/>
                <a:ea typeface="+mn-ea"/>
              </a:rPr>
              <a:t>. </a:t>
            </a:r>
            <a:r>
              <a:rPr lang="en-US" altLang="ko-KR" sz="1600" dirty="0" err="1">
                <a:solidFill>
                  <a:srgbClr val="000000"/>
                </a:solidFill>
                <a:latin typeface="+mn-ea"/>
                <a:ea typeface="+mn-ea"/>
              </a:rPr>
              <a:t>ReplicationController</a:t>
            </a:r>
            <a:r>
              <a:rPr lang="ko-KR" altLang="en-US" sz="1600" dirty="0">
                <a:solidFill>
                  <a:srgbClr val="000000"/>
                </a:solidFill>
                <a:latin typeface="+mn-ea"/>
                <a:ea typeface="+mn-ea"/>
              </a:rPr>
              <a:t>는 프로세스 감독자와 비슷하지만 단일 </a:t>
            </a:r>
            <a:r>
              <a:rPr lang="ko-KR" altLang="en-US" sz="1600" dirty="0" err="1">
                <a:solidFill>
                  <a:srgbClr val="000000"/>
                </a:solidFill>
                <a:latin typeface="+mn-ea"/>
                <a:ea typeface="+mn-ea"/>
              </a:rPr>
              <a:t>노드에서</a:t>
            </a:r>
            <a:r>
              <a:rPr lang="ko-KR" altLang="en-US" sz="1600" dirty="0">
                <a:solidFill>
                  <a:srgbClr val="000000"/>
                </a:solidFill>
                <a:latin typeface="+mn-ea"/>
                <a:ea typeface="+mn-ea"/>
              </a:rPr>
              <a:t> 개별 프로세스를 감독하는 대신 </a:t>
            </a:r>
            <a:r>
              <a:rPr lang="en-US" altLang="ko-KR" sz="1600" dirty="0" err="1">
                <a:solidFill>
                  <a:srgbClr val="000000"/>
                </a:solidFill>
                <a:latin typeface="+mn-ea"/>
                <a:ea typeface="+mn-ea"/>
              </a:rPr>
              <a:t>ReplicationController</a:t>
            </a:r>
            <a:r>
              <a:rPr lang="ko-KR" altLang="en-US" sz="1600" dirty="0">
                <a:solidFill>
                  <a:srgbClr val="000000"/>
                </a:solidFill>
                <a:latin typeface="+mn-ea"/>
                <a:ea typeface="+mn-ea"/>
              </a:rPr>
              <a:t>는 여러 </a:t>
            </a:r>
            <a:r>
              <a:rPr lang="ko-KR" altLang="en-US" sz="1600" dirty="0" err="1">
                <a:solidFill>
                  <a:srgbClr val="000000"/>
                </a:solidFill>
                <a:latin typeface="+mn-ea"/>
                <a:ea typeface="+mn-ea"/>
              </a:rPr>
              <a:t>노드에서</a:t>
            </a:r>
            <a:r>
              <a:rPr lang="ko-KR" altLang="en-US" sz="1600" dirty="0">
                <a:solidFill>
                  <a:srgbClr val="000000"/>
                </a:solidFill>
                <a:latin typeface="+mn-ea"/>
                <a:ea typeface="+mn-ea"/>
              </a:rPr>
              <a:t> 여러 포드를 감독합니다</a:t>
            </a:r>
            <a:r>
              <a:rPr lang="en-US" altLang="ko-KR" sz="1600" dirty="0" smtClean="0">
                <a:solidFill>
                  <a:srgbClr val="000000"/>
                </a:solidFill>
                <a:latin typeface="+mn-ea"/>
                <a:ea typeface="+mn-ea"/>
              </a:rPr>
              <a:t>.</a:t>
            </a:r>
          </a:p>
          <a:p>
            <a:pPr lvl="0" algn="l"/>
            <a:endParaRPr lang="en-US" altLang="ko-KR" sz="1600" b="1" dirty="0" smtClean="0">
              <a:solidFill>
                <a:srgbClr val="000000"/>
              </a:solidFill>
              <a:latin typeface="+mn-ea"/>
              <a:ea typeface="+mn-ea"/>
            </a:endParaRPr>
          </a:p>
          <a:p>
            <a:pPr lvl="0" algn="l"/>
            <a:r>
              <a:rPr lang="en-US" altLang="ko-KR" sz="1800" b="1" dirty="0" smtClean="0">
                <a:solidFill>
                  <a:srgbClr val="000000"/>
                </a:solidFill>
                <a:latin typeface="맑은 고딕"/>
                <a:ea typeface="맑은 고딕"/>
              </a:rPr>
              <a:t>2. </a:t>
            </a:r>
            <a:r>
              <a:rPr lang="en-US" altLang="ko-KR" sz="1800" b="1" dirty="0" err="1" smtClean="0">
                <a:solidFill>
                  <a:srgbClr val="000000"/>
                </a:solidFill>
                <a:latin typeface="맑은 고딕"/>
                <a:ea typeface="맑은 고딕"/>
              </a:rPr>
              <a:t>kubernetes</a:t>
            </a:r>
            <a:r>
              <a:rPr lang="en-US" altLang="ko-KR" sz="1800" b="1" dirty="0" smtClean="0">
                <a:solidFill>
                  <a:srgbClr val="000000"/>
                </a:solidFill>
                <a:latin typeface="맑은 고딕"/>
                <a:ea typeface="맑은 고딕"/>
              </a:rPr>
              <a:t> </a:t>
            </a:r>
            <a:r>
              <a:rPr lang="en-US" altLang="ko-KR" sz="1800" b="1" dirty="0" err="1" smtClean="0">
                <a:solidFill>
                  <a:srgbClr val="000000"/>
                </a:solidFill>
                <a:latin typeface="맑은 고딕"/>
                <a:ea typeface="맑은 고딕"/>
              </a:rPr>
              <a:t>ReplicaSet</a:t>
            </a:r>
            <a:endParaRPr lang="en-US" altLang="ko-KR" sz="1800" b="1" dirty="0" smtClean="0">
              <a:solidFill>
                <a:srgbClr val="000000"/>
              </a:solidFill>
              <a:latin typeface="맑은 고딕"/>
              <a:ea typeface="맑은 고딕"/>
            </a:endParaRPr>
          </a:p>
          <a:p>
            <a:pPr lvl="0" algn="l"/>
            <a:r>
              <a:rPr lang="ko-KR" altLang="en-US" sz="1600" dirty="0" smtClean="0">
                <a:solidFill>
                  <a:srgbClr val="000000"/>
                </a:solidFill>
                <a:latin typeface="맑은 고딕"/>
                <a:ea typeface="맑은 고딕"/>
              </a:rPr>
              <a:t>차세대 </a:t>
            </a:r>
            <a:r>
              <a:rPr lang="en-US" altLang="ko-KR" sz="1600" dirty="0" smtClean="0">
                <a:solidFill>
                  <a:srgbClr val="000000"/>
                </a:solidFill>
                <a:latin typeface="맑은 고딕"/>
                <a:ea typeface="맑은 고딕"/>
              </a:rPr>
              <a:t>Replication Controller</a:t>
            </a:r>
            <a:r>
              <a:rPr lang="ko-KR" altLang="en-US" sz="1600" dirty="0" smtClean="0">
                <a:solidFill>
                  <a:srgbClr val="000000"/>
                </a:solidFill>
                <a:latin typeface="맑은 고딕"/>
                <a:ea typeface="맑은 고딕"/>
              </a:rPr>
              <a:t>이며 </a:t>
            </a:r>
            <a:r>
              <a:rPr lang="en-US" altLang="ko-KR" sz="1600" dirty="0" smtClean="0">
                <a:solidFill>
                  <a:srgbClr val="000000"/>
                </a:solidFill>
                <a:latin typeface="맑은 고딕"/>
                <a:ea typeface="맑은 고딕"/>
              </a:rPr>
              <a:t>selector </a:t>
            </a:r>
            <a:r>
              <a:rPr lang="ko-KR" altLang="en-US" sz="1600" dirty="0" smtClean="0">
                <a:solidFill>
                  <a:srgbClr val="000000"/>
                </a:solidFill>
                <a:latin typeface="맑은 고딕"/>
                <a:ea typeface="맑은 고딕"/>
              </a:rPr>
              <a:t>지원부분을 제외하고는 동일함</a:t>
            </a:r>
            <a:endParaRPr lang="en-US" altLang="ko-KR" sz="1600" dirty="0">
              <a:solidFill>
                <a:srgbClr val="000000"/>
              </a:solidFill>
              <a:latin typeface="맑은 고딕"/>
              <a:ea typeface="맑은 고딕"/>
            </a:endParaRPr>
          </a:p>
          <a:p>
            <a:pPr lvl="0" algn="l"/>
            <a:r>
              <a:rPr lang="en-US" altLang="ko-KR" sz="1800" dirty="0" err="1"/>
              <a:t>ReplicaSet</a:t>
            </a:r>
            <a:r>
              <a:rPr lang="en-US" altLang="ko-KR" sz="1800" dirty="0"/>
              <a:t> supports the new </a:t>
            </a:r>
            <a:r>
              <a:rPr lang="en-US" altLang="ko-KR" sz="1800" dirty="0">
                <a:solidFill>
                  <a:srgbClr val="FF0000"/>
                </a:solidFill>
              </a:rPr>
              <a:t>set-based selector </a:t>
            </a:r>
            <a:r>
              <a:rPr lang="en-US" altLang="ko-KR" sz="1800" dirty="0"/>
              <a:t>requirements as described in the </a:t>
            </a:r>
            <a:r>
              <a:rPr lang="en-US" altLang="ko-KR" sz="1800" dirty="0">
                <a:hlinkClick r:id="rId3"/>
              </a:rPr>
              <a:t>labels user guide</a:t>
            </a:r>
            <a:r>
              <a:rPr lang="en-US" altLang="ko-KR" sz="1800" dirty="0"/>
              <a:t> whereas a Replication Controller only supports </a:t>
            </a:r>
            <a:r>
              <a:rPr lang="en-US" altLang="ko-KR" sz="1800" dirty="0">
                <a:solidFill>
                  <a:srgbClr val="FF0000"/>
                </a:solidFill>
              </a:rPr>
              <a:t>equality-based selector</a:t>
            </a:r>
            <a:r>
              <a:rPr lang="en-US" altLang="ko-KR" sz="1800" dirty="0"/>
              <a:t> </a:t>
            </a:r>
            <a:r>
              <a:rPr lang="en-US" altLang="ko-KR" sz="1800" dirty="0" smtClean="0"/>
              <a:t>requirements</a:t>
            </a:r>
          </a:p>
          <a:p>
            <a:pPr lvl="0" algn="l"/>
            <a:endParaRPr lang="en-US" altLang="ko-KR" sz="1800" b="1" dirty="0" smtClean="0">
              <a:solidFill>
                <a:srgbClr val="000000"/>
              </a:solidFill>
              <a:latin typeface="맑은 고딕"/>
              <a:ea typeface="맑은 고딕"/>
            </a:endParaRPr>
          </a:p>
          <a:p>
            <a:pPr lvl="0" algn="l"/>
            <a:r>
              <a:rPr lang="en-US" altLang="ko-KR" sz="1800" b="1" dirty="0" smtClean="0">
                <a:solidFill>
                  <a:srgbClr val="000000"/>
                </a:solidFill>
                <a:latin typeface="+mn-ea"/>
                <a:ea typeface="+mn-ea"/>
              </a:rPr>
              <a:t>3. </a:t>
            </a:r>
            <a:r>
              <a:rPr lang="en-US" altLang="ko-KR" sz="1800" b="1" dirty="0" err="1">
                <a:solidFill>
                  <a:srgbClr val="000000"/>
                </a:solidFill>
                <a:latin typeface="+mn-ea"/>
                <a:ea typeface="+mn-ea"/>
              </a:rPr>
              <a:t>kubernetes</a:t>
            </a:r>
            <a:r>
              <a:rPr lang="en-US" altLang="ko-KR" sz="1800" b="1" dirty="0">
                <a:solidFill>
                  <a:srgbClr val="000000"/>
                </a:solidFill>
                <a:latin typeface="+mn-ea"/>
                <a:ea typeface="+mn-ea"/>
              </a:rPr>
              <a:t> </a:t>
            </a:r>
            <a:r>
              <a:rPr lang="en-US" altLang="ko-KR" sz="1800" b="1" smtClean="0">
                <a:solidFill>
                  <a:srgbClr val="000000"/>
                </a:solidFill>
                <a:latin typeface="+mn-ea"/>
                <a:ea typeface="+mn-ea"/>
              </a:rPr>
              <a:t>Daemonset</a:t>
            </a:r>
            <a:endParaRPr lang="en-US" altLang="ko-KR" sz="1800" b="1" dirty="0">
              <a:solidFill>
                <a:srgbClr val="000000"/>
              </a:solidFill>
              <a:latin typeface="+mn-ea"/>
              <a:ea typeface="+mn-ea"/>
            </a:endParaRPr>
          </a:p>
          <a:p>
            <a:pPr lvl="0" algn="l"/>
            <a:r>
              <a:rPr lang="en-US" altLang="ko-KR" sz="1600" dirty="0" err="1" smtClean="0">
                <a:solidFill>
                  <a:srgbClr val="000000"/>
                </a:solidFill>
                <a:latin typeface="+mn-ea"/>
                <a:ea typeface="+mn-ea"/>
              </a:rPr>
              <a:t>DaemonSet</a:t>
            </a:r>
            <a:r>
              <a:rPr lang="ko-KR" altLang="en-US" sz="1600" dirty="0">
                <a:solidFill>
                  <a:srgbClr val="000000"/>
                </a:solidFill>
                <a:latin typeface="+mn-ea"/>
                <a:ea typeface="+mn-ea"/>
              </a:rPr>
              <a:t>은 모든 </a:t>
            </a:r>
            <a:r>
              <a:rPr lang="en-US" altLang="ko-KR" sz="1600" dirty="0">
                <a:solidFill>
                  <a:srgbClr val="000000"/>
                </a:solidFill>
                <a:latin typeface="+mn-ea"/>
                <a:ea typeface="+mn-ea"/>
              </a:rPr>
              <a:t>(</a:t>
            </a:r>
            <a:r>
              <a:rPr lang="ko-KR" altLang="en-US" sz="1600" dirty="0">
                <a:solidFill>
                  <a:srgbClr val="000000"/>
                </a:solidFill>
                <a:latin typeface="+mn-ea"/>
                <a:ea typeface="+mn-ea"/>
              </a:rPr>
              <a:t>또는 일부</a:t>
            </a:r>
            <a:r>
              <a:rPr lang="en-US" altLang="ko-KR" sz="1600" dirty="0">
                <a:solidFill>
                  <a:srgbClr val="000000"/>
                </a:solidFill>
                <a:latin typeface="+mn-ea"/>
                <a:ea typeface="+mn-ea"/>
              </a:rPr>
              <a:t>) </a:t>
            </a:r>
            <a:r>
              <a:rPr lang="ko-KR" altLang="en-US" sz="1600" dirty="0" err="1">
                <a:solidFill>
                  <a:srgbClr val="000000"/>
                </a:solidFill>
                <a:latin typeface="+mn-ea"/>
                <a:ea typeface="+mn-ea"/>
              </a:rPr>
              <a:t>노드가</a:t>
            </a:r>
            <a:r>
              <a:rPr lang="ko-KR" altLang="en-US" sz="1600" dirty="0">
                <a:solidFill>
                  <a:srgbClr val="000000"/>
                </a:solidFill>
                <a:latin typeface="+mn-ea"/>
                <a:ea typeface="+mn-ea"/>
              </a:rPr>
              <a:t> </a:t>
            </a:r>
            <a:r>
              <a:rPr lang="ko-KR" altLang="en-US" sz="1600" dirty="0" smtClean="0">
                <a:solidFill>
                  <a:srgbClr val="000000"/>
                </a:solidFill>
                <a:latin typeface="+mn-ea"/>
                <a:ea typeface="+mn-ea"/>
              </a:rPr>
              <a:t>포트</a:t>
            </a:r>
            <a:r>
              <a:rPr lang="ko-KR" altLang="en-US" sz="1600" dirty="0">
                <a:solidFill>
                  <a:srgbClr val="000000"/>
                </a:solidFill>
                <a:latin typeface="+mn-ea"/>
                <a:ea typeface="+mn-ea"/>
              </a:rPr>
              <a:t>의</a:t>
            </a:r>
            <a:r>
              <a:rPr lang="ko-KR" altLang="en-US" sz="1600" dirty="0" smtClean="0">
                <a:solidFill>
                  <a:srgbClr val="000000"/>
                </a:solidFill>
                <a:latin typeface="+mn-ea"/>
                <a:ea typeface="+mn-ea"/>
              </a:rPr>
              <a:t> </a:t>
            </a:r>
            <a:r>
              <a:rPr lang="ko-KR" altLang="en-US" sz="1600" dirty="0">
                <a:solidFill>
                  <a:srgbClr val="000000"/>
                </a:solidFill>
                <a:latin typeface="+mn-ea"/>
                <a:ea typeface="+mn-ea"/>
              </a:rPr>
              <a:t>사본을 </a:t>
            </a:r>
            <a:r>
              <a:rPr lang="ko-KR" altLang="en-US" sz="1600" dirty="0" err="1">
                <a:solidFill>
                  <a:srgbClr val="000000"/>
                </a:solidFill>
                <a:latin typeface="+mn-ea"/>
                <a:ea typeface="+mn-ea"/>
              </a:rPr>
              <a:t>실행하도록합니다</a:t>
            </a:r>
            <a:r>
              <a:rPr lang="en-US" altLang="ko-KR" sz="1600" dirty="0">
                <a:solidFill>
                  <a:srgbClr val="000000"/>
                </a:solidFill>
                <a:latin typeface="+mn-ea"/>
                <a:ea typeface="+mn-ea"/>
              </a:rPr>
              <a:t>. </a:t>
            </a:r>
            <a:r>
              <a:rPr lang="ko-KR" altLang="en-US" sz="1600" dirty="0" err="1">
                <a:solidFill>
                  <a:srgbClr val="000000"/>
                </a:solidFill>
                <a:latin typeface="+mn-ea"/>
                <a:ea typeface="+mn-ea"/>
              </a:rPr>
              <a:t>노드가</a:t>
            </a:r>
            <a:r>
              <a:rPr lang="ko-KR" altLang="en-US" sz="1600" dirty="0">
                <a:solidFill>
                  <a:srgbClr val="000000"/>
                </a:solidFill>
                <a:latin typeface="+mn-ea"/>
                <a:ea typeface="+mn-ea"/>
              </a:rPr>
              <a:t> 클러스터에 추가되면 포드가 클러스터에 추가됩니다</a:t>
            </a:r>
            <a:r>
              <a:rPr lang="en-US" altLang="ko-KR" sz="1600" dirty="0">
                <a:solidFill>
                  <a:srgbClr val="000000"/>
                </a:solidFill>
                <a:latin typeface="+mn-ea"/>
                <a:ea typeface="+mn-ea"/>
              </a:rPr>
              <a:t>. </a:t>
            </a:r>
            <a:r>
              <a:rPr lang="ko-KR" altLang="en-US" sz="1600" dirty="0" err="1">
                <a:solidFill>
                  <a:srgbClr val="000000"/>
                </a:solidFill>
                <a:latin typeface="+mn-ea"/>
                <a:ea typeface="+mn-ea"/>
              </a:rPr>
              <a:t>노드가</a:t>
            </a:r>
            <a:r>
              <a:rPr lang="ko-KR" altLang="en-US" sz="1600" dirty="0">
                <a:solidFill>
                  <a:srgbClr val="000000"/>
                </a:solidFill>
                <a:latin typeface="+mn-ea"/>
                <a:ea typeface="+mn-ea"/>
              </a:rPr>
              <a:t> 클러스터에서 제거되면 해당 포드는 </a:t>
            </a:r>
            <a:r>
              <a:rPr lang="ko-KR" altLang="en-US" sz="1600" dirty="0" err="1">
                <a:solidFill>
                  <a:srgbClr val="000000"/>
                </a:solidFill>
                <a:latin typeface="+mn-ea"/>
                <a:ea typeface="+mn-ea"/>
              </a:rPr>
              <a:t>가비지</a:t>
            </a:r>
            <a:r>
              <a:rPr lang="ko-KR" altLang="en-US" sz="1600" dirty="0">
                <a:solidFill>
                  <a:srgbClr val="000000"/>
                </a:solidFill>
                <a:latin typeface="+mn-ea"/>
                <a:ea typeface="+mn-ea"/>
              </a:rPr>
              <a:t> 수집됩니다</a:t>
            </a:r>
            <a:r>
              <a:rPr lang="en-US" altLang="ko-KR" sz="1600" dirty="0">
                <a:solidFill>
                  <a:srgbClr val="000000"/>
                </a:solidFill>
                <a:latin typeface="+mn-ea"/>
                <a:ea typeface="+mn-ea"/>
              </a:rPr>
              <a:t>. </a:t>
            </a:r>
            <a:r>
              <a:rPr lang="en-US" altLang="ko-KR" sz="1600" dirty="0" err="1">
                <a:solidFill>
                  <a:srgbClr val="000000"/>
                </a:solidFill>
                <a:latin typeface="+mn-ea"/>
                <a:ea typeface="+mn-ea"/>
              </a:rPr>
              <a:t>DaemonSet</a:t>
            </a:r>
            <a:r>
              <a:rPr lang="ko-KR" altLang="en-US" sz="1600" dirty="0">
                <a:solidFill>
                  <a:srgbClr val="000000"/>
                </a:solidFill>
                <a:latin typeface="+mn-ea"/>
                <a:ea typeface="+mn-ea"/>
              </a:rPr>
              <a:t>을 삭제하면 생성 된 </a:t>
            </a:r>
            <a:r>
              <a:rPr lang="ko-KR" altLang="en-US" sz="1600" dirty="0" smtClean="0">
                <a:solidFill>
                  <a:srgbClr val="000000"/>
                </a:solidFill>
                <a:latin typeface="+mn-ea"/>
                <a:ea typeface="+mn-ea"/>
              </a:rPr>
              <a:t>포드</a:t>
            </a:r>
            <a:r>
              <a:rPr lang="ko-KR" altLang="en-US" sz="1600" dirty="0">
                <a:solidFill>
                  <a:srgbClr val="000000"/>
                </a:solidFill>
                <a:latin typeface="+mn-ea"/>
                <a:ea typeface="+mn-ea"/>
              </a:rPr>
              <a:t>를</a:t>
            </a:r>
            <a:r>
              <a:rPr lang="ko-KR" altLang="en-US" sz="1600" dirty="0" smtClean="0">
                <a:solidFill>
                  <a:srgbClr val="000000"/>
                </a:solidFill>
                <a:latin typeface="+mn-ea"/>
                <a:ea typeface="+mn-ea"/>
              </a:rPr>
              <a:t> </a:t>
            </a:r>
            <a:r>
              <a:rPr lang="ko-KR" altLang="en-US" sz="1600" dirty="0">
                <a:solidFill>
                  <a:srgbClr val="000000"/>
                </a:solidFill>
                <a:latin typeface="+mn-ea"/>
                <a:ea typeface="+mn-ea"/>
              </a:rPr>
              <a:t>정리합니다</a:t>
            </a:r>
            <a:r>
              <a:rPr lang="en-US" altLang="ko-KR" sz="1600" dirty="0">
                <a:solidFill>
                  <a:srgbClr val="000000"/>
                </a:solidFill>
                <a:latin typeface="+mn-ea"/>
                <a:ea typeface="+mn-ea"/>
              </a:rPr>
              <a:t>.</a:t>
            </a:r>
            <a:endParaRPr lang="en-US" altLang="ko-KR" sz="1600" dirty="0" smtClean="0">
              <a:solidFill>
                <a:srgbClr val="000000"/>
              </a:solidFill>
              <a:latin typeface="+mn-ea"/>
              <a:ea typeface="+mn-ea"/>
            </a:endParaRPr>
          </a:p>
          <a:p>
            <a:pPr lvl="0" algn="l"/>
            <a:endParaRPr lang="en-US" altLang="ko-KR" sz="1600" b="1" dirty="0">
              <a:solidFill>
                <a:srgbClr val="000000"/>
              </a:solidFill>
              <a:latin typeface="+mn-ea"/>
              <a:ea typeface="+mn-ea"/>
            </a:endParaRPr>
          </a:p>
        </p:txBody>
      </p:sp>
    </p:spTree>
    <p:extLst>
      <p:ext uri="{BB962C8B-B14F-4D97-AF65-F5344CB8AC3E}">
        <p14:creationId xmlns:p14="http://schemas.microsoft.com/office/powerpoint/2010/main" val="2478552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369332"/>
          </a:xfrm>
          <a:prstGeom prst="rect">
            <a:avLst/>
          </a:prstGeom>
          <a:noFill/>
          <a:ln w="9525">
            <a:noFill/>
            <a:miter lim="800000"/>
            <a:headEnd/>
            <a:tailEnd/>
          </a:ln>
        </p:spPr>
        <p:txBody>
          <a:bodyPr wrap="square">
            <a:spAutoFit/>
          </a:bodyPr>
          <a:lstStyle/>
          <a:p>
            <a:pPr marL="342900" lvl="0" indent="-342900" algn="l">
              <a:buAutoNum type="arabicPeriod"/>
            </a:pPr>
            <a:r>
              <a:rPr lang="en-US" altLang="ko-KR" sz="1800" b="1" dirty="0" err="1" smtClean="0">
                <a:solidFill>
                  <a:srgbClr val="000000"/>
                </a:solidFill>
                <a:latin typeface="맑은 고딕"/>
                <a:ea typeface="맑은 고딕"/>
              </a:rPr>
              <a:t>kubernetes</a:t>
            </a:r>
            <a:r>
              <a:rPr lang="en-US" altLang="ko-KR" sz="1800" b="1" dirty="0" smtClean="0">
                <a:solidFill>
                  <a:srgbClr val="000000"/>
                </a:solidFill>
                <a:latin typeface="맑은 고딕"/>
                <a:ea typeface="맑은 고딕"/>
              </a:rPr>
              <a:t> </a:t>
            </a:r>
            <a:r>
              <a:rPr lang="en-US" altLang="ko-KR" sz="1800" b="1" dirty="0" err="1" smtClean="0">
                <a:solidFill>
                  <a:srgbClr val="000000"/>
                </a:solidFill>
                <a:latin typeface="맑은 고딕"/>
                <a:ea typeface="맑은 고딕"/>
              </a:rPr>
              <a:t>phsycal</a:t>
            </a:r>
            <a:r>
              <a:rPr lang="en-US" altLang="ko-KR" sz="1800" b="1" dirty="0" smtClean="0">
                <a:solidFill>
                  <a:srgbClr val="000000"/>
                </a:solidFill>
                <a:latin typeface="맑은 고딕"/>
                <a:ea typeface="맑은 고딕"/>
              </a:rPr>
              <a:t> </a:t>
            </a:r>
            <a:r>
              <a:rPr lang="en-US" altLang="ko-KR" sz="1800" b="1" dirty="0" smtClean="0">
                <a:solidFill>
                  <a:srgbClr val="000000"/>
                </a:solidFill>
                <a:latin typeface="맑은 고딕"/>
                <a:ea typeface="맑은 고딕"/>
              </a:rPr>
              <a:t>Layout </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636" t="41592" r="11003" b="2610"/>
          <a:stretch/>
        </p:blipFill>
        <p:spPr bwMode="auto">
          <a:xfrm>
            <a:off x="556273" y="1422177"/>
            <a:ext cx="8034597" cy="4428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bwMode="auto">
          <a:xfrm>
            <a:off x="6084590" y="5978583"/>
            <a:ext cx="2160240" cy="246221"/>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179388" marR="0" indent="-179388" algn="l" defTabSz="914400" rtl="0" eaLnBrk="0" fontAlgn="base" latinLnBrk="1" hangingPunct="0">
              <a:lnSpc>
                <a:spcPct val="100000"/>
              </a:lnSpc>
              <a:spcBef>
                <a:spcPct val="20000"/>
              </a:spcBef>
              <a:spcAft>
                <a:spcPct val="0"/>
              </a:spcAft>
              <a:buClrTx/>
              <a:buSzPct val="70000"/>
              <a:buFont typeface="Wingdings" pitchFamily="2" charset="2"/>
              <a:buNone/>
              <a:tabLst/>
            </a:pPr>
            <a:r>
              <a:rPr lang="en-US" altLang="ko-KR" sz="1000" b="1" kern="0" dirty="0" smtClean="0">
                <a:latin typeface="+mn-lt"/>
                <a:ea typeface="+mn-ea"/>
              </a:rPr>
              <a:t>Get </a:t>
            </a:r>
            <a:r>
              <a:rPr kumimoji="1" lang="en-US" altLang="ko-KR" sz="1000" b="1" i="0" u="none" strike="noStrike" kern="0" cap="none" spc="0" normalizeH="0" baseline="0" noProof="0" dirty="0" smtClean="0">
                <a:ln>
                  <a:noFill/>
                </a:ln>
                <a:solidFill>
                  <a:schemeClr val="tx1"/>
                </a:solidFill>
                <a:effectLst/>
                <a:uLnTx/>
                <a:uFillTx/>
                <a:latin typeface="+mn-lt"/>
                <a:ea typeface="+mn-ea"/>
              </a:rPr>
              <a:t>master </a:t>
            </a:r>
            <a:r>
              <a:rPr kumimoji="1" lang="en-US" altLang="ko-KR" sz="1000" b="1" i="0" u="none" strike="noStrike" kern="0" cap="none" spc="0" normalizeH="0" baseline="0" noProof="0" dirty="0" err="1" smtClean="0">
                <a:ln>
                  <a:noFill/>
                </a:ln>
                <a:solidFill>
                  <a:schemeClr val="tx1"/>
                </a:solidFill>
                <a:effectLst/>
                <a:uLnTx/>
                <a:uFillTx/>
                <a:latin typeface="+mn-lt"/>
                <a:ea typeface="+mn-ea"/>
              </a:rPr>
              <a:t>componet</a:t>
            </a:r>
            <a:r>
              <a:rPr kumimoji="1" lang="en-US" altLang="ko-KR" sz="1000" b="1" i="0" u="none" strike="noStrike" kern="0" cap="none" spc="0" normalizeH="0" baseline="0" noProof="0" dirty="0" smtClean="0">
                <a:ln>
                  <a:noFill/>
                </a:ln>
                <a:solidFill>
                  <a:schemeClr val="tx1"/>
                </a:solidFill>
                <a:effectLst/>
                <a:uLnTx/>
                <a:uFillTx/>
                <a:latin typeface="+mn-lt"/>
                <a:ea typeface="+mn-ea"/>
              </a:rPr>
              <a:t> </a:t>
            </a:r>
            <a:endParaRPr kumimoji="1" lang="ko-KR" altLang="en-US" sz="1000" b="1" i="0" u="none" strike="noStrike" kern="0" cap="none" spc="0" normalizeH="0" baseline="0" noProof="0" dirty="0" smtClean="0">
              <a:ln>
                <a:noFill/>
              </a:ln>
              <a:solidFill>
                <a:schemeClr val="tx1"/>
              </a:solidFill>
              <a:effectLst/>
              <a:uLnTx/>
              <a:uFillTx/>
              <a:latin typeface="+mn-lt"/>
              <a:ea typeface="+mn-ea"/>
            </a:endParaRPr>
          </a:p>
        </p:txBody>
      </p:sp>
      <p:sp>
        <p:nvSpPr>
          <p:cNvPr id="5" name="직사각형 4"/>
          <p:cNvSpPr/>
          <p:nvPr/>
        </p:nvSpPr>
        <p:spPr bwMode="auto">
          <a:xfrm>
            <a:off x="6084590" y="6224804"/>
            <a:ext cx="2160240" cy="396044"/>
          </a:xfrm>
          <a:prstGeom prst="rect">
            <a:avLst/>
          </a:prstGeom>
          <a:solidFill>
            <a:schemeClr val="accent1"/>
          </a:solidFill>
          <a:ln w="6350" cap="flat" cmpd="sng" algn="ctr">
            <a:solidFill>
              <a:schemeClr val="tx1"/>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ko-KR" sz="1200" dirty="0" err="1" smtClean="0">
                <a:latin typeface="+mn-ea"/>
                <a:ea typeface="+mn-ea"/>
                <a:cs typeface="Arials"/>
              </a:rPr>
              <a:t>kubectl</a:t>
            </a:r>
            <a:r>
              <a:rPr lang="en-US" altLang="ko-KR" sz="1200" dirty="0" smtClean="0">
                <a:latin typeface="+mn-ea"/>
                <a:ea typeface="+mn-ea"/>
                <a:cs typeface="Arials"/>
              </a:rPr>
              <a:t> get </a:t>
            </a:r>
            <a:r>
              <a:rPr lang="en-US" altLang="ko-KR" sz="1200" dirty="0" err="1" smtClean="0">
                <a:latin typeface="+mn-ea"/>
                <a:ea typeface="+mn-ea"/>
                <a:cs typeface="Arials"/>
              </a:rPr>
              <a:t>cs</a:t>
            </a:r>
            <a:r>
              <a:rPr lang="en-US" altLang="ko-KR" sz="1200" dirty="0" smtClean="0">
                <a:latin typeface="+mn-ea"/>
                <a:ea typeface="+mn-ea"/>
                <a:cs typeface="Arials"/>
              </a:rPr>
              <a:t> </a:t>
            </a:r>
            <a:endParaRPr lang="ko-KR" altLang="en-US" sz="1200" dirty="0" smtClean="0">
              <a:latin typeface="+mn-ea"/>
              <a:ea typeface="+mn-ea"/>
              <a:cs typeface="Arials"/>
            </a:endParaRPr>
          </a:p>
        </p:txBody>
      </p:sp>
    </p:spTree>
    <p:extLst>
      <p:ext uri="{BB962C8B-B14F-4D97-AF65-F5344CB8AC3E}">
        <p14:creationId xmlns:p14="http://schemas.microsoft.com/office/powerpoint/2010/main" val="2086265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369332"/>
          </a:xfrm>
          <a:prstGeom prst="rect">
            <a:avLst/>
          </a:prstGeom>
          <a:noFill/>
          <a:ln w="9525">
            <a:noFill/>
            <a:miter lim="800000"/>
            <a:headEnd/>
            <a:tailEnd/>
          </a:ln>
        </p:spPr>
        <p:txBody>
          <a:bodyPr wrap="square">
            <a:spAutoFit/>
          </a:bodyPr>
          <a:lstStyle/>
          <a:p>
            <a:pPr marL="342900" lvl="0" indent="-342900" algn="l">
              <a:buAutoNum type="arabicPeriod"/>
            </a:pPr>
            <a:r>
              <a:rPr lang="en-US" altLang="ko-KR" sz="1800" b="1" dirty="0" err="1" smtClean="0">
                <a:solidFill>
                  <a:srgbClr val="000000"/>
                </a:solidFill>
                <a:latin typeface="맑은 고딕"/>
                <a:ea typeface="맑은 고딕"/>
              </a:rPr>
              <a:t>kubernetes</a:t>
            </a:r>
            <a:r>
              <a:rPr lang="en-US" altLang="ko-KR" sz="1800" b="1" dirty="0" smtClean="0">
                <a:solidFill>
                  <a:srgbClr val="000000"/>
                </a:solidFill>
                <a:latin typeface="맑은 고딕"/>
                <a:ea typeface="맑은 고딕"/>
              </a:rPr>
              <a:t> Abstractions Overview</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6687" t="10428" r="28630"/>
          <a:stretch/>
        </p:blipFill>
        <p:spPr bwMode="auto">
          <a:xfrm>
            <a:off x="647986" y="1386173"/>
            <a:ext cx="8748972" cy="5274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5357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369332"/>
          </a:xfrm>
          <a:prstGeom prst="rect">
            <a:avLst/>
          </a:prstGeom>
          <a:noFill/>
          <a:ln w="9525">
            <a:noFill/>
            <a:miter lim="800000"/>
            <a:headEnd/>
            <a:tailEnd/>
          </a:ln>
        </p:spPr>
        <p:txBody>
          <a:bodyPr wrap="square">
            <a:spAutoFit/>
          </a:bodyPr>
          <a:lstStyle/>
          <a:p>
            <a:pPr marL="342900" lvl="0" indent="-342900" algn="l">
              <a:buAutoNum type="arabicPeriod"/>
            </a:pPr>
            <a:r>
              <a:rPr lang="en-US" altLang="ko-KR" sz="1800" b="1" dirty="0" err="1" smtClean="0">
                <a:solidFill>
                  <a:srgbClr val="000000"/>
                </a:solidFill>
                <a:latin typeface="맑은 고딕"/>
                <a:ea typeface="맑은 고딕"/>
              </a:rPr>
              <a:t>kubernetes</a:t>
            </a:r>
            <a:r>
              <a:rPr lang="en-US" altLang="ko-KR" sz="1800" b="1" dirty="0" smtClean="0">
                <a:solidFill>
                  <a:srgbClr val="000000"/>
                </a:solidFill>
                <a:latin typeface="맑은 고딕"/>
                <a:ea typeface="맑은 고딕"/>
              </a:rPr>
              <a:t> Abstractions detail</a:t>
            </a: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123" t="39102" r="27825"/>
          <a:stretch/>
        </p:blipFill>
        <p:spPr bwMode="auto">
          <a:xfrm>
            <a:off x="395958" y="1181179"/>
            <a:ext cx="5149048" cy="5375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직사각형 4"/>
          <p:cNvSpPr/>
          <p:nvPr/>
        </p:nvSpPr>
        <p:spPr>
          <a:xfrm>
            <a:off x="5148486" y="1043699"/>
            <a:ext cx="5363716" cy="6863417"/>
          </a:xfrm>
          <a:prstGeom prst="rect">
            <a:avLst/>
          </a:prstGeom>
        </p:spPr>
        <p:txBody>
          <a:bodyPr wrap="square">
            <a:spAutoFit/>
          </a:bodyPr>
          <a:lstStyle/>
          <a:p>
            <a:pPr algn="l"/>
            <a:r>
              <a:rPr lang="en-US" altLang="ko-KR" sz="1000" dirty="0">
                <a:latin typeface="+mn-ea"/>
                <a:ea typeface="+mn-ea"/>
              </a:rPr>
              <a:t>1. A replication controller (RC) looks after one or more pods. The RC keeps a number of pods (so called replicas) up and running. ◦To launch a pod and implicitly create a RC: </a:t>
            </a:r>
            <a:r>
              <a:rPr lang="en-US" altLang="ko-KR" sz="1000" dirty="0" err="1">
                <a:latin typeface="+mn-ea"/>
                <a:ea typeface="+mn-ea"/>
              </a:rPr>
              <a:t>kubectl</a:t>
            </a:r>
            <a:r>
              <a:rPr lang="en-US" altLang="ko-KR" sz="1000" dirty="0">
                <a:latin typeface="+mn-ea"/>
                <a:ea typeface="+mn-ea"/>
              </a:rPr>
              <a:t> run </a:t>
            </a:r>
            <a:r>
              <a:rPr lang="en-US" altLang="ko-KR" sz="1000" dirty="0" err="1">
                <a:latin typeface="+mn-ea"/>
                <a:ea typeface="+mn-ea"/>
              </a:rPr>
              <a:t>ubuntu</a:t>
            </a:r>
            <a:r>
              <a:rPr lang="en-US" altLang="ko-KR" sz="1000" dirty="0">
                <a:latin typeface="+mn-ea"/>
                <a:ea typeface="+mn-ea"/>
              </a:rPr>
              <a:t> --image=</a:t>
            </a:r>
            <a:r>
              <a:rPr lang="en-US" altLang="ko-KR" sz="1000" dirty="0" err="1">
                <a:latin typeface="+mn-ea"/>
                <a:ea typeface="+mn-ea"/>
              </a:rPr>
              <a:t>ubuntu</a:t>
            </a:r>
            <a:endParaRPr lang="en-US" altLang="ko-KR" sz="1000" dirty="0">
              <a:latin typeface="+mn-ea"/>
              <a:ea typeface="+mn-ea"/>
            </a:endParaRPr>
          </a:p>
          <a:p>
            <a:pPr algn="l"/>
            <a:r>
              <a:rPr lang="en-US" altLang="ko-KR" sz="1000" dirty="0">
                <a:latin typeface="+mn-ea"/>
                <a:ea typeface="+mn-ea"/>
              </a:rPr>
              <a:t>◦To create a RC from a manifest, use: </a:t>
            </a:r>
            <a:r>
              <a:rPr lang="en-US" altLang="ko-KR" sz="1000" dirty="0" err="1">
                <a:latin typeface="+mn-ea"/>
                <a:ea typeface="+mn-ea"/>
              </a:rPr>
              <a:t>kubectl</a:t>
            </a:r>
            <a:r>
              <a:rPr lang="en-US" altLang="ko-KR" sz="1000" dirty="0">
                <a:latin typeface="+mn-ea"/>
                <a:ea typeface="+mn-ea"/>
              </a:rPr>
              <a:t> create -f </a:t>
            </a:r>
            <a:r>
              <a:rPr lang="en-US" altLang="ko-KR" sz="1000" dirty="0" err="1">
                <a:latin typeface="+mn-ea"/>
                <a:ea typeface="+mn-ea"/>
              </a:rPr>
              <a:t>nginx-rc.yaml</a:t>
            </a:r>
            <a:r>
              <a:rPr lang="en-US" altLang="ko-KR" sz="1000" dirty="0">
                <a:latin typeface="+mn-ea"/>
                <a:ea typeface="+mn-ea"/>
              </a:rPr>
              <a:t>. See the YAML formatted RC manifest file itself for the actual definition.</a:t>
            </a:r>
          </a:p>
          <a:p>
            <a:pPr algn="l"/>
            <a:r>
              <a:rPr lang="en-US" altLang="ko-KR" sz="1000" dirty="0">
                <a:latin typeface="+mn-ea"/>
                <a:ea typeface="+mn-ea"/>
              </a:rPr>
              <a:t>◦To list all RCs in a certain </a:t>
            </a:r>
            <a:r>
              <a:rPr lang="en-US" altLang="ko-KR" sz="1000" dirty="0" err="1">
                <a:latin typeface="+mn-ea"/>
                <a:ea typeface="+mn-ea"/>
              </a:rPr>
              <a:t>namespace:kubectl</a:t>
            </a:r>
            <a:r>
              <a:rPr lang="en-US" altLang="ko-KR" sz="1000" dirty="0">
                <a:latin typeface="+mn-ea"/>
                <a:ea typeface="+mn-ea"/>
              </a:rPr>
              <a:t> get </a:t>
            </a:r>
            <a:r>
              <a:rPr lang="en-US" altLang="ko-KR" sz="1000" dirty="0" err="1">
                <a:latin typeface="+mn-ea"/>
                <a:ea typeface="+mn-ea"/>
              </a:rPr>
              <a:t>rc</a:t>
            </a:r>
            <a:r>
              <a:rPr lang="en-US" altLang="ko-KR" sz="1000" dirty="0">
                <a:latin typeface="+mn-ea"/>
                <a:ea typeface="+mn-ea"/>
              </a:rPr>
              <a:t> --namespace="</a:t>
            </a:r>
            <a:r>
              <a:rPr lang="en-US" altLang="ko-KR" sz="1000" dirty="0" err="1">
                <a:latin typeface="+mn-ea"/>
                <a:ea typeface="+mn-ea"/>
              </a:rPr>
              <a:t>kube</a:t>
            </a:r>
            <a:r>
              <a:rPr lang="en-US" altLang="ko-KR" sz="1000" dirty="0">
                <a:latin typeface="+mn-ea"/>
                <a:ea typeface="+mn-ea"/>
              </a:rPr>
              <a:t>-system"</a:t>
            </a:r>
          </a:p>
          <a:p>
            <a:pPr algn="l"/>
            <a:r>
              <a:rPr lang="en-US" altLang="ko-KR" sz="1000" dirty="0">
                <a:latin typeface="+mn-ea"/>
                <a:ea typeface="+mn-ea"/>
              </a:rPr>
              <a:t>◦To change the number of pods in a RC, scale it like so: </a:t>
            </a:r>
            <a:r>
              <a:rPr lang="en-US" altLang="ko-KR" sz="1000" dirty="0" err="1">
                <a:latin typeface="+mn-ea"/>
                <a:ea typeface="+mn-ea"/>
              </a:rPr>
              <a:t>kubectl</a:t>
            </a:r>
            <a:r>
              <a:rPr lang="en-US" altLang="ko-KR" sz="1000" dirty="0">
                <a:latin typeface="+mn-ea"/>
                <a:ea typeface="+mn-ea"/>
              </a:rPr>
              <a:t> scale --replicas=2 </a:t>
            </a:r>
            <a:r>
              <a:rPr lang="en-US" altLang="ko-KR" sz="1000" dirty="0" err="1">
                <a:latin typeface="+mn-ea"/>
                <a:ea typeface="+mn-ea"/>
              </a:rPr>
              <a:t>rc</a:t>
            </a:r>
            <a:r>
              <a:rPr lang="en-US" altLang="ko-KR" sz="1000" dirty="0">
                <a:latin typeface="+mn-ea"/>
                <a:ea typeface="+mn-ea"/>
              </a:rPr>
              <a:t> </a:t>
            </a:r>
            <a:r>
              <a:rPr lang="en-US" altLang="ko-KR" sz="1000" dirty="0" err="1">
                <a:latin typeface="+mn-ea"/>
                <a:ea typeface="+mn-ea"/>
              </a:rPr>
              <a:t>nginx</a:t>
            </a:r>
            <a:endParaRPr lang="en-US" altLang="ko-KR" sz="1000" dirty="0">
              <a:latin typeface="+mn-ea"/>
              <a:ea typeface="+mn-ea"/>
            </a:endParaRPr>
          </a:p>
          <a:p>
            <a:pPr algn="l"/>
            <a:r>
              <a:rPr lang="en-US" altLang="ko-KR" sz="1000" dirty="0">
                <a:latin typeface="+mn-ea"/>
                <a:ea typeface="+mn-ea"/>
              </a:rPr>
              <a:t>◦Containers in a pod may use ephemeral local disk space but for sustainable, persistent scenarios as well as sharing data between containers in a pod you can use volumes.</a:t>
            </a:r>
          </a:p>
          <a:p>
            <a:pPr algn="l"/>
            <a:r>
              <a:rPr lang="en-US" altLang="ko-KR" sz="1000" dirty="0">
                <a:latin typeface="+mn-ea"/>
                <a:ea typeface="+mn-ea"/>
              </a:rPr>
              <a:t>◦Implement health checks via </a:t>
            </a:r>
            <a:r>
              <a:rPr lang="en-US" altLang="ko-KR" sz="1000" dirty="0" err="1">
                <a:latin typeface="+mn-ea"/>
                <a:ea typeface="+mn-ea"/>
              </a:rPr>
              <a:t>readinessProbe</a:t>
            </a:r>
            <a:r>
              <a:rPr lang="en-US" altLang="ko-KR" sz="1000" dirty="0">
                <a:latin typeface="+mn-ea"/>
                <a:ea typeface="+mn-ea"/>
              </a:rPr>
              <a:t> and </a:t>
            </a:r>
            <a:r>
              <a:rPr lang="en-US" altLang="ko-KR" sz="1000" dirty="0" err="1">
                <a:latin typeface="+mn-ea"/>
                <a:ea typeface="+mn-ea"/>
              </a:rPr>
              <a:t>livenessProbe</a:t>
            </a:r>
            <a:r>
              <a:rPr lang="en-US" altLang="ko-KR" sz="1000" dirty="0">
                <a:latin typeface="+mn-ea"/>
                <a:ea typeface="+mn-ea"/>
              </a:rPr>
              <a:t> fields on the pod-level.</a:t>
            </a:r>
          </a:p>
          <a:p>
            <a:pPr algn="l"/>
            <a:endParaRPr lang="en-US" altLang="ko-KR" sz="1000" dirty="0">
              <a:latin typeface="+mn-ea"/>
              <a:ea typeface="+mn-ea"/>
            </a:endParaRPr>
          </a:p>
          <a:p>
            <a:pPr algn="l"/>
            <a:r>
              <a:rPr lang="en-US" altLang="ko-KR" sz="1000" dirty="0">
                <a:latin typeface="+mn-ea"/>
                <a:ea typeface="+mn-ea"/>
              </a:rPr>
              <a:t>2. A service represents a logical group of pods (backed by a RC). It provides a stable interface to interact with the pods. To create a service from a YAML file, use: </a:t>
            </a:r>
            <a:r>
              <a:rPr lang="en-US" altLang="ko-KR" sz="1000" dirty="0" err="1">
                <a:latin typeface="+mn-ea"/>
                <a:ea typeface="+mn-ea"/>
              </a:rPr>
              <a:t>kubectl</a:t>
            </a:r>
            <a:r>
              <a:rPr lang="en-US" altLang="ko-KR" sz="1000" dirty="0">
                <a:latin typeface="+mn-ea"/>
                <a:ea typeface="+mn-ea"/>
              </a:rPr>
              <a:t> create -f my-</a:t>
            </a:r>
            <a:r>
              <a:rPr lang="en-US" altLang="ko-KR" sz="1000" dirty="0" err="1">
                <a:latin typeface="+mn-ea"/>
                <a:ea typeface="+mn-ea"/>
              </a:rPr>
              <a:t>service.yaml</a:t>
            </a:r>
            <a:r>
              <a:rPr lang="en-US" altLang="ko-KR" sz="1000" dirty="0">
                <a:latin typeface="+mn-ea"/>
                <a:ea typeface="+mn-ea"/>
              </a:rPr>
              <a:t>. The service selects the targeted pods it routes traffic to via labels, for example, to list all pods labelled with 'app=webserver' use: </a:t>
            </a:r>
          </a:p>
          <a:p>
            <a:pPr algn="l"/>
            <a:r>
              <a:rPr lang="en-US" altLang="ko-KR" sz="1000" dirty="0" err="1">
                <a:latin typeface="+mn-ea"/>
                <a:ea typeface="+mn-ea"/>
              </a:rPr>
              <a:t>kubectl</a:t>
            </a:r>
            <a:r>
              <a:rPr lang="en-US" altLang="ko-KR" sz="1000" dirty="0">
                <a:latin typeface="+mn-ea"/>
                <a:ea typeface="+mn-ea"/>
              </a:rPr>
              <a:t> get pods -l="app=webserver". </a:t>
            </a:r>
            <a:endParaRPr lang="en-US" altLang="ko-KR" sz="1000" dirty="0" smtClean="0">
              <a:latin typeface="+mn-ea"/>
              <a:ea typeface="+mn-ea"/>
            </a:endParaRPr>
          </a:p>
          <a:p>
            <a:pPr algn="l"/>
            <a:endParaRPr lang="en-US" altLang="ko-KR" sz="1000" dirty="0">
              <a:latin typeface="+mn-ea"/>
              <a:ea typeface="+mn-ea"/>
            </a:endParaRPr>
          </a:p>
          <a:p>
            <a:pPr algn="l"/>
            <a:r>
              <a:rPr lang="en-US" altLang="ko-KR" sz="1000" dirty="0">
                <a:latin typeface="+mn-ea"/>
                <a:ea typeface="+mn-ea"/>
              </a:rPr>
              <a:t>3.From either the end-user perspective or other services in a cluster, one interacts with a service. To expose a RC named '</a:t>
            </a:r>
            <a:r>
              <a:rPr lang="en-US" altLang="ko-KR" sz="1000" dirty="0" err="1">
                <a:latin typeface="+mn-ea"/>
                <a:ea typeface="+mn-ea"/>
              </a:rPr>
              <a:t>nginx</a:t>
            </a:r>
            <a:r>
              <a:rPr lang="en-US" altLang="ko-KR" sz="1000" dirty="0">
                <a:latin typeface="+mn-ea"/>
                <a:ea typeface="+mn-ea"/>
              </a:rPr>
              <a:t>' that has a pod serving on port 8000 as a service on port 80, use </a:t>
            </a:r>
            <a:r>
              <a:rPr lang="en-US" altLang="ko-KR" sz="1000" dirty="0" err="1">
                <a:latin typeface="+mn-ea"/>
                <a:ea typeface="+mn-ea"/>
              </a:rPr>
              <a:t>kubectl</a:t>
            </a:r>
            <a:r>
              <a:rPr lang="en-US" altLang="ko-KR" sz="1000" dirty="0">
                <a:latin typeface="+mn-ea"/>
                <a:ea typeface="+mn-ea"/>
              </a:rPr>
              <a:t> expose </a:t>
            </a:r>
            <a:r>
              <a:rPr lang="en-US" altLang="ko-KR" sz="1000" dirty="0" err="1">
                <a:latin typeface="+mn-ea"/>
                <a:ea typeface="+mn-ea"/>
              </a:rPr>
              <a:t>rc</a:t>
            </a:r>
            <a:r>
              <a:rPr lang="en-US" altLang="ko-KR" sz="1000" dirty="0">
                <a:latin typeface="+mn-ea"/>
                <a:ea typeface="+mn-ea"/>
              </a:rPr>
              <a:t> </a:t>
            </a:r>
            <a:r>
              <a:rPr lang="en-US" altLang="ko-KR" sz="1000" dirty="0" err="1">
                <a:latin typeface="+mn-ea"/>
                <a:ea typeface="+mn-ea"/>
              </a:rPr>
              <a:t>nginx</a:t>
            </a:r>
            <a:r>
              <a:rPr lang="en-US" altLang="ko-KR" sz="1000" dirty="0">
                <a:latin typeface="+mn-ea"/>
                <a:ea typeface="+mn-ea"/>
              </a:rPr>
              <a:t> --port=80 --target-port=8000. Also to list the endpoints, use: </a:t>
            </a:r>
            <a:r>
              <a:rPr lang="en-US" altLang="ko-KR" sz="1000" dirty="0" err="1">
                <a:latin typeface="+mn-ea"/>
                <a:ea typeface="+mn-ea"/>
              </a:rPr>
              <a:t>kubectl</a:t>
            </a:r>
            <a:r>
              <a:rPr lang="en-US" altLang="ko-KR" sz="1000" dirty="0">
                <a:latin typeface="+mn-ea"/>
                <a:ea typeface="+mn-ea"/>
              </a:rPr>
              <a:t> get </a:t>
            </a:r>
            <a:r>
              <a:rPr lang="en-US" altLang="ko-KR" sz="1000" dirty="0" smtClean="0">
                <a:latin typeface="+mn-ea"/>
                <a:ea typeface="+mn-ea"/>
              </a:rPr>
              <a:t>ep</a:t>
            </a:r>
          </a:p>
          <a:p>
            <a:pPr algn="l"/>
            <a:endParaRPr lang="en-US" altLang="ko-KR" sz="1000" dirty="0">
              <a:latin typeface="+mn-ea"/>
              <a:ea typeface="+mn-ea"/>
            </a:endParaRPr>
          </a:p>
          <a:p>
            <a:pPr algn="l"/>
            <a:r>
              <a:rPr lang="en-US" altLang="ko-KR" sz="1000" dirty="0">
                <a:latin typeface="+mn-ea"/>
                <a:ea typeface="+mn-ea"/>
              </a:rPr>
              <a:t>4.On each node a local proxy runs that provides for basic service discovery and load balancing</a:t>
            </a:r>
            <a:r>
              <a:rPr lang="en-US" altLang="ko-KR" sz="1000" dirty="0" smtClean="0">
                <a:latin typeface="+mn-ea"/>
                <a:ea typeface="+mn-ea"/>
              </a:rPr>
              <a:t>.</a:t>
            </a:r>
          </a:p>
          <a:p>
            <a:pPr algn="l"/>
            <a:endParaRPr lang="en-US" altLang="ko-KR" sz="1000" dirty="0">
              <a:latin typeface="+mn-ea"/>
              <a:ea typeface="+mn-ea"/>
            </a:endParaRPr>
          </a:p>
          <a:p>
            <a:pPr algn="l"/>
            <a:r>
              <a:rPr lang="en-US" altLang="ko-KR" sz="1000" dirty="0">
                <a:latin typeface="+mn-ea"/>
                <a:ea typeface="+mn-ea"/>
              </a:rPr>
              <a:t>5.A container in a pod may use one or more secrets to handle sensitive information such as passwords or API credentials. To list all secrets, use: </a:t>
            </a:r>
            <a:r>
              <a:rPr lang="en-US" altLang="ko-KR" sz="1000" dirty="0" err="1">
                <a:latin typeface="+mn-ea"/>
                <a:ea typeface="+mn-ea"/>
              </a:rPr>
              <a:t>kubectl</a:t>
            </a:r>
            <a:r>
              <a:rPr lang="en-US" altLang="ko-KR" sz="1000" dirty="0">
                <a:latin typeface="+mn-ea"/>
                <a:ea typeface="+mn-ea"/>
              </a:rPr>
              <a:t> get </a:t>
            </a:r>
            <a:r>
              <a:rPr lang="en-US" altLang="ko-KR" sz="1000" dirty="0" smtClean="0">
                <a:latin typeface="+mn-ea"/>
                <a:ea typeface="+mn-ea"/>
              </a:rPr>
              <a:t>secrets</a:t>
            </a:r>
          </a:p>
          <a:p>
            <a:pPr algn="l"/>
            <a:endParaRPr lang="en-US" altLang="ko-KR" sz="1000" dirty="0">
              <a:latin typeface="+mn-ea"/>
              <a:ea typeface="+mn-ea"/>
            </a:endParaRPr>
          </a:p>
          <a:p>
            <a:pPr algn="l"/>
            <a:r>
              <a:rPr lang="en-US" altLang="ko-KR" sz="1000" dirty="0">
                <a:latin typeface="+mn-ea"/>
                <a:ea typeface="+mn-ea"/>
              </a:rPr>
              <a:t>6.A </a:t>
            </a:r>
            <a:r>
              <a:rPr lang="en-US" altLang="ko-KR" sz="1000" dirty="0" err="1">
                <a:latin typeface="+mn-ea"/>
                <a:ea typeface="+mn-ea"/>
              </a:rPr>
              <a:t>autoscaler</a:t>
            </a:r>
            <a:r>
              <a:rPr lang="en-US" altLang="ko-KR" sz="1000" dirty="0">
                <a:latin typeface="+mn-ea"/>
                <a:ea typeface="+mn-ea"/>
              </a:rPr>
              <a:t> is available on a per-RC basis. It scales the replicas depending on the average CPU utilization of the RC's pods</a:t>
            </a:r>
            <a:r>
              <a:rPr lang="en-US" altLang="ko-KR" sz="1000" dirty="0" smtClean="0">
                <a:latin typeface="+mn-ea"/>
                <a:ea typeface="+mn-ea"/>
              </a:rPr>
              <a:t>.</a:t>
            </a:r>
          </a:p>
          <a:p>
            <a:pPr algn="l"/>
            <a:endParaRPr lang="en-US" altLang="ko-KR" sz="1000" dirty="0">
              <a:latin typeface="+mn-ea"/>
              <a:ea typeface="+mn-ea"/>
            </a:endParaRPr>
          </a:p>
          <a:p>
            <a:pPr algn="l"/>
            <a:r>
              <a:rPr lang="en-US" altLang="ko-KR" sz="1000" dirty="0">
                <a:latin typeface="+mn-ea"/>
                <a:ea typeface="+mn-ea"/>
              </a:rPr>
              <a:t>7.For batch workloads, you can use jobs. To view completed pods of a job, use: </a:t>
            </a:r>
            <a:r>
              <a:rPr lang="en-US" altLang="ko-KR" sz="1000" dirty="0" err="1">
                <a:latin typeface="+mn-ea"/>
                <a:ea typeface="+mn-ea"/>
              </a:rPr>
              <a:t>kubectl</a:t>
            </a:r>
            <a:r>
              <a:rPr lang="en-US" altLang="ko-KR" sz="1000" dirty="0">
                <a:latin typeface="+mn-ea"/>
                <a:ea typeface="+mn-ea"/>
              </a:rPr>
              <a:t> get pods --</a:t>
            </a:r>
            <a:r>
              <a:rPr lang="en-US" altLang="ko-KR" sz="1000" dirty="0" smtClean="0">
                <a:latin typeface="+mn-ea"/>
                <a:ea typeface="+mn-ea"/>
              </a:rPr>
              <a:t>show-all</a:t>
            </a:r>
          </a:p>
          <a:p>
            <a:pPr algn="l"/>
            <a:endParaRPr lang="en-US" altLang="ko-KR" sz="1000" dirty="0">
              <a:latin typeface="+mn-ea"/>
              <a:ea typeface="+mn-ea"/>
            </a:endParaRPr>
          </a:p>
          <a:p>
            <a:pPr algn="l"/>
            <a:r>
              <a:rPr lang="en-US" altLang="ko-KR" sz="1000" dirty="0">
                <a:latin typeface="+mn-ea"/>
                <a:ea typeface="+mn-ea"/>
              </a:rPr>
              <a:t>8.Changes to resources such as pods, RCs, services, etc. are available through events: </a:t>
            </a:r>
            <a:r>
              <a:rPr lang="en-US" altLang="ko-KR" sz="1000" dirty="0" err="1">
                <a:latin typeface="+mn-ea"/>
                <a:ea typeface="+mn-ea"/>
              </a:rPr>
              <a:t>kubectl</a:t>
            </a:r>
            <a:r>
              <a:rPr lang="en-US" altLang="ko-KR" sz="1000" dirty="0">
                <a:latin typeface="+mn-ea"/>
                <a:ea typeface="+mn-ea"/>
              </a:rPr>
              <a:t> get </a:t>
            </a:r>
            <a:r>
              <a:rPr lang="en-US" altLang="ko-KR" sz="1000" dirty="0" smtClean="0">
                <a:latin typeface="+mn-ea"/>
                <a:ea typeface="+mn-ea"/>
              </a:rPr>
              <a:t>events</a:t>
            </a:r>
          </a:p>
          <a:p>
            <a:pPr algn="l"/>
            <a:endParaRPr lang="en-US" altLang="ko-KR" sz="1000" dirty="0">
              <a:latin typeface="+mn-ea"/>
              <a:ea typeface="+mn-ea"/>
            </a:endParaRPr>
          </a:p>
          <a:p>
            <a:pPr algn="l"/>
            <a:r>
              <a:rPr lang="en-US" altLang="ko-KR" sz="1000" dirty="0">
                <a:latin typeface="+mn-ea"/>
                <a:ea typeface="+mn-ea"/>
              </a:rPr>
              <a:t>9.To separate users, groups or applications use </a:t>
            </a:r>
            <a:r>
              <a:rPr lang="en-US" altLang="ko-KR" sz="1000" dirty="0" err="1">
                <a:latin typeface="+mn-ea"/>
                <a:ea typeface="+mn-ea"/>
              </a:rPr>
              <a:t>namespaces.To</a:t>
            </a:r>
            <a:r>
              <a:rPr lang="en-US" altLang="ko-KR" sz="1000" dirty="0">
                <a:latin typeface="+mn-ea"/>
                <a:ea typeface="+mn-ea"/>
              </a:rPr>
              <a:t> list all namespaces, use: </a:t>
            </a:r>
            <a:r>
              <a:rPr lang="en-US" altLang="ko-KR" sz="1000" dirty="0" err="1">
                <a:latin typeface="+mn-ea"/>
                <a:ea typeface="+mn-ea"/>
              </a:rPr>
              <a:t>kubectl</a:t>
            </a:r>
            <a:r>
              <a:rPr lang="en-US" altLang="ko-KR" sz="1000" dirty="0">
                <a:latin typeface="+mn-ea"/>
                <a:ea typeface="+mn-ea"/>
              </a:rPr>
              <a:t> get ns and to see the resource quotas of a namespace use </a:t>
            </a:r>
            <a:r>
              <a:rPr lang="en-US" altLang="ko-KR" sz="1000" dirty="0" err="1">
                <a:latin typeface="+mn-ea"/>
                <a:ea typeface="+mn-ea"/>
              </a:rPr>
              <a:t>kubectl</a:t>
            </a:r>
            <a:r>
              <a:rPr lang="en-US" altLang="ko-KR" sz="1000" dirty="0">
                <a:latin typeface="+mn-ea"/>
                <a:ea typeface="+mn-ea"/>
              </a:rPr>
              <a:t> get quota. When a pod doesn't specify its resource constraints such as CPU shares or memory requested it effectively can consume unbounded resources. You really want to specify default limits along with the quotas. Note: while quotas work on the namespace-level for, say, entire groups of users or projects, the limits work on a per-pod level.</a:t>
            </a:r>
          </a:p>
        </p:txBody>
      </p:sp>
    </p:spTree>
    <p:extLst>
      <p:ext uri="{BB962C8B-B14F-4D97-AF65-F5344CB8AC3E}">
        <p14:creationId xmlns:p14="http://schemas.microsoft.com/office/powerpoint/2010/main" val="2695850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2585323"/>
          </a:xfrm>
          <a:prstGeom prst="rect">
            <a:avLst/>
          </a:prstGeom>
          <a:noFill/>
          <a:ln w="9525">
            <a:noFill/>
            <a:miter lim="800000"/>
            <a:headEnd/>
            <a:tailEnd/>
          </a:ln>
        </p:spPr>
        <p:txBody>
          <a:bodyPr wrap="square">
            <a:spAutoFit/>
          </a:bodyPr>
          <a:lstStyle/>
          <a:p>
            <a:pPr marL="342900" lvl="0" indent="-342900" algn="l">
              <a:buAutoNum type="arabicPeriod"/>
            </a:pPr>
            <a:r>
              <a:rPr lang="en-US" altLang="ko-KR" sz="1800" b="1" dirty="0" err="1" smtClean="0">
                <a:solidFill>
                  <a:srgbClr val="000000"/>
                </a:solidFill>
                <a:latin typeface="맑은 고딕"/>
                <a:ea typeface="맑은 고딕"/>
              </a:rPr>
              <a:t>kubernetes</a:t>
            </a:r>
            <a:r>
              <a:rPr lang="en-US" altLang="ko-KR" sz="1800" b="1" dirty="0" smtClean="0">
                <a:solidFill>
                  <a:srgbClr val="000000"/>
                </a:solidFill>
                <a:latin typeface="맑은 고딕"/>
                <a:ea typeface="맑은 고딕"/>
              </a:rPr>
              <a:t> POD</a:t>
            </a:r>
          </a:p>
          <a:p>
            <a:pPr lvl="0" algn="l"/>
            <a:r>
              <a:rPr lang="ko-KR" altLang="en-US" sz="1600" dirty="0">
                <a:solidFill>
                  <a:srgbClr val="000000"/>
                </a:solidFill>
                <a:latin typeface="+mn-ea"/>
                <a:ea typeface="+mn-ea"/>
              </a:rPr>
              <a:t>포드는 </a:t>
            </a:r>
            <a:r>
              <a:rPr lang="en-US" altLang="ko-KR" sz="1600" dirty="0">
                <a:solidFill>
                  <a:srgbClr val="000000"/>
                </a:solidFill>
                <a:latin typeface="+mn-ea"/>
                <a:ea typeface="+mn-ea"/>
              </a:rPr>
              <a:t>Kubernetes</a:t>
            </a:r>
            <a:r>
              <a:rPr lang="ko-KR" altLang="en-US" sz="1600" dirty="0">
                <a:solidFill>
                  <a:srgbClr val="000000"/>
                </a:solidFill>
                <a:latin typeface="+mn-ea"/>
                <a:ea typeface="+mn-ea"/>
              </a:rPr>
              <a:t>에서 만들고 관리 할 </a:t>
            </a:r>
            <a:r>
              <a:rPr lang="ko-KR" altLang="en-US" sz="1600" dirty="0" err="1">
                <a:solidFill>
                  <a:srgbClr val="000000"/>
                </a:solidFill>
                <a:latin typeface="+mn-ea"/>
                <a:ea typeface="+mn-ea"/>
              </a:rPr>
              <a:t>수있는</a:t>
            </a:r>
            <a:r>
              <a:rPr lang="ko-KR" altLang="en-US" sz="1600" dirty="0">
                <a:solidFill>
                  <a:srgbClr val="000000"/>
                </a:solidFill>
                <a:latin typeface="+mn-ea"/>
                <a:ea typeface="+mn-ea"/>
              </a:rPr>
              <a:t> 가장 작은 배치 가능한 컴퓨팅 단위입니다</a:t>
            </a:r>
            <a:r>
              <a:rPr lang="en-US" altLang="ko-KR" sz="1600" smtClean="0">
                <a:solidFill>
                  <a:srgbClr val="000000"/>
                </a:solidFill>
                <a:latin typeface="+mn-ea"/>
                <a:ea typeface="+mn-ea"/>
              </a:rPr>
              <a:t>.</a:t>
            </a:r>
          </a:p>
          <a:p>
            <a:pPr lvl="0" algn="l"/>
            <a:r>
              <a:rPr lang="ko-KR" altLang="ko-KR" sz="1600" smtClean="0">
                <a:solidFill>
                  <a:srgbClr val="000000"/>
                </a:solidFill>
                <a:latin typeface="+mn-ea"/>
                <a:ea typeface="+mn-ea"/>
              </a:rPr>
              <a:t>포드는 </a:t>
            </a:r>
            <a:r>
              <a:rPr lang="ko-KR" altLang="ko-KR" sz="1600" dirty="0">
                <a:solidFill>
                  <a:srgbClr val="000000"/>
                </a:solidFill>
                <a:latin typeface="+mn-ea"/>
                <a:ea typeface="+mn-ea"/>
              </a:rPr>
              <a:t>하나 이상의 응용 프로그램 컨테이너 그룹 (예 : Docker 또는 rkt)이며 공유 저장소 (볼륨), IP 주소 및 실행 방법에 대한 정보를 </a:t>
            </a:r>
            <a:r>
              <a:rPr lang="ko-KR" altLang="ko-KR" sz="1600" dirty="0" smtClean="0">
                <a:solidFill>
                  <a:srgbClr val="000000"/>
                </a:solidFill>
                <a:latin typeface="+mn-ea"/>
                <a:ea typeface="+mn-ea"/>
              </a:rPr>
              <a:t>포함합니다</a:t>
            </a:r>
            <a:endParaRPr lang="en-US" altLang="ko-KR" sz="1600" dirty="0" smtClean="0">
              <a:solidFill>
                <a:srgbClr val="000000"/>
              </a:solidFill>
              <a:latin typeface="+mn-ea"/>
              <a:ea typeface="+mn-ea"/>
            </a:endParaRPr>
          </a:p>
          <a:p>
            <a:pPr lvl="0" algn="l"/>
            <a:r>
              <a:rPr lang="ko-KR" altLang="en-US" sz="1600" dirty="0" err="1" smtClean="0">
                <a:solidFill>
                  <a:srgbClr val="000000"/>
                </a:solidFill>
                <a:latin typeface="+mn-ea"/>
                <a:ea typeface="+mn-ea"/>
              </a:rPr>
              <a:t>ㅇ</a:t>
            </a:r>
            <a:r>
              <a:rPr lang="ko-KR" altLang="en-US" sz="1600" dirty="0" smtClean="0">
                <a:solidFill>
                  <a:srgbClr val="000000"/>
                </a:solidFill>
                <a:latin typeface="+mn-ea"/>
                <a:ea typeface="+mn-ea"/>
              </a:rPr>
              <a:t> </a:t>
            </a:r>
            <a:r>
              <a:rPr lang="en-US" altLang="ko-KR" sz="1600" dirty="0" smtClean="0">
                <a:solidFill>
                  <a:srgbClr val="000000"/>
                </a:solidFill>
                <a:latin typeface="+mn-ea"/>
                <a:ea typeface="+mn-ea"/>
              </a:rPr>
              <a:t>POD</a:t>
            </a:r>
            <a:r>
              <a:rPr lang="ko-KR" altLang="en-US" sz="1600" dirty="0" smtClean="0">
                <a:solidFill>
                  <a:srgbClr val="000000"/>
                </a:solidFill>
                <a:latin typeface="+mn-ea"/>
                <a:ea typeface="+mn-ea"/>
              </a:rPr>
              <a:t>는 논리적인 </a:t>
            </a:r>
            <a:r>
              <a:rPr lang="en-US" altLang="ko-KR" sz="1600" dirty="0" smtClean="0">
                <a:solidFill>
                  <a:srgbClr val="000000"/>
                </a:solidFill>
                <a:latin typeface="+mn-ea"/>
                <a:ea typeface="+mn-ea"/>
              </a:rPr>
              <a:t>HOST</a:t>
            </a:r>
            <a:r>
              <a:rPr lang="ko-KR" altLang="en-US" sz="1600" dirty="0" smtClean="0">
                <a:solidFill>
                  <a:srgbClr val="000000"/>
                </a:solidFill>
                <a:latin typeface="+mn-ea"/>
                <a:ea typeface="+mn-ea"/>
              </a:rPr>
              <a:t>로 아래와 같은 </a:t>
            </a:r>
            <a:r>
              <a:rPr lang="en-US" altLang="ko-KR" sz="1600" dirty="0" smtClean="0">
                <a:solidFill>
                  <a:srgbClr val="000000"/>
                </a:solidFill>
                <a:latin typeface="+mn-ea"/>
                <a:ea typeface="+mn-ea"/>
              </a:rPr>
              <a:t>resource</a:t>
            </a:r>
            <a:r>
              <a:rPr lang="ko-KR" altLang="en-US" sz="1600" dirty="0" smtClean="0">
                <a:solidFill>
                  <a:srgbClr val="000000"/>
                </a:solidFill>
                <a:latin typeface="+mn-ea"/>
                <a:ea typeface="+mn-ea"/>
              </a:rPr>
              <a:t>를 공유함</a:t>
            </a:r>
            <a:endParaRPr lang="en-US" altLang="ko-KR" sz="1600" dirty="0" smtClean="0">
              <a:solidFill>
                <a:srgbClr val="000000"/>
              </a:solidFill>
              <a:latin typeface="+mn-ea"/>
              <a:ea typeface="+mn-ea"/>
            </a:endParaRPr>
          </a:p>
          <a:p>
            <a:pPr marL="285750" lvl="0" indent="-285750" algn="l">
              <a:buFont typeface="Arial" panose="020B0604020202020204" pitchFamily="34" charset="0"/>
              <a:buChar char="•"/>
            </a:pPr>
            <a:r>
              <a:rPr lang="en-US" altLang="ko-KR" sz="1600" dirty="0" smtClean="0">
                <a:solidFill>
                  <a:srgbClr val="000000"/>
                </a:solidFill>
                <a:latin typeface="+mn-ea"/>
                <a:ea typeface="+mn-ea"/>
              </a:rPr>
              <a:t>Shared </a:t>
            </a:r>
            <a:r>
              <a:rPr lang="en-US" altLang="ko-KR" sz="1600" dirty="0">
                <a:solidFill>
                  <a:srgbClr val="000000"/>
                </a:solidFill>
                <a:latin typeface="+mn-ea"/>
                <a:ea typeface="+mn-ea"/>
              </a:rPr>
              <a:t>storage, as Volumes</a:t>
            </a:r>
          </a:p>
          <a:p>
            <a:pPr lvl="0" algn="l"/>
            <a:r>
              <a:rPr lang="en-US" altLang="ko-KR" sz="1600" dirty="0">
                <a:solidFill>
                  <a:srgbClr val="000000"/>
                </a:solidFill>
                <a:latin typeface="+mn-ea"/>
                <a:ea typeface="+mn-ea"/>
              </a:rPr>
              <a:t>•Networking, as a unique cluster IP address</a:t>
            </a:r>
          </a:p>
          <a:p>
            <a:pPr lvl="0" algn="l"/>
            <a:r>
              <a:rPr lang="en-US" altLang="ko-KR" sz="1600" dirty="0">
                <a:solidFill>
                  <a:srgbClr val="000000"/>
                </a:solidFill>
                <a:latin typeface="+mn-ea"/>
                <a:ea typeface="+mn-ea"/>
              </a:rPr>
              <a:t>•Information about how to run each container, such as the container image version or specific ports to use</a:t>
            </a:r>
          </a:p>
          <a:p>
            <a:pPr lvl="0" algn="l"/>
            <a:endParaRPr lang="en-US" altLang="ko-KR" sz="1600" b="1" dirty="0">
              <a:solidFill>
                <a:srgbClr val="000000"/>
              </a:solidFill>
              <a:latin typeface="+mn-ea"/>
              <a:ea typeface="+mn-ea"/>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6163" r="2349" b="24538"/>
          <a:stretch/>
        </p:blipFill>
        <p:spPr bwMode="auto">
          <a:xfrm>
            <a:off x="480713" y="3015789"/>
            <a:ext cx="8124157" cy="3518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59858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1692771"/>
          </a:xfrm>
          <a:prstGeom prst="rect">
            <a:avLst/>
          </a:prstGeom>
          <a:noFill/>
          <a:ln w="9525">
            <a:noFill/>
            <a:miter lim="800000"/>
            <a:headEnd/>
            <a:tailEnd/>
          </a:ln>
        </p:spPr>
        <p:txBody>
          <a:bodyPr wrap="square">
            <a:spAutoFit/>
          </a:bodyPr>
          <a:lstStyle/>
          <a:p>
            <a:pPr marL="342900" lvl="0" indent="-342900" algn="l">
              <a:buAutoNum type="arabicPeriod"/>
            </a:pPr>
            <a:r>
              <a:rPr lang="en-US" altLang="ko-KR" sz="1800" b="1" dirty="0" err="1" smtClean="0">
                <a:solidFill>
                  <a:srgbClr val="000000"/>
                </a:solidFill>
                <a:latin typeface="맑은 고딕"/>
                <a:ea typeface="맑은 고딕"/>
              </a:rPr>
              <a:t>kubernetes</a:t>
            </a:r>
            <a:r>
              <a:rPr lang="en-US" altLang="ko-KR" sz="1800" b="1" dirty="0" smtClean="0">
                <a:solidFill>
                  <a:srgbClr val="000000"/>
                </a:solidFill>
                <a:latin typeface="맑은 고딕"/>
                <a:ea typeface="맑은 고딕"/>
              </a:rPr>
              <a:t> label </a:t>
            </a:r>
          </a:p>
          <a:p>
            <a:pPr lvl="0" algn="l"/>
            <a:r>
              <a:rPr lang="en-US" altLang="ko-KR" sz="1600" dirty="0" err="1">
                <a:solidFill>
                  <a:srgbClr val="000000"/>
                </a:solidFill>
                <a:latin typeface="+mn-ea"/>
                <a:ea typeface="+mn-ea"/>
              </a:rPr>
              <a:t>Kubernetes</a:t>
            </a:r>
            <a:r>
              <a:rPr lang="ko-KR" altLang="en-US" sz="1600" dirty="0">
                <a:solidFill>
                  <a:srgbClr val="000000"/>
                </a:solidFill>
                <a:latin typeface="+mn-ea"/>
                <a:ea typeface="+mn-ea"/>
              </a:rPr>
              <a:t>의 기본 조직 메커니즘은 </a:t>
            </a:r>
            <a:r>
              <a:rPr lang="ko-KR" altLang="en-US" sz="1600" dirty="0" err="1">
                <a:solidFill>
                  <a:srgbClr val="000000"/>
                </a:solidFill>
                <a:latin typeface="+mn-ea"/>
                <a:ea typeface="+mn-ea"/>
              </a:rPr>
              <a:t>레이블이라고합니다</a:t>
            </a:r>
            <a:r>
              <a:rPr lang="en-US" altLang="ko-KR" sz="1600" dirty="0">
                <a:solidFill>
                  <a:srgbClr val="000000"/>
                </a:solidFill>
                <a:latin typeface="+mn-ea"/>
                <a:ea typeface="+mn-ea"/>
              </a:rPr>
              <a:t>. </a:t>
            </a:r>
            <a:r>
              <a:rPr lang="ko-KR" altLang="en-US" sz="1600" dirty="0">
                <a:solidFill>
                  <a:srgbClr val="000000"/>
                </a:solidFill>
                <a:latin typeface="+mn-ea"/>
                <a:ea typeface="+mn-ea"/>
              </a:rPr>
              <a:t>이러한 키 </a:t>
            </a:r>
            <a:r>
              <a:rPr lang="en-US" altLang="ko-KR" sz="1600" dirty="0">
                <a:solidFill>
                  <a:srgbClr val="000000"/>
                </a:solidFill>
                <a:latin typeface="+mn-ea"/>
                <a:ea typeface="+mn-ea"/>
              </a:rPr>
              <a:t>/ </a:t>
            </a:r>
            <a:r>
              <a:rPr lang="ko-KR" altLang="en-US" sz="1600" dirty="0">
                <a:solidFill>
                  <a:srgbClr val="000000"/>
                </a:solidFill>
                <a:latin typeface="+mn-ea"/>
                <a:ea typeface="+mn-ea"/>
              </a:rPr>
              <a:t>값 쌍을 사용하여 포드 </a:t>
            </a:r>
            <a:r>
              <a:rPr lang="en-US" altLang="ko-KR" sz="1600" dirty="0">
                <a:solidFill>
                  <a:srgbClr val="000000"/>
                </a:solidFill>
                <a:latin typeface="+mn-ea"/>
                <a:ea typeface="+mn-ea"/>
              </a:rPr>
              <a:t>(pod) </a:t>
            </a:r>
            <a:r>
              <a:rPr lang="ko-KR" altLang="en-US" sz="1600" dirty="0">
                <a:solidFill>
                  <a:srgbClr val="000000"/>
                </a:solidFill>
                <a:latin typeface="+mn-ea"/>
                <a:ea typeface="+mn-ea"/>
              </a:rPr>
              <a:t>또는 </a:t>
            </a:r>
            <a:r>
              <a:rPr lang="en-US" altLang="ko-KR" sz="1600" dirty="0">
                <a:solidFill>
                  <a:srgbClr val="000000"/>
                </a:solidFill>
                <a:latin typeface="+mn-ea"/>
                <a:ea typeface="+mn-ea"/>
              </a:rPr>
              <a:t>RC</a:t>
            </a:r>
            <a:r>
              <a:rPr lang="ko-KR" altLang="en-US" sz="1600" dirty="0">
                <a:solidFill>
                  <a:srgbClr val="000000"/>
                </a:solidFill>
                <a:latin typeface="+mn-ea"/>
                <a:ea typeface="+mn-ea"/>
              </a:rPr>
              <a:t>와 같은 모든 종류의 자원에 태그를 지정할 수 </a:t>
            </a:r>
            <a:r>
              <a:rPr lang="ko-KR" altLang="en-US" sz="1600" dirty="0" smtClean="0">
                <a:solidFill>
                  <a:srgbClr val="000000"/>
                </a:solidFill>
                <a:latin typeface="+mn-ea"/>
                <a:ea typeface="+mn-ea"/>
              </a:rPr>
              <a:t>있습니다</a:t>
            </a:r>
            <a:endParaRPr lang="en-US" altLang="ko-KR" sz="1600" dirty="0" smtClean="0">
              <a:solidFill>
                <a:srgbClr val="000000"/>
              </a:solidFill>
              <a:latin typeface="+mn-ea"/>
              <a:ea typeface="+mn-ea"/>
            </a:endParaRPr>
          </a:p>
          <a:p>
            <a:pPr lvl="0" algn="l"/>
            <a:r>
              <a:rPr lang="en-US" altLang="ko-KR" sz="1800" dirty="0" smtClean="0">
                <a:solidFill>
                  <a:srgbClr val="000000"/>
                </a:solidFill>
                <a:latin typeface="+mn-ea"/>
              </a:rPr>
              <a:t>•select pods that belong to a service </a:t>
            </a:r>
            <a:endParaRPr lang="en-US" altLang="ko-KR" sz="1800" dirty="0">
              <a:solidFill>
                <a:srgbClr val="000000"/>
              </a:solidFill>
              <a:latin typeface="+mn-ea"/>
            </a:endParaRPr>
          </a:p>
          <a:p>
            <a:pPr lvl="0" algn="l"/>
            <a:r>
              <a:rPr lang="en-US" altLang="ko-KR" sz="1800" dirty="0" smtClean="0">
                <a:solidFill>
                  <a:srgbClr val="000000"/>
                </a:solidFill>
                <a:latin typeface="+mn-ea"/>
              </a:rPr>
              <a:t>•select pods that a certain RC is supposed to look after </a:t>
            </a:r>
            <a:endParaRPr lang="en-US" altLang="ko-KR" sz="1800" dirty="0">
              <a:solidFill>
                <a:srgbClr val="000000"/>
              </a:solidFill>
              <a:latin typeface="+mn-ea"/>
            </a:endParaRPr>
          </a:p>
          <a:p>
            <a:pPr marL="342900" lvl="0" indent="-342900" algn="l">
              <a:buAutoNum type="arabicPeriod"/>
            </a:pPr>
            <a:endParaRPr lang="en-US" altLang="ko-KR" sz="1800" b="1" dirty="0">
              <a:solidFill>
                <a:srgbClr val="000000"/>
              </a:solidFill>
              <a:latin typeface="맑은 고딕"/>
              <a:ea typeface="맑은 고딕"/>
            </a:endParaRP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6862" r="3068" b="10400"/>
          <a:stretch/>
        </p:blipFill>
        <p:spPr bwMode="auto">
          <a:xfrm>
            <a:off x="548755" y="2538301"/>
            <a:ext cx="8020111" cy="3575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7404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369332"/>
          </a:xfrm>
          <a:prstGeom prst="rect">
            <a:avLst/>
          </a:prstGeom>
          <a:noFill/>
          <a:ln w="9525">
            <a:noFill/>
            <a:miter lim="800000"/>
            <a:headEnd/>
            <a:tailEnd/>
          </a:ln>
        </p:spPr>
        <p:txBody>
          <a:bodyPr wrap="square">
            <a:spAutoFit/>
          </a:bodyPr>
          <a:lstStyle/>
          <a:p>
            <a:pPr lvl="0" algn="l"/>
            <a:r>
              <a:rPr lang="en-US" altLang="ko-KR" sz="1800" b="1" dirty="0" smtClean="0">
                <a:solidFill>
                  <a:srgbClr val="000000"/>
                </a:solidFill>
                <a:latin typeface="맑은 고딕"/>
                <a:ea typeface="맑은 고딕"/>
              </a:rPr>
              <a:t>1. </a:t>
            </a:r>
            <a:r>
              <a:rPr lang="en-US" altLang="ko-KR" sz="1800" b="1" dirty="0" err="1" smtClean="0">
                <a:solidFill>
                  <a:srgbClr val="000000"/>
                </a:solidFill>
                <a:latin typeface="맑은 고딕"/>
                <a:ea typeface="맑은 고딕"/>
              </a:rPr>
              <a:t>kubernetes</a:t>
            </a:r>
            <a:r>
              <a:rPr lang="en-US" altLang="ko-KR" sz="1800" b="1" dirty="0" smtClean="0">
                <a:solidFill>
                  <a:srgbClr val="000000"/>
                </a:solidFill>
                <a:latin typeface="맑은 고딕"/>
                <a:ea typeface="맑은 고딕"/>
              </a:rPr>
              <a:t> replication controller</a:t>
            </a:r>
            <a:endParaRPr lang="en-US" altLang="ko-KR" sz="1800" b="1" dirty="0">
              <a:solidFill>
                <a:srgbClr val="000000"/>
              </a:solidFill>
              <a:latin typeface="맑은 고딕"/>
              <a:ea typeface="맑은 고딕"/>
            </a:endParaRP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67" t="16697" r="1959" b="10230"/>
          <a:stretch/>
        </p:blipFill>
        <p:spPr bwMode="auto">
          <a:xfrm>
            <a:off x="539975" y="1350169"/>
            <a:ext cx="5616623" cy="4644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C:\Users\user\Desktop\docker-kubernetes-42-63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573" y="1350169"/>
            <a:ext cx="4185879" cy="4706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320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646331"/>
          </a:xfrm>
          <a:prstGeom prst="rect">
            <a:avLst/>
          </a:prstGeom>
          <a:noFill/>
          <a:ln w="9525">
            <a:noFill/>
            <a:miter lim="800000"/>
            <a:headEnd/>
            <a:tailEnd/>
          </a:ln>
        </p:spPr>
        <p:txBody>
          <a:bodyPr wrap="square">
            <a:spAutoFit/>
          </a:bodyPr>
          <a:lstStyle/>
          <a:p>
            <a:pPr algn="l"/>
            <a:r>
              <a:rPr lang="en-US" altLang="ko-KR" sz="1800" b="1" dirty="0" smtClean="0">
                <a:latin typeface="+mn-ea"/>
                <a:ea typeface="+mn-ea"/>
              </a:rPr>
              <a:t>1. replication controller</a:t>
            </a:r>
            <a:r>
              <a:rPr lang="ko-KR" altLang="en-US" sz="1800" b="1" dirty="0" smtClean="0">
                <a:latin typeface="+mn-ea"/>
                <a:ea typeface="+mn-ea"/>
              </a:rPr>
              <a:t>에 의한 자동복구 </a:t>
            </a:r>
            <a:endParaRPr lang="ko-KR" altLang="en-US" sz="1800" b="1" dirty="0">
              <a:latin typeface="+mn-ea"/>
              <a:ea typeface="+mn-ea"/>
            </a:endParaRPr>
          </a:p>
          <a:p>
            <a:pPr lvl="0" algn="l"/>
            <a:endParaRPr lang="en-US" altLang="ko-KR" sz="1800" b="1" dirty="0">
              <a:latin typeface="+mn-ea"/>
              <a:ea typeface="+mn-ea"/>
            </a:endParaRPr>
          </a:p>
        </p:txBody>
      </p:sp>
      <p:pic>
        <p:nvPicPr>
          <p:cNvPr id="2050" name="Picture 2" descr="C:\Users\user\Desktop\docker-kubernetes-43-6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857" y="1494185"/>
            <a:ext cx="4216585" cy="45624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user\Desktop\docker-kubernetes-44-63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502" y="1631935"/>
            <a:ext cx="4988868"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782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369332"/>
          </a:xfrm>
          <a:prstGeom prst="rect">
            <a:avLst/>
          </a:prstGeom>
          <a:noFill/>
          <a:ln w="9525">
            <a:noFill/>
            <a:miter lim="800000"/>
            <a:headEnd/>
            <a:tailEnd/>
          </a:ln>
        </p:spPr>
        <p:txBody>
          <a:bodyPr wrap="square">
            <a:spAutoFit/>
          </a:bodyPr>
          <a:lstStyle/>
          <a:p>
            <a:pPr lvl="0" algn="l"/>
            <a:r>
              <a:rPr lang="en-US" altLang="ko-KR" sz="1800" b="1" dirty="0" smtClean="0">
                <a:solidFill>
                  <a:srgbClr val="000000"/>
                </a:solidFill>
                <a:latin typeface="맑은 고딕"/>
                <a:ea typeface="맑은 고딕"/>
              </a:rPr>
              <a:t>1. </a:t>
            </a:r>
            <a:r>
              <a:rPr lang="en-US" altLang="ko-KR" sz="1800" b="1" dirty="0" err="1" smtClean="0">
                <a:solidFill>
                  <a:srgbClr val="000000"/>
                </a:solidFill>
                <a:latin typeface="맑은 고딕"/>
                <a:ea typeface="맑은 고딕"/>
              </a:rPr>
              <a:t>kubernetes</a:t>
            </a:r>
            <a:r>
              <a:rPr lang="en-US" altLang="ko-KR" sz="1800" b="1" dirty="0" smtClean="0">
                <a:solidFill>
                  <a:srgbClr val="000000"/>
                </a:solidFill>
                <a:latin typeface="맑은 고딕"/>
                <a:ea typeface="맑은 고딕"/>
              </a:rPr>
              <a:t> service</a:t>
            </a:r>
            <a:endParaRPr lang="en-US" altLang="ko-KR" sz="1800" b="1" dirty="0">
              <a:solidFill>
                <a:srgbClr val="000000"/>
              </a:solidFill>
              <a:latin typeface="맑은 고딕"/>
              <a:ea typeface="맑은 고딕"/>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80" t="15865" r="1868" b="9895"/>
          <a:stretch/>
        </p:blipFill>
        <p:spPr bwMode="auto">
          <a:xfrm>
            <a:off x="619125" y="1350169"/>
            <a:ext cx="8849841"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44893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369332"/>
          </a:xfrm>
          <a:prstGeom prst="rect">
            <a:avLst/>
          </a:prstGeom>
          <a:noFill/>
          <a:ln w="9525">
            <a:noFill/>
            <a:miter lim="800000"/>
            <a:headEnd/>
            <a:tailEnd/>
          </a:ln>
        </p:spPr>
        <p:txBody>
          <a:bodyPr wrap="square">
            <a:spAutoFit/>
          </a:bodyPr>
          <a:lstStyle/>
          <a:p>
            <a:pPr lvl="0" algn="l"/>
            <a:r>
              <a:rPr lang="en-US" altLang="ko-KR" sz="1800" b="1" dirty="0" smtClean="0">
                <a:solidFill>
                  <a:srgbClr val="000000"/>
                </a:solidFill>
                <a:latin typeface="맑은 고딕"/>
                <a:ea typeface="맑은 고딕"/>
              </a:rPr>
              <a:t>1. </a:t>
            </a:r>
            <a:r>
              <a:rPr lang="en-US" altLang="ko-KR" sz="1800" b="1" dirty="0" err="1" smtClean="0">
                <a:solidFill>
                  <a:srgbClr val="000000"/>
                </a:solidFill>
                <a:latin typeface="맑은 고딕"/>
                <a:ea typeface="맑은 고딕"/>
              </a:rPr>
              <a:t>kubernetes</a:t>
            </a:r>
            <a:r>
              <a:rPr lang="en-US" altLang="ko-KR" sz="1800" b="1" dirty="0" smtClean="0">
                <a:solidFill>
                  <a:srgbClr val="000000"/>
                </a:solidFill>
                <a:latin typeface="맑은 고딕"/>
                <a:ea typeface="맑은 고딕"/>
              </a:rPr>
              <a:t> </a:t>
            </a:r>
            <a:r>
              <a:rPr lang="en-US" altLang="ko-KR" sz="1800" b="1" dirty="0" err="1" smtClean="0">
                <a:solidFill>
                  <a:srgbClr val="000000"/>
                </a:solidFill>
                <a:latin typeface="맑은 고딕"/>
                <a:ea typeface="맑은 고딕"/>
              </a:rPr>
              <a:t>addon</a:t>
            </a:r>
            <a:r>
              <a:rPr lang="en-US" altLang="ko-KR" sz="1800" b="1" dirty="0" smtClean="0">
                <a:solidFill>
                  <a:srgbClr val="000000"/>
                </a:solidFill>
                <a:latin typeface="맑은 고딕"/>
                <a:ea typeface="맑은 고딕"/>
              </a:rPr>
              <a:t> (</a:t>
            </a:r>
            <a:r>
              <a:rPr lang="ko-KR" altLang="en-US" sz="1800" b="1" dirty="0" smtClean="0">
                <a:solidFill>
                  <a:srgbClr val="000000"/>
                </a:solidFill>
                <a:latin typeface="맑은 고딕"/>
                <a:ea typeface="맑은 고딕"/>
              </a:rPr>
              <a:t>부가기능</a:t>
            </a:r>
            <a:r>
              <a:rPr lang="en-US" altLang="ko-KR" sz="1800" b="1" dirty="0" smtClean="0">
                <a:solidFill>
                  <a:srgbClr val="000000"/>
                </a:solidFill>
                <a:latin typeface="맑은 고딕"/>
                <a:ea typeface="맑은 고딕"/>
              </a:rPr>
              <a:t>)</a:t>
            </a:r>
            <a:endParaRPr lang="en-US" altLang="ko-KR" sz="1800" b="1" dirty="0">
              <a:solidFill>
                <a:srgbClr val="000000"/>
              </a:solidFill>
              <a:latin typeface="맑은 고딕"/>
              <a:ea typeface="맑은 고딕"/>
            </a:endParaRPr>
          </a:p>
        </p:txBody>
      </p:sp>
      <p:graphicFrame>
        <p:nvGraphicFramePr>
          <p:cNvPr id="3" name="표 2"/>
          <p:cNvGraphicFramePr>
            <a:graphicFrameLocks noGrp="1"/>
          </p:cNvGraphicFramePr>
          <p:nvPr>
            <p:extLst>
              <p:ext uri="{D42A27DB-BD31-4B8C-83A1-F6EECF244321}">
                <p14:modId xmlns:p14="http://schemas.microsoft.com/office/powerpoint/2010/main" val="4279032766"/>
              </p:ext>
            </p:extLst>
          </p:nvPr>
        </p:nvGraphicFramePr>
        <p:xfrm>
          <a:off x="551543" y="1215015"/>
          <a:ext cx="9037004" cy="3581400"/>
        </p:xfrm>
        <a:graphic>
          <a:graphicData uri="http://schemas.openxmlformats.org/drawingml/2006/table">
            <a:tbl>
              <a:tblPr firstRow="1" bandRow="1">
                <a:tableStyleId>{5940675A-B579-460E-94D1-54222C63F5DA}</a:tableStyleId>
              </a:tblPr>
              <a:tblGrid>
                <a:gridCol w="1620381"/>
                <a:gridCol w="7416623"/>
              </a:tblGrid>
              <a:tr h="370840">
                <a:tc rowSpan="8">
                  <a:txBody>
                    <a:bodyPr/>
                    <a:lstStyle/>
                    <a:p>
                      <a:pPr algn="l" latinLnBrk="1"/>
                      <a:r>
                        <a:rPr lang="en-US" altLang="ko-KR" sz="1800" b="1" dirty="0" smtClean="0"/>
                        <a:t>Networking and Network Policy</a:t>
                      </a:r>
                      <a:endParaRPr lang="ko-KR" altLang="en-US" sz="1800" dirty="0"/>
                    </a:p>
                  </a:txBody>
                  <a:tcPr/>
                </a:tc>
                <a:tc>
                  <a:txBody>
                    <a:bodyPr/>
                    <a:lstStyle/>
                    <a:p>
                      <a:pPr latinLnBrk="1"/>
                      <a:r>
                        <a:rPr lang="en-US" altLang="ko-KR" sz="1200" dirty="0" smtClean="0">
                          <a:hlinkClick r:id="rId3"/>
                        </a:rPr>
                        <a:t>Calico</a:t>
                      </a:r>
                      <a:r>
                        <a:rPr lang="en-US" altLang="ko-KR" sz="1200" dirty="0" smtClean="0"/>
                        <a:t> is a secure L3 networking and network policy provider</a:t>
                      </a:r>
                      <a:endParaRPr lang="ko-KR" altLang="en-US" sz="1200" dirty="0"/>
                    </a:p>
                  </a:txBody>
                  <a:tcPr/>
                </a:tc>
              </a:tr>
              <a:tr h="370840">
                <a:tc vMerge="1">
                  <a:txBody>
                    <a:bodyPr/>
                    <a:lstStyle/>
                    <a:p>
                      <a:pPr latinLnBrk="1"/>
                      <a:endParaRPr lang="ko-KR" altLang="en-US" sz="1200" dirty="0"/>
                    </a:p>
                  </a:txBody>
                  <a:tcPr/>
                </a:tc>
                <a:tc>
                  <a:txBody>
                    <a:bodyPr/>
                    <a:lstStyle/>
                    <a:p>
                      <a:pPr latinLnBrk="1"/>
                      <a:r>
                        <a:rPr lang="en-US" altLang="ko-KR" sz="1200" dirty="0" smtClean="0">
                          <a:hlinkClick r:id="rId4"/>
                        </a:rPr>
                        <a:t>Canal</a:t>
                      </a:r>
                      <a:r>
                        <a:rPr lang="en-US" altLang="ko-KR" sz="1200" dirty="0" smtClean="0"/>
                        <a:t> unites Flannel and Calico, providing networking and network policy</a:t>
                      </a:r>
                      <a:endParaRPr lang="ko-KR" altLang="en-US" sz="1200" dirty="0"/>
                    </a:p>
                  </a:txBody>
                  <a:tcPr/>
                </a:tc>
              </a:tr>
              <a:tr h="370840">
                <a:tc vMerge="1">
                  <a:txBody>
                    <a:bodyPr/>
                    <a:lstStyle/>
                    <a:p>
                      <a:pPr latinLnBrk="1"/>
                      <a:endParaRPr lang="ko-KR" altLang="en-US" sz="1200" dirty="0"/>
                    </a:p>
                  </a:txBody>
                  <a:tcPr/>
                </a:tc>
                <a:tc>
                  <a:txBody>
                    <a:bodyPr/>
                    <a:lstStyle/>
                    <a:p>
                      <a:pPr latinLnBrk="1"/>
                      <a:r>
                        <a:rPr lang="en-US" altLang="ko-KR" sz="1200" dirty="0" smtClean="0">
                          <a:hlinkClick r:id="rId5"/>
                        </a:rPr>
                        <a:t>Cilium</a:t>
                      </a:r>
                      <a:r>
                        <a:rPr lang="en-US" altLang="ko-KR" sz="1200" dirty="0" smtClean="0"/>
                        <a:t> is a L3 network and network policy plugin that can enforce HTTP/API/L7 policies transparently. Both routing and overlay/encapsulation mode are supported.</a:t>
                      </a:r>
                      <a:endParaRPr lang="ko-KR" altLang="en-US" sz="1200" dirty="0"/>
                    </a:p>
                  </a:txBody>
                  <a:tcPr/>
                </a:tc>
              </a:tr>
              <a:tr h="370840">
                <a:tc vMerge="1">
                  <a:txBody>
                    <a:bodyPr/>
                    <a:lstStyle/>
                    <a:p>
                      <a:pPr latinLnBrk="1"/>
                      <a:endParaRPr lang="ko-KR" altLang="en-US" sz="1200" dirty="0"/>
                    </a:p>
                  </a:txBody>
                  <a:tcPr/>
                </a:tc>
                <a:tc>
                  <a:txBody>
                    <a:bodyPr/>
                    <a:lstStyle/>
                    <a:p>
                      <a:pPr latinLnBrk="1"/>
                      <a:r>
                        <a:rPr lang="en-US" altLang="ko-KR" sz="1200" dirty="0" err="1" smtClean="0">
                          <a:hlinkClick r:id="rId6"/>
                        </a:rPr>
                        <a:t>Contiv</a:t>
                      </a:r>
                      <a:r>
                        <a:rPr lang="en-US" altLang="ko-KR" sz="1200" dirty="0" smtClean="0"/>
                        <a:t> provides configurable networking (native L3 using BGP, overlay using </a:t>
                      </a:r>
                      <a:r>
                        <a:rPr lang="en-US" altLang="ko-KR" sz="1200" dirty="0" err="1" smtClean="0"/>
                        <a:t>vxlan</a:t>
                      </a:r>
                      <a:r>
                        <a:rPr lang="en-US" altLang="ko-KR" sz="1200" dirty="0" smtClean="0"/>
                        <a:t>, classic L2, and Cisco-SDN/ACI) for various use cases and a rich policy framework. </a:t>
                      </a:r>
                      <a:r>
                        <a:rPr lang="en-US" altLang="ko-KR" sz="1200" dirty="0" err="1" smtClean="0"/>
                        <a:t>Contiv</a:t>
                      </a:r>
                      <a:r>
                        <a:rPr lang="en-US" altLang="ko-KR" sz="1200" dirty="0" smtClean="0"/>
                        <a:t> project is fully </a:t>
                      </a:r>
                      <a:r>
                        <a:rPr lang="en-US" altLang="ko-KR" sz="1200" dirty="0" smtClean="0">
                          <a:hlinkClick r:id="rId7"/>
                        </a:rPr>
                        <a:t>open sourced</a:t>
                      </a:r>
                      <a:r>
                        <a:rPr lang="en-US" altLang="ko-KR" sz="1200" dirty="0" smtClean="0"/>
                        <a:t>. The </a:t>
                      </a:r>
                      <a:r>
                        <a:rPr lang="en-US" altLang="ko-KR" sz="1200" dirty="0" smtClean="0">
                          <a:hlinkClick r:id="rId8"/>
                        </a:rPr>
                        <a:t>installer</a:t>
                      </a:r>
                      <a:r>
                        <a:rPr lang="en-US" altLang="ko-KR" sz="1200" dirty="0" smtClean="0"/>
                        <a:t> provides both </a:t>
                      </a:r>
                      <a:r>
                        <a:rPr lang="en-US" altLang="ko-KR" sz="1200" dirty="0" err="1" smtClean="0"/>
                        <a:t>kubeadm</a:t>
                      </a:r>
                      <a:r>
                        <a:rPr lang="en-US" altLang="ko-KR" sz="1200" dirty="0" smtClean="0"/>
                        <a:t> and non-</a:t>
                      </a:r>
                      <a:r>
                        <a:rPr lang="en-US" altLang="ko-KR" sz="1200" dirty="0" err="1" smtClean="0"/>
                        <a:t>kubeadm</a:t>
                      </a:r>
                      <a:r>
                        <a:rPr lang="en-US" altLang="ko-KR" sz="1200" dirty="0" smtClean="0"/>
                        <a:t> based installation options.</a:t>
                      </a:r>
                      <a:endParaRPr lang="ko-KR" altLang="en-US" sz="1200" dirty="0"/>
                    </a:p>
                  </a:txBody>
                  <a:tcPr/>
                </a:tc>
              </a:tr>
              <a:tr h="370840">
                <a:tc vMerge="1">
                  <a:txBody>
                    <a:bodyPr/>
                    <a:lstStyle/>
                    <a:p>
                      <a:pPr latinLnBrk="1"/>
                      <a:endParaRPr lang="ko-KR" altLang="en-US" sz="1200" dirty="0"/>
                    </a:p>
                  </a:txBody>
                  <a:tcPr/>
                </a:tc>
                <a:tc>
                  <a:txBody>
                    <a:bodyPr/>
                    <a:lstStyle/>
                    <a:p>
                      <a:pPr latinLnBrk="1"/>
                      <a:r>
                        <a:rPr lang="en-US" altLang="ko-KR" sz="1200" b="1" dirty="0" smtClean="0">
                          <a:solidFill>
                            <a:srgbClr val="FF0000"/>
                          </a:solidFill>
                          <a:hlinkClick r:id="rId9"/>
                        </a:rPr>
                        <a:t>Flannel</a:t>
                      </a:r>
                      <a:r>
                        <a:rPr lang="en-US" altLang="ko-KR" sz="1200" b="1" dirty="0" smtClean="0">
                          <a:solidFill>
                            <a:srgbClr val="FF0000"/>
                          </a:solidFill>
                        </a:rPr>
                        <a:t> is an overlay network provider that can be used with </a:t>
                      </a:r>
                      <a:r>
                        <a:rPr lang="en-US" altLang="ko-KR" sz="1200" b="1" dirty="0" err="1" smtClean="0">
                          <a:solidFill>
                            <a:srgbClr val="FF0000"/>
                          </a:solidFill>
                        </a:rPr>
                        <a:t>Kubernetes</a:t>
                      </a:r>
                      <a:r>
                        <a:rPr lang="en-US" altLang="ko-KR" sz="1200" b="1" dirty="0" smtClean="0">
                          <a:solidFill>
                            <a:srgbClr val="FF0000"/>
                          </a:solidFill>
                        </a:rPr>
                        <a:t>.</a:t>
                      </a:r>
                      <a:endParaRPr lang="ko-KR" altLang="en-US" sz="1200" b="1" dirty="0">
                        <a:solidFill>
                          <a:srgbClr val="FF0000"/>
                        </a:solidFill>
                      </a:endParaRPr>
                    </a:p>
                  </a:txBody>
                  <a:tcPr/>
                </a:tc>
              </a:tr>
              <a:tr h="370840">
                <a:tc vMerge="1">
                  <a:txBody>
                    <a:bodyPr/>
                    <a:lstStyle/>
                    <a:p>
                      <a:pPr latinLnBrk="1"/>
                      <a:endParaRPr lang="ko-KR" altLang="en-US" sz="1200" dirty="0"/>
                    </a:p>
                  </a:txBody>
                  <a:tcPr/>
                </a:tc>
                <a:tc>
                  <a:txBody>
                    <a:bodyPr/>
                    <a:lstStyle/>
                    <a:p>
                      <a:pPr latinLnBrk="1"/>
                      <a:r>
                        <a:rPr lang="en-US" altLang="ko-KR" sz="1200" dirty="0" err="1" smtClean="0">
                          <a:hlinkClick r:id="rId10"/>
                        </a:rPr>
                        <a:t>Romana</a:t>
                      </a:r>
                      <a:r>
                        <a:rPr lang="en-US" altLang="ko-KR" sz="1200" dirty="0" smtClean="0"/>
                        <a:t> is a Layer 3 networking solution for pod networks that also supports the </a:t>
                      </a:r>
                      <a:r>
                        <a:rPr lang="en-US" altLang="ko-KR" sz="1200" dirty="0" err="1" smtClean="0">
                          <a:hlinkClick r:id="rId11"/>
                        </a:rPr>
                        <a:t>NetworkPolicy</a:t>
                      </a:r>
                      <a:r>
                        <a:rPr lang="en-US" altLang="ko-KR" sz="1200" dirty="0" smtClean="0">
                          <a:hlinkClick r:id="rId11"/>
                        </a:rPr>
                        <a:t> API</a:t>
                      </a:r>
                      <a:r>
                        <a:rPr lang="en-US" altLang="ko-KR" sz="1200" dirty="0" smtClean="0"/>
                        <a:t>. </a:t>
                      </a:r>
                      <a:r>
                        <a:rPr lang="en-US" altLang="ko-KR" sz="1200" dirty="0" err="1" smtClean="0"/>
                        <a:t>Kubeadm</a:t>
                      </a:r>
                      <a:r>
                        <a:rPr lang="en-US" altLang="ko-KR" sz="1200" dirty="0" smtClean="0"/>
                        <a:t> add-on installation details available </a:t>
                      </a:r>
                      <a:r>
                        <a:rPr lang="en-US" altLang="ko-KR" sz="1200" dirty="0" smtClean="0">
                          <a:hlinkClick r:id="rId12"/>
                        </a:rPr>
                        <a:t>here</a:t>
                      </a:r>
                      <a:r>
                        <a:rPr lang="en-US" altLang="ko-KR" sz="1200" dirty="0" smtClean="0"/>
                        <a:t>.</a:t>
                      </a:r>
                      <a:endParaRPr lang="ko-KR" altLang="en-US" sz="1200" dirty="0"/>
                    </a:p>
                  </a:txBody>
                  <a:tcPr/>
                </a:tc>
              </a:tr>
              <a:tr h="370840">
                <a:tc vMerge="1">
                  <a:txBody>
                    <a:bodyPr/>
                    <a:lstStyle/>
                    <a:p>
                      <a:pPr latinLnBrk="1"/>
                      <a:endParaRPr lang="ko-KR" altLang="en-US" sz="1200" dirty="0"/>
                    </a:p>
                  </a:txBody>
                  <a:tcPr/>
                </a:tc>
                <a:tc>
                  <a:txBody>
                    <a:bodyPr/>
                    <a:lstStyle/>
                    <a:p>
                      <a:pPr latinLnBrk="1"/>
                      <a:r>
                        <a:rPr lang="en-US" altLang="ko-KR" sz="1200" b="1" dirty="0" smtClean="0">
                          <a:solidFill>
                            <a:srgbClr val="FF0000"/>
                          </a:solidFill>
                          <a:hlinkClick r:id="rId13"/>
                        </a:rPr>
                        <a:t>Weave Net</a:t>
                      </a:r>
                      <a:r>
                        <a:rPr lang="en-US" altLang="ko-KR" sz="1200" b="1" dirty="0" smtClean="0">
                          <a:solidFill>
                            <a:srgbClr val="FF0000"/>
                          </a:solidFill>
                        </a:rPr>
                        <a:t> provides networking and network policy, will carry on working on both sides of a network partition, and does not require an external database.</a:t>
                      </a:r>
                      <a:endParaRPr lang="ko-KR" altLang="en-US" sz="1200" b="1" dirty="0">
                        <a:solidFill>
                          <a:srgbClr val="FF0000"/>
                        </a:solidFill>
                      </a:endParaRPr>
                    </a:p>
                  </a:txBody>
                  <a:tcPr/>
                </a:tc>
              </a:tr>
              <a:tr h="370840">
                <a:tc vMerge="1">
                  <a:txBody>
                    <a:bodyPr/>
                    <a:lstStyle/>
                    <a:p>
                      <a:pPr latinLnBrk="1"/>
                      <a:endParaRPr lang="ko-KR" altLang="en-US" sz="1200" dirty="0"/>
                    </a:p>
                  </a:txBody>
                  <a:tcPr/>
                </a:tc>
                <a:tc>
                  <a:txBody>
                    <a:bodyPr/>
                    <a:lstStyle/>
                    <a:p>
                      <a:r>
                        <a:rPr lang="en-US" altLang="ko-KR" sz="1200" dirty="0" smtClean="0">
                          <a:hlinkClick r:id="rId14"/>
                        </a:rPr>
                        <a:t>CNI-Genie</a:t>
                      </a:r>
                      <a:r>
                        <a:rPr lang="en-US" altLang="ko-KR" sz="1200" dirty="0" smtClean="0"/>
                        <a:t> enables </a:t>
                      </a:r>
                      <a:r>
                        <a:rPr lang="en-US" altLang="ko-KR" sz="1200" dirty="0" err="1" smtClean="0"/>
                        <a:t>Kubernetes</a:t>
                      </a:r>
                      <a:r>
                        <a:rPr lang="en-US" altLang="ko-KR" sz="1200" dirty="0" smtClean="0"/>
                        <a:t> to seamlessly connect to a choice of CNI plugins, such as Flannel, Calico, Canal, </a:t>
                      </a:r>
                      <a:r>
                        <a:rPr lang="en-US" altLang="ko-KR" sz="1200" dirty="0" err="1" smtClean="0"/>
                        <a:t>Romana</a:t>
                      </a:r>
                      <a:r>
                        <a:rPr lang="en-US" altLang="ko-KR" sz="1200" dirty="0" smtClean="0"/>
                        <a:t>, or Weave.</a:t>
                      </a:r>
                    </a:p>
                  </a:txBody>
                  <a:tcPr/>
                </a:tc>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681347815"/>
              </p:ext>
            </p:extLst>
          </p:nvPr>
        </p:nvGraphicFramePr>
        <p:xfrm>
          <a:off x="541644" y="5058581"/>
          <a:ext cx="9037004" cy="828040"/>
        </p:xfrm>
        <a:graphic>
          <a:graphicData uri="http://schemas.openxmlformats.org/drawingml/2006/table">
            <a:tbl>
              <a:tblPr firstRow="1" bandRow="1">
                <a:tableStyleId>{5940675A-B579-460E-94D1-54222C63F5DA}</a:tableStyleId>
              </a:tblPr>
              <a:tblGrid>
                <a:gridCol w="1620381"/>
                <a:gridCol w="7416623"/>
              </a:tblGrid>
              <a:tr h="370840">
                <a:tc rowSpan="2">
                  <a:txBody>
                    <a:bodyPr/>
                    <a:lstStyle/>
                    <a:p>
                      <a:pPr algn="l" latinLnBrk="1"/>
                      <a:r>
                        <a:rPr lang="en-US" altLang="ko-KR" b="1" dirty="0" smtClean="0"/>
                        <a:t>Visualization &amp; Control</a:t>
                      </a:r>
                      <a:endParaRPr lang="ko-KR" altLang="en-US" sz="1800" dirty="0"/>
                    </a:p>
                  </a:txBody>
                  <a:tcPr/>
                </a:tc>
                <a:tc>
                  <a:txBody>
                    <a:bodyPr/>
                    <a:lstStyle/>
                    <a:p>
                      <a:pPr latinLnBrk="1"/>
                      <a:r>
                        <a:rPr lang="en-US" altLang="ko-KR" sz="1200" b="1" dirty="0" smtClean="0">
                          <a:solidFill>
                            <a:srgbClr val="FF0000"/>
                          </a:solidFill>
                          <a:hlinkClick r:id="rId15"/>
                        </a:rPr>
                        <a:t>Dashboard</a:t>
                      </a:r>
                      <a:r>
                        <a:rPr lang="en-US" altLang="ko-KR" sz="1200" b="1" dirty="0" smtClean="0">
                          <a:solidFill>
                            <a:srgbClr val="FF0000"/>
                          </a:solidFill>
                        </a:rPr>
                        <a:t> is a dashboard web interface for </a:t>
                      </a:r>
                      <a:r>
                        <a:rPr lang="en-US" altLang="ko-KR" sz="1200" b="1" dirty="0" err="1" smtClean="0">
                          <a:solidFill>
                            <a:srgbClr val="FF0000"/>
                          </a:solidFill>
                        </a:rPr>
                        <a:t>Kubernetes</a:t>
                      </a:r>
                      <a:endParaRPr lang="ko-KR" altLang="en-US" sz="1200" b="1" dirty="0">
                        <a:solidFill>
                          <a:srgbClr val="FF0000"/>
                        </a:solidFill>
                      </a:endParaRPr>
                    </a:p>
                  </a:txBody>
                  <a:tcPr/>
                </a:tc>
              </a:tr>
              <a:tr h="370840">
                <a:tc vMerge="1">
                  <a:txBody>
                    <a:bodyPr/>
                    <a:lstStyle/>
                    <a:p>
                      <a:pPr latinLnBrk="1"/>
                      <a:endParaRPr lang="ko-KR" altLang="en-US" sz="1200" dirty="0"/>
                    </a:p>
                  </a:txBody>
                  <a:tcPr/>
                </a:tc>
                <a:tc>
                  <a:txBody>
                    <a:bodyPr/>
                    <a:lstStyle/>
                    <a:p>
                      <a:r>
                        <a:rPr lang="en-US" altLang="ko-KR" sz="1200" dirty="0" smtClean="0">
                          <a:hlinkClick r:id="rId16"/>
                        </a:rPr>
                        <a:t>Weave Scope</a:t>
                      </a:r>
                      <a:r>
                        <a:rPr lang="en-US" altLang="ko-KR" sz="1200" dirty="0" smtClean="0"/>
                        <a:t> is a tool for graphically visualizing your containers, pods, services etc. Use it in conjunction with a </a:t>
                      </a:r>
                      <a:r>
                        <a:rPr lang="en-US" altLang="ko-KR" sz="1200" dirty="0" smtClean="0">
                          <a:hlinkClick r:id="rId17"/>
                        </a:rPr>
                        <a:t>Weave Cloud account</a:t>
                      </a:r>
                      <a:r>
                        <a:rPr lang="en-US" altLang="ko-KR" sz="1200" dirty="0" smtClean="0"/>
                        <a:t> or host the UI yourself.</a:t>
                      </a:r>
                    </a:p>
                  </a:txBody>
                  <a:tcPr/>
                </a:tc>
              </a:tr>
            </a:tbl>
          </a:graphicData>
        </a:graphic>
      </p:graphicFrame>
    </p:spTree>
    <p:extLst>
      <p:ext uri="{BB962C8B-B14F-4D97-AF65-F5344CB8AC3E}">
        <p14:creationId xmlns:p14="http://schemas.microsoft.com/office/powerpoint/2010/main" val="4000541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2585323"/>
          </a:xfrm>
          <a:prstGeom prst="rect">
            <a:avLst/>
          </a:prstGeom>
          <a:noFill/>
          <a:ln w="9525">
            <a:noFill/>
            <a:miter lim="800000"/>
            <a:headEnd/>
            <a:tailEnd/>
          </a:ln>
        </p:spPr>
        <p:txBody>
          <a:bodyPr wrap="square">
            <a:spAutoFit/>
          </a:bodyPr>
          <a:lstStyle/>
          <a:p>
            <a:pPr marL="342900" indent="-342900" algn="l">
              <a:buAutoNum type="arabicPeriod"/>
            </a:pPr>
            <a:r>
              <a:rPr lang="en-US" altLang="ko-KR" sz="1800" b="1" dirty="0" err="1" smtClean="0">
                <a:latin typeface="+mn-ea"/>
                <a:ea typeface="+mn-ea"/>
              </a:rPr>
              <a:t>kubernetes</a:t>
            </a:r>
            <a:r>
              <a:rPr lang="en-US" altLang="ko-KR" sz="1800" b="1" dirty="0" smtClean="0">
                <a:latin typeface="+mn-ea"/>
                <a:ea typeface="+mn-ea"/>
              </a:rPr>
              <a:t> </a:t>
            </a:r>
            <a:r>
              <a:rPr lang="ko-KR" altLang="en-US" sz="1800" b="1" dirty="0" smtClean="0">
                <a:latin typeface="+mn-ea"/>
                <a:ea typeface="+mn-ea"/>
              </a:rPr>
              <a:t>란</a:t>
            </a:r>
            <a:r>
              <a:rPr lang="en-US" altLang="ko-KR" sz="1800" b="1" dirty="0" smtClean="0">
                <a:latin typeface="+mn-ea"/>
                <a:ea typeface="+mn-ea"/>
              </a:rPr>
              <a:t>? </a:t>
            </a:r>
            <a:endParaRPr lang="en-US" altLang="ko-KR" sz="1800" b="1" dirty="0">
              <a:latin typeface="+mn-ea"/>
              <a:ea typeface="+mn-ea"/>
            </a:endParaRPr>
          </a:p>
          <a:p>
            <a:pPr algn="l"/>
            <a:r>
              <a:rPr lang="en-US" altLang="ko-KR" sz="1400" dirty="0" smtClean="0">
                <a:latin typeface="+mn-ea"/>
                <a:ea typeface="+mn-ea"/>
              </a:rPr>
              <a:t>- </a:t>
            </a:r>
            <a:r>
              <a:rPr lang="ko-KR" altLang="en-US" sz="1400" dirty="0" err="1" smtClean="0">
                <a:latin typeface="+mn-ea"/>
                <a:ea typeface="+mn-ea"/>
              </a:rPr>
              <a:t>구글이</a:t>
            </a:r>
            <a:r>
              <a:rPr lang="ko-KR" altLang="en-US" sz="1400" dirty="0" smtClean="0">
                <a:latin typeface="+mn-ea"/>
                <a:ea typeface="+mn-ea"/>
              </a:rPr>
              <a:t> 시작한 상용 </a:t>
            </a:r>
            <a:r>
              <a:rPr lang="ko-KR" altLang="en-US" sz="1400" dirty="0">
                <a:latin typeface="+mn-ea"/>
                <a:ea typeface="+mn-ea"/>
              </a:rPr>
              <a:t>레벨 적용이 가능한 </a:t>
            </a:r>
            <a:r>
              <a:rPr lang="ko-KR" altLang="en-US" sz="1400" dirty="0" err="1">
                <a:latin typeface="+mn-ea"/>
                <a:ea typeface="+mn-ea"/>
              </a:rPr>
              <a:t>오픈소스</a:t>
            </a:r>
            <a:r>
              <a:rPr lang="ko-KR" altLang="en-US" sz="1400" dirty="0">
                <a:latin typeface="+mn-ea"/>
                <a:ea typeface="+mn-ea"/>
              </a:rPr>
              <a:t> 컨테이너 </a:t>
            </a:r>
            <a:r>
              <a:rPr lang="ko-KR" altLang="en-US" sz="1400" dirty="0" err="1">
                <a:latin typeface="+mn-ea"/>
                <a:ea typeface="+mn-ea"/>
              </a:rPr>
              <a:t>오케스트레이션</a:t>
            </a:r>
            <a:r>
              <a:rPr lang="ko-KR" altLang="en-US" sz="1400" dirty="0">
                <a:latin typeface="+mn-ea"/>
                <a:ea typeface="+mn-ea"/>
              </a:rPr>
              <a:t> 시스템</a:t>
            </a:r>
          </a:p>
          <a:p>
            <a:pPr algn="l"/>
            <a:r>
              <a:rPr lang="en-US" altLang="ko-KR" sz="1400" dirty="0">
                <a:latin typeface="+mn-ea"/>
                <a:ea typeface="+mn-ea"/>
              </a:rPr>
              <a:t>- </a:t>
            </a:r>
            <a:r>
              <a:rPr lang="ko-KR" altLang="en-US" sz="1400" dirty="0">
                <a:latin typeface="+mn-ea"/>
                <a:ea typeface="+mn-ea"/>
              </a:rPr>
              <a:t>빠른 </a:t>
            </a:r>
            <a:r>
              <a:rPr lang="en-US" altLang="ko-KR" sz="1400" dirty="0">
                <a:latin typeface="+mn-ea"/>
                <a:ea typeface="+mn-ea"/>
              </a:rPr>
              <a:t>Dev</a:t>
            </a:r>
            <a:r>
              <a:rPr lang="ko-KR" altLang="en-US" sz="1400" dirty="0">
                <a:latin typeface="+mn-ea"/>
                <a:ea typeface="+mn-ea"/>
              </a:rPr>
              <a:t>와 간단한 </a:t>
            </a:r>
            <a:r>
              <a:rPr lang="en-US" altLang="ko-KR" sz="1400" dirty="0">
                <a:latin typeface="+mn-ea"/>
                <a:ea typeface="+mn-ea"/>
              </a:rPr>
              <a:t>Ops</a:t>
            </a:r>
            <a:r>
              <a:rPr lang="ko-KR" altLang="en-US" sz="1400" dirty="0">
                <a:latin typeface="+mn-ea"/>
                <a:ea typeface="+mn-ea"/>
              </a:rPr>
              <a:t>를 지향하는 </a:t>
            </a:r>
            <a:r>
              <a:rPr lang="en-US" altLang="ko-KR" sz="1400" dirty="0">
                <a:latin typeface="+mn-ea"/>
                <a:ea typeface="+mn-ea"/>
              </a:rPr>
              <a:t>"</a:t>
            </a:r>
            <a:r>
              <a:rPr lang="ko-KR" altLang="en-US" sz="1400" dirty="0" err="1">
                <a:latin typeface="+mn-ea"/>
                <a:ea typeface="+mn-ea"/>
              </a:rPr>
              <a:t>리눅스</a:t>
            </a:r>
            <a:r>
              <a:rPr lang="ko-KR" altLang="en-US" sz="1400" dirty="0">
                <a:latin typeface="+mn-ea"/>
                <a:ea typeface="+mn-ea"/>
              </a:rPr>
              <a:t> 컨테이너 클러스터</a:t>
            </a:r>
            <a:r>
              <a:rPr lang="en-US" altLang="ko-KR" sz="1400" dirty="0">
                <a:latin typeface="+mn-ea"/>
                <a:ea typeface="+mn-ea"/>
              </a:rPr>
              <a:t>" </a:t>
            </a:r>
            <a:r>
              <a:rPr lang="ko-KR" altLang="en-US" sz="1400" dirty="0">
                <a:latin typeface="+mn-ea"/>
                <a:ea typeface="+mn-ea"/>
              </a:rPr>
              <a:t>관리 도구</a:t>
            </a:r>
          </a:p>
          <a:p>
            <a:pPr algn="l"/>
            <a:r>
              <a:rPr lang="ko-KR" altLang="en-US" sz="1400" dirty="0">
                <a:latin typeface="+mn-ea"/>
                <a:ea typeface="+mn-ea"/>
              </a:rPr>
              <a:t> </a:t>
            </a:r>
            <a:r>
              <a:rPr lang="ko-KR" altLang="en-US" sz="1400" dirty="0" smtClean="0">
                <a:latin typeface="+mn-ea"/>
                <a:ea typeface="+mn-ea"/>
              </a:rPr>
              <a:t>  </a:t>
            </a:r>
            <a:r>
              <a:rPr lang="en-US" altLang="ko-KR" sz="1400" dirty="0" smtClean="0">
                <a:latin typeface="+mn-ea"/>
                <a:ea typeface="+mn-ea"/>
              </a:rPr>
              <a:t>(</a:t>
            </a:r>
            <a:r>
              <a:rPr lang="ko-KR" altLang="en-US" sz="1400" dirty="0" smtClean="0">
                <a:latin typeface="+mn-ea"/>
                <a:ea typeface="+mn-ea"/>
              </a:rPr>
              <a:t>컨테이너 배포</a:t>
            </a:r>
            <a:r>
              <a:rPr lang="en-US" altLang="ko-KR" sz="1400" dirty="0" smtClean="0">
                <a:latin typeface="+mn-ea"/>
                <a:ea typeface="+mn-ea"/>
              </a:rPr>
              <a:t>, </a:t>
            </a:r>
            <a:r>
              <a:rPr lang="ko-KR" altLang="en-US" sz="1400" dirty="0" smtClean="0">
                <a:latin typeface="+mn-ea"/>
                <a:ea typeface="+mn-ea"/>
              </a:rPr>
              <a:t>컨테이너 상태관리</a:t>
            </a:r>
            <a:r>
              <a:rPr lang="en-US" altLang="ko-KR" sz="1400" dirty="0" smtClean="0">
                <a:latin typeface="+mn-ea"/>
                <a:ea typeface="+mn-ea"/>
              </a:rPr>
              <a:t>, </a:t>
            </a:r>
            <a:r>
              <a:rPr lang="ko-KR" altLang="en-US" sz="1400" dirty="0" smtClean="0">
                <a:latin typeface="+mn-ea"/>
                <a:ea typeface="+mn-ea"/>
              </a:rPr>
              <a:t>컨테이너 네트워크 연결</a:t>
            </a:r>
            <a:r>
              <a:rPr lang="en-US" altLang="ko-KR" sz="1400" dirty="0" smtClean="0">
                <a:latin typeface="+mn-ea"/>
                <a:ea typeface="+mn-ea"/>
              </a:rPr>
              <a:t>, </a:t>
            </a:r>
            <a:r>
              <a:rPr lang="ko-KR" altLang="en-US" sz="1400" dirty="0" smtClean="0">
                <a:latin typeface="+mn-ea"/>
                <a:ea typeface="+mn-ea"/>
              </a:rPr>
              <a:t>스토리지 연결 등</a:t>
            </a:r>
            <a:r>
              <a:rPr lang="en-US" altLang="ko-KR" sz="1400" dirty="0" smtClean="0">
                <a:latin typeface="+mn-ea"/>
                <a:ea typeface="+mn-ea"/>
              </a:rPr>
              <a:t>) </a:t>
            </a:r>
          </a:p>
          <a:p>
            <a:pPr algn="l"/>
            <a:r>
              <a:rPr lang="en-US" altLang="ko-KR" sz="1400" dirty="0">
                <a:latin typeface="+mn-ea"/>
                <a:ea typeface="+mn-ea"/>
              </a:rPr>
              <a:t> </a:t>
            </a:r>
            <a:r>
              <a:rPr lang="en-US" altLang="ko-KR" sz="1400" dirty="0" smtClean="0">
                <a:latin typeface="+mn-ea"/>
                <a:ea typeface="+mn-ea"/>
              </a:rPr>
              <a:t>  </a:t>
            </a:r>
            <a:endParaRPr lang="en-US" altLang="ko-KR" sz="1400" dirty="0">
              <a:latin typeface="+mn-ea"/>
              <a:ea typeface="+mn-ea"/>
            </a:endParaRPr>
          </a:p>
          <a:p>
            <a:pPr lvl="0" algn="l"/>
            <a:r>
              <a:rPr lang="en-US" altLang="ko-KR" sz="1800" b="1" dirty="0" smtClean="0">
                <a:solidFill>
                  <a:srgbClr val="000000"/>
                </a:solidFill>
                <a:latin typeface="맑은 고딕"/>
                <a:ea typeface="맑은 고딕"/>
              </a:rPr>
              <a:t>2. </a:t>
            </a:r>
            <a:r>
              <a:rPr lang="en-US" altLang="ko-KR" sz="1800" b="1" dirty="0" err="1" smtClean="0">
                <a:solidFill>
                  <a:srgbClr val="000000"/>
                </a:solidFill>
                <a:latin typeface="맑은 고딕"/>
                <a:ea typeface="맑은 고딕"/>
              </a:rPr>
              <a:t>kubernetes</a:t>
            </a:r>
            <a:r>
              <a:rPr lang="en-US" altLang="ko-KR" sz="1800" b="1" dirty="0" smtClean="0">
                <a:solidFill>
                  <a:srgbClr val="000000"/>
                </a:solidFill>
                <a:latin typeface="맑은 고딕"/>
                <a:ea typeface="맑은 고딕"/>
              </a:rPr>
              <a:t> </a:t>
            </a:r>
            <a:r>
              <a:rPr lang="ko-KR" altLang="en-US" sz="1800" b="1" dirty="0" smtClean="0">
                <a:solidFill>
                  <a:srgbClr val="000000"/>
                </a:solidFill>
                <a:latin typeface="맑은 고딕"/>
                <a:ea typeface="맑은 고딕"/>
              </a:rPr>
              <a:t>클러스터 방법</a:t>
            </a:r>
            <a:endParaRPr lang="en-US" altLang="ko-KR" sz="1800" b="1" dirty="0">
              <a:solidFill>
                <a:srgbClr val="000000"/>
              </a:solidFill>
              <a:latin typeface="맑은 고딕"/>
              <a:ea typeface="맑은 고딕"/>
            </a:endParaRPr>
          </a:p>
          <a:p>
            <a:pPr lvl="0" algn="l"/>
            <a:r>
              <a:rPr lang="en-US" altLang="ko-KR" sz="1400" dirty="0" smtClean="0">
                <a:solidFill>
                  <a:srgbClr val="000000"/>
                </a:solidFill>
                <a:latin typeface="맑은 고딕"/>
                <a:ea typeface="맑은 고딕"/>
              </a:rPr>
              <a:t>•</a:t>
            </a:r>
            <a:r>
              <a:rPr lang="ko-KR" altLang="en-US" sz="1400" dirty="0" smtClean="0">
                <a:solidFill>
                  <a:srgbClr val="000000"/>
                </a:solidFill>
                <a:latin typeface="맑은 고딕"/>
                <a:ea typeface="맑은 고딕"/>
              </a:rPr>
              <a:t>다수 </a:t>
            </a:r>
            <a:r>
              <a:rPr lang="en-US" altLang="ko-KR" sz="1400" dirty="0">
                <a:solidFill>
                  <a:srgbClr val="000000"/>
                </a:solidFill>
                <a:latin typeface="맑은 고딕"/>
                <a:ea typeface="맑은 고딕"/>
              </a:rPr>
              <a:t>host (= node in k8s) </a:t>
            </a:r>
            <a:r>
              <a:rPr lang="ko-KR" altLang="en-US" sz="1400" dirty="0">
                <a:solidFill>
                  <a:srgbClr val="000000"/>
                </a:solidFill>
                <a:latin typeface="맑은 고딕"/>
                <a:ea typeface="맑은 고딕"/>
              </a:rPr>
              <a:t>를 묶어 클러스터를 구성하고</a:t>
            </a:r>
          </a:p>
          <a:p>
            <a:pPr lvl="0" algn="l"/>
            <a:r>
              <a:rPr lang="en-US" altLang="ko-KR" sz="1400" dirty="0">
                <a:solidFill>
                  <a:srgbClr val="000000"/>
                </a:solidFill>
                <a:latin typeface="맑은 고딕"/>
                <a:ea typeface="맑은 고딕"/>
              </a:rPr>
              <a:t>•container </a:t>
            </a:r>
            <a:r>
              <a:rPr lang="ko-KR" altLang="en-US" sz="1400" dirty="0">
                <a:solidFill>
                  <a:srgbClr val="000000"/>
                </a:solidFill>
                <a:latin typeface="맑은 고딕"/>
                <a:ea typeface="맑은 고딕"/>
              </a:rPr>
              <a:t>를 적절한 위치에 배포하고 </a:t>
            </a:r>
            <a:r>
              <a:rPr lang="en-US" altLang="ko-KR" sz="1400" dirty="0">
                <a:solidFill>
                  <a:srgbClr val="000000"/>
                </a:solidFill>
                <a:latin typeface="맑은 고딕"/>
                <a:ea typeface="맑은 고딕"/>
              </a:rPr>
              <a:t>(auto-placement)</a:t>
            </a:r>
          </a:p>
          <a:p>
            <a:pPr lvl="0" algn="l"/>
            <a:r>
              <a:rPr lang="en-US" altLang="ko-KR" sz="1400" dirty="0">
                <a:solidFill>
                  <a:srgbClr val="000000"/>
                </a:solidFill>
                <a:latin typeface="맑은 고딕"/>
                <a:ea typeface="맑은 고딕"/>
              </a:rPr>
              <a:t>•container </a:t>
            </a:r>
            <a:r>
              <a:rPr lang="ko-KR" altLang="en-US" sz="1400" dirty="0">
                <a:solidFill>
                  <a:srgbClr val="000000"/>
                </a:solidFill>
                <a:latin typeface="맑은 고딕"/>
                <a:ea typeface="맑은 고딕"/>
              </a:rPr>
              <a:t>가 죽으면 자동으로 복구하며 </a:t>
            </a:r>
            <a:r>
              <a:rPr lang="en-US" altLang="ko-KR" sz="1400" dirty="0">
                <a:solidFill>
                  <a:srgbClr val="000000"/>
                </a:solidFill>
                <a:latin typeface="맑은 고딕"/>
                <a:ea typeface="맑은 고딕"/>
              </a:rPr>
              <a:t>(auto-restart)</a:t>
            </a:r>
          </a:p>
          <a:p>
            <a:pPr lvl="0" algn="l"/>
            <a:r>
              <a:rPr lang="en-US" altLang="ko-KR" sz="1400" dirty="0">
                <a:solidFill>
                  <a:srgbClr val="000000"/>
                </a:solidFill>
                <a:latin typeface="맑은 고딕"/>
                <a:ea typeface="맑은 고딕"/>
              </a:rPr>
              <a:t>•</a:t>
            </a:r>
            <a:r>
              <a:rPr lang="ko-KR" altLang="en-US" sz="1400" dirty="0">
                <a:solidFill>
                  <a:srgbClr val="000000"/>
                </a:solidFill>
                <a:latin typeface="맑은 고딕"/>
                <a:ea typeface="맑은 고딕"/>
              </a:rPr>
              <a:t>필요에 따라 </a:t>
            </a:r>
            <a:r>
              <a:rPr lang="en-US" altLang="ko-KR" sz="1400" dirty="0">
                <a:solidFill>
                  <a:srgbClr val="000000"/>
                </a:solidFill>
                <a:latin typeface="맑은 고딕"/>
                <a:ea typeface="맑은 고딕"/>
              </a:rPr>
              <a:t>container </a:t>
            </a:r>
            <a:r>
              <a:rPr lang="ko-KR" altLang="en-US" sz="1400" dirty="0">
                <a:solidFill>
                  <a:srgbClr val="000000"/>
                </a:solidFill>
                <a:latin typeface="맑은 고딕"/>
                <a:ea typeface="맑은 고딕"/>
              </a:rPr>
              <a:t>를 매끄럽게 추가</a:t>
            </a:r>
            <a:r>
              <a:rPr lang="en-US" altLang="ko-KR" sz="1400" dirty="0">
                <a:solidFill>
                  <a:srgbClr val="000000"/>
                </a:solidFill>
                <a:latin typeface="맑은 고딕"/>
                <a:ea typeface="맑은 고딕"/>
              </a:rPr>
              <a:t>(scaling), </a:t>
            </a:r>
            <a:r>
              <a:rPr lang="ko-KR" altLang="en-US" sz="1400" dirty="0">
                <a:solidFill>
                  <a:srgbClr val="000000"/>
                </a:solidFill>
                <a:latin typeface="맑은 고딕"/>
                <a:ea typeface="맑은 고딕"/>
              </a:rPr>
              <a:t>복제</a:t>
            </a:r>
            <a:r>
              <a:rPr lang="en-US" altLang="ko-KR" sz="1400" dirty="0">
                <a:solidFill>
                  <a:srgbClr val="000000"/>
                </a:solidFill>
                <a:latin typeface="맑은 고딕"/>
                <a:ea typeface="맑은 고딕"/>
              </a:rPr>
              <a:t>(replication), </a:t>
            </a:r>
            <a:r>
              <a:rPr lang="ko-KR" altLang="en-US" sz="1400" dirty="0">
                <a:solidFill>
                  <a:srgbClr val="000000"/>
                </a:solidFill>
                <a:latin typeface="맑은 고딕"/>
                <a:ea typeface="맑은 고딕"/>
              </a:rPr>
              <a:t>업데이트</a:t>
            </a:r>
            <a:r>
              <a:rPr lang="en-US" altLang="ko-KR" sz="1400" dirty="0">
                <a:solidFill>
                  <a:srgbClr val="000000"/>
                </a:solidFill>
                <a:latin typeface="맑은 고딕"/>
                <a:ea typeface="맑은 고딕"/>
              </a:rPr>
              <a:t>(rolling update), </a:t>
            </a:r>
            <a:r>
              <a:rPr lang="ko-KR" altLang="en-US" sz="1400" dirty="0">
                <a:solidFill>
                  <a:srgbClr val="000000"/>
                </a:solidFill>
                <a:latin typeface="맑은 고딕"/>
                <a:ea typeface="맑은 고딕"/>
              </a:rPr>
              <a:t>롤백</a:t>
            </a:r>
            <a:r>
              <a:rPr lang="en-US" altLang="ko-KR" sz="1400" dirty="0">
                <a:solidFill>
                  <a:srgbClr val="000000"/>
                </a:solidFill>
                <a:latin typeface="맑은 고딕"/>
                <a:ea typeface="맑은 고딕"/>
              </a:rPr>
              <a:t>(rollback</a:t>
            </a:r>
            <a:r>
              <a:rPr lang="en-US" altLang="ko-KR" sz="1200" dirty="0">
                <a:solidFill>
                  <a:srgbClr val="000000"/>
                </a:solidFill>
                <a:latin typeface="맑은 고딕"/>
                <a:ea typeface="맑은 고딕"/>
              </a:rPr>
              <a:t>) </a:t>
            </a:r>
            <a:endParaRPr lang="ko-KR" altLang="en-US" sz="1200" dirty="0">
              <a:solidFill>
                <a:srgbClr val="000000"/>
              </a:solidFill>
              <a:latin typeface="맑은 고딕"/>
              <a:ea typeface="맑은 고딕"/>
            </a:endParaRPr>
          </a:p>
        </p:txBody>
      </p:sp>
    </p:spTree>
    <p:extLst>
      <p:ext uri="{BB962C8B-B14F-4D97-AF65-F5344CB8AC3E}">
        <p14:creationId xmlns:p14="http://schemas.microsoft.com/office/powerpoint/2010/main" val="1078543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646331"/>
          </a:xfrm>
          <a:prstGeom prst="rect">
            <a:avLst/>
          </a:prstGeom>
          <a:noFill/>
          <a:ln w="9525">
            <a:noFill/>
            <a:miter lim="800000"/>
            <a:headEnd/>
            <a:tailEnd/>
          </a:ln>
        </p:spPr>
        <p:txBody>
          <a:bodyPr wrap="square">
            <a:spAutoFit/>
          </a:bodyPr>
          <a:lstStyle/>
          <a:p>
            <a:pPr marL="342900" indent="-342900" algn="l">
              <a:buAutoNum type="arabicPeriod"/>
            </a:pPr>
            <a:r>
              <a:rPr lang="en-US" altLang="ko-KR" sz="1800" b="1" dirty="0" err="1" smtClean="0">
                <a:latin typeface="+mn-ea"/>
                <a:ea typeface="+mn-ea"/>
              </a:rPr>
              <a:t>kubectl</a:t>
            </a:r>
            <a:r>
              <a:rPr lang="ko-KR" altLang="en-US" sz="1800" b="1" dirty="0" smtClean="0">
                <a:latin typeface="+mn-ea"/>
                <a:ea typeface="+mn-ea"/>
              </a:rPr>
              <a:t>은 </a:t>
            </a:r>
            <a:r>
              <a:rPr lang="en-US" altLang="ko-KR" sz="1800" b="1" dirty="0" err="1" smtClean="0">
                <a:latin typeface="+mn-ea"/>
                <a:ea typeface="+mn-ea"/>
              </a:rPr>
              <a:t>kubernetes</a:t>
            </a:r>
            <a:r>
              <a:rPr lang="en-US" altLang="ko-KR" sz="1800" b="1" dirty="0" smtClean="0">
                <a:latin typeface="+mn-ea"/>
                <a:ea typeface="+mn-ea"/>
              </a:rPr>
              <a:t> cluster</a:t>
            </a:r>
            <a:r>
              <a:rPr lang="ko-KR" altLang="en-US" sz="1800" b="1" dirty="0" smtClean="0">
                <a:latin typeface="+mn-ea"/>
                <a:ea typeface="+mn-ea"/>
              </a:rPr>
              <a:t>를 위한 </a:t>
            </a:r>
            <a:r>
              <a:rPr lang="en-US" altLang="ko-KR" sz="1800" b="1" dirty="0" smtClean="0">
                <a:latin typeface="+mn-ea"/>
                <a:ea typeface="+mn-ea"/>
              </a:rPr>
              <a:t>command line interface </a:t>
            </a:r>
            <a:endParaRPr lang="en-US" altLang="ko-KR" sz="1400" dirty="0" smtClean="0">
              <a:latin typeface="+mn-ea"/>
              <a:ea typeface="+mn-ea"/>
            </a:endParaRPr>
          </a:p>
          <a:p>
            <a:pPr lvl="0" algn="l"/>
            <a:endParaRPr lang="en-US" altLang="ko-KR" sz="1800" b="1" dirty="0">
              <a:latin typeface="+mn-ea"/>
              <a:ea typeface="+mn-ea"/>
            </a:endParaRPr>
          </a:p>
        </p:txBody>
      </p:sp>
      <p:sp>
        <p:nvSpPr>
          <p:cNvPr id="3" name="Rectangle 1"/>
          <p:cNvSpPr>
            <a:spLocks noChangeArrowheads="1"/>
          </p:cNvSpPr>
          <p:nvPr/>
        </p:nvSpPr>
        <p:spPr bwMode="auto">
          <a:xfrm>
            <a:off x="539974" y="1328122"/>
            <a:ext cx="9882100" cy="279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849" tIns="-53958" rIns="91440" bIns="45720" numCol="1" anchor="ctr" anchorCtr="0" compatLnSpc="1">
            <a:prstTxWarp prst="textNoShape">
              <a:avLst/>
            </a:prstTxWarp>
            <a:spAutoFit/>
          </a:bodyPr>
          <a:lstStyle/>
          <a:p>
            <a:pPr lvl="0" algn="l" eaLnBrk="0" hangingPunct="0"/>
            <a:r>
              <a:rPr lang="en-US" altLang="ko-KR" sz="1400" b="1" dirty="0" err="1" smtClean="0">
                <a:solidFill>
                  <a:srgbClr val="FF0000"/>
                </a:solidFill>
                <a:latin typeface="+mn-ea"/>
                <a:ea typeface="+mn-ea"/>
              </a:rPr>
              <a:t>kubectl</a:t>
            </a:r>
            <a:r>
              <a:rPr lang="en-US" altLang="ko-KR" sz="1400" b="1" dirty="0" smtClean="0">
                <a:solidFill>
                  <a:srgbClr val="FF0000"/>
                </a:solidFill>
                <a:latin typeface="+mn-ea"/>
                <a:ea typeface="+mn-ea"/>
              </a:rPr>
              <a:t> </a:t>
            </a:r>
            <a:r>
              <a:rPr lang="en-US" altLang="ko-KR" sz="1400" b="1" dirty="0" smtClean="0">
                <a:solidFill>
                  <a:srgbClr val="0070C0"/>
                </a:solidFill>
                <a:latin typeface="+mn-ea"/>
                <a:ea typeface="+mn-ea"/>
              </a:rPr>
              <a:t>[command] [TYPE</a:t>
            </a:r>
            <a:r>
              <a:rPr lang="en-US" altLang="ko-KR" sz="1400" b="1" dirty="0" smtClean="0">
                <a:solidFill>
                  <a:srgbClr val="3333CC"/>
                </a:solidFill>
                <a:latin typeface="+mn-ea"/>
                <a:ea typeface="+mn-ea"/>
              </a:rPr>
              <a:t>] [NAME] </a:t>
            </a:r>
            <a:r>
              <a:rPr lang="en-US" altLang="ko-KR" sz="1400" b="1" dirty="0" smtClean="0">
                <a:solidFill>
                  <a:srgbClr val="FF0000"/>
                </a:solidFill>
                <a:latin typeface="+mn-ea"/>
                <a:ea typeface="+mn-ea"/>
              </a:rPr>
              <a:t>[flags]</a:t>
            </a:r>
            <a:r>
              <a:rPr lang="ko-KR" altLang="en-US" sz="1400" b="1" dirty="0" smtClean="0">
                <a:solidFill>
                  <a:srgbClr val="FF0000"/>
                </a:solidFill>
                <a:latin typeface="+mn-ea"/>
                <a:ea typeface="+mn-ea"/>
              </a:rPr>
              <a:t>와 같은 형식으로 사용</a:t>
            </a:r>
            <a:endParaRPr lang="en-US" altLang="ko-KR" sz="1400" b="1" dirty="0" smtClean="0">
              <a:solidFill>
                <a:srgbClr val="FF0000"/>
              </a:solidFill>
              <a:latin typeface="+mn-ea"/>
              <a:ea typeface="+mn-ea"/>
            </a:endParaRPr>
          </a:p>
          <a:p>
            <a:pPr lvl="0" algn="l" eaLnBrk="0" hangingPunct="0"/>
            <a:endParaRPr lang="en-US" altLang="ko-KR" sz="1400" dirty="0">
              <a:latin typeface="+mn-ea"/>
              <a:ea typeface="+mn-ea"/>
            </a:endParaRPr>
          </a:p>
          <a:p>
            <a:pPr lvl="0" algn="l" eaLnBrk="0" hangingPunct="0"/>
            <a:r>
              <a:rPr lang="en-US" altLang="ko-KR" sz="1400" b="1" dirty="0" smtClean="0">
                <a:solidFill>
                  <a:srgbClr val="0070C0"/>
                </a:solidFill>
                <a:latin typeface="+mn-ea"/>
                <a:ea typeface="+mn-ea"/>
              </a:rPr>
              <a:t>•</a:t>
            </a:r>
            <a:r>
              <a:rPr lang="en-US" altLang="ko-KR" sz="1400" b="1" dirty="0">
                <a:solidFill>
                  <a:srgbClr val="0070C0"/>
                </a:solidFill>
                <a:latin typeface="+mn-ea"/>
                <a:ea typeface="+mn-ea"/>
              </a:rPr>
              <a:t>command</a:t>
            </a:r>
            <a:r>
              <a:rPr lang="en-US" altLang="ko-KR" sz="1400" dirty="0">
                <a:latin typeface="+mn-ea"/>
                <a:ea typeface="+mn-ea"/>
              </a:rPr>
              <a:t>: Specifies the operation that you want to perform on one or more resources, for example </a:t>
            </a:r>
            <a:r>
              <a:rPr lang="en-US" altLang="ko-KR" sz="1400" dirty="0">
                <a:solidFill>
                  <a:srgbClr val="FF0000"/>
                </a:solidFill>
                <a:latin typeface="+mn-ea"/>
                <a:ea typeface="+mn-ea"/>
              </a:rPr>
              <a:t>create, get, describe, delete</a:t>
            </a:r>
            <a:r>
              <a:rPr lang="en-US" altLang="ko-KR" sz="1400" dirty="0">
                <a:latin typeface="+mn-ea"/>
                <a:ea typeface="+mn-ea"/>
              </a:rPr>
              <a:t>.</a:t>
            </a:r>
          </a:p>
          <a:p>
            <a:pPr lvl="0" algn="l" eaLnBrk="0" hangingPunct="0"/>
            <a:endParaRPr lang="en-US" altLang="ko-KR" sz="1400" dirty="0">
              <a:latin typeface="+mn-ea"/>
              <a:ea typeface="+mn-ea"/>
            </a:endParaRPr>
          </a:p>
          <a:p>
            <a:pPr lvl="0" algn="l" eaLnBrk="0" hangingPunct="0"/>
            <a:r>
              <a:rPr lang="en-US" altLang="ko-KR" sz="1400" b="1" dirty="0">
                <a:solidFill>
                  <a:srgbClr val="0070C0"/>
                </a:solidFill>
                <a:latin typeface="+mn-ea"/>
                <a:ea typeface="+mn-ea"/>
              </a:rPr>
              <a:t>•TYPE</a:t>
            </a:r>
            <a:r>
              <a:rPr lang="en-US" altLang="ko-KR" sz="1400" dirty="0">
                <a:latin typeface="+mn-ea"/>
                <a:ea typeface="+mn-ea"/>
              </a:rPr>
              <a:t>: Specifies </a:t>
            </a:r>
            <a:r>
              <a:rPr lang="en-US" altLang="ko-KR" sz="1400" dirty="0">
                <a:solidFill>
                  <a:srgbClr val="FF0000"/>
                </a:solidFill>
                <a:latin typeface="+mn-ea"/>
                <a:ea typeface="+mn-ea"/>
              </a:rPr>
              <a:t>the resource type</a:t>
            </a:r>
            <a:r>
              <a:rPr lang="en-US" altLang="ko-KR" sz="1400" dirty="0">
                <a:latin typeface="+mn-ea"/>
                <a:ea typeface="+mn-ea"/>
              </a:rPr>
              <a:t>. Resource types are case-sensitive and you can specify the singular, plural, or abbreviated forms. For example, the following commands produce the same output:</a:t>
            </a:r>
          </a:p>
          <a:p>
            <a:pPr lvl="0" algn="l" eaLnBrk="0" hangingPunct="0"/>
            <a:endParaRPr lang="en-US" altLang="ko-KR" sz="1400" dirty="0">
              <a:latin typeface="+mn-ea"/>
              <a:ea typeface="+mn-ea"/>
            </a:endParaRPr>
          </a:p>
          <a:p>
            <a:pPr lvl="0" algn="l" eaLnBrk="0" hangingPunct="0"/>
            <a:r>
              <a:rPr lang="en-US" altLang="ko-KR" sz="1400" dirty="0">
                <a:latin typeface="+mn-ea"/>
                <a:ea typeface="+mn-ea"/>
              </a:rPr>
              <a:t>  $ </a:t>
            </a:r>
            <a:r>
              <a:rPr lang="en-US" altLang="ko-KR" sz="1400" dirty="0" err="1">
                <a:latin typeface="+mn-ea"/>
                <a:ea typeface="+mn-ea"/>
              </a:rPr>
              <a:t>kubectl</a:t>
            </a:r>
            <a:r>
              <a:rPr lang="en-US" altLang="ko-KR" sz="1400" dirty="0">
                <a:latin typeface="+mn-ea"/>
                <a:ea typeface="+mn-ea"/>
              </a:rPr>
              <a:t> get pod pod1</a:t>
            </a:r>
          </a:p>
          <a:p>
            <a:pPr lvl="0" algn="l" eaLnBrk="0" hangingPunct="0"/>
            <a:r>
              <a:rPr lang="en-US" altLang="ko-KR" sz="1400" b="1" dirty="0">
                <a:solidFill>
                  <a:srgbClr val="FF0000"/>
                </a:solidFill>
                <a:latin typeface="+mn-ea"/>
                <a:ea typeface="+mn-ea"/>
              </a:rPr>
              <a:t>  $ </a:t>
            </a:r>
            <a:r>
              <a:rPr lang="en-US" altLang="ko-KR" sz="1400" b="1" dirty="0" err="1">
                <a:solidFill>
                  <a:srgbClr val="FF0000"/>
                </a:solidFill>
                <a:latin typeface="+mn-ea"/>
                <a:ea typeface="+mn-ea"/>
              </a:rPr>
              <a:t>kubectl</a:t>
            </a:r>
            <a:r>
              <a:rPr lang="en-US" altLang="ko-KR" sz="1400" b="1" dirty="0">
                <a:solidFill>
                  <a:srgbClr val="FF0000"/>
                </a:solidFill>
                <a:latin typeface="+mn-ea"/>
                <a:ea typeface="+mn-ea"/>
              </a:rPr>
              <a:t> get pods </a:t>
            </a:r>
          </a:p>
          <a:p>
            <a:pPr lvl="0" algn="l" eaLnBrk="0" hangingPunct="0"/>
            <a:r>
              <a:rPr lang="en-US" altLang="ko-KR" sz="1400" dirty="0">
                <a:latin typeface="+mn-ea"/>
                <a:ea typeface="+mn-ea"/>
              </a:rPr>
              <a:t>  </a:t>
            </a:r>
          </a:p>
          <a:p>
            <a:pPr lvl="0" algn="l" eaLnBrk="0" hangingPunct="0"/>
            <a:r>
              <a:rPr lang="en-US" altLang="ko-KR" sz="1400" b="1" dirty="0">
                <a:solidFill>
                  <a:srgbClr val="3333CC"/>
                </a:solidFill>
                <a:latin typeface="+mn-ea"/>
                <a:ea typeface="+mn-ea"/>
              </a:rPr>
              <a:t>•NAME</a:t>
            </a:r>
            <a:r>
              <a:rPr lang="en-US" altLang="ko-KR" sz="1400" dirty="0">
                <a:latin typeface="+mn-ea"/>
                <a:ea typeface="+mn-ea"/>
              </a:rPr>
              <a:t>: Specifies the name of the resource. Names are case-sensitive. </a:t>
            </a:r>
            <a:r>
              <a:rPr lang="en-US" altLang="ko-KR" sz="1400" dirty="0">
                <a:solidFill>
                  <a:srgbClr val="FF0000"/>
                </a:solidFill>
                <a:latin typeface="+mn-ea"/>
                <a:ea typeface="+mn-ea"/>
              </a:rPr>
              <a:t>If the name is omitted, details for all resources are displayed, for example $ </a:t>
            </a:r>
            <a:r>
              <a:rPr lang="en-US" altLang="ko-KR" sz="1400" dirty="0" err="1">
                <a:solidFill>
                  <a:srgbClr val="FF0000"/>
                </a:solidFill>
                <a:latin typeface="+mn-ea"/>
                <a:ea typeface="+mn-ea"/>
              </a:rPr>
              <a:t>kubectl</a:t>
            </a:r>
            <a:r>
              <a:rPr lang="en-US" altLang="ko-KR" sz="1400" dirty="0">
                <a:solidFill>
                  <a:srgbClr val="FF0000"/>
                </a:solidFill>
                <a:latin typeface="+mn-ea"/>
                <a:ea typeface="+mn-ea"/>
              </a:rPr>
              <a:t> get pods</a:t>
            </a:r>
            <a:r>
              <a:rPr lang="en-US" altLang="ko-KR" sz="1400" dirty="0" smtClean="0">
                <a:latin typeface="+mn-ea"/>
                <a:ea typeface="+mn-ea"/>
              </a:rPr>
              <a:t>.</a:t>
            </a:r>
            <a:endParaRPr lang="en-US" altLang="ko-KR" sz="1400" dirty="0">
              <a:latin typeface="+mn-ea"/>
              <a:ea typeface="+mn-ea"/>
            </a:endParaRPr>
          </a:p>
        </p:txBody>
      </p:sp>
    </p:spTree>
    <p:extLst>
      <p:ext uri="{BB962C8B-B14F-4D97-AF65-F5344CB8AC3E}">
        <p14:creationId xmlns:p14="http://schemas.microsoft.com/office/powerpoint/2010/main" val="35971099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646331"/>
          </a:xfrm>
          <a:prstGeom prst="rect">
            <a:avLst/>
          </a:prstGeom>
          <a:noFill/>
          <a:ln w="9525">
            <a:noFill/>
            <a:miter lim="800000"/>
            <a:headEnd/>
            <a:tailEnd/>
          </a:ln>
        </p:spPr>
        <p:txBody>
          <a:bodyPr wrap="square">
            <a:spAutoFit/>
          </a:bodyPr>
          <a:lstStyle/>
          <a:p>
            <a:pPr marL="342900" indent="-342900" algn="l">
              <a:buAutoNum type="arabicPeriod"/>
            </a:pPr>
            <a:r>
              <a:rPr lang="en-US" altLang="ko-KR" sz="1800" b="1" dirty="0" err="1" smtClean="0">
                <a:latin typeface="+mn-ea"/>
                <a:ea typeface="+mn-ea"/>
              </a:rPr>
              <a:t>kubectl</a:t>
            </a:r>
            <a:r>
              <a:rPr lang="ko-KR" altLang="en-US" sz="1800" b="1" dirty="0" smtClean="0">
                <a:latin typeface="+mn-ea"/>
                <a:ea typeface="+mn-ea"/>
              </a:rPr>
              <a:t>은 </a:t>
            </a:r>
            <a:r>
              <a:rPr lang="en-US" altLang="ko-KR" sz="1800" b="1" dirty="0" err="1" smtClean="0">
                <a:latin typeface="+mn-ea"/>
                <a:ea typeface="+mn-ea"/>
              </a:rPr>
              <a:t>kubernetes</a:t>
            </a:r>
            <a:r>
              <a:rPr lang="en-US" altLang="ko-KR" sz="1800" b="1" dirty="0" smtClean="0">
                <a:latin typeface="+mn-ea"/>
                <a:ea typeface="+mn-ea"/>
              </a:rPr>
              <a:t> cluster</a:t>
            </a:r>
            <a:r>
              <a:rPr lang="ko-KR" altLang="en-US" sz="1800" b="1" dirty="0" smtClean="0">
                <a:latin typeface="+mn-ea"/>
                <a:ea typeface="+mn-ea"/>
              </a:rPr>
              <a:t>를 위한 </a:t>
            </a:r>
            <a:r>
              <a:rPr lang="en-US" altLang="ko-KR" sz="1800" b="1" dirty="0" smtClean="0">
                <a:latin typeface="+mn-ea"/>
                <a:ea typeface="+mn-ea"/>
              </a:rPr>
              <a:t>command line interface </a:t>
            </a:r>
            <a:endParaRPr lang="en-US" altLang="ko-KR" sz="1400" dirty="0" smtClean="0">
              <a:latin typeface="+mn-ea"/>
              <a:ea typeface="+mn-ea"/>
            </a:endParaRPr>
          </a:p>
          <a:p>
            <a:pPr lvl="0" algn="l"/>
            <a:endParaRPr lang="en-US" altLang="ko-KR" sz="1800" b="1" dirty="0">
              <a:latin typeface="+mn-ea"/>
              <a:ea typeface="+mn-ea"/>
            </a:endParaRPr>
          </a:p>
        </p:txBody>
      </p:sp>
      <p:sp>
        <p:nvSpPr>
          <p:cNvPr id="5" name="직사각형 4"/>
          <p:cNvSpPr/>
          <p:nvPr/>
        </p:nvSpPr>
        <p:spPr>
          <a:xfrm>
            <a:off x="611982" y="1102511"/>
            <a:ext cx="9145016" cy="6524863"/>
          </a:xfrm>
          <a:prstGeom prst="rect">
            <a:avLst/>
          </a:prstGeom>
        </p:spPr>
        <p:txBody>
          <a:bodyPr wrap="square">
            <a:spAutoFit/>
          </a:bodyPr>
          <a:lstStyle/>
          <a:p>
            <a:pPr algn="l"/>
            <a:r>
              <a:rPr lang="en-US" altLang="ko-KR" b="1" dirty="0" err="1" smtClean="0">
                <a:solidFill>
                  <a:srgbClr val="FF0000"/>
                </a:solidFill>
              </a:rPr>
              <a:t>kubectl</a:t>
            </a:r>
            <a:r>
              <a:rPr lang="en-US" altLang="ko-KR" b="1" dirty="0" smtClean="0">
                <a:solidFill>
                  <a:srgbClr val="FF0000"/>
                </a:solidFill>
              </a:rPr>
              <a:t>  command </a:t>
            </a:r>
            <a:r>
              <a:rPr lang="ko-KR" altLang="en-US" b="1" dirty="0" smtClean="0">
                <a:solidFill>
                  <a:srgbClr val="FF0000"/>
                </a:solidFill>
              </a:rPr>
              <a:t>옵션  </a:t>
            </a:r>
            <a:endParaRPr lang="en-US" altLang="ko-KR" b="1" dirty="0" smtClean="0">
              <a:solidFill>
                <a:srgbClr val="FF0000"/>
              </a:solidFill>
            </a:endParaRPr>
          </a:p>
          <a:p>
            <a:pPr algn="l"/>
            <a:r>
              <a:rPr lang="en-US" altLang="ko-KR" dirty="0" smtClean="0"/>
              <a:t>•</a:t>
            </a:r>
            <a:r>
              <a:rPr lang="en-US" altLang="ko-KR" dirty="0" err="1" smtClean="0"/>
              <a:t>kubectl</a:t>
            </a:r>
            <a:r>
              <a:rPr lang="en-US" altLang="ko-KR" dirty="0" smtClean="0"/>
              <a:t> </a:t>
            </a:r>
            <a:r>
              <a:rPr lang="en-US" altLang="ko-KR" dirty="0"/>
              <a:t>annotate - Update the annotations on a resource</a:t>
            </a:r>
          </a:p>
          <a:p>
            <a:pPr algn="l"/>
            <a:r>
              <a:rPr lang="en-US" altLang="ko-KR" dirty="0"/>
              <a:t>•</a:t>
            </a:r>
            <a:r>
              <a:rPr lang="en-US" altLang="ko-KR" dirty="0" err="1"/>
              <a:t>kubectl</a:t>
            </a:r>
            <a:r>
              <a:rPr lang="en-US" altLang="ko-KR" dirty="0"/>
              <a:t> </a:t>
            </a:r>
            <a:r>
              <a:rPr lang="en-US" altLang="ko-KR" dirty="0" err="1"/>
              <a:t>api</a:t>
            </a:r>
            <a:r>
              <a:rPr lang="en-US" altLang="ko-KR" dirty="0"/>
              <a:t>-versions - Print the supported API versions on the server, in the form of “group/version”</a:t>
            </a:r>
          </a:p>
          <a:p>
            <a:pPr algn="l"/>
            <a:r>
              <a:rPr lang="en-US" altLang="ko-KR" dirty="0"/>
              <a:t>•</a:t>
            </a:r>
            <a:r>
              <a:rPr lang="en-US" altLang="ko-KR" dirty="0" err="1"/>
              <a:t>kubectl</a:t>
            </a:r>
            <a:r>
              <a:rPr lang="en-US" altLang="ko-KR" dirty="0"/>
              <a:t> apply - Apply a configuration to a resource by filename or </a:t>
            </a:r>
            <a:r>
              <a:rPr lang="en-US" altLang="ko-KR" dirty="0" err="1"/>
              <a:t>stdin</a:t>
            </a:r>
            <a:endParaRPr lang="en-US" altLang="ko-KR" dirty="0"/>
          </a:p>
          <a:p>
            <a:pPr algn="l"/>
            <a:r>
              <a:rPr lang="en-US" altLang="ko-KR" dirty="0"/>
              <a:t>•</a:t>
            </a:r>
            <a:r>
              <a:rPr lang="en-US" altLang="ko-KR" dirty="0" err="1"/>
              <a:t>kubectl</a:t>
            </a:r>
            <a:r>
              <a:rPr lang="en-US" altLang="ko-KR" dirty="0"/>
              <a:t> attach - Attach to a running container</a:t>
            </a:r>
          </a:p>
          <a:p>
            <a:pPr algn="l"/>
            <a:r>
              <a:rPr lang="en-US" altLang="ko-KR" dirty="0"/>
              <a:t>•</a:t>
            </a:r>
            <a:r>
              <a:rPr lang="en-US" altLang="ko-KR" dirty="0" err="1"/>
              <a:t>kubectl</a:t>
            </a:r>
            <a:r>
              <a:rPr lang="en-US" altLang="ko-KR" dirty="0"/>
              <a:t> </a:t>
            </a:r>
            <a:r>
              <a:rPr lang="en-US" altLang="ko-KR" dirty="0" err="1"/>
              <a:t>autoscale</a:t>
            </a:r>
            <a:r>
              <a:rPr lang="en-US" altLang="ko-KR" dirty="0"/>
              <a:t> - Auto-scale a Deployment, </a:t>
            </a:r>
            <a:r>
              <a:rPr lang="en-US" altLang="ko-KR" dirty="0" err="1"/>
              <a:t>ReplicaSet</a:t>
            </a:r>
            <a:r>
              <a:rPr lang="en-US" altLang="ko-KR" dirty="0"/>
              <a:t>, or </a:t>
            </a:r>
            <a:r>
              <a:rPr lang="en-US" altLang="ko-KR" dirty="0" err="1"/>
              <a:t>ReplicationController</a:t>
            </a:r>
            <a:endParaRPr lang="en-US" altLang="ko-KR" dirty="0"/>
          </a:p>
          <a:p>
            <a:pPr algn="l"/>
            <a:r>
              <a:rPr lang="en-US" altLang="ko-KR" dirty="0"/>
              <a:t>•</a:t>
            </a:r>
            <a:r>
              <a:rPr lang="en-US" altLang="ko-KR" dirty="0" err="1"/>
              <a:t>kubectl</a:t>
            </a:r>
            <a:r>
              <a:rPr lang="en-US" altLang="ko-KR" dirty="0"/>
              <a:t> certificate - Modify certificate resources.</a:t>
            </a:r>
          </a:p>
          <a:p>
            <a:pPr algn="l"/>
            <a:r>
              <a:rPr lang="en-US" altLang="ko-KR" dirty="0"/>
              <a:t>•</a:t>
            </a:r>
            <a:r>
              <a:rPr lang="en-US" altLang="ko-KR" dirty="0" err="1"/>
              <a:t>kubectl</a:t>
            </a:r>
            <a:r>
              <a:rPr lang="en-US" altLang="ko-KR" dirty="0"/>
              <a:t> cluster-info - Display cluster info</a:t>
            </a:r>
          </a:p>
          <a:p>
            <a:pPr algn="l"/>
            <a:r>
              <a:rPr lang="en-US" altLang="ko-KR" dirty="0"/>
              <a:t>•</a:t>
            </a:r>
            <a:r>
              <a:rPr lang="en-US" altLang="ko-KR" dirty="0" err="1"/>
              <a:t>kubectl</a:t>
            </a:r>
            <a:r>
              <a:rPr lang="en-US" altLang="ko-KR" dirty="0"/>
              <a:t> completion - Output shell completion code for the given shell (bash or </a:t>
            </a:r>
            <a:r>
              <a:rPr lang="en-US" altLang="ko-KR" dirty="0" err="1"/>
              <a:t>zsh</a:t>
            </a:r>
            <a:r>
              <a:rPr lang="en-US" altLang="ko-KR" dirty="0"/>
              <a:t>)</a:t>
            </a:r>
          </a:p>
          <a:p>
            <a:pPr algn="l"/>
            <a:r>
              <a:rPr lang="en-US" altLang="ko-KR" dirty="0"/>
              <a:t>•</a:t>
            </a:r>
            <a:r>
              <a:rPr lang="en-US" altLang="ko-KR" b="1" dirty="0" err="1">
                <a:solidFill>
                  <a:srgbClr val="FF0000"/>
                </a:solidFill>
              </a:rPr>
              <a:t>kubectl</a:t>
            </a:r>
            <a:r>
              <a:rPr lang="en-US" altLang="ko-KR" b="1" dirty="0">
                <a:solidFill>
                  <a:srgbClr val="FF0000"/>
                </a:solidFill>
              </a:rPr>
              <a:t> </a:t>
            </a:r>
            <a:r>
              <a:rPr lang="en-US" altLang="ko-KR" b="1" dirty="0" err="1">
                <a:solidFill>
                  <a:srgbClr val="FF0000"/>
                </a:solidFill>
              </a:rPr>
              <a:t>config</a:t>
            </a:r>
            <a:r>
              <a:rPr lang="en-US" altLang="ko-KR" b="1" dirty="0">
                <a:solidFill>
                  <a:srgbClr val="FF0000"/>
                </a:solidFill>
              </a:rPr>
              <a:t> - Modify </a:t>
            </a:r>
            <a:r>
              <a:rPr lang="en-US" altLang="ko-KR" b="1" dirty="0" err="1">
                <a:solidFill>
                  <a:srgbClr val="FF0000"/>
                </a:solidFill>
              </a:rPr>
              <a:t>kubeconfig</a:t>
            </a:r>
            <a:r>
              <a:rPr lang="en-US" altLang="ko-KR" b="1" dirty="0">
                <a:solidFill>
                  <a:srgbClr val="FF0000"/>
                </a:solidFill>
              </a:rPr>
              <a:t> files</a:t>
            </a:r>
          </a:p>
          <a:p>
            <a:pPr algn="l"/>
            <a:r>
              <a:rPr lang="en-US" altLang="ko-KR" dirty="0"/>
              <a:t>•</a:t>
            </a:r>
            <a:r>
              <a:rPr lang="en-US" altLang="ko-KR" dirty="0" err="1"/>
              <a:t>kubectl</a:t>
            </a:r>
            <a:r>
              <a:rPr lang="en-US" altLang="ko-KR" dirty="0"/>
              <a:t> convert - Convert </a:t>
            </a:r>
            <a:r>
              <a:rPr lang="en-US" altLang="ko-KR" dirty="0" err="1"/>
              <a:t>config</a:t>
            </a:r>
            <a:r>
              <a:rPr lang="en-US" altLang="ko-KR" dirty="0"/>
              <a:t> files between different API versions</a:t>
            </a:r>
          </a:p>
          <a:p>
            <a:pPr algn="l"/>
            <a:r>
              <a:rPr lang="en-US" altLang="ko-KR" dirty="0"/>
              <a:t>•</a:t>
            </a:r>
            <a:r>
              <a:rPr lang="en-US" altLang="ko-KR" dirty="0" err="1"/>
              <a:t>kubectl</a:t>
            </a:r>
            <a:r>
              <a:rPr lang="en-US" altLang="ko-KR" dirty="0"/>
              <a:t> cordon - Mark node as </a:t>
            </a:r>
            <a:r>
              <a:rPr lang="en-US" altLang="ko-KR" dirty="0" err="1"/>
              <a:t>unschedulable</a:t>
            </a:r>
            <a:endParaRPr lang="en-US" altLang="ko-KR" dirty="0"/>
          </a:p>
          <a:p>
            <a:pPr algn="l"/>
            <a:r>
              <a:rPr lang="en-US" altLang="ko-KR" dirty="0"/>
              <a:t>•</a:t>
            </a:r>
            <a:r>
              <a:rPr lang="en-US" altLang="ko-KR" dirty="0" err="1"/>
              <a:t>kubectl</a:t>
            </a:r>
            <a:r>
              <a:rPr lang="en-US" altLang="ko-KR" dirty="0"/>
              <a:t> </a:t>
            </a:r>
            <a:r>
              <a:rPr lang="en-US" altLang="ko-KR" dirty="0" err="1"/>
              <a:t>cp</a:t>
            </a:r>
            <a:r>
              <a:rPr lang="en-US" altLang="ko-KR" dirty="0"/>
              <a:t> - Copy files and directories to and from containers.</a:t>
            </a:r>
          </a:p>
          <a:p>
            <a:pPr algn="l"/>
            <a:r>
              <a:rPr lang="en-US" altLang="ko-KR" dirty="0"/>
              <a:t>•</a:t>
            </a:r>
            <a:r>
              <a:rPr lang="en-US" altLang="ko-KR" b="1" dirty="0" err="1">
                <a:solidFill>
                  <a:srgbClr val="FF0000"/>
                </a:solidFill>
              </a:rPr>
              <a:t>kubectl</a:t>
            </a:r>
            <a:r>
              <a:rPr lang="en-US" altLang="ko-KR" b="1" dirty="0">
                <a:solidFill>
                  <a:srgbClr val="FF0000"/>
                </a:solidFill>
              </a:rPr>
              <a:t> create </a:t>
            </a:r>
            <a:r>
              <a:rPr lang="en-US" altLang="ko-KR" dirty="0"/>
              <a:t>- Create a resource by filename or </a:t>
            </a:r>
            <a:r>
              <a:rPr lang="en-US" altLang="ko-KR" dirty="0" err="1"/>
              <a:t>stdin</a:t>
            </a:r>
            <a:endParaRPr lang="en-US" altLang="ko-KR" dirty="0"/>
          </a:p>
          <a:p>
            <a:pPr algn="l"/>
            <a:r>
              <a:rPr lang="en-US" altLang="ko-KR" dirty="0"/>
              <a:t>•</a:t>
            </a:r>
            <a:r>
              <a:rPr lang="en-US" altLang="ko-KR" dirty="0" err="1"/>
              <a:t>kubectl</a:t>
            </a:r>
            <a:r>
              <a:rPr lang="en-US" altLang="ko-KR" dirty="0"/>
              <a:t> delete - Delete resources by filenames, </a:t>
            </a:r>
            <a:r>
              <a:rPr lang="en-US" altLang="ko-KR" dirty="0" err="1"/>
              <a:t>stdin</a:t>
            </a:r>
            <a:r>
              <a:rPr lang="en-US" altLang="ko-KR" dirty="0"/>
              <a:t>, resources and names, or by resources and label selector</a:t>
            </a:r>
          </a:p>
          <a:p>
            <a:pPr algn="l"/>
            <a:r>
              <a:rPr lang="en-US" altLang="ko-KR" dirty="0"/>
              <a:t>•</a:t>
            </a:r>
            <a:r>
              <a:rPr lang="en-US" altLang="ko-KR" b="1" dirty="0" err="1">
                <a:solidFill>
                  <a:srgbClr val="FF0000"/>
                </a:solidFill>
              </a:rPr>
              <a:t>kubectl</a:t>
            </a:r>
            <a:r>
              <a:rPr lang="en-US" altLang="ko-KR" b="1" dirty="0">
                <a:solidFill>
                  <a:srgbClr val="FF0000"/>
                </a:solidFill>
              </a:rPr>
              <a:t> describe </a:t>
            </a:r>
            <a:r>
              <a:rPr lang="en-US" altLang="ko-KR" dirty="0"/>
              <a:t>- Show details of a specific resource or group of resources</a:t>
            </a:r>
          </a:p>
          <a:p>
            <a:pPr algn="l"/>
            <a:r>
              <a:rPr lang="en-US" altLang="ko-KR" dirty="0"/>
              <a:t>•</a:t>
            </a:r>
            <a:r>
              <a:rPr lang="en-US" altLang="ko-KR" dirty="0" err="1"/>
              <a:t>kubectl</a:t>
            </a:r>
            <a:r>
              <a:rPr lang="en-US" altLang="ko-KR" dirty="0"/>
              <a:t> drain - Drain node in preparation for maintenance</a:t>
            </a:r>
          </a:p>
          <a:p>
            <a:pPr algn="l"/>
            <a:r>
              <a:rPr lang="en-US" altLang="ko-KR" dirty="0"/>
              <a:t>•</a:t>
            </a:r>
            <a:r>
              <a:rPr lang="en-US" altLang="ko-KR" dirty="0" err="1"/>
              <a:t>kubectl</a:t>
            </a:r>
            <a:r>
              <a:rPr lang="en-US" altLang="ko-KR" dirty="0"/>
              <a:t> edit - Edit a resource on the server</a:t>
            </a:r>
          </a:p>
          <a:p>
            <a:pPr algn="l"/>
            <a:r>
              <a:rPr lang="en-US" altLang="ko-KR" dirty="0"/>
              <a:t>•</a:t>
            </a:r>
            <a:r>
              <a:rPr lang="en-US" altLang="ko-KR" b="1" dirty="0" err="1">
                <a:solidFill>
                  <a:srgbClr val="FF0000"/>
                </a:solidFill>
              </a:rPr>
              <a:t>kubectl</a:t>
            </a:r>
            <a:r>
              <a:rPr lang="en-US" altLang="ko-KR" b="1" dirty="0">
                <a:solidFill>
                  <a:srgbClr val="FF0000"/>
                </a:solidFill>
              </a:rPr>
              <a:t> exec </a:t>
            </a:r>
            <a:r>
              <a:rPr lang="en-US" altLang="ko-KR" dirty="0"/>
              <a:t>- Execute a command in a container</a:t>
            </a:r>
          </a:p>
          <a:p>
            <a:pPr algn="l"/>
            <a:r>
              <a:rPr lang="en-US" altLang="ko-KR" dirty="0"/>
              <a:t>•</a:t>
            </a:r>
            <a:r>
              <a:rPr lang="en-US" altLang="ko-KR" dirty="0" err="1"/>
              <a:t>kubectl</a:t>
            </a:r>
            <a:r>
              <a:rPr lang="en-US" altLang="ko-KR" dirty="0"/>
              <a:t> explain - Documentation of resources</a:t>
            </a:r>
          </a:p>
          <a:p>
            <a:pPr algn="l"/>
            <a:r>
              <a:rPr lang="en-US" altLang="ko-KR" dirty="0"/>
              <a:t>•</a:t>
            </a:r>
            <a:r>
              <a:rPr lang="en-US" altLang="ko-KR" dirty="0" err="1"/>
              <a:t>kubectl</a:t>
            </a:r>
            <a:r>
              <a:rPr lang="en-US" altLang="ko-KR" dirty="0"/>
              <a:t> expose - Take a replication controller, service, deployment or pod and expose it as a new </a:t>
            </a:r>
            <a:r>
              <a:rPr lang="en-US" altLang="ko-KR" dirty="0" err="1"/>
              <a:t>Kubernetes</a:t>
            </a:r>
            <a:r>
              <a:rPr lang="en-US" altLang="ko-KR" dirty="0"/>
              <a:t> Service</a:t>
            </a:r>
          </a:p>
          <a:p>
            <a:pPr algn="l"/>
            <a:r>
              <a:rPr lang="en-US" altLang="ko-KR" dirty="0"/>
              <a:t>•</a:t>
            </a:r>
            <a:r>
              <a:rPr lang="en-US" altLang="ko-KR" b="1" dirty="0" err="1">
                <a:solidFill>
                  <a:srgbClr val="FF0000"/>
                </a:solidFill>
              </a:rPr>
              <a:t>kubectl</a:t>
            </a:r>
            <a:r>
              <a:rPr lang="en-US" altLang="ko-KR" b="1" dirty="0">
                <a:solidFill>
                  <a:srgbClr val="FF0000"/>
                </a:solidFill>
              </a:rPr>
              <a:t> get </a:t>
            </a:r>
            <a:r>
              <a:rPr lang="en-US" altLang="ko-KR" dirty="0"/>
              <a:t>- Display one or many resources</a:t>
            </a:r>
          </a:p>
          <a:p>
            <a:pPr algn="l"/>
            <a:r>
              <a:rPr lang="en-US" altLang="ko-KR" dirty="0"/>
              <a:t>•</a:t>
            </a:r>
            <a:r>
              <a:rPr lang="en-US" altLang="ko-KR" dirty="0" err="1"/>
              <a:t>kubectl</a:t>
            </a:r>
            <a:r>
              <a:rPr lang="en-US" altLang="ko-KR" dirty="0"/>
              <a:t> label - Update the labels on a resource</a:t>
            </a:r>
          </a:p>
          <a:p>
            <a:pPr algn="l"/>
            <a:r>
              <a:rPr lang="en-US" altLang="ko-KR" dirty="0"/>
              <a:t>•</a:t>
            </a:r>
            <a:r>
              <a:rPr lang="en-US" altLang="ko-KR" b="1" dirty="0" err="1">
                <a:solidFill>
                  <a:srgbClr val="FF0000"/>
                </a:solidFill>
              </a:rPr>
              <a:t>kubectl</a:t>
            </a:r>
            <a:r>
              <a:rPr lang="en-US" altLang="ko-KR" b="1" dirty="0">
                <a:solidFill>
                  <a:srgbClr val="FF0000"/>
                </a:solidFill>
              </a:rPr>
              <a:t> logs </a:t>
            </a:r>
            <a:r>
              <a:rPr lang="en-US" altLang="ko-KR" dirty="0"/>
              <a:t>- Print the logs for a container in a pod</a:t>
            </a:r>
          </a:p>
          <a:p>
            <a:pPr algn="l"/>
            <a:r>
              <a:rPr lang="en-US" altLang="ko-KR" dirty="0"/>
              <a:t>•</a:t>
            </a:r>
            <a:r>
              <a:rPr lang="en-US" altLang="ko-KR" dirty="0" err="1"/>
              <a:t>kubectl</a:t>
            </a:r>
            <a:r>
              <a:rPr lang="en-US" altLang="ko-KR" dirty="0"/>
              <a:t> options -</a:t>
            </a:r>
          </a:p>
          <a:p>
            <a:pPr algn="l"/>
            <a:r>
              <a:rPr lang="en-US" altLang="ko-KR" dirty="0"/>
              <a:t>•</a:t>
            </a:r>
            <a:r>
              <a:rPr lang="en-US" altLang="ko-KR" dirty="0" err="1"/>
              <a:t>kubectl</a:t>
            </a:r>
            <a:r>
              <a:rPr lang="en-US" altLang="ko-KR" dirty="0"/>
              <a:t> patch - Update field(s) of a resource using strategic merge patch</a:t>
            </a:r>
          </a:p>
          <a:p>
            <a:pPr algn="l"/>
            <a:r>
              <a:rPr lang="en-US" altLang="ko-KR" dirty="0"/>
              <a:t>•</a:t>
            </a:r>
            <a:r>
              <a:rPr lang="en-US" altLang="ko-KR" dirty="0" err="1"/>
              <a:t>kubectl</a:t>
            </a:r>
            <a:r>
              <a:rPr lang="en-US" altLang="ko-KR" dirty="0"/>
              <a:t> port-forward - Forward one or more local ports to a pod</a:t>
            </a:r>
          </a:p>
          <a:p>
            <a:pPr algn="l"/>
            <a:r>
              <a:rPr lang="en-US" altLang="ko-KR" dirty="0"/>
              <a:t>•</a:t>
            </a:r>
            <a:r>
              <a:rPr lang="en-US" altLang="ko-KR" dirty="0" err="1"/>
              <a:t>kubectl</a:t>
            </a:r>
            <a:r>
              <a:rPr lang="en-US" altLang="ko-KR" dirty="0"/>
              <a:t> proxy - Run a proxy to the </a:t>
            </a:r>
            <a:r>
              <a:rPr lang="en-US" altLang="ko-KR" dirty="0" err="1"/>
              <a:t>Kubernetes</a:t>
            </a:r>
            <a:r>
              <a:rPr lang="en-US" altLang="ko-KR" dirty="0"/>
              <a:t> API server</a:t>
            </a:r>
          </a:p>
          <a:p>
            <a:pPr algn="l"/>
            <a:r>
              <a:rPr lang="en-US" altLang="ko-KR" dirty="0"/>
              <a:t>•</a:t>
            </a:r>
            <a:r>
              <a:rPr lang="en-US" altLang="ko-KR" dirty="0" err="1"/>
              <a:t>kubectl</a:t>
            </a:r>
            <a:r>
              <a:rPr lang="en-US" altLang="ko-KR" dirty="0"/>
              <a:t> replace - Replace a resource by filename or </a:t>
            </a:r>
            <a:r>
              <a:rPr lang="en-US" altLang="ko-KR" dirty="0" err="1"/>
              <a:t>stdin</a:t>
            </a:r>
            <a:endParaRPr lang="en-US" altLang="ko-KR" dirty="0"/>
          </a:p>
          <a:p>
            <a:pPr algn="l"/>
            <a:r>
              <a:rPr lang="en-US" altLang="ko-KR" dirty="0"/>
              <a:t>•</a:t>
            </a:r>
            <a:r>
              <a:rPr lang="en-US" altLang="ko-KR" dirty="0" err="1"/>
              <a:t>kubectl</a:t>
            </a:r>
            <a:r>
              <a:rPr lang="en-US" altLang="ko-KR" dirty="0"/>
              <a:t> rolling-update - Perform a rolling update of the given </a:t>
            </a:r>
            <a:r>
              <a:rPr lang="en-US" altLang="ko-KR" dirty="0" err="1"/>
              <a:t>ReplicationController</a:t>
            </a:r>
            <a:endParaRPr lang="en-US" altLang="ko-KR" dirty="0"/>
          </a:p>
          <a:p>
            <a:pPr algn="l"/>
            <a:r>
              <a:rPr lang="en-US" altLang="ko-KR" dirty="0"/>
              <a:t>•</a:t>
            </a:r>
            <a:r>
              <a:rPr lang="en-US" altLang="ko-KR" dirty="0" err="1"/>
              <a:t>kubectl</a:t>
            </a:r>
            <a:r>
              <a:rPr lang="en-US" altLang="ko-KR" dirty="0"/>
              <a:t> rollout - Manage a deployment rollout</a:t>
            </a:r>
          </a:p>
          <a:p>
            <a:pPr algn="l"/>
            <a:r>
              <a:rPr lang="en-US" altLang="ko-KR" dirty="0"/>
              <a:t>•</a:t>
            </a:r>
            <a:r>
              <a:rPr lang="en-US" altLang="ko-KR" dirty="0" err="1"/>
              <a:t>kubectl</a:t>
            </a:r>
            <a:r>
              <a:rPr lang="en-US" altLang="ko-KR" dirty="0"/>
              <a:t> run - Run a particular image on the cluster</a:t>
            </a:r>
          </a:p>
          <a:p>
            <a:pPr algn="l"/>
            <a:r>
              <a:rPr lang="en-US" altLang="ko-KR" dirty="0"/>
              <a:t>•</a:t>
            </a:r>
            <a:r>
              <a:rPr lang="en-US" altLang="ko-KR" dirty="0" err="1"/>
              <a:t>kubectl</a:t>
            </a:r>
            <a:r>
              <a:rPr lang="en-US" altLang="ko-KR" dirty="0"/>
              <a:t> scale - Set a new size for a Deployment, </a:t>
            </a:r>
            <a:r>
              <a:rPr lang="en-US" altLang="ko-KR" dirty="0" err="1"/>
              <a:t>ReplicaSet</a:t>
            </a:r>
            <a:r>
              <a:rPr lang="en-US" altLang="ko-KR" dirty="0"/>
              <a:t>, Replication Controller, or Job</a:t>
            </a:r>
          </a:p>
          <a:p>
            <a:pPr algn="l"/>
            <a:r>
              <a:rPr lang="en-US" altLang="ko-KR" dirty="0"/>
              <a:t>•</a:t>
            </a:r>
            <a:r>
              <a:rPr lang="en-US" altLang="ko-KR" dirty="0" err="1"/>
              <a:t>kubectl</a:t>
            </a:r>
            <a:r>
              <a:rPr lang="en-US" altLang="ko-KR" dirty="0"/>
              <a:t> set - Set specific features on objects</a:t>
            </a:r>
          </a:p>
          <a:p>
            <a:pPr algn="l"/>
            <a:r>
              <a:rPr lang="en-US" altLang="ko-KR" dirty="0"/>
              <a:t>•</a:t>
            </a:r>
            <a:r>
              <a:rPr lang="en-US" altLang="ko-KR" dirty="0" err="1"/>
              <a:t>kubectl</a:t>
            </a:r>
            <a:r>
              <a:rPr lang="en-US" altLang="ko-KR" dirty="0"/>
              <a:t> taint - Update the taints on one or more nodes</a:t>
            </a:r>
          </a:p>
          <a:p>
            <a:pPr algn="l"/>
            <a:r>
              <a:rPr lang="en-US" altLang="ko-KR" dirty="0"/>
              <a:t>•</a:t>
            </a:r>
            <a:r>
              <a:rPr lang="en-US" altLang="ko-KR" dirty="0" err="1"/>
              <a:t>kubectl</a:t>
            </a:r>
            <a:r>
              <a:rPr lang="en-US" altLang="ko-KR" dirty="0"/>
              <a:t> top - Display Resource (CPU/Memory/Storage) usage</a:t>
            </a:r>
          </a:p>
          <a:p>
            <a:pPr algn="l"/>
            <a:r>
              <a:rPr lang="en-US" altLang="ko-KR" dirty="0"/>
              <a:t>•</a:t>
            </a:r>
            <a:r>
              <a:rPr lang="en-US" altLang="ko-KR" dirty="0" err="1"/>
              <a:t>kubectl</a:t>
            </a:r>
            <a:r>
              <a:rPr lang="en-US" altLang="ko-KR" dirty="0"/>
              <a:t> </a:t>
            </a:r>
            <a:r>
              <a:rPr lang="en-US" altLang="ko-KR" dirty="0" err="1"/>
              <a:t>uncordon</a:t>
            </a:r>
            <a:r>
              <a:rPr lang="en-US" altLang="ko-KR" dirty="0"/>
              <a:t> - Mark node as schedulable</a:t>
            </a:r>
          </a:p>
          <a:p>
            <a:pPr algn="l"/>
            <a:r>
              <a:rPr lang="en-US" altLang="ko-KR" dirty="0"/>
              <a:t>•</a:t>
            </a:r>
            <a:r>
              <a:rPr lang="en-US" altLang="ko-KR" dirty="0" err="1"/>
              <a:t>kubectl</a:t>
            </a:r>
            <a:r>
              <a:rPr lang="en-US" altLang="ko-KR" dirty="0"/>
              <a:t> version - Print the client and server version information</a:t>
            </a:r>
          </a:p>
        </p:txBody>
      </p:sp>
    </p:spTree>
    <p:extLst>
      <p:ext uri="{BB962C8B-B14F-4D97-AF65-F5344CB8AC3E}">
        <p14:creationId xmlns:p14="http://schemas.microsoft.com/office/powerpoint/2010/main" val="14548098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646331"/>
          </a:xfrm>
          <a:prstGeom prst="rect">
            <a:avLst/>
          </a:prstGeom>
          <a:noFill/>
          <a:ln w="9525">
            <a:noFill/>
            <a:miter lim="800000"/>
            <a:headEnd/>
            <a:tailEnd/>
          </a:ln>
        </p:spPr>
        <p:txBody>
          <a:bodyPr wrap="square">
            <a:spAutoFit/>
          </a:bodyPr>
          <a:lstStyle/>
          <a:p>
            <a:pPr marL="342900" indent="-342900" algn="l">
              <a:buAutoNum type="arabicPeriod"/>
            </a:pPr>
            <a:r>
              <a:rPr lang="en-US" altLang="ko-KR" sz="1800" b="1" dirty="0" err="1" smtClean="0">
                <a:latin typeface="+mn-ea"/>
                <a:ea typeface="+mn-ea"/>
              </a:rPr>
              <a:t>kubectl</a:t>
            </a:r>
            <a:r>
              <a:rPr lang="ko-KR" altLang="en-US" sz="1800" b="1" dirty="0" smtClean="0">
                <a:latin typeface="+mn-ea"/>
                <a:ea typeface="+mn-ea"/>
              </a:rPr>
              <a:t>은 </a:t>
            </a:r>
            <a:r>
              <a:rPr lang="en-US" altLang="ko-KR" sz="1800" b="1" dirty="0" err="1" smtClean="0">
                <a:latin typeface="+mn-ea"/>
                <a:ea typeface="+mn-ea"/>
              </a:rPr>
              <a:t>kubernetes</a:t>
            </a:r>
            <a:r>
              <a:rPr lang="en-US" altLang="ko-KR" sz="1800" b="1" dirty="0" smtClean="0">
                <a:latin typeface="+mn-ea"/>
                <a:ea typeface="+mn-ea"/>
              </a:rPr>
              <a:t> cluster</a:t>
            </a:r>
            <a:r>
              <a:rPr lang="ko-KR" altLang="en-US" sz="1800" b="1" dirty="0" smtClean="0">
                <a:latin typeface="+mn-ea"/>
                <a:ea typeface="+mn-ea"/>
              </a:rPr>
              <a:t>를 위한 </a:t>
            </a:r>
            <a:r>
              <a:rPr lang="en-US" altLang="ko-KR" sz="1800" b="1" dirty="0" smtClean="0">
                <a:latin typeface="+mn-ea"/>
                <a:ea typeface="+mn-ea"/>
              </a:rPr>
              <a:t>command line interface </a:t>
            </a:r>
            <a:endParaRPr lang="en-US" altLang="ko-KR" sz="1400" dirty="0" smtClean="0">
              <a:latin typeface="+mn-ea"/>
              <a:ea typeface="+mn-ea"/>
            </a:endParaRPr>
          </a:p>
          <a:p>
            <a:pPr lvl="0" algn="l"/>
            <a:endParaRPr lang="en-US" altLang="ko-KR" sz="1800" b="1" dirty="0">
              <a:latin typeface="+mn-ea"/>
              <a:ea typeface="+mn-ea"/>
            </a:endParaRPr>
          </a:p>
        </p:txBody>
      </p:sp>
      <p:sp>
        <p:nvSpPr>
          <p:cNvPr id="5" name="직사각형 4"/>
          <p:cNvSpPr/>
          <p:nvPr/>
        </p:nvSpPr>
        <p:spPr>
          <a:xfrm>
            <a:off x="611982" y="1102511"/>
            <a:ext cx="9145016" cy="6524863"/>
          </a:xfrm>
          <a:prstGeom prst="rect">
            <a:avLst/>
          </a:prstGeom>
        </p:spPr>
        <p:txBody>
          <a:bodyPr wrap="square">
            <a:spAutoFit/>
          </a:bodyPr>
          <a:lstStyle/>
          <a:p>
            <a:pPr algn="l"/>
            <a:r>
              <a:rPr lang="en-US" altLang="ko-KR" b="1" dirty="0" err="1" smtClean="0">
                <a:solidFill>
                  <a:srgbClr val="FF0000"/>
                </a:solidFill>
              </a:rPr>
              <a:t>kubectl</a:t>
            </a:r>
            <a:r>
              <a:rPr lang="en-US" altLang="ko-KR" b="1" dirty="0" smtClean="0">
                <a:solidFill>
                  <a:srgbClr val="FF0000"/>
                </a:solidFill>
              </a:rPr>
              <a:t> </a:t>
            </a:r>
            <a:r>
              <a:rPr lang="en-US" altLang="ko-KR" b="1" dirty="0" err="1" smtClean="0">
                <a:solidFill>
                  <a:srgbClr val="FF0000"/>
                </a:solidFill>
              </a:rPr>
              <a:t>resouce</a:t>
            </a:r>
            <a:r>
              <a:rPr lang="en-US" altLang="ko-KR" b="1" dirty="0" smtClean="0">
                <a:solidFill>
                  <a:srgbClr val="FF0000"/>
                </a:solidFill>
              </a:rPr>
              <a:t> type </a:t>
            </a:r>
            <a:r>
              <a:rPr lang="ko-KR" altLang="en-US" b="1" dirty="0" smtClean="0">
                <a:solidFill>
                  <a:srgbClr val="FF0000"/>
                </a:solidFill>
              </a:rPr>
              <a:t>옵션 </a:t>
            </a:r>
            <a:endParaRPr lang="en-US" altLang="ko-KR" dirty="0"/>
          </a:p>
          <a:p>
            <a:pPr algn="l"/>
            <a:r>
              <a:rPr lang="en-US" altLang="ko-KR" dirty="0"/>
              <a:t>Resource </a:t>
            </a:r>
            <a:r>
              <a:rPr lang="en-US" altLang="ko-KR" dirty="0" smtClean="0"/>
              <a:t>type              Abbreviated alias</a:t>
            </a:r>
            <a:endParaRPr lang="en-US" altLang="ko-KR" dirty="0"/>
          </a:p>
          <a:p>
            <a:pPr algn="l"/>
            <a:r>
              <a:rPr lang="en-US" altLang="ko-KR" dirty="0" err="1"/>
              <a:t>certificatesigningrequests</a:t>
            </a:r>
            <a:r>
              <a:rPr lang="en-US" altLang="ko-KR" dirty="0"/>
              <a:t> </a:t>
            </a:r>
            <a:r>
              <a:rPr lang="en-US" altLang="ko-KR" dirty="0" err="1"/>
              <a:t>csr</a:t>
            </a:r>
            <a:r>
              <a:rPr lang="en-US" altLang="ko-KR" dirty="0"/>
              <a:t> </a:t>
            </a:r>
          </a:p>
          <a:p>
            <a:pPr algn="l"/>
            <a:r>
              <a:rPr lang="en-US" altLang="ko-KR" dirty="0"/>
              <a:t>clusters   </a:t>
            </a:r>
          </a:p>
          <a:p>
            <a:pPr algn="l"/>
            <a:r>
              <a:rPr lang="en-US" altLang="ko-KR" dirty="0" err="1"/>
              <a:t>clusterrolebindings</a:t>
            </a:r>
            <a:r>
              <a:rPr lang="en-US" altLang="ko-KR" dirty="0"/>
              <a:t>   </a:t>
            </a:r>
          </a:p>
          <a:p>
            <a:pPr algn="l"/>
            <a:r>
              <a:rPr lang="en-US" altLang="ko-KR" dirty="0" err="1"/>
              <a:t>clusterroles</a:t>
            </a:r>
            <a:r>
              <a:rPr lang="en-US" altLang="ko-KR" dirty="0"/>
              <a:t>   </a:t>
            </a:r>
          </a:p>
          <a:p>
            <a:pPr algn="l"/>
            <a:r>
              <a:rPr lang="en-US" altLang="ko-KR" dirty="0" err="1"/>
              <a:t>componentstatuses</a:t>
            </a:r>
            <a:r>
              <a:rPr lang="en-US" altLang="ko-KR" dirty="0"/>
              <a:t> </a:t>
            </a:r>
            <a:r>
              <a:rPr lang="en-US" altLang="ko-KR" dirty="0" err="1"/>
              <a:t>cs</a:t>
            </a:r>
            <a:r>
              <a:rPr lang="en-US" altLang="ko-KR" dirty="0"/>
              <a:t> </a:t>
            </a:r>
          </a:p>
          <a:p>
            <a:pPr algn="l"/>
            <a:r>
              <a:rPr lang="en-US" altLang="ko-KR" dirty="0" err="1"/>
              <a:t>configmaps</a:t>
            </a:r>
            <a:r>
              <a:rPr lang="en-US" altLang="ko-KR" dirty="0"/>
              <a:t> cm </a:t>
            </a:r>
          </a:p>
          <a:p>
            <a:pPr algn="l"/>
            <a:r>
              <a:rPr lang="en-US" altLang="ko-KR" dirty="0" err="1"/>
              <a:t>cronjobs</a:t>
            </a:r>
            <a:r>
              <a:rPr lang="en-US" altLang="ko-KR" dirty="0"/>
              <a:t>   </a:t>
            </a:r>
          </a:p>
          <a:p>
            <a:pPr algn="l"/>
            <a:r>
              <a:rPr lang="en-US" altLang="ko-KR" dirty="0" err="1"/>
              <a:t>daemonsets</a:t>
            </a:r>
            <a:r>
              <a:rPr lang="en-US" altLang="ko-KR" dirty="0"/>
              <a:t> ds </a:t>
            </a:r>
          </a:p>
          <a:p>
            <a:pPr algn="l"/>
            <a:r>
              <a:rPr lang="en-US" altLang="ko-KR" b="1" dirty="0">
                <a:solidFill>
                  <a:srgbClr val="FF0000"/>
                </a:solidFill>
              </a:rPr>
              <a:t>deployments</a:t>
            </a:r>
            <a:r>
              <a:rPr lang="en-US" altLang="ko-KR" dirty="0"/>
              <a:t> deploy </a:t>
            </a:r>
          </a:p>
          <a:p>
            <a:pPr algn="l"/>
            <a:r>
              <a:rPr lang="en-US" altLang="ko-KR" dirty="0"/>
              <a:t>endpoints ep </a:t>
            </a:r>
          </a:p>
          <a:p>
            <a:pPr algn="l"/>
            <a:r>
              <a:rPr lang="en-US" altLang="ko-KR" dirty="0"/>
              <a:t>events </a:t>
            </a:r>
            <a:r>
              <a:rPr lang="en-US" altLang="ko-KR" dirty="0" err="1"/>
              <a:t>ev</a:t>
            </a:r>
            <a:r>
              <a:rPr lang="en-US" altLang="ko-KR" dirty="0"/>
              <a:t> </a:t>
            </a:r>
          </a:p>
          <a:p>
            <a:pPr algn="l"/>
            <a:r>
              <a:rPr lang="en-US" altLang="ko-KR" dirty="0" err="1"/>
              <a:t>horizontalpodautoscalers</a:t>
            </a:r>
            <a:r>
              <a:rPr lang="en-US" altLang="ko-KR" dirty="0"/>
              <a:t> </a:t>
            </a:r>
            <a:r>
              <a:rPr lang="en-US" altLang="ko-KR" dirty="0" err="1"/>
              <a:t>hpa</a:t>
            </a:r>
            <a:r>
              <a:rPr lang="en-US" altLang="ko-KR" dirty="0"/>
              <a:t> </a:t>
            </a:r>
          </a:p>
          <a:p>
            <a:pPr algn="l"/>
            <a:r>
              <a:rPr lang="en-US" altLang="ko-KR" dirty="0"/>
              <a:t>ingresses </a:t>
            </a:r>
            <a:r>
              <a:rPr lang="en-US" altLang="ko-KR" dirty="0" err="1"/>
              <a:t>ing</a:t>
            </a:r>
            <a:r>
              <a:rPr lang="en-US" altLang="ko-KR" dirty="0"/>
              <a:t> </a:t>
            </a:r>
          </a:p>
          <a:p>
            <a:pPr algn="l"/>
            <a:r>
              <a:rPr lang="en-US" altLang="ko-KR" dirty="0"/>
              <a:t>jobs   </a:t>
            </a:r>
          </a:p>
          <a:p>
            <a:pPr algn="l"/>
            <a:r>
              <a:rPr lang="en-US" altLang="ko-KR" dirty="0" err="1"/>
              <a:t>limitranges</a:t>
            </a:r>
            <a:r>
              <a:rPr lang="en-US" altLang="ko-KR" dirty="0"/>
              <a:t> limits </a:t>
            </a:r>
          </a:p>
          <a:p>
            <a:pPr algn="l"/>
            <a:r>
              <a:rPr lang="en-US" altLang="ko-KR" dirty="0"/>
              <a:t>namespaces ns </a:t>
            </a:r>
          </a:p>
          <a:p>
            <a:pPr algn="l"/>
            <a:r>
              <a:rPr lang="en-US" altLang="ko-KR" dirty="0" err="1"/>
              <a:t>networkpolicies</a:t>
            </a:r>
            <a:r>
              <a:rPr lang="en-US" altLang="ko-KR" dirty="0"/>
              <a:t>   </a:t>
            </a:r>
          </a:p>
          <a:p>
            <a:pPr algn="l"/>
            <a:r>
              <a:rPr lang="en-US" altLang="ko-KR" b="1" dirty="0">
                <a:solidFill>
                  <a:srgbClr val="FF0000"/>
                </a:solidFill>
              </a:rPr>
              <a:t>nodes</a:t>
            </a:r>
            <a:r>
              <a:rPr lang="en-US" altLang="ko-KR" dirty="0"/>
              <a:t> no </a:t>
            </a:r>
          </a:p>
          <a:p>
            <a:pPr algn="l"/>
            <a:r>
              <a:rPr lang="en-US" altLang="ko-KR" dirty="0" err="1"/>
              <a:t>persistentvolumeclaims</a:t>
            </a:r>
            <a:r>
              <a:rPr lang="en-US" altLang="ko-KR" dirty="0"/>
              <a:t> </a:t>
            </a:r>
            <a:r>
              <a:rPr lang="en-US" altLang="ko-KR" dirty="0" err="1"/>
              <a:t>pvc</a:t>
            </a:r>
            <a:r>
              <a:rPr lang="en-US" altLang="ko-KR" dirty="0"/>
              <a:t> </a:t>
            </a:r>
          </a:p>
          <a:p>
            <a:pPr algn="l"/>
            <a:r>
              <a:rPr lang="en-US" altLang="ko-KR" dirty="0" err="1"/>
              <a:t>persistentvolumes</a:t>
            </a:r>
            <a:r>
              <a:rPr lang="en-US" altLang="ko-KR" dirty="0"/>
              <a:t> </a:t>
            </a:r>
            <a:r>
              <a:rPr lang="en-US" altLang="ko-KR" dirty="0" err="1"/>
              <a:t>pv</a:t>
            </a:r>
            <a:r>
              <a:rPr lang="en-US" altLang="ko-KR" dirty="0"/>
              <a:t> </a:t>
            </a:r>
          </a:p>
          <a:p>
            <a:pPr algn="l"/>
            <a:r>
              <a:rPr lang="en-US" altLang="ko-KR" dirty="0" err="1"/>
              <a:t>poddisruptionbudget</a:t>
            </a:r>
            <a:r>
              <a:rPr lang="en-US" altLang="ko-KR" dirty="0"/>
              <a:t> </a:t>
            </a:r>
            <a:r>
              <a:rPr lang="en-US" altLang="ko-KR" dirty="0" err="1"/>
              <a:t>pdb</a:t>
            </a:r>
            <a:r>
              <a:rPr lang="en-US" altLang="ko-KR" dirty="0"/>
              <a:t> </a:t>
            </a:r>
          </a:p>
          <a:p>
            <a:pPr algn="l"/>
            <a:r>
              <a:rPr lang="en-US" altLang="ko-KR" b="1" dirty="0">
                <a:solidFill>
                  <a:srgbClr val="FF0000"/>
                </a:solidFill>
              </a:rPr>
              <a:t>pods</a:t>
            </a:r>
            <a:r>
              <a:rPr lang="en-US" altLang="ko-KR" dirty="0"/>
              <a:t> </a:t>
            </a:r>
            <a:r>
              <a:rPr lang="en-US" altLang="ko-KR" dirty="0" err="1"/>
              <a:t>po</a:t>
            </a:r>
            <a:r>
              <a:rPr lang="en-US" altLang="ko-KR" dirty="0"/>
              <a:t> </a:t>
            </a:r>
          </a:p>
          <a:p>
            <a:pPr algn="l"/>
            <a:r>
              <a:rPr lang="en-US" altLang="ko-KR" dirty="0" err="1"/>
              <a:t>podsecuritypolicies</a:t>
            </a:r>
            <a:r>
              <a:rPr lang="en-US" altLang="ko-KR" dirty="0"/>
              <a:t> </a:t>
            </a:r>
            <a:r>
              <a:rPr lang="en-US" altLang="ko-KR" dirty="0" err="1"/>
              <a:t>psp</a:t>
            </a:r>
            <a:r>
              <a:rPr lang="en-US" altLang="ko-KR" dirty="0"/>
              <a:t> </a:t>
            </a:r>
          </a:p>
          <a:p>
            <a:pPr algn="l"/>
            <a:r>
              <a:rPr lang="en-US" altLang="ko-KR" dirty="0" err="1"/>
              <a:t>podtemplates</a:t>
            </a:r>
            <a:r>
              <a:rPr lang="en-US" altLang="ko-KR" dirty="0"/>
              <a:t>   </a:t>
            </a:r>
          </a:p>
          <a:p>
            <a:pPr algn="l"/>
            <a:r>
              <a:rPr lang="en-US" altLang="ko-KR" b="1" dirty="0" err="1">
                <a:solidFill>
                  <a:srgbClr val="FF0000"/>
                </a:solidFill>
              </a:rPr>
              <a:t>replicasets</a:t>
            </a:r>
            <a:r>
              <a:rPr lang="en-US" altLang="ko-KR" dirty="0"/>
              <a:t> </a:t>
            </a:r>
            <a:r>
              <a:rPr lang="en-US" altLang="ko-KR" dirty="0" err="1"/>
              <a:t>rs</a:t>
            </a:r>
            <a:r>
              <a:rPr lang="en-US" altLang="ko-KR" dirty="0"/>
              <a:t> </a:t>
            </a:r>
          </a:p>
          <a:p>
            <a:pPr algn="l"/>
            <a:r>
              <a:rPr lang="en-US" altLang="ko-KR" dirty="0" err="1"/>
              <a:t>replicationcontrollers</a:t>
            </a:r>
            <a:r>
              <a:rPr lang="en-US" altLang="ko-KR" dirty="0"/>
              <a:t> </a:t>
            </a:r>
            <a:r>
              <a:rPr lang="en-US" altLang="ko-KR" dirty="0" err="1"/>
              <a:t>rc</a:t>
            </a:r>
            <a:r>
              <a:rPr lang="en-US" altLang="ko-KR" dirty="0"/>
              <a:t> </a:t>
            </a:r>
          </a:p>
          <a:p>
            <a:pPr algn="l"/>
            <a:r>
              <a:rPr lang="en-US" altLang="ko-KR" dirty="0" err="1"/>
              <a:t>resourcequotas</a:t>
            </a:r>
            <a:r>
              <a:rPr lang="en-US" altLang="ko-KR" dirty="0"/>
              <a:t> quota </a:t>
            </a:r>
          </a:p>
          <a:p>
            <a:pPr algn="l"/>
            <a:r>
              <a:rPr lang="en-US" altLang="ko-KR" dirty="0" err="1"/>
              <a:t>rolebindings</a:t>
            </a:r>
            <a:r>
              <a:rPr lang="en-US" altLang="ko-KR" dirty="0"/>
              <a:t>   </a:t>
            </a:r>
          </a:p>
          <a:p>
            <a:pPr algn="l"/>
            <a:r>
              <a:rPr lang="en-US" altLang="ko-KR" dirty="0"/>
              <a:t>roles   </a:t>
            </a:r>
          </a:p>
          <a:p>
            <a:pPr algn="l"/>
            <a:r>
              <a:rPr lang="en-US" altLang="ko-KR" dirty="0"/>
              <a:t>secrets   </a:t>
            </a:r>
          </a:p>
          <a:p>
            <a:pPr algn="l"/>
            <a:r>
              <a:rPr lang="en-US" altLang="ko-KR" dirty="0" err="1"/>
              <a:t>serviceaccounts</a:t>
            </a:r>
            <a:r>
              <a:rPr lang="en-US" altLang="ko-KR" dirty="0"/>
              <a:t> </a:t>
            </a:r>
            <a:r>
              <a:rPr lang="en-US" altLang="ko-KR" dirty="0" err="1"/>
              <a:t>sa</a:t>
            </a:r>
            <a:r>
              <a:rPr lang="en-US" altLang="ko-KR" dirty="0"/>
              <a:t> </a:t>
            </a:r>
          </a:p>
          <a:p>
            <a:pPr algn="l"/>
            <a:r>
              <a:rPr lang="en-US" altLang="ko-KR" b="1" dirty="0">
                <a:solidFill>
                  <a:srgbClr val="FF0000"/>
                </a:solidFill>
              </a:rPr>
              <a:t>services</a:t>
            </a:r>
            <a:r>
              <a:rPr lang="en-US" altLang="ko-KR" dirty="0"/>
              <a:t> svc </a:t>
            </a:r>
          </a:p>
          <a:p>
            <a:pPr algn="l"/>
            <a:r>
              <a:rPr lang="en-US" altLang="ko-KR" dirty="0" err="1"/>
              <a:t>statefulsets</a:t>
            </a:r>
            <a:r>
              <a:rPr lang="en-US" altLang="ko-KR" dirty="0"/>
              <a:t>   </a:t>
            </a:r>
          </a:p>
          <a:p>
            <a:pPr algn="l"/>
            <a:r>
              <a:rPr lang="en-US" altLang="ko-KR" dirty="0" err="1"/>
              <a:t>storageclasses</a:t>
            </a:r>
            <a:r>
              <a:rPr lang="en-US" altLang="ko-KR" dirty="0"/>
              <a:t>   </a:t>
            </a:r>
          </a:p>
          <a:p>
            <a:pPr algn="l"/>
            <a:r>
              <a:rPr lang="en-US" altLang="ko-KR" dirty="0" err="1"/>
              <a:t>thirdpartyresources</a:t>
            </a:r>
            <a:r>
              <a:rPr lang="en-US" altLang="ko-KR" dirty="0"/>
              <a:t> </a:t>
            </a:r>
          </a:p>
        </p:txBody>
      </p:sp>
    </p:spTree>
    <p:extLst>
      <p:ext uri="{BB962C8B-B14F-4D97-AF65-F5344CB8AC3E}">
        <p14:creationId xmlns:p14="http://schemas.microsoft.com/office/powerpoint/2010/main" val="15015331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800219"/>
          </a:xfrm>
          <a:prstGeom prst="rect">
            <a:avLst/>
          </a:prstGeom>
          <a:noFill/>
          <a:ln w="9525">
            <a:noFill/>
            <a:miter lim="800000"/>
            <a:headEnd/>
            <a:tailEnd/>
          </a:ln>
        </p:spPr>
        <p:txBody>
          <a:bodyPr wrap="square">
            <a:spAutoFit/>
          </a:bodyPr>
          <a:lstStyle/>
          <a:p>
            <a:pPr marL="342900" indent="-342900" algn="l">
              <a:buAutoNum type="arabicPeriod"/>
            </a:pPr>
            <a:r>
              <a:rPr lang="en-US" altLang="ko-KR" sz="1800" b="1" dirty="0" err="1" smtClean="0">
                <a:latin typeface="+mn-ea"/>
                <a:ea typeface="+mn-ea"/>
              </a:rPr>
              <a:t>kubernetes</a:t>
            </a:r>
            <a:r>
              <a:rPr lang="en-US" altLang="ko-KR" sz="1800" b="1" dirty="0" smtClean="0">
                <a:latin typeface="+mn-ea"/>
                <a:ea typeface="+mn-ea"/>
              </a:rPr>
              <a:t>  </a:t>
            </a:r>
            <a:r>
              <a:rPr lang="ko-KR" altLang="en-US" sz="1800" b="1" dirty="0" smtClean="0">
                <a:latin typeface="+mn-ea"/>
                <a:ea typeface="+mn-ea"/>
              </a:rPr>
              <a:t>기본 설치</a:t>
            </a:r>
            <a:r>
              <a:rPr lang="en-US" altLang="ko-KR" sz="1800" b="1" dirty="0" smtClean="0">
                <a:latin typeface="+mn-ea"/>
                <a:ea typeface="+mn-ea"/>
              </a:rPr>
              <a:t> </a:t>
            </a:r>
            <a:endParaRPr lang="en-US" altLang="ko-KR" sz="1800" b="1" dirty="0">
              <a:latin typeface="+mn-ea"/>
              <a:ea typeface="+mn-ea"/>
            </a:endParaRPr>
          </a:p>
          <a:p>
            <a:pPr algn="l"/>
            <a:r>
              <a:rPr lang="en-US" altLang="ko-KR" sz="1600" dirty="0" smtClean="0">
                <a:latin typeface="+mn-ea"/>
                <a:ea typeface="+mn-ea"/>
              </a:rPr>
              <a:t>- </a:t>
            </a:r>
            <a:r>
              <a:rPr lang="ko-KR" altLang="en-US" sz="1600" dirty="0" smtClean="0">
                <a:latin typeface="+mn-ea"/>
                <a:ea typeface="+mn-ea"/>
              </a:rPr>
              <a:t>모든 </a:t>
            </a:r>
            <a:r>
              <a:rPr lang="en-US" altLang="ko-KR" sz="1600" dirty="0" smtClean="0">
                <a:latin typeface="+mn-ea"/>
                <a:ea typeface="+mn-ea"/>
              </a:rPr>
              <a:t>node</a:t>
            </a:r>
            <a:r>
              <a:rPr lang="ko-KR" altLang="en-US" sz="1600" dirty="0" smtClean="0">
                <a:latin typeface="+mn-ea"/>
                <a:ea typeface="+mn-ea"/>
              </a:rPr>
              <a:t>에 </a:t>
            </a:r>
            <a:r>
              <a:rPr lang="en-US" altLang="ko-KR" sz="1600" dirty="0" smtClean="0">
                <a:latin typeface="+mn-ea"/>
                <a:ea typeface="+mn-ea"/>
              </a:rPr>
              <a:t>4</a:t>
            </a:r>
            <a:r>
              <a:rPr lang="ko-KR" altLang="en-US" sz="1600" dirty="0" smtClean="0">
                <a:latin typeface="+mn-ea"/>
                <a:ea typeface="+mn-ea"/>
              </a:rPr>
              <a:t>개의 </a:t>
            </a:r>
            <a:r>
              <a:rPr lang="en-US" altLang="ko-KR" sz="1600" dirty="0" smtClean="0">
                <a:latin typeface="+mn-ea"/>
                <a:ea typeface="+mn-ea"/>
              </a:rPr>
              <a:t>packages</a:t>
            </a:r>
            <a:r>
              <a:rPr lang="ko-KR" altLang="en-US" sz="1600" dirty="0" smtClean="0">
                <a:latin typeface="+mn-ea"/>
                <a:ea typeface="+mn-ea"/>
              </a:rPr>
              <a:t>가 설치되어야 함 </a:t>
            </a:r>
            <a:r>
              <a:rPr lang="en-US" altLang="ko-KR" sz="1400" dirty="0" smtClean="0">
                <a:latin typeface="+mn-ea"/>
                <a:ea typeface="+mn-ea"/>
              </a:rPr>
              <a:t>   </a:t>
            </a:r>
            <a:endParaRPr lang="en-US" altLang="ko-KR" sz="1400" dirty="0">
              <a:latin typeface="+mn-ea"/>
              <a:ea typeface="+mn-ea"/>
            </a:endParaRPr>
          </a:p>
          <a:p>
            <a:pPr lvl="0" algn="l"/>
            <a:endParaRPr lang="en-US" altLang="ko-KR" sz="1200" dirty="0">
              <a:solidFill>
                <a:srgbClr val="000000"/>
              </a:solidFill>
              <a:latin typeface="맑은 고딕"/>
              <a:ea typeface="맑은 고딕"/>
            </a:endParaRPr>
          </a:p>
        </p:txBody>
      </p:sp>
      <p:sp>
        <p:nvSpPr>
          <p:cNvPr id="5" name="직사각형 4"/>
          <p:cNvSpPr/>
          <p:nvPr/>
        </p:nvSpPr>
        <p:spPr>
          <a:xfrm>
            <a:off x="560612" y="1422177"/>
            <a:ext cx="8748972" cy="2462213"/>
          </a:xfrm>
          <a:prstGeom prst="rect">
            <a:avLst/>
          </a:prstGeom>
        </p:spPr>
        <p:txBody>
          <a:bodyPr wrap="square">
            <a:spAutoFit/>
          </a:bodyPr>
          <a:lstStyle/>
          <a:p>
            <a:pPr algn="l"/>
            <a:r>
              <a:rPr lang="en-US" altLang="ko-KR" sz="1400" dirty="0" err="1">
                <a:solidFill>
                  <a:srgbClr val="FF0000"/>
                </a:solidFill>
              </a:rPr>
              <a:t>docker</a:t>
            </a:r>
            <a:r>
              <a:rPr lang="en-US" altLang="ko-KR" sz="1400" dirty="0"/>
              <a:t>: the container runtime, which </a:t>
            </a:r>
            <a:r>
              <a:rPr lang="en-US" altLang="ko-KR" sz="1400" dirty="0" err="1"/>
              <a:t>Kubernetes</a:t>
            </a:r>
            <a:r>
              <a:rPr lang="en-US" altLang="ko-KR" sz="1400" dirty="0"/>
              <a:t> depends on. v1.12 is recommended, but v1.10 and v1.11 are known to work as well. v1.13 and 17.03+ have not yet been tested and verified by the </a:t>
            </a:r>
            <a:r>
              <a:rPr lang="en-US" altLang="ko-KR" sz="1400" dirty="0" err="1"/>
              <a:t>Kubernetes</a:t>
            </a:r>
            <a:r>
              <a:rPr lang="en-US" altLang="ko-KR" sz="1400" dirty="0"/>
              <a:t> node team</a:t>
            </a:r>
            <a:r>
              <a:rPr lang="en-US" altLang="ko-KR" sz="1400" dirty="0" smtClean="0"/>
              <a:t>.</a:t>
            </a:r>
          </a:p>
          <a:p>
            <a:pPr algn="l"/>
            <a:endParaRPr lang="en-US" altLang="ko-KR" sz="1400" dirty="0"/>
          </a:p>
          <a:p>
            <a:pPr algn="l"/>
            <a:r>
              <a:rPr lang="en-US" altLang="ko-KR" sz="1400" dirty="0" err="1">
                <a:solidFill>
                  <a:srgbClr val="FF0000"/>
                </a:solidFill>
              </a:rPr>
              <a:t>kubelet</a:t>
            </a:r>
            <a:r>
              <a:rPr lang="en-US" altLang="ko-KR" sz="1400" dirty="0"/>
              <a:t>: the most core component of </a:t>
            </a:r>
            <a:r>
              <a:rPr lang="en-US" altLang="ko-KR" sz="1400" dirty="0" err="1"/>
              <a:t>Kubernetes</a:t>
            </a:r>
            <a:r>
              <a:rPr lang="en-US" altLang="ko-KR" sz="1400" dirty="0"/>
              <a:t>. It runs on all of the machines in your cluster and does things like starting pods and containers</a:t>
            </a:r>
            <a:r>
              <a:rPr lang="en-US" altLang="ko-KR" sz="1400" dirty="0" smtClean="0"/>
              <a:t>.</a:t>
            </a:r>
          </a:p>
          <a:p>
            <a:pPr algn="l"/>
            <a:endParaRPr lang="en-US" altLang="ko-KR" sz="1400" dirty="0"/>
          </a:p>
          <a:p>
            <a:pPr algn="l"/>
            <a:r>
              <a:rPr lang="en-US" altLang="ko-KR" sz="1400" dirty="0" err="1">
                <a:solidFill>
                  <a:srgbClr val="FF0000"/>
                </a:solidFill>
              </a:rPr>
              <a:t>kubectl</a:t>
            </a:r>
            <a:r>
              <a:rPr lang="en-US" altLang="ko-KR" sz="1400" dirty="0"/>
              <a:t>: the command to control the cluster once it’s running. You will only need this on the master, but it can be useful to have on the other nodes as well</a:t>
            </a:r>
            <a:r>
              <a:rPr lang="en-US" altLang="ko-KR" sz="1400" dirty="0" smtClean="0"/>
              <a:t>.</a:t>
            </a:r>
          </a:p>
          <a:p>
            <a:pPr algn="l"/>
            <a:endParaRPr lang="en-US" altLang="ko-KR" sz="1400" dirty="0"/>
          </a:p>
          <a:p>
            <a:pPr algn="l"/>
            <a:r>
              <a:rPr lang="en-US" altLang="ko-KR" sz="1400" dirty="0" err="1">
                <a:solidFill>
                  <a:srgbClr val="FF0000"/>
                </a:solidFill>
              </a:rPr>
              <a:t>kubeadm</a:t>
            </a:r>
            <a:r>
              <a:rPr lang="en-US" altLang="ko-KR" sz="1400" dirty="0"/>
              <a:t>: the command to bootstrap the </a:t>
            </a:r>
            <a:r>
              <a:rPr lang="en-US" altLang="ko-KR" sz="1400" dirty="0" smtClean="0"/>
              <a:t>cluster</a:t>
            </a:r>
            <a:endParaRPr lang="en-US" altLang="ko-KR" sz="1400" dirty="0"/>
          </a:p>
        </p:txBody>
      </p:sp>
      <p:sp>
        <p:nvSpPr>
          <p:cNvPr id="7" name="직사각형 6"/>
          <p:cNvSpPr/>
          <p:nvPr/>
        </p:nvSpPr>
        <p:spPr>
          <a:xfrm>
            <a:off x="575978" y="4122477"/>
            <a:ext cx="8352928" cy="2246769"/>
          </a:xfrm>
          <a:prstGeom prst="rect">
            <a:avLst/>
          </a:prstGeom>
        </p:spPr>
        <p:txBody>
          <a:bodyPr wrap="square">
            <a:spAutoFit/>
          </a:bodyPr>
          <a:lstStyle/>
          <a:p>
            <a:pPr algn="l"/>
            <a:r>
              <a:rPr lang="en-US" altLang="ko-KR" sz="1400" dirty="0" smtClean="0"/>
              <a:t>&lt;</a:t>
            </a:r>
            <a:r>
              <a:rPr lang="ko-KR" altLang="en-US" sz="1400" dirty="0" err="1" smtClean="0"/>
              <a:t>우분투</a:t>
            </a:r>
            <a:r>
              <a:rPr lang="ko-KR" altLang="en-US" sz="1400" dirty="0" smtClean="0"/>
              <a:t> </a:t>
            </a:r>
            <a:r>
              <a:rPr lang="en-US" altLang="ko-KR" sz="1400" dirty="0" smtClean="0"/>
              <a:t>16.04&gt;</a:t>
            </a:r>
          </a:p>
          <a:p>
            <a:pPr algn="l"/>
            <a:r>
              <a:rPr lang="en-US" altLang="ko-KR" sz="1400" dirty="0" smtClean="0"/>
              <a:t>apt-get </a:t>
            </a:r>
            <a:r>
              <a:rPr lang="en-US" altLang="ko-KR" sz="1400" dirty="0"/>
              <a:t>update &amp;&amp; apt-get install -y apt-transport-https</a:t>
            </a:r>
          </a:p>
          <a:p>
            <a:pPr algn="l"/>
            <a:r>
              <a:rPr lang="en-US" altLang="ko-KR" sz="1400" dirty="0"/>
              <a:t>curl -s https://packages.cloud.google.com/apt/doc/apt-key.gpg | apt-key add -</a:t>
            </a:r>
          </a:p>
          <a:p>
            <a:pPr algn="l"/>
            <a:r>
              <a:rPr lang="en-US" altLang="ko-KR" sz="1400" dirty="0"/>
              <a:t>cat &lt;&lt;EOF &gt;/</a:t>
            </a:r>
            <a:r>
              <a:rPr lang="en-US" altLang="ko-KR" sz="1400" dirty="0" err="1"/>
              <a:t>etc</a:t>
            </a:r>
            <a:r>
              <a:rPr lang="en-US" altLang="ko-KR" sz="1400" dirty="0"/>
              <a:t>/apt/</a:t>
            </a:r>
            <a:r>
              <a:rPr lang="en-US" altLang="ko-KR" sz="1400" dirty="0" err="1"/>
              <a:t>sources.list.d</a:t>
            </a:r>
            <a:r>
              <a:rPr lang="en-US" altLang="ko-KR" sz="1400" dirty="0"/>
              <a:t>/</a:t>
            </a:r>
            <a:r>
              <a:rPr lang="en-US" altLang="ko-KR" sz="1400" dirty="0" err="1"/>
              <a:t>kubernetes.list</a:t>
            </a:r>
            <a:endParaRPr lang="en-US" altLang="ko-KR" sz="1400" dirty="0"/>
          </a:p>
          <a:p>
            <a:pPr algn="l"/>
            <a:r>
              <a:rPr lang="en-US" altLang="ko-KR" sz="1400" dirty="0"/>
              <a:t>deb http://apt.kubernetes.io/ </a:t>
            </a:r>
            <a:r>
              <a:rPr lang="en-US" altLang="ko-KR" sz="1400" dirty="0" err="1"/>
              <a:t>kubernetes-xenial</a:t>
            </a:r>
            <a:r>
              <a:rPr lang="en-US" altLang="ko-KR" sz="1400" dirty="0"/>
              <a:t> main</a:t>
            </a:r>
          </a:p>
          <a:p>
            <a:pPr algn="l"/>
            <a:r>
              <a:rPr lang="en-US" altLang="ko-KR" sz="1400" dirty="0"/>
              <a:t>EOF</a:t>
            </a:r>
          </a:p>
          <a:p>
            <a:pPr algn="l"/>
            <a:r>
              <a:rPr lang="en-US" altLang="ko-KR" sz="1400" dirty="0"/>
              <a:t>apt-get update</a:t>
            </a:r>
          </a:p>
          <a:p>
            <a:pPr algn="l"/>
            <a:r>
              <a:rPr lang="en-US" altLang="ko-KR" sz="1400" dirty="0"/>
              <a:t># Install </a:t>
            </a:r>
            <a:r>
              <a:rPr lang="en-US" altLang="ko-KR" sz="1400" dirty="0" err="1"/>
              <a:t>docker</a:t>
            </a:r>
            <a:r>
              <a:rPr lang="en-US" altLang="ko-KR" sz="1400" dirty="0"/>
              <a:t> if you don't have it already.</a:t>
            </a:r>
          </a:p>
          <a:p>
            <a:pPr algn="l"/>
            <a:r>
              <a:rPr lang="en-US" altLang="ko-KR" sz="1400" dirty="0"/>
              <a:t>apt-get install -y </a:t>
            </a:r>
            <a:r>
              <a:rPr lang="en-US" altLang="ko-KR" sz="1400" dirty="0" err="1"/>
              <a:t>docker</a:t>
            </a:r>
            <a:r>
              <a:rPr lang="en-US" altLang="ko-KR" sz="1400" dirty="0"/>
              <a:t>-engine</a:t>
            </a:r>
          </a:p>
          <a:p>
            <a:pPr algn="l"/>
            <a:r>
              <a:rPr lang="en-US" altLang="ko-KR" sz="1400" dirty="0"/>
              <a:t>apt-get install -y </a:t>
            </a:r>
            <a:r>
              <a:rPr lang="en-US" altLang="ko-KR" sz="1400" dirty="0" err="1"/>
              <a:t>kubelet</a:t>
            </a:r>
            <a:r>
              <a:rPr lang="en-US" altLang="ko-KR" sz="1400" dirty="0"/>
              <a:t> </a:t>
            </a:r>
            <a:r>
              <a:rPr lang="en-US" altLang="ko-KR" sz="1400" dirty="0" err="1"/>
              <a:t>kubeadm</a:t>
            </a:r>
            <a:r>
              <a:rPr lang="en-US" altLang="ko-KR" sz="1400" dirty="0"/>
              <a:t> </a:t>
            </a:r>
            <a:r>
              <a:rPr lang="en-US" altLang="ko-KR" sz="1400" dirty="0" err="1"/>
              <a:t>kubectl</a:t>
            </a:r>
            <a:r>
              <a:rPr lang="en-US" altLang="ko-KR" sz="1400" dirty="0"/>
              <a:t> </a:t>
            </a:r>
            <a:r>
              <a:rPr lang="en-US" altLang="ko-KR" sz="1400" dirty="0" err="1"/>
              <a:t>kubernetes-cni</a:t>
            </a:r>
            <a:endParaRPr lang="en-US" altLang="ko-KR" sz="1400" dirty="0"/>
          </a:p>
        </p:txBody>
      </p:sp>
    </p:spTree>
    <p:extLst>
      <p:ext uri="{BB962C8B-B14F-4D97-AF65-F5344CB8AC3E}">
        <p14:creationId xmlns:p14="http://schemas.microsoft.com/office/powerpoint/2010/main" val="3810383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800219"/>
          </a:xfrm>
          <a:prstGeom prst="rect">
            <a:avLst/>
          </a:prstGeom>
          <a:noFill/>
          <a:ln w="9525">
            <a:noFill/>
            <a:miter lim="800000"/>
            <a:headEnd/>
            <a:tailEnd/>
          </a:ln>
        </p:spPr>
        <p:txBody>
          <a:bodyPr wrap="square">
            <a:spAutoFit/>
          </a:bodyPr>
          <a:lstStyle/>
          <a:p>
            <a:pPr marL="342900" indent="-342900" algn="l">
              <a:buAutoNum type="arabicPeriod"/>
            </a:pPr>
            <a:r>
              <a:rPr lang="en-US" altLang="ko-KR" sz="1800" b="1" dirty="0" err="1" smtClean="0">
                <a:latin typeface="+mn-ea"/>
                <a:ea typeface="+mn-ea"/>
              </a:rPr>
              <a:t>kubernetes</a:t>
            </a:r>
            <a:r>
              <a:rPr lang="en-US" altLang="ko-KR" sz="1800" b="1" dirty="0" smtClean="0">
                <a:latin typeface="+mn-ea"/>
                <a:ea typeface="+mn-ea"/>
              </a:rPr>
              <a:t>  </a:t>
            </a:r>
            <a:r>
              <a:rPr lang="ko-KR" altLang="en-US" sz="1800" b="1" dirty="0" smtClean="0">
                <a:latin typeface="+mn-ea"/>
                <a:ea typeface="+mn-ea"/>
              </a:rPr>
              <a:t>패키지 설치</a:t>
            </a:r>
            <a:r>
              <a:rPr lang="en-US" altLang="ko-KR" sz="1800" b="1" dirty="0" smtClean="0">
                <a:latin typeface="+mn-ea"/>
                <a:ea typeface="+mn-ea"/>
              </a:rPr>
              <a:t> </a:t>
            </a:r>
            <a:endParaRPr lang="en-US" altLang="ko-KR" sz="1800" b="1" dirty="0">
              <a:latin typeface="+mn-ea"/>
              <a:ea typeface="+mn-ea"/>
            </a:endParaRPr>
          </a:p>
          <a:p>
            <a:pPr algn="l"/>
            <a:r>
              <a:rPr lang="en-US" altLang="ko-KR" sz="1600" dirty="0" smtClean="0">
                <a:latin typeface="+mn-ea"/>
                <a:ea typeface="+mn-ea"/>
              </a:rPr>
              <a:t>- </a:t>
            </a:r>
            <a:r>
              <a:rPr lang="en-US" altLang="ko-KR" sz="1600" dirty="0" err="1">
                <a:latin typeface="+mn-ea"/>
                <a:ea typeface="+mn-ea"/>
              </a:rPr>
              <a:t>Kubernetes</a:t>
            </a:r>
            <a:r>
              <a:rPr lang="en-US" altLang="ko-KR" sz="1600" dirty="0">
                <a:latin typeface="+mn-ea"/>
                <a:ea typeface="+mn-ea"/>
              </a:rPr>
              <a:t> </a:t>
            </a:r>
            <a:r>
              <a:rPr lang="ko-KR" altLang="en-US" sz="1600" dirty="0">
                <a:latin typeface="+mn-ea"/>
                <a:ea typeface="+mn-ea"/>
              </a:rPr>
              <a:t>클러스터를 설정하는 </a:t>
            </a:r>
            <a:r>
              <a:rPr lang="ko-KR" altLang="en-US" sz="1600" dirty="0" smtClean="0">
                <a:latin typeface="+mn-ea"/>
                <a:ea typeface="+mn-ea"/>
              </a:rPr>
              <a:t>방법은 아래와 같이 </a:t>
            </a:r>
            <a:r>
              <a:rPr lang="ko-KR" altLang="en-US" sz="1600" dirty="0" err="1" smtClean="0">
                <a:latin typeface="+mn-ea"/>
                <a:ea typeface="+mn-ea"/>
              </a:rPr>
              <a:t>여러가지가</a:t>
            </a:r>
            <a:r>
              <a:rPr lang="ko-KR" altLang="en-US" sz="1600" dirty="0" smtClean="0">
                <a:latin typeface="+mn-ea"/>
                <a:ea typeface="+mn-ea"/>
              </a:rPr>
              <a:t> 있음</a:t>
            </a:r>
            <a:endParaRPr lang="en-US" altLang="ko-KR" sz="1400" dirty="0">
              <a:latin typeface="+mn-ea"/>
              <a:ea typeface="+mn-ea"/>
            </a:endParaRPr>
          </a:p>
          <a:p>
            <a:pPr lvl="0" algn="l"/>
            <a:endParaRPr lang="en-US" altLang="ko-KR" sz="1200" dirty="0">
              <a:solidFill>
                <a:srgbClr val="000000"/>
              </a:solidFill>
              <a:latin typeface="맑은 고딕"/>
              <a:ea typeface="맑은 고딕"/>
            </a:endParaRPr>
          </a:p>
        </p:txBody>
      </p:sp>
      <p:sp>
        <p:nvSpPr>
          <p:cNvPr id="5" name="직사각형 4"/>
          <p:cNvSpPr/>
          <p:nvPr/>
        </p:nvSpPr>
        <p:spPr>
          <a:xfrm>
            <a:off x="560612" y="1422177"/>
            <a:ext cx="9520422" cy="2031325"/>
          </a:xfrm>
          <a:prstGeom prst="rect">
            <a:avLst/>
          </a:prstGeom>
        </p:spPr>
        <p:txBody>
          <a:bodyPr wrap="square">
            <a:spAutoFit/>
          </a:bodyPr>
          <a:lstStyle/>
          <a:p>
            <a:pPr algn="l"/>
            <a:r>
              <a:rPr lang="ko-KR" altLang="en-US" sz="1400" dirty="0" smtClean="0">
                <a:solidFill>
                  <a:srgbClr val="FF0000"/>
                </a:solidFill>
                <a:hlinkClick r:id="rId3"/>
              </a:rPr>
              <a:t>가</a:t>
            </a:r>
            <a:r>
              <a:rPr lang="en-US" altLang="ko-KR" sz="1400" dirty="0" smtClean="0">
                <a:solidFill>
                  <a:srgbClr val="FF0000"/>
                </a:solidFill>
                <a:hlinkClick r:id="rId3"/>
              </a:rPr>
              <a:t>. </a:t>
            </a:r>
            <a:r>
              <a:rPr lang="en-US" altLang="ko-KR" sz="1400" dirty="0" err="1" smtClean="0">
                <a:solidFill>
                  <a:srgbClr val="FF0000"/>
                </a:solidFill>
                <a:hlinkClick r:id="rId3"/>
              </a:rPr>
              <a:t>Minikube</a:t>
            </a:r>
            <a:r>
              <a:rPr lang="en-US" altLang="ko-KR" sz="1400" dirty="0">
                <a:solidFill>
                  <a:srgbClr val="FF0000"/>
                </a:solidFill>
              </a:rPr>
              <a:t>: Install a single-node </a:t>
            </a:r>
            <a:r>
              <a:rPr lang="en-US" altLang="ko-KR" sz="1400" dirty="0" err="1">
                <a:solidFill>
                  <a:srgbClr val="FF0000"/>
                </a:solidFill>
              </a:rPr>
              <a:t>Kubernetes</a:t>
            </a:r>
            <a:r>
              <a:rPr lang="en-US" altLang="ko-KR" sz="1400" dirty="0">
                <a:solidFill>
                  <a:srgbClr val="FF0000"/>
                </a:solidFill>
              </a:rPr>
              <a:t> cluster on your local machine for development and testing.</a:t>
            </a:r>
          </a:p>
          <a:p>
            <a:pPr algn="l"/>
            <a:r>
              <a:rPr lang="ko-KR" altLang="en-US" sz="1400" dirty="0" smtClean="0">
                <a:hlinkClick r:id="rId4"/>
              </a:rPr>
              <a:t>나</a:t>
            </a:r>
            <a:r>
              <a:rPr lang="en-US" altLang="ko-KR" sz="1400" dirty="0" smtClean="0">
                <a:hlinkClick r:id="rId4"/>
              </a:rPr>
              <a:t>. Installing </a:t>
            </a:r>
            <a:r>
              <a:rPr lang="en-US" altLang="ko-KR" sz="1400" dirty="0" err="1">
                <a:hlinkClick r:id="rId4"/>
              </a:rPr>
              <a:t>Kubernetes</a:t>
            </a:r>
            <a:r>
              <a:rPr lang="en-US" altLang="ko-KR" sz="1400" dirty="0">
                <a:hlinkClick r:id="rId4"/>
              </a:rPr>
              <a:t> on AWS with kops</a:t>
            </a:r>
            <a:r>
              <a:rPr lang="en-US" altLang="ko-KR" sz="1400" dirty="0"/>
              <a:t>: Bring up a complete </a:t>
            </a:r>
            <a:r>
              <a:rPr lang="en-US" altLang="ko-KR" sz="1400" dirty="0" err="1"/>
              <a:t>Kubernetes</a:t>
            </a:r>
            <a:r>
              <a:rPr lang="en-US" altLang="ko-KR" sz="1400" dirty="0"/>
              <a:t> cluster on Amazon Web Services, using a tool called kops.</a:t>
            </a:r>
          </a:p>
          <a:p>
            <a:pPr algn="l"/>
            <a:r>
              <a:rPr lang="ko-KR" altLang="en-US" sz="1400" dirty="0" smtClean="0">
                <a:solidFill>
                  <a:srgbClr val="FF0000"/>
                </a:solidFill>
                <a:hlinkClick r:id="rId5"/>
              </a:rPr>
              <a:t>다</a:t>
            </a:r>
            <a:r>
              <a:rPr lang="en-US" altLang="ko-KR" sz="1400" dirty="0" smtClean="0">
                <a:solidFill>
                  <a:srgbClr val="FF0000"/>
                </a:solidFill>
                <a:hlinkClick r:id="rId5"/>
              </a:rPr>
              <a:t>. Installing </a:t>
            </a:r>
            <a:r>
              <a:rPr lang="en-US" altLang="ko-KR" sz="1400" dirty="0" err="1">
                <a:solidFill>
                  <a:srgbClr val="FF0000"/>
                </a:solidFill>
                <a:hlinkClick r:id="rId5"/>
              </a:rPr>
              <a:t>Kubernetes</a:t>
            </a:r>
            <a:r>
              <a:rPr lang="en-US" altLang="ko-KR" sz="1400" dirty="0">
                <a:solidFill>
                  <a:srgbClr val="FF0000"/>
                </a:solidFill>
                <a:hlinkClick r:id="rId5"/>
              </a:rPr>
              <a:t> on Linux with </a:t>
            </a:r>
            <a:r>
              <a:rPr lang="en-US" altLang="ko-KR" sz="1400" dirty="0" err="1">
                <a:solidFill>
                  <a:srgbClr val="FF0000"/>
                </a:solidFill>
                <a:hlinkClick r:id="rId5"/>
              </a:rPr>
              <a:t>kubeadm</a:t>
            </a:r>
            <a:r>
              <a:rPr lang="en-US" altLang="ko-KR" sz="1400" dirty="0">
                <a:solidFill>
                  <a:srgbClr val="FF0000"/>
                </a:solidFill>
              </a:rPr>
              <a:t> (Beta): Install a secure </a:t>
            </a:r>
            <a:r>
              <a:rPr lang="en-US" altLang="ko-KR" sz="1400" dirty="0" err="1">
                <a:solidFill>
                  <a:srgbClr val="FF0000"/>
                </a:solidFill>
              </a:rPr>
              <a:t>Kubernetes</a:t>
            </a:r>
            <a:r>
              <a:rPr lang="en-US" altLang="ko-KR" sz="1400" dirty="0">
                <a:solidFill>
                  <a:srgbClr val="FF0000"/>
                </a:solidFill>
              </a:rPr>
              <a:t> cluster on any pre-existing machines running Linux, using the built-in </a:t>
            </a:r>
            <a:r>
              <a:rPr lang="en-US" altLang="ko-KR" sz="1400" dirty="0" err="1">
                <a:solidFill>
                  <a:srgbClr val="FF0000"/>
                </a:solidFill>
              </a:rPr>
              <a:t>kubeadm</a:t>
            </a:r>
            <a:r>
              <a:rPr lang="en-US" altLang="ko-KR" sz="1400" dirty="0">
                <a:solidFill>
                  <a:srgbClr val="FF0000"/>
                </a:solidFill>
              </a:rPr>
              <a:t> tool.</a:t>
            </a:r>
          </a:p>
          <a:p>
            <a:pPr algn="l"/>
            <a:r>
              <a:rPr lang="ko-KR" altLang="en-US" sz="1400" dirty="0" smtClean="0">
                <a:hlinkClick r:id="rId6"/>
              </a:rPr>
              <a:t>라</a:t>
            </a:r>
            <a:r>
              <a:rPr lang="en-US" altLang="ko-KR" sz="1400" dirty="0" smtClean="0">
                <a:hlinkClick r:id="rId6"/>
              </a:rPr>
              <a:t>. Installing </a:t>
            </a:r>
            <a:r>
              <a:rPr lang="en-US" altLang="ko-KR" sz="1400" dirty="0" err="1">
                <a:hlinkClick r:id="rId6"/>
              </a:rPr>
              <a:t>Kubernetes</a:t>
            </a:r>
            <a:r>
              <a:rPr lang="en-US" altLang="ko-KR" sz="1400" dirty="0">
                <a:hlinkClick r:id="rId6"/>
              </a:rPr>
              <a:t> On-premise/Cloud Providers with </a:t>
            </a:r>
            <a:r>
              <a:rPr lang="en-US" altLang="ko-KR" sz="1400" dirty="0" err="1">
                <a:hlinkClick r:id="rId6"/>
              </a:rPr>
              <a:t>Kubespray</a:t>
            </a:r>
            <a:r>
              <a:rPr lang="en-US" altLang="ko-KR" sz="1400" dirty="0"/>
              <a:t>: Deploy a </a:t>
            </a:r>
            <a:r>
              <a:rPr lang="en-US" altLang="ko-KR" sz="1400" dirty="0" err="1"/>
              <a:t>Kubernetes</a:t>
            </a:r>
            <a:r>
              <a:rPr lang="en-US" altLang="ko-KR" sz="1400" dirty="0"/>
              <a:t> cluster on-premises </a:t>
            </a:r>
            <a:r>
              <a:rPr lang="en-US" altLang="ko-KR" sz="1400" dirty="0" err="1"/>
              <a:t>baremetal</a:t>
            </a:r>
            <a:r>
              <a:rPr lang="en-US" altLang="ko-KR" sz="1400" dirty="0"/>
              <a:t> or hosted on cloud providers, with </a:t>
            </a:r>
            <a:r>
              <a:rPr lang="en-US" altLang="ko-KR" sz="1400" dirty="0" err="1"/>
              <a:t>Ansible</a:t>
            </a:r>
            <a:r>
              <a:rPr lang="en-US" altLang="ko-KR" sz="1400" dirty="0"/>
              <a:t> and </a:t>
            </a:r>
            <a:r>
              <a:rPr lang="en-US" altLang="ko-KR" sz="1400" dirty="0" err="1"/>
              <a:t>kubespray</a:t>
            </a:r>
            <a:r>
              <a:rPr lang="en-US" altLang="ko-KR" sz="1400" dirty="0"/>
              <a:t> tools.</a:t>
            </a:r>
          </a:p>
          <a:p>
            <a:pPr algn="l"/>
            <a:r>
              <a:rPr lang="ko-KR" altLang="en-US" sz="1400" dirty="0" smtClean="0">
                <a:hlinkClick r:id="rId7"/>
              </a:rPr>
              <a:t>마</a:t>
            </a:r>
            <a:r>
              <a:rPr lang="en-US" altLang="ko-KR" sz="1400" dirty="0" smtClean="0">
                <a:hlinkClick r:id="rId7"/>
              </a:rPr>
              <a:t>. Installing </a:t>
            </a:r>
            <a:r>
              <a:rPr lang="en-US" altLang="ko-KR" sz="1400" dirty="0" err="1">
                <a:hlinkClick r:id="rId7"/>
              </a:rPr>
              <a:t>Kubernetes</a:t>
            </a:r>
            <a:r>
              <a:rPr lang="en-US" altLang="ko-KR" sz="1400" dirty="0">
                <a:hlinkClick r:id="rId7"/>
              </a:rPr>
              <a:t> on Ubuntu</a:t>
            </a:r>
            <a:r>
              <a:rPr lang="en-US" altLang="ko-KR" sz="1400" dirty="0"/>
              <a:t>: Deploy a </a:t>
            </a:r>
            <a:r>
              <a:rPr lang="en-US" altLang="ko-KR" sz="1400" dirty="0" err="1"/>
              <a:t>Kubernetes</a:t>
            </a:r>
            <a:r>
              <a:rPr lang="en-US" altLang="ko-KR" sz="1400" dirty="0"/>
              <a:t> cluster </a:t>
            </a:r>
            <a:r>
              <a:rPr lang="en-US" altLang="ko-KR" sz="1400" dirty="0" err="1"/>
              <a:t>on-premise</a:t>
            </a:r>
            <a:r>
              <a:rPr lang="en-US" altLang="ko-KR" sz="1400" dirty="0"/>
              <a:t>, </a:t>
            </a:r>
            <a:r>
              <a:rPr lang="en-US" altLang="ko-KR" sz="1400" dirty="0" err="1"/>
              <a:t>baremetal</a:t>
            </a:r>
            <a:r>
              <a:rPr lang="en-US" altLang="ko-KR" sz="1400" dirty="0"/>
              <a:t>, cloud providers, or localhost with Charms and conjure-up</a:t>
            </a:r>
          </a:p>
        </p:txBody>
      </p:sp>
    </p:spTree>
    <p:extLst>
      <p:ext uri="{BB962C8B-B14F-4D97-AF65-F5344CB8AC3E}">
        <p14:creationId xmlns:p14="http://schemas.microsoft.com/office/powerpoint/2010/main" val="38136379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1107996"/>
          </a:xfrm>
          <a:prstGeom prst="rect">
            <a:avLst/>
          </a:prstGeom>
          <a:noFill/>
          <a:ln w="9525">
            <a:noFill/>
            <a:miter lim="800000"/>
            <a:headEnd/>
            <a:tailEnd/>
          </a:ln>
        </p:spPr>
        <p:txBody>
          <a:bodyPr wrap="square">
            <a:spAutoFit/>
          </a:bodyPr>
          <a:lstStyle/>
          <a:p>
            <a:pPr marL="342900" indent="-342900" algn="l">
              <a:buAutoNum type="arabicPeriod"/>
            </a:pPr>
            <a:r>
              <a:rPr lang="en-US" altLang="ko-KR" sz="1800" b="1" dirty="0" err="1" smtClean="0">
                <a:latin typeface="+mn-ea"/>
                <a:ea typeface="+mn-ea"/>
              </a:rPr>
              <a:t>kubernetes</a:t>
            </a:r>
            <a:r>
              <a:rPr lang="en-US" altLang="ko-KR" sz="1800" b="1" dirty="0" smtClean="0">
                <a:latin typeface="+mn-ea"/>
                <a:ea typeface="+mn-ea"/>
              </a:rPr>
              <a:t> master </a:t>
            </a:r>
            <a:r>
              <a:rPr lang="ko-KR" altLang="en-US" sz="1800" b="1" dirty="0" smtClean="0">
                <a:latin typeface="+mn-ea"/>
                <a:ea typeface="+mn-ea"/>
              </a:rPr>
              <a:t>설치</a:t>
            </a:r>
            <a:r>
              <a:rPr lang="en-US" altLang="ko-KR" sz="1800" b="1" dirty="0" smtClean="0">
                <a:latin typeface="+mn-ea"/>
                <a:ea typeface="+mn-ea"/>
              </a:rPr>
              <a:t> </a:t>
            </a:r>
            <a:endParaRPr lang="en-US" altLang="ko-KR" sz="1800" b="1" dirty="0">
              <a:latin typeface="+mn-ea"/>
              <a:ea typeface="+mn-ea"/>
            </a:endParaRPr>
          </a:p>
          <a:p>
            <a:pPr marL="285750" indent="-285750" algn="l">
              <a:buFontTx/>
              <a:buChar char="-"/>
            </a:pPr>
            <a:r>
              <a:rPr lang="en-US" altLang="ko-KR" sz="1600" b="1" dirty="0" err="1" smtClean="0">
                <a:solidFill>
                  <a:srgbClr val="FF0000"/>
                </a:solidFill>
                <a:latin typeface="+mn-ea"/>
                <a:ea typeface="+mn-ea"/>
              </a:rPr>
              <a:t>kubeadm</a:t>
            </a:r>
            <a:r>
              <a:rPr lang="en-US" altLang="ko-KR" sz="1600" b="1" dirty="0" smtClean="0">
                <a:solidFill>
                  <a:srgbClr val="FF0000"/>
                </a:solidFill>
                <a:latin typeface="+mn-ea"/>
                <a:ea typeface="+mn-ea"/>
              </a:rPr>
              <a:t> </a:t>
            </a:r>
            <a:r>
              <a:rPr lang="en-US" altLang="ko-KR" sz="1600" b="1" dirty="0" err="1" smtClean="0">
                <a:solidFill>
                  <a:srgbClr val="FF0000"/>
                </a:solidFill>
                <a:latin typeface="+mn-ea"/>
                <a:ea typeface="+mn-ea"/>
              </a:rPr>
              <a:t>init</a:t>
            </a:r>
            <a:r>
              <a:rPr lang="ko-KR" altLang="en-US" sz="1600" dirty="0" smtClean="0">
                <a:latin typeface="+mn-ea"/>
                <a:ea typeface="+mn-ea"/>
              </a:rPr>
              <a:t>이라는 </a:t>
            </a:r>
            <a:r>
              <a:rPr lang="en-US" altLang="ko-KR" sz="1600" dirty="0" smtClean="0">
                <a:latin typeface="+mn-ea"/>
                <a:ea typeface="+mn-ea"/>
              </a:rPr>
              <a:t>cluster bootstrap </a:t>
            </a:r>
            <a:r>
              <a:rPr lang="ko-KR" altLang="en-US" sz="1600" dirty="0" smtClean="0">
                <a:latin typeface="+mn-ea"/>
                <a:ea typeface="+mn-ea"/>
              </a:rPr>
              <a:t>명령어 사용하여 </a:t>
            </a:r>
            <a:r>
              <a:rPr lang="en-US" altLang="ko-KR" sz="1600" dirty="0" smtClean="0">
                <a:latin typeface="+mn-ea"/>
                <a:ea typeface="+mn-ea"/>
              </a:rPr>
              <a:t>6</a:t>
            </a:r>
            <a:r>
              <a:rPr lang="ko-KR" altLang="en-US" sz="1600" dirty="0" smtClean="0">
                <a:latin typeface="+mn-ea"/>
                <a:ea typeface="+mn-ea"/>
              </a:rPr>
              <a:t>개의 </a:t>
            </a:r>
            <a:r>
              <a:rPr lang="en-US" altLang="ko-KR" sz="1600" dirty="0" err="1" smtClean="0">
                <a:latin typeface="+mn-ea"/>
                <a:ea typeface="+mn-ea"/>
              </a:rPr>
              <a:t>docker</a:t>
            </a:r>
            <a:r>
              <a:rPr lang="en-US" altLang="ko-KR" sz="1600" dirty="0" smtClean="0">
                <a:latin typeface="+mn-ea"/>
                <a:ea typeface="+mn-ea"/>
              </a:rPr>
              <a:t> </a:t>
            </a:r>
            <a:r>
              <a:rPr lang="en-US" altLang="ko-KR" sz="1600" dirty="0" err="1" smtClean="0">
                <a:latin typeface="+mn-ea"/>
                <a:ea typeface="+mn-ea"/>
              </a:rPr>
              <a:t>ps</a:t>
            </a:r>
            <a:r>
              <a:rPr lang="ko-KR" altLang="en-US" sz="1600" dirty="0" smtClean="0">
                <a:latin typeface="+mn-ea"/>
                <a:ea typeface="+mn-ea"/>
              </a:rPr>
              <a:t>를 띄움</a:t>
            </a:r>
            <a:endParaRPr lang="en-US" altLang="ko-KR" sz="1600" dirty="0" smtClean="0">
              <a:latin typeface="+mn-ea"/>
              <a:ea typeface="+mn-ea"/>
            </a:endParaRPr>
          </a:p>
          <a:p>
            <a:pPr marL="285750" indent="-285750" algn="l">
              <a:buFontTx/>
              <a:buChar char="-"/>
            </a:pPr>
            <a:r>
              <a:rPr lang="en-US" altLang="ko-KR" sz="1600" dirty="0" smtClean="0">
                <a:latin typeface="+mn-ea"/>
                <a:ea typeface="+mn-ea"/>
              </a:rPr>
              <a:t>--</a:t>
            </a:r>
            <a:r>
              <a:rPr lang="en-US" altLang="ko-KR" sz="1600" dirty="0" err="1" smtClean="0">
                <a:latin typeface="+mn-ea"/>
                <a:ea typeface="+mn-ea"/>
              </a:rPr>
              <a:t>config</a:t>
            </a:r>
            <a:r>
              <a:rPr lang="en-US" altLang="ko-KR" sz="1600" dirty="0" smtClean="0">
                <a:latin typeface="+mn-ea"/>
                <a:ea typeface="+mn-ea"/>
              </a:rPr>
              <a:t>=</a:t>
            </a:r>
            <a:r>
              <a:rPr lang="en-US" altLang="ko-KR" sz="1600" dirty="0" err="1" smtClean="0">
                <a:latin typeface="+mn-ea"/>
                <a:ea typeface="+mn-ea"/>
              </a:rPr>
              <a:t>cofigfile</a:t>
            </a:r>
            <a:r>
              <a:rPr lang="en-US" altLang="ko-KR" sz="1600" dirty="0" smtClean="0">
                <a:latin typeface="+mn-ea"/>
                <a:ea typeface="+mn-ea"/>
              </a:rPr>
              <a:t> </a:t>
            </a:r>
            <a:r>
              <a:rPr lang="ko-KR" altLang="en-US" sz="1600" dirty="0" smtClean="0">
                <a:latin typeface="+mn-ea"/>
                <a:ea typeface="+mn-ea"/>
              </a:rPr>
              <a:t>옵션을 지정하여 사용가능</a:t>
            </a:r>
            <a:endParaRPr lang="en-US" altLang="ko-KR" sz="1600" dirty="0" smtClean="0">
              <a:latin typeface="+mn-ea"/>
              <a:ea typeface="+mn-ea"/>
            </a:endParaRPr>
          </a:p>
          <a:p>
            <a:pPr marL="285750" indent="-285750" algn="l">
              <a:buFontTx/>
              <a:buChar char="-"/>
            </a:pPr>
            <a:r>
              <a:rPr lang="ko-KR" altLang="en-US" sz="1600" dirty="0" smtClean="0">
                <a:latin typeface="+mn-ea"/>
                <a:ea typeface="+mn-ea"/>
              </a:rPr>
              <a:t>기본으로 클러스터를</a:t>
            </a:r>
            <a:r>
              <a:rPr lang="en-US" altLang="ko-KR" sz="1600" dirty="0"/>
              <a:t> &lt;</a:t>
            </a:r>
            <a:r>
              <a:rPr lang="en-US" altLang="ko-KR" sz="1600" dirty="0" err="1"/>
              <a:t>service_name</a:t>
            </a:r>
            <a:r>
              <a:rPr lang="en-US" altLang="ko-KR" sz="1600" dirty="0"/>
              <a:t>&gt;.&lt;namespace&gt;.</a:t>
            </a:r>
            <a:r>
              <a:rPr lang="en-US" altLang="ko-KR" sz="1600" dirty="0" err="1" smtClean="0"/>
              <a:t>svc.cluster.local</a:t>
            </a:r>
            <a:r>
              <a:rPr lang="ko-KR" altLang="en-US" sz="1600" dirty="0"/>
              <a:t> </a:t>
            </a:r>
            <a:r>
              <a:rPr lang="en-US" altLang="ko-KR" sz="1600" dirty="0" smtClean="0"/>
              <a:t>DNS</a:t>
            </a:r>
            <a:r>
              <a:rPr lang="ko-KR" altLang="en-US" sz="1600" dirty="0" smtClean="0"/>
              <a:t>이름으로 할당</a:t>
            </a:r>
            <a:r>
              <a:rPr lang="ko-KR" altLang="en-US" sz="1600" dirty="0" smtClean="0">
                <a:latin typeface="+mn-ea"/>
                <a:ea typeface="+mn-ea"/>
              </a:rPr>
              <a:t> </a:t>
            </a:r>
            <a:endParaRPr lang="en-US" altLang="ko-KR" sz="1600" dirty="0" smtClean="0">
              <a:latin typeface="+mn-ea"/>
              <a:ea typeface="+mn-ea"/>
            </a:endParaRPr>
          </a:p>
        </p:txBody>
      </p:sp>
      <p:sp>
        <p:nvSpPr>
          <p:cNvPr id="5" name="직사각형 4"/>
          <p:cNvSpPr/>
          <p:nvPr/>
        </p:nvSpPr>
        <p:spPr>
          <a:xfrm>
            <a:off x="539974" y="2069798"/>
            <a:ext cx="8748972" cy="2462213"/>
          </a:xfrm>
          <a:prstGeom prst="rect">
            <a:avLst/>
          </a:prstGeom>
        </p:spPr>
        <p:txBody>
          <a:bodyPr wrap="square">
            <a:spAutoFit/>
          </a:bodyPr>
          <a:lstStyle/>
          <a:p>
            <a:pPr algn="l"/>
            <a:r>
              <a:rPr lang="en-US" altLang="ko-KR" sz="1400" dirty="0" err="1" smtClean="0"/>
              <a:t>etcd</a:t>
            </a:r>
            <a:r>
              <a:rPr lang="en-US" altLang="ko-KR" sz="1400" dirty="0" smtClean="0"/>
              <a:t>:.</a:t>
            </a:r>
          </a:p>
          <a:p>
            <a:pPr algn="l"/>
            <a:endParaRPr lang="en-US" altLang="ko-KR" sz="1400" dirty="0"/>
          </a:p>
          <a:p>
            <a:pPr algn="l"/>
            <a:r>
              <a:rPr lang="en-US" altLang="ko-KR" sz="1400" dirty="0" err="1" smtClean="0"/>
              <a:t>kube-apiserver</a:t>
            </a:r>
            <a:endParaRPr lang="en-US" altLang="ko-KR" sz="1400" dirty="0" smtClean="0"/>
          </a:p>
          <a:p>
            <a:pPr algn="l"/>
            <a:endParaRPr lang="en-US" altLang="ko-KR" sz="1400" dirty="0">
              <a:solidFill>
                <a:srgbClr val="FF0000"/>
              </a:solidFill>
            </a:endParaRPr>
          </a:p>
          <a:p>
            <a:pPr algn="l"/>
            <a:r>
              <a:rPr lang="en-US" altLang="ko-KR" sz="1400" dirty="0" err="1" smtClean="0"/>
              <a:t>kube</a:t>
            </a:r>
            <a:r>
              <a:rPr lang="en-US" altLang="ko-KR" sz="1400" dirty="0" smtClean="0"/>
              <a:t>-controller-manager.</a:t>
            </a:r>
          </a:p>
          <a:p>
            <a:pPr algn="l"/>
            <a:endParaRPr lang="en-US" altLang="ko-KR" sz="1400" dirty="0"/>
          </a:p>
          <a:p>
            <a:pPr algn="l"/>
            <a:r>
              <a:rPr lang="en-US" altLang="ko-KR" sz="1400" dirty="0" smtClean="0"/>
              <a:t>kube-dns-3913472980-shrmh</a:t>
            </a:r>
          </a:p>
          <a:p>
            <a:pPr algn="l"/>
            <a:endParaRPr lang="en-US" altLang="ko-KR" sz="1400" dirty="0"/>
          </a:p>
          <a:p>
            <a:pPr algn="l"/>
            <a:r>
              <a:rPr lang="en-US" altLang="ko-KR" sz="1400" dirty="0" smtClean="0"/>
              <a:t>kube-proxy-3l5jp</a:t>
            </a:r>
          </a:p>
          <a:p>
            <a:pPr algn="l"/>
            <a:endParaRPr lang="en-US" altLang="ko-KR" sz="1400" dirty="0" smtClean="0"/>
          </a:p>
          <a:p>
            <a:pPr algn="l"/>
            <a:r>
              <a:rPr lang="en-US" altLang="ko-KR" sz="1400" dirty="0" err="1" smtClean="0"/>
              <a:t>kube</a:t>
            </a:r>
            <a:r>
              <a:rPr lang="en-US" altLang="ko-KR" sz="1400" dirty="0" smtClean="0"/>
              <a:t>-scheduler</a:t>
            </a:r>
            <a:endParaRPr lang="en-US" altLang="ko-KR" sz="1400" dirty="0"/>
          </a:p>
        </p:txBody>
      </p:sp>
      <p:sp>
        <p:nvSpPr>
          <p:cNvPr id="9" name="직사각형 8"/>
          <p:cNvSpPr/>
          <p:nvPr/>
        </p:nvSpPr>
        <p:spPr>
          <a:xfrm>
            <a:off x="539974" y="4698541"/>
            <a:ext cx="8352928" cy="1200329"/>
          </a:xfrm>
          <a:prstGeom prst="rect">
            <a:avLst/>
          </a:prstGeom>
        </p:spPr>
        <p:txBody>
          <a:bodyPr wrap="square">
            <a:spAutoFit/>
          </a:bodyPr>
          <a:lstStyle/>
          <a:p>
            <a:pPr algn="l"/>
            <a:r>
              <a:rPr lang="en-US" altLang="ko-KR" sz="1600" b="1" dirty="0" smtClean="0">
                <a:solidFill>
                  <a:srgbClr val="FF0000"/>
                </a:solidFill>
              </a:rPr>
              <a:t>root </a:t>
            </a:r>
            <a:r>
              <a:rPr lang="ko-KR" altLang="en-US" sz="1600" b="1" dirty="0" smtClean="0">
                <a:solidFill>
                  <a:srgbClr val="FF0000"/>
                </a:solidFill>
              </a:rPr>
              <a:t>사용자가 아닌 일반사용자에 대한 </a:t>
            </a:r>
            <a:r>
              <a:rPr lang="en-US" altLang="ko-KR" sz="1600" b="1" dirty="0" err="1" smtClean="0">
                <a:solidFill>
                  <a:srgbClr val="FF0000"/>
                </a:solidFill>
              </a:rPr>
              <a:t>admin.conf</a:t>
            </a:r>
            <a:r>
              <a:rPr lang="en-US" altLang="ko-KR" sz="1600" b="1" dirty="0" smtClean="0">
                <a:solidFill>
                  <a:srgbClr val="FF0000"/>
                </a:solidFill>
              </a:rPr>
              <a:t> </a:t>
            </a:r>
            <a:r>
              <a:rPr lang="ko-KR" altLang="en-US" sz="1600" b="1" dirty="0" smtClean="0">
                <a:solidFill>
                  <a:srgbClr val="FF0000"/>
                </a:solidFill>
              </a:rPr>
              <a:t>복사 및 환경변수 설정필요 </a:t>
            </a:r>
            <a:endParaRPr lang="en-US" altLang="ko-KR" sz="1600" b="1" dirty="0">
              <a:solidFill>
                <a:srgbClr val="FF0000"/>
              </a:solidFill>
            </a:endParaRPr>
          </a:p>
          <a:p>
            <a:pPr algn="l"/>
            <a:r>
              <a:rPr lang="en-US" altLang="ko-KR" sz="1400" dirty="0" smtClean="0"/>
              <a:t>  </a:t>
            </a:r>
            <a:r>
              <a:rPr lang="en-US" altLang="ko-KR" sz="1400" dirty="0" err="1" smtClean="0"/>
              <a:t>su</a:t>
            </a:r>
            <a:r>
              <a:rPr lang="en-US" altLang="ko-KR" sz="1400" dirty="0" smtClean="0"/>
              <a:t> – choga88</a:t>
            </a:r>
            <a:endParaRPr lang="en-US" altLang="ko-KR" sz="1400" dirty="0"/>
          </a:p>
          <a:p>
            <a:pPr algn="l"/>
            <a:r>
              <a:rPr lang="en-US" altLang="ko-KR" sz="1400" dirty="0"/>
              <a:t>  </a:t>
            </a:r>
            <a:r>
              <a:rPr lang="en-US" altLang="ko-KR" sz="1400" dirty="0" err="1"/>
              <a:t>sudo</a:t>
            </a:r>
            <a:r>
              <a:rPr lang="en-US" altLang="ko-KR" sz="1400" dirty="0"/>
              <a:t> </a:t>
            </a:r>
            <a:r>
              <a:rPr lang="en-US" altLang="ko-KR" sz="1400" dirty="0" err="1"/>
              <a:t>cp</a:t>
            </a:r>
            <a:r>
              <a:rPr lang="en-US" altLang="ko-KR" sz="1400" dirty="0"/>
              <a:t> /</a:t>
            </a:r>
            <a:r>
              <a:rPr lang="en-US" altLang="ko-KR" sz="1400" dirty="0" err="1"/>
              <a:t>etc</a:t>
            </a:r>
            <a:r>
              <a:rPr lang="en-US" altLang="ko-KR" sz="1400" dirty="0"/>
              <a:t>/</a:t>
            </a:r>
            <a:r>
              <a:rPr lang="en-US" altLang="ko-KR" sz="1400" dirty="0" err="1"/>
              <a:t>kubernetes</a:t>
            </a:r>
            <a:r>
              <a:rPr lang="en-US" altLang="ko-KR" sz="1400" dirty="0"/>
              <a:t>/</a:t>
            </a:r>
            <a:r>
              <a:rPr lang="en-US" altLang="ko-KR" sz="1400" dirty="0" err="1"/>
              <a:t>admin.conf</a:t>
            </a:r>
            <a:r>
              <a:rPr lang="en-US" altLang="ko-KR" sz="1400" dirty="0"/>
              <a:t> $HOME/</a:t>
            </a:r>
          </a:p>
          <a:p>
            <a:pPr algn="l"/>
            <a:r>
              <a:rPr lang="en-US" altLang="ko-KR" sz="1400" dirty="0"/>
              <a:t>  </a:t>
            </a:r>
            <a:r>
              <a:rPr lang="en-US" altLang="ko-KR" sz="1400" dirty="0" err="1"/>
              <a:t>sudo</a:t>
            </a:r>
            <a:r>
              <a:rPr lang="en-US" altLang="ko-KR" sz="1400" dirty="0"/>
              <a:t> </a:t>
            </a:r>
            <a:r>
              <a:rPr lang="en-US" altLang="ko-KR" sz="1400" dirty="0" err="1"/>
              <a:t>chown</a:t>
            </a:r>
            <a:r>
              <a:rPr lang="en-US" altLang="ko-KR" sz="1400" dirty="0"/>
              <a:t> $(id -u):$(id -g) $HOME/</a:t>
            </a:r>
            <a:r>
              <a:rPr lang="en-US" altLang="ko-KR" sz="1400" dirty="0" err="1"/>
              <a:t>admin.conf</a:t>
            </a:r>
            <a:endParaRPr lang="en-US" altLang="ko-KR" sz="1400" dirty="0"/>
          </a:p>
          <a:p>
            <a:pPr algn="l"/>
            <a:r>
              <a:rPr lang="en-US" altLang="ko-KR" sz="1400" dirty="0"/>
              <a:t>  export KUBECONFIG=$HOME/</a:t>
            </a:r>
            <a:r>
              <a:rPr lang="en-US" altLang="ko-KR" sz="1400" dirty="0" err="1"/>
              <a:t>admin.conf</a:t>
            </a:r>
            <a:endParaRPr lang="en-US" altLang="ko-KR" sz="1400" dirty="0"/>
          </a:p>
        </p:txBody>
      </p:sp>
    </p:spTree>
    <p:extLst>
      <p:ext uri="{BB962C8B-B14F-4D97-AF65-F5344CB8AC3E}">
        <p14:creationId xmlns:p14="http://schemas.microsoft.com/office/powerpoint/2010/main" val="3126498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1538883"/>
          </a:xfrm>
          <a:prstGeom prst="rect">
            <a:avLst/>
          </a:prstGeom>
          <a:noFill/>
          <a:ln w="9525">
            <a:noFill/>
            <a:miter lim="800000"/>
            <a:headEnd/>
            <a:tailEnd/>
          </a:ln>
        </p:spPr>
        <p:txBody>
          <a:bodyPr wrap="square">
            <a:spAutoFit/>
          </a:bodyPr>
          <a:lstStyle/>
          <a:p>
            <a:pPr marL="342900" indent="-342900" algn="l">
              <a:buAutoNum type="arabicPeriod"/>
            </a:pPr>
            <a:r>
              <a:rPr lang="en-US" altLang="ko-KR" sz="1800" b="1" dirty="0" err="1" smtClean="0">
                <a:latin typeface="+mn-ea"/>
                <a:ea typeface="+mn-ea"/>
              </a:rPr>
              <a:t>kubernetes</a:t>
            </a:r>
            <a:r>
              <a:rPr lang="en-US" altLang="ko-KR" sz="1800" b="1" dirty="0" smtClean="0">
                <a:latin typeface="+mn-ea"/>
                <a:ea typeface="+mn-ea"/>
              </a:rPr>
              <a:t> pod network </a:t>
            </a:r>
            <a:r>
              <a:rPr lang="ko-KR" altLang="en-US" sz="1800" b="1" dirty="0" smtClean="0">
                <a:latin typeface="+mn-ea"/>
                <a:ea typeface="+mn-ea"/>
              </a:rPr>
              <a:t>설치</a:t>
            </a:r>
            <a:r>
              <a:rPr lang="en-US" altLang="ko-KR" sz="1800" b="1" dirty="0" smtClean="0">
                <a:latin typeface="+mn-ea"/>
                <a:ea typeface="+mn-ea"/>
              </a:rPr>
              <a:t> </a:t>
            </a:r>
            <a:endParaRPr lang="en-US" altLang="ko-KR" sz="1800" b="1" dirty="0">
              <a:latin typeface="+mn-ea"/>
              <a:ea typeface="+mn-ea"/>
            </a:endParaRPr>
          </a:p>
          <a:p>
            <a:pPr marL="285750" indent="-285750" algn="l">
              <a:buFontTx/>
              <a:buChar char="-"/>
            </a:pPr>
            <a:r>
              <a:rPr lang="en-US" altLang="ko-KR" sz="1600" dirty="0" smtClean="0">
                <a:latin typeface="+mn-ea"/>
                <a:ea typeface="+mn-ea"/>
              </a:rPr>
              <a:t>pod</a:t>
            </a:r>
            <a:r>
              <a:rPr lang="ko-KR" altLang="en-US" sz="1600" dirty="0" smtClean="0">
                <a:latin typeface="+mn-ea"/>
                <a:ea typeface="+mn-ea"/>
              </a:rPr>
              <a:t>끼리 </a:t>
            </a:r>
            <a:r>
              <a:rPr lang="ko-KR" altLang="en-US" sz="1600" dirty="0" err="1" smtClean="0">
                <a:latin typeface="+mn-ea"/>
                <a:ea typeface="+mn-ea"/>
              </a:rPr>
              <a:t>통신할수</a:t>
            </a:r>
            <a:r>
              <a:rPr lang="ko-KR" altLang="en-US" sz="1600" dirty="0" smtClean="0">
                <a:latin typeface="+mn-ea"/>
                <a:ea typeface="+mn-ea"/>
              </a:rPr>
              <a:t> 있는 추가적인 네트워크로 </a:t>
            </a:r>
            <a:r>
              <a:rPr lang="en-US" altLang="ko-KR" sz="1600" dirty="0" smtClean="0">
                <a:latin typeface="+mn-ea"/>
                <a:ea typeface="+mn-ea"/>
              </a:rPr>
              <a:t>application</a:t>
            </a:r>
            <a:r>
              <a:rPr lang="ko-KR" altLang="en-US" sz="1600" dirty="0" smtClean="0">
                <a:latin typeface="+mn-ea"/>
                <a:ea typeface="+mn-ea"/>
              </a:rPr>
              <a:t>전에 배포되어야 함 </a:t>
            </a:r>
            <a:endParaRPr lang="en-US" altLang="ko-KR" sz="1600" dirty="0">
              <a:latin typeface="+mn-ea"/>
              <a:ea typeface="+mn-ea"/>
            </a:endParaRPr>
          </a:p>
          <a:p>
            <a:pPr marL="285750" indent="-285750" algn="l">
              <a:buFontTx/>
              <a:buChar char="-"/>
            </a:pPr>
            <a:r>
              <a:rPr lang="en-US" altLang="ko-KR" sz="1600" dirty="0" err="1" smtClean="0">
                <a:latin typeface="+mn-ea"/>
                <a:ea typeface="+mn-ea"/>
              </a:rPr>
              <a:t>kubeadm</a:t>
            </a:r>
            <a:r>
              <a:rPr lang="ko-KR" altLang="en-US" sz="1600" dirty="0" smtClean="0">
                <a:latin typeface="+mn-ea"/>
                <a:ea typeface="+mn-ea"/>
              </a:rPr>
              <a:t>은 단지 </a:t>
            </a:r>
            <a:r>
              <a:rPr lang="en-US" altLang="ko-KR" sz="1600" dirty="0" smtClean="0">
                <a:latin typeface="+mn-ea"/>
                <a:ea typeface="+mn-ea"/>
              </a:rPr>
              <a:t>CNI (Container Network Interface)</a:t>
            </a:r>
            <a:r>
              <a:rPr lang="ko-KR" altLang="en-US" sz="1600" dirty="0" smtClean="0">
                <a:latin typeface="+mn-ea"/>
                <a:ea typeface="+mn-ea"/>
              </a:rPr>
              <a:t>기반 네트워크만 지원</a:t>
            </a:r>
            <a:endParaRPr lang="en-US" altLang="ko-KR" sz="1600" dirty="0" smtClean="0">
              <a:latin typeface="+mn-ea"/>
              <a:ea typeface="+mn-ea"/>
            </a:endParaRPr>
          </a:p>
          <a:p>
            <a:pPr marL="285750" indent="-285750" algn="l">
              <a:buFontTx/>
              <a:buChar char="-"/>
            </a:pPr>
            <a:r>
              <a:rPr lang="en-US" altLang="ko-KR" sz="1600" b="1" dirty="0" err="1" smtClean="0">
                <a:solidFill>
                  <a:srgbClr val="FF0000"/>
                </a:solidFill>
                <a:latin typeface="+mn-ea"/>
                <a:ea typeface="+mn-ea"/>
              </a:rPr>
              <a:t>kubectl</a:t>
            </a:r>
            <a:r>
              <a:rPr lang="en-US" altLang="ko-KR" sz="1600" b="1" dirty="0" smtClean="0">
                <a:solidFill>
                  <a:srgbClr val="FF0000"/>
                </a:solidFill>
                <a:latin typeface="+mn-ea"/>
                <a:ea typeface="+mn-ea"/>
              </a:rPr>
              <a:t> apply –f &lt;add-</a:t>
            </a:r>
            <a:r>
              <a:rPr lang="en-US" altLang="ko-KR" sz="1600" b="1" dirty="0" err="1" smtClean="0">
                <a:solidFill>
                  <a:srgbClr val="FF0000"/>
                </a:solidFill>
                <a:latin typeface="+mn-ea"/>
                <a:ea typeface="+mn-ea"/>
              </a:rPr>
              <a:t>on.yaml</a:t>
            </a:r>
            <a:r>
              <a:rPr lang="en-US" altLang="ko-KR" sz="1600" b="1" dirty="0" smtClean="0">
                <a:solidFill>
                  <a:srgbClr val="FF0000"/>
                </a:solidFill>
                <a:latin typeface="+mn-ea"/>
                <a:ea typeface="+mn-ea"/>
              </a:rPr>
              <a:t>&gt;</a:t>
            </a:r>
            <a:r>
              <a:rPr lang="ko-KR" altLang="en-US" sz="1600" dirty="0" smtClean="0">
                <a:latin typeface="+mn-ea"/>
                <a:ea typeface="+mn-ea"/>
              </a:rPr>
              <a:t>로 </a:t>
            </a:r>
            <a:r>
              <a:rPr lang="en-US" altLang="ko-KR" sz="1600" dirty="0" smtClean="0">
                <a:latin typeface="+mn-ea"/>
                <a:ea typeface="+mn-ea"/>
              </a:rPr>
              <a:t>pod network </a:t>
            </a:r>
            <a:r>
              <a:rPr lang="ko-KR" altLang="en-US" sz="1600" dirty="0" smtClean="0">
                <a:latin typeface="+mn-ea"/>
                <a:ea typeface="+mn-ea"/>
              </a:rPr>
              <a:t>설치</a:t>
            </a:r>
            <a:endParaRPr lang="en-US" altLang="ko-KR" sz="1600" dirty="0" smtClean="0">
              <a:latin typeface="+mn-ea"/>
              <a:ea typeface="+mn-ea"/>
            </a:endParaRPr>
          </a:p>
          <a:p>
            <a:pPr marL="285750" indent="-285750" algn="l">
              <a:buFontTx/>
              <a:buChar char="-"/>
            </a:pPr>
            <a:r>
              <a:rPr lang="ko-KR" altLang="en-US" sz="1600" dirty="0" smtClean="0">
                <a:latin typeface="+mn-ea"/>
                <a:ea typeface="+mn-ea"/>
              </a:rPr>
              <a:t>클러스터</a:t>
            </a:r>
            <a:r>
              <a:rPr lang="ko-KR" altLang="en-US" sz="1600" dirty="0">
                <a:latin typeface="+mn-ea"/>
                <a:ea typeface="+mn-ea"/>
              </a:rPr>
              <a:t>당</a:t>
            </a:r>
            <a:r>
              <a:rPr lang="ko-KR" altLang="en-US" sz="1600" dirty="0" smtClean="0">
                <a:latin typeface="+mn-ea"/>
                <a:ea typeface="+mn-ea"/>
              </a:rPr>
              <a:t> 하나의 </a:t>
            </a:r>
            <a:r>
              <a:rPr lang="en-US" altLang="ko-KR" sz="1600" dirty="0" smtClean="0">
                <a:latin typeface="+mn-ea"/>
                <a:ea typeface="+mn-ea"/>
              </a:rPr>
              <a:t>pod network</a:t>
            </a:r>
            <a:r>
              <a:rPr lang="ko-KR" altLang="en-US" sz="1600" dirty="0" smtClean="0">
                <a:latin typeface="+mn-ea"/>
                <a:ea typeface="+mn-ea"/>
              </a:rPr>
              <a:t>만 설치 </a:t>
            </a:r>
            <a:endParaRPr lang="en-US" altLang="ko-KR" sz="1400" dirty="0">
              <a:latin typeface="+mn-ea"/>
              <a:ea typeface="+mn-ea"/>
            </a:endParaRPr>
          </a:p>
          <a:p>
            <a:pPr lvl="0" algn="l"/>
            <a:endParaRPr lang="en-US" altLang="ko-KR" sz="1200" dirty="0">
              <a:solidFill>
                <a:srgbClr val="000000"/>
              </a:solidFill>
              <a:latin typeface="맑은 고딕"/>
              <a:ea typeface="맑은 고딕"/>
            </a:endParaRPr>
          </a:p>
        </p:txBody>
      </p:sp>
      <p:sp>
        <p:nvSpPr>
          <p:cNvPr id="7" name="직사각형 6"/>
          <p:cNvSpPr/>
          <p:nvPr/>
        </p:nvSpPr>
        <p:spPr>
          <a:xfrm>
            <a:off x="611982" y="4806553"/>
            <a:ext cx="9649072" cy="2031325"/>
          </a:xfrm>
          <a:prstGeom prst="rect">
            <a:avLst/>
          </a:prstGeom>
        </p:spPr>
        <p:txBody>
          <a:bodyPr wrap="square">
            <a:spAutoFit/>
          </a:bodyPr>
          <a:lstStyle/>
          <a:p>
            <a:pPr algn="l"/>
            <a:r>
              <a:rPr lang="en-US" altLang="ko-KR" sz="1400" dirty="0"/>
              <a:t>choga88@192:~$ </a:t>
            </a:r>
            <a:r>
              <a:rPr lang="en-US" altLang="ko-KR" sz="1400" b="1" dirty="0" err="1">
                <a:solidFill>
                  <a:srgbClr val="FF0000"/>
                </a:solidFill>
              </a:rPr>
              <a:t>kubectl</a:t>
            </a:r>
            <a:r>
              <a:rPr lang="en-US" altLang="ko-KR" sz="1400" b="1" dirty="0">
                <a:solidFill>
                  <a:srgbClr val="FF0000"/>
                </a:solidFill>
              </a:rPr>
              <a:t> get pods --all-namespaces</a:t>
            </a:r>
          </a:p>
          <a:p>
            <a:pPr algn="l"/>
            <a:r>
              <a:rPr lang="en-US" altLang="ko-KR" sz="1400" dirty="0"/>
              <a:t>NAMESPACE     NAME                          READY     STATUS    RESTARTS   AGE</a:t>
            </a:r>
          </a:p>
          <a:p>
            <a:pPr algn="l"/>
            <a:r>
              <a:rPr lang="en-US" altLang="ko-KR" sz="1400" dirty="0" err="1"/>
              <a:t>kube</a:t>
            </a:r>
            <a:r>
              <a:rPr lang="en-US" altLang="ko-KR" sz="1400" dirty="0"/>
              <a:t>-system   etcd-192                      1/1       Running   0          35m</a:t>
            </a:r>
          </a:p>
          <a:p>
            <a:pPr algn="l"/>
            <a:r>
              <a:rPr lang="en-US" altLang="ko-KR" sz="1400" dirty="0" err="1"/>
              <a:t>kube</a:t>
            </a:r>
            <a:r>
              <a:rPr lang="en-US" altLang="ko-KR" sz="1400" dirty="0"/>
              <a:t>-system   kube-apiserver-192            1/1       Running   0          36m</a:t>
            </a:r>
          </a:p>
          <a:p>
            <a:pPr algn="l"/>
            <a:r>
              <a:rPr lang="en-US" altLang="ko-KR" sz="1400" dirty="0" err="1"/>
              <a:t>kube</a:t>
            </a:r>
            <a:r>
              <a:rPr lang="en-US" altLang="ko-KR" sz="1400" dirty="0"/>
              <a:t>-system   kube-controller-manager-192   1/1       Running   0          36m</a:t>
            </a:r>
          </a:p>
          <a:p>
            <a:pPr algn="l"/>
            <a:r>
              <a:rPr lang="en-US" altLang="ko-KR" sz="1400" b="1" dirty="0" err="1">
                <a:solidFill>
                  <a:srgbClr val="FF0000"/>
                </a:solidFill>
              </a:rPr>
              <a:t>kube</a:t>
            </a:r>
            <a:r>
              <a:rPr lang="en-US" altLang="ko-KR" sz="1400" b="1" dirty="0">
                <a:solidFill>
                  <a:srgbClr val="FF0000"/>
                </a:solidFill>
              </a:rPr>
              <a:t>-system   kube-dns-3913472980-shrmh     3/3       Running   0          </a:t>
            </a:r>
            <a:r>
              <a:rPr lang="en-US" altLang="ko-KR" sz="1400" b="1" dirty="0" smtClean="0">
                <a:solidFill>
                  <a:srgbClr val="FF0000"/>
                </a:solidFill>
              </a:rPr>
              <a:t>36m  </a:t>
            </a:r>
            <a:r>
              <a:rPr lang="en-US" altLang="ko-KR" sz="1400" b="1" dirty="0" smtClean="0">
                <a:solidFill>
                  <a:srgbClr val="FF0000"/>
                </a:solidFill>
                <a:sym typeface="Wingdings" panose="05000000000000000000" pitchFamily="2" charset="2"/>
              </a:rPr>
              <a:t> </a:t>
            </a:r>
            <a:r>
              <a:rPr lang="en-US" altLang="ko-KR" sz="1400" b="1" dirty="0" err="1" smtClean="0">
                <a:solidFill>
                  <a:srgbClr val="FF0000"/>
                </a:solidFill>
                <a:sym typeface="Wingdings" panose="05000000000000000000" pitchFamily="2" charset="2"/>
              </a:rPr>
              <a:t>dns</a:t>
            </a:r>
            <a:r>
              <a:rPr lang="ko-KR" altLang="en-US" sz="1400" b="1" dirty="0" smtClean="0">
                <a:solidFill>
                  <a:srgbClr val="FF0000"/>
                </a:solidFill>
                <a:sym typeface="Wingdings" panose="05000000000000000000" pitchFamily="2" charset="2"/>
              </a:rPr>
              <a:t>가 </a:t>
            </a:r>
            <a:r>
              <a:rPr lang="en-US" altLang="ko-KR" sz="1400" b="1" dirty="0" smtClean="0">
                <a:solidFill>
                  <a:srgbClr val="FF0000"/>
                </a:solidFill>
                <a:sym typeface="Wingdings" panose="05000000000000000000" pitchFamily="2" charset="2"/>
              </a:rPr>
              <a:t>running</a:t>
            </a:r>
            <a:r>
              <a:rPr lang="ko-KR" altLang="en-US" sz="1400" b="1" dirty="0" smtClean="0">
                <a:solidFill>
                  <a:srgbClr val="FF0000"/>
                </a:solidFill>
                <a:sym typeface="Wingdings" panose="05000000000000000000" pitchFamily="2" charset="2"/>
              </a:rPr>
              <a:t>되야 </a:t>
            </a:r>
            <a:r>
              <a:rPr lang="en-US" altLang="ko-KR" sz="1400" b="1" dirty="0" smtClean="0">
                <a:solidFill>
                  <a:srgbClr val="FF0000"/>
                </a:solidFill>
                <a:sym typeface="Wingdings" panose="05000000000000000000" pitchFamily="2" charset="2"/>
              </a:rPr>
              <a:t>nodes</a:t>
            </a:r>
            <a:r>
              <a:rPr lang="ko-KR" altLang="en-US" sz="1400" b="1" dirty="0" smtClean="0">
                <a:solidFill>
                  <a:srgbClr val="FF0000"/>
                </a:solidFill>
                <a:sym typeface="Wingdings" panose="05000000000000000000" pitchFamily="2" charset="2"/>
              </a:rPr>
              <a:t>조인가능 </a:t>
            </a:r>
            <a:endParaRPr lang="en-US" altLang="ko-KR" sz="1400" b="1" dirty="0">
              <a:solidFill>
                <a:srgbClr val="FF0000"/>
              </a:solidFill>
            </a:endParaRPr>
          </a:p>
          <a:p>
            <a:pPr algn="l"/>
            <a:r>
              <a:rPr lang="en-US" altLang="ko-KR" sz="1400" dirty="0" err="1"/>
              <a:t>kube</a:t>
            </a:r>
            <a:r>
              <a:rPr lang="en-US" altLang="ko-KR" sz="1400" dirty="0"/>
              <a:t>-system   kube-proxy-3l5jp              1/1       Running   0          36m</a:t>
            </a:r>
          </a:p>
          <a:p>
            <a:pPr algn="l"/>
            <a:r>
              <a:rPr lang="en-US" altLang="ko-KR" sz="1400" dirty="0" err="1"/>
              <a:t>kube</a:t>
            </a:r>
            <a:r>
              <a:rPr lang="en-US" altLang="ko-KR" sz="1400" dirty="0"/>
              <a:t>-system   kube-scheduler-192            1/1       Running   0          </a:t>
            </a:r>
            <a:r>
              <a:rPr lang="en-US" altLang="ko-KR" sz="1400" dirty="0" smtClean="0"/>
              <a:t>36m</a:t>
            </a:r>
          </a:p>
          <a:p>
            <a:pPr algn="l"/>
            <a:r>
              <a:rPr lang="en-US" altLang="ko-KR" sz="1400" b="1" dirty="0" err="1">
                <a:solidFill>
                  <a:srgbClr val="FF0000"/>
                </a:solidFill>
              </a:rPr>
              <a:t>kube</a:t>
            </a:r>
            <a:r>
              <a:rPr lang="en-US" altLang="ko-KR" sz="1400" b="1" dirty="0">
                <a:solidFill>
                  <a:srgbClr val="FF0000"/>
                </a:solidFill>
              </a:rPr>
              <a:t>-system   weave-net-6x4kg               2/2       Running   0          </a:t>
            </a:r>
            <a:r>
              <a:rPr lang="en-US" altLang="ko-KR" sz="1400" b="1" dirty="0" smtClean="0">
                <a:solidFill>
                  <a:srgbClr val="FF0000"/>
                </a:solidFill>
              </a:rPr>
              <a:t>4m  </a:t>
            </a:r>
            <a:r>
              <a:rPr lang="en-US" altLang="ko-KR" sz="1400" b="1" dirty="0" smtClean="0">
                <a:solidFill>
                  <a:srgbClr val="FF0000"/>
                </a:solidFill>
                <a:sym typeface="Wingdings" panose="05000000000000000000" pitchFamily="2" charset="2"/>
              </a:rPr>
              <a:t> pod network </a:t>
            </a:r>
            <a:r>
              <a:rPr lang="ko-KR" altLang="en-US" sz="1400" b="1" dirty="0" smtClean="0">
                <a:solidFill>
                  <a:srgbClr val="FF0000"/>
                </a:solidFill>
                <a:sym typeface="Wingdings" panose="05000000000000000000" pitchFamily="2" charset="2"/>
              </a:rPr>
              <a:t>설치</a:t>
            </a:r>
            <a:endParaRPr lang="en-US" altLang="ko-KR" sz="1400" b="1" dirty="0">
              <a:solidFill>
                <a:srgbClr val="FF0000"/>
              </a:solidFill>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92" t="37238" r="4445" b="18427"/>
          <a:stretch/>
        </p:blipFill>
        <p:spPr bwMode="auto">
          <a:xfrm>
            <a:off x="470058" y="2142257"/>
            <a:ext cx="9250936"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20883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861774"/>
          </a:xfrm>
          <a:prstGeom prst="rect">
            <a:avLst/>
          </a:prstGeom>
          <a:noFill/>
          <a:ln w="9525">
            <a:noFill/>
            <a:miter lim="800000"/>
            <a:headEnd/>
            <a:tailEnd/>
          </a:ln>
        </p:spPr>
        <p:txBody>
          <a:bodyPr wrap="square">
            <a:spAutoFit/>
          </a:bodyPr>
          <a:lstStyle/>
          <a:p>
            <a:pPr marL="342900" indent="-342900" algn="l">
              <a:buAutoNum type="arabicPeriod"/>
            </a:pPr>
            <a:r>
              <a:rPr lang="en-US" altLang="ko-KR" sz="1800" b="1" dirty="0" err="1" smtClean="0">
                <a:latin typeface="+mn-ea"/>
                <a:ea typeface="+mn-ea"/>
              </a:rPr>
              <a:t>kubernetes</a:t>
            </a:r>
            <a:r>
              <a:rPr lang="en-US" altLang="ko-KR" sz="1800" b="1" dirty="0">
                <a:latin typeface="+mn-ea"/>
                <a:ea typeface="+mn-ea"/>
              </a:rPr>
              <a:t> </a:t>
            </a:r>
            <a:r>
              <a:rPr lang="en-US" altLang="ko-KR" sz="1800" b="1" dirty="0" smtClean="0">
                <a:latin typeface="+mn-ea"/>
                <a:ea typeface="+mn-ea"/>
              </a:rPr>
              <a:t> join node </a:t>
            </a:r>
            <a:endParaRPr lang="en-US" altLang="ko-KR" sz="1800" b="1" dirty="0">
              <a:latin typeface="+mn-ea"/>
              <a:ea typeface="+mn-ea"/>
            </a:endParaRPr>
          </a:p>
          <a:p>
            <a:pPr marL="285750" indent="-285750" algn="l">
              <a:buFontTx/>
              <a:buChar char="-"/>
            </a:pPr>
            <a:r>
              <a:rPr lang="ko-KR" altLang="en-US" sz="1600" dirty="0" smtClean="0">
                <a:latin typeface="+mn-ea"/>
                <a:ea typeface="+mn-ea"/>
              </a:rPr>
              <a:t>클러스터에 새로운 </a:t>
            </a:r>
            <a:r>
              <a:rPr lang="en-US" altLang="ko-KR" sz="1600" dirty="0" smtClean="0">
                <a:latin typeface="+mn-ea"/>
                <a:ea typeface="+mn-ea"/>
              </a:rPr>
              <a:t>nodes</a:t>
            </a:r>
            <a:r>
              <a:rPr lang="ko-KR" altLang="en-US" sz="1600" dirty="0" smtClean="0">
                <a:latin typeface="+mn-ea"/>
                <a:ea typeface="+mn-ea"/>
              </a:rPr>
              <a:t>를 추가하기 위해서는 </a:t>
            </a:r>
            <a:r>
              <a:rPr lang="en-US" altLang="ko-KR" sz="1600" dirty="0" smtClean="0">
                <a:latin typeface="+mn-ea"/>
                <a:ea typeface="+mn-ea"/>
              </a:rPr>
              <a:t>node join</a:t>
            </a:r>
            <a:r>
              <a:rPr lang="ko-KR" altLang="en-US" sz="1600" dirty="0" smtClean="0">
                <a:latin typeface="+mn-ea"/>
                <a:ea typeface="+mn-ea"/>
              </a:rPr>
              <a:t>이 필요</a:t>
            </a:r>
            <a:endParaRPr lang="en-US" altLang="ko-KR" sz="1600" dirty="0" smtClean="0">
              <a:latin typeface="+mn-ea"/>
              <a:ea typeface="+mn-ea"/>
            </a:endParaRPr>
          </a:p>
          <a:p>
            <a:pPr marL="285750" indent="-285750" algn="l">
              <a:buFontTx/>
              <a:buChar char="-"/>
            </a:pPr>
            <a:r>
              <a:rPr lang="en-US" altLang="ko-KR" sz="1600" dirty="0" err="1">
                <a:solidFill>
                  <a:srgbClr val="FF0000"/>
                </a:solidFill>
              </a:rPr>
              <a:t>kubeadm</a:t>
            </a:r>
            <a:r>
              <a:rPr lang="en-US" altLang="ko-KR" sz="1600" dirty="0">
                <a:solidFill>
                  <a:srgbClr val="FF0000"/>
                </a:solidFill>
              </a:rPr>
              <a:t> join --token &lt;token&gt; &lt;master-</a:t>
            </a:r>
            <a:r>
              <a:rPr lang="en-US" altLang="ko-KR" sz="1600" dirty="0" err="1">
                <a:solidFill>
                  <a:srgbClr val="FF0000"/>
                </a:solidFill>
              </a:rPr>
              <a:t>ip</a:t>
            </a:r>
            <a:r>
              <a:rPr lang="en-US" altLang="ko-KR" sz="1600" dirty="0">
                <a:solidFill>
                  <a:srgbClr val="FF0000"/>
                </a:solidFill>
              </a:rPr>
              <a:t>&gt;:&lt;master-port</a:t>
            </a:r>
            <a:r>
              <a:rPr lang="en-US" altLang="ko-KR" sz="1600" dirty="0" smtClean="0">
                <a:solidFill>
                  <a:srgbClr val="FF0000"/>
                </a:solidFill>
              </a:rPr>
              <a:t>&gt;</a:t>
            </a:r>
            <a:r>
              <a:rPr lang="ko-KR" altLang="en-US" sz="1600" dirty="0" smtClean="0">
                <a:latin typeface="+mn-ea"/>
                <a:ea typeface="+mn-ea"/>
              </a:rPr>
              <a:t>사용 </a:t>
            </a:r>
            <a:endParaRPr lang="en-US" altLang="ko-KR" sz="1200" dirty="0">
              <a:solidFill>
                <a:srgbClr val="000000"/>
              </a:solidFill>
              <a:latin typeface="+mn-ea"/>
              <a:ea typeface="+mn-ea"/>
            </a:endParaRPr>
          </a:p>
        </p:txBody>
      </p:sp>
      <p:sp>
        <p:nvSpPr>
          <p:cNvPr id="7" name="직사각형 6"/>
          <p:cNvSpPr/>
          <p:nvPr/>
        </p:nvSpPr>
        <p:spPr>
          <a:xfrm>
            <a:off x="683990" y="1939247"/>
            <a:ext cx="6804756" cy="954107"/>
          </a:xfrm>
          <a:prstGeom prst="rect">
            <a:avLst/>
          </a:prstGeom>
        </p:spPr>
        <p:txBody>
          <a:bodyPr wrap="square">
            <a:spAutoFit/>
          </a:bodyPr>
          <a:lstStyle/>
          <a:p>
            <a:pPr algn="l"/>
            <a:r>
              <a:rPr lang="en-US" altLang="ko-KR" sz="1400" dirty="0"/>
              <a:t>choga88@ubuntu:~$ </a:t>
            </a:r>
            <a:r>
              <a:rPr lang="en-US" altLang="ko-KR" sz="1400" dirty="0" err="1">
                <a:solidFill>
                  <a:srgbClr val="FF0000"/>
                </a:solidFill>
              </a:rPr>
              <a:t>kubectl</a:t>
            </a:r>
            <a:r>
              <a:rPr lang="en-US" altLang="ko-KR" sz="1400" dirty="0">
                <a:solidFill>
                  <a:srgbClr val="FF0000"/>
                </a:solidFill>
              </a:rPr>
              <a:t> get nodes</a:t>
            </a:r>
          </a:p>
          <a:p>
            <a:pPr algn="l"/>
            <a:r>
              <a:rPr lang="en-US" altLang="ko-KR" sz="1400" dirty="0"/>
              <a:t>NAME      STATUS    AGE       VERSION</a:t>
            </a:r>
          </a:p>
          <a:p>
            <a:pPr algn="l"/>
            <a:r>
              <a:rPr lang="en-US" altLang="ko-KR" sz="1400" dirty="0" err="1"/>
              <a:t>ubuntu</a:t>
            </a:r>
            <a:r>
              <a:rPr lang="en-US" altLang="ko-KR" sz="1400" dirty="0"/>
              <a:t>    Ready     25m       v1.6.2</a:t>
            </a:r>
          </a:p>
          <a:p>
            <a:pPr algn="l"/>
            <a:r>
              <a:rPr lang="en-US" altLang="ko-KR" sz="1400" b="1" dirty="0">
                <a:solidFill>
                  <a:srgbClr val="FF0000"/>
                </a:solidFill>
              </a:rPr>
              <a:t>ubuntu2   Ready     2m        v1.6.2</a:t>
            </a:r>
          </a:p>
        </p:txBody>
      </p:sp>
      <p:sp>
        <p:nvSpPr>
          <p:cNvPr id="6" name="TextBox 5"/>
          <p:cNvSpPr txBox="1"/>
          <p:nvPr/>
        </p:nvSpPr>
        <p:spPr bwMode="auto">
          <a:xfrm>
            <a:off x="467966" y="3150369"/>
            <a:ext cx="8568952" cy="2092881"/>
          </a:xfrm>
          <a:prstGeom prst="rect">
            <a:avLst/>
          </a:prstGeom>
          <a:noFill/>
          <a:ln w="9525">
            <a:noFill/>
            <a:miter lim="800000"/>
            <a:headEnd/>
            <a:tailEnd/>
          </a:ln>
        </p:spPr>
        <p:txBody>
          <a:bodyPr wrap="square">
            <a:spAutoFit/>
          </a:bodyPr>
          <a:lstStyle/>
          <a:p>
            <a:pPr algn="l"/>
            <a:r>
              <a:rPr lang="en-US" altLang="ko-KR" sz="1800" b="1" dirty="0" smtClean="0">
                <a:latin typeface="+mn-ea"/>
                <a:ea typeface="+mn-ea"/>
              </a:rPr>
              <a:t>2. </a:t>
            </a:r>
            <a:r>
              <a:rPr lang="en-US" altLang="ko-KR" sz="1800" b="1" dirty="0" err="1" smtClean="0">
                <a:latin typeface="+mn-ea"/>
                <a:ea typeface="+mn-ea"/>
              </a:rPr>
              <a:t>kubernetes</a:t>
            </a:r>
            <a:r>
              <a:rPr lang="en-US" altLang="ko-KR" sz="1800" b="1" dirty="0" smtClean="0">
                <a:latin typeface="+mn-ea"/>
                <a:ea typeface="+mn-ea"/>
              </a:rPr>
              <a:t>  application </a:t>
            </a:r>
            <a:r>
              <a:rPr lang="ko-KR" altLang="en-US" sz="1800" b="1" dirty="0" smtClean="0">
                <a:latin typeface="+mn-ea"/>
                <a:ea typeface="+mn-ea"/>
              </a:rPr>
              <a:t>설치</a:t>
            </a:r>
            <a:r>
              <a:rPr lang="en-US" altLang="ko-KR" sz="1800" b="1" dirty="0" smtClean="0">
                <a:latin typeface="+mn-ea"/>
                <a:ea typeface="+mn-ea"/>
              </a:rPr>
              <a:t> </a:t>
            </a:r>
            <a:endParaRPr lang="en-US" altLang="ko-KR" sz="1800" b="1" dirty="0">
              <a:latin typeface="+mn-ea"/>
              <a:ea typeface="+mn-ea"/>
            </a:endParaRPr>
          </a:p>
          <a:p>
            <a:pPr marL="285750" indent="-285750" algn="l">
              <a:buFontTx/>
              <a:buChar char="-"/>
            </a:pPr>
            <a:r>
              <a:rPr lang="en-US" altLang="ko-KR" sz="1600" dirty="0" smtClean="0">
                <a:latin typeface="+mn-ea"/>
                <a:ea typeface="+mn-ea"/>
              </a:rPr>
              <a:t>$ </a:t>
            </a:r>
            <a:r>
              <a:rPr lang="en-US" altLang="ko-KR" sz="1600" dirty="0" err="1" smtClean="0">
                <a:latin typeface="+mn-ea"/>
                <a:ea typeface="+mn-ea"/>
              </a:rPr>
              <a:t>kubectl</a:t>
            </a:r>
            <a:r>
              <a:rPr lang="en-US" altLang="ko-KR" sz="1600" dirty="0" smtClean="0">
                <a:latin typeface="+mn-ea"/>
                <a:ea typeface="+mn-ea"/>
              </a:rPr>
              <a:t> </a:t>
            </a:r>
            <a:r>
              <a:rPr lang="en-US" altLang="ko-KR" sz="1600" dirty="0">
                <a:latin typeface="+mn-ea"/>
                <a:ea typeface="+mn-ea"/>
              </a:rPr>
              <a:t>create namespace sock-shop</a:t>
            </a:r>
          </a:p>
          <a:p>
            <a:pPr marL="285750" indent="-285750" algn="l">
              <a:buFontTx/>
              <a:buChar char="-"/>
            </a:pPr>
            <a:r>
              <a:rPr lang="en-US" altLang="ko-KR" sz="1600" dirty="0">
                <a:latin typeface="+mn-ea"/>
                <a:ea typeface="+mn-ea"/>
              </a:rPr>
              <a:t>namespace "sock-shop" created</a:t>
            </a:r>
          </a:p>
          <a:p>
            <a:pPr marL="285750" indent="-285750" algn="l">
              <a:buFontTx/>
              <a:buChar char="-"/>
            </a:pPr>
            <a:r>
              <a:rPr lang="en-US" altLang="ko-KR" sz="1600" dirty="0" smtClean="0">
                <a:latin typeface="+mn-ea"/>
                <a:ea typeface="+mn-ea"/>
              </a:rPr>
              <a:t>$</a:t>
            </a:r>
            <a:r>
              <a:rPr lang="en-US" altLang="ko-KR" sz="1600" dirty="0" err="1" smtClean="0">
                <a:latin typeface="+mn-ea"/>
                <a:ea typeface="+mn-ea"/>
              </a:rPr>
              <a:t>kubectl</a:t>
            </a:r>
            <a:r>
              <a:rPr lang="en-US" altLang="ko-KR" sz="1600" dirty="0" smtClean="0">
                <a:latin typeface="+mn-ea"/>
                <a:ea typeface="+mn-ea"/>
              </a:rPr>
              <a:t> </a:t>
            </a:r>
            <a:r>
              <a:rPr lang="en-US" altLang="ko-KR" sz="1600" dirty="0">
                <a:latin typeface="+mn-ea"/>
                <a:ea typeface="+mn-ea"/>
              </a:rPr>
              <a:t>apply -n sock-shop -f </a:t>
            </a:r>
            <a:r>
              <a:rPr lang="en-US" altLang="ko-KR" sz="1600" dirty="0" smtClean="0">
                <a:latin typeface="+mn-ea"/>
                <a:ea typeface="+mn-ea"/>
                <a:hlinkClick r:id="rId3"/>
              </a:rPr>
              <a:t>https</a:t>
            </a:r>
            <a:r>
              <a:rPr lang="en-US" altLang="ko-KR" sz="1600" dirty="0">
                <a:latin typeface="+mn-ea"/>
                <a:ea typeface="+mn-ea"/>
                <a:hlinkClick r:id="rId3"/>
              </a:rPr>
              <a:t>://</a:t>
            </a:r>
            <a:r>
              <a:rPr lang="en-US" altLang="ko-KR" sz="1600" dirty="0" smtClean="0">
                <a:latin typeface="+mn-ea"/>
                <a:ea typeface="+mn-ea"/>
                <a:hlinkClick r:id="rId3"/>
              </a:rPr>
              <a:t>github.com/microservices-demo/microservices-demo/blob/master/deploy/kubernetes/complete-demo.yaml?raw=true</a:t>
            </a:r>
            <a:endParaRPr lang="en-US" altLang="ko-KR" sz="1600" dirty="0" smtClean="0">
              <a:latin typeface="+mn-ea"/>
              <a:ea typeface="+mn-ea"/>
            </a:endParaRPr>
          </a:p>
          <a:p>
            <a:pPr marL="285750" indent="-285750" algn="l">
              <a:buFontTx/>
              <a:buChar char="-"/>
            </a:pPr>
            <a:r>
              <a:rPr lang="en-US" altLang="ko-KR" sz="1600" dirty="0" smtClean="0"/>
              <a:t>$ </a:t>
            </a:r>
            <a:r>
              <a:rPr lang="en-US" altLang="ko-KR" sz="1600" b="1" dirty="0" err="1"/>
              <a:t>kubectl</a:t>
            </a:r>
            <a:r>
              <a:rPr lang="en-US" altLang="ko-KR" sz="1600" b="1" dirty="0"/>
              <a:t> describe svc front-end -n sock-shop</a:t>
            </a:r>
            <a:endParaRPr lang="ko-KR" altLang="ko-KR" sz="1600" dirty="0"/>
          </a:p>
          <a:p>
            <a:pPr marL="285750" indent="-285750" algn="l">
              <a:buFontTx/>
              <a:buChar char="-"/>
            </a:pPr>
            <a:r>
              <a:rPr lang="en-US" altLang="ko-KR" sz="1600" dirty="0" smtClean="0"/>
              <a:t>$ </a:t>
            </a:r>
            <a:r>
              <a:rPr lang="en-US" altLang="ko-KR" sz="1600" b="1" dirty="0" err="1"/>
              <a:t>kubectl</a:t>
            </a:r>
            <a:r>
              <a:rPr lang="en-US" altLang="ko-KR" sz="1600" b="1" dirty="0"/>
              <a:t> -n sock-shop get svc </a:t>
            </a:r>
            <a:r>
              <a:rPr lang="en-US" altLang="ko-KR" sz="1600" b="1" dirty="0" smtClean="0"/>
              <a:t>front-end</a:t>
            </a:r>
          </a:p>
          <a:p>
            <a:pPr marL="285750" indent="-285750" algn="l">
              <a:buFontTx/>
              <a:buChar char="-"/>
            </a:pPr>
            <a:r>
              <a:rPr lang="en-US" altLang="ko-KR" sz="1600" smtClean="0"/>
              <a:t>$ </a:t>
            </a:r>
            <a:r>
              <a:rPr lang="en-US" altLang="ko-KR" sz="1600" b="1" dirty="0" err="1"/>
              <a:t>kubectl</a:t>
            </a:r>
            <a:r>
              <a:rPr lang="en-US" altLang="ko-KR" sz="1600" b="1" dirty="0"/>
              <a:t>  get pods --</a:t>
            </a:r>
            <a:r>
              <a:rPr lang="en-US" altLang="ko-KR" sz="1600" b="1" dirty="0" smtClean="0"/>
              <a:t>all-namespaces</a:t>
            </a:r>
            <a:endParaRPr lang="ko-KR" altLang="ko-KR" sz="1600" dirty="0"/>
          </a:p>
        </p:txBody>
      </p:sp>
    </p:spTree>
    <p:extLst>
      <p:ext uri="{BB962C8B-B14F-4D97-AF65-F5344CB8AC3E}">
        <p14:creationId xmlns:p14="http://schemas.microsoft.com/office/powerpoint/2010/main" val="8791989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1046440"/>
          </a:xfrm>
          <a:prstGeom prst="rect">
            <a:avLst/>
          </a:prstGeom>
          <a:noFill/>
          <a:ln w="9525">
            <a:noFill/>
            <a:miter lim="800000"/>
            <a:headEnd/>
            <a:tailEnd/>
          </a:ln>
        </p:spPr>
        <p:txBody>
          <a:bodyPr wrap="square">
            <a:spAutoFit/>
          </a:bodyPr>
          <a:lstStyle/>
          <a:p>
            <a:pPr marL="342900" indent="-342900" algn="l">
              <a:buAutoNum type="arabicPeriod"/>
            </a:pPr>
            <a:r>
              <a:rPr lang="en-US" altLang="ko-KR" sz="1800" b="1" dirty="0" err="1" smtClean="0">
                <a:latin typeface="+mn-ea"/>
                <a:ea typeface="+mn-ea"/>
              </a:rPr>
              <a:t>kubernetes</a:t>
            </a:r>
            <a:r>
              <a:rPr lang="en-US" altLang="ko-KR" sz="1800" b="1" dirty="0" smtClean="0">
                <a:latin typeface="+mn-ea"/>
                <a:ea typeface="+mn-ea"/>
              </a:rPr>
              <a:t> dashboard</a:t>
            </a:r>
            <a:r>
              <a:rPr lang="ko-KR" altLang="en-US" sz="1800" b="1" dirty="0" smtClean="0">
                <a:latin typeface="+mn-ea"/>
                <a:ea typeface="+mn-ea"/>
              </a:rPr>
              <a:t>설치</a:t>
            </a:r>
            <a:r>
              <a:rPr lang="en-US" altLang="ko-KR" sz="1800" b="1" dirty="0" smtClean="0">
                <a:latin typeface="+mn-ea"/>
                <a:ea typeface="+mn-ea"/>
              </a:rPr>
              <a:t> </a:t>
            </a:r>
            <a:endParaRPr lang="en-US" altLang="ko-KR" sz="1800" b="1" dirty="0">
              <a:latin typeface="+mn-ea"/>
              <a:ea typeface="+mn-ea"/>
            </a:endParaRPr>
          </a:p>
          <a:p>
            <a:pPr marL="285750" indent="-285750" algn="l">
              <a:buFontTx/>
              <a:buChar char="-"/>
            </a:pPr>
            <a:r>
              <a:rPr lang="en-US" altLang="ko-KR" sz="1600" dirty="0" err="1">
                <a:latin typeface="+mn-ea"/>
                <a:ea typeface="+mn-ea"/>
              </a:rPr>
              <a:t>Kubernetes</a:t>
            </a:r>
            <a:r>
              <a:rPr lang="en-US" altLang="ko-KR" sz="1600" dirty="0">
                <a:latin typeface="+mn-ea"/>
                <a:ea typeface="+mn-ea"/>
              </a:rPr>
              <a:t> </a:t>
            </a:r>
            <a:r>
              <a:rPr lang="ko-KR" altLang="en-US" sz="1600" dirty="0" smtClean="0">
                <a:latin typeface="+mn-ea"/>
                <a:ea typeface="+mn-ea"/>
              </a:rPr>
              <a:t>자원상태 감시 및 관리 </a:t>
            </a:r>
            <a:endParaRPr lang="en-US" altLang="ko-KR" sz="1600" dirty="0" smtClean="0">
              <a:latin typeface="+mn-ea"/>
              <a:ea typeface="+mn-ea"/>
            </a:endParaRPr>
          </a:p>
          <a:p>
            <a:pPr marL="285750" indent="-285750" algn="l">
              <a:buFontTx/>
              <a:buChar char="-"/>
            </a:pPr>
            <a:r>
              <a:rPr lang="ko-KR" altLang="en-US" sz="1600" dirty="0" smtClean="0">
                <a:solidFill>
                  <a:srgbClr val="000000"/>
                </a:solidFill>
                <a:latin typeface="+mn-ea"/>
                <a:ea typeface="+mn-ea"/>
              </a:rPr>
              <a:t>새로운 </a:t>
            </a:r>
            <a:r>
              <a:rPr lang="en-US" altLang="ko-KR" sz="1600" dirty="0" smtClean="0">
                <a:solidFill>
                  <a:srgbClr val="000000"/>
                </a:solidFill>
                <a:latin typeface="+mn-ea"/>
                <a:ea typeface="+mn-ea"/>
              </a:rPr>
              <a:t>application </a:t>
            </a:r>
            <a:r>
              <a:rPr lang="ko-KR" altLang="en-US" sz="1600" dirty="0" smtClean="0">
                <a:solidFill>
                  <a:srgbClr val="000000"/>
                </a:solidFill>
                <a:latin typeface="+mn-ea"/>
                <a:ea typeface="+mn-ea"/>
              </a:rPr>
              <a:t>배포 및 </a:t>
            </a:r>
            <a:r>
              <a:rPr lang="en-US" altLang="ko-KR" sz="1600" dirty="0" smtClean="0">
                <a:solidFill>
                  <a:srgbClr val="000000"/>
                </a:solidFill>
                <a:latin typeface="+mn-ea"/>
                <a:ea typeface="+mn-ea"/>
              </a:rPr>
              <a:t>pod restart </a:t>
            </a:r>
            <a:r>
              <a:rPr lang="ko-KR" altLang="en-US" sz="1600" dirty="0" smtClean="0">
                <a:solidFill>
                  <a:srgbClr val="000000"/>
                </a:solidFill>
                <a:latin typeface="+mn-ea"/>
                <a:ea typeface="+mn-ea"/>
              </a:rPr>
              <a:t>및 </a:t>
            </a:r>
            <a:r>
              <a:rPr lang="en-US" altLang="ko-KR" sz="1600" dirty="0" smtClean="0">
                <a:solidFill>
                  <a:srgbClr val="000000"/>
                </a:solidFill>
                <a:latin typeface="+mn-ea"/>
                <a:ea typeface="+mn-ea"/>
              </a:rPr>
              <a:t>rolling </a:t>
            </a:r>
            <a:r>
              <a:rPr lang="ko-KR" altLang="en-US" sz="1600" dirty="0" smtClean="0">
                <a:solidFill>
                  <a:srgbClr val="000000"/>
                </a:solidFill>
                <a:latin typeface="+mn-ea"/>
                <a:ea typeface="+mn-ea"/>
              </a:rPr>
              <a:t>업그레이드 </a:t>
            </a:r>
            <a:endParaRPr lang="en-US" altLang="ko-KR" sz="1600" dirty="0" smtClean="0">
              <a:solidFill>
                <a:srgbClr val="000000"/>
              </a:solidFill>
              <a:latin typeface="+mn-ea"/>
              <a:ea typeface="+mn-ea"/>
            </a:endParaRPr>
          </a:p>
          <a:p>
            <a:pPr marL="285750" indent="-285750" algn="l">
              <a:buFontTx/>
              <a:buChar char="-"/>
            </a:pPr>
            <a:endParaRPr lang="en-US" altLang="ko-KR" sz="1200" dirty="0">
              <a:solidFill>
                <a:srgbClr val="000000"/>
              </a:solidFill>
              <a:latin typeface="맑은 고딕"/>
              <a:ea typeface="맑은 고딕"/>
            </a:endParaRPr>
          </a:p>
        </p:txBody>
      </p:sp>
      <p:sp>
        <p:nvSpPr>
          <p:cNvPr id="7" name="직사각형 6"/>
          <p:cNvSpPr/>
          <p:nvPr/>
        </p:nvSpPr>
        <p:spPr>
          <a:xfrm>
            <a:off x="467966" y="1901608"/>
            <a:ext cx="9649072" cy="1169551"/>
          </a:xfrm>
          <a:prstGeom prst="rect">
            <a:avLst/>
          </a:prstGeom>
        </p:spPr>
        <p:txBody>
          <a:bodyPr wrap="square">
            <a:spAutoFit/>
          </a:bodyPr>
          <a:lstStyle/>
          <a:p>
            <a:pPr algn="l"/>
            <a:r>
              <a:rPr lang="en-US" altLang="ko-KR" sz="1400" dirty="0"/>
              <a:t>$ </a:t>
            </a:r>
            <a:r>
              <a:rPr lang="en-US" altLang="ko-KR" sz="1400" dirty="0" err="1"/>
              <a:t>kubectl</a:t>
            </a:r>
            <a:r>
              <a:rPr lang="en-US" altLang="ko-KR" sz="1400" dirty="0"/>
              <a:t> create -f </a:t>
            </a:r>
            <a:r>
              <a:rPr lang="en-US" altLang="ko-KR" sz="1400" dirty="0">
                <a:hlinkClick r:id="rId3"/>
              </a:rPr>
              <a:t>https://</a:t>
            </a:r>
            <a:r>
              <a:rPr lang="en-US" altLang="ko-KR" sz="1400" dirty="0" smtClean="0">
                <a:hlinkClick r:id="rId3"/>
              </a:rPr>
              <a:t>git.io/kube-dashboard</a:t>
            </a:r>
            <a:endParaRPr lang="en-US" altLang="ko-KR" sz="1400" dirty="0" smtClean="0"/>
          </a:p>
          <a:p>
            <a:pPr algn="l"/>
            <a:endParaRPr lang="en-US" altLang="ko-KR" sz="1400" b="1" dirty="0">
              <a:solidFill>
                <a:srgbClr val="FF0000"/>
              </a:solidFill>
            </a:endParaRPr>
          </a:p>
          <a:p>
            <a:pPr algn="l"/>
            <a:r>
              <a:rPr lang="en-US" altLang="ko-KR" sz="1400" dirty="0"/>
              <a:t>$ </a:t>
            </a:r>
            <a:r>
              <a:rPr lang="en-US" altLang="ko-KR" sz="1400" dirty="0" err="1"/>
              <a:t>kubectl</a:t>
            </a:r>
            <a:r>
              <a:rPr lang="en-US" altLang="ko-KR" sz="1400" dirty="0"/>
              <a:t> </a:t>
            </a:r>
            <a:r>
              <a:rPr lang="en-US" altLang="ko-KR" sz="1400" dirty="0" smtClean="0"/>
              <a:t>proxy</a:t>
            </a:r>
          </a:p>
          <a:p>
            <a:pPr algn="l"/>
            <a:endParaRPr lang="en-US" altLang="ko-KR" sz="1400" b="1" dirty="0">
              <a:solidFill>
                <a:srgbClr val="FF0000"/>
              </a:solidFill>
            </a:endParaRPr>
          </a:p>
          <a:p>
            <a:pPr algn="l"/>
            <a:r>
              <a:rPr lang="en-US" altLang="ko-KR" sz="1400" dirty="0">
                <a:hlinkClick r:id="rId4"/>
              </a:rPr>
              <a:t>http://</a:t>
            </a:r>
            <a:r>
              <a:rPr lang="en-US" altLang="ko-KR" sz="1400" dirty="0" smtClean="0">
                <a:hlinkClick r:id="rId4"/>
              </a:rPr>
              <a:t>localhost:8001/ui</a:t>
            </a:r>
            <a:r>
              <a:rPr lang="en-US" altLang="ko-KR" sz="1400" dirty="0" smtClean="0"/>
              <a:t> </a:t>
            </a:r>
            <a:r>
              <a:rPr lang="ko-KR" altLang="en-US" sz="1400" dirty="0" smtClean="0"/>
              <a:t>접속</a:t>
            </a:r>
            <a:endParaRPr lang="en-US" altLang="ko-KR" sz="1400" b="1" dirty="0">
              <a:solidFill>
                <a:srgbClr val="FF0000"/>
              </a:solidFill>
            </a:endParaRPr>
          </a:p>
        </p:txBody>
      </p:sp>
      <p:pic>
        <p:nvPicPr>
          <p:cNvPr id="2050" name="Picture 2" descr="C:\Users\user\Desktop\dashboard-u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934" y="3071159"/>
            <a:ext cx="9937104" cy="4075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3582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861774"/>
          </a:xfrm>
          <a:prstGeom prst="rect">
            <a:avLst/>
          </a:prstGeom>
          <a:noFill/>
          <a:ln w="9525">
            <a:noFill/>
            <a:miter lim="800000"/>
            <a:headEnd/>
            <a:tailEnd/>
          </a:ln>
        </p:spPr>
        <p:txBody>
          <a:bodyPr wrap="square">
            <a:spAutoFit/>
          </a:bodyPr>
          <a:lstStyle/>
          <a:p>
            <a:pPr marL="342900" indent="-342900" algn="l">
              <a:buAutoNum type="arabicPeriod"/>
            </a:pPr>
            <a:r>
              <a:rPr lang="en-US" altLang="ko-KR" sz="1800" b="1" dirty="0" err="1" smtClean="0">
                <a:latin typeface="+mn-ea"/>
                <a:ea typeface="+mn-ea"/>
              </a:rPr>
              <a:t>kubernetes</a:t>
            </a:r>
            <a:r>
              <a:rPr lang="en-US" altLang="ko-KR" sz="1800" b="1" dirty="0">
                <a:latin typeface="+mn-ea"/>
                <a:ea typeface="+mn-ea"/>
              </a:rPr>
              <a:t> </a:t>
            </a:r>
            <a:r>
              <a:rPr lang="en-US" altLang="ko-KR" sz="1800" b="1" dirty="0" smtClean="0">
                <a:latin typeface="+mn-ea"/>
                <a:ea typeface="+mn-ea"/>
              </a:rPr>
              <a:t> application </a:t>
            </a:r>
            <a:r>
              <a:rPr lang="ko-KR" altLang="en-US" sz="1800" b="1" dirty="0" smtClean="0">
                <a:latin typeface="+mn-ea"/>
                <a:ea typeface="+mn-ea"/>
              </a:rPr>
              <a:t>설치</a:t>
            </a:r>
            <a:r>
              <a:rPr lang="en-US" altLang="ko-KR" sz="1800" b="1" dirty="0" smtClean="0">
                <a:latin typeface="+mn-ea"/>
                <a:ea typeface="+mn-ea"/>
              </a:rPr>
              <a:t> </a:t>
            </a:r>
            <a:endParaRPr lang="en-US" altLang="ko-KR" sz="1800" b="1" dirty="0">
              <a:latin typeface="+mn-ea"/>
              <a:ea typeface="+mn-ea"/>
            </a:endParaRPr>
          </a:p>
          <a:p>
            <a:pPr marL="285750" indent="-285750" algn="l">
              <a:buFontTx/>
              <a:buChar char="-"/>
            </a:pPr>
            <a:r>
              <a:rPr lang="en-US" altLang="ko-KR" sz="1600" dirty="0" smtClean="0"/>
              <a:t>sock-shop</a:t>
            </a:r>
            <a:r>
              <a:rPr lang="ko-KR" altLang="en-US" sz="1600" dirty="0" smtClean="0"/>
              <a:t>이라는 </a:t>
            </a:r>
            <a:r>
              <a:rPr lang="en-US" altLang="ko-KR" sz="1600" dirty="0" smtClean="0"/>
              <a:t>sample </a:t>
            </a:r>
            <a:r>
              <a:rPr lang="en-US" altLang="ko-KR" sz="1600" dirty="0" err="1" smtClean="0"/>
              <a:t>appliation</a:t>
            </a:r>
            <a:r>
              <a:rPr lang="en-US" altLang="ko-KR" sz="1600" dirty="0" smtClean="0"/>
              <a:t> </a:t>
            </a:r>
            <a:r>
              <a:rPr lang="ko-KR" altLang="en-US" sz="1600" dirty="0" smtClean="0"/>
              <a:t>설치 </a:t>
            </a:r>
            <a:endParaRPr lang="en-US" altLang="ko-KR" sz="1600" dirty="0" smtClean="0"/>
          </a:p>
          <a:p>
            <a:pPr marL="285750" indent="-285750" algn="l">
              <a:buFontTx/>
              <a:buChar char="-"/>
            </a:pPr>
            <a:r>
              <a:rPr lang="en-US" altLang="ko-KR" sz="1600" dirty="0" err="1" smtClean="0"/>
              <a:t>kubectl</a:t>
            </a:r>
            <a:r>
              <a:rPr lang="en-US" altLang="ko-KR" sz="1600" dirty="0" smtClean="0"/>
              <a:t> create /apply </a:t>
            </a:r>
            <a:r>
              <a:rPr lang="ko-KR" altLang="en-US" sz="1600" dirty="0" smtClean="0"/>
              <a:t>명령어로 설치 </a:t>
            </a:r>
            <a:r>
              <a:rPr lang="ko-KR" altLang="en-US" sz="1600" dirty="0" smtClean="0">
                <a:latin typeface="+mn-ea"/>
                <a:ea typeface="+mn-ea"/>
              </a:rPr>
              <a:t> </a:t>
            </a:r>
            <a:endParaRPr lang="en-US" altLang="ko-KR" sz="1200" dirty="0">
              <a:solidFill>
                <a:srgbClr val="000000"/>
              </a:solidFill>
              <a:latin typeface="+mn-ea"/>
              <a:ea typeface="+mn-ea"/>
            </a:endParaRPr>
          </a:p>
        </p:txBody>
      </p:sp>
      <p:sp>
        <p:nvSpPr>
          <p:cNvPr id="7" name="직사각형 6"/>
          <p:cNvSpPr/>
          <p:nvPr/>
        </p:nvSpPr>
        <p:spPr>
          <a:xfrm>
            <a:off x="683990" y="1782217"/>
            <a:ext cx="9397044" cy="2308324"/>
          </a:xfrm>
          <a:prstGeom prst="rect">
            <a:avLst/>
          </a:prstGeom>
        </p:spPr>
        <p:txBody>
          <a:bodyPr wrap="square">
            <a:spAutoFit/>
          </a:bodyPr>
          <a:lstStyle/>
          <a:p>
            <a:pPr algn="l"/>
            <a:r>
              <a:rPr lang="en-US" altLang="ko-KR" sz="1200" dirty="0" err="1"/>
              <a:t>kubectl</a:t>
            </a:r>
            <a:r>
              <a:rPr lang="en-US" altLang="ko-KR" sz="1200" dirty="0"/>
              <a:t> create namespace </a:t>
            </a:r>
            <a:r>
              <a:rPr lang="en-US" altLang="ko-KR" sz="1200" dirty="0" smtClean="0"/>
              <a:t>sock-shop</a:t>
            </a:r>
          </a:p>
          <a:p>
            <a:pPr algn="l"/>
            <a:endParaRPr lang="en-US" altLang="ko-KR" sz="1200" dirty="0"/>
          </a:p>
          <a:p>
            <a:pPr algn="l"/>
            <a:r>
              <a:rPr lang="en-US" altLang="ko-KR" sz="1200" dirty="0" err="1"/>
              <a:t>kubectl</a:t>
            </a:r>
            <a:r>
              <a:rPr lang="en-US" altLang="ko-KR" sz="1200" dirty="0"/>
              <a:t> apply -n sock-shop -f </a:t>
            </a:r>
            <a:r>
              <a:rPr lang="en-US" altLang="ko-KR" sz="1200" dirty="0" smtClean="0">
                <a:hlinkClick r:id="rId3"/>
              </a:rPr>
              <a:t>https</a:t>
            </a:r>
            <a:r>
              <a:rPr lang="en-US" altLang="ko-KR" sz="1200" dirty="0">
                <a:hlinkClick r:id="rId3"/>
              </a:rPr>
              <a:t>://</a:t>
            </a:r>
            <a:r>
              <a:rPr lang="en-US" altLang="ko-KR" sz="1200" dirty="0" smtClean="0">
                <a:hlinkClick r:id="rId3"/>
              </a:rPr>
              <a:t>github.com/microservices-demo/microservices-demo/blob/master/deploy/kubernetes/complete-demo.yaml?raw=true</a:t>
            </a:r>
            <a:endParaRPr lang="en-US" altLang="ko-KR" sz="1200" dirty="0" smtClean="0"/>
          </a:p>
          <a:p>
            <a:pPr algn="l"/>
            <a:endParaRPr lang="en-US" altLang="ko-KR" sz="1200" dirty="0" smtClean="0"/>
          </a:p>
          <a:p>
            <a:pPr algn="l"/>
            <a:r>
              <a:rPr lang="en-US" altLang="ko-KR" sz="1200" dirty="0" err="1"/>
              <a:t>kubectl</a:t>
            </a:r>
            <a:r>
              <a:rPr lang="en-US" altLang="ko-KR" sz="1200" dirty="0"/>
              <a:t> -n sock-shop get svc front-end</a:t>
            </a:r>
          </a:p>
          <a:p>
            <a:pPr algn="l"/>
            <a:r>
              <a:rPr lang="en-US" altLang="ko-KR" sz="1200" dirty="0" smtClean="0"/>
              <a:t>NAME        </a:t>
            </a:r>
            <a:r>
              <a:rPr lang="en-US" altLang="ko-KR" sz="1200" dirty="0"/>
              <a:t>CLUSTER-IP       EXTERNAL-IP   PORT(S)        AGE</a:t>
            </a:r>
          </a:p>
          <a:p>
            <a:pPr algn="l"/>
            <a:r>
              <a:rPr lang="en-US" altLang="ko-KR" sz="1200" b="1" dirty="0">
                <a:solidFill>
                  <a:srgbClr val="FF0000"/>
                </a:solidFill>
              </a:rPr>
              <a:t>front-end   10.110.250.153   &lt;nodes&gt;       80:30001/TCP   59s</a:t>
            </a:r>
          </a:p>
          <a:p>
            <a:pPr algn="l"/>
            <a:endParaRPr lang="en-US" altLang="ko-KR" sz="1200" dirty="0"/>
          </a:p>
          <a:p>
            <a:pPr algn="l"/>
            <a:r>
              <a:rPr lang="en-US" altLang="ko-KR" sz="1200" dirty="0" err="1"/>
              <a:t>kubectl</a:t>
            </a:r>
            <a:r>
              <a:rPr lang="en-US" altLang="ko-KR" sz="1200" dirty="0"/>
              <a:t> get pods -n </a:t>
            </a:r>
            <a:r>
              <a:rPr lang="en-US" altLang="ko-KR" sz="1200" dirty="0" smtClean="0"/>
              <a:t>sock-shop</a:t>
            </a:r>
          </a:p>
          <a:p>
            <a:pPr algn="l"/>
            <a:endParaRPr lang="en-US" altLang="ko-KR" sz="1200" dirty="0"/>
          </a:p>
          <a:p>
            <a:pPr algn="l"/>
            <a:r>
              <a:rPr lang="en-US" altLang="ko-KR" sz="1200" dirty="0"/>
              <a:t>http://&lt;master_ip&gt;:&lt;port&gt;</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286" y="3690429"/>
            <a:ext cx="6336704" cy="351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7079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1261884"/>
          </a:xfrm>
          <a:prstGeom prst="rect">
            <a:avLst/>
          </a:prstGeom>
          <a:noFill/>
          <a:ln w="9525">
            <a:noFill/>
            <a:miter lim="800000"/>
            <a:headEnd/>
            <a:tailEnd/>
          </a:ln>
        </p:spPr>
        <p:txBody>
          <a:bodyPr wrap="square">
            <a:spAutoFit/>
          </a:bodyPr>
          <a:lstStyle/>
          <a:p>
            <a:pPr marL="342900" indent="-342900" algn="l">
              <a:buAutoNum type="arabicPeriod"/>
            </a:pPr>
            <a:r>
              <a:rPr lang="en-US" altLang="ko-KR" sz="1800" b="1" dirty="0" err="1" smtClean="0">
                <a:latin typeface="+mn-ea"/>
                <a:ea typeface="+mn-ea"/>
              </a:rPr>
              <a:t>kubernetes</a:t>
            </a:r>
            <a:r>
              <a:rPr lang="en-US" altLang="ko-KR" sz="1800" b="1" dirty="0" smtClean="0">
                <a:latin typeface="+mn-ea"/>
                <a:ea typeface="+mn-ea"/>
              </a:rPr>
              <a:t> </a:t>
            </a:r>
            <a:r>
              <a:rPr lang="ko-KR" altLang="en-US" sz="1800" b="1" dirty="0" smtClean="0">
                <a:latin typeface="+mn-ea"/>
                <a:ea typeface="+mn-ea"/>
              </a:rPr>
              <a:t>구조 </a:t>
            </a:r>
            <a:r>
              <a:rPr lang="en-US" altLang="ko-KR" sz="1800" b="1" dirty="0" smtClean="0">
                <a:latin typeface="+mn-ea"/>
                <a:ea typeface="+mn-ea"/>
              </a:rPr>
              <a:t> </a:t>
            </a:r>
            <a:endParaRPr lang="en-US" altLang="ko-KR" sz="1800" b="1" dirty="0">
              <a:latin typeface="+mn-ea"/>
              <a:ea typeface="+mn-ea"/>
            </a:endParaRPr>
          </a:p>
          <a:p>
            <a:pPr algn="l"/>
            <a:r>
              <a:rPr lang="en-US" altLang="ko-KR" sz="1600" dirty="0" smtClean="0">
                <a:latin typeface="+mn-ea"/>
                <a:ea typeface="+mn-ea"/>
              </a:rPr>
              <a:t>- master</a:t>
            </a:r>
            <a:r>
              <a:rPr lang="ko-KR" altLang="en-US" sz="1600" dirty="0" smtClean="0">
                <a:latin typeface="+mn-ea"/>
                <a:ea typeface="+mn-ea"/>
              </a:rPr>
              <a:t>와 </a:t>
            </a:r>
            <a:r>
              <a:rPr lang="en-US" altLang="ko-KR" sz="1600" dirty="0" smtClean="0">
                <a:latin typeface="+mn-ea"/>
                <a:ea typeface="+mn-ea"/>
              </a:rPr>
              <a:t>node</a:t>
            </a:r>
            <a:r>
              <a:rPr lang="ko-KR" altLang="en-US" sz="1600" dirty="0" smtClean="0">
                <a:latin typeface="+mn-ea"/>
                <a:ea typeface="+mn-ea"/>
              </a:rPr>
              <a:t>의 구조로 되어 있으며 </a:t>
            </a:r>
            <a:r>
              <a:rPr lang="en-US" altLang="ko-KR" sz="1600" dirty="0" smtClean="0">
                <a:latin typeface="+mn-ea"/>
                <a:ea typeface="+mn-ea"/>
              </a:rPr>
              <a:t>POD</a:t>
            </a:r>
            <a:r>
              <a:rPr lang="ko-KR" altLang="en-US" sz="1600" dirty="0" smtClean="0">
                <a:latin typeface="+mn-ea"/>
                <a:ea typeface="+mn-ea"/>
              </a:rPr>
              <a:t>는 </a:t>
            </a:r>
            <a:r>
              <a:rPr lang="en-US" altLang="ko-KR" sz="1600" dirty="0" smtClean="0">
                <a:latin typeface="+mn-ea"/>
                <a:ea typeface="+mn-ea"/>
              </a:rPr>
              <a:t>minion</a:t>
            </a:r>
            <a:r>
              <a:rPr lang="ko-KR" altLang="en-US" sz="1600" dirty="0">
                <a:latin typeface="+mn-ea"/>
                <a:ea typeface="+mn-ea"/>
              </a:rPr>
              <a:t> </a:t>
            </a:r>
            <a:r>
              <a:rPr lang="ko-KR" altLang="en-US" sz="1600" dirty="0" err="1" smtClean="0">
                <a:latin typeface="+mn-ea"/>
                <a:ea typeface="+mn-ea"/>
              </a:rPr>
              <a:t>노드에</a:t>
            </a:r>
            <a:r>
              <a:rPr lang="ko-KR" altLang="en-US" sz="1600" dirty="0" smtClean="0">
                <a:latin typeface="+mn-ea"/>
                <a:ea typeface="+mn-ea"/>
              </a:rPr>
              <a:t> 속함 </a:t>
            </a:r>
            <a:endParaRPr lang="ko-KR" altLang="en-US" sz="1600" dirty="0">
              <a:latin typeface="+mn-ea"/>
              <a:ea typeface="+mn-ea"/>
            </a:endParaRPr>
          </a:p>
          <a:p>
            <a:pPr algn="l"/>
            <a:r>
              <a:rPr lang="en-US" altLang="ko-KR" sz="1600" dirty="0">
                <a:latin typeface="+mn-ea"/>
                <a:ea typeface="+mn-ea"/>
              </a:rPr>
              <a:t>- </a:t>
            </a:r>
            <a:r>
              <a:rPr lang="ko-KR" altLang="en-US" sz="1600" dirty="0" smtClean="0">
                <a:latin typeface="+mn-ea"/>
                <a:ea typeface="+mn-ea"/>
              </a:rPr>
              <a:t>둘간의 통신을 위해 </a:t>
            </a:r>
            <a:r>
              <a:rPr lang="en-US" altLang="ko-KR" sz="1600" dirty="0" err="1" smtClean="0">
                <a:latin typeface="+mn-ea"/>
                <a:ea typeface="+mn-ea"/>
              </a:rPr>
              <a:t>kubelet</a:t>
            </a:r>
            <a:r>
              <a:rPr lang="ko-KR" altLang="en-US" sz="1600" dirty="0" smtClean="0">
                <a:latin typeface="+mn-ea"/>
                <a:ea typeface="+mn-ea"/>
              </a:rPr>
              <a:t>이라는 </a:t>
            </a:r>
            <a:r>
              <a:rPr lang="en-US" altLang="ko-KR" sz="1600" dirty="0" smtClean="0">
                <a:latin typeface="+mn-ea"/>
                <a:ea typeface="+mn-ea"/>
              </a:rPr>
              <a:t>agent</a:t>
            </a:r>
            <a:r>
              <a:rPr lang="ko-KR" altLang="en-US" sz="1600" dirty="0" smtClean="0">
                <a:latin typeface="+mn-ea"/>
                <a:ea typeface="+mn-ea"/>
              </a:rPr>
              <a:t>로 통신</a:t>
            </a:r>
            <a:endParaRPr lang="en-US" altLang="ko-KR" sz="1600" dirty="0" smtClean="0">
              <a:latin typeface="+mn-ea"/>
              <a:ea typeface="+mn-ea"/>
            </a:endParaRPr>
          </a:p>
          <a:p>
            <a:pPr algn="l"/>
            <a:r>
              <a:rPr lang="en-US" altLang="ko-KR" sz="1400" dirty="0">
                <a:latin typeface="+mn-ea"/>
                <a:ea typeface="+mn-ea"/>
              </a:rPr>
              <a:t> </a:t>
            </a:r>
            <a:r>
              <a:rPr lang="en-US" altLang="ko-KR" sz="1400" dirty="0" smtClean="0">
                <a:latin typeface="+mn-ea"/>
                <a:ea typeface="+mn-ea"/>
              </a:rPr>
              <a:t>  </a:t>
            </a:r>
            <a:endParaRPr lang="en-US" altLang="ko-KR" sz="1400" dirty="0">
              <a:latin typeface="+mn-ea"/>
              <a:ea typeface="+mn-ea"/>
            </a:endParaRPr>
          </a:p>
          <a:p>
            <a:pPr lvl="0" algn="l"/>
            <a:endParaRPr lang="en-US" altLang="ko-KR" sz="1200" dirty="0">
              <a:solidFill>
                <a:srgbClr val="000000"/>
              </a:solidFill>
              <a:latin typeface="맑은 고딕"/>
              <a:ea typeface="맑은 고딕"/>
            </a:endParaRPr>
          </a:p>
        </p:txBody>
      </p:sp>
      <p:pic>
        <p:nvPicPr>
          <p:cNvPr id="5122" name="Picture 2" descr="C:\Users\user\Desktop\docker-kubernetes-23-638.jpg"/>
          <p:cNvPicPr>
            <a:picLocks noChangeAspect="1" noChangeArrowheads="1"/>
          </p:cNvPicPr>
          <p:nvPr/>
        </p:nvPicPr>
        <p:blipFill rotWithShape="1">
          <a:blip r:embed="rId3">
            <a:extLst>
              <a:ext uri="{28A0092B-C50C-407E-A947-70E740481C1C}">
                <a14:useLocalDpi xmlns:a14="http://schemas.microsoft.com/office/drawing/2010/main" val="0"/>
              </a:ext>
            </a:extLst>
          </a:blip>
          <a:srcRect t="16333" b="20816"/>
          <a:stretch/>
        </p:blipFill>
        <p:spPr bwMode="auto">
          <a:xfrm>
            <a:off x="1620094" y="1604348"/>
            <a:ext cx="7668852" cy="2600349"/>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p:cNvSpPr/>
          <p:nvPr/>
        </p:nvSpPr>
        <p:spPr>
          <a:xfrm>
            <a:off x="539974" y="4202545"/>
            <a:ext cx="8748972" cy="2462213"/>
          </a:xfrm>
          <a:prstGeom prst="rect">
            <a:avLst/>
          </a:prstGeom>
        </p:spPr>
        <p:txBody>
          <a:bodyPr wrap="square">
            <a:spAutoFit/>
          </a:bodyPr>
          <a:lstStyle/>
          <a:p>
            <a:pPr algn="l"/>
            <a:r>
              <a:rPr lang="en-US" altLang="ko-KR" sz="1400" b="1" dirty="0" smtClean="0">
                <a:latin typeface="+mn-ea"/>
                <a:ea typeface="+mn-ea"/>
              </a:rPr>
              <a:t>[</a:t>
            </a:r>
            <a:r>
              <a:rPr lang="en-US" altLang="ko-KR" sz="1400" b="1" dirty="0" err="1" smtClean="0">
                <a:latin typeface="+mn-ea"/>
                <a:ea typeface="+mn-ea"/>
              </a:rPr>
              <a:t>Kubernetes</a:t>
            </a:r>
            <a:r>
              <a:rPr lang="en-US" altLang="ko-KR" sz="1400" b="1" dirty="0" smtClean="0">
                <a:latin typeface="+mn-ea"/>
                <a:ea typeface="+mn-ea"/>
              </a:rPr>
              <a:t> master]</a:t>
            </a:r>
            <a:endParaRPr lang="en-US" altLang="ko-KR" sz="1400" b="1" dirty="0">
              <a:latin typeface="+mn-ea"/>
              <a:ea typeface="+mn-ea"/>
            </a:endParaRPr>
          </a:p>
          <a:p>
            <a:pPr algn="l"/>
            <a:r>
              <a:rPr lang="ko-KR" altLang="ko-KR" sz="1400" dirty="0">
                <a:latin typeface="+mn-ea"/>
                <a:ea typeface="+mn-ea"/>
              </a:rPr>
              <a:t>마스터는 클러스터 관리를 </a:t>
            </a:r>
            <a:r>
              <a:rPr lang="ko-KR" altLang="ko-KR" sz="1400" dirty="0" smtClean="0">
                <a:latin typeface="+mn-ea"/>
                <a:ea typeface="+mn-ea"/>
              </a:rPr>
              <a:t>담당</a:t>
            </a:r>
            <a:endParaRPr lang="en-US" altLang="ko-KR" sz="1400" dirty="0" smtClean="0">
              <a:latin typeface="+mn-ea"/>
              <a:ea typeface="+mn-ea"/>
            </a:endParaRPr>
          </a:p>
          <a:p>
            <a:pPr algn="l"/>
            <a:r>
              <a:rPr lang="ko-KR" altLang="ko-KR" sz="1400" dirty="0" smtClean="0">
                <a:latin typeface="+mn-ea"/>
                <a:ea typeface="+mn-ea"/>
              </a:rPr>
              <a:t> </a:t>
            </a:r>
            <a:r>
              <a:rPr lang="ko-KR" altLang="ko-KR" sz="1400" dirty="0">
                <a:latin typeface="+mn-ea"/>
                <a:ea typeface="+mn-ea"/>
              </a:rPr>
              <a:t>마스터는 응용 프로그램 스케줄링, 응용 프로그램의 원하는 상태 유지 관리, 응용 프로그램 확장 및 </a:t>
            </a:r>
            <a:r>
              <a:rPr lang="ko-KR" altLang="ko-KR" sz="1400" dirty="0" smtClean="0">
                <a:latin typeface="+mn-ea"/>
                <a:ea typeface="+mn-ea"/>
              </a:rPr>
              <a:t>업데이트 같이 </a:t>
            </a:r>
            <a:r>
              <a:rPr lang="ko-KR" altLang="ko-KR" sz="1400" dirty="0">
                <a:latin typeface="+mn-ea"/>
                <a:ea typeface="+mn-ea"/>
              </a:rPr>
              <a:t>클러스터의 모든 활동을 조정합니다</a:t>
            </a:r>
            <a:r>
              <a:rPr lang="ko-KR" altLang="ko-KR" sz="1400" dirty="0" smtClean="0">
                <a:latin typeface="+mn-ea"/>
                <a:ea typeface="+mn-ea"/>
              </a:rPr>
              <a:t>.</a:t>
            </a:r>
            <a:endParaRPr lang="en-US" altLang="ko-KR" sz="1400" dirty="0" smtClean="0">
              <a:latin typeface="+mn-ea"/>
              <a:ea typeface="+mn-ea"/>
            </a:endParaRPr>
          </a:p>
          <a:p>
            <a:pPr algn="l"/>
            <a:endParaRPr lang="en-US" altLang="ko-KR" sz="1400" dirty="0">
              <a:latin typeface="+mn-ea"/>
              <a:ea typeface="+mn-ea"/>
            </a:endParaRPr>
          </a:p>
          <a:p>
            <a:pPr algn="l"/>
            <a:r>
              <a:rPr lang="en-US" altLang="ko-KR" sz="1400" b="1" dirty="0" smtClean="0">
                <a:latin typeface="+mn-ea"/>
                <a:ea typeface="+mn-ea"/>
              </a:rPr>
              <a:t>[</a:t>
            </a:r>
            <a:r>
              <a:rPr lang="en-US" altLang="ko-KR" sz="1400" b="1" dirty="0" err="1" smtClean="0">
                <a:latin typeface="+mn-ea"/>
                <a:ea typeface="+mn-ea"/>
              </a:rPr>
              <a:t>Kubernetes</a:t>
            </a:r>
            <a:r>
              <a:rPr lang="en-US" altLang="ko-KR" sz="1400" b="1" dirty="0" smtClean="0">
                <a:latin typeface="+mn-ea"/>
                <a:ea typeface="+mn-ea"/>
              </a:rPr>
              <a:t> node]</a:t>
            </a:r>
            <a:endParaRPr lang="en-US" altLang="ko-KR" sz="1400" b="1" dirty="0">
              <a:latin typeface="+mn-ea"/>
              <a:ea typeface="+mn-ea"/>
            </a:endParaRPr>
          </a:p>
          <a:p>
            <a:pPr algn="l"/>
            <a:r>
              <a:rPr lang="ko-KR" altLang="ko-KR" sz="1400" dirty="0">
                <a:latin typeface="+mn-ea"/>
                <a:ea typeface="+mn-ea"/>
              </a:rPr>
              <a:t>Kubernetes 클러스터에서 작업자 기계로 사용되는 VM 또는 실제 컴퓨터입니다. 각 </a:t>
            </a:r>
            <a:r>
              <a:rPr lang="ko-KR" altLang="ko-KR" sz="1400" dirty="0" err="1">
                <a:latin typeface="+mn-ea"/>
                <a:ea typeface="+mn-ea"/>
              </a:rPr>
              <a:t>노드에는</a:t>
            </a:r>
            <a:r>
              <a:rPr lang="ko-KR" altLang="ko-KR" sz="1400" dirty="0">
                <a:latin typeface="+mn-ea"/>
                <a:ea typeface="+mn-ea"/>
              </a:rPr>
              <a:t> </a:t>
            </a:r>
            <a:r>
              <a:rPr lang="ko-KR" altLang="ko-KR" sz="1400" dirty="0" err="1">
                <a:latin typeface="+mn-ea"/>
                <a:ea typeface="+mn-ea"/>
              </a:rPr>
              <a:t>노드를</a:t>
            </a:r>
            <a:r>
              <a:rPr lang="ko-KR" altLang="ko-KR" sz="1400" dirty="0">
                <a:latin typeface="+mn-ea"/>
                <a:ea typeface="+mn-ea"/>
              </a:rPr>
              <a:t> 관리하고 Kubernetes 마스터와 </a:t>
            </a:r>
            <a:r>
              <a:rPr lang="ko-KR" altLang="ko-KR" sz="1400" dirty="0" err="1">
                <a:latin typeface="+mn-ea"/>
                <a:ea typeface="+mn-ea"/>
              </a:rPr>
              <a:t>통신하기위한</a:t>
            </a:r>
            <a:r>
              <a:rPr lang="ko-KR" altLang="ko-KR" sz="1400" dirty="0">
                <a:latin typeface="+mn-ea"/>
                <a:ea typeface="+mn-ea"/>
              </a:rPr>
              <a:t> 에이전트 인 Kubelet이 있습니다. </a:t>
            </a:r>
            <a:r>
              <a:rPr lang="ko-KR" altLang="ko-KR" sz="1400" dirty="0" err="1">
                <a:latin typeface="+mn-ea"/>
                <a:ea typeface="+mn-ea"/>
              </a:rPr>
              <a:t>노드에는</a:t>
            </a:r>
            <a:r>
              <a:rPr lang="ko-KR" altLang="ko-KR" sz="1400" dirty="0">
                <a:latin typeface="+mn-ea"/>
                <a:ea typeface="+mn-ea"/>
              </a:rPr>
              <a:t> Docker 또는 rkt와 같은 컨테이너 작업을 처리하는 도구도 </a:t>
            </a:r>
            <a:r>
              <a:rPr lang="ko-KR" altLang="ko-KR" sz="1400" dirty="0" err="1">
                <a:latin typeface="+mn-ea"/>
                <a:ea typeface="+mn-ea"/>
              </a:rPr>
              <a:t>있어야합니다</a:t>
            </a:r>
            <a:r>
              <a:rPr lang="ko-KR" altLang="ko-KR" sz="1400" dirty="0">
                <a:latin typeface="+mn-ea"/>
                <a:ea typeface="+mn-ea"/>
              </a:rPr>
              <a:t>. 생산 </a:t>
            </a:r>
            <a:r>
              <a:rPr lang="ko-KR" altLang="ko-KR" sz="1400" dirty="0" err="1">
                <a:latin typeface="+mn-ea"/>
                <a:ea typeface="+mn-ea"/>
              </a:rPr>
              <a:t>트래픽을</a:t>
            </a:r>
            <a:r>
              <a:rPr lang="ko-KR" altLang="ko-KR" sz="1400" dirty="0">
                <a:latin typeface="+mn-ea"/>
                <a:ea typeface="+mn-ea"/>
              </a:rPr>
              <a:t> 처리하는 Kubernetes 클러스터에는 </a:t>
            </a:r>
            <a:r>
              <a:rPr lang="ko-KR" altLang="ko-KR" sz="1400" dirty="0" err="1">
                <a:latin typeface="+mn-ea"/>
                <a:ea typeface="+mn-ea"/>
              </a:rPr>
              <a:t>노드가</a:t>
            </a:r>
            <a:r>
              <a:rPr lang="ko-KR" altLang="ko-KR" sz="1400" dirty="0">
                <a:latin typeface="+mn-ea"/>
                <a:ea typeface="+mn-ea"/>
              </a:rPr>
              <a:t> 최소 3 개 </a:t>
            </a:r>
            <a:r>
              <a:rPr lang="ko-KR" altLang="ko-KR" sz="1400" dirty="0" err="1">
                <a:latin typeface="+mn-ea"/>
                <a:ea typeface="+mn-ea"/>
              </a:rPr>
              <a:t>있어야합니다</a:t>
            </a:r>
            <a:r>
              <a:rPr lang="ko-KR" altLang="ko-KR" sz="1400" dirty="0">
                <a:latin typeface="+mn-ea"/>
                <a:ea typeface="+mn-ea"/>
              </a:rPr>
              <a:t>.  마스터는 클러스터를 관리하고 </a:t>
            </a:r>
            <a:r>
              <a:rPr lang="ko-KR" altLang="ko-KR" sz="1400" dirty="0" err="1">
                <a:latin typeface="+mn-ea"/>
                <a:ea typeface="+mn-ea"/>
              </a:rPr>
              <a:t>노드는</a:t>
            </a:r>
            <a:r>
              <a:rPr lang="ko-KR" altLang="ko-KR" sz="1400" dirty="0">
                <a:latin typeface="+mn-ea"/>
                <a:ea typeface="+mn-ea"/>
              </a:rPr>
              <a:t> 실행중인 응용 프로그램을 </a:t>
            </a:r>
            <a:r>
              <a:rPr lang="ko-KR" altLang="ko-KR" sz="1400" dirty="0" err="1">
                <a:latin typeface="+mn-ea"/>
                <a:ea typeface="+mn-ea"/>
              </a:rPr>
              <a:t>호스팅하는</a:t>
            </a:r>
            <a:r>
              <a:rPr lang="ko-KR" altLang="ko-KR" sz="1400" dirty="0">
                <a:latin typeface="+mn-ea"/>
                <a:ea typeface="+mn-ea"/>
              </a:rPr>
              <a:t> 데 사용됩니다. </a:t>
            </a:r>
            <a:endParaRPr lang="en-US" altLang="ko-KR" dirty="0">
              <a:latin typeface="+mn-ea"/>
              <a:ea typeface="+mn-ea"/>
            </a:endParaRPr>
          </a:p>
        </p:txBody>
      </p:sp>
      <p:sp>
        <p:nvSpPr>
          <p:cNvPr id="3" name="타원 2"/>
          <p:cNvSpPr/>
          <p:nvPr/>
        </p:nvSpPr>
        <p:spPr bwMode="auto">
          <a:xfrm>
            <a:off x="539974" y="2430289"/>
            <a:ext cx="936104" cy="900100"/>
          </a:xfrm>
          <a:prstGeom prst="ellipse">
            <a:avLst/>
          </a:prstGeom>
          <a:noFill/>
          <a:ln w="6350" cap="flat" cmpd="sng" algn="ctr">
            <a:solidFill>
              <a:schemeClr val="tx1"/>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ko-KR" altLang="en-US" sz="1200" dirty="0" smtClean="0">
                <a:latin typeface="+mn-ea"/>
                <a:ea typeface="+mn-ea"/>
                <a:cs typeface="Arials"/>
              </a:rPr>
              <a:t>사용</a:t>
            </a:r>
            <a:r>
              <a:rPr lang="ko-KR" altLang="en-US" sz="1200" dirty="0">
                <a:latin typeface="+mn-ea"/>
                <a:ea typeface="+mn-ea"/>
                <a:cs typeface="Arials"/>
              </a:rPr>
              <a:t>자</a:t>
            </a:r>
            <a:endParaRPr lang="ko-KR" altLang="en-US" sz="1200" dirty="0" smtClean="0">
              <a:latin typeface="+mn-ea"/>
              <a:ea typeface="+mn-ea"/>
              <a:cs typeface="Arials"/>
            </a:endParaRPr>
          </a:p>
        </p:txBody>
      </p:sp>
      <p:cxnSp>
        <p:nvCxnSpPr>
          <p:cNvPr id="7" name="직선 화살표 연결선 6"/>
          <p:cNvCxnSpPr/>
          <p:nvPr/>
        </p:nvCxnSpPr>
        <p:spPr bwMode="auto">
          <a:xfrm flipV="1">
            <a:off x="1476078" y="2430289"/>
            <a:ext cx="1260140" cy="450050"/>
          </a:xfrm>
          <a:prstGeom prst="straightConnector1">
            <a:avLst/>
          </a:prstGeom>
          <a:solidFill>
            <a:schemeClr val="bg1"/>
          </a:solidFill>
          <a:ln w="9525" cap="flat" cmpd="sng" algn="ctr">
            <a:solidFill>
              <a:schemeClr val="tx1"/>
            </a:solidFill>
            <a:prstDash val="solid"/>
            <a:round/>
            <a:headEnd type="none" w="med" len="med"/>
            <a:tailEnd type="arrow"/>
          </a:ln>
          <a:effectLst/>
        </p:spPr>
      </p:cxnSp>
      <p:sp>
        <p:nvSpPr>
          <p:cNvPr id="10" name="TextBox 9"/>
          <p:cNvSpPr txBox="1"/>
          <p:nvPr/>
        </p:nvSpPr>
        <p:spPr bwMode="auto">
          <a:xfrm>
            <a:off x="1430153" y="2421811"/>
            <a:ext cx="1008112" cy="338554"/>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179388" marR="0" indent="-179388" algn="l" defTabSz="914400" rtl="0" eaLnBrk="0" fontAlgn="base" latinLnBrk="1" hangingPunct="0">
              <a:lnSpc>
                <a:spcPct val="100000"/>
              </a:lnSpc>
              <a:spcBef>
                <a:spcPct val="20000"/>
              </a:spcBef>
              <a:spcAft>
                <a:spcPct val="0"/>
              </a:spcAft>
              <a:buClrTx/>
              <a:buSzPct val="70000"/>
              <a:buFont typeface="Wingdings" pitchFamily="2" charset="2"/>
              <a:buNone/>
              <a:tabLst/>
            </a:pPr>
            <a:r>
              <a:rPr lang="en-US" altLang="ko-KR" sz="1600" b="1" kern="0" dirty="0" err="1" smtClean="0">
                <a:latin typeface="+mn-lt"/>
                <a:ea typeface="+mn-ea"/>
              </a:rPr>
              <a:t>kubectl</a:t>
            </a:r>
            <a:endParaRPr kumimoji="1" lang="ko-KR" altLang="en-US" sz="1600" b="1" i="0" u="none" strike="noStrike" kern="0" cap="none" spc="0" normalizeH="0" baseline="0" noProof="0" dirty="0" smtClean="0">
              <a:ln>
                <a:noFill/>
              </a:ln>
              <a:solidFill>
                <a:schemeClr val="tx1"/>
              </a:solidFill>
              <a:effectLst/>
              <a:uLnTx/>
              <a:uFillTx/>
              <a:latin typeface="+mn-lt"/>
              <a:ea typeface="+mn-ea"/>
            </a:endParaRPr>
          </a:p>
        </p:txBody>
      </p:sp>
    </p:spTree>
    <p:extLst>
      <p:ext uri="{BB962C8B-B14F-4D97-AF65-F5344CB8AC3E}">
        <p14:creationId xmlns:p14="http://schemas.microsoft.com/office/powerpoint/2010/main" val="5724160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r>
              <a:rPr lang="en-US" altLang="ko-KR" sz="2000" dirty="0" smtClean="0">
                <a:latin typeface="+mn-ea"/>
                <a:ea typeface="+mn-ea"/>
              </a:rPr>
              <a:t> - </a:t>
            </a:r>
            <a:r>
              <a:rPr lang="ko-KR" altLang="en-US" sz="2000" dirty="0" smtClean="0">
                <a:latin typeface="+mn-ea"/>
                <a:ea typeface="+mn-ea"/>
              </a:rPr>
              <a:t>실습</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646331"/>
          </a:xfrm>
          <a:prstGeom prst="rect">
            <a:avLst/>
          </a:prstGeom>
          <a:noFill/>
          <a:ln w="9525">
            <a:noFill/>
            <a:miter lim="800000"/>
            <a:headEnd/>
            <a:tailEnd/>
          </a:ln>
        </p:spPr>
        <p:txBody>
          <a:bodyPr wrap="square">
            <a:spAutoFit/>
          </a:bodyPr>
          <a:lstStyle/>
          <a:p>
            <a:pPr marL="342900" indent="-342900" algn="l">
              <a:buAutoNum type="arabicPeriod"/>
            </a:pPr>
            <a:r>
              <a:rPr lang="en-US" altLang="ko-KR" sz="1800" b="1" dirty="0" err="1" smtClean="0">
                <a:latin typeface="+mn-ea"/>
                <a:ea typeface="+mn-ea"/>
              </a:rPr>
              <a:t>kubernetes</a:t>
            </a:r>
            <a:r>
              <a:rPr lang="en-US" altLang="ko-KR" sz="1800" b="1" dirty="0" smtClean="0">
                <a:latin typeface="+mn-ea"/>
                <a:ea typeface="+mn-ea"/>
              </a:rPr>
              <a:t> pods </a:t>
            </a:r>
            <a:r>
              <a:rPr lang="ko-KR" altLang="en-US" sz="1800" b="1" dirty="0" smtClean="0">
                <a:latin typeface="+mn-ea"/>
                <a:ea typeface="+mn-ea"/>
              </a:rPr>
              <a:t>배포</a:t>
            </a:r>
            <a:endParaRPr lang="en-US" altLang="ko-KR" sz="1800" b="1" dirty="0">
              <a:latin typeface="+mn-ea"/>
              <a:ea typeface="+mn-ea"/>
            </a:endParaRPr>
          </a:p>
          <a:p>
            <a:pPr algn="l"/>
            <a:r>
              <a:rPr lang="en-US" altLang="ko-KR" sz="1800" b="1" dirty="0" smtClean="0">
                <a:latin typeface="+mn-ea"/>
                <a:ea typeface="+mn-ea"/>
              </a:rPr>
              <a:t>    </a:t>
            </a:r>
            <a:r>
              <a:rPr lang="en-US" altLang="ko-KR" sz="1800" b="1" dirty="0" err="1" smtClean="0">
                <a:latin typeface="+mn-ea"/>
                <a:ea typeface="+mn-ea"/>
              </a:rPr>
              <a:t>kubectl</a:t>
            </a:r>
            <a:r>
              <a:rPr lang="en-US" altLang="ko-KR" sz="1800" b="1" dirty="0" smtClean="0">
                <a:latin typeface="+mn-ea"/>
                <a:ea typeface="+mn-ea"/>
              </a:rPr>
              <a:t> expose</a:t>
            </a:r>
            <a:r>
              <a:rPr lang="ko-KR" altLang="en-US" sz="1800" b="1" dirty="0" smtClean="0">
                <a:latin typeface="+mn-ea"/>
                <a:ea typeface="+mn-ea"/>
              </a:rPr>
              <a:t>를 사용하여 배포된 </a:t>
            </a:r>
            <a:r>
              <a:rPr lang="en-US" altLang="ko-KR" sz="1800" b="1" dirty="0" smtClean="0">
                <a:latin typeface="+mn-ea"/>
                <a:ea typeface="+mn-ea"/>
              </a:rPr>
              <a:t>pods </a:t>
            </a:r>
            <a:r>
              <a:rPr lang="ko-KR" altLang="en-US" sz="1800" b="1" dirty="0" smtClean="0">
                <a:latin typeface="+mn-ea"/>
                <a:ea typeface="+mn-ea"/>
              </a:rPr>
              <a:t>서비스 배</a:t>
            </a:r>
            <a:r>
              <a:rPr lang="ko-KR" altLang="en-US" sz="1800" b="1" dirty="0">
                <a:latin typeface="+mn-ea"/>
                <a:ea typeface="+mn-ea"/>
              </a:rPr>
              <a:t>포</a:t>
            </a:r>
            <a:endParaRPr lang="en-US" altLang="ko-KR" sz="1800" b="1" dirty="0" smtClean="0">
              <a:latin typeface="+mn-ea"/>
              <a:ea typeface="+mn-ea"/>
            </a:endParaRPr>
          </a:p>
        </p:txBody>
      </p:sp>
      <p:sp>
        <p:nvSpPr>
          <p:cNvPr id="5" name="직사각형 4"/>
          <p:cNvSpPr/>
          <p:nvPr/>
        </p:nvSpPr>
        <p:spPr>
          <a:xfrm>
            <a:off x="546264" y="1350169"/>
            <a:ext cx="9570774" cy="4708981"/>
          </a:xfrm>
          <a:prstGeom prst="rect">
            <a:avLst/>
          </a:prstGeom>
        </p:spPr>
        <p:txBody>
          <a:bodyPr wrap="square">
            <a:spAutoFit/>
          </a:bodyPr>
          <a:lstStyle/>
          <a:p>
            <a:pPr algn="l"/>
            <a:r>
              <a:rPr lang="en-US" altLang="ko-KR" sz="1200" b="1" dirty="0" err="1">
                <a:solidFill>
                  <a:srgbClr val="FF0000"/>
                </a:solidFill>
              </a:rPr>
              <a:t>kubectl</a:t>
            </a:r>
            <a:r>
              <a:rPr lang="en-US" altLang="ko-KR" sz="1200" b="1" dirty="0">
                <a:solidFill>
                  <a:srgbClr val="FF0000"/>
                </a:solidFill>
              </a:rPr>
              <a:t> run hello-world --replicas=2 --labels="run=load-balancer-example" --image=gcr.io/google-samples/node-hello:1.0  --port=8080</a:t>
            </a:r>
            <a:br>
              <a:rPr lang="en-US" altLang="ko-KR" sz="1200" b="1" dirty="0">
                <a:solidFill>
                  <a:srgbClr val="FF0000"/>
                </a:solidFill>
              </a:rPr>
            </a:br>
            <a:r>
              <a:rPr lang="en-US" altLang="ko-KR" sz="1200" dirty="0"/>
              <a:t> [</a:t>
            </a:r>
            <a:r>
              <a:rPr lang="en-US" altLang="ko-KR" sz="1200" dirty="0" err="1"/>
              <a:t>root@centos-master</a:t>
            </a:r>
            <a:r>
              <a:rPr lang="en-US" altLang="ko-KR" sz="1200" dirty="0"/>
              <a:t> ~]# </a:t>
            </a:r>
            <a:r>
              <a:rPr lang="en-US" altLang="ko-KR" sz="1200" b="1" dirty="0" err="1">
                <a:solidFill>
                  <a:srgbClr val="FF0000"/>
                </a:solidFill>
              </a:rPr>
              <a:t>kubectl</a:t>
            </a:r>
            <a:r>
              <a:rPr lang="en-US" altLang="ko-KR" sz="1200" b="1" dirty="0">
                <a:solidFill>
                  <a:srgbClr val="FF0000"/>
                </a:solidFill>
              </a:rPr>
              <a:t> get pods --selector="</a:t>
            </a:r>
            <a:r>
              <a:rPr lang="en-US" altLang="ko-KR" sz="1200" b="1" dirty="0" smtClean="0">
                <a:solidFill>
                  <a:srgbClr val="FF0000"/>
                </a:solidFill>
              </a:rPr>
              <a:t>run=load-balancer-example"</a:t>
            </a:r>
            <a:endParaRPr lang="en-US" altLang="ko-KR" sz="1200" b="1" dirty="0">
              <a:solidFill>
                <a:srgbClr val="FF0000"/>
              </a:solidFill>
            </a:endParaRPr>
          </a:p>
          <a:p>
            <a:pPr algn="l"/>
            <a:r>
              <a:rPr lang="en-US" altLang="ko-KR" sz="1200" dirty="0"/>
              <a:t>NAME                           READY     STATUS    RESTARTS   AGE</a:t>
            </a:r>
          </a:p>
          <a:p>
            <a:pPr algn="l"/>
            <a:r>
              <a:rPr lang="en-US" altLang="ko-KR" sz="1200" dirty="0"/>
              <a:t>hello-world-2895499144-2169f   1/1       Running   0          29m</a:t>
            </a:r>
          </a:p>
          <a:p>
            <a:pPr algn="l"/>
            <a:r>
              <a:rPr lang="en-US" altLang="ko-KR" sz="1200" dirty="0"/>
              <a:t>hello-world-2895499144-713hf   1/1       Running   0          </a:t>
            </a:r>
            <a:r>
              <a:rPr lang="en-US" altLang="ko-KR" sz="1200" dirty="0" smtClean="0"/>
              <a:t>29m</a:t>
            </a:r>
          </a:p>
          <a:p>
            <a:pPr algn="l"/>
            <a:endParaRPr lang="en-US" altLang="ko-KR" sz="1200" dirty="0"/>
          </a:p>
          <a:p>
            <a:pPr algn="l"/>
            <a:r>
              <a:rPr lang="en-US" altLang="ko-KR" sz="1200" dirty="0"/>
              <a:t>[</a:t>
            </a:r>
            <a:r>
              <a:rPr lang="en-US" altLang="ko-KR" sz="1200" dirty="0" err="1"/>
              <a:t>root@centos-master</a:t>
            </a:r>
            <a:r>
              <a:rPr lang="en-US" altLang="ko-KR" sz="1200" dirty="0"/>
              <a:t> ~]# </a:t>
            </a:r>
            <a:r>
              <a:rPr lang="en-US" altLang="ko-KR" sz="1200" b="1" dirty="0" err="1">
                <a:solidFill>
                  <a:srgbClr val="FF0000"/>
                </a:solidFill>
              </a:rPr>
              <a:t>kubectl</a:t>
            </a:r>
            <a:r>
              <a:rPr lang="en-US" altLang="ko-KR" sz="1200" b="1" dirty="0">
                <a:solidFill>
                  <a:srgbClr val="FF0000"/>
                </a:solidFill>
              </a:rPr>
              <a:t> get </a:t>
            </a:r>
            <a:r>
              <a:rPr lang="en-US" altLang="ko-KR" sz="1200" b="1" dirty="0" err="1">
                <a:solidFill>
                  <a:srgbClr val="FF0000"/>
                </a:solidFill>
              </a:rPr>
              <a:t>replicasets</a:t>
            </a:r>
            <a:r>
              <a:rPr lang="en-US" altLang="ko-KR" sz="1200" b="1" dirty="0">
                <a:solidFill>
                  <a:srgbClr val="FF0000"/>
                </a:solidFill>
              </a:rPr>
              <a:t> --selector="run=load-balancer-example"</a:t>
            </a:r>
          </a:p>
          <a:p>
            <a:pPr algn="l"/>
            <a:r>
              <a:rPr lang="en-US" altLang="ko-KR" sz="1200" dirty="0"/>
              <a:t>NAME                     DESIRED   CURRENT   READY     AGE</a:t>
            </a:r>
          </a:p>
          <a:p>
            <a:pPr algn="l"/>
            <a:r>
              <a:rPr lang="en-US" altLang="ko-KR" sz="1200" dirty="0"/>
              <a:t>hello-world-2895499144   2         2         2         30m</a:t>
            </a:r>
          </a:p>
          <a:p>
            <a:pPr algn="l"/>
            <a:endParaRPr lang="en-US" altLang="ko-KR" sz="1200" dirty="0" smtClean="0"/>
          </a:p>
          <a:p>
            <a:pPr algn="l"/>
            <a:r>
              <a:rPr lang="en-US" altLang="ko-KR" sz="1200" dirty="0"/>
              <a:t>[</a:t>
            </a:r>
            <a:r>
              <a:rPr lang="en-US" altLang="ko-KR" sz="1200" dirty="0" err="1"/>
              <a:t>root@centos-master</a:t>
            </a:r>
            <a:r>
              <a:rPr lang="en-US" altLang="ko-KR" sz="1200" dirty="0"/>
              <a:t> ~]# </a:t>
            </a:r>
            <a:r>
              <a:rPr lang="en-US" altLang="ko-KR" sz="1200" b="1" dirty="0" err="1">
                <a:solidFill>
                  <a:srgbClr val="FF0000"/>
                </a:solidFill>
              </a:rPr>
              <a:t>kubectl</a:t>
            </a:r>
            <a:r>
              <a:rPr lang="en-US" altLang="ko-KR" sz="1200" b="1" dirty="0">
                <a:solidFill>
                  <a:srgbClr val="FF0000"/>
                </a:solidFill>
              </a:rPr>
              <a:t> expose </a:t>
            </a:r>
            <a:r>
              <a:rPr lang="en-US" altLang="ko-KR" sz="1200" b="1" dirty="0" err="1">
                <a:solidFill>
                  <a:srgbClr val="FF0000"/>
                </a:solidFill>
              </a:rPr>
              <a:t>rs</a:t>
            </a:r>
            <a:r>
              <a:rPr lang="en-US" altLang="ko-KR" sz="1200" b="1" dirty="0">
                <a:solidFill>
                  <a:srgbClr val="FF0000"/>
                </a:solidFill>
              </a:rPr>
              <a:t> hello-world-2895499144 --type="</a:t>
            </a:r>
            <a:r>
              <a:rPr lang="en-US" altLang="ko-KR" sz="1200" b="1" dirty="0" err="1">
                <a:solidFill>
                  <a:srgbClr val="FF0000"/>
                </a:solidFill>
              </a:rPr>
              <a:t>LoadBalancer</a:t>
            </a:r>
            <a:r>
              <a:rPr lang="en-US" altLang="ko-KR" sz="1200" b="1" dirty="0">
                <a:solidFill>
                  <a:srgbClr val="FF0000"/>
                </a:solidFill>
              </a:rPr>
              <a:t>" --name="example-service"</a:t>
            </a:r>
          </a:p>
          <a:p>
            <a:pPr algn="l"/>
            <a:r>
              <a:rPr lang="en-US" altLang="ko-KR" sz="1200" dirty="0"/>
              <a:t>service "example-service" exposed</a:t>
            </a:r>
          </a:p>
          <a:p>
            <a:pPr algn="l"/>
            <a:r>
              <a:rPr lang="en-US" altLang="ko-KR" sz="1200" dirty="0"/>
              <a:t>[</a:t>
            </a:r>
            <a:r>
              <a:rPr lang="en-US" altLang="ko-KR" sz="1200" dirty="0" err="1"/>
              <a:t>root@centos-master</a:t>
            </a:r>
            <a:r>
              <a:rPr lang="en-US" altLang="ko-KR" sz="1200" dirty="0"/>
              <a:t> ~]# </a:t>
            </a:r>
            <a:r>
              <a:rPr lang="en-US" altLang="ko-KR" sz="1200" b="1" dirty="0" err="1">
                <a:solidFill>
                  <a:srgbClr val="FF0000"/>
                </a:solidFill>
              </a:rPr>
              <a:t>kubectl</a:t>
            </a:r>
            <a:r>
              <a:rPr lang="en-US" altLang="ko-KR" sz="1200" b="1" dirty="0">
                <a:solidFill>
                  <a:srgbClr val="FF0000"/>
                </a:solidFill>
              </a:rPr>
              <a:t> get services</a:t>
            </a:r>
          </a:p>
          <a:p>
            <a:pPr algn="l"/>
            <a:r>
              <a:rPr lang="en-US" altLang="ko-KR" sz="1200" dirty="0"/>
              <a:t>NAME              CLUSTER-IP      EXTERNAL-IP   PORT(S)          AGE</a:t>
            </a:r>
          </a:p>
          <a:p>
            <a:pPr algn="l"/>
            <a:r>
              <a:rPr lang="en-US" altLang="ko-KR" sz="1200" dirty="0">
                <a:solidFill>
                  <a:srgbClr val="FF0000"/>
                </a:solidFill>
              </a:rPr>
              <a:t>example-service   10.254.46.200   &lt;pending&gt;     8080:32247/TCP   32s</a:t>
            </a:r>
          </a:p>
          <a:p>
            <a:pPr algn="l"/>
            <a:r>
              <a:rPr lang="en-US" altLang="ko-KR" sz="1200" dirty="0" err="1"/>
              <a:t>kubernetes</a:t>
            </a:r>
            <a:r>
              <a:rPr lang="en-US" altLang="ko-KR" sz="1200" dirty="0"/>
              <a:t>        10.254.0.1      &lt;none&gt;        443/TCP          1h</a:t>
            </a:r>
          </a:p>
          <a:p>
            <a:pPr algn="l"/>
            <a:endParaRPr lang="en-US" altLang="ko-KR" sz="1200" dirty="0" smtClean="0"/>
          </a:p>
          <a:p>
            <a:pPr algn="l"/>
            <a:r>
              <a:rPr lang="en-US" altLang="ko-KR" sz="1200" dirty="0"/>
              <a:t>[</a:t>
            </a:r>
            <a:r>
              <a:rPr lang="en-US" altLang="ko-KR" sz="1200" dirty="0" err="1"/>
              <a:t>root@centos-master</a:t>
            </a:r>
            <a:r>
              <a:rPr lang="en-US" altLang="ko-KR" sz="1200" dirty="0"/>
              <a:t> ~]# </a:t>
            </a:r>
            <a:r>
              <a:rPr lang="en-US" altLang="ko-KR" sz="1200" b="1" dirty="0">
                <a:solidFill>
                  <a:srgbClr val="FF0000"/>
                </a:solidFill>
              </a:rPr>
              <a:t>curl 192.168.17.205:32247</a:t>
            </a:r>
          </a:p>
          <a:p>
            <a:pPr algn="l"/>
            <a:r>
              <a:rPr lang="en-US" altLang="ko-KR" sz="1200" dirty="0"/>
              <a:t>Hello </a:t>
            </a:r>
            <a:r>
              <a:rPr lang="en-US" altLang="ko-KR" sz="1200" dirty="0" err="1"/>
              <a:t>Kubernetes</a:t>
            </a:r>
            <a:r>
              <a:rPr lang="en-US" altLang="ko-KR" sz="1200" dirty="0" smtClean="0"/>
              <a:t>!</a:t>
            </a:r>
          </a:p>
          <a:p>
            <a:pPr algn="l"/>
            <a:r>
              <a:rPr lang="en-US" altLang="ko-KR" sz="1200" dirty="0"/>
              <a:t>[</a:t>
            </a:r>
            <a:r>
              <a:rPr lang="en-US" altLang="ko-KR" sz="1200" dirty="0" err="1"/>
              <a:t>root@centos-master</a:t>
            </a:r>
            <a:r>
              <a:rPr lang="en-US" altLang="ko-KR" sz="1200" dirty="0"/>
              <a:t> ~]# </a:t>
            </a:r>
            <a:r>
              <a:rPr lang="en-US" altLang="ko-KR" sz="1200" b="1" dirty="0" err="1">
                <a:solidFill>
                  <a:srgbClr val="FF0000"/>
                </a:solidFill>
              </a:rPr>
              <a:t>kubectl</a:t>
            </a:r>
            <a:r>
              <a:rPr lang="en-US" altLang="ko-KR" sz="1200" b="1" dirty="0">
                <a:solidFill>
                  <a:srgbClr val="FF0000"/>
                </a:solidFill>
              </a:rPr>
              <a:t> delete service example-service</a:t>
            </a:r>
          </a:p>
          <a:p>
            <a:pPr algn="l"/>
            <a:r>
              <a:rPr lang="en-US" altLang="ko-KR" sz="1200" dirty="0"/>
              <a:t>service "example-service" deleted</a:t>
            </a:r>
          </a:p>
          <a:p>
            <a:pPr algn="l"/>
            <a:r>
              <a:rPr lang="en-US" altLang="ko-KR" sz="1200" dirty="0"/>
              <a:t>[</a:t>
            </a:r>
            <a:r>
              <a:rPr lang="en-US" altLang="ko-KR" sz="1200" dirty="0" err="1"/>
              <a:t>root@centos-master</a:t>
            </a:r>
            <a:r>
              <a:rPr lang="en-US" altLang="ko-KR" sz="1200" dirty="0"/>
              <a:t> ~]# </a:t>
            </a:r>
            <a:r>
              <a:rPr lang="en-US" altLang="ko-KR" sz="1200" b="1" dirty="0" err="1">
                <a:solidFill>
                  <a:srgbClr val="FF0000"/>
                </a:solidFill>
              </a:rPr>
              <a:t>kubectl</a:t>
            </a:r>
            <a:r>
              <a:rPr lang="en-US" altLang="ko-KR" sz="1200" b="1" dirty="0">
                <a:solidFill>
                  <a:srgbClr val="FF0000"/>
                </a:solidFill>
              </a:rPr>
              <a:t> delete deployment hello-world</a:t>
            </a:r>
          </a:p>
          <a:p>
            <a:pPr algn="l"/>
            <a:r>
              <a:rPr lang="en-US" altLang="ko-KR" sz="1200" dirty="0"/>
              <a:t>deployment "hello-world" deleted</a:t>
            </a:r>
          </a:p>
          <a:p>
            <a:pPr algn="l"/>
            <a:endParaRPr lang="en-US" altLang="ko-KR" sz="1200" dirty="0"/>
          </a:p>
        </p:txBody>
      </p:sp>
    </p:spTree>
    <p:extLst>
      <p:ext uri="{BB962C8B-B14F-4D97-AF65-F5344CB8AC3E}">
        <p14:creationId xmlns:p14="http://schemas.microsoft.com/office/powerpoint/2010/main" val="558592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r>
              <a:rPr lang="en-US" altLang="ko-KR" sz="2000" dirty="0" smtClean="0">
                <a:latin typeface="+mn-ea"/>
                <a:ea typeface="+mn-ea"/>
              </a:rPr>
              <a:t> - </a:t>
            </a:r>
            <a:r>
              <a:rPr lang="ko-KR" altLang="en-US" sz="2000" dirty="0" smtClean="0">
                <a:latin typeface="+mn-ea"/>
                <a:ea typeface="+mn-ea"/>
              </a:rPr>
              <a:t>실습</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369332"/>
          </a:xfrm>
          <a:prstGeom prst="rect">
            <a:avLst/>
          </a:prstGeom>
          <a:noFill/>
          <a:ln w="9525">
            <a:noFill/>
            <a:miter lim="800000"/>
            <a:headEnd/>
            <a:tailEnd/>
          </a:ln>
        </p:spPr>
        <p:txBody>
          <a:bodyPr wrap="square">
            <a:spAutoFit/>
          </a:bodyPr>
          <a:lstStyle/>
          <a:p>
            <a:pPr marL="342900" indent="-342900" algn="l">
              <a:buAutoNum type="arabicPeriod"/>
            </a:pPr>
            <a:r>
              <a:rPr lang="en-US" altLang="ko-KR" sz="1800" b="1" dirty="0" err="1" smtClean="0">
                <a:latin typeface="+mn-ea"/>
                <a:ea typeface="+mn-ea"/>
              </a:rPr>
              <a:t>kubernetes</a:t>
            </a:r>
            <a:r>
              <a:rPr lang="en-US" altLang="ko-KR" sz="1800" b="1" dirty="0" smtClean="0">
                <a:latin typeface="+mn-ea"/>
                <a:ea typeface="+mn-ea"/>
              </a:rPr>
              <a:t> pods </a:t>
            </a:r>
            <a:r>
              <a:rPr lang="ko-KR" altLang="en-US" sz="1800" b="1" dirty="0" smtClean="0">
                <a:latin typeface="+mn-ea"/>
                <a:ea typeface="+mn-ea"/>
              </a:rPr>
              <a:t>배포 </a:t>
            </a:r>
            <a:r>
              <a:rPr lang="en-US" altLang="ko-KR" sz="1800" b="1" dirty="0" smtClean="0">
                <a:latin typeface="+mn-ea"/>
                <a:ea typeface="+mn-ea"/>
              </a:rPr>
              <a:t>(</a:t>
            </a:r>
            <a:r>
              <a:rPr lang="en-US" altLang="ko-KR" sz="1800" b="1" dirty="0" err="1" smtClean="0">
                <a:latin typeface="+mn-ea"/>
                <a:ea typeface="+mn-ea"/>
              </a:rPr>
              <a:t>yaml</a:t>
            </a:r>
            <a:r>
              <a:rPr lang="ko-KR" altLang="en-US" sz="1800" b="1" dirty="0" smtClean="0">
                <a:latin typeface="+mn-ea"/>
                <a:ea typeface="+mn-ea"/>
              </a:rPr>
              <a:t>파일이용</a:t>
            </a:r>
            <a:r>
              <a:rPr lang="en-US" altLang="ko-KR" sz="1800" b="1" dirty="0" smtClean="0">
                <a:latin typeface="+mn-ea"/>
                <a:ea typeface="+mn-ea"/>
              </a:rPr>
              <a:t>)</a:t>
            </a:r>
            <a:endParaRPr lang="en-US" altLang="ko-KR" sz="1800" b="1" dirty="0">
              <a:latin typeface="+mn-ea"/>
              <a:ea typeface="+mn-ea"/>
            </a:endParaRPr>
          </a:p>
        </p:txBody>
      </p:sp>
      <p:sp>
        <p:nvSpPr>
          <p:cNvPr id="5" name="직사각형 4"/>
          <p:cNvSpPr/>
          <p:nvPr/>
        </p:nvSpPr>
        <p:spPr>
          <a:xfrm>
            <a:off x="546264" y="1350169"/>
            <a:ext cx="9570774" cy="5632311"/>
          </a:xfrm>
          <a:prstGeom prst="rect">
            <a:avLst/>
          </a:prstGeom>
        </p:spPr>
        <p:txBody>
          <a:bodyPr wrap="square">
            <a:spAutoFit/>
          </a:bodyPr>
          <a:lstStyle/>
          <a:p>
            <a:pPr algn="l"/>
            <a:r>
              <a:rPr lang="en-US" altLang="ko-KR" sz="1200" dirty="0"/>
              <a:t>$ </a:t>
            </a:r>
            <a:r>
              <a:rPr lang="en-US" altLang="ko-KR" sz="1200" dirty="0" err="1"/>
              <a:t>mkdir</a:t>
            </a:r>
            <a:r>
              <a:rPr lang="en-US" altLang="ko-KR" sz="1200" dirty="0"/>
              <a:t> pods</a:t>
            </a:r>
          </a:p>
          <a:p>
            <a:pPr algn="l"/>
            <a:r>
              <a:rPr lang="en-US" altLang="ko-KR" sz="1200" dirty="0"/>
              <a:t>$ cd pods</a:t>
            </a:r>
          </a:p>
          <a:p>
            <a:pPr algn="l"/>
            <a:r>
              <a:rPr lang="en-US" altLang="ko-KR" sz="1200" dirty="0"/>
              <a:t>$ </a:t>
            </a:r>
            <a:r>
              <a:rPr lang="en-US" altLang="ko-KR" sz="1200" dirty="0" smtClean="0"/>
              <a:t>vi </a:t>
            </a:r>
            <a:r>
              <a:rPr lang="en-US" altLang="ko-KR" sz="1200" dirty="0" err="1" smtClean="0"/>
              <a:t>mysql.yaml</a:t>
            </a:r>
            <a:endParaRPr lang="en-US" altLang="ko-KR" sz="1200" dirty="0" smtClean="0"/>
          </a:p>
          <a:p>
            <a:pPr algn="l"/>
            <a:endParaRPr lang="en-US" altLang="ko-KR" sz="1200" dirty="0"/>
          </a:p>
          <a:p>
            <a:pPr algn="l"/>
            <a:r>
              <a:rPr lang="en-US" altLang="ko-KR" sz="1200" dirty="0" err="1"/>
              <a:t>apiVersion</a:t>
            </a:r>
            <a:r>
              <a:rPr lang="en-US" altLang="ko-KR" sz="1200" dirty="0"/>
              <a:t>: v1</a:t>
            </a:r>
          </a:p>
          <a:p>
            <a:pPr algn="l"/>
            <a:r>
              <a:rPr lang="en-US" altLang="ko-KR" sz="1200" dirty="0"/>
              <a:t>kind: Pod</a:t>
            </a:r>
          </a:p>
          <a:p>
            <a:pPr algn="l"/>
            <a:r>
              <a:rPr lang="en-US" altLang="ko-KR" sz="1200" dirty="0"/>
              <a:t>metadata:</a:t>
            </a:r>
          </a:p>
          <a:p>
            <a:pPr algn="l"/>
            <a:r>
              <a:rPr lang="en-US" altLang="ko-KR" sz="1200" dirty="0"/>
              <a:t>  name: </a:t>
            </a:r>
            <a:r>
              <a:rPr lang="en-US" altLang="ko-KR" sz="1200" dirty="0" err="1"/>
              <a:t>mysql</a:t>
            </a:r>
            <a:endParaRPr lang="en-US" altLang="ko-KR" sz="1200" dirty="0"/>
          </a:p>
          <a:p>
            <a:pPr algn="l"/>
            <a:r>
              <a:rPr lang="en-US" altLang="ko-KR" sz="1200" dirty="0"/>
              <a:t>  labels:</a:t>
            </a:r>
          </a:p>
          <a:p>
            <a:pPr algn="l"/>
            <a:r>
              <a:rPr lang="en-US" altLang="ko-KR" sz="1200" dirty="0"/>
              <a:t>    name: </a:t>
            </a:r>
            <a:r>
              <a:rPr lang="en-US" altLang="ko-KR" sz="1200" dirty="0" err="1"/>
              <a:t>mysql</a:t>
            </a:r>
            <a:endParaRPr lang="en-US" altLang="ko-KR" sz="1200" dirty="0"/>
          </a:p>
          <a:p>
            <a:pPr algn="l"/>
            <a:r>
              <a:rPr lang="en-US" altLang="ko-KR" sz="1200" dirty="0"/>
              <a:t>spec:</a:t>
            </a:r>
          </a:p>
          <a:p>
            <a:pPr algn="l"/>
            <a:r>
              <a:rPr lang="en-US" altLang="ko-KR" sz="1200" dirty="0"/>
              <a:t>  containers:</a:t>
            </a:r>
          </a:p>
          <a:p>
            <a:pPr algn="l"/>
            <a:r>
              <a:rPr lang="en-US" altLang="ko-KR" sz="1200" dirty="0"/>
              <a:t>    - resources:</a:t>
            </a:r>
          </a:p>
          <a:p>
            <a:pPr algn="l"/>
            <a:r>
              <a:rPr lang="en-US" altLang="ko-KR" sz="1200" dirty="0"/>
              <a:t>        limits :</a:t>
            </a:r>
          </a:p>
          <a:p>
            <a:pPr algn="l"/>
            <a:r>
              <a:rPr lang="en-US" altLang="ko-KR" sz="1200" dirty="0"/>
              <a:t>          </a:t>
            </a:r>
            <a:r>
              <a:rPr lang="en-US" altLang="ko-KR" sz="1200" dirty="0" err="1"/>
              <a:t>cpu</a:t>
            </a:r>
            <a:r>
              <a:rPr lang="en-US" altLang="ko-KR" sz="1200" dirty="0"/>
              <a:t>: 1</a:t>
            </a:r>
          </a:p>
          <a:p>
            <a:pPr algn="l"/>
            <a:r>
              <a:rPr lang="en-US" altLang="ko-KR" sz="1200" dirty="0"/>
              <a:t>      image: </a:t>
            </a:r>
            <a:r>
              <a:rPr lang="en-US" altLang="ko-KR" sz="1200" dirty="0" err="1"/>
              <a:t>mysql</a:t>
            </a:r>
            <a:endParaRPr lang="en-US" altLang="ko-KR" sz="1200" dirty="0"/>
          </a:p>
          <a:p>
            <a:pPr algn="l"/>
            <a:r>
              <a:rPr lang="en-US" altLang="ko-KR" sz="1200" dirty="0"/>
              <a:t>      name: </a:t>
            </a:r>
            <a:r>
              <a:rPr lang="en-US" altLang="ko-KR" sz="1200" dirty="0" err="1"/>
              <a:t>mysql</a:t>
            </a:r>
            <a:endParaRPr lang="en-US" altLang="ko-KR" sz="1200" dirty="0"/>
          </a:p>
          <a:p>
            <a:pPr algn="l"/>
            <a:r>
              <a:rPr lang="en-US" altLang="ko-KR" sz="1200" dirty="0"/>
              <a:t>      </a:t>
            </a:r>
            <a:r>
              <a:rPr lang="en-US" altLang="ko-KR" sz="1200" dirty="0" err="1"/>
              <a:t>env</a:t>
            </a:r>
            <a:r>
              <a:rPr lang="en-US" altLang="ko-KR" sz="1200" dirty="0"/>
              <a:t>:</a:t>
            </a:r>
          </a:p>
          <a:p>
            <a:pPr algn="l"/>
            <a:r>
              <a:rPr lang="en-US" altLang="ko-KR" sz="1200" dirty="0"/>
              <a:t>        - name: MYSQL_ROOT_PASSWORD</a:t>
            </a:r>
          </a:p>
          <a:p>
            <a:pPr algn="l"/>
            <a:r>
              <a:rPr lang="en-US" altLang="ko-KR" sz="1200" dirty="0"/>
              <a:t>          # change this</a:t>
            </a:r>
          </a:p>
          <a:p>
            <a:pPr algn="l"/>
            <a:r>
              <a:rPr lang="en-US" altLang="ko-KR" sz="1200" dirty="0"/>
              <a:t>        </a:t>
            </a:r>
            <a:r>
              <a:rPr lang="en-US" altLang="ko-KR" sz="1200" dirty="0">
                <a:solidFill>
                  <a:srgbClr val="FF0000"/>
                </a:solidFill>
              </a:rPr>
              <a:t>  value: </a:t>
            </a:r>
            <a:r>
              <a:rPr lang="en-US" altLang="ko-KR" sz="1200" dirty="0" smtClean="0">
                <a:solidFill>
                  <a:srgbClr val="FF0000"/>
                </a:solidFill>
              </a:rPr>
              <a:t>cho123</a:t>
            </a:r>
            <a:endParaRPr lang="en-US" altLang="ko-KR" sz="1200" dirty="0">
              <a:solidFill>
                <a:srgbClr val="FF0000"/>
              </a:solidFill>
            </a:endParaRPr>
          </a:p>
          <a:p>
            <a:pPr algn="l"/>
            <a:r>
              <a:rPr lang="en-US" altLang="ko-KR" sz="1200" dirty="0"/>
              <a:t>      ports:</a:t>
            </a:r>
          </a:p>
          <a:p>
            <a:pPr algn="l"/>
            <a:r>
              <a:rPr lang="en-US" altLang="ko-KR" sz="1200" dirty="0"/>
              <a:t>        - </a:t>
            </a:r>
            <a:r>
              <a:rPr lang="en-US" altLang="ko-KR" sz="1200" dirty="0" err="1"/>
              <a:t>containerPort</a:t>
            </a:r>
            <a:r>
              <a:rPr lang="en-US" altLang="ko-KR" sz="1200" dirty="0"/>
              <a:t>: 3306</a:t>
            </a:r>
          </a:p>
          <a:p>
            <a:pPr algn="l"/>
            <a:r>
              <a:rPr lang="en-US" altLang="ko-KR" sz="1200" dirty="0"/>
              <a:t>          name: </a:t>
            </a:r>
            <a:r>
              <a:rPr lang="en-US" altLang="ko-KR" sz="1200" dirty="0" err="1"/>
              <a:t>mysql</a:t>
            </a:r>
            <a:endParaRPr lang="en-US" altLang="ko-KR" sz="1200" dirty="0"/>
          </a:p>
          <a:p>
            <a:pPr algn="l"/>
            <a:endParaRPr lang="en-US" altLang="ko-KR" sz="1200" dirty="0" smtClean="0"/>
          </a:p>
          <a:p>
            <a:pPr algn="l"/>
            <a:r>
              <a:rPr lang="en-US" altLang="ko-KR" sz="1200" b="1" dirty="0" err="1">
                <a:solidFill>
                  <a:srgbClr val="FF0000"/>
                </a:solidFill>
              </a:rPr>
              <a:t>kubectl</a:t>
            </a:r>
            <a:r>
              <a:rPr lang="en-US" altLang="ko-KR" sz="1200" b="1" dirty="0">
                <a:solidFill>
                  <a:srgbClr val="FF0000"/>
                </a:solidFill>
              </a:rPr>
              <a:t> create -f </a:t>
            </a:r>
            <a:r>
              <a:rPr lang="en-US" altLang="ko-KR" sz="1200" b="1" dirty="0" err="1">
                <a:solidFill>
                  <a:srgbClr val="FF0000"/>
                </a:solidFill>
              </a:rPr>
              <a:t>mysql.yaml</a:t>
            </a:r>
            <a:endParaRPr lang="en-US" altLang="ko-KR" sz="1200" b="1" dirty="0">
              <a:solidFill>
                <a:srgbClr val="FF0000"/>
              </a:solidFill>
            </a:endParaRPr>
          </a:p>
          <a:p>
            <a:pPr algn="l"/>
            <a:r>
              <a:rPr lang="en-US" altLang="ko-KR" sz="1200" dirty="0"/>
              <a:t>[</a:t>
            </a:r>
            <a:r>
              <a:rPr lang="en-US" altLang="ko-KR" sz="1200" dirty="0" err="1"/>
              <a:t>root@centos-master</a:t>
            </a:r>
            <a:r>
              <a:rPr lang="en-US" altLang="ko-KR" sz="1200" dirty="0"/>
              <a:t> pods]# </a:t>
            </a:r>
            <a:r>
              <a:rPr lang="en-US" altLang="ko-KR" sz="1200" b="1" dirty="0" err="1">
                <a:solidFill>
                  <a:srgbClr val="FF0000"/>
                </a:solidFill>
              </a:rPr>
              <a:t>kubectl</a:t>
            </a:r>
            <a:r>
              <a:rPr lang="en-US" altLang="ko-KR" sz="1200" b="1" dirty="0">
                <a:solidFill>
                  <a:srgbClr val="FF0000"/>
                </a:solidFill>
              </a:rPr>
              <a:t> get pods</a:t>
            </a:r>
          </a:p>
          <a:p>
            <a:pPr algn="l"/>
            <a:r>
              <a:rPr lang="en-US" altLang="ko-KR" sz="1200" dirty="0"/>
              <a:t>NAME      READY     STATUS    RESTARTS   AGE</a:t>
            </a:r>
          </a:p>
          <a:p>
            <a:pPr algn="l"/>
            <a:r>
              <a:rPr lang="en-US" altLang="ko-KR" sz="1200" dirty="0" err="1"/>
              <a:t>mysql</a:t>
            </a:r>
            <a:r>
              <a:rPr lang="en-US" altLang="ko-KR" sz="1200" dirty="0"/>
              <a:t>     1/1       Running   0          11m</a:t>
            </a:r>
          </a:p>
          <a:p>
            <a:pPr algn="l"/>
            <a:endParaRPr lang="en-US" altLang="ko-KR" sz="1200" dirty="0"/>
          </a:p>
        </p:txBody>
      </p:sp>
    </p:spTree>
    <p:extLst>
      <p:ext uri="{BB962C8B-B14F-4D97-AF65-F5344CB8AC3E}">
        <p14:creationId xmlns:p14="http://schemas.microsoft.com/office/powerpoint/2010/main" val="25357340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r>
              <a:rPr lang="en-US" altLang="ko-KR" sz="2000" dirty="0" smtClean="0">
                <a:latin typeface="+mn-ea"/>
                <a:ea typeface="+mn-ea"/>
              </a:rPr>
              <a:t> - </a:t>
            </a:r>
            <a:r>
              <a:rPr lang="ko-KR" altLang="en-US" sz="2000" dirty="0" smtClean="0">
                <a:latin typeface="+mn-ea"/>
                <a:ea typeface="+mn-ea"/>
              </a:rPr>
              <a:t>실습</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369332"/>
          </a:xfrm>
          <a:prstGeom prst="rect">
            <a:avLst/>
          </a:prstGeom>
          <a:noFill/>
          <a:ln w="9525">
            <a:noFill/>
            <a:miter lim="800000"/>
            <a:headEnd/>
            <a:tailEnd/>
          </a:ln>
        </p:spPr>
        <p:txBody>
          <a:bodyPr wrap="square">
            <a:spAutoFit/>
          </a:bodyPr>
          <a:lstStyle/>
          <a:p>
            <a:pPr marL="342900" indent="-342900" algn="l">
              <a:buAutoNum type="arabicPeriod"/>
            </a:pPr>
            <a:r>
              <a:rPr lang="en-US" altLang="ko-KR" sz="1800" b="1" dirty="0" err="1" smtClean="0">
                <a:latin typeface="+mn-ea"/>
                <a:ea typeface="+mn-ea"/>
              </a:rPr>
              <a:t>kubernetes</a:t>
            </a:r>
            <a:r>
              <a:rPr lang="en-US" altLang="ko-KR" sz="1800" b="1" dirty="0" smtClean="0">
                <a:latin typeface="+mn-ea"/>
                <a:ea typeface="+mn-ea"/>
              </a:rPr>
              <a:t> service </a:t>
            </a:r>
            <a:r>
              <a:rPr lang="ko-KR" altLang="en-US" sz="1800" b="1" dirty="0" smtClean="0">
                <a:latin typeface="+mn-ea"/>
                <a:ea typeface="+mn-ea"/>
              </a:rPr>
              <a:t>배포 </a:t>
            </a:r>
            <a:r>
              <a:rPr lang="en-US" altLang="ko-KR" sz="1800" b="1" dirty="0" smtClean="0">
                <a:latin typeface="+mn-ea"/>
                <a:ea typeface="+mn-ea"/>
              </a:rPr>
              <a:t>(</a:t>
            </a:r>
            <a:r>
              <a:rPr lang="en-US" altLang="ko-KR" sz="1800" b="1" dirty="0" err="1" smtClean="0">
                <a:latin typeface="+mn-ea"/>
                <a:ea typeface="+mn-ea"/>
              </a:rPr>
              <a:t>yaml</a:t>
            </a:r>
            <a:r>
              <a:rPr lang="ko-KR" altLang="en-US" sz="1800" b="1" dirty="0" smtClean="0">
                <a:latin typeface="+mn-ea"/>
                <a:ea typeface="+mn-ea"/>
              </a:rPr>
              <a:t>파일이용</a:t>
            </a:r>
            <a:r>
              <a:rPr lang="en-US" altLang="ko-KR" sz="1800" b="1" dirty="0" smtClean="0">
                <a:latin typeface="+mn-ea"/>
                <a:ea typeface="+mn-ea"/>
              </a:rPr>
              <a:t>)</a:t>
            </a:r>
            <a:endParaRPr lang="en-US" altLang="ko-KR" sz="1800" b="1" dirty="0">
              <a:latin typeface="+mn-ea"/>
              <a:ea typeface="+mn-ea"/>
            </a:endParaRPr>
          </a:p>
        </p:txBody>
      </p:sp>
      <p:sp>
        <p:nvSpPr>
          <p:cNvPr id="5" name="직사각형 4"/>
          <p:cNvSpPr/>
          <p:nvPr/>
        </p:nvSpPr>
        <p:spPr>
          <a:xfrm>
            <a:off x="546264" y="1205282"/>
            <a:ext cx="9570774" cy="6555641"/>
          </a:xfrm>
          <a:prstGeom prst="rect">
            <a:avLst/>
          </a:prstGeom>
        </p:spPr>
        <p:txBody>
          <a:bodyPr wrap="square">
            <a:spAutoFit/>
          </a:bodyPr>
          <a:lstStyle/>
          <a:p>
            <a:pPr algn="l"/>
            <a:r>
              <a:rPr lang="en-US" altLang="ko-KR" sz="1200" dirty="0" smtClean="0"/>
              <a:t>$ vi </a:t>
            </a:r>
            <a:r>
              <a:rPr lang="en-US" altLang="ko-KR" sz="1200" dirty="0" err="1" smtClean="0"/>
              <a:t>mysql-service.yaml</a:t>
            </a:r>
            <a:endParaRPr lang="en-US" altLang="ko-KR" sz="1200" dirty="0" smtClean="0"/>
          </a:p>
          <a:p>
            <a:pPr algn="l"/>
            <a:endParaRPr lang="en-US" altLang="ko-KR" sz="1200" dirty="0"/>
          </a:p>
          <a:p>
            <a:pPr algn="l"/>
            <a:r>
              <a:rPr lang="en-US" altLang="ko-KR" sz="1200" dirty="0" err="1"/>
              <a:t>apiVersion</a:t>
            </a:r>
            <a:r>
              <a:rPr lang="en-US" altLang="ko-KR" sz="1200" dirty="0"/>
              <a:t>: v1</a:t>
            </a:r>
          </a:p>
          <a:p>
            <a:pPr algn="l"/>
            <a:r>
              <a:rPr lang="en-US" altLang="ko-KR" sz="1200" dirty="0"/>
              <a:t>kind: Service</a:t>
            </a:r>
          </a:p>
          <a:p>
            <a:pPr algn="l"/>
            <a:r>
              <a:rPr lang="en-US" altLang="ko-KR" sz="1200" dirty="0"/>
              <a:t>metadata:</a:t>
            </a:r>
          </a:p>
          <a:p>
            <a:pPr algn="l"/>
            <a:r>
              <a:rPr lang="en-US" altLang="ko-KR" sz="1200" dirty="0"/>
              <a:t>  labels:</a:t>
            </a:r>
          </a:p>
          <a:p>
            <a:pPr algn="l"/>
            <a:r>
              <a:rPr lang="en-US" altLang="ko-KR" sz="1200" dirty="0"/>
              <a:t>    name: </a:t>
            </a:r>
            <a:r>
              <a:rPr lang="en-US" altLang="ko-KR" sz="1200" dirty="0" err="1"/>
              <a:t>mysql</a:t>
            </a:r>
            <a:endParaRPr lang="en-US" altLang="ko-KR" sz="1200" dirty="0"/>
          </a:p>
          <a:p>
            <a:pPr algn="l"/>
            <a:r>
              <a:rPr lang="en-US" altLang="ko-KR" sz="1200" dirty="0"/>
              <a:t>  name: </a:t>
            </a:r>
            <a:r>
              <a:rPr lang="en-US" altLang="ko-KR" sz="1200" dirty="0" err="1"/>
              <a:t>mysql</a:t>
            </a:r>
            <a:endParaRPr lang="en-US" altLang="ko-KR" sz="1200" dirty="0"/>
          </a:p>
          <a:p>
            <a:pPr algn="l"/>
            <a:r>
              <a:rPr lang="en-US" altLang="ko-KR" sz="1200" dirty="0"/>
              <a:t>spec:</a:t>
            </a:r>
          </a:p>
          <a:p>
            <a:pPr algn="l"/>
            <a:r>
              <a:rPr lang="en-US" altLang="ko-KR" sz="1200" dirty="0"/>
              <a:t>  </a:t>
            </a:r>
            <a:r>
              <a:rPr lang="en-US" altLang="ko-KR" sz="1200" dirty="0" err="1"/>
              <a:t>externalIPs</a:t>
            </a:r>
            <a:r>
              <a:rPr lang="en-US" altLang="ko-KR" sz="1200" dirty="0"/>
              <a:t>:</a:t>
            </a:r>
          </a:p>
          <a:p>
            <a:pPr algn="l"/>
            <a:r>
              <a:rPr lang="en-US" altLang="ko-KR" sz="1200" dirty="0"/>
              <a:t>    </a:t>
            </a:r>
            <a:r>
              <a:rPr lang="en-US" altLang="ko-KR" sz="1200" dirty="0">
                <a:solidFill>
                  <a:srgbClr val="FF0000"/>
                </a:solidFill>
              </a:rPr>
              <a:t>- </a:t>
            </a:r>
            <a:r>
              <a:rPr lang="en-US" altLang="ko-KR" sz="1200" dirty="0" smtClean="0">
                <a:solidFill>
                  <a:srgbClr val="FF0000"/>
                </a:solidFill>
              </a:rPr>
              <a:t>192.168.17.205 </a:t>
            </a:r>
            <a:endParaRPr lang="en-US" altLang="ko-KR" sz="1200" dirty="0">
              <a:solidFill>
                <a:srgbClr val="FF0000"/>
              </a:solidFill>
            </a:endParaRPr>
          </a:p>
          <a:p>
            <a:pPr algn="l"/>
            <a:r>
              <a:rPr lang="en-US" altLang="ko-KR" sz="1200" dirty="0"/>
              <a:t>  ports:</a:t>
            </a:r>
          </a:p>
          <a:p>
            <a:pPr algn="l"/>
            <a:r>
              <a:rPr lang="en-US" altLang="ko-KR" sz="1200" dirty="0"/>
              <a:t>    # the port that this service should serve on</a:t>
            </a:r>
          </a:p>
          <a:p>
            <a:pPr algn="l"/>
            <a:r>
              <a:rPr lang="en-US" altLang="ko-KR" sz="1200" dirty="0"/>
              <a:t>    - port: 3306</a:t>
            </a:r>
          </a:p>
          <a:p>
            <a:pPr algn="l"/>
            <a:r>
              <a:rPr lang="en-US" altLang="ko-KR" sz="1200" dirty="0"/>
              <a:t>  # label keys and values that must match in order to receive traffic for this service</a:t>
            </a:r>
          </a:p>
          <a:p>
            <a:pPr algn="l"/>
            <a:r>
              <a:rPr lang="en-US" altLang="ko-KR" sz="1200" dirty="0"/>
              <a:t>  selector:</a:t>
            </a:r>
          </a:p>
          <a:p>
            <a:pPr algn="l"/>
            <a:r>
              <a:rPr lang="en-US" altLang="ko-KR" sz="1200" dirty="0"/>
              <a:t>    name: </a:t>
            </a:r>
            <a:r>
              <a:rPr lang="en-US" altLang="ko-KR" sz="1200" dirty="0" err="1" smtClean="0"/>
              <a:t>mysql</a:t>
            </a:r>
            <a:endParaRPr lang="en-US" altLang="ko-KR" sz="1200" dirty="0" smtClean="0"/>
          </a:p>
          <a:p>
            <a:pPr algn="l"/>
            <a:endParaRPr lang="en-US" altLang="ko-KR" sz="1200" dirty="0"/>
          </a:p>
          <a:p>
            <a:pPr algn="l"/>
            <a:r>
              <a:rPr lang="en-US" altLang="ko-KR" sz="1200" b="1" dirty="0" err="1" smtClean="0">
                <a:solidFill>
                  <a:srgbClr val="FF0000"/>
                </a:solidFill>
              </a:rPr>
              <a:t>kubectl</a:t>
            </a:r>
            <a:r>
              <a:rPr lang="en-US" altLang="ko-KR" sz="1200" b="1" dirty="0" smtClean="0">
                <a:solidFill>
                  <a:srgbClr val="FF0000"/>
                </a:solidFill>
              </a:rPr>
              <a:t> </a:t>
            </a:r>
            <a:r>
              <a:rPr lang="en-US" altLang="ko-KR" sz="1200" b="1" dirty="0">
                <a:solidFill>
                  <a:srgbClr val="FF0000"/>
                </a:solidFill>
              </a:rPr>
              <a:t>create -f </a:t>
            </a:r>
            <a:r>
              <a:rPr lang="en-US" altLang="ko-KR" sz="1200" b="1" dirty="0" err="1" smtClean="0">
                <a:solidFill>
                  <a:srgbClr val="FF0000"/>
                </a:solidFill>
              </a:rPr>
              <a:t>mysql-service.yaml</a:t>
            </a:r>
            <a:endParaRPr lang="en-US" altLang="ko-KR" sz="1200" b="1" dirty="0">
              <a:solidFill>
                <a:srgbClr val="FF0000"/>
              </a:solidFill>
            </a:endParaRPr>
          </a:p>
          <a:p>
            <a:pPr algn="l"/>
            <a:r>
              <a:rPr lang="en-US" altLang="ko-KR" sz="1200" dirty="0"/>
              <a:t>[</a:t>
            </a:r>
            <a:r>
              <a:rPr lang="en-US" altLang="ko-KR" sz="1200" dirty="0" err="1"/>
              <a:t>root@centos-master</a:t>
            </a:r>
            <a:r>
              <a:rPr lang="en-US" altLang="ko-KR" sz="1200" dirty="0"/>
              <a:t> pods]# </a:t>
            </a:r>
            <a:r>
              <a:rPr lang="en-US" altLang="ko-KR" sz="1200" b="1" dirty="0" err="1">
                <a:solidFill>
                  <a:srgbClr val="FF0000"/>
                </a:solidFill>
              </a:rPr>
              <a:t>kubectl</a:t>
            </a:r>
            <a:r>
              <a:rPr lang="en-US" altLang="ko-KR" sz="1200" b="1" dirty="0">
                <a:solidFill>
                  <a:srgbClr val="FF0000"/>
                </a:solidFill>
              </a:rPr>
              <a:t> get services</a:t>
            </a:r>
          </a:p>
          <a:p>
            <a:pPr algn="l"/>
            <a:r>
              <a:rPr lang="en-US" altLang="ko-KR" sz="1200" dirty="0"/>
              <a:t>NAME         CLUSTER-IP       EXTERNAL-IP      PORT(S)    AGE</a:t>
            </a:r>
          </a:p>
          <a:p>
            <a:pPr algn="l"/>
            <a:r>
              <a:rPr lang="en-US" altLang="ko-KR" sz="1200" dirty="0" err="1"/>
              <a:t>kubernetes</a:t>
            </a:r>
            <a:r>
              <a:rPr lang="en-US" altLang="ko-KR" sz="1200" dirty="0"/>
              <a:t>   10.254.0.1       &lt;none&gt;           443/TCP    23m</a:t>
            </a:r>
          </a:p>
          <a:p>
            <a:pPr algn="l"/>
            <a:r>
              <a:rPr lang="en-US" altLang="ko-KR" sz="1200" dirty="0" err="1"/>
              <a:t>mysql</a:t>
            </a:r>
            <a:r>
              <a:rPr lang="en-US" altLang="ko-KR" sz="1200" dirty="0"/>
              <a:t>        10.254.193.164   192.168.17.205   3306/TCP   8m</a:t>
            </a:r>
          </a:p>
          <a:p>
            <a:pPr algn="l"/>
            <a:r>
              <a:rPr lang="en-US" altLang="ko-KR" sz="1200" dirty="0"/>
              <a:t>[</a:t>
            </a:r>
            <a:r>
              <a:rPr lang="en-US" altLang="ko-KR" sz="1200" dirty="0" err="1"/>
              <a:t>root@centos-master</a:t>
            </a:r>
            <a:r>
              <a:rPr lang="en-US" altLang="ko-KR" sz="1200" dirty="0"/>
              <a:t> pods]# </a:t>
            </a:r>
            <a:r>
              <a:rPr lang="en-US" altLang="ko-KR" sz="1200" b="1" dirty="0" err="1">
                <a:solidFill>
                  <a:srgbClr val="FF0000"/>
                </a:solidFill>
              </a:rPr>
              <a:t>mysql</a:t>
            </a:r>
            <a:r>
              <a:rPr lang="en-US" altLang="ko-KR" sz="1200" b="1" dirty="0">
                <a:solidFill>
                  <a:srgbClr val="FF0000"/>
                </a:solidFill>
              </a:rPr>
              <a:t> -</a:t>
            </a:r>
            <a:r>
              <a:rPr lang="en-US" altLang="ko-KR" sz="1200" b="1" dirty="0" err="1">
                <a:solidFill>
                  <a:srgbClr val="FF0000"/>
                </a:solidFill>
              </a:rPr>
              <a:t>uroot</a:t>
            </a:r>
            <a:r>
              <a:rPr lang="en-US" altLang="ko-KR" sz="1200" b="1" dirty="0">
                <a:solidFill>
                  <a:srgbClr val="FF0000"/>
                </a:solidFill>
              </a:rPr>
              <a:t> -p -h192.168.17.205</a:t>
            </a:r>
          </a:p>
          <a:p>
            <a:pPr algn="l"/>
            <a:r>
              <a:rPr lang="en-US" altLang="ko-KR" sz="1200" dirty="0"/>
              <a:t>Enter password:</a:t>
            </a:r>
          </a:p>
          <a:p>
            <a:pPr algn="l"/>
            <a:r>
              <a:rPr lang="en-US" altLang="ko-KR" sz="1200" dirty="0"/>
              <a:t>Welcome to the </a:t>
            </a:r>
            <a:r>
              <a:rPr lang="en-US" altLang="ko-KR" sz="1200" dirty="0" err="1"/>
              <a:t>MariaDB</a:t>
            </a:r>
            <a:r>
              <a:rPr lang="en-US" altLang="ko-KR" sz="1200" dirty="0"/>
              <a:t> monitor.  Commands end with ; or \g.</a:t>
            </a:r>
          </a:p>
          <a:p>
            <a:pPr algn="l"/>
            <a:r>
              <a:rPr lang="en-US" altLang="ko-KR" sz="1200" dirty="0"/>
              <a:t>Your MySQL connection id is 4</a:t>
            </a:r>
          </a:p>
          <a:p>
            <a:pPr algn="l"/>
            <a:r>
              <a:rPr lang="en-US" altLang="ko-KR" sz="1200" dirty="0"/>
              <a:t>Server version: 5.7.19 MySQL Community Server (GPL)</a:t>
            </a:r>
          </a:p>
          <a:p>
            <a:pPr algn="l"/>
            <a:endParaRPr lang="en-US" altLang="ko-KR" sz="1200" dirty="0"/>
          </a:p>
          <a:p>
            <a:pPr algn="l"/>
            <a:r>
              <a:rPr lang="en-US" altLang="ko-KR" sz="1200" dirty="0"/>
              <a:t>Copyright (c) 2000, 2016, Oracle, </a:t>
            </a:r>
            <a:r>
              <a:rPr lang="en-US" altLang="ko-KR" sz="1200" dirty="0" err="1"/>
              <a:t>MariaDB</a:t>
            </a:r>
            <a:r>
              <a:rPr lang="en-US" altLang="ko-KR" sz="1200" dirty="0"/>
              <a:t> Corporation Ab and others.</a:t>
            </a:r>
          </a:p>
          <a:p>
            <a:pPr algn="l"/>
            <a:endParaRPr lang="en-US" altLang="ko-KR" sz="1200" dirty="0"/>
          </a:p>
          <a:p>
            <a:pPr algn="l"/>
            <a:r>
              <a:rPr lang="en-US" altLang="ko-KR" sz="1200" dirty="0"/>
              <a:t>Type 'help;' or '\h' for help. Type '\c' to clear the current input statement.</a:t>
            </a:r>
          </a:p>
          <a:p>
            <a:pPr algn="l"/>
            <a:endParaRPr lang="en-US" altLang="ko-KR" sz="1200" dirty="0"/>
          </a:p>
          <a:p>
            <a:pPr algn="l"/>
            <a:r>
              <a:rPr lang="en-US" altLang="ko-KR" sz="1200" dirty="0"/>
              <a:t>MySQL [(none)]&gt;</a:t>
            </a:r>
          </a:p>
          <a:p>
            <a:pPr algn="l"/>
            <a:endParaRPr lang="en-US" altLang="ko-KR" sz="1200" dirty="0"/>
          </a:p>
        </p:txBody>
      </p:sp>
    </p:spTree>
    <p:extLst>
      <p:ext uri="{BB962C8B-B14F-4D97-AF65-F5344CB8AC3E}">
        <p14:creationId xmlns:p14="http://schemas.microsoft.com/office/powerpoint/2010/main" val="40683771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r>
              <a:rPr lang="en-US" altLang="ko-KR" sz="2000" dirty="0" smtClean="0">
                <a:latin typeface="+mn-ea"/>
                <a:ea typeface="+mn-ea"/>
              </a:rPr>
              <a:t> - </a:t>
            </a:r>
            <a:r>
              <a:rPr lang="ko-KR" altLang="en-US" sz="2000" dirty="0" smtClean="0">
                <a:latin typeface="+mn-ea"/>
                <a:ea typeface="+mn-ea"/>
              </a:rPr>
              <a:t>실습</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369332"/>
          </a:xfrm>
          <a:prstGeom prst="rect">
            <a:avLst/>
          </a:prstGeom>
          <a:noFill/>
          <a:ln w="9525">
            <a:noFill/>
            <a:miter lim="800000"/>
            <a:headEnd/>
            <a:tailEnd/>
          </a:ln>
        </p:spPr>
        <p:txBody>
          <a:bodyPr wrap="square">
            <a:spAutoFit/>
          </a:bodyPr>
          <a:lstStyle/>
          <a:p>
            <a:pPr marL="342900" indent="-342900" algn="l">
              <a:buAutoNum type="arabicPeriod"/>
            </a:pPr>
            <a:r>
              <a:rPr lang="en-US" altLang="ko-KR" sz="1800" b="1" dirty="0" err="1" smtClean="0">
                <a:latin typeface="+mn-ea"/>
                <a:ea typeface="+mn-ea"/>
              </a:rPr>
              <a:t>kubernetes</a:t>
            </a:r>
            <a:r>
              <a:rPr lang="en-US" altLang="ko-KR" sz="1800" b="1" dirty="0" smtClean="0">
                <a:latin typeface="+mn-ea"/>
                <a:ea typeface="+mn-ea"/>
              </a:rPr>
              <a:t> </a:t>
            </a:r>
            <a:r>
              <a:rPr lang="en-US" altLang="ko-KR" sz="1800" b="1" dirty="0" err="1" smtClean="0">
                <a:latin typeface="+mn-ea"/>
                <a:ea typeface="+mn-ea"/>
              </a:rPr>
              <a:t>replicaset</a:t>
            </a:r>
            <a:r>
              <a:rPr lang="ko-KR" altLang="en-US" sz="1800" b="1" dirty="0" smtClean="0">
                <a:latin typeface="+mn-ea"/>
                <a:ea typeface="+mn-ea"/>
              </a:rPr>
              <a:t>배포</a:t>
            </a:r>
            <a:endParaRPr lang="en-US" altLang="ko-KR" sz="1800" b="1" dirty="0">
              <a:latin typeface="+mn-ea"/>
              <a:ea typeface="+mn-ea"/>
            </a:endParaRPr>
          </a:p>
        </p:txBody>
      </p:sp>
      <p:sp>
        <p:nvSpPr>
          <p:cNvPr id="5" name="직사각형 4"/>
          <p:cNvSpPr/>
          <p:nvPr/>
        </p:nvSpPr>
        <p:spPr>
          <a:xfrm>
            <a:off x="546264" y="1205282"/>
            <a:ext cx="9570774" cy="8402300"/>
          </a:xfrm>
          <a:prstGeom prst="rect">
            <a:avLst/>
          </a:prstGeom>
        </p:spPr>
        <p:txBody>
          <a:bodyPr wrap="square">
            <a:spAutoFit/>
          </a:bodyPr>
          <a:lstStyle/>
          <a:p>
            <a:pPr algn="l"/>
            <a:r>
              <a:rPr lang="en-US" altLang="ko-KR" sz="1200" dirty="0" err="1"/>
              <a:t>apiVersion</a:t>
            </a:r>
            <a:r>
              <a:rPr lang="en-US" altLang="ko-KR" sz="1200" dirty="0"/>
              <a:t>: extensions/v1beta1</a:t>
            </a:r>
          </a:p>
          <a:p>
            <a:pPr algn="l"/>
            <a:r>
              <a:rPr lang="en-US" altLang="ko-KR" sz="1200" dirty="0"/>
              <a:t>kind: </a:t>
            </a:r>
            <a:r>
              <a:rPr lang="en-US" altLang="ko-KR" sz="1200" dirty="0" err="1"/>
              <a:t>ReplicaSet</a:t>
            </a:r>
            <a:endParaRPr lang="en-US" altLang="ko-KR" sz="1200" dirty="0"/>
          </a:p>
          <a:p>
            <a:pPr algn="l"/>
            <a:r>
              <a:rPr lang="en-US" altLang="ko-KR" sz="1200" dirty="0"/>
              <a:t>metadata:</a:t>
            </a:r>
          </a:p>
          <a:p>
            <a:pPr algn="l"/>
            <a:r>
              <a:rPr lang="en-US" altLang="ko-KR" sz="1200" dirty="0"/>
              <a:t>  name: frontend</a:t>
            </a:r>
          </a:p>
          <a:p>
            <a:pPr algn="l"/>
            <a:r>
              <a:rPr lang="en-US" altLang="ko-KR" sz="1200" dirty="0"/>
              <a:t>  # these labels can be applied automatically</a:t>
            </a:r>
          </a:p>
          <a:p>
            <a:pPr algn="l"/>
            <a:r>
              <a:rPr lang="en-US" altLang="ko-KR" sz="1200" dirty="0"/>
              <a:t>  # from the labels in the pod template if not set</a:t>
            </a:r>
          </a:p>
          <a:p>
            <a:pPr algn="l"/>
            <a:r>
              <a:rPr lang="en-US" altLang="ko-KR" sz="1200" dirty="0"/>
              <a:t>  # labels:</a:t>
            </a:r>
          </a:p>
          <a:p>
            <a:pPr algn="l"/>
            <a:r>
              <a:rPr lang="en-US" altLang="ko-KR" sz="1200" dirty="0"/>
              <a:t>    # app: guestbook</a:t>
            </a:r>
          </a:p>
          <a:p>
            <a:pPr algn="l"/>
            <a:r>
              <a:rPr lang="en-US" altLang="ko-KR" sz="1200" dirty="0"/>
              <a:t>    # tier: frontend</a:t>
            </a:r>
          </a:p>
          <a:p>
            <a:pPr algn="l"/>
            <a:r>
              <a:rPr lang="en-US" altLang="ko-KR" sz="1200" dirty="0"/>
              <a:t>spec:</a:t>
            </a:r>
          </a:p>
          <a:p>
            <a:pPr algn="l"/>
            <a:r>
              <a:rPr lang="en-US" altLang="ko-KR" sz="1200" dirty="0"/>
              <a:t>  # this replicas value is default</a:t>
            </a:r>
          </a:p>
          <a:p>
            <a:pPr algn="l"/>
            <a:r>
              <a:rPr lang="en-US" altLang="ko-KR" sz="1200" dirty="0"/>
              <a:t>  # modify it according to your case</a:t>
            </a:r>
          </a:p>
          <a:p>
            <a:pPr algn="l"/>
            <a:r>
              <a:rPr lang="en-US" altLang="ko-KR" sz="1200" dirty="0"/>
              <a:t>  replicas: 3</a:t>
            </a:r>
          </a:p>
          <a:p>
            <a:pPr algn="l"/>
            <a:r>
              <a:rPr lang="en-US" altLang="ko-KR" sz="1200" dirty="0"/>
              <a:t>  # selector can be applied automatically</a:t>
            </a:r>
          </a:p>
          <a:p>
            <a:pPr algn="l"/>
            <a:r>
              <a:rPr lang="en-US" altLang="ko-KR" sz="1200" dirty="0"/>
              <a:t>  # from the labels in the pod template if not set,</a:t>
            </a:r>
          </a:p>
          <a:p>
            <a:pPr algn="l"/>
            <a:r>
              <a:rPr lang="en-US" altLang="ko-KR" sz="1200" dirty="0"/>
              <a:t>  # but we are specifying the selector here to</a:t>
            </a:r>
          </a:p>
          <a:p>
            <a:pPr algn="l"/>
            <a:r>
              <a:rPr lang="en-US" altLang="ko-KR" sz="1200" dirty="0"/>
              <a:t>  # demonstrate its usage.</a:t>
            </a:r>
          </a:p>
          <a:p>
            <a:pPr algn="l"/>
            <a:r>
              <a:rPr lang="en-US" altLang="ko-KR" sz="1200" dirty="0"/>
              <a:t>  selector:</a:t>
            </a:r>
          </a:p>
          <a:p>
            <a:pPr algn="l"/>
            <a:r>
              <a:rPr lang="en-US" altLang="ko-KR" sz="1200" dirty="0"/>
              <a:t>    </a:t>
            </a:r>
            <a:r>
              <a:rPr lang="en-US" altLang="ko-KR" sz="1200" dirty="0" err="1"/>
              <a:t>matchLabels</a:t>
            </a:r>
            <a:r>
              <a:rPr lang="en-US" altLang="ko-KR" sz="1200" dirty="0"/>
              <a:t>:</a:t>
            </a:r>
          </a:p>
          <a:p>
            <a:pPr algn="l"/>
            <a:r>
              <a:rPr lang="en-US" altLang="ko-KR" sz="1200" dirty="0"/>
              <a:t>      tier: frontend</a:t>
            </a:r>
          </a:p>
          <a:p>
            <a:pPr algn="l"/>
            <a:r>
              <a:rPr lang="en-US" altLang="ko-KR" sz="1200" dirty="0"/>
              <a:t>    </a:t>
            </a:r>
            <a:r>
              <a:rPr lang="en-US" altLang="ko-KR" sz="1200" dirty="0" err="1"/>
              <a:t>matchExpressions</a:t>
            </a:r>
            <a:r>
              <a:rPr lang="en-US" altLang="ko-KR" sz="1200" dirty="0"/>
              <a:t>:</a:t>
            </a:r>
          </a:p>
          <a:p>
            <a:pPr algn="l"/>
            <a:r>
              <a:rPr lang="en-US" altLang="ko-KR" sz="1200" dirty="0"/>
              <a:t>      - {key: tier, operator: In, values: [frontend]}</a:t>
            </a:r>
          </a:p>
          <a:p>
            <a:pPr algn="l"/>
            <a:r>
              <a:rPr lang="en-US" altLang="ko-KR" sz="1200" dirty="0"/>
              <a:t>  template:</a:t>
            </a:r>
          </a:p>
          <a:p>
            <a:pPr algn="l"/>
            <a:r>
              <a:rPr lang="en-US" altLang="ko-KR" sz="1200" dirty="0"/>
              <a:t>    metadata:</a:t>
            </a:r>
          </a:p>
          <a:p>
            <a:pPr algn="l"/>
            <a:r>
              <a:rPr lang="en-US" altLang="ko-KR" sz="1200" dirty="0"/>
              <a:t>      labels:</a:t>
            </a:r>
          </a:p>
          <a:p>
            <a:pPr algn="l"/>
            <a:r>
              <a:rPr lang="en-US" altLang="ko-KR" sz="1200" dirty="0"/>
              <a:t>        app: guestbook</a:t>
            </a:r>
          </a:p>
          <a:p>
            <a:pPr algn="l"/>
            <a:r>
              <a:rPr lang="en-US" altLang="ko-KR" sz="1200" dirty="0"/>
              <a:t>        tier: frontend</a:t>
            </a:r>
          </a:p>
          <a:p>
            <a:pPr algn="l"/>
            <a:r>
              <a:rPr lang="en-US" altLang="ko-KR" sz="1200" dirty="0"/>
              <a:t>    spec:</a:t>
            </a:r>
          </a:p>
          <a:p>
            <a:pPr algn="l"/>
            <a:r>
              <a:rPr lang="en-US" altLang="ko-KR" sz="1200" dirty="0"/>
              <a:t>      containers:</a:t>
            </a:r>
          </a:p>
          <a:p>
            <a:pPr algn="l"/>
            <a:r>
              <a:rPr lang="en-US" altLang="ko-KR" sz="1200" dirty="0"/>
              <a:t>      - name: </a:t>
            </a:r>
            <a:r>
              <a:rPr lang="en-US" altLang="ko-KR" sz="1200" dirty="0" err="1"/>
              <a:t>php-redis</a:t>
            </a:r>
            <a:endParaRPr lang="en-US" altLang="ko-KR" sz="1200" dirty="0"/>
          </a:p>
          <a:p>
            <a:pPr algn="l"/>
            <a:r>
              <a:rPr lang="en-US" altLang="ko-KR" sz="1200" dirty="0"/>
              <a:t>        image: gcr.io/</a:t>
            </a:r>
            <a:r>
              <a:rPr lang="en-US" altLang="ko-KR" sz="1200" dirty="0" err="1"/>
              <a:t>google_samples</a:t>
            </a:r>
            <a:r>
              <a:rPr lang="en-US" altLang="ko-KR" sz="1200" dirty="0"/>
              <a:t>/gb-frontend:v3</a:t>
            </a:r>
          </a:p>
          <a:p>
            <a:pPr algn="l"/>
            <a:r>
              <a:rPr lang="en-US" altLang="ko-KR" sz="1200" dirty="0"/>
              <a:t>        resources:</a:t>
            </a:r>
          </a:p>
          <a:p>
            <a:pPr algn="l"/>
            <a:r>
              <a:rPr lang="en-US" altLang="ko-KR" sz="1200" dirty="0"/>
              <a:t>          requests:</a:t>
            </a:r>
          </a:p>
          <a:p>
            <a:pPr algn="l"/>
            <a:r>
              <a:rPr lang="en-US" altLang="ko-KR" sz="1200" dirty="0"/>
              <a:t>            </a:t>
            </a:r>
            <a:r>
              <a:rPr lang="en-US" altLang="ko-KR" sz="1200" dirty="0" err="1"/>
              <a:t>cpu</a:t>
            </a:r>
            <a:r>
              <a:rPr lang="en-US" altLang="ko-KR" sz="1200" dirty="0"/>
              <a:t>: 100m</a:t>
            </a:r>
          </a:p>
          <a:p>
            <a:pPr algn="l"/>
            <a:r>
              <a:rPr lang="en-US" altLang="ko-KR" sz="1200" dirty="0"/>
              <a:t>            memory: 100Mi</a:t>
            </a:r>
          </a:p>
          <a:p>
            <a:pPr algn="l"/>
            <a:r>
              <a:rPr lang="en-US" altLang="ko-KR" sz="1200" dirty="0"/>
              <a:t>        </a:t>
            </a:r>
            <a:r>
              <a:rPr lang="en-US" altLang="ko-KR" sz="1200" dirty="0" err="1"/>
              <a:t>env</a:t>
            </a:r>
            <a:r>
              <a:rPr lang="en-US" altLang="ko-KR" sz="1200" dirty="0"/>
              <a:t>:</a:t>
            </a:r>
          </a:p>
          <a:p>
            <a:pPr algn="l"/>
            <a:r>
              <a:rPr lang="en-US" altLang="ko-KR" sz="1200" dirty="0"/>
              <a:t>        - name: GET_HOSTS_FROM</a:t>
            </a:r>
          </a:p>
          <a:p>
            <a:pPr algn="l"/>
            <a:r>
              <a:rPr lang="en-US" altLang="ko-KR" sz="1200" dirty="0"/>
              <a:t>          value: </a:t>
            </a:r>
            <a:r>
              <a:rPr lang="en-US" altLang="ko-KR" sz="1200" dirty="0" err="1"/>
              <a:t>dns</a:t>
            </a:r>
            <a:endParaRPr lang="en-US" altLang="ko-KR" sz="1200" dirty="0"/>
          </a:p>
          <a:p>
            <a:pPr algn="l"/>
            <a:r>
              <a:rPr lang="en-US" altLang="ko-KR" sz="1200" dirty="0"/>
              <a:t>          # If your cluster </a:t>
            </a:r>
            <a:r>
              <a:rPr lang="en-US" altLang="ko-KR" sz="1200" dirty="0" err="1"/>
              <a:t>config</a:t>
            </a:r>
            <a:r>
              <a:rPr lang="en-US" altLang="ko-KR" sz="1200" dirty="0"/>
              <a:t> does not include a </a:t>
            </a:r>
            <a:r>
              <a:rPr lang="en-US" altLang="ko-KR" sz="1200" dirty="0" err="1"/>
              <a:t>dns</a:t>
            </a:r>
            <a:r>
              <a:rPr lang="en-US" altLang="ko-KR" sz="1200" dirty="0"/>
              <a:t> service, then to</a:t>
            </a:r>
          </a:p>
          <a:p>
            <a:pPr algn="l"/>
            <a:r>
              <a:rPr lang="en-US" altLang="ko-KR" sz="1200" dirty="0"/>
              <a:t>          # instead access environment variables to find service host</a:t>
            </a:r>
          </a:p>
          <a:p>
            <a:pPr algn="l"/>
            <a:r>
              <a:rPr lang="en-US" altLang="ko-KR" sz="1200" dirty="0"/>
              <a:t>          # info, comment out the 'value: </a:t>
            </a:r>
            <a:r>
              <a:rPr lang="en-US" altLang="ko-KR" sz="1200" dirty="0" err="1"/>
              <a:t>dns</a:t>
            </a:r>
            <a:r>
              <a:rPr lang="en-US" altLang="ko-KR" sz="1200" dirty="0"/>
              <a:t>' line above, and uncomment the</a:t>
            </a:r>
          </a:p>
          <a:p>
            <a:pPr algn="l"/>
            <a:r>
              <a:rPr lang="en-US" altLang="ko-KR" sz="1200" dirty="0"/>
              <a:t>          # line below.</a:t>
            </a:r>
          </a:p>
          <a:p>
            <a:pPr algn="l"/>
            <a:r>
              <a:rPr lang="en-US" altLang="ko-KR" sz="1200" dirty="0"/>
              <a:t>          # value: </a:t>
            </a:r>
            <a:r>
              <a:rPr lang="en-US" altLang="ko-KR" sz="1200" dirty="0" err="1"/>
              <a:t>env</a:t>
            </a:r>
            <a:endParaRPr lang="en-US" altLang="ko-KR" sz="1200" dirty="0"/>
          </a:p>
          <a:p>
            <a:pPr algn="l"/>
            <a:r>
              <a:rPr lang="en-US" altLang="ko-KR" sz="1200" dirty="0"/>
              <a:t>        ports:</a:t>
            </a:r>
          </a:p>
          <a:p>
            <a:pPr algn="l"/>
            <a:r>
              <a:rPr lang="en-US" altLang="ko-KR" sz="1200" dirty="0"/>
              <a:t>        - </a:t>
            </a:r>
            <a:r>
              <a:rPr lang="en-US" altLang="ko-KR" sz="1200" dirty="0" err="1"/>
              <a:t>containerPort</a:t>
            </a:r>
            <a:r>
              <a:rPr lang="en-US" altLang="ko-KR" sz="1200" dirty="0"/>
              <a:t>: 80</a:t>
            </a:r>
          </a:p>
        </p:txBody>
      </p:sp>
    </p:spTree>
    <p:extLst>
      <p:ext uri="{BB962C8B-B14F-4D97-AF65-F5344CB8AC3E}">
        <p14:creationId xmlns:p14="http://schemas.microsoft.com/office/powerpoint/2010/main" val="14808857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r>
              <a:rPr lang="en-US" altLang="ko-KR" sz="2000" dirty="0" smtClean="0">
                <a:latin typeface="+mn-ea"/>
                <a:ea typeface="+mn-ea"/>
              </a:rPr>
              <a:t> - </a:t>
            </a:r>
            <a:r>
              <a:rPr lang="ko-KR" altLang="en-US" sz="2000" dirty="0" smtClean="0">
                <a:latin typeface="+mn-ea"/>
                <a:ea typeface="+mn-ea"/>
              </a:rPr>
              <a:t>실습</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369332"/>
          </a:xfrm>
          <a:prstGeom prst="rect">
            <a:avLst/>
          </a:prstGeom>
          <a:noFill/>
          <a:ln w="9525">
            <a:noFill/>
            <a:miter lim="800000"/>
            <a:headEnd/>
            <a:tailEnd/>
          </a:ln>
        </p:spPr>
        <p:txBody>
          <a:bodyPr wrap="square">
            <a:spAutoFit/>
          </a:bodyPr>
          <a:lstStyle/>
          <a:p>
            <a:pPr marL="342900" indent="-342900" algn="l">
              <a:buAutoNum type="arabicPeriod"/>
            </a:pPr>
            <a:r>
              <a:rPr lang="en-US" altLang="ko-KR" sz="1800" b="1" dirty="0" err="1" smtClean="0">
                <a:latin typeface="+mn-ea"/>
                <a:ea typeface="+mn-ea"/>
              </a:rPr>
              <a:t>kubernetes</a:t>
            </a:r>
            <a:r>
              <a:rPr lang="en-US" altLang="ko-KR" sz="1800" b="1" dirty="0" smtClean="0">
                <a:latin typeface="+mn-ea"/>
                <a:ea typeface="+mn-ea"/>
              </a:rPr>
              <a:t> </a:t>
            </a:r>
            <a:r>
              <a:rPr lang="en-US" altLang="ko-KR" sz="1800" b="1" dirty="0" err="1" smtClean="0">
                <a:latin typeface="+mn-ea"/>
                <a:ea typeface="+mn-ea"/>
              </a:rPr>
              <a:t>replicaset</a:t>
            </a:r>
            <a:r>
              <a:rPr lang="ko-KR" altLang="en-US" sz="1800" b="1" dirty="0" smtClean="0">
                <a:latin typeface="+mn-ea"/>
                <a:ea typeface="+mn-ea"/>
              </a:rPr>
              <a:t>배포</a:t>
            </a:r>
            <a:endParaRPr lang="en-US" altLang="ko-KR" sz="1800" b="1" dirty="0">
              <a:latin typeface="+mn-ea"/>
              <a:ea typeface="+mn-ea"/>
            </a:endParaRPr>
          </a:p>
        </p:txBody>
      </p:sp>
      <p:sp>
        <p:nvSpPr>
          <p:cNvPr id="5" name="직사각형 4"/>
          <p:cNvSpPr/>
          <p:nvPr/>
        </p:nvSpPr>
        <p:spPr>
          <a:xfrm>
            <a:off x="546264" y="1205282"/>
            <a:ext cx="9570774" cy="5816977"/>
          </a:xfrm>
          <a:prstGeom prst="rect">
            <a:avLst/>
          </a:prstGeom>
        </p:spPr>
        <p:txBody>
          <a:bodyPr wrap="square">
            <a:spAutoFit/>
          </a:bodyPr>
          <a:lstStyle/>
          <a:p>
            <a:pPr algn="l"/>
            <a:r>
              <a:rPr lang="en-US" altLang="ko-KR" sz="1200" b="1" dirty="0" err="1">
                <a:solidFill>
                  <a:srgbClr val="FF0000"/>
                </a:solidFill>
              </a:rPr>
              <a:t>kubectl</a:t>
            </a:r>
            <a:r>
              <a:rPr lang="en-US" altLang="ko-KR" sz="1200" b="1" dirty="0">
                <a:solidFill>
                  <a:srgbClr val="FF0000"/>
                </a:solidFill>
              </a:rPr>
              <a:t> create -f </a:t>
            </a:r>
            <a:r>
              <a:rPr lang="en-US" altLang="ko-KR" sz="1200" b="1" dirty="0" err="1" smtClean="0">
                <a:solidFill>
                  <a:srgbClr val="FF0000"/>
                </a:solidFill>
              </a:rPr>
              <a:t>frontend.yaml</a:t>
            </a:r>
            <a:endParaRPr lang="en-US" altLang="ko-KR" sz="1200" b="1" dirty="0" smtClean="0">
              <a:solidFill>
                <a:srgbClr val="FF0000"/>
              </a:solidFill>
            </a:endParaRPr>
          </a:p>
          <a:p>
            <a:pPr algn="l"/>
            <a:endParaRPr lang="en-US" altLang="ko-KR" sz="1200" dirty="0"/>
          </a:p>
          <a:p>
            <a:pPr algn="l"/>
            <a:r>
              <a:rPr lang="en-US" altLang="ko-KR" sz="1200" dirty="0"/>
              <a:t>[</a:t>
            </a:r>
            <a:r>
              <a:rPr lang="en-US" altLang="ko-KR" sz="1200" dirty="0" err="1"/>
              <a:t>root@centos-master</a:t>
            </a:r>
            <a:r>
              <a:rPr lang="en-US" altLang="ko-KR" sz="1200" dirty="0"/>
              <a:t> </a:t>
            </a:r>
            <a:r>
              <a:rPr lang="en-US" altLang="ko-KR" sz="1200" dirty="0" err="1"/>
              <a:t>replicaset</a:t>
            </a:r>
            <a:r>
              <a:rPr lang="en-US" altLang="ko-KR" sz="1200" dirty="0"/>
              <a:t>]# </a:t>
            </a:r>
            <a:r>
              <a:rPr lang="en-US" altLang="ko-KR" sz="1200" b="1" dirty="0" err="1">
                <a:solidFill>
                  <a:srgbClr val="FF0000"/>
                </a:solidFill>
              </a:rPr>
              <a:t>kubectl</a:t>
            </a:r>
            <a:r>
              <a:rPr lang="en-US" altLang="ko-KR" sz="1200" b="1" dirty="0">
                <a:solidFill>
                  <a:srgbClr val="FF0000"/>
                </a:solidFill>
              </a:rPr>
              <a:t> get </a:t>
            </a:r>
            <a:r>
              <a:rPr lang="en-US" altLang="ko-KR" sz="1200" b="1" dirty="0" err="1">
                <a:solidFill>
                  <a:srgbClr val="FF0000"/>
                </a:solidFill>
              </a:rPr>
              <a:t>rs</a:t>
            </a:r>
            <a:endParaRPr lang="en-US" altLang="ko-KR" sz="1200" b="1" dirty="0">
              <a:solidFill>
                <a:srgbClr val="FF0000"/>
              </a:solidFill>
            </a:endParaRPr>
          </a:p>
          <a:p>
            <a:pPr algn="l"/>
            <a:r>
              <a:rPr lang="en-US" altLang="ko-KR" sz="1200" dirty="0"/>
              <a:t>NAME       DESIRED   CURRENT   READY     AGE</a:t>
            </a:r>
          </a:p>
          <a:p>
            <a:pPr algn="l"/>
            <a:r>
              <a:rPr lang="en-US" altLang="ko-KR" sz="1200" dirty="0"/>
              <a:t>frontend   3         3         0         7m</a:t>
            </a:r>
          </a:p>
          <a:p>
            <a:pPr algn="l"/>
            <a:endParaRPr lang="en-US" altLang="ko-KR" sz="1200" dirty="0" smtClean="0"/>
          </a:p>
          <a:p>
            <a:pPr algn="l"/>
            <a:r>
              <a:rPr lang="en-US" altLang="ko-KR" sz="1200" dirty="0"/>
              <a:t>[</a:t>
            </a:r>
            <a:r>
              <a:rPr lang="en-US" altLang="ko-KR" sz="1200" dirty="0" err="1"/>
              <a:t>root@centos-master</a:t>
            </a:r>
            <a:r>
              <a:rPr lang="en-US" altLang="ko-KR" sz="1200" dirty="0"/>
              <a:t> </a:t>
            </a:r>
            <a:r>
              <a:rPr lang="en-US" altLang="ko-KR" sz="1200" dirty="0" err="1"/>
              <a:t>replicaset</a:t>
            </a:r>
            <a:r>
              <a:rPr lang="en-US" altLang="ko-KR" sz="1200" dirty="0"/>
              <a:t>]# </a:t>
            </a:r>
            <a:r>
              <a:rPr lang="en-US" altLang="ko-KR" sz="1200" b="1" dirty="0" err="1">
                <a:solidFill>
                  <a:srgbClr val="FF0000"/>
                </a:solidFill>
              </a:rPr>
              <a:t>kubectl</a:t>
            </a:r>
            <a:r>
              <a:rPr lang="en-US" altLang="ko-KR" sz="1200" b="1" dirty="0">
                <a:solidFill>
                  <a:srgbClr val="FF0000"/>
                </a:solidFill>
              </a:rPr>
              <a:t> describe </a:t>
            </a:r>
            <a:r>
              <a:rPr lang="en-US" altLang="ko-KR" sz="1200" b="1" dirty="0" err="1">
                <a:solidFill>
                  <a:srgbClr val="FF0000"/>
                </a:solidFill>
              </a:rPr>
              <a:t>rs</a:t>
            </a:r>
            <a:endParaRPr lang="en-US" altLang="ko-KR" sz="1200" b="1" dirty="0">
              <a:solidFill>
                <a:srgbClr val="FF0000"/>
              </a:solidFill>
            </a:endParaRPr>
          </a:p>
          <a:p>
            <a:pPr algn="l"/>
            <a:r>
              <a:rPr lang="en-US" altLang="ko-KR" sz="1200" dirty="0"/>
              <a:t>Name:           frontend</a:t>
            </a:r>
          </a:p>
          <a:p>
            <a:pPr algn="l"/>
            <a:r>
              <a:rPr lang="en-US" altLang="ko-KR" sz="1200" dirty="0"/>
              <a:t>Namespace:      default</a:t>
            </a:r>
          </a:p>
          <a:p>
            <a:pPr algn="l"/>
            <a:r>
              <a:rPr lang="en-US" altLang="ko-KR" sz="1200" dirty="0"/>
              <a:t>Image(s):       gcr.io/</a:t>
            </a:r>
            <a:r>
              <a:rPr lang="en-US" altLang="ko-KR" sz="1200" dirty="0" err="1"/>
              <a:t>google_samples</a:t>
            </a:r>
            <a:r>
              <a:rPr lang="en-US" altLang="ko-KR" sz="1200" dirty="0"/>
              <a:t>/gb-frontend:v3</a:t>
            </a:r>
          </a:p>
          <a:p>
            <a:pPr algn="l"/>
            <a:r>
              <a:rPr lang="en-US" altLang="ko-KR" sz="1200" dirty="0"/>
              <a:t>Selector:       tier=</a:t>
            </a:r>
            <a:r>
              <a:rPr lang="en-US" altLang="ko-KR" sz="1200" dirty="0" err="1"/>
              <a:t>frontend,tier</a:t>
            </a:r>
            <a:r>
              <a:rPr lang="en-US" altLang="ko-KR" sz="1200" dirty="0"/>
              <a:t> in (frontend)</a:t>
            </a:r>
          </a:p>
          <a:p>
            <a:pPr algn="l"/>
            <a:r>
              <a:rPr lang="en-US" altLang="ko-KR" sz="1200" dirty="0"/>
              <a:t>Labels:         app=guestbook</a:t>
            </a:r>
          </a:p>
          <a:p>
            <a:pPr algn="l"/>
            <a:r>
              <a:rPr lang="en-US" altLang="ko-KR" sz="1200" dirty="0"/>
              <a:t>                tier=frontend</a:t>
            </a:r>
          </a:p>
          <a:p>
            <a:pPr algn="l"/>
            <a:r>
              <a:rPr lang="en-US" altLang="ko-KR" sz="1200" dirty="0"/>
              <a:t>Replicas:       3 current / 3 desired</a:t>
            </a:r>
          </a:p>
          <a:p>
            <a:pPr algn="l"/>
            <a:r>
              <a:rPr lang="en-US" altLang="ko-KR" sz="1200" dirty="0"/>
              <a:t>Pods Status:    0 Running / 3 Waiting / 0 Succeeded / 0 Failed</a:t>
            </a:r>
          </a:p>
          <a:p>
            <a:pPr algn="l"/>
            <a:r>
              <a:rPr lang="en-US" altLang="ko-KR" sz="1200" dirty="0"/>
              <a:t>No volumes.</a:t>
            </a:r>
          </a:p>
          <a:p>
            <a:pPr algn="l"/>
            <a:r>
              <a:rPr lang="en-US" altLang="ko-KR" sz="1200" dirty="0"/>
              <a:t>Events:</a:t>
            </a:r>
          </a:p>
          <a:p>
            <a:pPr algn="l"/>
            <a:r>
              <a:rPr lang="en-US" altLang="ko-KR" sz="1200" dirty="0"/>
              <a:t>  </a:t>
            </a:r>
            <a:r>
              <a:rPr lang="en-US" altLang="ko-KR" sz="1200" dirty="0" err="1"/>
              <a:t>FirstSeen</a:t>
            </a:r>
            <a:r>
              <a:rPr lang="en-US" altLang="ko-KR" sz="1200" dirty="0"/>
              <a:t>     </a:t>
            </a:r>
            <a:r>
              <a:rPr lang="en-US" altLang="ko-KR" sz="1200" dirty="0" err="1"/>
              <a:t>LastSeen</a:t>
            </a:r>
            <a:r>
              <a:rPr lang="en-US" altLang="ko-KR" sz="1200" dirty="0"/>
              <a:t>        Count   From                            </a:t>
            </a:r>
            <a:r>
              <a:rPr lang="en-US" altLang="ko-KR" sz="1200" dirty="0" err="1"/>
              <a:t>SubObjectPath</a:t>
            </a:r>
            <a:r>
              <a:rPr lang="en-US" altLang="ko-KR" sz="1200" dirty="0"/>
              <a:t>   Type            Reason                  Message</a:t>
            </a:r>
          </a:p>
          <a:p>
            <a:pPr algn="l"/>
            <a:r>
              <a:rPr lang="en-US" altLang="ko-KR" sz="1200" dirty="0"/>
              <a:t>  ---------     --------        -----   ----                            -------------   --------        ------                  -------</a:t>
            </a:r>
          </a:p>
          <a:p>
            <a:pPr algn="l"/>
            <a:r>
              <a:rPr lang="en-US" altLang="ko-KR" sz="1200" dirty="0"/>
              <a:t>  8m            </a:t>
            </a:r>
            <a:r>
              <a:rPr lang="en-US" altLang="ko-KR" sz="1200" dirty="0" err="1"/>
              <a:t>8m</a:t>
            </a:r>
            <a:r>
              <a:rPr lang="en-US" altLang="ko-KR" sz="1200" dirty="0"/>
              <a:t>              1       {</a:t>
            </a:r>
            <a:r>
              <a:rPr lang="en-US" altLang="ko-KR" sz="1200" dirty="0" err="1"/>
              <a:t>replicaset</a:t>
            </a:r>
            <a:r>
              <a:rPr lang="en-US" altLang="ko-KR" sz="1200" dirty="0"/>
              <a:t>-controller }                        Normal          </a:t>
            </a:r>
            <a:r>
              <a:rPr lang="en-US" altLang="ko-KR" sz="1200" dirty="0" err="1"/>
              <a:t>SuccessfulCreate</a:t>
            </a:r>
            <a:r>
              <a:rPr lang="en-US" altLang="ko-KR" sz="1200" dirty="0"/>
              <a:t>        Created pod: frontend-</a:t>
            </a:r>
            <a:r>
              <a:rPr lang="en-US" altLang="ko-KR" sz="1200" dirty="0" err="1"/>
              <a:t>pvtnl</a:t>
            </a:r>
            <a:endParaRPr lang="en-US" altLang="ko-KR" sz="1200" dirty="0"/>
          </a:p>
          <a:p>
            <a:pPr algn="l"/>
            <a:r>
              <a:rPr lang="en-US" altLang="ko-KR" sz="1200" dirty="0"/>
              <a:t>  8m            </a:t>
            </a:r>
            <a:r>
              <a:rPr lang="en-US" altLang="ko-KR" sz="1200" dirty="0" err="1"/>
              <a:t>8m</a:t>
            </a:r>
            <a:r>
              <a:rPr lang="en-US" altLang="ko-KR" sz="1200" dirty="0"/>
              <a:t>              1       {</a:t>
            </a:r>
            <a:r>
              <a:rPr lang="en-US" altLang="ko-KR" sz="1200" dirty="0" err="1"/>
              <a:t>replicaset</a:t>
            </a:r>
            <a:r>
              <a:rPr lang="en-US" altLang="ko-KR" sz="1200" dirty="0"/>
              <a:t>-controller }                        Normal          </a:t>
            </a:r>
            <a:r>
              <a:rPr lang="en-US" altLang="ko-KR" sz="1200" dirty="0" err="1"/>
              <a:t>SuccessfulCreate</a:t>
            </a:r>
            <a:r>
              <a:rPr lang="en-US" altLang="ko-KR" sz="1200" dirty="0"/>
              <a:t>        Created pod: frontend-t57fn</a:t>
            </a:r>
          </a:p>
          <a:p>
            <a:pPr algn="l"/>
            <a:r>
              <a:rPr lang="en-US" altLang="ko-KR" sz="1200" dirty="0"/>
              <a:t>  8m            </a:t>
            </a:r>
            <a:r>
              <a:rPr lang="en-US" altLang="ko-KR" sz="1200" dirty="0" err="1"/>
              <a:t>8m</a:t>
            </a:r>
            <a:r>
              <a:rPr lang="en-US" altLang="ko-KR" sz="1200" dirty="0"/>
              <a:t>              1       {</a:t>
            </a:r>
            <a:r>
              <a:rPr lang="en-US" altLang="ko-KR" sz="1200" dirty="0" err="1"/>
              <a:t>replicaset</a:t>
            </a:r>
            <a:r>
              <a:rPr lang="en-US" altLang="ko-KR" sz="1200" dirty="0"/>
              <a:t>-controller }                        Normal          </a:t>
            </a:r>
            <a:r>
              <a:rPr lang="en-US" altLang="ko-KR" sz="1200" dirty="0" err="1"/>
              <a:t>SuccessfulCreate</a:t>
            </a:r>
            <a:r>
              <a:rPr lang="en-US" altLang="ko-KR" sz="1200" dirty="0"/>
              <a:t>        Created pod: </a:t>
            </a:r>
            <a:r>
              <a:rPr lang="en-US" altLang="ko-KR" sz="1200" dirty="0" smtClean="0"/>
              <a:t>frontend-5gvtc</a:t>
            </a:r>
          </a:p>
          <a:p>
            <a:pPr algn="l"/>
            <a:endParaRPr lang="en-US" altLang="ko-KR" sz="1200" dirty="0"/>
          </a:p>
          <a:p>
            <a:pPr algn="l"/>
            <a:r>
              <a:rPr lang="en-US" altLang="ko-KR" sz="1200" dirty="0"/>
              <a:t>[</a:t>
            </a:r>
            <a:r>
              <a:rPr lang="en-US" altLang="ko-KR" sz="1200" dirty="0" err="1"/>
              <a:t>root@centos-master</a:t>
            </a:r>
            <a:r>
              <a:rPr lang="en-US" altLang="ko-KR" sz="1200" dirty="0"/>
              <a:t> </a:t>
            </a:r>
            <a:r>
              <a:rPr lang="en-US" altLang="ko-KR" sz="1200" dirty="0" err="1"/>
              <a:t>replicaset</a:t>
            </a:r>
            <a:r>
              <a:rPr lang="en-US" altLang="ko-KR" sz="1200" dirty="0"/>
              <a:t>]# </a:t>
            </a:r>
            <a:r>
              <a:rPr lang="en-US" altLang="ko-KR" sz="1200" b="1" dirty="0" err="1">
                <a:solidFill>
                  <a:srgbClr val="FF0000"/>
                </a:solidFill>
              </a:rPr>
              <a:t>kubectl</a:t>
            </a:r>
            <a:r>
              <a:rPr lang="en-US" altLang="ko-KR" sz="1200" b="1" dirty="0">
                <a:solidFill>
                  <a:srgbClr val="FF0000"/>
                </a:solidFill>
              </a:rPr>
              <a:t> </a:t>
            </a:r>
            <a:r>
              <a:rPr lang="en-US" altLang="ko-KR" sz="1200" b="1" dirty="0" err="1">
                <a:solidFill>
                  <a:srgbClr val="FF0000"/>
                </a:solidFill>
              </a:rPr>
              <a:t>autoscale</a:t>
            </a:r>
            <a:r>
              <a:rPr lang="en-US" altLang="ko-KR" sz="1200" b="1" dirty="0">
                <a:solidFill>
                  <a:srgbClr val="FF0000"/>
                </a:solidFill>
              </a:rPr>
              <a:t> </a:t>
            </a:r>
            <a:r>
              <a:rPr lang="en-US" altLang="ko-KR" sz="1200" b="1" dirty="0" err="1">
                <a:solidFill>
                  <a:srgbClr val="FF0000"/>
                </a:solidFill>
              </a:rPr>
              <a:t>rs</a:t>
            </a:r>
            <a:r>
              <a:rPr lang="en-US" altLang="ko-KR" sz="1200" b="1" dirty="0">
                <a:solidFill>
                  <a:srgbClr val="FF0000"/>
                </a:solidFill>
              </a:rPr>
              <a:t> frontend --max=5</a:t>
            </a:r>
          </a:p>
          <a:p>
            <a:pPr algn="l"/>
            <a:r>
              <a:rPr lang="en-US" altLang="ko-KR" sz="1200" dirty="0" err="1"/>
              <a:t>replicaset</a:t>
            </a:r>
            <a:r>
              <a:rPr lang="en-US" altLang="ko-KR" sz="1200" dirty="0"/>
              <a:t> "frontend" </a:t>
            </a:r>
            <a:r>
              <a:rPr lang="en-US" altLang="ko-KR" sz="1200" dirty="0" err="1" smtClean="0"/>
              <a:t>autoscaled</a:t>
            </a:r>
            <a:endParaRPr lang="en-US" altLang="ko-KR" sz="1200" dirty="0" smtClean="0"/>
          </a:p>
          <a:p>
            <a:pPr algn="l"/>
            <a:endParaRPr lang="en-US" altLang="ko-KR" sz="1200" dirty="0"/>
          </a:p>
          <a:p>
            <a:pPr algn="l"/>
            <a:r>
              <a:rPr lang="en-US" altLang="ko-KR" sz="1200" dirty="0"/>
              <a:t>[</a:t>
            </a:r>
            <a:r>
              <a:rPr lang="en-US" altLang="ko-KR" sz="1200" dirty="0" err="1"/>
              <a:t>root@centos-master</a:t>
            </a:r>
            <a:r>
              <a:rPr lang="en-US" altLang="ko-KR" sz="1200" dirty="0"/>
              <a:t> </a:t>
            </a:r>
            <a:r>
              <a:rPr lang="en-US" altLang="ko-KR" sz="1200" dirty="0" err="1"/>
              <a:t>replicaset</a:t>
            </a:r>
            <a:r>
              <a:rPr lang="en-US" altLang="ko-KR" sz="1200" dirty="0"/>
              <a:t>]# </a:t>
            </a:r>
            <a:r>
              <a:rPr lang="en-US" altLang="ko-KR" sz="1200" b="1" dirty="0" err="1">
                <a:solidFill>
                  <a:srgbClr val="FF0000"/>
                </a:solidFill>
              </a:rPr>
              <a:t>kubectl</a:t>
            </a:r>
            <a:r>
              <a:rPr lang="en-US" altLang="ko-KR" sz="1200" b="1" dirty="0">
                <a:solidFill>
                  <a:srgbClr val="FF0000"/>
                </a:solidFill>
              </a:rPr>
              <a:t> delete </a:t>
            </a:r>
            <a:r>
              <a:rPr lang="en-US" altLang="ko-KR" sz="1200" b="1" dirty="0" err="1">
                <a:solidFill>
                  <a:srgbClr val="FF0000"/>
                </a:solidFill>
              </a:rPr>
              <a:t>rs</a:t>
            </a:r>
            <a:r>
              <a:rPr lang="en-US" altLang="ko-KR" sz="1200" b="1" dirty="0">
                <a:solidFill>
                  <a:srgbClr val="FF0000"/>
                </a:solidFill>
              </a:rPr>
              <a:t> frontend</a:t>
            </a:r>
          </a:p>
          <a:p>
            <a:pPr algn="l"/>
            <a:r>
              <a:rPr lang="en-US" altLang="ko-KR" sz="1200" dirty="0" err="1"/>
              <a:t>replicaset</a:t>
            </a:r>
            <a:r>
              <a:rPr lang="en-US" altLang="ko-KR" sz="1200" dirty="0"/>
              <a:t> "frontend" deleted</a:t>
            </a:r>
          </a:p>
          <a:p>
            <a:pPr algn="l"/>
            <a:endParaRPr lang="en-US" altLang="ko-KR" sz="1200" dirty="0" smtClean="0"/>
          </a:p>
          <a:p>
            <a:pPr algn="l"/>
            <a:endParaRPr lang="en-US" altLang="ko-KR" sz="1200" dirty="0"/>
          </a:p>
          <a:p>
            <a:pPr algn="l"/>
            <a:endParaRPr lang="en-US" altLang="ko-KR" sz="1200" b="1" dirty="0">
              <a:solidFill>
                <a:srgbClr val="FF0000"/>
              </a:solidFill>
            </a:endParaRPr>
          </a:p>
        </p:txBody>
      </p:sp>
    </p:spTree>
    <p:extLst>
      <p:ext uri="{BB962C8B-B14F-4D97-AF65-F5344CB8AC3E}">
        <p14:creationId xmlns:p14="http://schemas.microsoft.com/office/powerpoint/2010/main" val="14679593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r>
              <a:rPr lang="en-US" altLang="ko-KR" sz="2000" dirty="0" smtClean="0">
                <a:latin typeface="+mn-ea"/>
                <a:ea typeface="+mn-ea"/>
              </a:rPr>
              <a:t> - </a:t>
            </a:r>
            <a:r>
              <a:rPr lang="ko-KR" altLang="en-US" sz="2000" dirty="0" smtClean="0">
                <a:latin typeface="+mn-ea"/>
                <a:ea typeface="+mn-ea"/>
              </a:rPr>
              <a:t>실습</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369332"/>
          </a:xfrm>
          <a:prstGeom prst="rect">
            <a:avLst/>
          </a:prstGeom>
          <a:noFill/>
          <a:ln w="9525">
            <a:noFill/>
            <a:miter lim="800000"/>
            <a:headEnd/>
            <a:tailEnd/>
          </a:ln>
        </p:spPr>
        <p:txBody>
          <a:bodyPr wrap="square">
            <a:spAutoFit/>
          </a:bodyPr>
          <a:lstStyle/>
          <a:p>
            <a:pPr marL="342900" indent="-342900" algn="l">
              <a:buAutoNum type="arabicPeriod"/>
            </a:pPr>
            <a:r>
              <a:rPr lang="en-US" altLang="ko-KR" sz="1800" b="1" dirty="0" err="1" smtClean="0">
                <a:latin typeface="+mn-ea"/>
                <a:ea typeface="+mn-ea"/>
              </a:rPr>
              <a:t>kubernetes</a:t>
            </a:r>
            <a:r>
              <a:rPr lang="en-US" altLang="ko-KR" sz="1800" b="1" dirty="0" smtClean="0">
                <a:latin typeface="+mn-ea"/>
                <a:ea typeface="+mn-ea"/>
              </a:rPr>
              <a:t> </a:t>
            </a:r>
            <a:r>
              <a:rPr lang="en-US" altLang="ko-KR" sz="1800" b="1" dirty="0" err="1" smtClean="0">
                <a:latin typeface="+mn-ea"/>
                <a:ea typeface="+mn-ea"/>
              </a:rPr>
              <a:t>replicationcontroller</a:t>
            </a:r>
            <a:r>
              <a:rPr lang="ko-KR" altLang="en-US" sz="1800" b="1" dirty="0" smtClean="0">
                <a:latin typeface="+mn-ea"/>
                <a:ea typeface="+mn-ea"/>
              </a:rPr>
              <a:t>배포 </a:t>
            </a:r>
            <a:r>
              <a:rPr lang="en-US" altLang="ko-KR" sz="1800" b="1" dirty="0" smtClean="0">
                <a:latin typeface="+mn-ea"/>
                <a:ea typeface="+mn-ea"/>
              </a:rPr>
              <a:t>(</a:t>
            </a:r>
            <a:r>
              <a:rPr lang="en-US" altLang="ko-KR" sz="1800" b="1" dirty="0" err="1" smtClean="0">
                <a:latin typeface="+mn-ea"/>
                <a:ea typeface="+mn-ea"/>
              </a:rPr>
              <a:t>yaml</a:t>
            </a:r>
            <a:r>
              <a:rPr lang="ko-KR" altLang="en-US" sz="1800" b="1" dirty="0" smtClean="0">
                <a:latin typeface="+mn-ea"/>
                <a:ea typeface="+mn-ea"/>
              </a:rPr>
              <a:t>파일이용</a:t>
            </a:r>
            <a:r>
              <a:rPr lang="en-US" altLang="ko-KR" sz="1800" b="1" dirty="0" smtClean="0">
                <a:latin typeface="+mn-ea"/>
                <a:ea typeface="+mn-ea"/>
              </a:rPr>
              <a:t>)</a:t>
            </a:r>
            <a:endParaRPr lang="en-US" altLang="ko-KR" sz="1800" b="1" dirty="0">
              <a:latin typeface="+mn-ea"/>
              <a:ea typeface="+mn-ea"/>
            </a:endParaRPr>
          </a:p>
        </p:txBody>
      </p:sp>
      <p:sp>
        <p:nvSpPr>
          <p:cNvPr id="5" name="직사각형 4"/>
          <p:cNvSpPr/>
          <p:nvPr/>
        </p:nvSpPr>
        <p:spPr>
          <a:xfrm>
            <a:off x="537928" y="1191364"/>
            <a:ext cx="9570774" cy="9879628"/>
          </a:xfrm>
          <a:prstGeom prst="rect">
            <a:avLst/>
          </a:prstGeom>
        </p:spPr>
        <p:txBody>
          <a:bodyPr wrap="square">
            <a:spAutoFit/>
          </a:bodyPr>
          <a:lstStyle/>
          <a:p>
            <a:pPr algn="l"/>
            <a:r>
              <a:rPr lang="en-US" altLang="ko-KR" sz="1200" dirty="0" smtClean="0"/>
              <a:t>$ vi </a:t>
            </a:r>
            <a:r>
              <a:rPr lang="en-US" altLang="ko-KR" sz="1200" dirty="0" err="1" smtClean="0"/>
              <a:t>replication.yaml</a:t>
            </a:r>
            <a:endParaRPr lang="en-US" altLang="ko-KR" sz="1200" dirty="0" smtClean="0"/>
          </a:p>
          <a:p>
            <a:pPr algn="l"/>
            <a:endParaRPr lang="en-US" altLang="ko-KR" sz="1200" dirty="0"/>
          </a:p>
          <a:p>
            <a:pPr algn="l"/>
            <a:r>
              <a:rPr lang="en-US" altLang="ko-KR" sz="1200" dirty="0" err="1"/>
              <a:t>apiVersion</a:t>
            </a:r>
            <a:r>
              <a:rPr lang="en-US" altLang="ko-KR" sz="1200" dirty="0"/>
              <a:t>: v1</a:t>
            </a:r>
          </a:p>
          <a:p>
            <a:pPr algn="l"/>
            <a:r>
              <a:rPr lang="en-US" altLang="ko-KR" sz="1200" dirty="0"/>
              <a:t>kind: </a:t>
            </a:r>
            <a:r>
              <a:rPr lang="en-US" altLang="ko-KR" sz="1200" dirty="0" err="1"/>
              <a:t>ReplicationController</a:t>
            </a:r>
            <a:endParaRPr lang="en-US" altLang="ko-KR" sz="1200" dirty="0"/>
          </a:p>
          <a:p>
            <a:pPr algn="l"/>
            <a:r>
              <a:rPr lang="en-US" altLang="ko-KR" sz="1200" dirty="0"/>
              <a:t>metadata:</a:t>
            </a:r>
          </a:p>
          <a:p>
            <a:pPr algn="l"/>
            <a:r>
              <a:rPr lang="en-US" altLang="ko-KR" sz="1200" dirty="0"/>
              <a:t>  name: </a:t>
            </a:r>
            <a:r>
              <a:rPr lang="en-US" altLang="ko-KR" sz="1200" dirty="0" err="1"/>
              <a:t>nginx</a:t>
            </a:r>
            <a:endParaRPr lang="en-US" altLang="ko-KR" sz="1200" dirty="0"/>
          </a:p>
          <a:p>
            <a:pPr algn="l"/>
            <a:r>
              <a:rPr lang="en-US" altLang="ko-KR" sz="1200" dirty="0"/>
              <a:t>spec:</a:t>
            </a:r>
          </a:p>
          <a:p>
            <a:pPr algn="l"/>
            <a:r>
              <a:rPr lang="en-US" altLang="ko-KR" sz="1200" dirty="0"/>
              <a:t>  replicas: 3</a:t>
            </a:r>
          </a:p>
          <a:p>
            <a:pPr algn="l"/>
            <a:r>
              <a:rPr lang="en-US" altLang="ko-KR" sz="1200" b="1" dirty="0">
                <a:solidFill>
                  <a:srgbClr val="FF0000"/>
                </a:solidFill>
              </a:rPr>
              <a:t>  selector:</a:t>
            </a:r>
          </a:p>
          <a:p>
            <a:pPr algn="l"/>
            <a:r>
              <a:rPr lang="en-US" altLang="ko-KR" sz="1200" b="1" dirty="0">
                <a:solidFill>
                  <a:srgbClr val="FF0000"/>
                </a:solidFill>
              </a:rPr>
              <a:t>    app: </a:t>
            </a:r>
            <a:r>
              <a:rPr lang="en-US" altLang="ko-KR" sz="1200" b="1" dirty="0" err="1">
                <a:solidFill>
                  <a:srgbClr val="FF0000"/>
                </a:solidFill>
              </a:rPr>
              <a:t>nginx</a:t>
            </a:r>
            <a:endParaRPr lang="en-US" altLang="ko-KR" sz="1200" b="1" dirty="0">
              <a:solidFill>
                <a:srgbClr val="FF0000"/>
              </a:solidFill>
            </a:endParaRPr>
          </a:p>
          <a:p>
            <a:pPr algn="l"/>
            <a:r>
              <a:rPr lang="en-US" altLang="ko-KR" sz="1200" dirty="0"/>
              <a:t>  template:</a:t>
            </a:r>
          </a:p>
          <a:p>
            <a:pPr algn="l"/>
            <a:r>
              <a:rPr lang="en-US" altLang="ko-KR" sz="1200" dirty="0"/>
              <a:t>    metadata:</a:t>
            </a:r>
          </a:p>
          <a:p>
            <a:pPr algn="l"/>
            <a:r>
              <a:rPr lang="en-US" altLang="ko-KR" sz="1200" dirty="0"/>
              <a:t>      name: </a:t>
            </a:r>
            <a:r>
              <a:rPr lang="en-US" altLang="ko-KR" sz="1200" dirty="0" err="1"/>
              <a:t>nginx</a:t>
            </a:r>
            <a:endParaRPr lang="en-US" altLang="ko-KR" sz="1200" dirty="0"/>
          </a:p>
          <a:p>
            <a:pPr algn="l"/>
            <a:r>
              <a:rPr lang="en-US" altLang="ko-KR" sz="1200" b="1" dirty="0">
                <a:solidFill>
                  <a:srgbClr val="FF0000"/>
                </a:solidFill>
              </a:rPr>
              <a:t>      labels:</a:t>
            </a:r>
          </a:p>
          <a:p>
            <a:pPr algn="l"/>
            <a:r>
              <a:rPr lang="en-US" altLang="ko-KR" sz="1200" b="1" dirty="0">
                <a:solidFill>
                  <a:srgbClr val="FF0000"/>
                </a:solidFill>
              </a:rPr>
              <a:t>        app: </a:t>
            </a:r>
            <a:r>
              <a:rPr lang="en-US" altLang="ko-KR" sz="1200" b="1" dirty="0" err="1">
                <a:solidFill>
                  <a:srgbClr val="FF0000"/>
                </a:solidFill>
              </a:rPr>
              <a:t>nginx</a:t>
            </a:r>
            <a:endParaRPr lang="en-US" altLang="ko-KR" sz="1200" b="1" dirty="0">
              <a:solidFill>
                <a:srgbClr val="FF0000"/>
              </a:solidFill>
            </a:endParaRPr>
          </a:p>
          <a:p>
            <a:pPr algn="l"/>
            <a:r>
              <a:rPr lang="en-US" altLang="ko-KR" sz="1200" dirty="0"/>
              <a:t>    spec:</a:t>
            </a:r>
          </a:p>
          <a:p>
            <a:pPr algn="l"/>
            <a:r>
              <a:rPr lang="en-US" altLang="ko-KR" sz="1200" dirty="0"/>
              <a:t>      containers:</a:t>
            </a:r>
          </a:p>
          <a:p>
            <a:pPr algn="l"/>
            <a:r>
              <a:rPr lang="en-US" altLang="ko-KR" sz="1200" dirty="0"/>
              <a:t>      - name: </a:t>
            </a:r>
            <a:r>
              <a:rPr lang="en-US" altLang="ko-KR" sz="1200" dirty="0" err="1"/>
              <a:t>nginx</a:t>
            </a:r>
            <a:endParaRPr lang="en-US" altLang="ko-KR" sz="1200" dirty="0"/>
          </a:p>
          <a:p>
            <a:pPr algn="l"/>
            <a:r>
              <a:rPr lang="en-US" altLang="ko-KR" sz="1200" dirty="0"/>
              <a:t>        image: </a:t>
            </a:r>
            <a:r>
              <a:rPr lang="en-US" altLang="ko-KR" sz="1200" dirty="0" err="1"/>
              <a:t>nginx</a:t>
            </a:r>
            <a:endParaRPr lang="en-US" altLang="ko-KR" sz="1200" dirty="0"/>
          </a:p>
          <a:p>
            <a:pPr algn="l"/>
            <a:r>
              <a:rPr lang="en-US" altLang="ko-KR" sz="1200" dirty="0"/>
              <a:t>        ports:</a:t>
            </a:r>
          </a:p>
          <a:p>
            <a:pPr algn="l"/>
            <a:r>
              <a:rPr lang="en-US" altLang="ko-KR" sz="1200" dirty="0"/>
              <a:t>        - </a:t>
            </a:r>
            <a:r>
              <a:rPr lang="en-US" altLang="ko-KR" sz="1200" dirty="0" err="1"/>
              <a:t>containerPort</a:t>
            </a:r>
            <a:r>
              <a:rPr lang="en-US" altLang="ko-KR" sz="1200" dirty="0"/>
              <a:t>: 80</a:t>
            </a:r>
          </a:p>
          <a:p>
            <a:pPr algn="l"/>
            <a:endParaRPr lang="en-US" altLang="ko-KR" sz="1200" dirty="0"/>
          </a:p>
          <a:p>
            <a:pPr algn="l"/>
            <a:r>
              <a:rPr lang="en-US" altLang="ko-KR" sz="1200" dirty="0"/>
              <a:t>[</a:t>
            </a:r>
            <a:r>
              <a:rPr lang="en-US" altLang="ko-KR" sz="1200" dirty="0" err="1"/>
              <a:t>root@centos-master</a:t>
            </a:r>
            <a:r>
              <a:rPr lang="en-US" altLang="ko-KR" sz="1200" dirty="0"/>
              <a:t> </a:t>
            </a:r>
            <a:r>
              <a:rPr lang="en-US" altLang="ko-KR" sz="1200" dirty="0" err="1"/>
              <a:t>replicationcontroller</a:t>
            </a:r>
            <a:r>
              <a:rPr lang="en-US" altLang="ko-KR" sz="1200" dirty="0"/>
              <a:t>]# </a:t>
            </a:r>
            <a:r>
              <a:rPr lang="en-US" altLang="ko-KR" sz="1200" b="1" dirty="0" err="1">
                <a:solidFill>
                  <a:srgbClr val="FF0000"/>
                </a:solidFill>
              </a:rPr>
              <a:t>kubectl</a:t>
            </a:r>
            <a:r>
              <a:rPr lang="en-US" altLang="ko-KR" sz="1200" b="1" dirty="0">
                <a:solidFill>
                  <a:srgbClr val="FF0000"/>
                </a:solidFill>
              </a:rPr>
              <a:t> create -f </a:t>
            </a:r>
            <a:r>
              <a:rPr lang="en-US" altLang="ko-KR" sz="1200" b="1" dirty="0" err="1">
                <a:solidFill>
                  <a:srgbClr val="FF0000"/>
                </a:solidFill>
              </a:rPr>
              <a:t>replication.yaml</a:t>
            </a:r>
            <a:endParaRPr lang="en-US" altLang="ko-KR" sz="1200" b="1" dirty="0">
              <a:solidFill>
                <a:srgbClr val="FF0000"/>
              </a:solidFill>
            </a:endParaRPr>
          </a:p>
          <a:p>
            <a:pPr algn="l"/>
            <a:r>
              <a:rPr lang="en-US" altLang="ko-KR" sz="1200" dirty="0" err="1"/>
              <a:t>replicationcontroller</a:t>
            </a:r>
            <a:r>
              <a:rPr lang="en-US" altLang="ko-KR" sz="1200" dirty="0"/>
              <a:t> "</a:t>
            </a:r>
            <a:r>
              <a:rPr lang="en-US" altLang="ko-KR" sz="1200" dirty="0" err="1"/>
              <a:t>nginx</a:t>
            </a:r>
            <a:r>
              <a:rPr lang="en-US" altLang="ko-KR" sz="1200" dirty="0"/>
              <a:t>" </a:t>
            </a:r>
            <a:r>
              <a:rPr lang="en-US" altLang="ko-KR" sz="1200" dirty="0" smtClean="0"/>
              <a:t>created</a:t>
            </a:r>
          </a:p>
          <a:p>
            <a:pPr algn="l"/>
            <a:endParaRPr lang="en-US" altLang="ko-KR" sz="1200" dirty="0"/>
          </a:p>
          <a:p>
            <a:pPr algn="l"/>
            <a:r>
              <a:rPr lang="en-US" altLang="ko-KR" sz="1200" dirty="0"/>
              <a:t>[</a:t>
            </a:r>
            <a:r>
              <a:rPr lang="en-US" altLang="ko-KR" sz="1200" dirty="0" err="1"/>
              <a:t>root@centos-master</a:t>
            </a:r>
            <a:r>
              <a:rPr lang="en-US" altLang="ko-KR" sz="1200" dirty="0"/>
              <a:t> </a:t>
            </a:r>
            <a:r>
              <a:rPr lang="en-US" altLang="ko-KR" sz="1200" dirty="0" err="1"/>
              <a:t>replicationcontroller</a:t>
            </a:r>
            <a:r>
              <a:rPr lang="en-US" altLang="ko-KR" sz="1200" dirty="0"/>
              <a:t>]# </a:t>
            </a:r>
            <a:r>
              <a:rPr lang="en-US" altLang="ko-KR" sz="1200" b="1" dirty="0" err="1">
                <a:solidFill>
                  <a:srgbClr val="FF0000"/>
                </a:solidFill>
              </a:rPr>
              <a:t>kubectl</a:t>
            </a:r>
            <a:r>
              <a:rPr lang="en-US" altLang="ko-KR" sz="1200" b="1" dirty="0">
                <a:solidFill>
                  <a:srgbClr val="FF0000"/>
                </a:solidFill>
              </a:rPr>
              <a:t> get pods</a:t>
            </a:r>
          </a:p>
          <a:p>
            <a:pPr algn="l"/>
            <a:r>
              <a:rPr lang="en-US" altLang="ko-KR" sz="1200" dirty="0"/>
              <a:t>NAME          READY     STATUS    RESTARTS   AGE</a:t>
            </a:r>
          </a:p>
          <a:p>
            <a:pPr algn="l"/>
            <a:r>
              <a:rPr lang="en-US" altLang="ko-KR" sz="1200" dirty="0" err="1"/>
              <a:t>mysql</a:t>
            </a:r>
            <a:r>
              <a:rPr lang="en-US" altLang="ko-KR" sz="1200" dirty="0"/>
              <a:t>         1/1       Running   0          12h</a:t>
            </a:r>
          </a:p>
          <a:p>
            <a:pPr algn="l"/>
            <a:r>
              <a:rPr lang="en-US" altLang="ko-KR" sz="1200" dirty="0"/>
              <a:t>nginx-1htph   1/1       Running   0          35s</a:t>
            </a:r>
          </a:p>
          <a:p>
            <a:pPr algn="l"/>
            <a:r>
              <a:rPr lang="en-US" altLang="ko-KR" sz="1200" dirty="0"/>
              <a:t>nginx-cpnc9   1/1       Running   0          35s</a:t>
            </a:r>
          </a:p>
          <a:p>
            <a:pPr algn="l"/>
            <a:r>
              <a:rPr lang="en-US" altLang="ko-KR" sz="1200" dirty="0"/>
              <a:t>nginx-x8thh   1/1       Running   0          35s</a:t>
            </a:r>
          </a:p>
          <a:p>
            <a:pPr algn="l"/>
            <a:r>
              <a:rPr lang="en-US" altLang="ko-KR" sz="1200" dirty="0"/>
              <a:t>[</a:t>
            </a:r>
            <a:r>
              <a:rPr lang="en-US" altLang="ko-KR" sz="1200" dirty="0" err="1"/>
              <a:t>root@centos-master</a:t>
            </a:r>
            <a:r>
              <a:rPr lang="en-US" altLang="ko-KR" sz="1200" dirty="0"/>
              <a:t> </a:t>
            </a:r>
            <a:r>
              <a:rPr lang="en-US" altLang="ko-KR" sz="1200" dirty="0" err="1"/>
              <a:t>replicationcontroller</a:t>
            </a:r>
            <a:r>
              <a:rPr lang="en-US" altLang="ko-KR" sz="1200" dirty="0"/>
              <a:t>]# </a:t>
            </a:r>
            <a:r>
              <a:rPr lang="en-US" altLang="ko-KR" sz="1200" b="1" dirty="0" err="1">
                <a:solidFill>
                  <a:srgbClr val="FF0000"/>
                </a:solidFill>
              </a:rPr>
              <a:t>kubectl</a:t>
            </a:r>
            <a:r>
              <a:rPr lang="en-US" altLang="ko-KR" sz="1200" b="1" dirty="0">
                <a:solidFill>
                  <a:srgbClr val="FF0000"/>
                </a:solidFill>
              </a:rPr>
              <a:t> describe </a:t>
            </a:r>
            <a:r>
              <a:rPr lang="en-US" altLang="ko-KR" sz="1200" b="1" dirty="0" err="1">
                <a:solidFill>
                  <a:srgbClr val="FF0000"/>
                </a:solidFill>
              </a:rPr>
              <a:t>replicationcontrollers</a:t>
            </a:r>
            <a:endParaRPr lang="en-US" altLang="ko-KR" sz="1200" b="1" dirty="0">
              <a:solidFill>
                <a:srgbClr val="FF0000"/>
              </a:solidFill>
            </a:endParaRPr>
          </a:p>
          <a:p>
            <a:pPr algn="l"/>
            <a:r>
              <a:rPr lang="en-US" altLang="ko-KR" sz="1200" dirty="0"/>
              <a:t>Name:           </a:t>
            </a:r>
            <a:r>
              <a:rPr lang="en-US" altLang="ko-KR" sz="1200" dirty="0" err="1"/>
              <a:t>nginx</a:t>
            </a:r>
            <a:endParaRPr lang="en-US" altLang="ko-KR" sz="1200" dirty="0"/>
          </a:p>
          <a:p>
            <a:pPr algn="l"/>
            <a:r>
              <a:rPr lang="en-US" altLang="ko-KR" sz="1200" dirty="0"/>
              <a:t>Namespace:      default</a:t>
            </a:r>
          </a:p>
          <a:p>
            <a:pPr algn="l"/>
            <a:r>
              <a:rPr lang="en-US" altLang="ko-KR" sz="1200" dirty="0"/>
              <a:t>Image(s):       </a:t>
            </a:r>
            <a:r>
              <a:rPr lang="en-US" altLang="ko-KR" sz="1200" dirty="0" err="1"/>
              <a:t>nginx</a:t>
            </a:r>
            <a:endParaRPr lang="en-US" altLang="ko-KR" sz="1200" dirty="0"/>
          </a:p>
          <a:p>
            <a:pPr algn="l"/>
            <a:r>
              <a:rPr lang="en-US" altLang="ko-KR" sz="1200" b="1" dirty="0">
                <a:solidFill>
                  <a:srgbClr val="FF0000"/>
                </a:solidFill>
              </a:rPr>
              <a:t>Selector:       app=</a:t>
            </a:r>
            <a:r>
              <a:rPr lang="en-US" altLang="ko-KR" sz="1200" b="1" dirty="0" err="1">
                <a:solidFill>
                  <a:srgbClr val="FF0000"/>
                </a:solidFill>
              </a:rPr>
              <a:t>nginx</a:t>
            </a:r>
            <a:endParaRPr lang="en-US" altLang="ko-KR" sz="1200" b="1" dirty="0">
              <a:solidFill>
                <a:srgbClr val="FF0000"/>
              </a:solidFill>
            </a:endParaRPr>
          </a:p>
          <a:p>
            <a:pPr algn="l"/>
            <a:r>
              <a:rPr lang="en-US" altLang="ko-KR" sz="1200" dirty="0"/>
              <a:t>Labels:         app=</a:t>
            </a:r>
            <a:r>
              <a:rPr lang="en-US" altLang="ko-KR" sz="1200" dirty="0" err="1"/>
              <a:t>nginx</a:t>
            </a:r>
            <a:endParaRPr lang="en-US" altLang="ko-KR" sz="1200" dirty="0"/>
          </a:p>
          <a:p>
            <a:pPr algn="l"/>
            <a:r>
              <a:rPr lang="en-US" altLang="ko-KR" sz="1200" dirty="0"/>
              <a:t>Replicas:       3 current / 3 desired</a:t>
            </a:r>
          </a:p>
          <a:p>
            <a:pPr algn="l"/>
            <a:r>
              <a:rPr lang="en-US" altLang="ko-KR" sz="1200" dirty="0"/>
              <a:t>Pods Status:    3 Running / 0 Waiting / 0 Succeeded / 0 Failed</a:t>
            </a:r>
          </a:p>
          <a:p>
            <a:pPr algn="l"/>
            <a:r>
              <a:rPr lang="en-US" altLang="ko-KR" sz="1200" dirty="0"/>
              <a:t>No volumes.</a:t>
            </a:r>
          </a:p>
          <a:p>
            <a:pPr algn="l"/>
            <a:r>
              <a:rPr lang="en-US" altLang="ko-KR" sz="1200" dirty="0"/>
              <a:t>Events:</a:t>
            </a:r>
          </a:p>
          <a:p>
            <a:pPr algn="l"/>
            <a:r>
              <a:rPr lang="en-US" altLang="ko-KR" sz="1200" dirty="0"/>
              <a:t>  </a:t>
            </a:r>
            <a:r>
              <a:rPr lang="en-US" altLang="ko-KR" sz="1200" dirty="0" err="1"/>
              <a:t>FirstSeen</a:t>
            </a:r>
            <a:r>
              <a:rPr lang="en-US" altLang="ko-KR" sz="1200" dirty="0"/>
              <a:t>     </a:t>
            </a:r>
            <a:r>
              <a:rPr lang="en-US" altLang="ko-KR" sz="1200" dirty="0" err="1"/>
              <a:t>LastSeen</a:t>
            </a:r>
            <a:r>
              <a:rPr lang="en-US" altLang="ko-KR" sz="1200" dirty="0"/>
              <a:t>        Count   From                            </a:t>
            </a:r>
            <a:r>
              <a:rPr lang="en-US" altLang="ko-KR" sz="1200" dirty="0" err="1"/>
              <a:t>SubObjectPath</a:t>
            </a:r>
            <a:r>
              <a:rPr lang="en-US" altLang="ko-KR" sz="1200" dirty="0"/>
              <a:t>   Type            Reason                  Message</a:t>
            </a:r>
          </a:p>
          <a:p>
            <a:pPr algn="l"/>
            <a:r>
              <a:rPr lang="en-US" altLang="ko-KR" sz="1200" dirty="0"/>
              <a:t>  ---------     --------        -----   ----                            -------------   --------        ------                  -------</a:t>
            </a:r>
          </a:p>
          <a:p>
            <a:pPr algn="l"/>
            <a:r>
              <a:rPr lang="en-US" altLang="ko-KR" sz="1200" dirty="0"/>
              <a:t>  6m            </a:t>
            </a:r>
            <a:r>
              <a:rPr lang="en-US" altLang="ko-KR" sz="1200" dirty="0" err="1"/>
              <a:t>6m</a:t>
            </a:r>
            <a:r>
              <a:rPr lang="en-US" altLang="ko-KR" sz="1200" dirty="0"/>
              <a:t>              1       {replication-controller }                       Normal          </a:t>
            </a:r>
            <a:r>
              <a:rPr lang="en-US" altLang="ko-KR" sz="1200" dirty="0" err="1"/>
              <a:t>SuccessfulCreate</a:t>
            </a:r>
            <a:r>
              <a:rPr lang="en-US" altLang="ko-KR" sz="1200" dirty="0"/>
              <a:t>        Created pod: nginx-x8thh</a:t>
            </a:r>
          </a:p>
          <a:p>
            <a:pPr algn="l"/>
            <a:r>
              <a:rPr lang="en-US" altLang="ko-KR" sz="1200" dirty="0"/>
              <a:t>  6m            </a:t>
            </a:r>
            <a:r>
              <a:rPr lang="en-US" altLang="ko-KR" sz="1200" dirty="0" err="1"/>
              <a:t>6m</a:t>
            </a:r>
            <a:r>
              <a:rPr lang="en-US" altLang="ko-KR" sz="1200" dirty="0"/>
              <a:t>              1       {replication-controller }                       Normal          </a:t>
            </a:r>
            <a:r>
              <a:rPr lang="en-US" altLang="ko-KR" sz="1200" dirty="0" err="1"/>
              <a:t>SuccessfulCreate</a:t>
            </a:r>
            <a:r>
              <a:rPr lang="en-US" altLang="ko-KR" sz="1200" dirty="0"/>
              <a:t>        Created pod: nginx-cpnc9</a:t>
            </a:r>
          </a:p>
          <a:p>
            <a:pPr algn="l"/>
            <a:r>
              <a:rPr lang="en-US" altLang="ko-KR" sz="1200" dirty="0"/>
              <a:t>  6m            </a:t>
            </a:r>
            <a:r>
              <a:rPr lang="en-US" altLang="ko-KR" sz="1200" dirty="0" err="1"/>
              <a:t>6m</a:t>
            </a:r>
            <a:r>
              <a:rPr lang="en-US" altLang="ko-KR" sz="1200" dirty="0"/>
              <a:t>              1       {replication-controller }                       Normal          </a:t>
            </a:r>
            <a:r>
              <a:rPr lang="en-US" altLang="ko-KR" sz="1200" dirty="0" err="1"/>
              <a:t>SuccessfulCreate</a:t>
            </a:r>
            <a:r>
              <a:rPr lang="en-US" altLang="ko-KR" sz="1200" dirty="0"/>
              <a:t>        Created pod: </a:t>
            </a:r>
            <a:r>
              <a:rPr lang="en-US" altLang="ko-KR" sz="1200" dirty="0" smtClean="0"/>
              <a:t>nginx-1htph</a:t>
            </a:r>
          </a:p>
          <a:p>
            <a:pPr algn="l"/>
            <a:endParaRPr lang="en-US" altLang="ko-KR" sz="1200" dirty="0" smtClean="0"/>
          </a:p>
          <a:p>
            <a:pPr algn="l"/>
            <a:r>
              <a:rPr lang="en-US" altLang="ko-KR" sz="1200" b="1" dirty="0">
                <a:solidFill>
                  <a:srgbClr val="FF0000"/>
                </a:solidFill>
              </a:rPr>
              <a:t>[</a:t>
            </a:r>
            <a:r>
              <a:rPr lang="en-US" altLang="ko-KR" sz="1200" b="1" dirty="0" err="1">
                <a:solidFill>
                  <a:srgbClr val="FF0000"/>
                </a:solidFill>
              </a:rPr>
              <a:t>root@centos-master</a:t>
            </a:r>
            <a:r>
              <a:rPr lang="en-US" altLang="ko-KR" sz="1200" b="1" dirty="0">
                <a:solidFill>
                  <a:srgbClr val="FF0000"/>
                </a:solidFill>
              </a:rPr>
              <a:t> </a:t>
            </a:r>
            <a:r>
              <a:rPr lang="en-US" altLang="ko-KR" sz="1200" b="1" dirty="0" err="1">
                <a:solidFill>
                  <a:srgbClr val="FF0000"/>
                </a:solidFill>
              </a:rPr>
              <a:t>replicationcontroller</a:t>
            </a:r>
            <a:r>
              <a:rPr lang="en-US" altLang="ko-KR" sz="1200" b="1" dirty="0">
                <a:solidFill>
                  <a:srgbClr val="FF0000"/>
                </a:solidFill>
              </a:rPr>
              <a:t>]# </a:t>
            </a:r>
            <a:r>
              <a:rPr lang="en-US" altLang="ko-KR" sz="1200" b="1" dirty="0" err="1">
                <a:solidFill>
                  <a:srgbClr val="FF0000"/>
                </a:solidFill>
              </a:rPr>
              <a:t>kubectl</a:t>
            </a:r>
            <a:r>
              <a:rPr lang="en-US" altLang="ko-KR" sz="1200" b="1" dirty="0">
                <a:solidFill>
                  <a:srgbClr val="FF0000"/>
                </a:solidFill>
              </a:rPr>
              <a:t> delete -f </a:t>
            </a:r>
            <a:r>
              <a:rPr lang="en-US" altLang="ko-KR" sz="1200" b="1" dirty="0" err="1">
                <a:solidFill>
                  <a:srgbClr val="FF0000"/>
                </a:solidFill>
              </a:rPr>
              <a:t>replication.yaml</a:t>
            </a:r>
            <a:endParaRPr lang="en-US" altLang="ko-KR" sz="1200" b="1" dirty="0">
              <a:solidFill>
                <a:srgbClr val="FF0000"/>
              </a:solidFill>
            </a:endParaRPr>
          </a:p>
          <a:p>
            <a:pPr algn="l"/>
            <a:r>
              <a:rPr lang="en-US" altLang="ko-KR" sz="1200" dirty="0" err="1"/>
              <a:t>replicationcontroller</a:t>
            </a:r>
            <a:r>
              <a:rPr lang="en-US" altLang="ko-KR" sz="1200" dirty="0"/>
              <a:t> "</a:t>
            </a:r>
            <a:r>
              <a:rPr lang="en-US" altLang="ko-KR" sz="1200" dirty="0" err="1"/>
              <a:t>nginx</a:t>
            </a:r>
            <a:r>
              <a:rPr lang="en-US" altLang="ko-KR" sz="1200" dirty="0"/>
              <a:t>" deleted</a:t>
            </a:r>
          </a:p>
          <a:p>
            <a:pPr algn="l"/>
            <a:r>
              <a:rPr lang="en-US" altLang="ko-KR" sz="1200" b="1" dirty="0">
                <a:solidFill>
                  <a:srgbClr val="FF0000"/>
                </a:solidFill>
              </a:rPr>
              <a:t>[</a:t>
            </a:r>
            <a:r>
              <a:rPr lang="en-US" altLang="ko-KR" sz="1200" b="1" dirty="0" err="1">
                <a:solidFill>
                  <a:srgbClr val="FF0000"/>
                </a:solidFill>
              </a:rPr>
              <a:t>root@centos-master</a:t>
            </a:r>
            <a:r>
              <a:rPr lang="en-US" altLang="ko-KR" sz="1200" b="1" dirty="0">
                <a:solidFill>
                  <a:srgbClr val="FF0000"/>
                </a:solidFill>
              </a:rPr>
              <a:t> </a:t>
            </a:r>
            <a:r>
              <a:rPr lang="en-US" altLang="ko-KR" sz="1200" b="1" dirty="0" err="1">
                <a:solidFill>
                  <a:srgbClr val="FF0000"/>
                </a:solidFill>
              </a:rPr>
              <a:t>replicationcontroller</a:t>
            </a:r>
            <a:r>
              <a:rPr lang="en-US" altLang="ko-KR" sz="1200" b="1" dirty="0">
                <a:solidFill>
                  <a:srgbClr val="FF0000"/>
                </a:solidFill>
              </a:rPr>
              <a:t>]# </a:t>
            </a:r>
            <a:r>
              <a:rPr lang="en-US" altLang="ko-KR" sz="1200" b="1" dirty="0" err="1">
                <a:solidFill>
                  <a:srgbClr val="FF0000"/>
                </a:solidFill>
              </a:rPr>
              <a:t>kubectl</a:t>
            </a:r>
            <a:r>
              <a:rPr lang="en-US" altLang="ko-KR" sz="1200" b="1" dirty="0">
                <a:solidFill>
                  <a:srgbClr val="FF0000"/>
                </a:solidFill>
              </a:rPr>
              <a:t> get </a:t>
            </a:r>
            <a:r>
              <a:rPr lang="en-US" altLang="ko-KR" sz="1200" b="1" dirty="0" err="1">
                <a:solidFill>
                  <a:srgbClr val="FF0000"/>
                </a:solidFill>
              </a:rPr>
              <a:t>replicationcontrollers</a:t>
            </a:r>
            <a:endParaRPr lang="en-US" altLang="ko-KR" sz="1200" b="1" dirty="0">
              <a:solidFill>
                <a:srgbClr val="FF0000"/>
              </a:solidFill>
            </a:endParaRPr>
          </a:p>
          <a:p>
            <a:pPr algn="l"/>
            <a:r>
              <a:rPr lang="en-US" altLang="ko-KR" sz="1200" dirty="0"/>
              <a:t>No resources found.</a:t>
            </a:r>
          </a:p>
          <a:p>
            <a:pPr algn="l"/>
            <a:endParaRPr lang="en-US" altLang="ko-KR" sz="1200" dirty="0"/>
          </a:p>
          <a:p>
            <a:pPr algn="l"/>
            <a:endParaRPr lang="en-US" altLang="ko-KR" sz="1200" dirty="0"/>
          </a:p>
        </p:txBody>
      </p:sp>
    </p:spTree>
    <p:extLst>
      <p:ext uri="{BB962C8B-B14F-4D97-AF65-F5344CB8AC3E}">
        <p14:creationId xmlns:p14="http://schemas.microsoft.com/office/powerpoint/2010/main" val="20187928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r>
              <a:rPr lang="en-US" altLang="ko-KR" sz="2000" dirty="0" smtClean="0">
                <a:latin typeface="+mn-ea"/>
                <a:ea typeface="+mn-ea"/>
              </a:rPr>
              <a:t> - </a:t>
            </a:r>
            <a:r>
              <a:rPr lang="ko-KR" altLang="en-US" sz="2000" dirty="0" smtClean="0">
                <a:latin typeface="+mn-ea"/>
                <a:ea typeface="+mn-ea"/>
              </a:rPr>
              <a:t>실습</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369332"/>
          </a:xfrm>
          <a:prstGeom prst="rect">
            <a:avLst/>
          </a:prstGeom>
          <a:noFill/>
          <a:ln w="9525">
            <a:noFill/>
            <a:miter lim="800000"/>
            <a:headEnd/>
            <a:tailEnd/>
          </a:ln>
        </p:spPr>
        <p:txBody>
          <a:bodyPr wrap="square">
            <a:spAutoFit/>
          </a:bodyPr>
          <a:lstStyle/>
          <a:p>
            <a:pPr marL="342900" indent="-342900" algn="l">
              <a:buAutoNum type="arabicPeriod"/>
            </a:pPr>
            <a:r>
              <a:rPr lang="en-US" altLang="ko-KR" sz="1800" b="1" dirty="0" err="1" smtClean="0">
                <a:latin typeface="+mn-ea"/>
                <a:ea typeface="+mn-ea"/>
              </a:rPr>
              <a:t>kubernetes</a:t>
            </a:r>
            <a:r>
              <a:rPr lang="en-US" altLang="ko-KR" sz="1800" b="1" dirty="0" smtClean="0">
                <a:latin typeface="+mn-ea"/>
                <a:ea typeface="+mn-ea"/>
              </a:rPr>
              <a:t> deployment</a:t>
            </a:r>
            <a:r>
              <a:rPr lang="ko-KR" altLang="en-US" sz="1800" b="1" dirty="0" smtClean="0">
                <a:latin typeface="+mn-ea"/>
                <a:ea typeface="+mn-ea"/>
              </a:rPr>
              <a:t>배포 </a:t>
            </a:r>
            <a:r>
              <a:rPr lang="en-US" altLang="ko-KR" sz="1800" b="1" dirty="0" smtClean="0">
                <a:latin typeface="+mn-ea"/>
                <a:ea typeface="+mn-ea"/>
              </a:rPr>
              <a:t>(</a:t>
            </a:r>
            <a:r>
              <a:rPr lang="en-US" altLang="ko-KR" sz="1800" b="1" dirty="0" err="1" smtClean="0">
                <a:latin typeface="+mn-ea"/>
                <a:ea typeface="+mn-ea"/>
              </a:rPr>
              <a:t>kubectl</a:t>
            </a:r>
            <a:r>
              <a:rPr lang="en-US" altLang="ko-KR" sz="1800" b="1" dirty="0" smtClean="0">
                <a:latin typeface="+mn-ea"/>
                <a:ea typeface="+mn-ea"/>
              </a:rPr>
              <a:t> 1.6</a:t>
            </a:r>
            <a:r>
              <a:rPr lang="ko-KR" altLang="en-US" sz="1800" b="1" dirty="0" err="1" smtClean="0">
                <a:latin typeface="+mn-ea"/>
                <a:ea typeface="+mn-ea"/>
              </a:rPr>
              <a:t>버젼</a:t>
            </a:r>
            <a:r>
              <a:rPr lang="ko-KR" altLang="en-US" sz="1800" b="1" dirty="0" smtClean="0">
                <a:latin typeface="+mn-ea"/>
                <a:ea typeface="+mn-ea"/>
              </a:rPr>
              <a:t> 이상부터 가능</a:t>
            </a:r>
            <a:r>
              <a:rPr lang="en-US" altLang="ko-KR" sz="1800" b="1" dirty="0" smtClean="0">
                <a:latin typeface="+mn-ea"/>
                <a:ea typeface="+mn-ea"/>
              </a:rPr>
              <a:t>)</a:t>
            </a:r>
            <a:endParaRPr lang="en-US" altLang="ko-KR" sz="1800" b="1" dirty="0">
              <a:latin typeface="+mn-ea"/>
              <a:ea typeface="+mn-ea"/>
            </a:endParaRPr>
          </a:p>
        </p:txBody>
      </p:sp>
      <p:sp>
        <p:nvSpPr>
          <p:cNvPr id="5" name="직사각형 4"/>
          <p:cNvSpPr/>
          <p:nvPr/>
        </p:nvSpPr>
        <p:spPr>
          <a:xfrm>
            <a:off x="537928" y="1191364"/>
            <a:ext cx="9570774" cy="4524315"/>
          </a:xfrm>
          <a:prstGeom prst="rect">
            <a:avLst/>
          </a:prstGeom>
        </p:spPr>
        <p:txBody>
          <a:bodyPr wrap="square">
            <a:spAutoFit/>
          </a:bodyPr>
          <a:lstStyle/>
          <a:p>
            <a:pPr algn="l"/>
            <a:r>
              <a:rPr lang="en-US" altLang="ko-KR" sz="1200" b="1" dirty="0" smtClean="0">
                <a:solidFill>
                  <a:srgbClr val="FF0000"/>
                </a:solidFill>
              </a:rPr>
              <a:t>$ vi </a:t>
            </a:r>
            <a:r>
              <a:rPr lang="en-US" altLang="ko-KR" sz="1200" b="1" dirty="0" err="1" smtClean="0">
                <a:solidFill>
                  <a:srgbClr val="FF0000"/>
                </a:solidFill>
              </a:rPr>
              <a:t>nginx-deployment.yaml</a:t>
            </a:r>
            <a:endParaRPr lang="en-US" altLang="ko-KR" sz="1200" b="1" dirty="0">
              <a:solidFill>
                <a:srgbClr val="FF0000"/>
              </a:solidFill>
            </a:endParaRPr>
          </a:p>
          <a:p>
            <a:pPr algn="l"/>
            <a:r>
              <a:rPr lang="en-US" altLang="ko-KR" sz="1200" dirty="0" err="1"/>
              <a:t>apiVersion</a:t>
            </a:r>
            <a:r>
              <a:rPr lang="en-US" altLang="ko-KR" sz="1200" dirty="0"/>
              <a:t>: apps/v1beta1 # for versions before 1.6.0 use extensions/v1beta1</a:t>
            </a:r>
          </a:p>
          <a:p>
            <a:pPr algn="l"/>
            <a:r>
              <a:rPr lang="en-US" altLang="ko-KR" sz="1200" dirty="0"/>
              <a:t>kind: Deployment</a:t>
            </a:r>
          </a:p>
          <a:p>
            <a:pPr algn="l"/>
            <a:r>
              <a:rPr lang="en-US" altLang="ko-KR" sz="1200" dirty="0"/>
              <a:t>metadata:</a:t>
            </a:r>
          </a:p>
          <a:p>
            <a:pPr algn="l"/>
            <a:r>
              <a:rPr lang="en-US" altLang="ko-KR" sz="1200" dirty="0"/>
              <a:t>  name: </a:t>
            </a:r>
            <a:r>
              <a:rPr lang="en-US" altLang="ko-KR" sz="1200" dirty="0" err="1"/>
              <a:t>nginx</a:t>
            </a:r>
            <a:r>
              <a:rPr lang="en-US" altLang="ko-KR" sz="1200" dirty="0"/>
              <a:t>-deployment</a:t>
            </a:r>
          </a:p>
          <a:p>
            <a:pPr algn="l"/>
            <a:r>
              <a:rPr lang="en-US" altLang="ko-KR" sz="1200" dirty="0"/>
              <a:t>spec:</a:t>
            </a:r>
          </a:p>
          <a:p>
            <a:pPr algn="l"/>
            <a:r>
              <a:rPr lang="en-US" altLang="ko-KR" sz="1200" dirty="0"/>
              <a:t>  replicas: 3</a:t>
            </a:r>
          </a:p>
          <a:p>
            <a:pPr algn="l"/>
            <a:r>
              <a:rPr lang="en-US" altLang="ko-KR" sz="1200" dirty="0"/>
              <a:t>  template:</a:t>
            </a:r>
          </a:p>
          <a:p>
            <a:pPr algn="l"/>
            <a:r>
              <a:rPr lang="en-US" altLang="ko-KR" sz="1200" dirty="0"/>
              <a:t>    metadata:</a:t>
            </a:r>
          </a:p>
          <a:p>
            <a:pPr algn="l"/>
            <a:r>
              <a:rPr lang="en-US" altLang="ko-KR" sz="1200" dirty="0"/>
              <a:t>      labels:</a:t>
            </a:r>
          </a:p>
          <a:p>
            <a:pPr algn="l"/>
            <a:r>
              <a:rPr lang="en-US" altLang="ko-KR" sz="1200" dirty="0"/>
              <a:t>        app: </a:t>
            </a:r>
            <a:r>
              <a:rPr lang="en-US" altLang="ko-KR" sz="1200" dirty="0" err="1"/>
              <a:t>nginx</a:t>
            </a:r>
            <a:endParaRPr lang="en-US" altLang="ko-KR" sz="1200" dirty="0"/>
          </a:p>
          <a:p>
            <a:pPr algn="l"/>
            <a:r>
              <a:rPr lang="en-US" altLang="ko-KR" sz="1200" dirty="0"/>
              <a:t>    spec:</a:t>
            </a:r>
          </a:p>
          <a:p>
            <a:pPr algn="l"/>
            <a:r>
              <a:rPr lang="en-US" altLang="ko-KR" sz="1200" dirty="0"/>
              <a:t>      containers:</a:t>
            </a:r>
          </a:p>
          <a:p>
            <a:pPr algn="l"/>
            <a:r>
              <a:rPr lang="en-US" altLang="ko-KR" sz="1200" dirty="0"/>
              <a:t>      - name: </a:t>
            </a:r>
            <a:r>
              <a:rPr lang="en-US" altLang="ko-KR" sz="1200" dirty="0" err="1"/>
              <a:t>nginx</a:t>
            </a:r>
            <a:endParaRPr lang="en-US" altLang="ko-KR" sz="1200" dirty="0"/>
          </a:p>
          <a:p>
            <a:pPr algn="l"/>
            <a:r>
              <a:rPr lang="en-US" altLang="ko-KR" sz="1200" dirty="0"/>
              <a:t>        image: nginx:1.7.9</a:t>
            </a:r>
          </a:p>
          <a:p>
            <a:pPr algn="l"/>
            <a:r>
              <a:rPr lang="en-US" altLang="ko-KR" sz="1200" dirty="0"/>
              <a:t>        ports:</a:t>
            </a:r>
          </a:p>
          <a:p>
            <a:pPr algn="l"/>
            <a:r>
              <a:rPr lang="en-US" altLang="ko-KR" sz="1200" dirty="0"/>
              <a:t>        - </a:t>
            </a:r>
            <a:r>
              <a:rPr lang="en-US" altLang="ko-KR" sz="1200" dirty="0" err="1"/>
              <a:t>containerPort</a:t>
            </a:r>
            <a:r>
              <a:rPr lang="en-US" altLang="ko-KR" sz="1200" dirty="0"/>
              <a:t>: 80</a:t>
            </a:r>
          </a:p>
          <a:p>
            <a:pPr algn="l"/>
            <a:endParaRPr lang="en-US" altLang="ko-KR" sz="1200" dirty="0"/>
          </a:p>
          <a:p>
            <a:pPr algn="l"/>
            <a:r>
              <a:rPr lang="en-US" altLang="ko-KR" sz="1200" dirty="0"/>
              <a:t>[</a:t>
            </a:r>
            <a:r>
              <a:rPr lang="en-US" altLang="ko-KR" sz="1200" dirty="0" err="1"/>
              <a:t>root@centos-master</a:t>
            </a:r>
            <a:r>
              <a:rPr lang="en-US" altLang="ko-KR" sz="1200" dirty="0"/>
              <a:t> deployment]# </a:t>
            </a:r>
            <a:r>
              <a:rPr lang="en-US" altLang="ko-KR" sz="1200" b="1" dirty="0" err="1">
                <a:solidFill>
                  <a:srgbClr val="FF0000"/>
                </a:solidFill>
              </a:rPr>
              <a:t>kubectl</a:t>
            </a:r>
            <a:r>
              <a:rPr lang="en-US" altLang="ko-KR" sz="1200" b="1" dirty="0">
                <a:solidFill>
                  <a:srgbClr val="FF0000"/>
                </a:solidFill>
              </a:rPr>
              <a:t> create -f </a:t>
            </a:r>
            <a:r>
              <a:rPr lang="en-US" altLang="ko-KR" sz="1200" b="1" dirty="0" err="1">
                <a:solidFill>
                  <a:srgbClr val="FF0000"/>
                </a:solidFill>
              </a:rPr>
              <a:t>nginx-deployment.yaml</a:t>
            </a:r>
            <a:r>
              <a:rPr lang="en-US" altLang="ko-KR" sz="1200" b="1" dirty="0">
                <a:solidFill>
                  <a:srgbClr val="FF0000"/>
                </a:solidFill>
              </a:rPr>
              <a:t> --validate=false</a:t>
            </a:r>
          </a:p>
          <a:p>
            <a:pPr algn="l"/>
            <a:r>
              <a:rPr lang="en-US" altLang="ko-KR" sz="1200" dirty="0"/>
              <a:t>error: unable to recognize "</a:t>
            </a:r>
            <a:r>
              <a:rPr lang="en-US" altLang="ko-KR" sz="1200" dirty="0" err="1"/>
              <a:t>nginx-deployment.yaml</a:t>
            </a:r>
            <a:r>
              <a:rPr lang="en-US" altLang="ko-KR" sz="1200" dirty="0"/>
              <a:t>": no matches for apps/, </a:t>
            </a:r>
            <a:r>
              <a:rPr lang="en-US" altLang="ko-KR" sz="1200" dirty="0" smtClean="0"/>
              <a:t>Kind=Deployment</a:t>
            </a:r>
          </a:p>
          <a:p>
            <a:pPr algn="l"/>
            <a:endParaRPr lang="en-US" altLang="ko-KR" sz="1200" dirty="0"/>
          </a:p>
          <a:p>
            <a:pPr algn="l"/>
            <a:r>
              <a:rPr lang="en-US" altLang="ko-KR" sz="1200" dirty="0"/>
              <a:t>[</a:t>
            </a:r>
            <a:r>
              <a:rPr lang="en-US" altLang="ko-KR" sz="1200" dirty="0" err="1"/>
              <a:t>root@centos-master</a:t>
            </a:r>
            <a:r>
              <a:rPr lang="en-US" altLang="ko-KR" sz="1200" dirty="0"/>
              <a:t> deployment]# </a:t>
            </a:r>
            <a:r>
              <a:rPr lang="en-US" altLang="ko-KR" sz="1200" b="1" dirty="0" err="1">
                <a:solidFill>
                  <a:srgbClr val="FF0000"/>
                </a:solidFill>
              </a:rPr>
              <a:t>kubectl</a:t>
            </a:r>
            <a:r>
              <a:rPr lang="en-US" altLang="ko-KR" sz="1200" b="1" dirty="0">
                <a:solidFill>
                  <a:srgbClr val="FF0000"/>
                </a:solidFill>
              </a:rPr>
              <a:t> --version</a:t>
            </a:r>
          </a:p>
          <a:p>
            <a:pPr algn="l"/>
            <a:r>
              <a:rPr lang="en-US" altLang="ko-KR" sz="1200" dirty="0"/>
              <a:t>Kubernetes v1.5.2</a:t>
            </a:r>
          </a:p>
          <a:p>
            <a:pPr algn="l"/>
            <a:endParaRPr lang="en-US" altLang="ko-KR" sz="1200" dirty="0"/>
          </a:p>
        </p:txBody>
      </p:sp>
    </p:spTree>
    <p:extLst>
      <p:ext uri="{BB962C8B-B14F-4D97-AF65-F5344CB8AC3E}">
        <p14:creationId xmlns:p14="http://schemas.microsoft.com/office/powerpoint/2010/main" val="20500540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r>
              <a:rPr lang="en-US" altLang="ko-KR" sz="2000" dirty="0" smtClean="0">
                <a:latin typeface="+mn-ea"/>
                <a:ea typeface="+mn-ea"/>
              </a:rPr>
              <a:t> - </a:t>
            </a:r>
            <a:r>
              <a:rPr lang="ko-KR" altLang="en-US" sz="2000" dirty="0" smtClean="0">
                <a:latin typeface="+mn-ea"/>
                <a:ea typeface="+mn-ea"/>
              </a:rPr>
              <a:t>실습</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369332"/>
          </a:xfrm>
          <a:prstGeom prst="rect">
            <a:avLst/>
          </a:prstGeom>
          <a:noFill/>
          <a:ln w="9525">
            <a:noFill/>
            <a:miter lim="800000"/>
            <a:headEnd/>
            <a:tailEnd/>
          </a:ln>
        </p:spPr>
        <p:txBody>
          <a:bodyPr wrap="square">
            <a:spAutoFit/>
          </a:bodyPr>
          <a:lstStyle/>
          <a:p>
            <a:pPr marL="342900" indent="-342900" algn="l">
              <a:buAutoNum type="arabicPeriod"/>
            </a:pPr>
            <a:r>
              <a:rPr lang="en-US" altLang="ko-KR" sz="1800" b="1" dirty="0" err="1" smtClean="0">
                <a:latin typeface="+mn-ea"/>
                <a:ea typeface="+mn-ea"/>
              </a:rPr>
              <a:t>kubernetes</a:t>
            </a:r>
            <a:r>
              <a:rPr lang="en-US" altLang="ko-KR" sz="1800" b="1" dirty="0" smtClean="0">
                <a:latin typeface="+mn-ea"/>
                <a:ea typeface="+mn-ea"/>
              </a:rPr>
              <a:t> </a:t>
            </a:r>
            <a:r>
              <a:rPr lang="en-US" altLang="ko-KR" sz="1800" b="1" dirty="0" err="1" smtClean="0">
                <a:latin typeface="+mn-ea"/>
                <a:ea typeface="+mn-ea"/>
              </a:rPr>
              <a:t>daemonset</a:t>
            </a:r>
            <a:r>
              <a:rPr lang="ko-KR" altLang="en-US" sz="1800" b="1" dirty="0" smtClean="0">
                <a:latin typeface="+mn-ea"/>
                <a:ea typeface="+mn-ea"/>
              </a:rPr>
              <a:t>배포 </a:t>
            </a:r>
            <a:endParaRPr lang="en-US" altLang="ko-KR" sz="1800" b="1" dirty="0">
              <a:latin typeface="+mn-ea"/>
              <a:ea typeface="+mn-ea"/>
            </a:endParaRPr>
          </a:p>
        </p:txBody>
      </p:sp>
      <p:sp>
        <p:nvSpPr>
          <p:cNvPr id="5" name="직사각형 4"/>
          <p:cNvSpPr/>
          <p:nvPr/>
        </p:nvSpPr>
        <p:spPr>
          <a:xfrm>
            <a:off x="537928" y="1191364"/>
            <a:ext cx="9570774" cy="7478970"/>
          </a:xfrm>
          <a:prstGeom prst="rect">
            <a:avLst/>
          </a:prstGeom>
        </p:spPr>
        <p:txBody>
          <a:bodyPr wrap="square">
            <a:spAutoFit/>
          </a:bodyPr>
          <a:lstStyle/>
          <a:p>
            <a:pPr algn="l"/>
            <a:r>
              <a:rPr lang="en-US" altLang="ko-KR" sz="1200" b="1" dirty="0" smtClean="0">
                <a:solidFill>
                  <a:srgbClr val="FF0000"/>
                </a:solidFill>
              </a:rPr>
              <a:t>$ vi </a:t>
            </a:r>
            <a:r>
              <a:rPr lang="en-US" altLang="ko-KR" sz="1200" b="1" dirty="0" err="1" smtClean="0">
                <a:solidFill>
                  <a:srgbClr val="FF0000"/>
                </a:solidFill>
              </a:rPr>
              <a:t>daemonset.yaml</a:t>
            </a:r>
            <a:endParaRPr lang="en-US" altLang="ko-KR" sz="1200" b="1" dirty="0">
              <a:solidFill>
                <a:srgbClr val="FF0000"/>
              </a:solidFill>
            </a:endParaRPr>
          </a:p>
          <a:p>
            <a:pPr algn="l"/>
            <a:r>
              <a:rPr lang="en-US" altLang="ko-KR" sz="1200" dirty="0" err="1"/>
              <a:t>apiVersion</a:t>
            </a:r>
            <a:r>
              <a:rPr lang="en-US" altLang="ko-KR" sz="1200" dirty="0"/>
              <a:t>: extensions/v1beta1</a:t>
            </a:r>
          </a:p>
          <a:p>
            <a:pPr algn="l"/>
            <a:r>
              <a:rPr lang="en-US" altLang="ko-KR" sz="1200" dirty="0"/>
              <a:t>kind: </a:t>
            </a:r>
            <a:r>
              <a:rPr lang="en-US" altLang="ko-KR" sz="1200" dirty="0" err="1"/>
              <a:t>DaemonSet</a:t>
            </a:r>
            <a:endParaRPr lang="en-US" altLang="ko-KR" sz="1200" dirty="0"/>
          </a:p>
          <a:p>
            <a:pPr algn="l"/>
            <a:r>
              <a:rPr lang="en-US" altLang="ko-KR" sz="1200" dirty="0"/>
              <a:t>metadata:</a:t>
            </a:r>
          </a:p>
          <a:p>
            <a:pPr algn="l"/>
            <a:r>
              <a:rPr lang="en-US" altLang="ko-KR" sz="1200" dirty="0"/>
              <a:t>  name: </a:t>
            </a:r>
            <a:r>
              <a:rPr lang="en-US" altLang="ko-KR" sz="1200" dirty="0" err="1"/>
              <a:t>fluentd-elasticsearch</a:t>
            </a:r>
            <a:endParaRPr lang="en-US" altLang="ko-KR" sz="1200" dirty="0"/>
          </a:p>
          <a:p>
            <a:pPr algn="l"/>
            <a:r>
              <a:rPr lang="en-US" altLang="ko-KR" sz="1200" dirty="0"/>
              <a:t>  namespace: </a:t>
            </a:r>
            <a:r>
              <a:rPr lang="en-US" altLang="ko-KR" sz="1200" dirty="0" err="1"/>
              <a:t>kube</a:t>
            </a:r>
            <a:r>
              <a:rPr lang="en-US" altLang="ko-KR" sz="1200" dirty="0"/>
              <a:t>-system</a:t>
            </a:r>
          </a:p>
          <a:p>
            <a:pPr algn="l"/>
            <a:r>
              <a:rPr lang="en-US" altLang="ko-KR" sz="1200" dirty="0"/>
              <a:t>  labels:</a:t>
            </a:r>
          </a:p>
          <a:p>
            <a:pPr algn="l"/>
            <a:r>
              <a:rPr lang="en-US" altLang="ko-KR" sz="1200" dirty="0"/>
              <a:t>    k8s-app: </a:t>
            </a:r>
            <a:r>
              <a:rPr lang="en-US" altLang="ko-KR" sz="1200" dirty="0" err="1"/>
              <a:t>fluentd</a:t>
            </a:r>
            <a:r>
              <a:rPr lang="en-US" altLang="ko-KR" sz="1200" dirty="0"/>
              <a:t>-logging</a:t>
            </a:r>
          </a:p>
          <a:p>
            <a:pPr algn="l"/>
            <a:r>
              <a:rPr lang="en-US" altLang="ko-KR" sz="1200" dirty="0"/>
              <a:t>spec:</a:t>
            </a:r>
          </a:p>
          <a:p>
            <a:pPr algn="l"/>
            <a:r>
              <a:rPr lang="en-US" altLang="ko-KR" sz="1200" dirty="0"/>
              <a:t>  template:</a:t>
            </a:r>
          </a:p>
          <a:p>
            <a:pPr algn="l"/>
            <a:r>
              <a:rPr lang="en-US" altLang="ko-KR" sz="1200" dirty="0"/>
              <a:t>    metadata:</a:t>
            </a:r>
          </a:p>
          <a:p>
            <a:pPr algn="l"/>
            <a:r>
              <a:rPr lang="en-US" altLang="ko-KR" sz="1200" dirty="0"/>
              <a:t>      labels:</a:t>
            </a:r>
          </a:p>
          <a:p>
            <a:pPr algn="l"/>
            <a:r>
              <a:rPr lang="en-US" altLang="ko-KR" sz="1200" dirty="0"/>
              <a:t>        name: </a:t>
            </a:r>
            <a:r>
              <a:rPr lang="en-US" altLang="ko-KR" sz="1200" dirty="0" err="1"/>
              <a:t>fluentd-elasticsearch</a:t>
            </a:r>
            <a:endParaRPr lang="en-US" altLang="ko-KR" sz="1200" dirty="0"/>
          </a:p>
          <a:p>
            <a:pPr algn="l"/>
            <a:r>
              <a:rPr lang="en-US" altLang="ko-KR" sz="1200" dirty="0"/>
              <a:t>    spec:</a:t>
            </a:r>
          </a:p>
          <a:p>
            <a:pPr algn="l"/>
            <a:r>
              <a:rPr lang="en-US" altLang="ko-KR" sz="1200" dirty="0"/>
              <a:t>      containers:</a:t>
            </a:r>
          </a:p>
          <a:p>
            <a:pPr algn="l"/>
            <a:r>
              <a:rPr lang="en-US" altLang="ko-KR" sz="1200" dirty="0"/>
              <a:t>      - name: </a:t>
            </a:r>
            <a:r>
              <a:rPr lang="en-US" altLang="ko-KR" sz="1200" dirty="0" err="1"/>
              <a:t>fluentd-elasticsearch</a:t>
            </a:r>
            <a:endParaRPr lang="en-US" altLang="ko-KR" sz="1200" dirty="0"/>
          </a:p>
          <a:p>
            <a:pPr algn="l"/>
            <a:r>
              <a:rPr lang="en-US" altLang="ko-KR" sz="1200" dirty="0"/>
              <a:t>        image: gcr.io/google-containers/fluentd-elasticsearch:1.20</a:t>
            </a:r>
          </a:p>
          <a:p>
            <a:pPr algn="l"/>
            <a:r>
              <a:rPr lang="en-US" altLang="ko-KR" sz="1200" dirty="0"/>
              <a:t>        resources:</a:t>
            </a:r>
          </a:p>
          <a:p>
            <a:pPr algn="l"/>
            <a:r>
              <a:rPr lang="en-US" altLang="ko-KR" sz="1200" dirty="0"/>
              <a:t>          limits:</a:t>
            </a:r>
          </a:p>
          <a:p>
            <a:pPr algn="l"/>
            <a:r>
              <a:rPr lang="en-US" altLang="ko-KR" sz="1200" dirty="0"/>
              <a:t>            memory: 200Mi</a:t>
            </a:r>
          </a:p>
          <a:p>
            <a:pPr algn="l"/>
            <a:r>
              <a:rPr lang="en-US" altLang="ko-KR" sz="1200" dirty="0"/>
              <a:t>          requests:</a:t>
            </a:r>
          </a:p>
          <a:p>
            <a:pPr algn="l"/>
            <a:r>
              <a:rPr lang="en-US" altLang="ko-KR" sz="1200" dirty="0"/>
              <a:t>            </a:t>
            </a:r>
            <a:r>
              <a:rPr lang="en-US" altLang="ko-KR" sz="1200" dirty="0" err="1"/>
              <a:t>cpu</a:t>
            </a:r>
            <a:r>
              <a:rPr lang="en-US" altLang="ko-KR" sz="1200" dirty="0"/>
              <a:t>: 100m</a:t>
            </a:r>
          </a:p>
          <a:p>
            <a:pPr algn="l"/>
            <a:r>
              <a:rPr lang="en-US" altLang="ko-KR" sz="1200" dirty="0"/>
              <a:t>            memory: 200Mi</a:t>
            </a:r>
          </a:p>
          <a:p>
            <a:pPr algn="l"/>
            <a:r>
              <a:rPr lang="en-US" altLang="ko-KR" sz="1200" dirty="0"/>
              <a:t>        </a:t>
            </a:r>
            <a:r>
              <a:rPr lang="en-US" altLang="ko-KR" sz="1200" dirty="0" err="1"/>
              <a:t>volumeMounts</a:t>
            </a:r>
            <a:r>
              <a:rPr lang="en-US" altLang="ko-KR" sz="1200" dirty="0"/>
              <a:t>:</a:t>
            </a:r>
          </a:p>
          <a:p>
            <a:pPr algn="l"/>
            <a:r>
              <a:rPr lang="en-US" altLang="ko-KR" sz="1200" dirty="0"/>
              <a:t>        - name: </a:t>
            </a:r>
            <a:r>
              <a:rPr lang="en-US" altLang="ko-KR" sz="1200" dirty="0" err="1"/>
              <a:t>varlog</a:t>
            </a:r>
            <a:endParaRPr lang="en-US" altLang="ko-KR" sz="1200" dirty="0"/>
          </a:p>
          <a:p>
            <a:pPr algn="l"/>
            <a:r>
              <a:rPr lang="en-US" altLang="ko-KR" sz="1200" dirty="0"/>
              <a:t>          </a:t>
            </a:r>
            <a:r>
              <a:rPr lang="en-US" altLang="ko-KR" sz="1200" dirty="0" err="1"/>
              <a:t>mountPath</a:t>
            </a:r>
            <a:r>
              <a:rPr lang="en-US" altLang="ko-KR" sz="1200" dirty="0"/>
              <a:t>: /</a:t>
            </a:r>
            <a:r>
              <a:rPr lang="en-US" altLang="ko-KR" sz="1200" dirty="0" err="1"/>
              <a:t>var</a:t>
            </a:r>
            <a:r>
              <a:rPr lang="en-US" altLang="ko-KR" sz="1200" dirty="0"/>
              <a:t>/log</a:t>
            </a:r>
          </a:p>
          <a:p>
            <a:pPr algn="l"/>
            <a:r>
              <a:rPr lang="en-US" altLang="ko-KR" sz="1200" dirty="0"/>
              <a:t>        - name: </a:t>
            </a:r>
            <a:r>
              <a:rPr lang="en-US" altLang="ko-KR" sz="1200" dirty="0" err="1"/>
              <a:t>varlibdockercontainers</a:t>
            </a:r>
            <a:endParaRPr lang="en-US" altLang="ko-KR" sz="1200" dirty="0"/>
          </a:p>
          <a:p>
            <a:pPr algn="l"/>
            <a:r>
              <a:rPr lang="en-US" altLang="ko-KR" sz="1200" dirty="0"/>
              <a:t>          </a:t>
            </a:r>
            <a:r>
              <a:rPr lang="en-US" altLang="ko-KR" sz="1200" dirty="0" err="1"/>
              <a:t>mountPath</a:t>
            </a:r>
            <a:r>
              <a:rPr lang="en-US" altLang="ko-KR" sz="1200" dirty="0"/>
              <a:t>: /</a:t>
            </a:r>
            <a:r>
              <a:rPr lang="en-US" altLang="ko-KR" sz="1200" dirty="0" err="1"/>
              <a:t>var</a:t>
            </a:r>
            <a:r>
              <a:rPr lang="en-US" altLang="ko-KR" sz="1200" dirty="0"/>
              <a:t>/lib/</a:t>
            </a:r>
            <a:r>
              <a:rPr lang="en-US" altLang="ko-KR" sz="1200" dirty="0" err="1"/>
              <a:t>docker</a:t>
            </a:r>
            <a:r>
              <a:rPr lang="en-US" altLang="ko-KR" sz="1200" dirty="0"/>
              <a:t>/containers</a:t>
            </a:r>
          </a:p>
          <a:p>
            <a:pPr algn="l"/>
            <a:r>
              <a:rPr lang="en-US" altLang="ko-KR" sz="1200" dirty="0"/>
              <a:t>          </a:t>
            </a:r>
            <a:r>
              <a:rPr lang="en-US" altLang="ko-KR" sz="1200" dirty="0" err="1"/>
              <a:t>readOnly</a:t>
            </a:r>
            <a:r>
              <a:rPr lang="en-US" altLang="ko-KR" sz="1200" dirty="0"/>
              <a:t>: true</a:t>
            </a:r>
          </a:p>
          <a:p>
            <a:pPr algn="l"/>
            <a:r>
              <a:rPr lang="en-US" altLang="ko-KR" sz="1200" dirty="0"/>
              <a:t>      </a:t>
            </a:r>
            <a:r>
              <a:rPr lang="en-US" altLang="ko-KR" sz="1200" dirty="0" err="1"/>
              <a:t>terminationGracePeriodSeconds</a:t>
            </a:r>
            <a:r>
              <a:rPr lang="en-US" altLang="ko-KR" sz="1200" dirty="0"/>
              <a:t>: 30</a:t>
            </a:r>
          </a:p>
          <a:p>
            <a:pPr algn="l"/>
            <a:r>
              <a:rPr lang="en-US" altLang="ko-KR" sz="1200" dirty="0"/>
              <a:t>      volumes:</a:t>
            </a:r>
          </a:p>
          <a:p>
            <a:pPr algn="l"/>
            <a:r>
              <a:rPr lang="en-US" altLang="ko-KR" sz="1200" dirty="0"/>
              <a:t>      - name: </a:t>
            </a:r>
            <a:r>
              <a:rPr lang="en-US" altLang="ko-KR" sz="1200" dirty="0" err="1"/>
              <a:t>varlog</a:t>
            </a:r>
            <a:endParaRPr lang="en-US" altLang="ko-KR" sz="1200" dirty="0"/>
          </a:p>
          <a:p>
            <a:pPr algn="l"/>
            <a:r>
              <a:rPr lang="en-US" altLang="ko-KR" sz="1200" dirty="0"/>
              <a:t>        </a:t>
            </a:r>
            <a:r>
              <a:rPr lang="en-US" altLang="ko-KR" sz="1200" dirty="0" err="1"/>
              <a:t>hostPath</a:t>
            </a:r>
            <a:r>
              <a:rPr lang="en-US" altLang="ko-KR" sz="1200" dirty="0"/>
              <a:t>:</a:t>
            </a:r>
          </a:p>
          <a:p>
            <a:pPr algn="l"/>
            <a:r>
              <a:rPr lang="en-US" altLang="ko-KR" sz="1200" dirty="0"/>
              <a:t>          path: /</a:t>
            </a:r>
            <a:r>
              <a:rPr lang="en-US" altLang="ko-KR" sz="1200" dirty="0" err="1"/>
              <a:t>var</a:t>
            </a:r>
            <a:r>
              <a:rPr lang="en-US" altLang="ko-KR" sz="1200" dirty="0"/>
              <a:t>/log</a:t>
            </a:r>
          </a:p>
          <a:p>
            <a:pPr algn="l"/>
            <a:r>
              <a:rPr lang="en-US" altLang="ko-KR" sz="1200" dirty="0"/>
              <a:t>      - name: </a:t>
            </a:r>
            <a:r>
              <a:rPr lang="en-US" altLang="ko-KR" sz="1200" dirty="0" err="1"/>
              <a:t>varlibdockercontainers</a:t>
            </a:r>
            <a:endParaRPr lang="en-US" altLang="ko-KR" sz="1200" dirty="0"/>
          </a:p>
          <a:p>
            <a:pPr algn="l"/>
            <a:r>
              <a:rPr lang="en-US" altLang="ko-KR" sz="1200" dirty="0"/>
              <a:t>        </a:t>
            </a:r>
            <a:r>
              <a:rPr lang="en-US" altLang="ko-KR" sz="1200" dirty="0" err="1"/>
              <a:t>hostPath</a:t>
            </a:r>
            <a:r>
              <a:rPr lang="en-US" altLang="ko-KR" sz="1200" dirty="0"/>
              <a:t>:</a:t>
            </a:r>
          </a:p>
          <a:p>
            <a:pPr algn="l"/>
            <a:r>
              <a:rPr lang="en-US" altLang="ko-KR" sz="1200" dirty="0"/>
              <a:t>          path: /</a:t>
            </a:r>
            <a:r>
              <a:rPr lang="en-US" altLang="ko-KR" sz="1200" dirty="0" err="1"/>
              <a:t>var</a:t>
            </a:r>
            <a:r>
              <a:rPr lang="en-US" altLang="ko-KR" sz="1200" dirty="0"/>
              <a:t>/lib/</a:t>
            </a:r>
            <a:r>
              <a:rPr lang="en-US" altLang="ko-KR" sz="1200" dirty="0" err="1"/>
              <a:t>docker</a:t>
            </a:r>
            <a:r>
              <a:rPr lang="en-US" altLang="ko-KR" sz="1200"/>
              <a:t>/containers</a:t>
            </a:r>
          </a:p>
          <a:p>
            <a:pPr algn="l"/>
            <a:endParaRPr lang="en-US" altLang="ko-KR" sz="1200" dirty="0"/>
          </a:p>
          <a:p>
            <a:pPr algn="l"/>
            <a:r>
              <a:rPr lang="en-US" altLang="ko-KR" sz="1200" dirty="0"/>
              <a:t>[</a:t>
            </a:r>
            <a:r>
              <a:rPr lang="en-US" altLang="ko-KR" sz="1200" dirty="0" err="1"/>
              <a:t>root@centos-master</a:t>
            </a:r>
            <a:r>
              <a:rPr lang="en-US" altLang="ko-KR" sz="1200" dirty="0"/>
              <a:t> </a:t>
            </a:r>
            <a:r>
              <a:rPr lang="en-US" altLang="ko-KR" sz="1200" dirty="0" err="1"/>
              <a:t>daemonsets</a:t>
            </a:r>
            <a:r>
              <a:rPr lang="en-US" altLang="ko-KR" sz="1200" dirty="0"/>
              <a:t>]# </a:t>
            </a:r>
            <a:r>
              <a:rPr lang="en-US" altLang="ko-KR" sz="1200" b="1" dirty="0" err="1">
                <a:solidFill>
                  <a:srgbClr val="FF0000"/>
                </a:solidFill>
              </a:rPr>
              <a:t>kubectl</a:t>
            </a:r>
            <a:r>
              <a:rPr lang="en-US" altLang="ko-KR" sz="1200" b="1" dirty="0">
                <a:solidFill>
                  <a:srgbClr val="FF0000"/>
                </a:solidFill>
              </a:rPr>
              <a:t> create -f </a:t>
            </a:r>
            <a:r>
              <a:rPr lang="en-US" altLang="ko-KR" sz="1200" b="1" dirty="0" err="1">
                <a:solidFill>
                  <a:srgbClr val="FF0000"/>
                </a:solidFill>
              </a:rPr>
              <a:t>daemonset.yaml</a:t>
            </a:r>
            <a:endParaRPr lang="en-US" altLang="ko-KR" sz="1200" b="1" dirty="0">
              <a:solidFill>
                <a:srgbClr val="FF0000"/>
              </a:solidFill>
            </a:endParaRPr>
          </a:p>
          <a:p>
            <a:pPr algn="l"/>
            <a:r>
              <a:rPr lang="en-US" altLang="ko-KR" sz="1200" dirty="0" err="1"/>
              <a:t>daemonset</a:t>
            </a:r>
            <a:r>
              <a:rPr lang="en-US" altLang="ko-KR" sz="1200" dirty="0"/>
              <a:t> "</a:t>
            </a:r>
            <a:r>
              <a:rPr lang="en-US" altLang="ko-KR" sz="1200" dirty="0" err="1"/>
              <a:t>fluentd-elasticsearch</a:t>
            </a:r>
            <a:r>
              <a:rPr lang="en-US" altLang="ko-KR" sz="1200" dirty="0"/>
              <a:t>" created</a:t>
            </a:r>
          </a:p>
        </p:txBody>
      </p:sp>
    </p:spTree>
    <p:extLst>
      <p:ext uri="{BB962C8B-B14F-4D97-AF65-F5344CB8AC3E}">
        <p14:creationId xmlns:p14="http://schemas.microsoft.com/office/powerpoint/2010/main" val="30118941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800219"/>
          </a:xfrm>
          <a:prstGeom prst="rect">
            <a:avLst/>
          </a:prstGeom>
          <a:noFill/>
          <a:ln w="9525">
            <a:noFill/>
            <a:miter lim="800000"/>
            <a:headEnd/>
            <a:tailEnd/>
          </a:ln>
        </p:spPr>
        <p:txBody>
          <a:bodyPr wrap="square">
            <a:spAutoFit/>
          </a:bodyPr>
          <a:lstStyle/>
          <a:p>
            <a:pPr marL="342900" indent="-342900" algn="l">
              <a:buAutoNum type="arabicPeriod"/>
            </a:pPr>
            <a:r>
              <a:rPr lang="en-US" altLang="ko-KR" sz="1800" b="1" dirty="0" err="1" smtClean="0">
                <a:latin typeface="+mn-ea"/>
                <a:ea typeface="+mn-ea"/>
              </a:rPr>
              <a:t>kubernetes</a:t>
            </a:r>
            <a:r>
              <a:rPr lang="en-US" altLang="ko-KR" sz="1800" b="1" dirty="0" smtClean="0">
                <a:latin typeface="+mn-ea"/>
                <a:ea typeface="+mn-ea"/>
              </a:rPr>
              <a:t> </a:t>
            </a:r>
            <a:r>
              <a:rPr lang="ko-KR" altLang="en-US" sz="1800" b="1" dirty="0" smtClean="0">
                <a:latin typeface="+mn-ea"/>
                <a:ea typeface="+mn-ea"/>
              </a:rPr>
              <a:t>구조 </a:t>
            </a:r>
            <a:r>
              <a:rPr lang="en-US" altLang="ko-KR" sz="1800" b="1" dirty="0" smtClean="0">
                <a:latin typeface="+mn-ea"/>
                <a:ea typeface="+mn-ea"/>
              </a:rPr>
              <a:t> </a:t>
            </a:r>
            <a:endParaRPr lang="en-US" altLang="ko-KR" sz="1800" b="1" dirty="0">
              <a:latin typeface="+mn-ea"/>
              <a:ea typeface="+mn-ea"/>
            </a:endParaRPr>
          </a:p>
          <a:p>
            <a:pPr algn="l"/>
            <a:r>
              <a:rPr lang="en-US" altLang="ko-KR" sz="1600" dirty="0" smtClean="0">
                <a:latin typeface="+mn-ea"/>
                <a:ea typeface="+mn-ea"/>
              </a:rPr>
              <a:t>-</a:t>
            </a:r>
            <a:endParaRPr lang="en-US" altLang="ko-KR" sz="1400" dirty="0">
              <a:latin typeface="+mn-ea"/>
              <a:ea typeface="+mn-ea"/>
            </a:endParaRPr>
          </a:p>
          <a:p>
            <a:pPr lvl="0" algn="l"/>
            <a:endParaRPr lang="en-US" altLang="ko-KR" sz="1200" dirty="0">
              <a:solidFill>
                <a:srgbClr val="000000"/>
              </a:solidFill>
              <a:latin typeface="맑은 고딕"/>
              <a:ea typeface="맑은 고딕"/>
            </a:endParaRPr>
          </a:p>
        </p:txBody>
      </p:sp>
      <p:sp>
        <p:nvSpPr>
          <p:cNvPr id="5" name="직사각형 4"/>
          <p:cNvSpPr/>
          <p:nvPr/>
        </p:nvSpPr>
        <p:spPr>
          <a:xfrm>
            <a:off x="537572" y="4770549"/>
            <a:ext cx="8748972" cy="2308324"/>
          </a:xfrm>
          <a:prstGeom prst="rect">
            <a:avLst/>
          </a:prstGeom>
        </p:spPr>
        <p:txBody>
          <a:bodyPr wrap="square">
            <a:spAutoFit/>
          </a:bodyPr>
          <a:lstStyle/>
          <a:p>
            <a:pPr algn="l"/>
            <a:r>
              <a:rPr lang="en-US" altLang="ko-KR" sz="1200" b="1" dirty="0" smtClean="0">
                <a:latin typeface="+mn-ea"/>
                <a:ea typeface="+mn-ea"/>
              </a:rPr>
              <a:t>[</a:t>
            </a:r>
            <a:r>
              <a:rPr lang="en-US" altLang="ko-KR" sz="1200" b="1" dirty="0" err="1" smtClean="0">
                <a:latin typeface="+mn-ea"/>
                <a:ea typeface="+mn-ea"/>
              </a:rPr>
              <a:t>Kubernetes</a:t>
            </a:r>
            <a:r>
              <a:rPr lang="en-US" altLang="ko-KR" sz="1200" b="1" dirty="0" smtClean="0">
                <a:latin typeface="+mn-ea"/>
                <a:ea typeface="+mn-ea"/>
              </a:rPr>
              <a:t> master]</a:t>
            </a:r>
            <a:endParaRPr lang="en-US" altLang="ko-KR" sz="1200" b="1" dirty="0">
              <a:latin typeface="+mn-ea"/>
              <a:ea typeface="+mn-ea"/>
            </a:endParaRPr>
          </a:p>
          <a:p>
            <a:pPr algn="l"/>
            <a:r>
              <a:rPr lang="ko-KR" altLang="en-US" sz="1200" b="1" dirty="0" err="1">
                <a:solidFill>
                  <a:srgbClr val="FF0000"/>
                </a:solidFill>
                <a:latin typeface="+mn-ea"/>
                <a:ea typeface="+mn-ea"/>
              </a:rPr>
              <a:t>ㅇ</a:t>
            </a:r>
            <a:r>
              <a:rPr lang="ko-KR" altLang="en-US" sz="1200" b="1" dirty="0">
                <a:solidFill>
                  <a:srgbClr val="FF0000"/>
                </a:solidFill>
                <a:latin typeface="+mn-ea"/>
                <a:ea typeface="+mn-ea"/>
              </a:rPr>
              <a:t> </a:t>
            </a:r>
            <a:r>
              <a:rPr lang="en-US" altLang="ko-KR" sz="1200" b="1" dirty="0" err="1" smtClean="0">
                <a:solidFill>
                  <a:srgbClr val="FF0000"/>
                </a:solidFill>
                <a:latin typeface="+mn-ea"/>
                <a:ea typeface="+mn-ea"/>
              </a:rPr>
              <a:t>Etcd</a:t>
            </a:r>
            <a:r>
              <a:rPr lang="en-US" altLang="ko-KR" sz="1200" dirty="0">
                <a:latin typeface="+mn-ea"/>
                <a:ea typeface="+mn-ea"/>
              </a:rPr>
              <a:t>: a globally available </a:t>
            </a:r>
            <a:r>
              <a:rPr lang="en-US" altLang="ko-KR" sz="1200" dirty="0" err="1">
                <a:latin typeface="+mn-ea"/>
                <a:ea typeface="+mn-ea"/>
              </a:rPr>
              <a:t>datastore</a:t>
            </a:r>
            <a:r>
              <a:rPr lang="en-US" altLang="ko-KR" sz="1200" dirty="0">
                <a:latin typeface="+mn-ea"/>
                <a:ea typeface="+mn-ea"/>
              </a:rPr>
              <a:t> that stores information about the cluster and the services and applications running on the cluster.</a:t>
            </a:r>
          </a:p>
          <a:p>
            <a:pPr algn="l"/>
            <a:r>
              <a:rPr lang="ko-KR" altLang="en-US" sz="1200" b="1" dirty="0" err="1">
                <a:solidFill>
                  <a:srgbClr val="FF0000"/>
                </a:solidFill>
                <a:latin typeface="+mn-ea"/>
                <a:ea typeface="+mn-ea"/>
              </a:rPr>
              <a:t>ㅇ</a:t>
            </a:r>
            <a:r>
              <a:rPr lang="ko-KR" altLang="en-US" sz="1200" b="1" dirty="0">
                <a:solidFill>
                  <a:srgbClr val="FF0000"/>
                </a:solidFill>
                <a:latin typeface="+mn-ea"/>
                <a:ea typeface="+mn-ea"/>
              </a:rPr>
              <a:t> </a:t>
            </a:r>
            <a:r>
              <a:rPr lang="en-US" altLang="ko-KR" sz="1200" b="1" dirty="0" err="1" smtClean="0">
                <a:solidFill>
                  <a:srgbClr val="FF0000"/>
                </a:solidFill>
                <a:latin typeface="+mn-ea"/>
                <a:ea typeface="+mn-ea"/>
              </a:rPr>
              <a:t>Kube</a:t>
            </a:r>
            <a:r>
              <a:rPr lang="en-US" altLang="ko-KR" sz="1200" b="1" dirty="0" smtClean="0">
                <a:solidFill>
                  <a:srgbClr val="FF0000"/>
                </a:solidFill>
                <a:latin typeface="+mn-ea"/>
                <a:ea typeface="+mn-ea"/>
              </a:rPr>
              <a:t> </a:t>
            </a:r>
            <a:r>
              <a:rPr lang="en-US" altLang="ko-KR" sz="1200" b="1" dirty="0">
                <a:solidFill>
                  <a:srgbClr val="FF0000"/>
                </a:solidFill>
                <a:latin typeface="+mn-ea"/>
                <a:ea typeface="+mn-ea"/>
              </a:rPr>
              <a:t>API server</a:t>
            </a:r>
            <a:r>
              <a:rPr lang="en-US" altLang="ko-KR" sz="1200" dirty="0">
                <a:latin typeface="+mn-ea"/>
                <a:ea typeface="+mn-ea"/>
              </a:rPr>
              <a:t>: this is main management hub of the </a:t>
            </a:r>
            <a:r>
              <a:rPr lang="en-US" altLang="ko-KR" sz="1200" dirty="0" err="1">
                <a:latin typeface="+mn-ea"/>
                <a:ea typeface="+mn-ea"/>
              </a:rPr>
              <a:t>Kubernetes</a:t>
            </a:r>
            <a:r>
              <a:rPr lang="en-US" altLang="ko-KR" sz="1200" dirty="0">
                <a:latin typeface="+mn-ea"/>
                <a:ea typeface="+mn-ea"/>
              </a:rPr>
              <a:t> cluster and it exposes a </a:t>
            </a:r>
            <a:r>
              <a:rPr lang="en-US" altLang="ko-KR" sz="1200" dirty="0" err="1">
                <a:latin typeface="+mn-ea"/>
                <a:ea typeface="+mn-ea"/>
              </a:rPr>
              <a:t>RESTful</a:t>
            </a:r>
            <a:r>
              <a:rPr lang="en-US" altLang="ko-KR" sz="1200" dirty="0">
                <a:latin typeface="+mn-ea"/>
                <a:ea typeface="+mn-ea"/>
              </a:rPr>
              <a:t> interface.</a:t>
            </a:r>
          </a:p>
          <a:p>
            <a:pPr algn="l"/>
            <a:r>
              <a:rPr lang="ko-KR" altLang="en-US" sz="1200" b="1" dirty="0" err="1">
                <a:solidFill>
                  <a:srgbClr val="FF0000"/>
                </a:solidFill>
                <a:latin typeface="+mn-ea"/>
                <a:ea typeface="+mn-ea"/>
              </a:rPr>
              <a:t>ㅇ</a:t>
            </a:r>
            <a:r>
              <a:rPr lang="ko-KR" altLang="en-US" sz="1200" b="1" dirty="0">
                <a:solidFill>
                  <a:srgbClr val="FF0000"/>
                </a:solidFill>
                <a:latin typeface="+mn-ea"/>
                <a:ea typeface="+mn-ea"/>
              </a:rPr>
              <a:t> </a:t>
            </a:r>
            <a:r>
              <a:rPr lang="en-US" altLang="ko-KR" sz="1200" b="1" dirty="0" smtClean="0">
                <a:solidFill>
                  <a:srgbClr val="FF0000"/>
                </a:solidFill>
                <a:latin typeface="+mn-ea"/>
                <a:ea typeface="+mn-ea"/>
              </a:rPr>
              <a:t>Controller </a:t>
            </a:r>
            <a:r>
              <a:rPr lang="en-US" altLang="ko-KR" sz="1200" b="1" dirty="0">
                <a:solidFill>
                  <a:srgbClr val="FF0000"/>
                </a:solidFill>
                <a:latin typeface="+mn-ea"/>
                <a:ea typeface="+mn-ea"/>
              </a:rPr>
              <a:t>manager</a:t>
            </a:r>
            <a:r>
              <a:rPr lang="en-US" altLang="ko-KR" sz="1200" dirty="0">
                <a:latin typeface="+mn-ea"/>
                <a:ea typeface="+mn-ea"/>
              </a:rPr>
              <a:t>: handles the replication of applications managed by replication controllers.</a:t>
            </a:r>
          </a:p>
          <a:p>
            <a:pPr algn="l"/>
            <a:r>
              <a:rPr lang="ko-KR" altLang="en-US" sz="1200" b="1" dirty="0" err="1">
                <a:solidFill>
                  <a:srgbClr val="FF0000"/>
                </a:solidFill>
                <a:latin typeface="+mn-ea"/>
                <a:ea typeface="+mn-ea"/>
              </a:rPr>
              <a:t>ㅇ</a:t>
            </a:r>
            <a:r>
              <a:rPr lang="ko-KR" altLang="en-US" sz="1200" b="1" dirty="0">
                <a:solidFill>
                  <a:srgbClr val="FF0000"/>
                </a:solidFill>
                <a:latin typeface="+mn-ea"/>
                <a:ea typeface="+mn-ea"/>
              </a:rPr>
              <a:t> </a:t>
            </a:r>
            <a:r>
              <a:rPr lang="en-US" altLang="ko-KR" sz="1200" b="1" dirty="0" smtClean="0">
                <a:solidFill>
                  <a:srgbClr val="FF0000"/>
                </a:solidFill>
                <a:latin typeface="+mn-ea"/>
                <a:ea typeface="+mn-ea"/>
              </a:rPr>
              <a:t>Scheduler</a:t>
            </a:r>
            <a:r>
              <a:rPr lang="en-US" altLang="ko-KR" sz="1200" dirty="0">
                <a:latin typeface="+mn-ea"/>
                <a:ea typeface="+mn-ea"/>
              </a:rPr>
              <a:t>: tracks resource utilization across the cluster and assigns workloads accordingly</a:t>
            </a:r>
            <a:r>
              <a:rPr lang="en-US" altLang="ko-KR" sz="1200" dirty="0" smtClean="0">
                <a:latin typeface="+mn-ea"/>
                <a:ea typeface="+mn-ea"/>
              </a:rPr>
              <a:t>.</a:t>
            </a:r>
          </a:p>
          <a:p>
            <a:pPr algn="l"/>
            <a:endParaRPr lang="en-US" altLang="ko-KR" sz="1200" dirty="0">
              <a:latin typeface="+mn-ea"/>
              <a:ea typeface="+mn-ea"/>
            </a:endParaRPr>
          </a:p>
          <a:p>
            <a:pPr algn="l"/>
            <a:r>
              <a:rPr lang="en-US" altLang="ko-KR" sz="1200" b="1" dirty="0" smtClean="0">
                <a:latin typeface="+mn-ea"/>
                <a:ea typeface="+mn-ea"/>
              </a:rPr>
              <a:t>[</a:t>
            </a:r>
            <a:r>
              <a:rPr lang="en-US" altLang="ko-KR" sz="1200" b="1" dirty="0" err="1" smtClean="0">
                <a:latin typeface="+mn-ea"/>
                <a:ea typeface="+mn-ea"/>
              </a:rPr>
              <a:t>Kubernetes</a:t>
            </a:r>
            <a:r>
              <a:rPr lang="en-US" altLang="ko-KR" sz="1200" b="1" dirty="0" smtClean="0">
                <a:latin typeface="+mn-ea"/>
                <a:ea typeface="+mn-ea"/>
              </a:rPr>
              <a:t> node]</a:t>
            </a:r>
            <a:endParaRPr lang="en-US" altLang="ko-KR" sz="1200" b="1" dirty="0">
              <a:latin typeface="+mn-ea"/>
              <a:ea typeface="+mn-ea"/>
            </a:endParaRPr>
          </a:p>
          <a:p>
            <a:pPr algn="l"/>
            <a:r>
              <a:rPr lang="ko-KR" altLang="en-US" sz="1200" b="1" dirty="0" err="1" smtClean="0">
                <a:solidFill>
                  <a:srgbClr val="FF0000"/>
                </a:solidFill>
                <a:latin typeface="+mn-ea"/>
                <a:ea typeface="+mn-ea"/>
              </a:rPr>
              <a:t>ㅇ</a:t>
            </a:r>
            <a:r>
              <a:rPr lang="ko-KR" altLang="en-US" sz="1200" b="1" dirty="0" smtClean="0">
                <a:solidFill>
                  <a:srgbClr val="FF0000"/>
                </a:solidFill>
                <a:latin typeface="+mn-ea"/>
                <a:ea typeface="+mn-ea"/>
              </a:rPr>
              <a:t> </a:t>
            </a:r>
            <a:r>
              <a:rPr lang="en-US" altLang="ko-KR" sz="1200" b="1" dirty="0" err="1" smtClean="0">
                <a:solidFill>
                  <a:srgbClr val="FF0000"/>
                </a:solidFill>
                <a:latin typeface="+mn-ea"/>
                <a:ea typeface="+mn-ea"/>
              </a:rPr>
              <a:t>Docker</a:t>
            </a:r>
            <a:r>
              <a:rPr lang="en-US" altLang="ko-KR" sz="1200" dirty="0">
                <a:latin typeface="+mn-ea"/>
                <a:ea typeface="+mn-ea"/>
              </a:rPr>
              <a:t>: a daemon that runs application containers defined in pods.</a:t>
            </a:r>
          </a:p>
          <a:p>
            <a:pPr algn="l"/>
            <a:r>
              <a:rPr lang="ko-KR" altLang="en-US" sz="1200" b="1" dirty="0" err="1">
                <a:solidFill>
                  <a:srgbClr val="FF0000"/>
                </a:solidFill>
                <a:latin typeface="+mn-ea"/>
                <a:ea typeface="+mn-ea"/>
              </a:rPr>
              <a:t>ㅇ</a:t>
            </a:r>
            <a:r>
              <a:rPr lang="ko-KR" altLang="en-US" sz="1200" b="1" dirty="0">
                <a:solidFill>
                  <a:srgbClr val="FF0000"/>
                </a:solidFill>
                <a:latin typeface="+mn-ea"/>
                <a:ea typeface="+mn-ea"/>
              </a:rPr>
              <a:t> </a:t>
            </a:r>
            <a:r>
              <a:rPr lang="en-US" altLang="ko-KR" sz="1200" b="1" dirty="0" err="1" smtClean="0">
                <a:solidFill>
                  <a:srgbClr val="FF0000"/>
                </a:solidFill>
                <a:latin typeface="+mn-ea"/>
                <a:ea typeface="+mn-ea"/>
              </a:rPr>
              <a:t>Kubele</a:t>
            </a:r>
            <a:r>
              <a:rPr lang="en-US" altLang="ko-KR" sz="1200" dirty="0" err="1" smtClean="0">
                <a:latin typeface="+mn-ea"/>
                <a:ea typeface="+mn-ea"/>
              </a:rPr>
              <a:t>t</a:t>
            </a:r>
            <a:r>
              <a:rPr lang="en-US" altLang="ko-KR" sz="1200" dirty="0">
                <a:latin typeface="+mn-ea"/>
                <a:ea typeface="+mn-ea"/>
              </a:rPr>
              <a:t>: a control unit for pods in a local system.</a:t>
            </a:r>
          </a:p>
          <a:p>
            <a:pPr algn="l"/>
            <a:r>
              <a:rPr lang="ko-KR" altLang="en-US" sz="1200" b="1" dirty="0" err="1">
                <a:solidFill>
                  <a:srgbClr val="FF0000"/>
                </a:solidFill>
                <a:latin typeface="+mn-ea"/>
                <a:ea typeface="+mn-ea"/>
              </a:rPr>
              <a:t>ㅇ</a:t>
            </a:r>
            <a:r>
              <a:rPr lang="ko-KR" altLang="en-US" sz="1200" b="1" dirty="0">
                <a:solidFill>
                  <a:srgbClr val="FF0000"/>
                </a:solidFill>
                <a:latin typeface="+mn-ea"/>
                <a:ea typeface="+mn-ea"/>
              </a:rPr>
              <a:t> </a:t>
            </a:r>
            <a:r>
              <a:rPr lang="en-US" altLang="ko-KR" sz="1200" b="1" dirty="0" err="1" smtClean="0">
                <a:solidFill>
                  <a:srgbClr val="FF0000"/>
                </a:solidFill>
                <a:latin typeface="+mn-ea"/>
                <a:ea typeface="+mn-ea"/>
              </a:rPr>
              <a:t>Kube</a:t>
            </a:r>
            <a:r>
              <a:rPr lang="en-US" altLang="ko-KR" sz="1200" b="1" dirty="0" smtClean="0">
                <a:solidFill>
                  <a:srgbClr val="FF0000"/>
                </a:solidFill>
                <a:latin typeface="+mn-ea"/>
                <a:ea typeface="+mn-ea"/>
              </a:rPr>
              <a:t>-proxy</a:t>
            </a:r>
            <a:r>
              <a:rPr lang="en-US" altLang="ko-KR" sz="1200" dirty="0">
                <a:latin typeface="+mn-ea"/>
                <a:ea typeface="+mn-ea"/>
              </a:rPr>
              <a:t>: a network proxy that ensures correct routing for </a:t>
            </a:r>
            <a:r>
              <a:rPr lang="en-US" altLang="ko-KR" sz="1200" dirty="0" err="1">
                <a:latin typeface="+mn-ea"/>
                <a:ea typeface="+mn-ea"/>
              </a:rPr>
              <a:t>Kubernetes</a:t>
            </a:r>
            <a:r>
              <a:rPr lang="en-US" altLang="ko-KR" sz="1200" dirty="0">
                <a:latin typeface="+mn-ea"/>
                <a:ea typeface="+mn-ea"/>
              </a:rPr>
              <a:t> </a:t>
            </a:r>
            <a:r>
              <a:rPr lang="en-US" altLang="ko-KR" sz="1200" dirty="0" smtClean="0">
                <a:latin typeface="+mn-ea"/>
                <a:ea typeface="+mn-ea"/>
              </a:rPr>
              <a:t>services</a:t>
            </a:r>
          </a:p>
          <a:p>
            <a:pPr algn="l"/>
            <a:r>
              <a:rPr lang="ko-KR" altLang="en-US" sz="1200" b="1" dirty="0" err="1" smtClean="0">
                <a:solidFill>
                  <a:srgbClr val="FF0000"/>
                </a:solidFill>
                <a:latin typeface="+mn-ea"/>
                <a:ea typeface="+mn-ea"/>
              </a:rPr>
              <a:t>ㅇ</a:t>
            </a:r>
            <a:r>
              <a:rPr lang="ko-KR" altLang="en-US" sz="1200" b="1" dirty="0" smtClean="0">
                <a:solidFill>
                  <a:srgbClr val="FF0000"/>
                </a:solidFill>
                <a:latin typeface="+mn-ea"/>
                <a:ea typeface="+mn-ea"/>
              </a:rPr>
              <a:t> </a:t>
            </a:r>
            <a:r>
              <a:rPr lang="en-US" altLang="ko-KR" sz="1200" b="1" dirty="0" err="1" smtClean="0">
                <a:solidFill>
                  <a:srgbClr val="FF0000"/>
                </a:solidFill>
                <a:latin typeface="+mn-ea"/>
                <a:ea typeface="+mn-ea"/>
              </a:rPr>
              <a:t>cAdvisor</a:t>
            </a:r>
            <a:r>
              <a:rPr lang="en-US" altLang="ko-KR" sz="1200" dirty="0" smtClean="0">
                <a:latin typeface="+mn-ea"/>
                <a:ea typeface="+mn-ea"/>
              </a:rPr>
              <a:t>: monitor container resources</a:t>
            </a:r>
            <a:endParaRPr lang="en-US" altLang="ko-KR" sz="1200" dirty="0">
              <a:latin typeface="+mn-ea"/>
              <a:ea typeface="+mn-ea"/>
            </a:endParaRPr>
          </a:p>
        </p:txBody>
      </p:sp>
      <p:pic>
        <p:nvPicPr>
          <p:cNvPr id="1026" name="Picture 2" descr="C:\Users\user\Desktop\arc_officia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966" y="1043699"/>
            <a:ext cx="9865096" cy="4482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1986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369332"/>
          </a:xfrm>
          <a:prstGeom prst="rect">
            <a:avLst/>
          </a:prstGeom>
          <a:noFill/>
          <a:ln w="9525">
            <a:noFill/>
            <a:miter lim="800000"/>
            <a:headEnd/>
            <a:tailEnd/>
          </a:ln>
        </p:spPr>
        <p:txBody>
          <a:bodyPr wrap="square">
            <a:spAutoFit/>
          </a:bodyPr>
          <a:lstStyle/>
          <a:p>
            <a:pPr marL="342900" lvl="0" indent="-342900" algn="l">
              <a:buAutoNum type="arabicPeriod"/>
            </a:pPr>
            <a:r>
              <a:rPr lang="en-US" altLang="ko-KR" sz="1800" b="1" dirty="0" err="1" smtClean="0">
                <a:solidFill>
                  <a:srgbClr val="000000"/>
                </a:solidFill>
                <a:latin typeface="맑은 고딕"/>
                <a:ea typeface="맑은 고딕"/>
              </a:rPr>
              <a:t>kubernetes</a:t>
            </a:r>
            <a:r>
              <a:rPr lang="en-US" altLang="ko-KR" sz="1800" b="1" dirty="0" smtClean="0">
                <a:solidFill>
                  <a:srgbClr val="000000"/>
                </a:solidFill>
                <a:latin typeface="맑은 고딕"/>
                <a:ea typeface="맑은 고딕"/>
              </a:rPr>
              <a:t> Master </a:t>
            </a:r>
          </a:p>
        </p:txBody>
      </p:sp>
      <p:graphicFrame>
        <p:nvGraphicFramePr>
          <p:cNvPr id="3" name="표 2"/>
          <p:cNvGraphicFramePr>
            <a:graphicFrameLocks noGrp="1"/>
          </p:cNvGraphicFramePr>
          <p:nvPr>
            <p:extLst>
              <p:ext uri="{D42A27DB-BD31-4B8C-83A1-F6EECF244321}">
                <p14:modId xmlns:p14="http://schemas.microsoft.com/office/powerpoint/2010/main" val="832426215"/>
              </p:ext>
            </p:extLst>
          </p:nvPr>
        </p:nvGraphicFramePr>
        <p:xfrm>
          <a:off x="467966" y="1205282"/>
          <a:ext cx="9757083" cy="6167120"/>
        </p:xfrm>
        <a:graphic>
          <a:graphicData uri="http://schemas.openxmlformats.org/drawingml/2006/table">
            <a:tbl>
              <a:tblPr firstRow="1" bandRow="1">
                <a:tableStyleId>{5940675A-B579-460E-94D1-54222C63F5DA}</a:tableStyleId>
              </a:tblPr>
              <a:tblGrid>
                <a:gridCol w="1764196"/>
                <a:gridCol w="7992887"/>
              </a:tblGrid>
              <a:tr h="370840">
                <a:tc>
                  <a:txBody>
                    <a:bodyPr/>
                    <a:lstStyle/>
                    <a:p>
                      <a:pPr latinLnBrk="1"/>
                      <a:r>
                        <a:rPr lang="ko-KR" altLang="en-US" sz="1400" dirty="0" smtClean="0"/>
                        <a:t>구성요소</a:t>
                      </a:r>
                      <a:endParaRPr lang="ko-KR" altLang="en-US" sz="1400" dirty="0"/>
                    </a:p>
                  </a:txBody>
                  <a:tcPr/>
                </a:tc>
                <a:tc>
                  <a:txBody>
                    <a:bodyPr/>
                    <a:lstStyle/>
                    <a:p>
                      <a:pPr latinLnBrk="1"/>
                      <a:r>
                        <a:rPr lang="ko-KR" altLang="en-US" sz="1400" dirty="0" smtClean="0"/>
                        <a:t>설명</a:t>
                      </a:r>
                      <a:endParaRPr lang="ko-KR" altLang="en-US" sz="1400" dirty="0"/>
                    </a:p>
                  </a:txBody>
                  <a:tcPr/>
                </a:tc>
              </a:tr>
              <a:tr h="370840">
                <a:tc>
                  <a:txBody>
                    <a:bodyPr/>
                    <a:lstStyle/>
                    <a:p>
                      <a:pPr latinLnBrk="1"/>
                      <a:r>
                        <a:rPr lang="en-US" altLang="ko-KR" sz="1400" b="1" dirty="0" err="1" smtClean="0"/>
                        <a:t>kube-apiserver</a:t>
                      </a:r>
                      <a:endParaRPr lang="ko-KR" altLang="en-US" sz="1400" dirty="0"/>
                    </a:p>
                  </a:txBody>
                  <a:tcPr/>
                </a:tc>
                <a:tc>
                  <a:txBody>
                    <a:bodyPr/>
                    <a:lstStyle/>
                    <a:p>
                      <a:pPr latinLnBrk="1"/>
                      <a:r>
                        <a:rPr lang="ko-KR" altLang="ko-KR" sz="1400" dirty="0" smtClean="0"/>
                        <a:t>kube-apiserver는 Kubernetes API를 공개합니다. Kubernetes 제어 평면의 </a:t>
                      </a:r>
                      <a:r>
                        <a:rPr lang="ko-KR" altLang="ko-KR" sz="1400" dirty="0" err="1" smtClean="0"/>
                        <a:t>프론트</a:t>
                      </a:r>
                      <a:r>
                        <a:rPr lang="ko-KR" altLang="ko-KR" sz="1400" dirty="0" smtClean="0"/>
                        <a:t> </a:t>
                      </a:r>
                      <a:r>
                        <a:rPr lang="ko-KR" altLang="ko-KR" sz="1400" dirty="0" err="1" smtClean="0"/>
                        <a:t>엔드입니다</a:t>
                      </a:r>
                      <a:r>
                        <a:rPr lang="ko-KR" altLang="ko-KR" sz="1400" dirty="0" smtClean="0"/>
                        <a:t>. 수평 확장을 위해 설계되었습니다. 즉, 더 많은 </a:t>
                      </a:r>
                      <a:r>
                        <a:rPr lang="ko-KR" altLang="ko-KR" sz="1400" dirty="0" err="1" smtClean="0"/>
                        <a:t>인스턴스를</a:t>
                      </a:r>
                      <a:r>
                        <a:rPr lang="ko-KR" altLang="ko-KR" sz="1400" dirty="0" smtClean="0"/>
                        <a:t> 배치하여 확장합니다. </a:t>
                      </a:r>
                      <a:endParaRPr lang="ko-KR" altLang="en-US" sz="1400" dirty="0"/>
                    </a:p>
                  </a:txBody>
                  <a:tcPr/>
                </a:tc>
              </a:tr>
              <a:tr h="370840">
                <a:tc>
                  <a:txBody>
                    <a:bodyPr/>
                    <a:lstStyle/>
                    <a:p>
                      <a:pPr latinLnBrk="1"/>
                      <a:r>
                        <a:rPr lang="en-US" altLang="ko-KR" sz="1400" b="1" dirty="0" err="1" smtClean="0"/>
                        <a:t>etcd</a:t>
                      </a:r>
                      <a:endParaRPr lang="ko-KR" altLang="en-US" sz="14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effectLst/>
                        </a:rPr>
                        <a:t>etcd</a:t>
                      </a:r>
                      <a:r>
                        <a:rPr lang="ko-KR" altLang="en-US" sz="1400" dirty="0" smtClean="0">
                          <a:effectLst/>
                        </a:rPr>
                        <a:t>는 </a:t>
                      </a:r>
                      <a:r>
                        <a:rPr lang="en-US" altLang="ko-KR" sz="1400" dirty="0" err="1" smtClean="0">
                          <a:effectLst/>
                        </a:rPr>
                        <a:t>Kubernetes</a:t>
                      </a:r>
                      <a:r>
                        <a:rPr lang="ko-KR" altLang="en-US" sz="1400" dirty="0" smtClean="0">
                          <a:effectLst/>
                        </a:rPr>
                        <a:t>의 후원 저장소로 사용됩니다</a:t>
                      </a:r>
                      <a:r>
                        <a:rPr lang="en-US" altLang="ko-KR" sz="1400" dirty="0" smtClean="0">
                          <a:effectLst/>
                        </a:rPr>
                        <a:t>. </a:t>
                      </a:r>
                      <a:r>
                        <a:rPr lang="ko-KR" altLang="en-US" sz="1400" dirty="0" smtClean="0">
                          <a:effectLst/>
                        </a:rPr>
                        <a:t>모든 클러스터 데이터가 여기에 저장됩니다</a:t>
                      </a:r>
                      <a:r>
                        <a:rPr lang="en-US" altLang="ko-KR" sz="1400" dirty="0" smtClean="0">
                          <a:effectLst/>
                        </a:rPr>
                        <a:t>. </a:t>
                      </a:r>
                      <a:r>
                        <a:rPr lang="ko-KR" altLang="en-US" sz="1400" dirty="0" smtClean="0">
                          <a:effectLst/>
                        </a:rPr>
                        <a:t>항상 </a:t>
                      </a:r>
                      <a:r>
                        <a:rPr lang="en-US" altLang="ko-KR" sz="1400" dirty="0" err="1" smtClean="0">
                          <a:effectLst/>
                        </a:rPr>
                        <a:t>Kubernetes</a:t>
                      </a:r>
                      <a:r>
                        <a:rPr lang="en-US" altLang="ko-KR" sz="1400" dirty="0" smtClean="0">
                          <a:effectLst/>
                        </a:rPr>
                        <a:t> </a:t>
                      </a:r>
                      <a:r>
                        <a:rPr lang="ko-KR" altLang="en-US" sz="1400" dirty="0" smtClean="0">
                          <a:effectLst/>
                        </a:rPr>
                        <a:t>클러스터에 대한 </a:t>
                      </a:r>
                      <a:r>
                        <a:rPr lang="en-US" altLang="ko-KR" sz="1400" dirty="0" err="1" smtClean="0">
                          <a:effectLst/>
                        </a:rPr>
                        <a:t>etcd</a:t>
                      </a:r>
                      <a:r>
                        <a:rPr lang="en-US" altLang="ko-KR" sz="1400" dirty="0" smtClean="0">
                          <a:effectLst/>
                        </a:rPr>
                        <a:t> </a:t>
                      </a:r>
                      <a:r>
                        <a:rPr lang="ko-KR" altLang="en-US" sz="1400" dirty="0" smtClean="0">
                          <a:effectLst/>
                        </a:rPr>
                        <a:t>데이터 백업 계획이 </a:t>
                      </a:r>
                      <a:r>
                        <a:rPr lang="ko-KR" altLang="en-US" sz="1400" dirty="0" err="1" smtClean="0">
                          <a:effectLst/>
                        </a:rPr>
                        <a:t>있어야합니다</a:t>
                      </a:r>
                      <a:endParaRPr lang="ko-KR" altLang="en-US" sz="1400" dirty="0" smtClean="0">
                        <a:effectLst/>
                      </a:endParaRPr>
                    </a:p>
                  </a:txBody>
                  <a:tcPr/>
                </a:tc>
              </a:tr>
              <a:tr h="370840">
                <a:tc>
                  <a:txBody>
                    <a:bodyPr/>
                    <a:lstStyle/>
                    <a:p>
                      <a:pPr latinLnBrk="1"/>
                      <a:r>
                        <a:rPr lang="en-US" altLang="ko-KR" sz="1400" b="1" dirty="0" err="1" smtClean="0"/>
                        <a:t>kube</a:t>
                      </a:r>
                      <a:r>
                        <a:rPr lang="en-US" altLang="ko-KR" sz="1400" b="1" dirty="0" smtClean="0"/>
                        <a:t>-controller-manager</a:t>
                      </a:r>
                      <a:endParaRPr lang="ko-KR" altLang="en-US" sz="1400" dirty="0"/>
                    </a:p>
                  </a:txBody>
                  <a:tcPr/>
                </a:tc>
                <a:tc>
                  <a:txBody>
                    <a:bodyPr/>
                    <a:lstStyle/>
                    <a:p>
                      <a:pPr latinLnBrk="1"/>
                      <a:r>
                        <a:rPr lang="ko-KR" altLang="ko-KR" sz="1400" dirty="0" smtClean="0"/>
                        <a:t>kube-controller-manager는 클러스터에서 루틴 태스크를 처리하는 백그라운드 </a:t>
                      </a:r>
                      <a:r>
                        <a:rPr lang="ko-KR" altLang="ko-KR" sz="1400" dirty="0" err="1" smtClean="0"/>
                        <a:t>스레드</a:t>
                      </a:r>
                      <a:r>
                        <a:rPr lang="ko-KR" altLang="ko-KR" sz="1400" dirty="0" smtClean="0"/>
                        <a:t> 인 컨트롤러를 실행합니다. </a:t>
                      </a:r>
                      <a:endParaRPr lang="en-US" altLang="ko-KR" sz="1400" dirty="0" smtClean="0"/>
                    </a:p>
                    <a:p>
                      <a:pPr latinLnBrk="1"/>
                      <a:r>
                        <a:rPr lang="ko-KR" altLang="ko-KR" sz="1400" dirty="0" smtClean="0"/>
                        <a:t>• </a:t>
                      </a:r>
                      <a:r>
                        <a:rPr lang="ko-KR" altLang="ko-KR" sz="1400" dirty="0" err="1" smtClean="0">
                          <a:solidFill>
                            <a:srgbClr val="FF0000"/>
                          </a:solidFill>
                        </a:rPr>
                        <a:t>노드</a:t>
                      </a:r>
                      <a:r>
                        <a:rPr lang="ko-KR" altLang="ko-KR" sz="1400" dirty="0" smtClean="0">
                          <a:solidFill>
                            <a:srgbClr val="FF0000"/>
                          </a:solidFill>
                        </a:rPr>
                        <a:t> 컨트롤러 </a:t>
                      </a:r>
                      <a:r>
                        <a:rPr lang="ko-KR" altLang="ko-KR" sz="1400" dirty="0" smtClean="0"/>
                        <a:t>: </a:t>
                      </a:r>
                      <a:r>
                        <a:rPr lang="ko-KR" altLang="ko-KR" sz="1400" dirty="0" err="1" smtClean="0"/>
                        <a:t>노드가</a:t>
                      </a:r>
                      <a:r>
                        <a:rPr lang="ko-KR" altLang="ko-KR" sz="1400" dirty="0" smtClean="0"/>
                        <a:t> 다운되었을 때이를 감지하고 응답합니다.</a:t>
                      </a:r>
                      <a:br>
                        <a:rPr lang="ko-KR" altLang="ko-KR" sz="1400" dirty="0" smtClean="0"/>
                      </a:br>
                      <a:r>
                        <a:rPr lang="ko-KR" altLang="ko-KR" sz="1400" dirty="0" smtClean="0"/>
                        <a:t>• </a:t>
                      </a:r>
                      <a:r>
                        <a:rPr lang="ko-KR" altLang="ko-KR" sz="1400" dirty="0" smtClean="0">
                          <a:solidFill>
                            <a:srgbClr val="FF0000"/>
                          </a:solidFill>
                        </a:rPr>
                        <a:t>복제 컨트롤러 </a:t>
                      </a:r>
                      <a:r>
                        <a:rPr lang="ko-KR" altLang="ko-KR" sz="1400" dirty="0" smtClean="0"/>
                        <a:t>: 시스템의 모든 복제 컨트롤러 개체에 대해 올바른 수의 pod를 유지 관리합니다.</a:t>
                      </a:r>
                      <a:br>
                        <a:rPr lang="ko-KR" altLang="ko-KR" sz="1400" dirty="0" smtClean="0"/>
                      </a:br>
                      <a:r>
                        <a:rPr lang="ko-KR" altLang="ko-KR" sz="1400" dirty="0" smtClean="0"/>
                        <a:t>• </a:t>
                      </a:r>
                      <a:r>
                        <a:rPr lang="ko-KR" altLang="en-US" sz="1400" dirty="0" err="1" smtClean="0">
                          <a:solidFill>
                            <a:srgbClr val="FF0000"/>
                          </a:solidFill>
                        </a:rPr>
                        <a:t>앤드포인트</a:t>
                      </a:r>
                      <a:r>
                        <a:rPr lang="ko-KR" altLang="ko-KR" sz="1400" dirty="0" smtClean="0">
                          <a:solidFill>
                            <a:srgbClr val="FF0000"/>
                          </a:solidFill>
                        </a:rPr>
                        <a:t> 컨트롤러 </a:t>
                      </a:r>
                      <a:r>
                        <a:rPr lang="ko-KR" altLang="ko-KR" sz="1400" dirty="0" smtClean="0"/>
                        <a:t>: </a:t>
                      </a:r>
                      <a:r>
                        <a:rPr lang="ko-KR" altLang="en-US" sz="1400" dirty="0" err="1" smtClean="0"/>
                        <a:t>앤드포인트</a:t>
                      </a:r>
                      <a:r>
                        <a:rPr lang="ko-KR" altLang="ko-KR" sz="1400" dirty="0" smtClean="0"/>
                        <a:t> 개체를 채 웁니다 (즉, 서비스 및 포드에 조인).</a:t>
                      </a:r>
                      <a:br>
                        <a:rPr lang="ko-KR" altLang="ko-KR" sz="1400" dirty="0" smtClean="0"/>
                      </a:br>
                      <a:r>
                        <a:rPr lang="ko-KR" altLang="ko-KR" sz="1400" dirty="0" smtClean="0"/>
                        <a:t>• 서비스 계정 및 토큰 컨트롤러 : 새 네임 스페이스에 대한 기본 계정 및 API 액세스 토큰을 만듭니다</a:t>
                      </a:r>
                      <a:endParaRPr lang="ko-KR" altLang="en-US" sz="1400" dirty="0"/>
                    </a:p>
                  </a:txBody>
                  <a:tcPr/>
                </a:tc>
              </a:tr>
              <a:tr h="370840">
                <a:tc>
                  <a:txBody>
                    <a:bodyPr/>
                    <a:lstStyle/>
                    <a:p>
                      <a:pPr latinLnBrk="1"/>
                      <a:r>
                        <a:rPr lang="en-US" altLang="ko-KR" sz="1400" b="1" dirty="0" err="1" smtClean="0"/>
                        <a:t>kube</a:t>
                      </a:r>
                      <a:r>
                        <a:rPr lang="en-US" altLang="ko-KR" sz="1400" b="1" dirty="0" smtClean="0"/>
                        <a:t>-scheduler</a:t>
                      </a:r>
                      <a:endParaRPr lang="ko-KR" altLang="en-US" sz="1400" dirty="0"/>
                    </a:p>
                  </a:txBody>
                  <a:tcPr/>
                </a:tc>
                <a:tc>
                  <a:txBody>
                    <a:bodyPr/>
                    <a:lstStyle/>
                    <a:p>
                      <a:pPr latinLnBrk="1"/>
                      <a:r>
                        <a:rPr lang="ko-KR" altLang="ko-KR" sz="1400" dirty="0" smtClean="0"/>
                        <a:t>kube-scheduler는 </a:t>
                      </a:r>
                      <a:r>
                        <a:rPr lang="ko-KR" altLang="ko-KR" sz="1400" dirty="0" err="1" smtClean="0"/>
                        <a:t>노드가</a:t>
                      </a:r>
                      <a:r>
                        <a:rPr lang="ko-KR" altLang="ko-KR" sz="1400" dirty="0" smtClean="0"/>
                        <a:t> 할당되지 않은 새로 생성 된 포드를 감시하고 </a:t>
                      </a:r>
                      <a:r>
                        <a:rPr lang="ko-KR" altLang="ko-KR" sz="1400" dirty="0" err="1" smtClean="0"/>
                        <a:t>노드가</a:t>
                      </a:r>
                      <a:r>
                        <a:rPr lang="ko-KR" altLang="ko-KR" sz="1400" dirty="0" smtClean="0"/>
                        <a:t> 실행되도록 </a:t>
                      </a:r>
                      <a:r>
                        <a:rPr lang="ko-KR" altLang="ko-KR" sz="1400" dirty="0" err="1" smtClean="0"/>
                        <a:t>노드를</a:t>
                      </a:r>
                      <a:r>
                        <a:rPr lang="ko-KR" altLang="ko-KR" sz="1400" dirty="0" smtClean="0"/>
                        <a:t> 선택합니다.</a:t>
                      </a:r>
                      <a:endParaRPr lang="ko-KR" altLang="en-US" sz="1400" dirty="0"/>
                    </a:p>
                  </a:txBody>
                  <a:tcPr/>
                </a:tc>
              </a:tr>
              <a:tr h="370840">
                <a:tc>
                  <a:txBody>
                    <a:bodyPr/>
                    <a:lstStyle/>
                    <a:p>
                      <a:pPr latinLnBrk="1"/>
                      <a:r>
                        <a:rPr lang="en-US" altLang="ko-KR" sz="1400" b="1" dirty="0" err="1" smtClean="0"/>
                        <a:t>addons</a:t>
                      </a:r>
                      <a:endParaRPr lang="ko-KR" altLang="en-US" sz="1400" dirty="0"/>
                    </a:p>
                  </a:txBody>
                  <a:tcPr/>
                </a:tc>
                <a:tc>
                  <a:txBody>
                    <a:bodyPr/>
                    <a:lstStyle/>
                    <a:p>
                      <a:r>
                        <a:rPr lang="ko-KR" altLang="ko-KR" sz="1400" dirty="0" err="1" smtClean="0"/>
                        <a:t>애드온은</a:t>
                      </a:r>
                      <a:r>
                        <a:rPr lang="ko-KR" altLang="ko-KR" sz="1400" dirty="0" smtClean="0"/>
                        <a:t> 클러스터 기능을 구현하는 포드 및 서비스입니다. 포드는 Deployments, ReplicationController 등으로 관리 할 수 있습니다. 이름 </a:t>
                      </a:r>
                      <a:r>
                        <a:rPr lang="ko-KR" altLang="ko-KR" sz="1400" dirty="0" err="1" smtClean="0"/>
                        <a:t>공간이있는</a:t>
                      </a:r>
                      <a:r>
                        <a:rPr lang="ko-KR" altLang="ko-KR" sz="1400" dirty="0" smtClean="0"/>
                        <a:t> addon 객체는 kube-system 네임 스페이스에 만들어집니다</a:t>
                      </a:r>
                      <a:endParaRPr lang="ko-KR" altLang="en-US" sz="1400" dirty="0"/>
                    </a:p>
                  </a:txBody>
                  <a:tcPr/>
                </a:tc>
              </a:tr>
              <a:tr h="370840">
                <a:tc>
                  <a:txBody>
                    <a:bodyPr/>
                    <a:lstStyle/>
                    <a:p>
                      <a:pPr latinLnBrk="1"/>
                      <a:r>
                        <a:rPr lang="en-US" altLang="ko-KR" sz="1400" b="1" dirty="0" smtClean="0"/>
                        <a:t>DNS</a:t>
                      </a:r>
                      <a:endParaRPr lang="ko-KR" altLang="en-US" sz="1400" dirty="0"/>
                    </a:p>
                  </a:txBody>
                  <a:tcPr/>
                </a:tc>
                <a:tc>
                  <a:txBody>
                    <a:bodyPr/>
                    <a:lstStyle/>
                    <a:p>
                      <a:pPr latinLnBrk="1"/>
                      <a:r>
                        <a:rPr lang="ko-KR" altLang="ko-KR" sz="1400" dirty="0" smtClean="0"/>
                        <a:t>Kubernetes 클러스터에는 클러스터 DNS가 </a:t>
                      </a:r>
                      <a:r>
                        <a:rPr lang="ko-KR" altLang="ko-KR" sz="1400" dirty="0" err="1" smtClean="0"/>
                        <a:t>있어야합니다</a:t>
                      </a:r>
                      <a:r>
                        <a:rPr lang="ko-KR" altLang="ko-KR" sz="1400" dirty="0" smtClean="0"/>
                        <a:t>. 많은 예제가 이에 의존합니다.</a:t>
                      </a:r>
                      <a:br>
                        <a:rPr lang="ko-KR" altLang="ko-KR" sz="1400" dirty="0" smtClean="0"/>
                      </a:br>
                      <a:r>
                        <a:rPr lang="ko-KR" altLang="ko-KR" sz="1400" dirty="0" smtClean="0"/>
                        <a:t>클러스터 DNS는 Kubernetes 서비스에 대한 DNS 레코드를 제공하는 DNS 서버입니다.</a:t>
                      </a:r>
                      <a:br>
                        <a:rPr lang="ko-KR" altLang="ko-KR" sz="1400" dirty="0" smtClean="0"/>
                      </a:br>
                      <a:r>
                        <a:rPr lang="ko-KR" altLang="ko-KR" sz="1400" dirty="0" smtClean="0"/>
                        <a:t>Kubernetes가</a:t>
                      </a:r>
                      <a:r>
                        <a:rPr lang="en-US" altLang="ko-KR" sz="1400" baseline="0" dirty="0" smtClean="0"/>
                        <a:t> </a:t>
                      </a:r>
                      <a:r>
                        <a:rPr lang="ko-KR" altLang="en-US" sz="1400" baseline="0" dirty="0" smtClean="0"/>
                        <a:t>자동으로 </a:t>
                      </a:r>
                      <a:r>
                        <a:rPr lang="ko-KR" altLang="ko-KR" sz="1400" dirty="0" smtClean="0"/>
                        <a:t>시작한 컨테이너는 DNS 검색에</a:t>
                      </a:r>
                      <a:r>
                        <a:rPr lang="en-US" altLang="ko-KR" sz="1400" baseline="0" dirty="0" smtClean="0"/>
                        <a:t> </a:t>
                      </a:r>
                      <a:r>
                        <a:rPr lang="ko-KR" altLang="ko-KR" sz="1400" dirty="0" smtClean="0"/>
                        <a:t>DNS 서버를 자동으로 포함합니다.</a:t>
                      </a:r>
                      <a:endParaRPr lang="ko-KR" altLang="en-US" sz="1400" dirty="0"/>
                    </a:p>
                  </a:txBody>
                  <a:tcPr/>
                </a:tc>
              </a:tr>
              <a:tr h="370840">
                <a:tc>
                  <a:txBody>
                    <a:bodyPr/>
                    <a:lstStyle/>
                    <a:p>
                      <a:pPr latinLnBrk="1"/>
                      <a:r>
                        <a:rPr lang="en-US" altLang="ko-KR" sz="1400" b="1" dirty="0" smtClean="0"/>
                        <a:t>User interface</a:t>
                      </a:r>
                      <a:endParaRPr lang="ko-KR" altLang="en-US" sz="1400" dirty="0"/>
                    </a:p>
                  </a:txBody>
                  <a:tcPr/>
                </a:tc>
                <a:tc>
                  <a:txBody>
                    <a:bodyPr/>
                    <a:lstStyle/>
                    <a:p>
                      <a:pPr latinLnBrk="1"/>
                      <a:r>
                        <a:rPr lang="ko-KR" altLang="ko-KR" sz="1400" dirty="0" smtClean="0"/>
                        <a:t>kube-ui는 클러스터 상태에 대한 </a:t>
                      </a:r>
                      <a:r>
                        <a:rPr lang="en-US" altLang="ko-KR" sz="1400" baseline="0" dirty="0" smtClean="0"/>
                        <a:t> overview</a:t>
                      </a:r>
                      <a:r>
                        <a:rPr lang="ko-KR" altLang="en-US" sz="1400" baseline="0" dirty="0" smtClean="0"/>
                        <a:t>를</a:t>
                      </a:r>
                      <a:r>
                        <a:rPr lang="ko-KR" altLang="ko-KR" sz="1400" dirty="0" smtClean="0"/>
                        <a:t> 제공합니다.</a:t>
                      </a:r>
                      <a:endParaRPr lang="ko-KR" altLang="en-US" sz="1400" dirty="0"/>
                    </a:p>
                  </a:txBody>
                  <a:tcPr/>
                </a:tc>
              </a:tr>
              <a:tr h="370840">
                <a:tc>
                  <a:txBody>
                    <a:bodyPr/>
                    <a:lstStyle/>
                    <a:p>
                      <a:pPr latinLnBrk="1"/>
                      <a:r>
                        <a:rPr lang="en-US" altLang="ko-KR" sz="1400" b="1" dirty="0" smtClean="0"/>
                        <a:t>Container Resource Monitoring</a:t>
                      </a:r>
                      <a:endParaRPr lang="ko-KR" altLang="en-US" sz="1400" dirty="0"/>
                    </a:p>
                  </a:txBody>
                  <a:tcPr/>
                </a:tc>
                <a:tc>
                  <a:txBody>
                    <a:bodyPr/>
                    <a:lstStyle/>
                    <a:p>
                      <a:pPr latinLnBrk="1"/>
                      <a:r>
                        <a:rPr lang="ko-KR" altLang="ko-KR" sz="1400" dirty="0" smtClean="0"/>
                        <a:t>컨테이너 자원 모니터링은 중앙 데이터베이스의 컨테이너에 대한 일반적인 </a:t>
                      </a:r>
                      <a:r>
                        <a:rPr lang="ko-KR" altLang="ko-KR" sz="1400" dirty="0" err="1" smtClean="0"/>
                        <a:t>시계열</a:t>
                      </a:r>
                      <a:r>
                        <a:rPr lang="ko-KR" altLang="ko-KR" sz="1400" dirty="0" smtClean="0"/>
                        <a:t> </a:t>
                      </a:r>
                      <a:r>
                        <a:rPr lang="ko-KR" altLang="ko-KR" sz="1400" dirty="0" err="1" smtClean="0"/>
                        <a:t>메트릭을</a:t>
                      </a:r>
                      <a:r>
                        <a:rPr lang="ko-KR" altLang="ko-KR" sz="1400" dirty="0" smtClean="0"/>
                        <a:t> 기록하고 해당 데이터를 찾아 볼 </a:t>
                      </a:r>
                      <a:r>
                        <a:rPr lang="ko-KR" altLang="ko-KR" sz="1400" dirty="0" err="1" smtClean="0"/>
                        <a:t>수있는</a:t>
                      </a:r>
                      <a:r>
                        <a:rPr lang="ko-KR" altLang="ko-KR" sz="1400" dirty="0" smtClean="0"/>
                        <a:t> UI를 제공합니다.</a:t>
                      </a:r>
                      <a:endParaRPr lang="ko-KR" altLang="en-US" sz="1400" dirty="0"/>
                    </a:p>
                  </a:txBody>
                  <a:tcPr/>
                </a:tc>
              </a:tr>
              <a:tr h="370840">
                <a:tc>
                  <a:txBody>
                    <a:bodyPr/>
                    <a:lstStyle/>
                    <a:p>
                      <a:pPr latinLnBrk="1"/>
                      <a:r>
                        <a:rPr lang="en-US" altLang="ko-KR" sz="1400" b="1" dirty="0" smtClean="0"/>
                        <a:t>Cluster-level Logging</a:t>
                      </a:r>
                      <a:endParaRPr lang="ko-KR" altLang="en-US" sz="1400" dirty="0"/>
                    </a:p>
                  </a:txBody>
                  <a:tcPr/>
                </a:tc>
                <a:tc>
                  <a:txBody>
                    <a:bodyPr/>
                    <a:lstStyle/>
                    <a:p>
                      <a:pPr latinLnBrk="1"/>
                      <a:r>
                        <a:rPr lang="ko-KR" altLang="ko-KR" sz="1400" dirty="0" smtClean="0"/>
                        <a:t>클러스터 레벨 </a:t>
                      </a:r>
                      <a:r>
                        <a:rPr lang="ko-KR" altLang="ko-KR" sz="1400" dirty="0" err="1" smtClean="0"/>
                        <a:t>로깅</a:t>
                      </a:r>
                      <a:r>
                        <a:rPr lang="ko-KR" altLang="ko-KR" sz="1400" dirty="0" smtClean="0"/>
                        <a:t> 메커니즘은 검색 / </a:t>
                      </a:r>
                      <a:r>
                        <a:rPr lang="ko-KR" altLang="ko-KR" sz="1400" dirty="0" err="1" smtClean="0"/>
                        <a:t>브라우징</a:t>
                      </a:r>
                      <a:r>
                        <a:rPr lang="ko-KR" altLang="ko-KR" sz="1400" dirty="0" smtClean="0"/>
                        <a:t> 인터페이스를 사용하여 컨테이너 로그를 중앙 로그 저장소에 저장합니다.</a:t>
                      </a:r>
                      <a:endParaRPr lang="ko-KR" altLang="en-US" sz="1400" dirty="0"/>
                    </a:p>
                  </a:txBody>
                  <a:tcPr/>
                </a:tc>
              </a:tr>
            </a:tbl>
          </a:graphicData>
        </a:graphic>
      </p:graphicFrame>
    </p:spTree>
    <p:extLst>
      <p:ext uri="{BB962C8B-B14F-4D97-AF65-F5344CB8AC3E}">
        <p14:creationId xmlns:p14="http://schemas.microsoft.com/office/powerpoint/2010/main" val="1230705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369332"/>
          </a:xfrm>
          <a:prstGeom prst="rect">
            <a:avLst/>
          </a:prstGeom>
          <a:noFill/>
          <a:ln w="9525">
            <a:noFill/>
            <a:miter lim="800000"/>
            <a:headEnd/>
            <a:tailEnd/>
          </a:ln>
        </p:spPr>
        <p:txBody>
          <a:bodyPr wrap="square">
            <a:spAutoFit/>
          </a:bodyPr>
          <a:lstStyle/>
          <a:p>
            <a:pPr marL="342900" lvl="0" indent="-342900" algn="l">
              <a:buAutoNum type="arabicPeriod"/>
            </a:pPr>
            <a:r>
              <a:rPr lang="en-US" altLang="ko-KR" sz="1800" b="1" dirty="0" err="1" smtClean="0">
                <a:solidFill>
                  <a:srgbClr val="000000"/>
                </a:solidFill>
                <a:latin typeface="맑은 고딕"/>
                <a:ea typeface="맑은 고딕"/>
              </a:rPr>
              <a:t>kubernetes</a:t>
            </a:r>
            <a:r>
              <a:rPr lang="en-US" altLang="ko-KR" sz="1800" b="1" dirty="0" smtClean="0">
                <a:solidFill>
                  <a:srgbClr val="000000"/>
                </a:solidFill>
                <a:latin typeface="맑은 고딕"/>
                <a:ea typeface="맑은 고딕"/>
              </a:rPr>
              <a:t> Node</a:t>
            </a:r>
          </a:p>
        </p:txBody>
      </p:sp>
      <p:graphicFrame>
        <p:nvGraphicFramePr>
          <p:cNvPr id="3" name="표 2"/>
          <p:cNvGraphicFramePr>
            <a:graphicFrameLocks noGrp="1"/>
          </p:cNvGraphicFramePr>
          <p:nvPr>
            <p:extLst>
              <p:ext uri="{D42A27DB-BD31-4B8C-83A1-F6EECF244321}">
                <p14:modId xmlns:p14="http://schemas.microsoft.com/office/powerpoint/2010/main" val="3943371659"/>
              </p:ext>
            </p:extLst>
          </p:nvPr>
        </p:nvGraphicFramePr>
        <p:xfrm>
          <a:off x="543663" y="1314165"/>
          <a:ext cx="9433048" cy="4104640"/>
        </p:xfrm>
        <a:graphic>
          <a:graphicData uri="http://schemas.openxmlformats.org/drawingml/2006/table">
            <a:tbl>
              <a:tblPr firstRow="1" bandRow="1">
                <a:tableStyleId>{5940675A-B579-460E-94D1-54222C63F5DA}</a:tableStyleId>
              </a:tblPr>
              <a:tblGrid>
                <a:gridCol w="2049282"/>
                <a:gridCol w="7383766"/>
              </a:tblGrid>
              <a:tr h="370840">
                <a:tc>
                  <a:txBody>
                    <a:bodyPr/>
                    <a:lstStyle/>
                    <a:p>
                      <a:pPr latinLnBrk="1"/>
                      <a:r>
                        <a:rPr lang="ko-KR" altLang="en-US" sz="1400" dirty="0" smtClean="0"/>
                        <a:t>구성요소</a:t>
                      </a:r>
                      <a:endParaRPr lang="ko-KR" altLang="en-US" sz="1400" dirty="0"/>
                    </a:p>
                  </a:txBody>
                  <a:tcPr/>
                </a:tc>
                <a:tc>
                  <a:txBody>
                    <a:bodyPr/>
                    <a:lstStyle/>
                    <a:p>
                      <a:pPr latinLnBrk="1"/>
                      <a:r>
                        <a:rPr lang="ko-KR" altLang="en-US" sz="1400" dirty="0" smtClean="0"/>
                        <a:t>설명</a:t>
                      </a:r>
                      <a:endParaRPr lang="ko-KR" altLang="en-US" sz="1400" dirty="0"/>
                    </a:p>
                  </a:txBody>
                  <a:tcPr/>
                </a:tc>
              </a:tr>
              <a:tr h="370840">
                <a:tc>
                  <a:txBody>
                    <a:bodyPr/>
                    <a:lstStyle/>
                    <a:p>
                      <a:pPr latinLnBrk="1"/>
                      <a:r>
                        <a:rPr lang="en-US" altLang="ko-KR" sz="1400" b="1" dirty="0" err="1" smtClean="0"/>
                        <a:t>kubelet</a:t>
                      </a:r>
                      <a:endParaRPr lang="ko-KR" altLang="en-US" sz="1400" dirty="0"/>
                    </a:p>
                  </a:txBody>
                  <a:tcPr/>
                </a:tc>
                <a:tc>
                  <a:txBody>
                    <a:bodyPr/>
                    <a:lstStyle/>
                    <a:p>
                      <a:pPr latinLnBrk="1"/>
                      <a:r>
                        <a:rPr lang="ko-KR" altLang="ko-KR" sz="1400" dirty="0" smtClean="0"/>
                        <a:t>kubelet은 기본 </a:t>
                      </a:r>
                      <a:r>
                        <a:rPr lang="ko-KR" altLang="ko-KR" sz="1400" dirty="0" err="1" smtClean="0"/>
                        <a:t>노드</a:t>
                      </a:r>
                      <a:r>
                        <a:rPr lang="ko-KR" altLang="ko-KR" sz="1400" dirty="0" smtClean="0"/>
                        <a:t> 에이전트입니다. </a:t>
                      </a:r>
                      <a:r>
                        <a:rPr lang="ko-KR" altLang="ko-KR" sz="1400" dirty="0" err="1" smtClean="0"/>
                        <a:t>노드</a:t>
                      </a:r>
                      <a:r>
                        <a:rPr lang="ko-KR" altLang="ko-KR" sz="1400" dirty="0" smtClean="0"/>
                        <a:t> (apiserver 또는 로컬 구성 파일을 통해)에 할당 된 포드를 감시하고 다음을 수행합니다.</a:t>
                      </a:r>
                      <a:br>
                        <a:rPr lang="ko-KR" altLang="ko-KR" sz="1400" dirty="0" smtClean="0"/>
                      </a:br>
                      <a:r>
                        <a:rPr lang="ko-KR" altLang="ko-KR" sz="1400" dirty="0" smtClean="0"/>
                        <a:t>• 포드의 필수 볼륨을 </a:t>
                      </a:r>
                      <a:r>
                        <a:rPr lang="ko-KR" altLang="ko-KR" sz="1400" dirty="0" err="1" smtClean="0"/>
                        <a:t>마운트합니다</a:t>
                      </a:r>
                      <a:r>
                        <a:rPr lang="ko-KR" altLang="ko-KR" sz="1400" dirty="0" smtClean="0"/>
                        <a:t>.</a:t>
                      </a:r>
                      <a:br>
                        <a:rPr lang="ko-KR" altLang="ko-KR" sz="1400" dirty="0" smtClean="0"/>
                      </a:br>
                      <a:r>
                        <a:rPr lang="ko-KR" altLang="ko-KR" sz="1400" dirty="0" smtClean="0"/>
                        <a:t>• 포드의 컨테이너를 </a:t>
                      </a:r>
                      <a:r>
                        <a:rPr lang="ko-KR" altLang="ko-KR" sz="1400" dirty="0" err="1" smtClean="0"/>
                        <a:t>도커</a:t>
                      </a:r>
                      <a:r>
                        <a:rPr lang="ko-KR" altLang="ko-KR" sz="1400" dirty="0" smtClean="0"/>
                        <a:t> (또는</a:t>
                      </a:r>
                      <a:r>
                        <a:rPr lang="en-US" altLang="ko-KR" sz="1400" dirty="0" smtClean="0"/>
                        <a:t> </a:t>
                      </a:r>
                      <a:r>
                        <a:rPr lang="ko-KR" altLang="ko-KR" sz="1400" dirty="0" smtClean="0"/>
                        <a:t>rkt)를 통해 실행합니다.</a:t>
                      </a:r>
                      <a:br>
                        <a:rPr lang="ko-KR" altLang="ko-KR" sz="1400" dirty="0" smtClean="0"/>
                      </a:br>
                      <a:r>
                        <a:rPr lang="ko-KR" altLang="ko-KR" sz="1400" dirty="0" smtClean="0"/>
                        <a:t>• 요청 된 컨테이너 활성 검사를 주기적으로 실행합니다.</a:t>
                      </a:r>
                      <a:br>
                        <a:rPr lang="ko-KR" altLang="ko-KR" sz="1400" dirty="0" smtClean="0"/>
                      </a:br>
                      <a:r>
                        <a:rPr lang="ko-KR" altLang="ko-KR" sz="1400" dirty="0" smtClean="0"/>
                        <a:t>• 필요한 경우 </a:t>
                      </a:r>
                      <a:r>
                        <a:rPr lang="ko-KR" altLang="ko-KR" sz="1400" dirty="0" err="1" smtClean="0"/>
                        <a:t>미러</a:t>
                      </a:r>
                      <a:r>
                        <a:rPr lang="ko-KR" altLang="ko-KR" sz="1400" dirty="0" smtClean="0"/>
                        <a:t> 포드를 만들어 나머지 시스템 상태로 포드의 </a:t>
                      </a:r>
                      <a:r>
                        <a:rPr lang="ko-KR" altLang="ko-KR" sz="1400" dirty="0" err="1" smtClean="0"/>
                        <a:t>상태를보고합니다</a:t>
                      </a:r>
                      <a:r>
                        <a:rPr lang="ko-KR" altLang="ko-KR" sz="1400" dirty="0" smtClean="0"/>
                        <a:t>.</a:t>
                      </a:r>
                      <a:br>
                        <a:rPr lang="ko-KR" altLang="ko-KR" sz="1400" dirty="0" smtClean="0"/>
                      </a:br>
                      <a:r>
                        <a:rPr lang="ko-KR" altLang="ko-KR" sz="1400" dirty="0" smtClean="0"/>
                        <a:t>• </a:t>
                      </a:r>
                      <a:r>
                        <a:rPr lang="ko-KR" altLang="ko-KR" sz="1400" dirty="0" err="1" smtClean="0"/>
                        <a:t>노드의</a:t>
                      </a:r>
                      <a:r>
                        <a:rPr lang="ko-KR" altLang="ko-KR" sz="1400" dirty="0" smtClean="0"/>
                        <a:t> 상태를 나머지 </a:t>
                      </a:r>
                      <a:r>
                        <a:rPr lang="ko-KR" altLang="ko-KR" sz="1400" dirty="0" err="1" smtClean="0"/>
                        <a:t>시스템으로보고합니다</a:t>
                      </a:r>
                      <a:r>
                        <a:rPr lang="ko-KR" altLang="ko-KR" sz="1400" dirty="0" smtClean="0"/>
                        <a:t>.</a:t>
                      </a:r>
                      <a:endParaRPr lang="ko-KR" altLang="en-US" sz="1400" dirty="0"/>
                    </a:p>
                  </a:txBody>
                  <a:tcPr/>
                </a:tc>
              </a:tr>
              <a:tr h="370840">
                <a:tc>
                  <a:txBody>
                    <a:bodyPr/>
                    <a:lstStyle/>
                    <a:p>
                      <a:pPr latinLnBrk="1"/>
                      <a:r>
                        <a:rPr lang="en-US" altLang="ko-KR" sz="1400" b="1" dirty="0" err="1" smtClean="0"/>
                        <a:t>kube</a:t>
                      </a:r>
                      <a:r>
                        <a:rPr lang="en-US" altLang="ko-KR" sz="1400" b="1" dirty="0" smtClean="0"/>
                        <a:t>-proxy</a:t>
                      </a:r>
                      <a:endParaRPr lang="ko-KR" altLang="en-US" sz="1400" dirty="0"/>
                    </a:p>
                  </a:txBody>
                  <a:tcPr/>
                </a:tc>
                <a:tc>
                  <a:txBody>
                    <a:bodyPr/>
                    <a:lstStyle/>
                    <a:p>
                      <a:pPr latinLnBrk="1"/>
                      <a:r>
                        <a:rPr lang="ko-KR" altLang="ko-KR" sz="1400" dirty="0" smtClean="0"/>
                        <a:t>kube-proxy는 호스트에 네트워크 규칙을 유지하고 연결 전달을 수행하여 Kubernetes 서비스 추상화를 </a:t>
                      </a:r>
                      <a:r>
                        <a:rPr lang="ko-KR" altLang="ko-KR" sz="1400" dirty="0" err="1" smtClean="0"/>
                        <a:t>가능하게합니다</a:t>
                      </a:r>
                      <a:r>
                        <a:rPr lang="ko-KR" altLang="ko-KR" sz="1400" dirty="0" smtClean="0"/>
                        <a:t>.</a:t>
                      </a:r>
                      <a:endParaRPr lang="ko-KR" altLang="en-US" sz="1400" dirty="0"/>
                    </a:p>
                  </a:txBody>
                  <a:tcPr/>
                </a:tc>
              </a:tr>
              <a:tr h="370840">
                <a:tc>
                  <a:txBody>
                    <a:bodyPr/>
                    <a:lstStyle/>
                    <a:p>
                      <a:pPr latinLnBrk="1"/>
                      <a:r>
                        <a:rPr lang="en-US" altLang="ko-KR" sz="1400" b="1" dirty="0" err="1" smtClean="0"/>
                        <a:t>docker</a:t>
                      </a:r>
                      <a:endParaRPr lang="ko-KR" altLang="en-US" sz="1400" dirty="0"/>
                    </a:p>
                  </a:txBody>
                  <a:tcPr/>
                </a:tc>
                <a:tc>
                  <a:txBody>
                    <a:bodyPr/>
                    <a:lstStyle/>
                    <a:p>
                      <a:pPr latinLnBrk="1"/>
                      <a:r>
                        <a:rPr lang="en-US" altLang="ko-KR" sz="1400" dirty="0" err="1" smtClean="0"/>
                        <a:t>Docker</a:t>
                      </a:r>
                      <a:r>
                        <a:rPr lang="ko-KR" altLang="en-US" sz="1400" dirty="0" smtClean="0"/>
                        <a:t>는 컨테이너</a:t>
                      </a:r>
                      <a:r>
                        <a:rPr lang="ko-KR" altLang="en-US" sz="1400" baseline="0" dirty="0" smtClean="0"/>
                        <a:t> 를 실행합니다</a:t>
                      </a:r>
                      <a:r>
                        <a:rPr lang="en-US" altLang="ko-KR" sz="1400" baseline="0" dirty="0" smtClean="0"/>
                        <a:t>. </a:t>
                      </a:r>
                      <a:r>
                        <a:rPr lang="en-US" altLang="ko-KR" sz="1400" dirty="0" smtClean="0"/>
                        <a:t> </a:t>
                      </a:r>
                      <a:endParaRPr lang="ko-KR" altLang="en-US" sz="1400" dirty="0"/>
                    </a:p>
                  </a:txBody>
                  <a:tcPr/>
                </a:tc>
              </a:tr>
              <a:tr h="370840">
                <a:tc>
                  <a:txBody>
                    <a:bodyPr/>
                    <a:lstStyle/>
                    <a:p>
                      <a:pPr latinLnBrk="1"/>
                      <a:r>
                        <a:rPr lang="en-US" altLang="ko-KR" sz="1400" b="1" dirty="0" err="1" smtClean="0"/>
                        <a:t>rkt</a:t>
                      </a:r>
                      <a:endParaRPr lang="ko-KR" altLang="en-US" sz="14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effectLst/>
                        </a:rPr>
                        <a:t>rkt</a:t>
                      </a:r>
                      <a:r>
                        <a:rPr lang="ko-KR" altLang="en-US" sz="1400" dirty="0" smtClean="0">
                          <a:effectLst/>
                        </a:rPr>
                        <a:t>는 </a:t>
                      </a:r>
                      <a:r>
                        <a:rPr lang="en-US" altLang="ko-KR" sz="1400" dirty="0" err="1" smtClean="0">
                          <a:effectLst/>
                        </a:rPr>
                        <a:t>docker</a:t>
                      </a:r>
                      <a:r>
                        <a:rPr lang="ko-KR" altLang="en-US" sz="1400" dirty="0" smtClean="0">
                          <a:effectLst/>
                        </a:rPr>
                        <a:t>의 대안으로 컨테이너를 실행하기 위해 실험적으로 지원됩니다</a:t>
                      </a:r>
                    </a:p>
                  </a:txBody>
                  <a:tcPr/>
                </a:tc>
              </a:tr>
              <a:tr h="370840">
                <a:tc>
                  <a:txBody>
                    <a:bodyPr/>
                    <a:lstStyle/>
                    <a:p>
                      <a:pPr latinLnBrk="1"/>
                      <a:r>
                        <a:rPr lang="en-US" altLang="ko-KR" sz="1400" b="1" dirty="0" err="1" smtClean="0"/>
                        <a:t>supervisord</a:t>
                      </a:r>
                      <a:endParaRPr lang="ko-KR" altLang="en-US" sz="1400" dirty="0"/>
                    </a:p>
                  </a:txBody>
                  <a:tcPr/>
                </a:tc>
                <a:tc>
                  <a:txBody>
                    <a:bodyPr/>
                    <a:lstStyle/>
                    <a:p>
                      <a:pPr latinLnBrk="1"/>
                      <a:r>
                        <a:rPr lang="ko-KR" altLang="ko-KR" sz="1400" dirty="0" smtClean="0"/>
                        <a:t>supervisord는 경량 프로세스 모니터링 및 제어 시스템으로 kubelet 및 docker를 계속 실행하는 데 사용할 수 있습니다.</a:t>
                      </a:r>
                      <a:endParaRPr lang="ko-KR" altLang="en-US" sz="1400" dirty="0"/>
                    </a:p>
                  </a:txBody>
                  <a:tcPr/>
                </a:tc>
              </a:tr>
              <a:tr h="370840">
                <a:tc>
                  <a:txBody>
                    <a:bodyPr/>
                    <a:lstStyle/>
                    <a:p>
                      <a:pPr latinLnBrk="1"/>
                      <a:r>
                        <a:rPr lang="en-US" altLang="ko-KR" sz="1400" b="1" dirty="0" err="1" smtClean="0"/>
                        <a:t>fluentd</a:t>
                      </a:r>
                      <a:endParaRPr lang="ko-KR" altLang="en-US" sz="14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effectLst/>
                        </a:rPr>
                        <a:t>fluentd</a:t>
                      </a:r>
                      <a:r>
                        <a:rPr lang="ko-KR" altLang="en-US" sz="1400" dirty="0" smtClean="0">
                          <a:effectLst/>
                        </a:rPr>
                        <a:t>는 클러스터 레벨 </a:t>
                      </a:r>
                      <a:r>
                        <a:rPr lang="ko-KR" altLang="en-US" sz="1400" dirty="0" err="1" smtClean="0">
                          <a:effectLst/>
                        </a:rPr>
                        <a:t>로깅을</a:t>
                      </a:r>
                      <a:r>
                        <a:rPr lang="ko-KR" altLang="en-US" sz="1400" dirty="0" smtClean="0">
                          <a:effectLst/>
                        </a:rPr>
                        <a:t> 제공하는 데 </a:t>
                      </a:r>
                      <a:r>
                        <a:rPr lang="ko-KR" altLang="en-US" sz="1400" dirty="0" err="1" smtClean="0">
                          <a:effectLst/>
                        </a:rPr>
                        <a:t>도움이되는</a:t>
                      </a:r>
                      <a:r>
                        <a:rPr lang="ko-KR" altLang="en-US" sz="1400" dirty="0" smtClean="0">
                          <a:effectLst/>
                        </a:rPr>
                        <a:t> </a:t>
                      </a:r>
                      <a:r>
                        <a:rPr lang="ko-KR" altLang="en-US" sz="1400" dirty="0" err="1" smtClean="0">
                          <a:effectLst/>
                        </a:rPr>
                        <a:t>데몬입니다</a:t>
                      </a:r>
                      <a:endParaRPr lang="ko-KR" altLang="en-US" sz="1400" dirty="0" smtClean="0">
                        <a:effectLst/>
                      </a:endParaRPr>
                    </a:p>
                  </a:txBody>
                  <a:tcPr/>
                </a:tc>
              </a:tr>
            </a:tbl>
          </a:graphicData>
        </a:graphic>
      </p:graphicFrame>
    </p:spTree>
    <p:extLst>
      <p:ext uri="{BB962C8B-B14F-4D97-AF65-F5344CB8AC3E}">
        <p14:creationId xmlns:p14="http://schemas.microsoft.com/office/powerpoint/2010/main" val="637744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5940088"/>
          </a:xfrm>
          <a:prstGeom prst="rect">
            <a:avLst/>
          </a:prstGeom>
          <a:noFill/>
          <a:ln w="9525">
            <a:noFill/>
            <a:miter lim="800000"/>
            <a:headEnd/>
            <a:tailEnd/>
          </a:ln>
        </p:spPr>
        <p:txBody>
          <a:bodyPr wrap="square">
            <a:spAutoFit/>
          </a:bodyPr>
          <a:lstStyle/>
          <a:p>
            <a:pPr lvl="0" algn="l"/>
            <a:r>
              <a:rPr lang="en-US" altLang="ko-KR" sz="1800" b="1" dirty="0" smtClean="0">
                <a:solidFill>
                  <a:srgbClr val="000000"/>
                </a:solidFill>
                <a:latin typeface="맑은 고딕"/>
                <a:ea typeface="맑은 고딕"/>
              </a:rPr>
              <a:t>1. </a:t>
            </a:r>
            <a:r>
              <a:rPr lang="en-US" altLang="ko-KR" sz="1800" b="1" dirty="0" err="1" smtClean="0">
                <a:solidFill>
                  <a:srgbClr val="000000"/>
                </a:solidFill>
                <a:latin typeface="맑은 고딕"/>
                <a:ea typeface="맑은 고딕"/>
              </a:rPr>
              <a:t>kubernetes</a:t>
            </a:r>
            <a:r>
              <a:rPr lang="en-US" altLang="ko-KR" sz="1800" b="1" dirty="0" smtClean="0">
                <a:solidFill>
                  <a:srgbClr val="000000"/>
                </a:solidFill>
                <a:latin typeface="맑은 고딕"/>
                <a:ea typeface="맑은 고딕"/>
              </a:rPr>
              <a:t> </a:t>
            </a:r>
            <a:r>
              <a:rPr lang="ko-KR" altLang="en-US" sz="1800" b="1" dirty="0" smtClean="0">
                <a:solidFill>
                  <a:srgbClr val="000000"/>
                </a:solidFill>
                <a:latin typeface="맑은 고딕"/>
                <a:ea typeface="맑은 고딕"/>
              </a:rPr>
              <a:t>구성요소 </a:t>
            </a:r>
            <a:r>
              <a:rPr lang="en-US" altLang="ko-KR" sz="1800" b="1" dirty="0" smtClean="0">
                <a:solidFill>
                  <a:srgbClr val="000000"/>
                </a:solidFill>
                <a:latin typeface="맑은 고딕"/>
                <a:ea typeface="맑은 고딕"/>
              </a:rPr>
              <a:t> </a:t>
            </a:r>
            <a:endParaRPr lang="en-US" altLang="ko-KR" sz="1800" b="1" dirty="0">
              <a:solidFill>
                <a:srgbClr val="000000"/>
              </a:solidFill>
              <a:latin typeface="맑은 고딕"/>
              <a:ea typeface="맑은 고딕"/>
            </a:endParaRPr>
          </a:p>
          <a:p>
            <a:pPr lvl="0" algn="l"/>
            <a:r>
              <a:rPr lang="ko-KR" altLang="en-US" sz="1200" dirty="0">
                <a:solidFill>
                  <a:srgbClr val="000000"/>
                </a:solidFill>
                <a:latin typeface="맑은 고딕"/>
                <a:ea typeface="맑은 고딕"/>
              </a:rPr>
              <a:t> </a:t>
            </a:r>
            <a:r>
              <a:rPr lang="ko-KR" altLang="en-US" sz="1200" dirty="0" smtClean="0">
                <a:solidFill>
                  <a:srgbClr val="000000"/>
                </a:solidFill>
                <a:latin typeface="맑은 고딕"/>
                <a:ea typeface="맑은 고딕"/>
              </a:rPr>
              <a:t>가</a:t>
            </a:r>
            <a:r>
              <a:rPr lang="en-US" altLang="ko-KR" sz="1200" dirty="0" smtClean="0">
                <a:solidFill>
                  <a:srgbClr val="000000"/>
                </a:solidFill>
                <a:latin typeface="맑은 고딕"/>
                <a:ea typeface="맑은 고딕"/>
              </a:rPr>
              <a:t>. </a:t>
            </a:r>
            <a:r>
              <a:rPr lang="ko-KR" altLang="en-US" sz="1200" b="1" dirty="0" smtClean="0">
                <a:solidFill>
                  <a:srgbClr val="FF0000"/>
                </a:solidFill>
                <a:latin typeface="맑은 고딕"/>
                <a:ea typeface="맑은 고딕"/>
              </a:rPr>
              <a:t>클러스터</a:t>
            </a:r>
            <a:r>
              <a:rPr lang="en-US" altLang="ko-KR" sz="1200" b="1" dirty="0">
                <a:solidFill>
                  <a:srgbClr val="FF0000"/>
                </a:solidFill>
                <a:latin typeface="맑은 고딕"/>
                <a:ea typeface="맑은 고딕"/>
              </a:rPr>
              <a:t>(cluster)</a:t>
            </a:r>
          </a:p>
          <a:p>
            <a:pPr lvl="0" algn="l"/>
            <a:endParaRPr lang="en-US" altLang="ko-KR" sz="1200" dirty="0">
              <a:solidFill>
                <a:srgbClr val="000000"/>
              </a:solidFill>
              <a:latin typeface="맑은 고딕"/>
              <a:ea typeface="맑은 고딕"/>
            </a:endParaRPr>
          </a:p>
          <a:p>
            <a:pPr lvl="0" algn="l"/>
            <a:r>
              <a:rPr lang="en-US" altLang="ko-KR" sz="1200" dirty="0">
                <a:solidFill>
                  <a:srgbClr val="000000"/>
                </a:solidFill>
                <a:latin typeface="맑은 고딕"/>
                <a:ea typeface="맑은 고딕"/>
              </a:rPr>
              <a:t>  </a:t>
            </a:r>
            <a:r>
              <a:rPr lang="en-US" altLang="ko-KR" sz="1200" dirty="0" smtClean="0">
                <a:solidFill>
                  <a:srgbClr val="000000"/>
                </a:solidFill>
                <a:latin typeface="맑은 고딕"/>
                <a:ea typeface="맑은 고딕"/>
              </a:rPr>
              <a:t>. </a:t>
            </a:r>
            <a:r>
              <a:rPr lang="ko-KR" altLang="en-US" sz="1200" dirty="0" smtClean="0">
                <a:solidFill>
                  <a:srgbClr val="000000"/>
                </a:solidFill>
                <a:latin typeface="맑은 고딕"/>
                <a:ea typeface="맑은 고딕"/>
              </a:rPr>
              <a:t>어플리케이션 </a:t>
            </a:r>
            <a:r>
              <a:rPr lang="ko-KR" altLang="en-US" sz="1200" dirty="0">
                <a:solidFill>
                  <a:srgbClr val="000000"/>
                </a:solidFill>
                <a:latin typeface="맑은 고딕"/>
                <a:ea typeface="맑은 고딕"/>
              </a:rPr>
              <a:t>컨테이너들이 배치되고 실행되는 컴퓨팅 자원</a:t>
            </a:r>
          </a:p>
          <a:p>
            <a:pPr lvl="0" algn="l"/>
            <a:endParaRPr lang="ko-KR" altLang="en-US" sz="1200" dirty="0">
              <a:solidFill>
                <a:srgbClr val="000000"/>
              </a:solidFill>
              <a:latin typeface="맑은 고딕"/>
              <a:ea typeface="맑은 고딕"/>
            </a:endParaRPr>
          </a:p>
          <a:p>
            <a:pPr lvl="0" algn="l"/>
            <a:r>
              <a:rPr lang="ko-KR" altLang="en-US" sz="1200" dirty="0" smtClean="0">
                <a:solidFill>
                  <a:srgbClr val="000000"/>
                </a:solidFill>
                <a:latin typeface="맑은 고딕"/>
                <a:ea typeface="맑은 고딕"/>
              </a:rPr>
              <a:t>나</a:t>
            </a:r>
            <a:r>
              <a:rPr lang="en-US" altLang="ko-KR" sz="1200" dirty="0" smtClean="0">
                <a:solidFill>
                  <a:srgbClr val="000000"/>
                </a:solidFill>
                <a:latin typeface="맑은 고딕"/>
                <a:ea typeface="맑은 고딕"/>
              </a:rPr>
              <a:t>. </a:t>
            </a:r>
            <a:r>
              <a:rPr lang="ko-KR" altLang="en-US" sz="1200" b="1" dirty="0" err="1" smtClean="0">
                <a:solidFill>
                  <a:srgbClr val="FF0000"/>
                </a:solidFill>
                <a:latin typeface="맑은 고딕"/>
                <a:ea typeface="맑은 고딕"/>
              </a:rPr>
              <a:t>파드</a:t>
            </a:r>
            <a:r>
              <a:rPr lang="en-US" altLang="ko-KR" sz="1200" b="1" dirty="0">
                <a:solidFill>
                  <a:srgbClr val="FF0000"/>
                </a:solidFill>
                <a:latin typeface="맑은 고딕"/>
                <a:ea typeface="맑은 고딕"/>
              </a:rPr>
              <a:t>(pod)</a:t>
            </a:r>
          </a:p>
          <a:p>
            <a:pPr lvl="0" algn="l"/>
            <a:endParaRPr lang="en-US" altLang="ko-KR" sz="1200" dirty="0">
              <a:solidFill>
                <a:srgbClr val="000000"/>
              </a:solidFill>
              <a:latin typeface="맑은 고딕"/>
              <a:ea typeface="맑은 고딕"/>
            </a:endParaRPr>
          </a:p>
          <a:p>
            <a:pPr lvl="0" algn="l"/>
            <a:r>
              <a:rPr lang="en-US" altLang="ko-KR" sz="1200" dirty="0">
                <a:solidFill>
                  <a:srgbClr val="000000"/>
                </a:solidFill>
                <a:latin typeface="맑은 고딕"/>
                <a:ea typeface="맑은 고딕"/>
              </a:rPr>
              <a:t>  . </a:t>
            </a:r>
            <a:r>
              <a:rPr lang="ko-KR" altLang="en-US" sz="1200" dirty="0">
                <a:solidFill>
                  <a:srgbClr val="000000"/>
                </a:solidFill>
                <a:latin typeface="맑은 고딕"/>
                <a:ea typeface="맑은 고딕"/>
              </a:rPr>
              <a:t>어플리케이션 실행에 필요한 </a:t>
            </a:r>
            <a:r>
              <a:rPr lang="ko-KR" altLang="en-US" sz="1200" dirty="0" err="1">
                <a:solidFill>
                  <a:srgbClr val="000000"/>
                </a:solidFill>
                <a:latin typeface="맑은 고딕"/>
                <a:ea typeface="맑은 고딕"/>
              </a:rPr>
              <a:t>도커</a:t>
            </a:r>
            <a:r>
              <a:rPr lang="ko-KR" altLang="en-US" sz="1200" dirty="0">
                <a:solidFill>
                  <a:srgbClr val="000000"/>
                </a:solidFill>
                <a:latin typeface="맑은 고딕"/>
                <a:ea typeface="맑은 고딕"/>
              </a:rPr>
              <a:t> 컨테이너들의 집합</a:t>
            </a:r>
          </a:p>
          <a:p>
            <a:pPr lvl="0" algn="l"/>
            <a:endParaRPr lang="ko-KR" altLang="en-US" sz="1200" dirty="0">
              <a:solidFill>
                <a:srgbClr val="000000"/>
              </a:solidFill>
              <a:latin typeface="맑은 고딕"/>
              <a:ea typeface="맑은 고딕"/>
            </a:endParaRPr>
          </a:p>
          <a:p>
            <a:pPr lvl="0" algn="l"/>
            <a:r>
              <a:rPr lang="ko-KR" altLang="en-US" sz="1200" dirty="0">
                <a:solidFill>
                  <a:srgbClr val="000000"/>
                </a:solidFill>
                <a:latin typeface="맑은 고딕"/>
                <a:ea typeface="맑은 고딕"/>
              </a:rPr>
              <a:t>  </a:t>
            </a:r>
            <a:r>
              <a:rPr lang="en-US" altLang="ko-KR" sz="1200" dirty="0">
                <a:solidFill>
                  <a:srgbClr val="000000"/>
                </a:solidFill>
                <a:latin typeface="맑은 고딕"/>
                <a:ea typeface="맑은 고딕"/>
              </a:rPr>
              <a:t>. </a:t>
            </a:r>
            <a:r>
              <a:rPr lang="ko-KR" altLang="en-US" sz="1200" dirty="0">
                <a:solidFill>
                  <a:srgbClr val="000000"/>
                </a:solidFill>
                <a:latin typeface="맑은 고딕"/>
                <a:ea typeface="맑은 고딕"/>
              </a:rPr>
              <a:t>생명주기를 같이 하는 컨테이너들의 그룹</a:t>
            </a:r>
          </a:p>
          <a:p>
            <a:pPr lvl="0" algn="l"/>
            <a:endParaRPr lang="ko-KR" altLang="en-US" sz="1200" dirty="0">
              <a:solidFill>
                <a:srgbClr val="000000"/>
              </a:solidFill>
              <a:latin typeface="맑은 고딕"/>
              <a:ea typeface="맑은 고딕"/>
            </a:endParaRPr>
          </a:p>
          <a:p>
            <a:pPr lvl="0" algn="l"/>
            <a:r>
              <a:rPr lang="ko-KR" altLang="en-US" sz="1200" dirty="0">
                <a:solidFill>
                  <a:srgbClr val="000000"/>
                </a:solidFill>
                <a:latin typeface="맑은 고딕"/>
                <a:ea typeface="맑은 고딕"/>
              </a:rPr>
              <a:t>  </a:t>
            </a:r>
            <a:r>
              <a:rPr lang="en-US" altLang="ko-KR" sz="1200" dirty="0">
                <a:solidFill>
                  <a:srgbClr val="000000"/>
                </a:solidFill>
                <a:latin typeface="맑은 고딕"/>
                <a:ea typeface="맑은 고딕"/>
              </a:rPr>
              <a:t>. </a:t>
            </a:r>
            <a:r>
              <a:rPr lang="en-US" altLang="ko-KR" sz="1200" dirty="0" err="1">
                <a:solidFill>
                  <a:srgbClr val="000000"/>
                </a:solidFill>
                <a:latin typeface="맑은 고딕"/>
                <a:ea typeface="맑은 고딕"/>
              </a:rPr>
              <a:t>Kubernetes</a:t>
            </a:r>
            <a:r>
              <a:rPr lang="ko-KR" altLang="en-US" sz="1200" dirty="0">
                <a:solidFill>
                  <a:srgbClr val="000000"/>
                </a:solidFill>
                <a:latin typeface="맑은 고딕"/>
                <a:ea typeface="맑은 고딕"/>
              </a:rPr>
              <a:t>를 통한 배포</a:t>
            </a:r>
            <a:r>
              <a:rPr lang="en-US" altLang="ko-KR" sz="1200" dirty="0">
                <a:solidFill>
                  <a:srgbClr val="000000"/>
                </a:solidFill>
                <a:latin typeface="맑은 고딕"/>
                <a:ea typeface="맑은 고딕"/>
              </a:rPr>
              <a:t>(deploy) </a:t>
            </a:r>
            <a:r>
              <a:rPr lang="ko-KR" altLang="en-US" sz="1200" dirty="0">
                <a:solidFill>
                  <a:srgbClr val="000000"/>
                </a:solidFill>
                <a:latin typeface="맑은 고딕"/>
                <a:ea typeface="맑은 고딕"/>
              </a:rPr>
              <a:t>및 실행의 최소 단위</a:t>
            </a:r>
          </a:p>
          <a:p>
            <a:pPr lvl="0" algn="l"/>
            <a:endParaRPr lang="ko-KR" altLang="en-US" sz="1200" dirty="0">
              <a:solidFill>
                <a:srgbClr val="000000"/>
              </a:solidFill>
              <a:latin typeface="맑은 고딕"/>
              <a:ea typeface="맑은 고딕"/>
            </a:endParaRPr>
          </a:p>
          <a:p>
            <a:pPr lvl="0" algn="l"/>
            <a:r>
              <a:rPr lang="ko-KR" altLang="en-US" sz="1200" dirty="0" smtClean="0">
                <a:solidFill>
                  <a:srgbClr val="000000"/>
                </a:solidFill>
                <a:latin typeface="맑은 고딕"/>
                <a:ea typeface="맑은 고딕"/>
              </a:rPr>
              <a:t>다</a:t>
            </a:r>
            <a:r>
              <a:rPr lang="en-US" altLang="ko-KR" sz="1200" dirty="0" smtClean="0">
                <a:solidFill>
                  <a:srgbClr val="000000"/>
                </a:solidFill>
                <a:latin typeface="맑은 고딕"/>
                <a:ea typeface="맑은 고딕"/>
              </a:rPr>
              <a:t>. </a:t>
            </a:r>
            <a:r>
              <a:rPr lang="ko-KR" altLang="en-US" sz="1200" b="1" dirty="0" err="1" smtClean="0">
                <a:solidFill>
                  <a:srgbClr val="FF0000"/>
                </a:solidFill>
                <a:latin typeface="맑은 고딕"/>
                <a:ea typeface="맑은 고딕"/>
              </a:rPr>
              <a:t>리플리케이션</a:t>
            </a:r>
            <a:r>
              <a:rPr lang="en-US" altLang="ko-KR" sz="1200" b="1" dirty="0">
                <a:solidFill>
                  <a:srgbClr val="FF0000"/>
                </a:solidFill>
                <a:latin typeface="맑은 고딕"/>
                <a:ea typeface="맑은 고딕"/>
              </a:rPr>
              <a:t>(replication) </a:t>
            </a:r>
            <a:r>
              <a:rPr lang="ko-KR" altLang="en-US" sz="1200" b="1" dirty="0">
                <a:solidFill>
                  <a:srgbClr val="FF0000"/>
                </a:solidFill>
                <a:latin typeface="맑은 고딕"/>
                <a:ea typeface="맑은 고딕"/>
              </a:rPr>
              <a:t>컨트롤러</a:t>
            </a:r>
          </a:p>
          <a:p>
            <a:pPr lvl="0" algn="l"/>
            <a:endParaRPr lang="ko-KR" altLang="en-US" sz="1200" dirty="0">
              <a:solidFill>
                <a:srgbClr val="000000"/>
              </a:solidFill>
              <a:latin typeface="맑은 고딕"/>
              <a:ea typeface="맑은 고딕"/>
            </a:endParaRPr>
          </a:p>
          <a:p>
            <a:pPr lvl="0" algn="l"/>
            <a:r>
              <a:rPr lang="ko-KR" altLang="en-US" sz="1200" dirty="0">
                <a:solidFill>
                  <a:srgbClr val="000000"/>
                </a:solidFill>
                <a:latin typeface="맑은 고딕"/>
                <a:ea typeface="맑은 고딕"/>
              </a:rPr>
              <a:t>  </a:t>
            </a:r>
            <a:r>
              <a:rPr lang="en-US" altLang="ko-KR" sz="1200" dirty="0">
                <a:solidFill>
                  <a:srgbClr val="000000"/>
                </a:solidFill>
                <a:latin typeface="맑은 고딕"/>
                <a:ea typeface="맑은 고딕"/>
              </a:rPr>
              <a:t>. pod</a:t>
            </a:r>
            <a:r>
              <a:rPr lang="ko-KR" altLang="en-US" sz="1200" dirty="0">
                <a:solidFill>
                  <a:srgbClr val="000000"/>
                </a:solidFill>
                <a:latin typeface="맑은 고딕"/>
                <a:ea typeface="맑은 고딕"/>
              </a:rPr>
              <a:t>들의 라이프사이클 관리자</a:t>
            </a:r>
          </a:p>
          <a:p>
            <a:pPr lvl="0" algn="l"/>
            <a:endParaRPr lang="ko-KR" altLang="en-US" sz="1200" dirty="0">
              <a:solidFill>
                <a:srgbClr val="000000"/>
              </a:solidFill>
              <a:latin typeface="맑은 고딕"/>
              <a:ea typeface="맑은 고딕"/>
            </a:endParaRPr>
          </a:p>
          <a:p>
            <a:pPr lvl="0" algn="l"/>
            <a:r>
              <a:rPr lang="ko-KR" altLang="en-US" sz="1200" dirty="0">
                <a:solidFill>
                  <a:srgbClr val="000000"/>
                </a:solidFill>
                <a:latin typeface="맑은 고딕"/>
                <a:ea typeface="맑은 고딕"/>
              </a:rPr>
              <a:t>  </a:t>
            </a:r>
            <a:r>
              <a:rPr lang="en-US" altLang="ko-KR" sz="1200" dirty="0">
                <a:solidFill>
                  <a:srgbClr val="000000"/>
                </a:solidFill>
                <a:latin typeface="맑은 고딕"/>
                <a:ea typeface="맑은 고딕"/>
              </a:rPr>
              <a:t>. </a:t>
            </a:r>
            <a:r>
              <a:rPr lang="ko-KR" altLang="en-US" sz="1200" dirty="0">
                <a:solidFill>
                  <a:srgbClr val="000000"/>
                </a:solidFill>
                <a:latin typeface="맑은 고딕"/>
                <a:ea typeface="맑은 고딕"/>
              </a:rPr>
              <a:t>사용자의 선언</a:t>
            </a:r>
            <a:r>
              <a:rPr lang="en-US" altLang="ko-KR" sz="1200" dirty="0">
                <a:solidFill>
                  <a:srgbClr val="000000"/>
                </a:solidFill>
                <a:latin typeface="맑은 고딕"/>
                <a:ea typeface="맑은 고딕"/>
              </a:rPr>
              <a:t>(JSON </a:t>
            </a:r>
            <a:r>
              <a:rPr lang="ko-KR" altLang="en-US" sz="1200" dirty="0">
                <a:solidFill>
                  <a:srgbClr val="000000"/>
                </a:solidFill>
                <a:latin typeface="맑은 고딕"/>
                <a:ea typeface="맑은 고딕"/>
              </a:rPr>
              <a:t>파일</a:t>
            </a:r>
            <a:r>
              <a:rPr lang="en-US" altLang="ko-KR" sz="1200" dirty="0">
                <a:solidFill>
                  <a:srgbClr val="000000"/>
                </a:solidFill>
                <a:latin typeface="맑은 고딕"/>
                <a:ea typeface="맑은 고딕"/>
              </a:rPr>
              <a:t>)</a:t>
            </a:r>
            <a:r>
              <a:rPr lang="ko-KR" altLang="en-US" sz="1200" dirty="0">
                <a:solidFill>
                  <a:srgbClr val="000000"/>
                </a:solidFill>
                <a:latin typeface="맑은 고딕"/>
                <a:ea typeface="맑은 고딕"/>
              </a:rPr>
              <a:t>에 따라 </a:t>
            </a:r>
            <a:r>
              <a:rPr lang="en-US" altLang="ko-KR" sz="1200" dirty="0">
                <a:solidFill>
                  <a:srgbClr val="000000"/>
                </a:solidFill>
                <a:latin typeface="맑은 고딕"/>
                <a:ea typeface="맑은 고딕"/>
              </a:rPr>
              <a:t>Pod </a:t>
            </a:r>
            <a:r>
              <a:rPr lang="ko-KR" altLang="en-US" sz="1200" dirty="0">
                <a:solidFill>
                  <a:srgbClr val="000000"/>
                </a:solidFill>
                <a:latin typeface="맑은 고딕"/>
                <a:ea typeface="맑은 고딕"/>
              </a:rPr>
              <a:t>숫자</a:t>
            </a:r>
            <a:r>
              <a:rPr lang="en-US" altLang="ko-KR" sz="1200" dirty="0">
                <a:solidFill>
                  <a:srgbClr val="000000"/>
                </a:solidFill>
                <a:latin typeface="맑은 고딕"/>
                <a:ea typeface="맑은 고딕"/>
              </a:rPr>
              <a:t>(replica </a:t>
            </a:r>
            <a:r>
              <a:rPr lang="ko-KR" altLang="en-US" sz="1200" dirty="0">
                <a:solidFill>
                  <a:srgbClr val="000000"/>
                </a:solidFill>
                <a:latin typeface="맑은 고딕"/>
                <a:ea typeface="맑은 고딕"/>
              </a:rPr>
              <a:t>숫자</a:t>
            </a:r>
            <a:r>
              <a:rPr lang="en-US" altLang="ko-KR" sz="1200" dirty="0">
                <a:solidFill>
                  <a:srgbClr val="000000"/>
                </a:solidFill>
                <a:latin typeface="맑은 고딕"/>
                <a:ea typeface="맑은 고딕"/>
              </a:rPr>
              <a:t>)</a:t>
            </a:r>
            <a:r>
              <a:rPr lang="ko-KR" altLang="en-US" sz="1200" dirty="0">
                <a:solidFill>
                  <a:srgbClr val="000000"/>
                </a:solidFill>
                <a:latin typeface="맑은 고딕"/>
                <a:ea typeface="맑은 고딕"/>
              </a:rPr>
              <a:t>를 관리</a:t>
            </a:r>
          </a:p>
          <a:p>
            <a:pPr lvl="0" algn="l"/>
            <a:endParaRPr lang="ko-KR" altLang="en-US" sz="1200" dirty="0">
              <a:solidFill>
                <a:srgbClr val="000000"/>
              </a:solidFill>
              <a:latin typeface="맑은 고딕"/>
              <a:ea typeface="맑은 고딕"/>
            </a:endParaRPr>
          </a:p>
          <a:p>
            <a:pPr lvl="0" algn="l"/>
            <a:r>
              <a:rPr lang="ko-KR" altLang="en-US" sz="1200" dirty="0">
                <a:solidFill>
                  <a:srgbClr val="000000"/>
                </a:solidFill>
                <a:latin typeface="맑은 고딕"/>
                <a:ea typeface="맑은 고딕"/>
              </a:rPr>
              <a:t>  </a:t>
            </a:r>
            <a:r>
              <a:rPr lang="en-US" altLang="ko-KR" sz="1200" dirty="0">
                <a:solidFill>
                  <a:srgbClr val="000000"/>
                </a:solidFill>
                <a:latin typeface="맑은 고딕"/>
                <a:ea typeface="맑은 고딕"/>
              </a:rPr>
              <a:t>. Pod</a:t>
            </a:r>
            <a:r>
              <a:rPr lang="ko-KR" altLang="en-US" sz="1200" dirty="0">
                <a:solidFill>
                  <a:srgbClr val="000000"/>
                </a:solidFill>
                <a:latin typeface="맑은 고딕"/>
                <a:ea typeface="맑은 고딕"/>
              </a:rPr>
              <a:t>들의 </a:t>
            </a:r>
            <a:r>
              <a:rPr lang="en-US" altLang="ko-KR" sz="1200" dirty="0">
                <a:solidFill>
                  <a:srgbClr val="000000"/>
                </a:solidFill>
                <a:latin typeface="맑은 고딕"/>
                <a:ea typeface="맑은 고딕"/>
              </a:rPr>
              <a:t>health status</a:t>
            </a:r>
            <a:r>
              <a:rPr lang="ko-KR" altLang="en-US" sz="1200" dirty="0">
                <a:solidFill>
                  <a:srgbClr val="000000"/>
                </a:solidFill>
                <a:latin typeface="맑은 고딕"/>
                <a:ea typeface="맑은 고딕"/>
              </a:rPr>
              <a:t>를 체크</a:t>
            </a:r>
          </a:p>
          <a:p>
            <a:pPr lvl="0" algn="l"/>
            <a:endParaRPr lang="ko-KR" altLang="en-US" sz="1200" dirty="0">
              <a:solidFill>
                <a:srgbClr val="000000"/>
              </a:solidFill>
              <a:latin typeface="맑은 고딕"/>
              <a:ea typeface="맑은 고딕"/>
            </a:endParaRPr>
          </a:p>
          <a:p>
            <a:pPr lvl="0" algn="l"/>
            <a:r>
              <a:rPr lang="ko-KR" altLang="en-US" sz="1200" dirty="0" smtClean="0">
                <a:solidFill>
                  <a:srgbClr val="000000"/>
                </a:solidFill>
                <a:latin typeface="맑은 고딕"/>
                <a:ea typeface="맑은 고딕"/>
              </a:rPr>
              <a:t>라</a:t>
            </a:r>
            <a:r>
              <a:rPr lang="en-US" altLang="ko-KR" sz="1200" dirty="0" smtClean="0">
                <a:solidFill>
                  <a:srgbClr val="000000"/>
                </a:solidFill>
                <a:latin typeface="맑은 고딕"/>
                <a:ea typeface="맑은 고딕"/>
              </a:rPr>
              <a:t>. </a:t>
            </a:r>
            <a:r>
              <a:rPr lang="ko-KR" altLang="en-US" sz="1200" b="1" dirty="0" smtClean="0">
                <a:solidFill>
                  <a:srgbClr val="FF0000"/>
                </a:solidFill>
                <a:latin typeface="맑은 고딕"/>
                <a:ea typeface="맑은 고딕"/>
              </a:rPr>
              <a:t>서비스</a:t>
            </a:r>
            <a:r>
              <a:rPr lang="en-US" altLang="ko-KR" sz="1200" b="1" dirty="0">
                <a:solidFill>
                  <a:srgbClr val="FF0000"/>
                </a:solidFill>
                <a:latin typeface="맑은 고딕"/>
                <a:ea typeface="맑은 고딕"/>
              </a:rPr>
              <a:t>(service)</a:t>
            </a:r>
          </a:p>
          <a:p>
            <a:pPr lvl="0" algn="l"/>
            <a:endParaRPr lang="en-US" altLang="ko-KR" sz="1200" dirty="0">
              <a:solidFill>
                <a:srgbClr val="000000"/>
              </a:solidFill>
              <a:latin typeface="맑은 고딕"/>
              <a:ea typeface="맑은 고딕"/>
            </a:endParaRPr>
          </a:p>
          <a:p>
            <a:pPr lvl="0" algn="l"/>
            <a:r>
              <a:rPr lang="en-US" altLang="ko-KR" sz="1200" dirty="0">
                <a:solidFill>
                  <a:srgbClr val="000000"/>
                </a:solidFill>
                <a:latin typeface="맑은 고딕"/>
                <a:ea typeface="맑은 고딕"/>
              </a:rPr>
              <a:t>  . </a:t>
            </a:r>
            <a:r>
              <a:rPr lang="ko-KR" altLang="en-US" sz="1200" dirty="0">
                <a:solidFill>
                  <a:srgbClr val="000000"/>
                </a:solidFill>
                <a:latin typeface="맑은 고딕"/>
                <a:ea typeface="맑은 고딕"/>
              </a:rPr>
              <a:t>관련 </a:t>
            </a:r>
            <a:r>
              <a:rPr lang="en-US" altLang="ko-KR" sz="1200" dirty="0">
                <a:solidFill>
                  <a:srgbClr val="000000"/>
                </a:solidFill>
                <a:latin typeface="맑은 고딕"/>
                <a:ea typeface="맑은 고딕"/>
              </a:rPr>
              <a:t>pod </a:t>
            </a:r>
            <a:r>
              <a:rPr lang="ko-KR" altLang="en-US" sz="1200" dirty="0">
                <a:solidFill>
                  <a:srgbClr val="000000"/>
                </a:solidFill>
                <a:latin typeface="맑은 고딕"/>
                <a:ea typeface="맑은 고딕"/>
              </a:rPr>
              <a:t>집합을 대표하는 단일한</a:t>
            </a:r>
            <a:r>
              <a:rPr lang="en-US" altLang="ko-KR" sz="1200" dirty="0">
                <a:solidFill>
                  <a:srgbClr val="000000"/>
                </a:solidFill>
                <a:latin typeface="맑은 고딕"/>
                <a:ea typeface="맑은 고딕"/>
              </a:rPr>
              <a:t>/</a:t>
            </a:r>
            <a:r>
              <a:rPr lang="ko-KR" altLang="en-US" sz="1200" dirty="0">
                <a:solidFill>
                  <a:srgbClr val="000000"/>
                </a:solidFill>
                <a:latin typeface="맑은 고딕"/>
                <a:ea typeface="맑은 고딕"/>
              </a:rPr>
              <a:t>안정적인 이름 </a:t>
            </a:r>
            <a:r>
              <a:rPr lang="en-US" altLang="ko-KR" sz="1200" dirty="0">
                <a:solidFill>
                  <a:srgbClr val="000000"/>
                </a:solidFill>
                <a:latin typeface="맑은 고딕"/>
                <a:ea typeface="맑은 고딕"/>
              </a:rPr>
              <a:t>(IP </a:t>
            </a:r>
            <a:r>
              <a:rPr lang="en-US" altLang="ko-KR" sz="1200" dirty="0" err="1">
                <a:solidFill>
                  <a:srgbClr val="000000"/>
                </a:solidFill>
                <a:latin typeface="맑은 고딕"/>
                <a:ea typeface="맑은 고딕"/>
              </a:rPr>
              <a:t>Addr</a:t>
            </a:r>
            <a:r>
              <a:rPr lang="en-US" altLang="ko-KR" sz="1200" dirty="0">
                <a:solidFill>
                  <a:srgbClr val="000000"/>
                </a:solidFill>
                <a:latin typeface="맑은 고딕"/>
                <a:ea typeface="맑은 고딕"/>
              </a:rPr>
              <a:t>, ...)</a:t>
            </a:r>
          </a:p>
          <a:p>
            <a:pPr lvl="0" algn="l"/>
            <a:endParaRPr lang="en-US" altLang="ko-KR" sz="1200" dirty="0">
              <a:solidFill>
                <a:srgbClr val="000000"/>
              </a:solidFill>
              <a:latin typeface="맑은 고딕"/>
              <a:ea typeface="맑은 고딕"/>
            </a:endParaRPr>
          </a:p>
          <a:p>
            <a:pPr lvl="0" algn="l"/>
            <a:r>
              <a:rPr lang="en-US" altLang="ko-KR" sz="1200" dirty="0">
                <a:solidFill>
                  <a:srgbClr val="000000"/>
                </a:solidFill>
                <a:latin typeface="맑은 고딕"/>
                <a:ea typeface="맑은 고딕"/>
              </a:rPr>
              <a:t>  . </a:t>
            </a:r>
            <a:r>
              <a:rPr lang="ko-KR" altLang="en-US" sz="1200" dirty="0" err="1">
                <a:solidFill>
                  <a:srgbClr val="000000"/>
                </a:solidFill>
                <a:latin typeface="맑은 고딕"/>
                <a:ea typeface="맑은 고딕"/>
              </a:rPr>
              <a:t>로드밸런서</a:t>
            </a:r>
            <a:endParaRPr lang="ko-KR" altLang="en-US" sz="1200" dirty="0">
              <a:solidFill>
                <a:srgbClr val="000000"/>
              </a:solidFill>
              <a:latin typeface="맑은 고딕"/>
              <a:ea typeface="맑은 고딕"/>
            </a:endParaRPr>
          </a:p>
          <a:p>
            <a:pPr lvl="0" algn="l"/>
            <a:endParaRPr lang="ko-KR" altLang="en-US" sz="1200" dirty="0">
              <a:solidFill>
                <a:srgbClr val="000000"/>
              </a:solidFill>
              <a:latin typeface="맑은 고딕"/>
              <a:ea typeface="맑은 고딕"/>
            </a:endParaRPr>
          </a:p>
          <a:p>
            <a:pPr lvl="0" algn="l"/>
            <a:r>
              <a:rPr lang="ko-KR" altLang="en-US" sz="1200" dirty="0" smtClean="0">
                <a:solidFill>
                  <a:srgbClr val="000000"/>
                </a:solidFill>
                <a:latin typeface="맑은 고딕"/>
                <a:ea typeface="맑은 고딕"/>
              </a:rPr>
              <a:t>마</a:t>
            </a:r>
            <a:r>
              <a:rPr lang="en-US" altLang="ko-KR" sz="1200" dirty="0" smtClean="0">
                <a:solidFill>
                  <a:srgbClr val="000000"/>
                </a:solidFill>
                <a:latin typeface="맑은 고딕"/>
                <a:ea typeface="맑은 고딕"/>
              </a:rPr>
              <a:t>. </a:t>
            </a:r>
            <a:r>
              <a:rPr lang="ko-KR" altLang="en-US" sz="1200" b="1" dirty="0" smtClean="0">
                <a:solidFill>
                  <a:srgbClr val="FF0000"/>
                </a:solidFill>
                <a:latin typeface="맑은 고딕"/>
                <a:ea typeface="맑은 고딕"/>
              </a:rPr>
              <a:t>레이블</a:t>
            </a:r>
            <a:r>
              <a:rPr lang="en-US" altLang="ko-KR" sz="1200" b="1" dirty="0">
                <a:solidFill>
                  <a:srgbClr val="FF0000"/>
                </a:solidFill>
                <a:latin typeface="맑은 고딕"/>
                <a:ea typeface="맑은 고딕"/>
              </a:rPr>
              <a:t>(label)</a:t>
            </a:r>
          </a:p>
          <a:p>
            <a:pPr lvl="0" algn="l"/>
            <a:endParaRPr lang="en-US" altLang="ko-KR" sz="1200" dirty="0">
              <a:solidFill>
                <a:srgbClr val="000000"/>
              </a:solidFill>
              <a:latin typeface="맑은 고딕"/>
              <a:ea typeface="맑은 고딕"/>
            </a:endParaRPr>
          </a:p>
          <a:p>
            <a:pPr lvl="0" algn="l"/>
            <a:r>
              <a:rPr lang="en-US" altLang="ko-KR" sz="1200" dirty="0">
                <a:solidFill>
                  <a:srgbClr val="000000"/>
                </a:solidFill>
                <a:latin typeface="맑은 고딕"/>
                <a:ea typeface="맑은 고딕"/>
              </a:rPr>
              <a:t>  . pod</a:t>
            </a:r>
            <a:r>
              <a:rPr lang="ko-KR" altLang="en-US" sz="1200" dirty="0">
                <a:solidFill>
                  <a:srgbClr val="000000"/>
                </a:solidFill>
                <a:latin typeface="맑은 고딕"/>
                <a:ea typeface="맑은 고딕"/>
              </a:rPr>
              <a:t>들의 </a:t>
            </a:r>
            <a:r>
              <a:rPr lang="ko-KR" altLang="en-US" sz="1200" dirty="0" err="1">
                <a:solidFill>
                  <a:srgbClr val="000000"/>
                </a:solidFill>
                <a:latin typeface="맑은 고딕"/>
                <a:ea typeface="맑은 고딕"/>
              </a:rPr>
              <a:t>그룹핑</a:t>
            </a:r>
            <a:r>
              <a:rPr lang="en-US" altLang="ko-KR" sz="1200" dirty="0">
                <a:solidFill>
                  <a:srgbClr val="000000"/>
                </a:solidFill>
                <a:latin typeface="맑은 고딕"/>
                <a:ea typeface="맑은 고딕"/>
              </a:rPr>
              <a:t>/</a:t>
            </a:r>
            <a:r>
              <a:rPr lang="ko-KR" altLang="en-US" sz="1200" dirty="0">
                <a:solidFill>
                  <a:srgbClr val="000000"/>
                </a:solidFill>
                <a:latin typeface="맑은 고딕"/>
                <a:ea typeface="맑은 고딕"/>
              </a:rPr>
              <a:t>조직화를 위해 관리하는 </a:t>
            </a:r>
            <a:r>
              <a:rPr lang="en-US" altLang="ko-KR" sz="1200" dirty="0">
                <a:solidFill>
                  <a:srgbClr val="000000"/>
                </a:solidFill>
                <a:latin typeface="맑은 고딕"/>
                <a:ea typeface="맑은 고딕"/>
              </a:rPr>
              <a:t>key-value pair/</a:t>
            </a:r>
            <a:r>
              <a:rPr lang="ko-KR" altLang="en-US" sz="1200" dirty="0" smtClean="0">
                <a:solidFill>
                  <a:srgbClr val="000000"/>
                </a:solidFill>
                <a:latin typeface="맑은 고딕"/>
                <a:ea typeface="맑은 고딕"/>
              </a:rPr>
              <a:t>메타데이터</a:t>
            </a:r>
            <a:endParaRPr lang="en-US" altLang="ko-KR" sz="1800" b="1" dirty="0">
              <a:latin typeface="+mn-ea"/>
              <a:ea typeface="+mn-ea"/>
            </a:endParaRPr>
          </a:p>
        </p:txBody>
      </p:sp>
      <p:pic>
        <p:nvPicPr>
          <p:cNvPr id="1026" name="Picture 2" descr="C:\Users\user\Desktop\YgsLg7gM2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6538" y="882117"/>
            <a:ext cx="4284476" cy="5832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084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2831544"/>
          </a:xfrm>
          <a:prstGeom prst="rect">
            <a:avLst/>
          </a:prstGeom>
          <a:noFill/>
          <a:ln w="9525">
            <a:noFill/>
            <a:miter lim="800000"/>
            <a:headEnd/>
            <a:tailEnd/>
          </a:ln>
        </p:spPr>
        <p:txBody>
          <a:bodyPr wrap="square">
            <a:spAutoFit/>
          </a:bodyPr>
          <a:lstStyle/>
          <a:p>
            <a:pPr marL="342900" lvl="0" indent="-342900" algn="l">
              <a:buAutoNum type="arabicPeriod"/>
            </a:pPr>
            <a:r>
              <a:rPr lang="en-US" altLang="ko-KR" sz="1800" b="1" dirty="0" err="1" smtClean="0">
                <a:solidFill>
                  <a:srgbClr val="000000"/>
                </a:solidFill>
                <a:latin typeface="맑은 고딕"/>
                <a:ea typeface="맑은 고딕"/>
              </a:rPr>
              <a:t>kubernetes</a:t>
            </a:r>
            <a:r>
              <a:rPr lang="en-US" altLang="ko-KR" sz="1800" b="1" dirty="0" smtClean="0">
                <a:solidFill>
                  <a:srgbClr val="000000"/>
                </a:solidFill>
                <a:latin typeface="맑은 고딕"/>
                <a:ea typeface="맑은 고딕"/>
              </a:rPr>
              <a:t> NODE</a:t>
            </a:r>
          </a:p>
          <a:p>
            <a:pPr lvl="0" algn="l"/>
            <a:r>
              <a:rPr lang="ko-KR" altLang="en-US" sz="1600" dirty="0">
                <a:solidFill>
                  <a:srgbClr val="000000"/>
                </a:solidFill>
                <a:latin typeface="+mn-ea"/>
                <a:ea typeface="+mn-ea"/>
              </a:rPr>
              <a:t>포드는 항상 </a:t>
            </a:r>
            <a:r>
              <a:rPr lang="ko-KR" altLang="en-US" sz="1600" dirty="0" err="1">
                <a:solidFill>
                  <a:srgbClr val="000000"/>
                </a:solidFill>
                <a:latin typeface="+mn-ea"/>
                <a:ea typeface="+mn-ea"/>
              </a:rPr>
              <a:t>노드에서</a:t>
            </a:r>
            <a:r>
              <a:rPr lang="ko-KR" altLang="en-US" sz="1600" dirty="0">
                <a:solidFill>
                  <a:srgbClr val="000000"/>
                </a:solidFill>
                <a:latin typeface="+mn-ea"/>
                <a:ea typeface="+mn-ea"/>
              </a:rPr>
              <a:t> 실행됩니다</a:t>
            </a:r>
            <a:r>
              <a:rPr lang="en-US" altLang="ko-KR" sz="1600" dirty="0">
                <a:solidFill>
                  <a:srgbClr val="000000"/>
                </a:solidFill>
                <a:latin typeface="+mn-ea"/>
                <a:ea typeface="+mn-ea"/>
              </a:rPr>
              <a:t>. </a:t>
            </a:r>
            <a:r>
              <a:rPr lang="ko-KR" altLang="en-US" sz="1600" dirty="0" err="1">
                <a:solidFill>
                  <a:srgbClr val="000000"/>
                </a:solidFill>
                <a:latin typeface="+mn-ea"/>
                <a:ea typeface="+mn-ea"/>
              </a:rPr>
              <a:t>노드는</a:t>
            </a:r>
            <a:r>
              <a:rPr lang="ko-KR" altLang="en-US" sz="1600" dirty="0">
                <a:solidFill>
                  <a:srgbClr val="000000"/>
                </a:solidFill>
                <a:latin typeface="+mn-ea"/>
                <a:ea typeface="+mn-ea"/>
              </a:rPr>
              <a:t> </a:t>
            </a:r>
            <a:r>
              <a:rPr lang="en-US" altLang="ko-KR" sz="1600" dirty="0" err="1">
                <a:solidFill>
                  <a:srgbClr val="000000"/>
                </a:solidFill>
                <a:latin typeface="+mn-ea"/>
                <a:ea typeface="+mn-ea"/>
              </a:rPr>
              <a:t>Kubernetes</a:t>
            </a:r>
            <a:r>
              <a:rPr lang="ko-KR" altLang="en-US" sz="1600" dirty="0">
                <a:solidFill>
                  <a:srgbClr val="000000"/>
                </a:solidFill>
                <a:latin typeface="+mn-ea"/>
                <a:ea typeface="+mn-ea"/>
              </a:rPr>
              <a:t>의 작업자 시스템이며 클러스터에 따라 가상 시스템이거나 실제 시스템 일 수 있습니다</a:t>
            </a:r>
            <a:r>
              <a:rPr lang="en-US" altLang="ko-KR" sz="1600" dirty="0">
                <a:solidFill>
                  <a:srgbClr val="000000"/>
                </a:solidFill>
                <a:latin typeface="+mn-ea"/>
                <a:ea typeface="+mn-ea"/>
              </a:rPr>
              <a:t>. </a:t>
            </a:r>
            <a:r>
              <a:rPr lang="ko-KR" altLang="en-US" sz="1600" dirty="0">
                <a:solidFill>
                  <a:srgbClr val="000000"/>
                </a:solidFill>
                <a:latin typeface="+mn-ea"/>
                <a:ea typeface="+mn-ea"/>
              </a:rPr>
              <a:t>각 </a:t>
            </a:r>
            <a:r>
              <a:rPr lang="ko-KR" altLang="en-US" sz="1600" dirty="0" err="1">
                <a:solidFill>
                  <a:srgbClr val="000000"/>
                </a:solidFill>
                <a:latin typeface="+mn-ea"/>
                <a:ea typeface="+mn-ea"/>
              </a:rPr>
              <a:t>노드는</a:t>
            </a:r>
            <a:r>
              <a:rPr lang="ko-KR" altLang="en-US" sz="1600" dirty="0">
                <a:solidFill>
                  <a:srgbClr val="000000"/>
                </a:solidFill>
                <a:latin typeface="+mn-ea"/>
                <a:ea typeface="+mn-ea"/>
              </a:rPr>
              <a:t> 마스터가 관리합니다</a:t>
            </a:r>
            <a:endParaRPr lang="en-US" altLang="ko-KR" sz="1600" dirty="0" smtClean="0">
              <a:solidFill>
                <a:srgbClr val="000000"/>
              </a:solidFill>
              <a:latin typeface="+mn-ea"/>
              <a:ea typeface="+mn-ea"/>
            </a:endParaRPr>
          </a:p>
          <a:p>
            <a:pPr lvl="0" algn="l"/>
            <a:r>
              <a:rPr lang="ko-KR" altLang="en-US" sz="1600" dirty="0" err="1" smtClean="0">
                <a:solidFill>
                  <a:srgbClr val="000000"/>
                </a:solidFill>
                <a:latin typeface="+mn-ea"/>
                <a:ea typeface="+mn-ea"/>
              </a:rPr>
              <a:t>ㅇ</a:t>
            </a:r>
            <a:r>
              <a:rPr lang="ko-KR" altLang="en-US" sz="1600" dirty="0">
                <a:solidFill>
                  <a:srgbClr val="000000"/>
                </a:solidFill>
                <a:latin typeface="+mn-ea"/>
                <a:ea typeface="+mn-ea"/>
              </a:rPr>
              <a:t> </a:t>
            </a:r>
            <a:r>
              <a:rPr lang="ko-KR" altLang="en-US" sz="1600" dirty="0" err="1">
                <a:solidFill>
                  <a:srgbClr val="000000"/>
                </a:solidFill>
                <a:latin typeface="+mn-ea"/>
                <a:ea typeface="+mn-ea"/>
              </a:rPr>
              <a:t>노드는</a:t>
            </a:r>
            <a:r>
              <a:rPr lang="ko-KR" altLang="en-US" sz="1600" dirty="0">
                <a:solidFill>
                  <a:srgbClr val="000000"/>
                </a:solidFill>
                <a:latin typeface="+mn-ea"/>
                <a:ea typeface="+mn-ea"/>
              </a:rPr>
              <a:t> 여러 포드를 가질 수 있으며 </a:t>
            </a:r>
            <a:r>
              <a:rPr lang="en-US" altLang="ko-KR" sz="1600" dirty="0" err="1">
                <a:solidFill>
                  <a:srgbClr val="000000"/>
                </a:solidFill>
                <a:latin typeface="+mn-ea"/>
                <a:ea typeface="+mn-ea"/>
              </a:rPr>
              <a:t>Kubernetes</a:t>
            </a:r>
            <a:r>
              <a:rPr lang="en-US" altLang="ko-KR" sz="1600" dirty="0">
                <a:solidFill>
                  <a:srgbClr val="000000"/>
                </a:solidFill>
                <a:latin typeface="+mn-ea"/>
                <a:ea typeface="+mn-ea"/>
              </a:rPr>
              <a:t> </a:t>
            </a:r>
            <a:r>
              <a:rPr lang="ko-KR" altLang="en-US" sz="1600" dirty="0">
                <a:solidFill>
                  <a:srgbClr val="000000"/>
                </a:solidFill>
                <a:latin typeface="+mn-ea"/>
                <a:ea typeface="+mn-ea"/>
              </a:rPr>
              <a:t>마스터는 클러스터의 </a:t>
            </a:r>
            <a:r>
              <a:rPr lang="ko-KR" altLang="en-US" sz="1600" dirty="0" err="1">
                <a:solidFill>
                  <a:srgbClr val="000000"/>
                </a:solidFill>
                <a:latin typeface="+mn-ea"/>
                <a:ea typeface="+mn-ea"/>
              </a:rPr>
              <a:t>노드에서</a:t>
            </a:r>
            <a:r>
              <a:rPr lang="ko-KR" altLang="en-US" sz="1600" dirty="0">
                <a:solidFill>
                  <a:srgbClr val="000000"/>
                </a:solidFill>
                <a:latin typeface="+mn-ea"/>
                <a:ea typeface="+mn-ea"/>
              </a:rPr>
              <a:t> 포드 스케줄링을 자동으로 </a:t>
            </a:r>
            <a:r>
              <a:rPr lang="ko-KR" altLang="en-US" sz="1600" dirty="0" smtClean="0">
                <a:solidFill>
                  <a:srgbClr val="000000"/>
                </a:solidFill>
                <a:latin typeface="+mn-ea"/>
                <a:ea typeface="+mn-ea"/>
              </a:rPr>
              <a:t>처리합니다</a:t>
            </a:r>
            <a:endParaRPr lang="en-US" altLang="ko-KR" sz="1600" dirty="0" smtClean="0">
              <a:solidFill>
                <a:srgbClr val="000000"/>
              </a:solidFill>
              <a:latin typeface="+mn-ea"/>
              <a:ea typeface="+mn-ea"/>
            </a:endParaRPr>
          </a:p>
          <a:p>
            <a:pPr lvl="0" algn="l"/>
            <a:r>
              <a:rPr lang="ko-KR" altLang="en-US" sz="1600" dirty="0" err="1">
                <a:solidFill>
                  <a:srgbClr val="000000"/>
                </a:solidFill>
                <a:latin typeface="맑은 고딕"/>
                <a:ea typeface="맑은 고딕"/>
              </a:rPr>
              <a:t>ㅇ</a:t>
            </a:r>
            <a:r>
              <a:rPr lang="ko-KR" altLang="en-US" sz="1600" dirty="0">
                <a:solidFill>
                  <a:srgbClr val="000000"/>
                </a:solidFill>
                <a:latin typeface="맑은 고딕"/>
                <a:ea typeface="맑은 고딕"/>
              </a:rPr>
              <a:t> </a:t>
            </a:r>
            <a:r>
              <a:rPr lang="en-US" altLang="ko-KR" sz="1600" dirty="0" smtClean="0">
                <a:solidFill>
                  <a:srgbClr val="000000"/>
                </a:solidFill>
                <a:latin typeface="맑은 고딕"/>
                <a:ea typeface="맑은 고딕"/>
              </a:rPr>
              <a:t>NODE</a:t>
            </a:r>
            <a:r>
              <a:rPr lang="ko-KR" altLang="en-US" sz="1600" dirty="0" smtClean="0">
                <a:solidFill>
                  <a:srgbClr val="000000"/>
                </a:solidFill>
                <a:latin typeface="맑은 고딕"/>
                <a:ea typeface="맑은 고딕"/>
              </a:rPr>
              <a:t>는 최소한 아래 프로세서를 가지고 있음</a:t>
            </a:r>
            <a:endParaRPr lang="en-US" altLang="ko-KR" sz="1600" dirty="0">
              <a:solidFill>
                <a:srgbClr val="000000"/>
              </a:solidFill>
              <a:latin typeface="맑은 고딕"/>
              <a:ea typeface="맑은 고딕"/>
            </a:endParaRPr>
          </a:p>
          <a:p>
            <a:pPr marL="285750" lvl="0" indent="-285750" algn="l">
              <a:buFont typeface="Arial" panose="020B0604020202020204" pitchFamily="34" charset="0"/>
              <a:buChar char="•"/>
            </a:pPr>
            <a:r>
              <a:rPr lang="en-US" altLang="ko-KR" sz="1600" dirty="0" err="1"/>
              <a:t>Kubelet</a:t>
            </a:r>
            <a:r>
              <a:rPr lang="en-US" altLang="ko-KR" sz="1600" dirty="0"/>
              <a:t>, a process responsible for communication between the </a:t>
            </a:r>
            <a:r>
              <a:rPr lang="en-US" altLang="ko-KR" sz="1600" dirty="0" err="1"/>
              <a:t>Kubernetes</a:t>
            </a:r>
            <a:r>
              <a:rPr lang="en-US" altLang="ko-KR" sz="1600" dirty="0"/>
              <a:t> Master and the Nodes; it manages the Pods and the containers running on a </a:t>
            </a:r>
            <a:r>
              <a:rPr lang="en-US" altLang="ko-KR" sz="1600" dirty="0" smtClean="0"/>
              <a:t>machine</a:t>
            </a:r>
          </a:p>
          <a:p>
            <a:pPr marL="285750" lvl="0" indent="-285750" algn="l">
              <a:buFont typeface="Arial" panose="020B0604020202020204" pitchFamily="34" charset="0"/>
              <a:buChar char="•"/>
            </a:pPr>
            <a:r>
              <a:rPr lang="en-US" altLang="ko-KR" sz="1600" dirty="0"/>
              <a:t>A container runtime (like </a:t>
            </a:r>
            <a:r>
              <a:rPr lang="en-US" altLang="ko-KR" sz="1600" dirty="0" err="1"/>
              <a:t>Docker</a:t>
            </a:r>
            <a:r>
              <a:rPr lang="en-US" altLang="ko-KR" sz="1600" dirty="0"/>
              <a:t>, </a:t>
            </a:r>
            <a:r>
              <a:rPr lang="en-US" altLang="ko-KR" sz="1600" dirty="0" err="1"/>
              <a:t>rkt</a:t>
            </a:r>
            <a:r>
              <a:rPr lang="en-US" altLang="ko-KR" sz="1600" dirty="0"/>
              <a:t>) responsible for pulling the container image from a registry, unpacking </a:t>
            </a:r>
            <a:r>
              <a:rPr lang="en-US" altLang="ko-KR" sz="1600" dirty="0" smtClean="0"/>
              <a:t>the container, and </a:t>
            </a:r>
            <a:r>
              <a:rPr lang="en-US" altLang="ko-KR" sz="1600" dirty="0" err="1" smtClean="0"/>
              <a:t>runnung</a:t>
            </a:r>
            <a:r>
              <a:rPr lang="en-US" altLang="ko-KR" sz="1600" dirty="0" smtClean="0"/>
              <a:t> the application</a:t>
            </a:r>
            <a:endParaRPr lang="en-US" altLang="ko-KR" sz="1600" dirty="0" smtClean="0">
              <a:solidFill>
                <a:srgbClr val="000000"/>
              </a:solidFill>
              <a:latin typeface="+mn-ea"/>
              <a:ea typeface="+mn-ea"/>
            </a:endParaRPr>
          </a:p>
          <a:p>
            <a:pPr lvl="0" algn="l"/>
            <a:endParaRPr lang="en-US" altLang="ko-KR" sz="1600" b="1" dirty="0">
              <a:solidFill>
                <a:srgbClr val="000000"/>
              </a:solidFill>
              <a:latin typeface="+mn-ea"/>
              <a:ea typeface="+mn-ea"/>
            </a:endParaRPr>
          </a:p>
        </p:txBody>
      </p:sp>
    </p:spTree>
    <p:extLst>
      <p:ext uri="{BB962C8B-B14F-4D97-AF65-F5344CB8AC3E}">
        <p14:creationId xmlns:p14="http://schemas.microsoft.com/office/powerpoint/2010/main" val="3240544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kubernetes</a:t>
            </a:r>
            <a:endParaRPr lang="ko-KR" altLang="en-US" sz="2000" dirty="0">
              <a:latin typeface="+mn-ea"/>
              <a:ea typeface="+mn-ea"/>
            </a:endParaRPr>
          </a:p>
        </p:txBody>
      </p:sp>
      <p:sp>
        <p:nvSpPr>
          <p:cNvPr id="8" name="TextBox 7"/>
          <p:cNvSpPr txBox="1"/>
          <p:nvPr/>
        </p:nvSpPr>
        <p:spPr bwMode="auto">
          <a:xfrm>
            <a:off x="539974" y="882117"/>
            <a:ext cx="9793088" cy="323165"/>
          </a:xfrm>
          <a:prstGeom prst="rect">
            <a:avLst/>
          </a:prstGeom>
          <a:noFill/>
          <a:ln w="9525">
            <a:noFill/>
            <a:miter lim="800000"/>
            <a:headEnd/>
            <a:tailEnd/>
          </a:ln>
        </p:spPr>
        <p:txBody>
          <a:bodyPr wrap="square">
            <a:spAutoFit/>
          </a:bodyPr>
          <a:lstStyle/>
          <a:p>
            <a:pPr algn="l">
              <a:lnSpc>
                <a:spcPct val="150000"/>
              </a:lnSpc>
            </a:pPr>
            <a:endParaRPr lang="en-US" altLang="ko-KR" sz="1000" dirty="0">
              <a:latin typeface="+mn-ea"/>
              <a:ea typeface="+mn-ea"/>
            </a:endParaRPr>
          </a:p>
        </p:txBody>
      </p:sp>
      <p:sp>
        <p:nvSpPr>
          <p:cNvPr id="4" name="TextBox 3"/>
          <p:cNvSpPr txBox="1"/>
          <p:nvPr/>
        </p:nvSpPr>
        <p:spPr bwMode="auto">
          <a:xfrm>
            <a:off x="467966" y="774105"/>
            <a:ext cx="8568952" cy="6032421"/>
          </a:xfrm>
          <a:prstGeom prst="rect">
            <a:avLst/>
          </a:prstGeom>
          <a:noFill/>
          <a:ln w="9525">
            <a:noFill/>
            <a:miter lim="800000"/>
            <a:headEnd/>
            <a:tailEnd/>
          </a:ln>
        </p:spPr>
        <p:txBody>
          <a:bodyPr wrap="square">
            <a:spAutoFit/>
          </a:bodyPr>
          <a:lstStyle/>
          <a:p>
            <a:pPr marL="342900" lvl="0" indent="-342900" algn="l">
              <a:buAutoNum type="arabicPeriod"/>
            </a:pPr>
            <a:r>
              <a:rPr lang="en-US" altLang="ko-KR" sz="1800" b="1" dirty="0" err="1" smtClean="0">
                <a:solidFill>
                  <a:srgbClr val="000000"/>
                </a:solidFill>
                <a:latin typeface="맑은 고딕"/>
                <a:ea typeface="맑은 고딕"/>
              </a:rPr>
              <a:t>kubernetes</a:t>
            </a:r>
            <a:r>
              <a:rPr lang="en-US" altLang="ko-KR" sz="1800" b="1" dirty="0" smtClean="0">
                <a:solidFill>
                  <a:srgbClr val="000000"/>
                </a:solidFill>
                <a:latin typeface="맑은 고딕"/>
                <a:ea typeface="맑은 고딕"/>
              </a:rPr>
              <a:t> POD</a:t>
            </a:r>
          </a:p>
          <a:p>
            <a:pPr lvl="0" algn="l"/>
            <a:r>
              <a:rPr lang="en-US" altLang="ko-KR" sz="1600" dirty="0">
                <a:solidFill>
                  <a:srgbClr val="000000"/>
                </a:solidFill>
                <a:latin typeface="+mn-ea"/>
                <a:ea typeface="+mn-ea"/>
              </a:rPr>
              <a:t>Pod</a:t>
            </a:r>
            <a:r>
              <a:rPr lang="ko-KR" altLang="en-US" sz="1600" dirty="0">
                <a:solidFill>
                  <a:srgbClr val="000000"/>
                </a:solidFill>
                <a:latin typeface="+mn-ea"/>
                <a:ea typeface="+mn-ea"/>
              </a:rPr>
              <a:t>는 </a:t>
            </a:r>
            <a:r>
              <a:rPr lang="en-US" altLang="ko-KR" sz="1600" dirty="0">
                <a:solidFill>
                  <a:srgbClr val="000000"/>
                </a:solidFill>
                <a:latin typeface="+mn-ea"/>
                <a:ea typeface="+mn-ea"/>
              </a:rPr>
              <a:t>Kubernetes</a:t>
            </a:r>
            <a:r>
              <a:rPr lang="ko-KR" altLang="en-US" sz="1600" dirty="0">
                <a:solidFill>
                  <a:srgbClr val="000000"/>
                </a:solidFill>
                <a:latin typeface="+mn-ea"/>
                <a:ea typeface="+mn-ea"/>
              </a:rPr>
              <a:t>의 기본 구성 요소입니다</a:t>
            </a:r>
            <a:r>
              <a:rPr lang="en-US" altLang="ko-KR" sz="1600" dirty="0">
                <a:solidFill>
                  <a:srgbClr val="000000"/>
                </a:solidFill>
                <a:latin typeface="+mn-ea"/>
                <a:ea typeface="+mn-ea"/>
              </a:rPr>
              <a:t>. Kubernetes</a:t>
            </a:r>
            <a:r>
              <a:rPr lang="ko-KR" altLang="en-US" sz="1600" dirty="0">
                <a:solidFill>
                  <a:srgbClr val="000000"/>
                </a:solidFill>
                <a:latin typeface="+mn-ea"/>
                <a:ea typeface="+mn-ea"/>
              </a:rPr>
              <a:t>는 사용자가 생성하거나 배포하는 </a:t>
            </a:r>
            <a:r>
              <a:rPr lang="en-US" altLang="ko-KR" sz="1600" dirty="0">
                <a:solidFill>
                  <a:srgbClr val="000000"/>
                </a:solidFill>
                <a:latin typeface="+mn-ea"/>
                <a:ea typeface="+mn-ea"/>
              </a:rPr>
              <a:t>Kubernetes </a:t>
            </a:r>
            <a:r>
              <a:rPr lang="ko-KR" altLang="en-US" sz="1600" dirty="0">
                <a:solidFill>
                  <a:srgbClr val="000000"/>
                </a:solidFill>
                <a:latin typeface="+mn-ea"/>
                <a:ea typeface="+mn-ea"/>
              </a:rPr>
              <a:t>객체 모델에서 가장 작고 간단한 단위입니다</a:t>
            </a:r>
            <a:r>
              <a:rPr lang="en-US" altLang="ko-KR" sz="1600" dirty="0">
                <a:solidFill>
                  <a:srgbClr val="000000"/>
                </a:solidFill>
                <a:latin typeface="+mn-ea"/>
                <a:ea typeface="+mn-ea"/>
              </a:rPr>
              <a:t>. </a:t>
            </a:r>
            <a:r>
              <a:rPr lang="ko-KR" altLang="en-US" sz="1600" dirty="0">
                <a:solidFill>
                  <a:srgbClr val="000000"/>
                </a:solidFill>
                <a:latin typeface="+mn-ea"/>
                <a:ea typeface="+mn-ea"/>
              </a:rPr>
              <a:t>포드는 클러스터에서 실행중인 프로세스를 나타냅니다</a:t>
            </a:r>
            <a:r>
              <a:rPr lang="en-US" altLang="ko-KR" sz="1600" dirty="0">
                <a:solidFill>
                  <a:srgbClr val="000000"/>
                </a:solidFill>
                <a:latin typeface="+mn-ea"/>
                <a:ea typeface="+mn-ea"/>
              </a:rPr>
              <a:t>.</a:t>
            </a:r>
          </a:p>
          <a:p>
            <a:pPr lvl="0" algn="l"/>
            <a:endParaRPr lang="en-US" altLang="ko-KR" sz="1600" dirty="0">
              <a:solidFill>
                <a:srgbClr val="000000"/>
              </a:solidFill>
              <a:latin typeface="+mn-ea"/>
              <a:ea typeface="+mn-ea"/>
            </a:endParaRPr>
          </a:p>
          <a:p>
            <a:pPr lvl="0" algn="l"/>
            <a:r>
              <a:rPr lang="ko-KR" altLang="en-US" sz="1600" dirty="0">
                <a:solidFill>
                  <a:srgbClr val="000000"/>
                </a:solidFill>
                <a:latin typeface="+mn-ea"/>
                <a:ea typeface="+mn-ea"/>
              </a:rPr>
              <a:t>포드는 애플리케이션 컨테이너 </a:t>
            </a:r>
            <a:r>
              <a:rPr lang="en-US" altLang="ko-KR" sz="1600" dirty="0">
                <a:solidFill>
                  <a:srgbClr val="000000"/>
                </a:solidFill>
                <a:latin typeface="+mn-ea"/>
                <a:ea typeface="+mn-ea"/>
              </a:rPr>
              <a:t>(</a:t>
            </a:r>
            <a:r>
              <a:rPr lang="ko-KR" altLang="en-US" sz="1600" dirty="0">
                <a:solidFill>
                  <a:srgbClr val="000000"/>
                </a:solidFill>
                <a:latin typeface="+mn-ea"/>
                <a:ea typeface="+mn-ea"/>
              </a:rPr>
              <a:t>또는 경우에 따라 여러 컨테이너</a:t>
            </a:r>
            <a:r>
              <a:rPr lang="en-US" altLang="ko-KR" sz="1600" dirty="0">
                <a:solidFill>
                  <a:srgbClr val="000000"/>
                </a:solidFill>
                <a:latin typeface="+mn-ea"/>
                <a:ea typeface="+mn-ea"/>
              </a:rPr>
              <a:t>), </a:t>
            </a:r>
            <a:r>
              <a:rPr lang="ko-KR" altLang="en-US" sz="1600" dirty="0">
                <a:solidFill>
                  <a:srgbClr val="000000"/>
                </a:solidFill>
                <a:latin typeface="+mn-ea"/>
                <a:ea typeface="+mn-ea"/>
              </a:rPr>
              <a:t>스토리지 리소스</a:t>
            </a:r>
            <a:r>
              <a:rPr lang="en-US" altLang="ko-KR" sz="1600" dirty="0">
                <a:solidFill>
                  <a:srgbClr val="000000"/>
                </a:solidFill>
                <a:latin typeface="+mn-ea"/>
                <a:ea typeface="+mn-ea"/>
              </a:rPr>
              <a:t>, </a:t>
            </a:r>
            <a:r>
              <a:rPr lang="ko-KR" altLang="en-US" sz="1600" dirty="0">
                <a:solidFill>
                  <a:srgbClr val="000000"/>
                </a:solidFill>
                <a:latin typeface="+mn-ea"/>
                <a:ea typeface="+mn-ea"/>
              </a:rPr>
              <a:t>고유 한 네트워크 </a:t>
            </a:r>
            <a:r>
              <a:rPr lang="en-US" altLang="ko-KR" sz="1600" dirty="0">
                <a:solidFill>
                  <a:srgbClr val="000000"/>
                </a:solidFill>
                <a:latin typeface="+mn-ea"/>
                <a:ea typeface="+mn-ea"/>
              </a:rPr>
              <a:t>IP </a:t>
            </a:r>
            <a:r>
              <a:rPr lang="ko-KR" altLang="en-US" sz="1600" dirty="0">
                <a:solidFill>
                  <a:srgbClr val="000000"/>
                </a:solidFill>
                <a:latin typeface="+mn-ea"/>
                <a:ea typeface="+mn-ea"/>
              </a:rPr>
              <a:t>및 컨테이너 실행 방법을 관리하는 옵션을 캡슐화합니다</a:t>
            </a:r>
            <a:r>
              <a:rPr lang="en-US" altLang="ko-KR" sz="1600" dirty="0">
                <a:solidFill>
                  <a:srgbClr val="000000"/>
                </a:solidFill>
                <a:latin typeface="+mn-ea"/>
                <a:ea typeface="+mn-ea"/>
              </a:rPr>
              <a:t>. </a:t>
            </a:r>
            <a:r>
              <a:rPr lang="ko-KR" altLang="en-US" sz="1600" dirty="0">
                <a:solidFill>
                  <a:srgbClr val="000000"/>
                </a:solidFill>
                <a:latin typeface="+mn-ea"/>
                <a:ea typeface="+mn-ea"/>
              </a:rPr>
              <a:t>포드 </a:t>
            </a:r>
            <a:r>
              <a:rPr lang="en-US" altLang="ko-KR" sz="1600" dirty="0">
                <a:solidFill>
                  <a:srgbClr val="000000"/>
                </a:solidFill>
                <a:latin typeface="+mn-ea"/>
                <a:ea typeface="+mn-ea"/>
              </a:rPr>
              <a:t>(Pod)</a:t>
            </a:r>
            <a:r>
              <a:rPr lang="ko-KR" altLang="en-US" sz="1600" dirty="0">
                <a:solidFill>
                  <a:srgbClr val="000000"/>
                </a:solidFill>
                <a:latin typeface="+mn-ea"/>
                <a:ea typeface="+mn-ea"/>
              </a:rPr>
              <a:t>는 배포 단위를 나타냅니다</a:t>
            </a:r>
            <a:r>
              <a:rPr lang="en-US" altLang="ko-KR" sz="1600" dirty="0">
                <a:solidFill>
                  <a:srgbClr val="000000"/>
                </a:solidFill>
                <a:latin typeface="+mn-ea"/>
                <a:ea typeface="+mn-ea"/>
              </a:rPr>
              <a:t>. </a:t>
            </a:r>
            <a:r>
              <a:rPr lang="ko-KR" altLang="en-US" sz="1600" dirty="0">
                <a:solidFill>
                  <a:srgbClr val="000000"/>
                </a:solidFill>
                <a:latin typeface="+mn-ea"/>
                <a:ea typeface="+mn-ea"/>
              </a:rPr>
              <a:t>하나의 컨테이너 또는 단단히 결합되고 리소스를 공유하는 작은 수의 컨테이너로 구성된 </a:t>
            </a:r>
            <a:r>
              <a:rPr lang="en-US" altLang="ko-KR" sz="1600" dirty="0">
                <a:solidFill>
                  <a:srgbClr val="000000"/>
                </a:solidFill>
                <a:latin typeface="+mn-ea"/>
                <a:ea typeface="+mn-ea"/>
              </a:rPr>
              <a:t>Kubernetes</a:t>
            </a:r>
            <a:r>
              <a:rPr lang="ko-KR" altLang="en-US" sz="1600" dirty="0">
                <a:solidFill>
                  <a:srgbClr val="000000"/>
                </a:solidFill>
                <a:latin typeface="+mn-ea"/>
                <a:ea typeface="+mn-ea"/>
              </a:rPr>
              <a:t>의 단일 응용 프로그램 </a:t>
            </a:r>
            <a:r>
              <a:rPr lang="ko-KR" altLang="en-US" sz="1600" dirty="0" err="1" smtClean="0">
                <a:solidFill>
                  <a:srgbClr val="000000"/>
                </a:solidFill>
                <a:latin typeface="+mn-ea"/>
                <a:ea typeface="+mn-ea"/>
              </a:rPr>
              <a:t>인스턴스입니다</a:t>
            </a:r>
            <a:endParaRPr lang="en-US" altLang="ko-KR" sz="1600" dirty="0" smtClean="0">
              <a:solidFill>
                <a:srgbClr val="000000"/>
              </a:solidFill>
              <a:latin typeface="+mn-ea"/>
              <a:ea typeface="+mn-ea"/>
            </a:endParaRPr>
          </a:p>
          <a:p>
            <a:pPr lvl="0" algn="l"/>
            <a:endParaRPr lang="en-US" altLang="ko-KR" sz="1600" dirty="0">
              <a:solidFill>
                <a:srgbClr val="000000"/>
              </a:solidFill>
              <a:latin typeface="+mn-ea"/>
              <a:ea typeface="+mn-ea"/>
            </a:endParaRPr>
          </a:p>
          <a:p>
            <a:pPr lvl="0" algn="l"/>
            <a:r>
              <a:rPr lang="ko-KR" altLang="en-US" sz="1600" dirty="0">
                <a:solidFill>
                  <a:srgbClr val="000000"/>
                </a:solidFill>
                <a:latin typeface="+mn-ea"/>
                <a:ea typeface="+mn-ea"/>
              </a:rPr>
              <a:t>애플리케이션을 수평으로 확장하려는 경우 </a:t>
            </a:r>
            <a:r>
              <a:rPr lang="en-US" altLang="ko-KR" sz="1600" dirty="0">
                <a:solidFill>
                  <a:srgbClr val="000000"/>
                </a:solidFill>
                <a:latin typeface="+mn-ea"/>
                <a:ea typeface="+mn-ea"/>
              </a:rPr>
              <a:t>(</a:t>
            </a:r>
            <a:r>
              <a:rPr lang="ko-KR" altLang="en-US" sz="1600" dirty="0">
                <a:solidFill>
                  <a:srgbClr val="000000"/>
                </a:solidFill>
                <a:latin typeface="+mn-ea"/>
                <a:ea typeface="+mn-ea"/>
              </a:rPr>
              <a:t>예 </a:t>
            </a:r>
            <a:r>
              <a:rPr lang="en-US" altLang="ko-KR" sz="1600" dirty="0">
                <a:solidFill>
                  <a:srgbClr val="000000"/>
                </a:solidFill>
                <a:latin typeface="+mn-ea"/>
                <a:ea typeface="+mn-ea"/>
              </a:rPr>
              <a:t>: </a:t>
            </a:r>
            <a:r>
              <a:rPr lang="ko-KR" altLang="en-US" sz="1600" dirty="0">
                <a:solidFill>
                  <a:srgbClr val="000000"/>
                </a:solidFill>
                <a:latin typeface="+mn-ea"/>
                <a:ea typeface="+mn-ea"/>
              </a:rPr>
              <a:t>여러 </a:t>
            </a:r>
            <a:r>
              <a:rPr lang="ko-KR" altLang="en-US" sz="1600" dirty="0" err="1">
                <a:solidFill>
                  <a:srgbClr val="000000"/>
                </a:solidFill>
                <a:latin typeface="+mn-ea"/>
                <a:ea typeface="+mn-ea"/>
              </a:rPr>
              <a:t>인스턴스</a:t>
            </a:r>
            <a:r>
              <a:rPr lang="ko-KR" altLang="en-US" sz="1600" dirty="0">
                <a:solidFill>
                  <a:srgbClr val="000000"/>
                </a:solidFill>
                <a:latin typeface="+mn-ea"/>
                <a:ea typeface="+mn-ea"/>
              </a:rPr>
              <a:t> 실행</a:t>
            </a:r>
            <a:r>
              <a:rPr lang="en-US" altLang="ko-KR" sz="1600" dirty="0">
                <a:solidFill>
                  <a:srgbClr val="000000"/>
                </a:solidFill>
                <a:latin typeface="+mn-ea"/>
                <a:ea typeface="+mn-ea"/>
              </a:rPr>
              <a:t>) </a:t>
            </a:r>
            <a:r>
              <a:rPr lang="ko-KR" altLang="en-US" sz="1600" dirty="0">
                <a:solidFill>
                  <a:srgbClr val="000000"/>
                </a:solidFill>
                <a:latin typeface="+mn-ea"/>
                <a:ea typeface="+mn-ea"/>
              </a:rPr>
              <a:t>각 </a:t>
            </a:r>
            <a:r>
              <a:rPr lang="ko-KR" altLang="en-US" sz="1600" dirty="0" err="1">
                <a:solidFill>
                  <a:srgbClr val="000000"/>
                </a:solidFill>
                <a:latin typeface="+mn-ea"/>
                <a:ea typeface="+mn-ea"/>
              </a:rPr>
              <a:t>인스턴스마다</a:t>
            </a:r>
            <a:r>
              <a:rPr lang="ko-KR" altLang="en-US" sz="1600" dirty="0">
                <a:solidFill>
                  <a:srgbClr val="000000"/>
                </a:solidFill>
                <a:latin typeface="+mn-ea"/>
                <a:ea typeface="+mn-ea"/>
              </a:rPr>
              <a:t> 하나씩 여러 포드를 </a:t>
            </a:r>
            <a:r>
              <a:rPr lang="ko-KR" altLang="en-US" sz="1600" dirty="0" err="1">
                <a:solidFill>
                  <a:srgbClr val="000000"/>
                </a:solidFill>
                <a:latin typeface="+mn-ea"/>
                <a:ea typeface="+mn-ea"/>
              </a:rPr>
              <a:t>사용해야합니다</a:t>
            </a:r>
            <a:r>
              <a:rPr lang="en-US" altLang="ko-KR" sz="1600" dirty="0">
                <a:solidFill>
                  <a:srgbClr val="000000"/>
                </a:solidFill>
                <a:latin typeface="+mn-ea"/>
                <a:ea typeface="+mn-ea"/>
              </a:rPr>
              <a:t>. Kubernetes</a:t>
            </a:r>
            <a:r>
              <a:rPr lang="ko-KR" altLang="en-US" sz="1600" dirty="0">
                <a:solidFill>
                  <a:srgbClr val="000000"/>
                </a:solidFill>
                <a:latin typeface="+mn-ea"/>
                <a:ea typeface="+mn-ea"/>
              </a:rPr>
              <a:t>에서는 이것을 일반적으로 </a:t>
            </a:r>
            <a:r>
              <a:rPr lang="ko-KR" altLang="en-US" sz="1600" dirty="0" err="1">
                <a:solidFill>
                  <a:srgbClr val="000000"/>
                </a:solidFill>
                <a:latin typeface="+mn-ea"/>
                <a:ea typeface="+mn-ea"/>
              </a:rPr>
              <a:t>복제라고합니다</a:t>
            </a:r>
            <a:r>
              <a:rPr lang="en-US" altLang="ko-KR" sz="1600" dirty="0">
                <a:solidFill>
                  <a:srgbClr val="000000"/>
                </a:solidFill>
                <a:latin typeface="+mn-ea"/>
                <a:ea typeface="+mn-ea"/>
              </a:rPr>
              <a:t>. </a:t>
            </a:r>
            <a:r>
              <a:rPr lang="ko-KR" altLang="en-US" sz="1600" dirty="0">
                <a:solidFill>
                  <a:srgbClr val="000000"/>
                </a:solidFill>
                <a:latin typeface="+mn-ea"/>
                <a:ea typeface="+mn-ea"/>
              </a:rPr>
              <a:t>복제 된 포드는 대개 컨트롤러라는 추상화에 의해 그룹으로 생성되고 </a:t>
            </a:r>
            <a:r>
              <a:rPr lang="ko-KR" altLang="en-US" sz="1600" dirty="0" smtClean="0">
                <a:solidFill>
                  <a:srgbClr val="000000"/>
                </a:solidFill>
                <a:latin typeface="+mn-ea"/>
                <a:ea typeface="+mn-ea"/>
              </a:rPr>
              <a:t>관리됩니다</a:t>
            </a:r>
            <a:endParaRPr lang="en-US" altLang="ko-KR" sz="1600" dirty="0" smtClean="0">
              <a:solidFill>
                <a:srgbClr val="000000"/>
              </a:solidFill>
              <a:latin typeface="+mn-ea"/>
              <a:ea typeface="+mn-ea"/>
            </a:endParaRPr>
          </a:p>
          <a:p>
            <a:pPr lvl="0" algn="l"/>
            <a:endParaRPr lang="en-US" altLang="ko-KR" sz="1600" b="1" dirty="0">
              <a:solidFill>
                <a:srgbClr val="000000"/>
              </a:solidFill>
              <a:latin typeface="+mn-ea"/>
              <a:ea typeface="+mn-ea"/>
            </a:endParaRPr>
          </a:p>
          <a:p>
            <a:pPr lvl="0" algn="l"/>
            <a:r>
              <a:rPr lang="ko-KR" altLang="en-US" sz="1600" b="1" dirty="0">
                <a:solidFill>
                  <a:srgbClr val="000000"/>
                </a:solidFill>
                <a:latin typeface="+mn-ea"/>
                <a:ea typeface="+mn-ea"/>
              </a:rPr>
              <a:t>네트워킹</a:t>
            </a:r>
          </a:p>
          <a:p>
            <a:pPr lvl="0" algn="l"/>
            <a:r>
              <a:rPr lang="ko-KR" altLang="en-US" sz="1600" b="1" dirty="0" smtClean="0">
                <a:solidFill>
                  <a:srgbClr val="000000"/>
                </a:solidFill>
                <a:latin typeface="+mn-ea"/>
                <a:ea typeface="+mn-ea"/>
              </a:rPr>
              <a:t>각 </a:t>
            </a:r>
            <a:r>
              <a:rPr lang="ko-KR" altLang="en-US" sz="1600" b="1" dirty="0">
                <a:solidFill>
                  <a:srgbClr val="000000"/>
                </a:solidFill>
                <a:latin typeface="+mn-ea"/>
                <a:ea typeface="+mn-ea"/>
              </a:rPr>
              <a:t>포드에는 고유 한 </a:t>
            </a:r>
            <a:r>
              <a:rPr lang="en-US" altLang="ko-KR" sz="1600" b="1" dirty="0">
                <a:solidFill>
                  <a:srgbClr val="000000"/>
                </a:solidFill>
                <a:latin typeface="+mn-ea"/>
                <a:ea typeface="+mn-ea"/>
              </a:rPr>
              <a:t>IP </a:t>
            </a:r>
            <a:r>
              <a:rPr lang="ko-KR" altLang="en-US" sz="1600" b="1" dirty="0">
                <a:solidFill>
                  <a:srgbClr val="000000"/>
                </a:solidFill>
                <a:latin typeface="+mn-ea"/>
                <a:ea typeface="+mn-ea"/>
              </a:rPr>
              <a:t>주소가 할당됩니다</a:t>
            </a:r>
            <a:r>
              <a:rPr lang="en-US" altLang="ko-KR" sz="1600" b="1" dirty="0">
                <a:solidFill>
                  <a:srgbClr val="000000"/>
                </a:solidFill>
                <a:latin typeface="+mn-ea"/>
                <a:ea typeface="+mn-ea"/>
              </a:rPr>
              <a:t>. </a:t>
            </a:r>
            <a:r>
              <a:rPr lang="ko-KR" altLang="en-US" sz="1600" b="1" dirty="0">
                <a:solidFill>
                  <a:srgbClr val="000000"/>
                </a:solidFill>
                <a:latin typeface="+mn-ea"/>
                <a:ea typeface="+mn-ea"/>
              </a:rPr>
              <a:t>포드의 모든 컨테이너는 </a:t>
            </a:r>
            <a:r>
              <a:rPr lang="en-US" altLang="ko-KR" sz="1600" b="1" dirty="0">
                <a:solidFill>
                  <a:srgbClr val="000000"/>
                </a:solidFill>
                <a:latin typeface="+mn-ea"/>
                <a:ea typeface="+mn-ea"/>
              </a:rPr>
              <a:t>IP </a:t>
            </a:r>
            <a:r>
              <a:rPr lang="ko-KR" altLang="en-US" sz="1600" b="1" dirty="0">
                <a:solidFill>
                  <a:srgbClr val="000000"/>
                </a:solidFill>
                <a:latin typeface="+mn-ea"/>
                <a:ea typeface="+mn-ea"/>
              </a:rPr>
              <a:t>주소 및 네트워크 포트를 포함하여 네트워크 네임 스페이스를 공유합니다</a:t>
            </a:r>
            <a:r>
              <a:rPr lang="en-US" altLang="ko-KR" sz="1600" b="1" dirty="0">
                <a:solidFill>
                  <a:srgbClr val="000000"/>
                </a:solidFill>
                <a:latin typeface="+mn-ea"/>
                <a:ea typeface="+mn-ea"/>
              </a:rPr>
              <a:t>. </a:t>
            </a:r>
            <a:r>
              <a:rPr lang="ko-KR" altLang="en-US" sz="1600" b="1" dirty="0">
                <a:solidFill>
                  <a:srgbClr val="000000"/>
                </a:solidFill>
                <a:latin typeface="+mn-ea"/>
                <a:ea typeface="+mn-ea"/>
              </a:rPr>
              <a:t>포드 </a:t>
            </a:r>
            <a:r>
              <a:rPr lang="ko-KR" altLang="en-US" sz="1600" b="1" dirty="0" err="1">
                <a:solidFill>
                  <a:srgbClr val="000000"/>
                </a:solidFill>
                <a:latin typeface="+mn-ea"/>
                <a:ea typeface="+mn-ea"/>
              </a:rPr>
              <a:t>안에있는</a:t>
            </a:r>
            <a:r>
              <a:rPr lang="ko-KR" altLang="en-US" sz="1600" b="1" dirty="0">
                <a:solidFill>
                  <a:srgbClr val="000000"/>
                </a:solidFill>
                <a:latin typeface="+mn-ea"/>
                <a:ea typeface="+mn-ea"/>
              </a:rPr>
              <a:t> 컨테이너는 </a:t>
            </a:r>
            <a:r>
              <a:rPr lang="en-US" altLang="ko-KR" sz="1600" b="1" dirty="0">
                <a:solidFill>
                  <a:srgbClr val="000000"/>
                </a:solidFill>
                <a:latin typeface="+mn-ea"/>
                <a:ea typeface="+mn-ea"/>
              </a:rPr>
              <a:t>localhost</a:t>
            </a:r>
            <a:r>
              <a:rPr lang="ko-KR" altLang="en-US" sz="1600" b="1" dirty="0">
                <a:solidFill>
                  <a:srgbClr val="000000"/>
                </a:solidFill>
                <a:latin typeface="+mn-ea"/>
                <a:ea typeface="+mn-ea"/>
              </a:rPr>
              <a:t>를 사용하여 서로 통신 할 수 있습니다</a:t>
            </a:r>
            <a:r>
              <a:rPr lang="en-US" altLang="ko-KR" sz="1600" b="1" dirty="0">
                <a:solidFill>
                  <a:srgbClr val="000000"/>
                </a:solidFill>
                <a:latin typeface="+mn-ea"/>
                <a:ea typeface="+mn-ea"/>
              </a:rPr>
              <a:t>. </a:t>
            </a:r>
            <a:r>
              <a:rPr lang="ko-KR" altLang="en-US" sz="1600" b="1" dirty="0">
                <a:solidFill>
                  <a:srgbClr val="000000"/>
                </a:solidFill>
                <a:latin typeface="+mn-ea"/>
                <a:ea typeface="+mn-ea"/>
              </a:rPr>
              <a:t>포드의 컨테이너가 포드 외부의 </a:t>
            </a:r>
            <a:r>
              <a:rPr lang="ko-KR" altLang="en-US" sz="1600" b="1" dirty="0" err="1">
                <a:solidFill>
                  <a:srgbClr val="000000"/>
                </a:solidFill>
                <a:latin typeface="+mn-ea"/>
                <a:ea typeface="+mn-ea"/>
              </a:rPr>
              <a:t>엔티티와</a:t>
            </a:r>
            <a:r>
              <a:rPr lang="ko-KR" altLang="en-US" sz="1600" b="1" dirty="0">
                <a:solidFill>
                  <a:srgbClr val="000000"/>
                </a:solidFill>
                <a:latin typeface="+mn-ea"/>
                <a:ea typeface="+mn-ea"/>
              </a:rPr>
              <a:t> 통신하는 경우 포 </a:t>
            </a:r>
            <a:r>
              <a:rPr lang="ko-KR" altLang="en-US" sz="1600" b="1" dirty="0" err="1">
                <a:solidFill>
                  <a:srgbClr val="000000"/>
                </a:solidFill>
                <a:latin typeface="+mn-ea"/>
                <a:ea typeface="+mn-ea"/>
              </a:rPr>
              <a:t>트와</a:t>
            </a:r>
            <a:r>
              <a:rPr lang="ko-KR" altLang="en-US" sz="1600" b="1" dirty="0">
                <a:solidFill>
                  <a:srgbClr val="000000"/>
                </a:solidFill>
                <a:latin typeface="+mn-ea"/>
                <a:ea typeface="+mn-ea"/>
              </a:rPr>
              <a:t> 같은 공유 네트워크 리소스를 사용하는 방법을 </a:t>
            </a:r>
            <a:r>
              <a:rPr lang="ko-KR" altLang="en-US" sz="1600" b="1" dirty="0" err="1" smtClean="0">
                <a:solidFill>
                  <a:srgbClr val="000000"/>
                </a:solidFill>
                <a:latin typeface="+mn-ea"/>
                <a:ea typeface="+mn-ea"/>
              </a:rPr>
              <a:t>조정해야합니다</a:t>
            </a:r>
            <a:endParaRPr lang="en-US" altLang="ko-KR" sz="1600" b="1" dirty="0" smtClean="0">
              <a:solidFill>
                <a:srgbClr val="000000"/>
              </a:solidFill>
              <a:latin typeface="+mn-ea"/>
              <a:ea typeface="+mn-ea"/>
            </a:endParaRPr>
          </a:p>
          <a:p>
            <a:pPr lvl="0" algn="l"/>
            <a:endParaRPr lang="en-US" altLang="ko-KR" sz="1600" b="1" dirty="0">
              <a:solidFill>
                <a:srgbClr val="000000"/>
              </a:solidFill>
              <a:latin typeface="+mn-ea"/>
              <a:ea typeface="+mn-ea"/>
            </a:endParaRPr>
          </a:p>
          <a:p>
            <a:pPr lvl="0" algn="l"/>
            <a:r>
              <a:rPr lang="ko-KR" altLang="en-US" sz="1600" b="1" dirty="0" smtClean="0">
                <a:solidFill>
                  <a:srgbClr val="000000"/>
                </a:solidFill>
                <a:latin typeface="+mn-ea"/>
                <a:ea typeface="+mn-ea"/>
              </a:rPr>
              <a:t>스토리</a:t>
            </a:r>
            <a:r>
              <a:rPr lang="ko-KR" altLang="en-US" sz="1600" b="1" dirty="0">
                <a:solidFill>
                  <a:srgbClr val="000000"/>
                </a:solidFill>
                <a:latin typeface="+mn-ea"/>
                <a:ea typeface="+mn-ea"/>
              </a:rPr>
              <a:t>지</a:t>
            </a:r>
          </a:p>
          <a:p>
            <a:pPr lvl="0" algn="l"/>
            <a:r>
              <a:rPr lang="ko-KR" altLang="en-US" sz="1600" b="1" dirty="0">
                <a:solidFill>
                  <a:srgbClr val="000000"/>
                </a:solidFill>
                <a:latin typeface="+mn-ea"/>
                <a:ea typeface="+mn-ea"/>
              </a:rPr>
              <a:t>포드는 공유 스토리지 볼륨 세트를 지정할 수 있습니다</a:t>
            </a:r>
            <a:r>
              <a:rPr lang="en-US" altLang="ko-KR" sz="1600" b="1" dirty="0">
                <a:solidFill>
                  <a:srgbClr val="000000"/>
                </a:solidFill>
                <a:latin typeface="+mn-ea"/>
                <a:ea typeface="+mn-ea"/>
              </a:rPr>
              <a:t>. </a:t>
            </a:r>
            <a:r>
              <a:rPr lang="ko-KR" altLang="en-US" sz="1600" b="1" dirty="0">
                <a:solidFill>
                  <a:srgbClr val="000000"/>
                </a:solidFill>
                <a:latin typeface="+mn-ea"/>
                <a:ea typeface="+mn-ea"/>
              </a:rPr>
              <a:t>포드의 모든 컨테이너는 공유 볼륨에 액세스 할 수 있으므로 해당 컨테이너가 데이터를 공유 할 수 있습니다</a:t>
            </a:r>
            <a:r>
              <a:rPr lang="en-US" altLang="ko-KR" sz="1600" b="1" dirty="0">
                <a:solidFill>
                  <a:srgbClr val="000000"/>
                </a:solidFill>
                <a:latin typeface="+mn-ea"/>
                <a:ea typeface="+mn-ea"/>
              </a:rPr>
              <a:t>. </a:t>
            </a:r>
            <a:r>
              <a:rPr lang="ko-KR" altLang="en-US" sz="1600" b="1" dirty="0">
                <a:solidFill>
                  <a:srgbClr val="000000"/>
                </a:solidFill>
                <a:latin typeface="+mn-ea"/>
                <a:ea typeface="+mn-ea"/>
              </a:rPr>
              <a:t>볼륨은 또한 컨테이너 중 하나가 </a:t>
            </a:r>
            <a:r>
              <a:rPr lang="ko-KR" altLang="en-US" sz="1600" b="1" dirty="0" err="1">
                <a:solidFill>
                  <a:srgbClr val="000000"/>
                </a:solidFill>
                <a:latin typeface="+mn-ea"/>
                <a:ea typeface="+mn-ea"/>
              </a:rPr>
              <a:t>재시작되어야</a:t>
            </a:r>
            <a:r>
              <a:rPr lang="ko-KR" altLang="en-US" sz="1600" b="1" dirty="0">
                <a:solidFill>
                  <a:srgbClr val="000000"/>
                </a:solidFill>
                <a:latin typeface="+mn-ea"/>
                <a:ea typeface="+mn-ea"/>
              </a:rPr>
              <a:t> 할 경우 포드의 영구 데이터가 살아남을 </a:t>
            </a:r>
            <a:r>
              <a:rPr lang="ko-KR" altLang="en-US" sz="1600" b="1" dirty="0" err="1">
                <a:solidFill>
                  <a:srgbClr val="000000"/>
                </a:solidFill>
                <a:latin typeface="+mn-ea"/>
                <a:ea typeface="+mn-ea"/>
              </a:rPr>
              <a:t>수있게합니다</a:t>
            </a:r>
            <a:r>
              <a:rPr lang="en-US" altLang="ko-KR" sz="1600" b="1" dirty="0">
                <a:solidFill>
                  <a:srgbClr val="000000"/>
                </a:solidFill>
                <a:latin typeface="+mn-ea"/>
                <a:ea typeface="+mn-ea"/>
              </a:rPr>
              <a:t>.</a:t>
            </a:r>
          </a:p>
        </p:txBody>
      </p:sp>
    </p:spTree>
    <p:extLst>
      <p:ext uri="{BB962C8B-B14F-4D97-AF65-F5344CB8AC3E}">
        <p14:creationId xmlns:p14="http://schemas.microsoft.com/office/powerpoint/2010/main" val="67677029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디자인 사용자 지정">
  <a:themeElements>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사용자 지정 1">
      <a:majorFont>
        <a:latin typeface="Moebius"/>
        <a:ea typeface="맑은 고딕"/>
        <a:cs typeface=""/>
      </a:majorFont>
      <a:minorFont>
        <a:latin typeface="Moebius"/>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6350" cap="flat" cmpd="sng" algn="ctr">
          <a:solidFill>
            <a:schemeClr val="tx1"/>
          </a:solidFill>
          <a:prstDash val="solid"/>
          <a:round/>
          <a:headEnd type="none" w="med" len="med"/>
          <a:tailEnd type="none" w="med" len="med"/>
        </a:ln>
        <a:effectLst/>
      </a:spPr>
      <a:bodyPr vert="horz" wrap="square" lIns="72000" tIns="0" rIns="18000" bIns="0" numCol="1" rtlCol="0" anchor="ctr" anchorCtr="0" compatLnSpc="1">
        <a:prstTxWarp prst="textNoShape">
          <a:avLst/>
        </a:prstTxWarp>
        <a:noAutofit/>
      </a:bodyPr>
      <a:lstStyle>
        <a:defPPr marL="0" marR="0" indent="0" algn="ctr" defTabSz="914400" rtl="0" eaLnBrk="1" fontAlgn="base" latinLnBrk="0" hangingPunct="1">
          <a:lnSpc>
            <a:spcPct val="100000"/>
          </a:lnSpc>
          <a:spcBef>
            <a:spcPct val="0"/>
          </a:spcBef>
          <a:spcAft>
            <a:spcPct val="0"/>
          </a:spcAft>
          <a:buClrTx/>
          <a:buSzTx/>
          <a:buFontTx/>
          <a:buNone/>
          <a:tabLst/>
          <a:defRPr sz="1200" dirty="0" smtClean="0">
            <a:latin typeface="+mn-ea"/>
            <a:ea typeface="+mn-ea"/>
            <a:cs typeface="Arials"/>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72000" tIns="0" rIns="18000" bIns="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100" b="0" i="0" u="none" strike="noStrike" cap="none" normalizeH="0" baseline="0" smtClean="0">
            <a:ln>
              <a:noFill/>
            </a:ln>
            <a:solidFill>
              <a:schemeClr val="tx1"/>
            </a:solidFill>
            <a:effectLst/>
            <a:latin typeface="Arial" pitchFamily="34" charset="0"/>
            <a:ea typeface="HY태고딕" pitchFamily="18" charset="-127"/>
            <a:cs typeface="Arials"/>
          </a:defRPr>
        </a:defPPr>
      </a:lstStyle>
    </a:lnDef>
    <a:txDef>
      <a:spPr bwMode="auto">
        <a:noFill/>
        <a:ln w="9525">
          <a:noFill/>
          <a:miter lim="800000"/>
          <a:headEnd/>
          <a:tailEnd/>
        </a:ln>
      </a:spPr>
      <a:bodyPr vert="horz" wrap="square" lIns="91440" tIns="45720" rIns="91440" bIns="45720" numCol="1" anchor="t" anchorCtr="0" compatLnSpc="1">
        <a:prstTxWarp prst="textNoShape">
          <a:avLst/>
        </a:prstTxWarp>
      </a:bodyPr>
      <a:lstStyle>
        <a:defPPr marL="179388" marR="0" indent="-179388" algn="l" defTabSz="914400" rtl="0" eaLnBrk="0" fontAlgn="base" latinLnBrk="1" hangingPunct="0">
          <a:lnSpc>
            <a:spcPct val="100000"/>
          </a:lnSpc>
          <a:spcBef>
            <a:spcPct val="20000"/>
          </a:spcBef>
          <a:spcAft>
            <a:spcPct val="0"/>
          </a:spcAft>
          <a:buClrTx/>
          <a:buSzPct val="70000"/>
          <a:buFont typeface="Wingdings" pitchFamily="2" charset="2"/>
          <a:buNone/>
          <a:tabLst/>
          <a:defRPr kumimoji="1" sz="1000" b="1" i="0" u="none" strike="noStrike" kern="0" cap="none" spc="0" normalizeH="0" baseline="0" noProof="0" dirty="0" smtClean="0">
            <a:ln>
              <a:noFill/>
            </a:ln>
            <a:solidFill>
              <a:schemeClr val="tx1"/>
            </a:solidFill>
            <a:effectLst/>
            <a:uLnTx/>
            <a:uFillTx/>
            <a:latin typeface="+mn-lt"/>
            <a:ea typeface="+mn-ea"/>
          </a:defRPr>
        </a:defPPr>
      </a:lstStyle>
    </a:txDef>
  </a:objectDefaults>
  <a:extraClrSchemeLst>
    <a:extraClrScheme>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디자인 사용자 지정">
  <a:themeElements>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사용자 지정 1">
      <a:majorFont>
        <a:latin typeface="Moebius"/>
        <a:ea typeface="맑은 고딕"/>
        <a:cs typeface=""/>
      </a:majorFont>
      <a:minorFont>
        <a:latin typeface="Moebius"/>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72000" tIns="0" rIns="18000" bIns="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100" b="0" i="0" u="none" strike="noStrike" cap="none" normalizeH="0" baseline="0" smtClean="0">
            <a:ln>
              <a:noFill/>
            </a:ln>
            <a:solidFill>
              <a:schemeClr val="tx1"/>
            </a:solidFill>
            <a:effectLst/>
            <a:latin typeface="Arial" pitchFamily="34" charset="0"/>
            <a:ea typeface="HY태고딕" pitchFamily="18" charset="-127"/>
            <a:cs typeface="Arials"/>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72000" tIns="0" rIns="18000" bIns="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100" b="0" i="0" u="none" strike="noStrike" cap="none" normalizeH="0" baseline="0" smtClean="0">
            <a:ln>
              <a:noFill/>
            </a:ln>
            <a:solidFill>
              <a:schemeClr val="tx1"/>
            </a:solidFill>
            <a:effectLst/>
            <a:latin typeface="Arial" pitchFamily="34" charset="0"/>
            <a:ea typeface="HY태고딕" pitchFamily="18" charset="-127"/>
            <a:cs typeface="Arials"/>
          </a:defRPr>
        </a:defPPr>
      </a:lstStyle>
    </a:lnDef>
  </a:objectDefaults>
  <a:extraClrSchemeLst>
    <a:extraClrScheme>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테마">
  <a:themeElements>
    <a:clrScheme name="">
      <a:dk1>
        <a:srgbClr val="000000"/>
      </a:dk1>
      <a:lt1>
        <a:srgbClr val="FFFFFF"/>
      </a:lt1>
      <a:dk2>
        <a:srgbClr val="00FF00"/>
      </a:dk2>
      <a:lt2>
        <a:srgbClr val="FF0000"/>
      </a:lt2>
      <a:accent1>
        <a:srgbClr val="0000FF"/>
      </a:accent1>
      <a:accent2>
        <a:srgbClr val="00FFFF"/>
      </a:accent2>
      <a:accent3>
        <a:srgbClr val="FFFFFF"/>
      </a:accent3>
      <a:accent4>
        <a:srgbClr val="000000"/>
      </a:accent4>
      <a:accent5>
        <a:srgbClr val="AAAAFF"/>
      </a:accent5>
      <a:accent6>
        <a:srgbClr val="00E7E7"/>
      </a:accent6>
      <a:hlink>
        <a:srgbClr val="FF00FF"/>
      </a:hlink>
      <a:folHlink>
        <a:srgbClr val="FFFF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
      <a:dk1>
        <a:srgbClr val="000000"/>
      </a:dk1>
      <a:lt1>
        <a:srgbClr val="FFFFFF"/>
      </a:lt1>
      <a:dk2>
        <a:srgbClr val="00FF00"/>
      </a:dk2>
      <a:lt2>
        <a:srgbClr val="FF0000"/>
      </a:lt2>
      <a:accent1>
        <a:srgbClr val="0000FF"/>
      </a:accent1>
      <a:accent2>
        <a:srgbClr val="00FFFF"/>
      </a:accent2>
      <a:accent3>
        <a:srgbClr val="FFFFFF"/>
      </a:accent3>
      <a:accent4>
        <a:srgbClr val="000000"/>
      </a:accent4>
      <a:accent5>
        <a:srgbClr val="AAAAFF"/>
      </a:accent5>
      <a:accent6>
        <a:srgbClr val="00E7E7"/>
      </a:accent6>
      <a:hlink>
        <a:srgbClr val="FF00FF"/>
      </a:hlink>
      <a:folHlink>
        <a:srgbClr val="FFFF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1474037705</TotalTime>
  <Pages>39</Pages>
  <Words>4674</Words>
  <Application>Microsoft Office PowerPoint</Application>
  <PresentationFormat>사용자 지정</PresentationFormat>
  <Paragraphs>688</Paragraphs>
  <Slides>37</Slides>
  <Notes>36</Notes>
  <HiddenSlides>0</HiddenSlides>
  <MMClips>0</MMClips>
  <ScaleCrop>false</ScaleCrop>
  <HeadingPairs>
    <vt:vector size="4" baseType="variant">
      <vt:variant>
        <vt:lpstr>테마</vt:lpstr>
      </vt:variant>
      <vt:variant>
        <vt:i4>2</vt:i4>
      </vt:variant>
      <vt:variant>
        <vt:lpstr>슬라이드 제목</vt:lpstr>
      </vt:variant>
      <vt:variant>
        <vt:i4>37</vt:i4>
      </vt:variant>
    </vt:vector>
  </HeadingPairs>
  <TitlesOfParts>
    <vt:vector size="39" baseType="lpstr">
      <vt:lpstr>1_디자인 사용자 지정</vt:lpstr>
      <vt:lpstr>3_디자인 사용자 지정</vt:lpstr>
      <vt:lpstr>kubernetes</vt:lpstr>
      <vt:lpstr>1. kubernetes</vt:lpstr>
      <vt:lpstr>1. kubernetes</vt:lpstr>
      <vt:lpstr>1. kubernetes</vt:lpstr>
      <vt:lpstr>1. kubernetes</vt:lpstr>
      <vt:lpstr>1. kubernetes</vt:lpstr>
      <vt:lpstr>1. kubernetes</vt:lpstr>
      <vt:lpstr>1. kubernetes</vt:lpstr>
      <vt:lpstr>1. kubernetes</vt:lpstr>
      <vt:lpstr>1. kubernetes</vt:lpstr>
      <vt:lpstr>1. kubernetes</vt:lpstr>
      <vt:lpstr>1. kubernetes</vt:lpstr>
      <vt:lpstr>1. kubernetes</vt:lpstr>
      <vt:lpstr>1. kubernetes</vt:lpstr>
      <vt:lpstr>1. kubernetes</vt:lpstr>
      <vt:lpstr>1. kubernetes</vt:lpstr>
      <vt:lpstr>1. kubernetes</vt:lpstr>
      <vt:lpstr>1. kubernetes</vt:lpstr>
      <vt:lpstr>1. kubernetes</vt:lpstr>
      <vt:lpstr>1. kubernetes</vt:lpstr>
      <vt:lpstr>1. kubernetes</vt:lpstr>
      <vt:lpstr>1. kubernetes</vt:lpstr>
      <vt:lpstr>1. kubernetes</vt:lpstr>
      <vt:lpstr>1. kubernetes</vt:lpstr>
      <vt:lpstr>1. kubernetes</vt:lpstr>
      <vt:lpstr>1. kubernetes</vt:lpstr>
      <vt:lpstr>1. kubernetes</vt:lpstr>
      <vt:lpstr>1. kubernetes</vt:lpstr>
      <vt:lpstr>1. kubernetes</vt:lpstr>
      <vt:lpstr>1. kubernetes - 실습</vt:lpstr>
      <vt:lpstr>1. kubernetes - 실습</vt:lpstr>
      <vt:lpstr>1. kubernetes - 실습</vt:lpstr>
      <vt:lpstr>1. kubernetes - 실습</vt:lpstr>
      <vt:lpstr>1. kubernetes - 실습</vt:lpstr>
      <vt:lpstr>1. kubernetes - 실습</vt:lpstr>
      <vt:lpstr>1. kubernetes - 실습</vt:lpstr>
      <vt:lpstr>1. kubernetes - 실습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 VMware HA</dc:title>
  <dc:creator>강재준/보라매NOC</dc:creator>
  <cp:lastModifiedBy>user</cp:lastModifiedBy>
  <cp:revision>6229</cp:revision>
  <cp:lastPrinted>2014-04-16T08:01:37Z</cp:lastPrinted>
  <dcterms:created xsi:type="dcterms:W3CDTF">1996-10-14T12:11:22Z</dcterms:created>
  <dcterms:modified xsi:type="dcterms:W3CDTF">2017-09-17T14:40:06Z</dcterms:modified>
</cp:coreProperties>
</file>