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57"/>
  </p:notesMasterIdLst>
  <p:handoutMasterIdLst>
    <p:handoutMasterId r:id="rId58"/>
  </p:handoutMasterIdLst>
  <p:sldIdLst>
    <p:sldId id="3426" r:id="rId3"/>
    <p:sldId id="3469" r:id="rId4"/>
    <p:sldId id="3492" r:id="rId5"/>
    <p:sldId id="3493" r:id="rId6"/>
    <p:sldId id="3470" r:id="rId7"/>
    <p:sldId id="3471" r:id="rId8"/>
    <p:sldId id="3474" r:id="rId9"/>
    <p:sldId id="3487" r:id="rId10"/>
    <p:sldId id="3477" r:id="rId11"/>
    <p:sldId id="3478" r:id="rId12"/>
    <p:sldId id="3479" r:id="rId13"/>
    <p:sldId id="3488" r:id="rId14"/>
    <p:sldId id="3490" r:id="rId15"/>
    <p:sldId id="3491" r:id="rId16"/>
    <p:sldId id="3494" r:id="rId17"/>
    <p:sldId id="3495" r:id="rId18"/>
    <p:sldId id="3496" r:id="rId19"/>
    <p:sldId id="3497" r:id="rId20"/>
    <p:sldId id="3498" r:id="rId21"/>
    <p:sldId id="3499" r:id="rId22"/>
    <p:sldId id="3500" r:id="rId23"/>
    <p:sldId id="3501" r:id="rId24"/>
    <p:sldId id="3502" r:id="rId25"/>
    <p:sldId id="3503" r:id="rId26"/>
    <p:sldId id="3475" r:id="rId27"/>
    <p:sldId id="3476" r:id="rId28"/>
    <p:sldId id="3480" r:id="rId29"/>
    <p:sldId id="3504" r:id="rId30"/>
    <p:sldId id="3505" r:id="rId31"/>
    <p:sldId id="3506" r:id="rId32"/>
    <p:sldId id="3507" r:id="rId33"/>
    <p:sldId id="3508" r:id="rId34"/>
    <p:sldId id="3509" r:id="rId35"/>
    <p:sldId id="3510" r:id="rId36"/>
    <p:sldId id="3511" r:id="rId37"/>
    <p:sldId id="3522" r:id="rId38"/>
    <p:sldId id="3523" r:id="rId39"/>
    <p:sldId id="3521" r:id="rId40"/>
    <p:sldId id="3520" r:id="rId41"/>
    <p:sldId id="3524" r:id="rId42"/>
    <p:sldId id="3486" r:id="rId43"/>
    <p:sldId id="3513" r:id="rId44"/>
    <p:sldId id="3514" r:id="rId45"/>
    <p:sldId id="3515" r:id="rId46"/>
    <p:sldId id="3516" r:id="rId47"/>
    <p:sldId id="3517" r:id="rId48"/>
    <p:sldId id="3518" r:id="rId49"/>
    <p:sldId id="3519" r:id="rId50"/>
    <p:sldId id="3481" r:id="rId51"/>
    <p:sldId id="3482" r:id="rId52"/>
    <p:sldId id="3483" r:id="rId53"/>
    <p:sldId id="3484" r:id="rId54"/>
    <p:sldId id="3512" r:id="rId55"/>
    <p:sldId id="3485" r:id="rId56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469"/>
            <p14:sldId id="3492"/>
            <p14:sldId id="3493"/>
            <p14:sldId id="3470"/>
            <p14:sldId id="3471"/>
            <p14:sldId id="3474"/>
            <p14:sldId id="3487"/>
            <p14:sldId id="3477"/>
            <p14:sldId id="3478"/>
            <p14:sldId id="3479"/>
            <p14:sldId id="3488"/>
            <p14:sldId id="3490"/>
            <p14:sldId id="3491"/>
            <p14:sldId id="3494"/>
            <p14:sldId id="3495"/>
            <p14:sldId id="3496"/>
            <p14:sldId id="3497"/>
            <p14:sldId id="3498"/>
            <p14:sldId id="3499"/>
            <p14:sldId id="3500"/>
            <p14:sldId id="3501"/>
            <p14:sldId id="3502"/>
            <p14:sldId id="3503"/>
            <p14:sldId id="3475"/>
            <p14:sldId id="3476"/>
            <p14:sldId id="3480"/>
            <p14:sldId id="3504"/>
            <p14:sldId id="3505"/>
            <p14:sldId id="3506"/>
            <p14:sldId id="3507"/>
            <p14:sldId id="3508"/>
            <p14:sldId id="3509"/>
            <p14:sldId id="3510"/>
            <p14:sldId id="3511"/>
            <p14:sldId id="3522"/>
            <p14:sldId id="3523"/>
            <p14:sldId id="3521"/>
            <p14:sldId id="3520"/>
            <p14:sldId id="3524"/>
            <p14:sldId id="3486"/>
            <p14:sldId id="3513"/>
            <p14:sldId id="3514"/>
            <p14:sldId id="3515"/>
            <p14:sldId id="3516"/>
            <p14:sldId id="3517"/>
            <p14:sldId id="3518"/>
            <p14:sldId id="3519"/>
            <p14:sldId id="3481"/>
            <p14:sldId id="3482"/>
            <p14:sldId id="3483"/>
            <p14:sldId id="3484"/>
            <p14:sldId id="3512"/>
            <p14:sldId id="34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3399"/>
    <a:srgbClr val="6BFA32"/>
    <a:srgbClr val="024A05"/>
    <a:srgbClr val="DDDDDD"/>
    <a:srgbClr val="3333CC"/>
    <a:srgbClr val="6666FF"/>
    <a:srgbClr val="FF99FF"/>
    <a:srgbClr val="B03C7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5" autoAdjust="0"/>
    <p:restoredTop sz="93516" autoAdjust="0"/>
  </p:normalViewPr>
  <p:slideViewPr>
    <p:cSldViewPr showGuides="1">
      <p:cViewPr>
        <p:scale>
          <a:sx n="125" d="100"/>
          <a:sy n="125" d="100"/>
        </p:scale>
        <p:origin x="-972" y="504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bank/_search?q=*&amp;sort=account_number:asc&amp;prett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5.6/output-plugin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-d@/etc/filebeat/filebeat.template.json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4050" y="1818221"/>
            <a:ext cx="7761982" cy="838200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ELK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8326" y="4914565"/>
            <a:ext cx="2916324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주요 용어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958" y="774105"/>
            <a:ext cx="9756998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Shard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>
                <a:latin typeface="+mn-ea"/>
                <a:ea typeface="+mn-ea"/>
              </a:rPr>
              <a:t>큰 크기의 인덱스를 여러 개의 작은 인덱스로 나누어 저장 하는 것</a:t>
            </a:r>
            <a:br>
              <a:rPr lang="ko-KR" altLang="en-US" sz="1600" b="1" dirty="0">
                <a:latin typeface="+mn-ea"/>
                <a:ea typeface="+mn-ea"/>
              </a:rPr>
            </a:b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대량의 데이터를 분산 처리하여 빠르게 결과를 만들 수 있게 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- </a:t>
            </a:r>
            <a:r>
              <a:rPr lang="ko-KR" altLang="en-US" sz="1600" b="1" dirty="0" err="1">
                <a:latin typeface="+mn-ea"/>
                <a:ea typeface="+mn-ea"/>
              </a:rPr>
              <a:t>콘텐츠</a:t>
            </a:r>
            <a:r>
              <a:rPr lang="ko-KR" altLang="en-US" sz="1600" b="1" dirty="0">
                <a:latin typeface="+mn-ea"/>
                <a:ea typeface="+mn-ea"/>
              </a:rPr>
              <a:t> 볼륨의 수평 분할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>
                <a:latin typeface="+mn-ea"/>
                <a:ea typeface="+mn-ea"/>
              </a:rPr>
              <a:t>확장이 </a:t>
            </a:r>
            <a:r>
              <a:rPr lang="ko-KR" altLang="en-US" sz="1600" b="1" dirty="0" smtClean="0">
                <a:latin typeface="+mn-ea"/>
                <a:ea typeface="+mn-ea"/>
              </a:rPr>
              <a:t>가능</a:t>
            </a:r>
            <a:endParaRPr lang="en-US" altLang="ko-KR" sz="16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- </a:t>
            </a:r>
            <a:r>
              <a:rPr lang="ko-KR" altLang="en-US" sz="1600" b="1" dirty="0" err="1" smtClean="0">
                <a:latin typeface="+mn-ea"/>
                <a:ea typeface="+mn-ea"/>
              </a:rPr>
              <a:t>샤드에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분산 배치하고 병렬화함으로써 성능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>
                <a:latin typeface="+mn-ea"/>
                <a:ea typeface="+mn-ea"/>
              </a:rPr>
              <a:t>처리량을 늘릴 수 있습니다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 ex) Primary Shard / Replica </a:t>
            </a:r>
            <a:r>
              <a:rPr lang="en-US" altLang="ko-KR" sz="1600" b="1" dirty="0" smtClean="0">
                <a:latin typeface="+mn-ea"/>
                <a:ea typeface="+mn-ea"/>
              </a:rPr>
              <a:t>Shard</a:t>
            </a:r>
          </a:p>
          <a:p>
            <a:pPr algn="l">
              <a:lnSpc>
                <a:spcPct val="15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+mn-ea"/>
                <a:ea typeface="+mn-ea"/>
              </a:rPr>
              <a:t>Replica(</a:t>
            </a:r>
            <a:r>
              <a:rPr lang="en-US" altLang="ko-KR" sz="2000" dirty="0" smtClean="0"/>
              <a:t>replica </a:t>
            </a:r>
            <a:r>
              <a:rPr lang="en-US" altLang="ko-KR" sz="2000" dirty="0"/>
              <a:t>shard)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 smtClean="0">
                <a:latin typeface="+mn-ea"/>
                <a:ea typeface="+mn-ea"/>
              </a:rPr>
              <a:t>서비스 장애 발생을 대비한 복제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- Primary Shard</a:t>
            </a:r>
            <a:r>
              <a:rPr lang="ko-KR" altLang="en-US" sz="1600" b="1" dirty="0" smtClean="0">
                <a:latin typeface="+mn-ea"/>
                <a:ea typeface="+mn-ea"/>
              </a:rPr>
              <a:t>에 색인이 완료되면 이를 바탕으로 각 </a:t>
            </a:r>
            <a:r>
              <a:rPr lang="ko-KR" altLang="en-US" sz="1600" b="1" dirty="0" err="1" smtClean="0">
                <a:latin typeface="+mn-ea"/>
                <a:ea typeface="+mn-ea"/>
              </a:rPr>
              <a:t>노드에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  <a:ea typeface="+mn-ea"/>
              </a:rPr>
              <a:t>async</a:t>
            </a:r>
            <a:r>
              <a:rPr lang="ko-KR" altLang="en-US" sz="1600" b="1" dirty="0" smtClean="0">
                <a:latin typeface="+mn-ea"/>
                <a:ea typeface="+mn-ea"/>
              </a:rPr>
              <a:t>로 </a:t>
            </a:r>
            <a:r>
              <a:rPr lang="ko-KR" altLang="en-US" sz="1600" b="1" dirty="0" err="1" smtClean="0">
                <a:latin typeface="+mn-ea"/>
                <a:ea typeface="+mn-ea"/>
              </a:rPr>
              <a:t>샤드</a:t>
            </a:r>
            <a:r>
              <a:rPr lang="ko-KR" altLang="en-US" sz="1600" b="1" dirty="0" smtClean="0">
                <a:latin typeface="+mn-ea"/>
                <a:ea typeface="+mn-ea"/>
              </a:rPr>
              <a:t> 복제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 err="1">
                <a:latin typeface="+mn-ea"/>
                <a:ea typeface="+mn-ea"/>
              </a:rPr>
              <a:t>샤드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 err="1">
                <a:latin typeface="+mn-ea"/>
                <a:ea typeface="+mn-ea"/>
              </a:rPr>
              <a:t>노드</a:t>
            </a:r>
            <a:r>
              <a:rPr lang="ko-KR" altLang="en-US" sz="1600" b="1" dirty="0">
                <a:latin typeface="+mn-ea"/>
                <a:ea typeface="+mn-ea"/>
              </a:rPr>
              <a:t> 오류가 발생하더라도 </a:t>
            </a:r>
            <a:r>
              <a:rPr lang="ko-KR" altLang="en-US" sz="1600" b="1" dirty="0" err="1">
                <a:latin typeface="+mn-ea"/>
                <a:ea typeface="+mn-ea"/>
              </a:rPr>
              <a:t>고가용성을</a:t>
            </a:r>
            <a:r>
              <a:rPr lang="ko-KR" altLang="en-US" sz="1600" b="1" dirty="0">
                <a:latin typeface="+mn-ea"/>
                <a:ea typeface="+mn-ea"/>
              </a:rPr>
              <a:t> 제공합니다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따라서 </a:t>
            </a:r>
            <a:r>
              <a:rPr lang="ko-KR" altLang="en-US" sz="1600" b="1" dirty="0" err="1">
                <a:latin typeface="+mn-ea"/>
                <a:ea typeface="+mn-ea"/>
              </a:rPr>
              <a:t>리플리카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샤드는</a:t>
            </a:r>
            <a:r>
              <a:rPr lang="ko-KR" altLang="en-US" sz="1600" b="1" dirty="0">
                <a:latin typeface="+mn-ea"/>
                <a:ea typeface="+mn-ea"/>
              </a:rPr>
              <a:t> 그 원본인 기본 </a:t>
            </a:r>
            <a:r>
              <a:rPr lang="ko-KR" altLang="en-US" sz="1600" b="1" dirty="0" err="1">
                <a:latin typeface="+mn-ea"/>
                <a:ea typeface="+mn-ea"/>
              </a:rPr>
              <a:t>샤드와</a:t>
            </a:r>
            <a:r>
              <a:rPr lang="ko-KR" altLang="en-US" sz="1600" b="1" dirty="0">
                <a:latin typeface="+mn-ea"/>
                <a:ea typeface="+mn-ea"/>
              </a:rPr>
              <a:t> 동일한 </a:t>
            </a:r>
            <a:r>
              <a:rPr lang="ko-KR" altLang="en-US" sz="1600" b="1" dirty="0" err="1">
                <a:latin typeface="+mn-ea"/>
                <a:ea typeface="+mn-ea"/>
              </a:rPr>
              <a:t>노드에</a:t>
            </a:r>
            <a:r>
              <a:rPr lang="ko-KR" altLang="en-US" sz="1600" b="1" dirty="0">
                <a:latin typeface="+mn-ea"/>
                <a:ea typeface="+mn-ea"/>
              </a:rPr>
              <a:t> 배정되지 않습니다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 smtClean="0">
                <a:latin typeface="+mn-ea"/>
                <a:ea typeface="+mn-ea"/>
              </a:rPr>
              <a:t>모든 </a:t>
            </a:r>
            <a:r>
              <a:rPr lang="ko-KR" altLang="en-US" sz="1600" b="1" dirty="0" err="1">
                <a:latin typeface="+mn-ea"/>
                <a:ea typeface="+mn-ea"/>
              </a:rPr>
              <a:t>리플리카에서</a:t>
            </a:r>
            <a:r>
              <a:rPr lang="ko-KR" altLang="en-US" sz="1600" b="1" dirty="0">
                <a:latin typeface="+mn-ea"/>
                <a:ea typeface="+mn-ea"/>
              </a:rPr>
              <a:t> 병렬 방식으로 검색을 실행할 수 있으므로 검색 볼륨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>
                <a:latin typeface="+mn-ea"/>
                <a:ea typeface="+mn-ea"/>
              </a:rPr>
              <a:t>처리량을 </a:t>
            </a:r>
            <a:r>
              <a:rPr lang="ko-KR" altLang="en-US" sz="1600" b="1" dirty="0" smtClean="0">
                <a:latin typeface="+mn-ea"/>
                <a:ea typeface="+mn-ea"/>
              </a:rPr>
              <a:t>확장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 - </a:t>
            </a:r>
            <a:r>
              <a:rPr lang="ko-KR" altLang="en-US" sz="1600" b="1" dirty="0">
                <a:latin typeface="+mn-ea"/>
                <a:ea typeface="+mn-ea"/>
              </a:rPr>
              <a:t>복제되면 각 색인은 기본 </a:t>
            </a:r>
            <a:r>
              <a:rPr lang="ko-KR" altLang="en-US" sz="1600" b="1" dirty="0" err="1">
                <a:latin typeface="+mn-ea"/>
                <a:ea typeface="+mn-ea"/>
              </a:rPr>
              <a:t>샤드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복제 원본 </a:t>
            </a:r>
            <a:r>
              <a:rPr lang="ko-KR" altLang="en-US" sz="1600" b="1" dirty="0" err="1">
                <a:latin typeface="+mn-ea"/>
                <a:ea typeface="+mn-ea"/>
              </a:rPr>
              <a:t>샤드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와 </a:t>
            </a:r>
            <a:r>
              <a:rPr lang="ko-KR" altLang="en-US" sz="1600" b="1" dirty="0" err="1">
                <a:latin typeface="+mn-ea"/>
                <a:ea typeface="+mn-ea"/>
              </a:rPr>
              <a:t>리플리카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샤드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기본 </a:t>
            </a:r>
            <a:r>
              <a:rPr lang="ko-KR" altLang="en-US" sz="1600" b="1" dirty="0" err="1">
                <a:latin typeface="+mn-ea"/>
                <a:ea typeface="+mn-ea"/>
              </a:rPr>
              <a:t>샤드의</a:t>
            </a:r>
            <a:r>
              <a:rPr lang="ko-KR" altLang="en-US" sz="1600" b="1" dirty="0">
                <a:latin typeface="+mn-ea"/>
                <a:ea typeface="+mn-ea"/>
              </a:rPr>
              <a:t> 복사본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를 갖습니다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의 각 색인은 기본 </a:t>
            </a:r>
            <a:r>
              <a:rPr lang="ko-KR" altLang="en-US" sz="1600" b="1" dirty="0" err="1">
                <a:latin typeface="+mn-ea"/>
                <a:ea typeface="+mn-ea"/>
              </a:rPr>
              <a:t>샤드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5</a:t>
            </a:r>
            <a:r>
              <a:rPr lang="ko-KR" altLang="en-US" sz="1600" b="1" dirty="0">
                <a:latin typeface="+mn-ea"/>
                <a:ea typeface="+mn-ea"/>
              </a:rPr>
              <a:t>개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리플리카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개를 갖습니다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따라서 클러스터에 최소한 </a:t>
            </a:r>
            <a:r>
              <a:rPr lang="en-US" altLang="ko-KR" sz="1600" b="1" dirty="0">
                <a:latin typeface="+mn-ea"/>
                <a:ea typeface="+mn-ea"/>
              </a:rPr>
              <a:t>2</a:t>
            </a:r>
            <a:r>
              <a:rPr lang="ko-KR" altLang="en-US" sz="1600" b="1" dirty="0">
                <a:latin typeface="+mn-ea"/>
                <a:ea typeface="+mn-ea"/>
              </a:rPr>
              <a:t>개의 </a:t>
            </a:r>
            <a:r>
              <a:rPr lang="ko-KR" altLang="en-US" sz="1600" b="1" dirty="0" err="1">
                <a:latin typeface="+mn-ea"/>
                <a:ea typeface="+mn-ea"/>
              </a:rPr>
              <a:t>노드가</a:t>
            </a:r>
            <a:r>
              <a:rPr lang="ko-KR" altLang="en-US" sz="1600" b="1" dirty="0">
                <a:latin typeface="+mn-ea"/>
                <a:ea typeface="+mn-ea"/>
              </a:rPr>
              <a:t> 있다면 색인은 기본 </a:t>
            </a:r>
            <a:r>
              <a:rPr lang="ko-KR" altLang="en-US" sz="1600" b="1" dirty="0" err="1">
                <a:latin typeface="+mn-ea"/>
                <a:ea typeface="+mn-ea"/>
              </a:rPr>
              <a:t>샤드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5</a:t>
            </a:r>
            <a:r>
              <a:rPr lang="ko-KR" altLang="en-US" sz="1600" b="1" dirty="0">
                <a:latin typeface="+mn-ea"/>
                <a:ea typeface="+mn-ea"/>
              </a:rPr>
              <a:t>개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리플리카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샤드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5</a:t>
            </a:r>
            <a:r>
              <a:rPr lang="ko-KR" altLang="en-US" sz="1600" b="1" dirty="0">
                <a:latin typeface="+mn-ea"/>
                <a:ea typeface="+mn-ea"/>
              </a:rPr>
              <a:t>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완전한 </a:t>
            </a:r>
            <a:r>
              <a:rPr lang="ko-KR" altLang="en-US" sz="1600" b="1" dirty="0" err="1">
                <a:latin typeface="+mn-ea"/>
                <a:ea typeface="+mn-ea"/>
              </a:rPr>
              <a:t>리플리카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개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를 가지므로 색인당 총 </a:t>
            </a:r>
            <a:r>
              <a:rPr lang="en-US" altLang="ko-KR" sz="1600" b="1" dirty="0">
                <a:latin typeface="+mn-ea"/>
                <a:ea typeface="+mn-ea"/>
              </a:rPr>
              <a:t>10</a:t>
            </a:r>
            <a:r>
              <a:rPr lang="ko-KR" altLang="en-US" sz="1600" b="1" dirty="0">
                <a:latin typeface="+mn-ea"/>
                <a:ea typeface="+mn-ea"/>
              </a:rPr>
              <a:t>개의 </a:t>
            </a:r>
            <a:r>
              <a:rPr lang="ko-KR" altLang="en-US" sz="1600" b="1" dirty="0" err="1">
                <a:latin typeface="+mn-ea"/>
                <a:ea typeface="+mn-ea"/>
              </a:rPr>
              <a:t>샤드가</a:t>
            </a:r>
            <a:r>
              <a:rPr lang="ko-KR" altLang="en-US" sz="1600" b="1" dirty="0">
                <a:latin typeface="+mn-ea"/>
                <a:ea typeface="+mn-ea"/>
              </a:rPr>
              <a:t> 존재하게 됩니다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398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주요 용어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918121"/>
            <a:ext cx="97569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Node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- elastic search</a:t>
            </a:r>
            <a:r>
              <a:rPr lang="ko-KR" altLang="en-US" sz="2000" b="1" dirty="0" smtClean="0">
                <a:latin typeface="+mn-ea"/>
                <a:ea typeface="+mn-ea"/>
              </a:rPr>
              <a:t>를 구성하는 하나의 서버 또는 데몬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+mn-ea"/>
                <a:ea typeface="+mn-ea"/>
              </a:rPr>
              <a:t> Elastic Search</a:t>
            </a:r>
            <a:r>
              <a:rPr lang="ko-KR" altLang="en-US" sz="2000" b="1" dirty="0" smtClean="0">
                <a:latin typeface="+mn-ea"/>
                <a:ea typeface="+mn-ea"/>
              </a:rPr>
              <a:t>와 </a:t>
            </a:r>
            <a:r>
              <a:rPr lang="en-US" altLang="ko-KR" sz="2000" b="1" dirty="0" smtClean="0">
                <a:latin typeface="+mn-ea"/>
                <a:ea typeface="+mn-ea"/>
              </a:rPr>
              <a:t>RDBMS </a:t>
            </a:r>
            <a:r>
              <a:rPr lang="ko-KR" altLang="en-US" sz="2000" b="1" dirty="0" smtClean="0">
                <a:latin typeface="+mn-ea"/>
                <a:ea typeface="+mn-ea"/>
              </a:rPr>
              <a:t>용어 비교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18021"/>
              </p:ext>
            </p:extLst>
          </p:nvPr>
        </p:nvGraphicFramePr>
        <p:xfrm>
          <a:off x="1476078" y="3006353"/>
          <a:ext cx="6960660" cy="3688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480330"/>
                <a:gridCol w="34803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Elastic 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Relational 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Schema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75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REST API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42130" y="918121"/>
            <a:ext cx="964691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REST API</a:t>
            </a:r>
            <a:r>
              <a:rPr lang="ko-KR" altLang="en-US" sz="2000" b="1" dirty="0" smtClean="0">
                <a:latin typeface="+mn-ea"/>
                <a:ea typeface="+mn-ea"/>
              </a:rPr>
              <a:t>란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REST</a:t>
            </a:r>
            <a:r>
              <a:rPr lang="ko-KR" altLang="en-US" sz="1600" b="1" dirty="0">
                <a:latin typeface="+mn-ea"/>
                <a:ea typeface="+mn-ea"/>
              </a:rPr>
              <a:t>는 요소로는 크게 리소스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  <a:r>
              <a:rPr lang="ko-KR" altLang="en-US" sz="1600" b="1" dirty="0" err="1">
                <a:latin typeface="+mn-ea"/>
                <a:ea typeface="+mn-ea"/>
              </a:rPr>
              <a:t>메서드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  <a:r>
              <a:rPr lang="ko-KR" altLang="en-US" sz="1600" b="1" dirty="0" err="1">
                <a:latin typeface="+mn-ea"/>
                <a:ea typeface="+mn-ea"/>
              </a:rPr>
              <a:t>메세지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3</a:t>
            </a:r>
            <a:r>
              <a:rPr lang="ko-KR" altLang="en-US" sz="1600" b="1" dirty="0">
                <a:latin typeface="+mn-ea"/>
                <a:ea typeface="+mn-ea"/>
              </a:rPr>
              <a:t>가지 요소로 </a:t>
            </a:r>
            <a:r>
              <a:rPr lang="ko-KR" altLang="en-US" sz="1600" b="1" dirty="0" smtClean="0">
                <a:latin typeface="+mn-ea"/>
                <a:ea typeface="+mn-ea"/>
              </a:rPr>
              <a:t>구성 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REST Verb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/&lt;Index&gt;/&lt;Type&gt;/&lt;ID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&gt;)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ea typeface="+mn-ea"/>
              </a:rPr>
              <a:t>“</a:t>
            </a:r>
            <a:r>
              <a:rPr lang="ko-KR" altLang="en-US" sz="1600" b="1" dirty="0">
                <a:latin typeface="+mn-ea"/>
                <a:ea typeface="+mn-ea"/>
              </a:rPr>
              <a:t>사용자”는 생성되는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리소스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, “</a:t>
            </a:r>
            <a:r>
              <a:rPr lang="ko-KR" altLang="en-US" sz="1600" b="1" dirty="0">
                <a:latin typeface="+mn-ea"/>
                <a:ea typeface="+mn-ea"/>
              </a:rPr>
              <a:t>생성한다” 라는 행위는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  <a:ea typeface="+mn-ea"/>
              </a:rPr>
              <a:t>메서드</a:t>
            </a:r>
            <a:r>
              <a:rPr lang="ko-KR" altLang="en-US" sz="1600" b="1" dirty="0">
                <a:latin typeface="+mn-ea"/>
                <a:ea typeface="+mn-ea"/>
              </a:rPr>
              <a:t> 그리고 ‘이름이 </a:t>
            </a:r>
            <a:r>
              <a:rPr lang="en-US" altLang="ko-KR" sz="1600" b="1" dirty="0">
                <a:latin typeface="+mn-ea"/>
                <a:ea typeface="+mn-ea"/>
              </a:rPr>
              <a:t>Terry</a:t>
            </a:r>
            <a:r>
              <a:rPr lang="ko-KR" altLang="en-US" sz="1600" b="1" dirty="0">
                <a:latin typeface="+mn-ea"/>
                <a:ea typeface="+mn-ea"/>
              </a:rPr>
              <a:t>인 사용자’는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메시지</a:t>
            </a:r>
            <a:endParaRPr lang="en-US" altLang="ko-KR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POST </a:t>
            </a:r>
            <a:r>
              <a:rPr lang="en-US" altLang="ko-KR" sz="1600" b="1" dirty="0">
                <a:latin typeface="+mn-ea"/>
                <a:ea typeface="+mn-ea"/>
              </a:rPr>
              <a:t>, http://myweb/users/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{  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  </a:t>
            </a:r>
            <a:r>
              <a:rPr lang="en-US" altLang="ko-KR" sz="1600" b="1" dirty="0">
                <a:latin typeface="+mn-ea"/>
                <a:ea typeface="+mn-ea"/>
              </a:rPr>
              <a:t>"users":{  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     </a:t>
            </a:r>
            <a:r>
              <a:rPr lang="en-US" altLang="ko-KR" sz="1600" b="1" dirty="0">
                <a:latin typeface="+mn-ea"/>
                <a:ea typeface="+mn-ea"/>
              </a:rPr>
              <a:t>"</a:t>
            </a:r>
            <a:r>
              <a:rPr lang="en-US" altLang="ko-KR" sz="1600" b="1" dirty="0" err="1">
                <a:latin typeface="+mn-ea"/>
                <a:ea typeface="+mn-ea"/>
              </a:rPr>
              <a:t>name":"terry</a:t>
            </a:r>
            <a:r>
              <a:rPr lang="en-US" altLang="ko-KR" sz="1600" b="1" dirty="0">
                <a:latin typeface="+mn-ea"/>
                <a:ea typeface="+mn-ea"/>
              </a:rPr>
              <a:t>"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  </a:t>
            </a:r>
            <a:r>
              <a:rPr lang="en-US" altLang="ko-KR" sz="1600" b="1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}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>
                <a:latin typeface="+mn-ea"/>
                <a:ea typeface="+mn-ea"/>
              </a:rPr>
              <a:t>HTTP  </a:t>
            </a:r>
            <a:r>
              <a:rPr lang="ko-KR" altLang="en-US" sz="2000" b="1" dirty="0" err="1">
                <a:latin typeface="+mn-ea"/>
                <a:ea typeface="+mn-ea"/>
              </a:rPr>
              <a:t>매서드</a:t>
            </a:r>
            <a:r>
              <a:rPr lang="ko-KR" altLang="en-US" sz="2000" b="1" dirty="0">
                <a:latin typeface="+mn-ea"/>
                <a:ea typeface="+mn-ea"/>
              </a:rPr>
              <a:t> 종류</a:t>
            </a: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935"/>
              </p:ext>
            </p:extLst>
          </p:nvPr>
        </p:nvGraphicFramePr>
        <p:xfrm>
          <a:off x="683990" y="4878561"/>
          <a:ext cx="8208912" cy="1440160"/>
        </p:xfrm>
        <a:graphic>
          <a:graphicData uri="http://schemas.openxmlformats.org/drawingml/2006/table">
            <a:tbl>
              <a:tblPr/>
              <a:tblGrid>
                <a:gridCol w="2636596"/>
                <a:gridCol w="2637856"/>
                <a:gridCol w="293446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effectLst/>
                          <a:latin typeface="바탕체"/>
                        </a:rPr>
                        <a:t>메서드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바탕체"/>
                        </a:rPr>
                        <a:t>의미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9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9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9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Idempotent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89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Create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9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GET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Select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Update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DELETE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Delete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B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06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83990" y="6534745"/>
            <a:ext cx="6048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http://maps.googleapis.com/maps/api/geocode/json?address=seoul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824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클러스터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918121"/>
            <a:ext cx="950505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클러스터 및 </a:t>
            </a:r>
            <a:r>
              <a:rPr lang="ko-KR" altLang="en-US" sz="2000" b="1" dirty="0" err="1" smtClean="0">
                <a:latin typeface="+mn-ea"/>
                <a:ea typeface="+mn-ea"/>
              </a:rPr>
              <a:t>노드</a:t>
            </a:r>
            <a:r>
              <a:rPr lang="ko-KR" altLang="en-US" sz="2000" b="1" dirty="0" smtClean="0">
                <a:latin typeface="+mn-ea"/>
                <a:ea typeface="+mn-ea"/>
              </a:rPr>
              <a:t> 상태확인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ea typeface="+mn-ea"/>
              </a:rPr>
              <a:t>클러스터 </a:t>
            </a:r>
            <a:r>
              <a:rPr lang="ko-KR" altLang="en-US" sz="1600" b="1" dirty="0">
                <a:latin typeface="+mn-ea"/>
                <a:ea typeface="+mn-ea"/>
              </a:rPr>
              <a:t>상태를 물으면 항상 녹색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노란색 또는 빨간색으로 표시됩니다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녹색</a:t>
            </a:r>
            <a:r>
              <a:rPr lang="ko-KR" altLang="en-US" sz="1600" b="1" dirty="0">
                <a:latin typeface="+mn-ea"/>
                <a:ea typeface="+mn-ea"/>
              </a:rPr>
              <a:t>은 모두 양호한 상태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클러스터가 정상 작동 중</a:t>
            </a:r>
            <a:r>
              <a:rPr lang="en-US" altLang="ko-KR" sz="1600" b="1" dirty="0">
                <a:latin typeface="+mn-ea"/>
                <a:ea typeface="+mn-ea"/>
              </a:rPr>
              <a:t>),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노란색</a:t>
            </a:r>
            <a:r>
              <a:rPr lang="ko-KR" altLang="en-US" sz="1600" b="1" dirty="0">
                <a:latin typeface="+mn-ea"/>
                <a:ea typeface="+mn-ea"/>
              </a:rPr>
              <a:t>은 모든 데이터가 사용 가능한 상태이지만 일부 </a:t>
            </a:r>
            <a:r>
              <a:rPr lang="ko-KR" altLang="en-US" sz="1600" b="1" dirty="0" err="1">
                <a:latin typeface="+mn-ea"/>
                <a:ea typeface="+mn-ea"/>
              </a:rPr>
              <a:t>리플리카가</a:t>
            </a:r>
            <a:r>
              <a:rPr lang="ko-KR" altLang="en-US" sz="1600" b="1" dirty="0">
                <a:latin typeface="+mn-ea"/>
                <a:ea typeface="+mn-ea"/>
              </a:rPr>
              <a:t> 아직 배정되지 않은 상태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클러스터는 정상 작동 중</a:t>
            </a:r>
            <a:r>
              <a:rPr lang="en-US" altLang="ko-KR" sz="1600" b="1" dirty="0">
                <a:latin typeface="+mn-ea"/>
                <a:ea typeface="+mn-ea"/>
              </a:rPr>
              <a:t>),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빨간색</a:t>
            </a:r>
            <a:r>
              <a:rPr lang="ko-KR" altLang="en-US" sz="1600" b="1" dirty="0">
                <a:latin typeface="+mn-ea"/>
                <a:ea typeface="+mn-ea"/>
              </a:rPr>
              <a:t>은 어떤 이유로 일부 데이터가 사용할 수 없는 상태를 의미합니다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클러스터가 빨간색이더라도 아직 부분적으로 작동하는 중입니다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즉 사용 가능 </a:t>
            </a:r>
            <a:r>
              <a:rPr lang="ko-KR" altLang="en-US" sz="1600" b="1" dirty="0" err="1">
                <a:latin typeface="+mn-ea"/>
                <a:ea typeface="+mn-ea"/>
              </a:rPr>
              <a:t>샤드에서</a:t>
            </a:r>
            <a:r>
              <a:rPr lang="ko-KR" altLang="en-US" sz="1600" b="1" dirty="0">
                <a:latin typeface="+mn-ea"/>
                <a:ea typeface="+mn-ea"/>
              </a:rPr>
              <a:t> 계속 검색 요청을 처리합니다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그러나 데이터가 누락되므로 서둘러 문제를 해결해야 </a:t>
            </a:r>
            <a:r>
              <a:rPr lang="ko-KR" altLang="en-US" sz="1600" b="1" dirty="0" smtClean="0">
                <a:latin typeface="+mn-ea"/>
                <a:ea typeface="+mn-ea"/>
              </a:rPr>
              <a:t>합니다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8006" y="3835603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rgbClr val="FF0000"/>
                </a:solidFill>
              </a:rPr>
              <a:t>curl </a:t>
            </a:r>
            <a:r>
              <a:rPr lang="en-US" altLang="ko-KR" sz="1400" b="1" dirty="0">
                <a:solidFill>
                  <a:srgbClr val="FF0000"/>
                </a:solidFill>
              </a:rPr>
              <a:t>-XGET http://localhost:9200/_cat/health?v</a:t>
            </a:r>
          </a:p>
          <a:p>
            <a:pPr algn="l"/>
            <a:r>
              <a:rPr lang="en-US" altLang="ko-KR" sz="1400" dirty="0"/>
              <a:t>epoch      timestamp cluster       status </a:t>
            </a:r>
            <a:r>
              <a:rPr lang="en-US" altLang="ko-KR" sz="1400" dirty="0" err="1"/>
              <a:t>node.total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node.data</a:t>
            </a:r>
            <a:r>
              <a:rPr lang="en-US" altLang="ko-KR" sz="1400" dirty="0"/>
              <a:t> shards </a:t>
            </a:r>
            <a:r>
              <a:rPr lang="en-US" altLang="ko-KR" sz="1400" dirty="0" err="1"/>
              <a:t>pri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relo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unassign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pending_tasks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max_task_wait_time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active_shards_percent</a:t>
            </a:r>
            <a:endParaRPr lang="en-US" altLang="ko-KR" sz="1400" dirty="0"/>
          </a:p>
          <a:p>
            <a:pPr algn="l"/>
            <a:r>
              <a:rPr lang="en-US" altLang="ko-KR" sz="1400" dirty="0"/>
              <a:t>1504926770 12:12:50  </a:t>
            </a:r>
            <a:r>
              <a:rPr lang="en-US" altLang="ko-KR" sz="1400" b="1" dirty="0" err="1">
                <a:solidFill>
                  <a:srgbClr val="FF0000"/>
                </a:solidFill>
              </a:rPr>
              <a:t>elasticsearch</a:t>
            </a:r>
            <a:r>
              <a:rPr lang="en-US" altLang="ko-KR" sz="1400" b="1" dirty="0">
                <a:solidFill>
                  <a:srgbClr val="FF0000"/>
                </a:solidFill>
              </a:rPr>
              <a:t> yellow          1         1      1 </a:t>
            </a:r>
            <a:r>
              <a:rPr lang="en-US" altLang="ko-KR" sz="1400" dirty="0"/>
              <a:t>  1    0    0        1             0                  -                 50.0%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27808" y="5220598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</a:rPr>
              <a:t> curl -XGET http://localhost:9200/_cat/nodes?v</a:t>
            </a:r>
          </a:p>
          <a:p>
            <a:pPr algn="l"/>
            <a:r>
              <a:rPr lang="en-US" altLang="ko-KR" sz="1400" dirty="0" err="1"/>
              <a:t>ip</a:t>
            </a:r>
            <a:r>
              <a:rPr lang="en-US" altLang="ko-KR" sz="1400" dirty="0"/>
              <a:t>        </a:t>
            </a:r>
            <a:r>
              <a:rPr lang="en-US" altLang="ko-KR" sz="1400" dirty="0" err="1"/>
              <a:t>heap.percent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ram.percent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cpu</a:t>
            </a:r>
            <a:r>
              <a:rPr lang="en-US" altLang="ko-KR" sz="1400" dirty="0"/>
              <a:t> load_1m load_5m load_15m </a:t>
            </a:r>
            <a:r>
              <a:rPr lang="en-US" altLang="ko-KR" sz="1400" dirty="0" err="1"/>
              <a:t>node.role</a:t>
            </a:r>
            <a:r>
              <a:rPr lang="en-US" altLang="ko-KR" sz="1400" dirty="0"/>
              <a:t> master name</a:t>
            </a:r>
          </a:p>
          <a:p>
            <a:pPr algn="l"/>
            <a:r>
              <a:rPr lang="en-US" altLang="ko-KR" sz="1400" dirty="0"/>
              <a:t>127.0.0.1            7          96   0    0.02    0.02     0.05 mdi       *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EShJpyJ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46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인덱스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42131" y="774105"/>
            <a:ext cx="950505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인덱스 생성 및 확인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customer</a:t>
            </a:r>
            <a:r>
              <a:rPr lang="ko-KR" altLang="en-US" sz="1600" b="1" dirty="0">
                <a:latin typeface="+mn-ea"/>
                <a:ea typeface="+mn-ea"/>
              </a:rPr>
              <a:t>라는 이름의 색인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개가 있고 이 색인은 기본 </a:t>
            </a:r>
            <a:r>
              <a:rPr lang="ko-KR" altLang="en-US" sz="1600" b="1" dirty="0" err="1">
                <a:latin typeface="+mn-ea"/>
                <a:ea typeface="+mn-ea"/>
              </a:rPr>
              <a:t>샤드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5</a:t>
            </a:r>
            <a:r>
              <a:rPr lang="ko-KR" altLang="en-US" sz="1600" b="1" dirty="0">
                <a:latin typeface="+mn-ea"/>
                <a:ea typeface="+mn-ea"/>
              </a:rPr>
              <a:t>개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리플리카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개가 있으며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기본 설정</a:t>
            </a:r>
            <a:r>
              <a:rPr lang="en-US" altLang="ko-KR" sz="1600" b="1" dirty="0">
                <a:latin typeface="+mn-ea"/>
                <a:ea typeface="+mn-ea"/>
              </a:rPr>
              <a:t>) </a:t>
            </a:r>
            <a:r>
              <a:rPr lang="ko-KR" altLang="en-US" sz="1600" b="1" dirty="0">
                <a:latin typeface="+mn-ea"/>
                <a:ea typeface="+mn-ea"/>
              </a:rPr>
              <a:t>포함된 문서는 </a:t>
            </a:r>
            <a:r>
              <a:rPr lang="en-US" altLang="ko-KR" sz="1600" b="1" dirty="0">
                <a:latin typeface="+mn-ea"/>
                <a:ea typeface="+mn-ea"/>
              </a:rPr>
              <a:t>0</a:t>
            </a:r>
            <a:r>
              <a:rPr lang="ko-KR" altLang="en-US" sz="1600" b="1" dirty="0">
                <a:latin typeface="+mn-ea"/>
                <a:ea typeface="+mn-ea"/>
              </a:rPr>
              <a:t>개입니다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customer </a:t>
            </a:r>
            <a:r>
              <a:rPr lang="ko-KR" altLang="en-US" sz="1600" b="1" dirty="0">
                <a:latin typeface="+mn-ea"/>
                <a:ea typeface="+mn-ea"/>
              </a:rPr>
              <a:t>색인은 노란색 상태 태그로 표시되어 있습니다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앞서 설명한 것처럼 노란색은 일부 </a:t>
            </a:r>
            <a:r>
              <a:rPr lang="ko-KR" altLang="en-US" sz="1600" b="1" dirty="0" err="1">
                <a:latin typeface="+mn-ea"/>
                <a:ea typeface="+mn-ea"/>
              </a:rPr>
              <a:t>리플리카가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아직</a:t>
            </a:r>
            <a:r>
              <a:rPr lang="en-US" altLang="ko-KR" sz="1600" b="1" dirty="0">
                <a:latin typeface="+mn-ea"/>
                <a:ea typeface="+mn-ea"/>
              </a:rPr>
              <a:t>) </a:t>
            </a:r>
            <a:r>
              <a:rPr lang="ko-KR" altLang="en-US" sz="1600" b="1" dirty="0">
                <a:latin typeface="+mn-ea"/>
                <a:ea typeface="+mn-ea"/>
              </a:rPr>
              <a:t>배정되지 않았음을 의미합니다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이 색인이 노란색으로 표시된 까닭은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에서 기본적으로 이 색인에 대해 </a:t>
            </a:r>
            <a:r>
              <a:rPr lang="ko-KR" altLang="en-US" sz="1600" b="1" dirty="0" err="1">
                <a:latin typeface="+mn-ea"/>
                <a:ea typeface="+mn-ea"/>
              </a:rPr>
              <a:t>리플리카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개를 생성했기 때문입니다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현재는 하나의 </a:t>
            </a:r>
            <a:r>
              <a:rPr lang="ko-KR" altLang="en-US" sz="1600" b="1" dirty="0" err="1">
                <a:latin typeface="+mn-ea"/>
                <a:ea typeface="+mn-ea"/>
              </a:rPr>
              <a:t>노드가</a:t>
            </a:r>
            <a:r>
              <a:rPr lang="ko-KR" altLang="en-US" sz="1600" b="1" dirty="0">
                <a:latin typeface="+mn-ea"/>
                <a:ea typeface="+mn-ea"/>
              </a:rPr>
              <a:t> 실행 중이므로 이 </a:t>
            </a:r>
            <a:r>
              <a:rPr lang="ko-KR" altLang="en-US" sz="1600" b="1" dirty="0" err="1">
                <a:latin typeface="+mn-ea"/>
                <a:ea typeface="+mn-ea"/>
              </a:rPr>
              <a:t>리플리카는</a:t>
            </a:r>
            <a:r>
              <a:rPr lang="ko-KR" altLang="en-US" sz="1600" b="1" dirty="0">
                <a:latin typeface="+mn-ea"/>
                <a:ea typeface="+mn-ea"/>
              </a:rPr>
              <a:t> 아직 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 err="1">
                <a:latin typeface="+mn-ea"/>
                <a:ea typeface="+mn-ea"/>
              </a:rPr>
              <a:t>고가용성을</a:t>
            </a:r>
            <a:r>
              <a:rPr lang="ko-KR" altLang="en-US" sz="1600" b="1" dirty="0">
                <a:latin typeface="+mn-ea"/>
                <a:ea typeface="+mn-ea"/>
              </a:rPr>
              <a:t> 위해</a:t>
            </a:r>
            <a:r>
              <a:rPr lang="en-US" altLang="ko-KR" sz="1600" b="1" dirty="0">
                <a:latin typeface="+mn-ea"/>
                <a:ea typeface="+mn-ea"/>
              </a:rPr>
              <a:t>) </a:t>
            </a:r>
            <a:r>
              <a:rPr lang="ko-KR" altLang="en-US" sz="1600" b="1" dirty="0">
                <a:latin typeface="+mn-ea"/>
                <a:ea typeface="+mn-ea"/>
              </a:rPr>
              <a:t>배정될 수 없습니다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나중에 다른 </a:t>
            </a:r>
            <a:r>
              <a:rPr lang="ko-KR" altLang="en-US" sz="1600" b="1" dirty="0" err="1">
                <a:latin typeface="+mn-ea"/>
                <a:ea typeface="+mn-ea"/>
              </a:rPr>
              <a:t>노드가</a:t>
            </a:r>
            <a:r>
              <a:rPr lang="ko-KR" altLang="en-US" sz="1600" b="1" dirty="0">
                <a:latin typeface="+mn-ea"/>
                <a:ea typeface="+mn-ea"/>
              </a:rPr>
              <a:t> 클러스터에 포함되면 가능해집니다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이 </a:t>
            </a:r>
            <a:r>
              <a:rPr lang="ko-KR" altLang="en-US" sz="1600" b="1" dirty="0" err="1">
                <a:latin typeface="+mn-ea"/>
                <a:ea typeface="+mn-ea"/>
              </a:rPr>
              <a:t>리플리카가</a:t>
            </a:r>
            <a:r>
              <a:rPr lang="ko-KR" altLang="en-US" sz="1600" b="1" dirty="0">
                <a:latin typeface="+mn-ea"/>
                <a:ea typeface="+mn-ea"/>
              </a:rPr>
              <a:t> 두 번째 </a:t>
            </a:r>
            <a:r>
              <a:rPr lang="ko-KR" altLang="en-US" sz="1600" b="1" dirty="0" err="1">
                <a:latin typeface="+mn-ea"/>
                <a:ea typeface="+mn-ea"/>
              </a:rPr>
              <a:t>노드에</a:t>
            </a:r>
            <a:r>
              <a:rPr lang="ko-KR" altLang="en-US" sz="1600" b="1" dirty="0">
                <a:latin typeface="+mn-ea"/>
                <a:ea typeface="+mn-ea"/>
              </a:rPr>
              <a:t> 배정되면 이 색인의 상태는 녹색으로 바뀝니다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982" y="3913426"/>
            <a:ext cx="81369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</a:rPr>
              <a:t> curl -XGET http://localhost:9200/_cat/indices?v</a:t>
            </a:r>
          </a:p>
          <a:p>
            <a:pPr algn="l"/>
            <a:r>
              <a:rPr lang="en-US" altLang="ko-KR" sz="1400" dirty="0"/>
              <a:t>health status index  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                   </a:t>
            </a:r>
            <a:r>
              <a:rPr lang="en-US" altLang="ko-KR" sz="1400" dirty="0" err="1"/>
              <a:t>pri</a:t>
            </a:r>
            <a:r>
              <a:rPr lang="en-US" altLang="ko-KR" sz="1400" dirty="0"/>
              <a:t> rep </a:t>
            </a:r>
            <a:r>
              <a:rPr lang="en-US" altLang="ko-KR" sz="1400" dirty="0" err="1"/>
              <a:t>docs.count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docs.deleted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store.size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pri.store.size</a:t>
            </a:r>
            <a:endParaRPr lang="en-US" altLang="ko-KR" sz="1400" dirty="0"/>
          </a:p>
          <a:p>
            <a:pPr algn="l"/>
            <a:r>
              <a:rPr lang="en-US" altLang="ko-KR" sz="1400" dirty="0"/>
              <a:t>yellow open   .</a:t>
            </a:r>
            <a:r>
              <a:rPr lang="en-US" altLang="ko-KR" sz="1400" dirty="0" err="1"/>
              <a:t>kibana</a:t>
            </a:r>
            <a:r>
              <a:rPr lang="en-US" altLang="ko-KR" sz="1400" dirty="0"/>
              <a:t> inLneHTvSfO8A48xdqWm2g   1   1          1            0      3.2kb          </a:t>
            </a:r>
            <a:r>
              <a:rPr lang="en-US" altLang="ko-KR" sz="1400" dirty="0" err="1" smtClean="0"/>
              <a:t>3.2kb</a:t>
            </a:r>
            <a:endParaRPr lang="en-US" altLang="ko-KR" sz="1400" dirty="0" smtClean="0"/>
          </a:p>
          <a:p>
            <a:pPr algn="l"/>
            <a:endParaRPr lang="en-US" altLang="ko-KR" sz="1400" b="1" dirty="0"/>
          </a:p>
          <a:p>
            <a:pPr algn="l"/>
            <a:r>
              <a:rPr lang="en-US" altLang="ko-KR" sz="1400" dirty="0"/>
              <a:t>[root@q-nimi-os01 ~]# </a:t>
            </a:r>
            <a:r>
              <a:rPr lang="en-US" altLang="ko-KR" sz="1400" b="1" dirty="0">
                <a:solidFill>
                  <a:srgbClr val="FF0000"/>
                </a:solidFill>
              </a:rPr>
              <a:t>curl -XPUT http://localhost:9200/customer?pretty</a:t>
            </a:r>
          </a:p>
          <a:p>
            <a:pPr algn="l"/>
            <a:r>
              <a:rPr lang="en-US" altLang="ko-KR" sz="1400" dirty="0"/>
              <a:t>{</a:t>
            </a:r>
          </a:p>
          <a:p>
            <a:pPr algn="l"/>
            <a:r>
              <a:rPr lang="en-US" altLang="ko-KR" sz="1400" dirty="0"/>
              <a:t>  "acknowledged" : true,</a:t>
            </a:r>
          </a:p>
          <a:p>
            <a:pPr algn="l"/>
            <a:r>
              <a:rPr lang="en-US" altLang="ko-KR" sz="1400" dirty="0"/>
              <a:t>  "</a:t>
            </a:r>
            <a:r>
              <a:rPr lang="en-US" altLang="ko-KR" sz="1400" dirty="0" err="1"/>
              <a:t>shards_acknowledged</a:t>
            </a:r>
            <a:r>
              <a:rPr lang="en-US" altLang="ko-KR" sz="1400" dirty="0"/>
              <a:t>" : true</a:t>
            </a:r>
          </a:p>
          <a:p>
            <a:pPr algn="l"/>
            <a:r>
              <a:rPr lang="en-US" altLang="ko-KR" sz="1400" dirty="0"/>
              <a:t>}</a:t>
            </a:r>
          </a:p>
          <a:p>
            <a:pPr algn="l"/>
            <a:r>
              <a:rPr lang="en-US" altLang="ko-KR" sz="1400" dirty="0"/>
              <a:t>[root@q-nimi-os01 ~]#  </a:t>
            </a:r>
            <a:r>
              <a:rPr lang="en-US" altLang="ko-KR" sz="1400" b="1" dirty="0">
                <a:solidFill>
                  <a:srgbClr val="FF0000"/>
                </a:solidFill>
              </a:rPr>
              <a:t>curl -XGET http://localhost:9200/_cat/indices?v</a:t>
            </a:r>
          </a:p>
          <a:p>
            <a:pPr algn="l"/>
            <a:r>
              <a:rPr lang="en-US" altLang="ko-KR" sz="1400" dirty="0"/>
              <a:t>health status index   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                   </a:t>
            </a:r>
            <a:r>
              <a:rPr lang="en-US" altLang="ko-KR" sz="1400" dirty="0" err="1"/>
              <a:t>pri</a:t>
            </a:r>
            <a:r>
              <a:rPr lang="en-US" altLang="ko-KR" sz="1400" dirty="0"/>
              <a:t> rep </a:t>
            </a:r>
            <a:r>
              <a:rPr lang="en-US" altLang="ko-KR" sz="1400" dirty="0" err="1"/>
              <a:t>docs.count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docs.deleted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store.size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pri.store.size</a:t>
            </a:r>
            <a:endParaRPr lang="en-US" altLang="ko-KR" sz="1400" dirty="0"/>
          </a:p>
          <a:p>
            <a:pPr algn="l"/>
            <a:r>
              <a:rPr lang="en-US" altLang="ko-KR" sz="1400" b="1" dirty="0">
                <a:solidFill>
                  <a:srgbClr val="FF0000"/>
                </a:solidFill>
              </a:rPr>
              <a:t>yellow open   customer qeyNuEP1Qx2hrZj5eDb8CA   5   1          0            0       810b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810b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400" dirty="0"/>
              <a:t>yellow open   .</a:t>
            </a:r>
            <a:r>
              <a:rPr lang="en-US" altLang="ko-KR" sz="1400" dirty="0" err="1"/>
              <a:t>kibana</a:t>
            </a:r>
            <a:r>
              <a:rPr lang="en-US" altLang="ko-KR" sz="1400" dirty="0"/>
              <a:t>  inLneHTvSfO8A48xdqWm2g   1   1          1            0      3.2kb          </a:t>
            </a:r>
            <a:r>
              <a:rPr lang="en-US" altLang="ko-KR" sz="1400" dirty="0" err="1"/>
              <a:t>3.2kb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1035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문서 생성 및 확인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customer </a:t>
            </a:r>
            <a:r>
              <a:rPr lang="ko-KR" altLang="en-US" sz="1600" b="1" dirty="0">
                <a:latin typeface="+mn-ea"/>
                <a:ea typeface="+mn-ea"/>
              </a:rPr>
              <a:t>색인</a:t>
            </a:r>
            <a:r>
              <a:rPr lang="en-US" altLang="ko-KR" sz="1600" b="1" dirty="0">
                <a:latin typeface="+mn-ea"/>
                <a:ea typeface="+mn-ea"/>
              </a:rPr>
              <a:t>, "external" </a:t>
            </a:r>
            <a:r>
              <a:rPr lang="ko-KR" altLang="en-US" sz="1600" b="1" dirty="0">
                <a:latin typeface="+mn-ea"/>
                <a:ea typeface="+mn-ea"/>
              </a:rPr>
              <a:t>유형으로 색인화하고 </a:t>
            </a:r>
            <a:r>
              <a:rPr lang="en-US" altLang="ko-KR" sz="1600" b="1" dirty="0">
                <a:latin typeface="+mn-ea"/>
                <a:ea typeface="+mn-ea"/>
              </a:rPr>
              <a:t>ID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로 </a:t>
            </a:r>
            <a:r>
              <a:rPr lang="ko-KR" altLang="en-US" sz="1600" b="1" dirty="0" smtClean="0">
                <a:latin typeface="+mn-ea"/>
                <a:ea typeface="+mn-ea"/>
              </a:rPr>
              <a:t>생성 및 확인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found</a:t>
            </a:r>
            <a:r>
              <a:rPr lang="en-US" altLang="ko-KR" sz="1600" b="1" dirty="0">
                <a:latin typeface="+mn-ea"/>
                <a:ea typeface="+mn-ea"/>
              </a:rPr>
              <a:t>`</a:t>
            </a:r>
            <a:r>
              <a:rPr lang="ko-KR" altLang="en-US" sz="1600" b="1" dirty="0">
                <a:latin typeface="+mn-ea"/>
                <a:ea typeface="+mn-ea"/>
              </a:rPr>
              <a:t>라는 </a:t>
            </a:r>
            <a:r>
              <a:rPr lang="ko-KR" altLang="en-US" sz="1600" b="1" dirty="0" smtClean="0">
                <a:latin typeface="+mn-ea"/>
                <a:ea typeface="+mn-ea"/>
              </a:rPr>
              <a:t>필드는</a:t>
            </a:r>
            <a:r>
              <a:rPr lang="en-US" altLang="ko-KR" sz="1600" b="1" dirty="0" smtClean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요청된 </a:t>
            </a:r>
            <a:r>
              <a:rPr lang="en-US" altLang="ko-KR" sz="1600" b="1" dirty="0">
                <a:latin typeface="+mn-ea"/>
                <a:ea typeface="+mn-ea"/>
              </a:rPr>
              <a:t>ID 1</a:t>
            </a:r>
            <a:r>
              <a:rPr lang="ko-KR" altLang="en-US" sz="1600" b="1" dirty="0">
                <a:latin typeface="+mn-ea"/>
                <a:ea typeface="+mn-ea"/>
              </a:rPr>
              <a:t>에 해당하는 문서를 찾았다고 </a:t>
            </a:r>
            <a:r>
              <a:rPr lang="ko-KR" altLang="en-US" sz="1600" b="1" dirty="0" smtClean="0">
                <a:latin typeface="+mn-ea"/>
                <a:ea typeface="+mn-ea"/>
              </a:rPr>
              <a:t>알려주고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ea typeface="+mn-ea"/>
              </a:rPr>
              <a:t>또 </a:t>
            </a:r>
            <a:r>
              <a:rPr lang="ko-KR" altLang="en-US" sz="1600" b="1" dirty="0">
                <a:latin typeface="+mn-ea"/>
                <a:ea typeface="+mn-ea"/>
              </a:rPr>
              <a:t>다른 필드 </a:t>
            </a:r>
            <a:r>
              <a:rPr lang="en-US" altLang="ko-KR" sz="1600" b="1" dirty="0">
                <a:latin typeface="+mn-ea"/>
                <a:ea typeface="+mn-ea"/>
              </a:rPr>
              <a:t>`_source`</a:t>
            </a:r>
            <a:r>
              <a:rPr lang="ko-KR" altLang="en-US" sz="1600" b="1" dirty="0">
                <a:latin typeface="+mn-ea"/>
                <a:ea typeface="+mn-ea"/>
              </a:rPr>
              <a:t>는 이전 단계에서 색인화한 전체 </a:t>
            </a:r>
            <a:r>
              <a:rPr lang="en-US" altLang="ko-KR" sz="1600" b="1" dirty="0">
                <a:latin typeface="+mn-ea"/>
                <a:ea typeface="+mn-ea"/>
              </a:rPr>
              <a:t>JSON </a:t>
            </a:r>
            <a:r>
              <a:rPr lang="ko-KR" altLang="en-US" sz="1600" b="1" dirty="0">
                <a:latin typeface="+mn-ea"/>
                <a:ea typeface="+mn-ea"/>
              </a:rPr>
              <a:t>문서를 </a:t>
            </a:r>
            <a:r>
              <a:rPr lang="ko-KR" altLang="en-US" sz="1600" b="1" dirty="0" smtClean="0">
                <a:latin typeface="+mn-ea"/>
                <a:ea typeface="+mn-ea"/>
              </a:rPr>
              <a:t>반환합니다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998" y="2419567"/>
            <a:ext cx="856169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[root@q-nimi-os01 ~]# curl -XPUT http://localhost:9200/customer/external/1?pretty -d </a:t>
            </a:r>
            <a:r>
              <a:rPr lang="en-US" altLang="ko-KR" sz="1000" dirty="0"/>
              <a:t>'{"name":"</a:t>
            </a:r>
            <a:r>
              <a:rPr lang="en-US" altLang="ko-KR" sz="1000" dirty="0" err="1"/>
              <a:t>Jone</a:t>
            </a:r>
            <a:r>
              <a:rPr lang="en-US" altLang="ko-KR" sz="1000" dirty="0"/>
              <a:t> Doe"}'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"_id" : "1",</a:t>
            </a:r>
          </a:p>
          <a:p>
            <a:pPr algn="l"/>
            <a:r>
              <a:rPr lang="en-US" altLang="ko-KR" sz="1000" dirty="0"/>
              <a:t>  "_version" : 1,</a:t>
            </a:r>
          </a:p>
          <a:p>
            <a:pPr algn="l"/>
            <a:r>
              <a:rPr lang="en-US" altLang="ko-KR" sz="1000" dirty="0"/>
              <a:t>  "result" : "created",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2,</a:t>
            </a:r>
          </a:p>
          <a:p>
            <a:pPr algn="l"/>
            <a:r>
              <a:rPr lang="en-US" altLang="ko-KR" sz="1000" dirty="0"/>
              <a:t>    "successful" : 1,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},</a:t>
            </a:r>
          </a:p>
          <a:p>
            <a:pPr algn="l"/>
            <a:r>
              <a:rPr lang="en-US" altLang="ko-KR" sz="1000" dirty="0"/>
              <a:t>  "created" : true</a:t>
            </a:r>
          </a:p>
          <a:p>
            <a:pPr algn="l"/>
            <a:r>
              <a:rPr lang="en-US" altLang="ko-KR" sz="1000" dirty="0" smtClean="0"/>
              <a:t>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-XGET http://localhost:9200/customer/external/1?pretty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"_id" : "1",</a:t>
            </a:r>
          </a:p>
          <a:p>
            <a:pPr algn="l"/>
            <a:r>
              <a:rPr lang="en-US" altLang="ko-KR" sz="1000" dirty="0"/>
              <a:t>  "_version" : 1,</a:t>
            </a:r>
          </a:p>
          <a:p>
            <a:pPr algn="l"/>
            <a:r>
              <a:rPr lang="en-US" altLang="ko-KR" sz="1000" dirty="0"/>
              <a:t>  "</a:t>
            </a:r>
            <a:r>
              <a:rPr lang="en-US" altLang="ko-KR" sz="1000" dirty="0">
                <a:solidFill>
                  <a:srgbClr val="FF0000"/>
                </a:solidFill>
              </a:rPr>
              <a:t>found" : true,</a:t>
            </a:r>
          </a:p>
          <a:p>
            <a:pPr algn="l"/>
            <a:r>
              <a:rPr lang="en-US" altLang="ko-KR" sz="1000" dirty="0"/>
              <a:t>  "_source" : {</a:t>
            </a:r>
          </a:p>
          <a:p>
            <a:pPr algn="l"/>
            <a:r>
              <a:rPr lang="en-US" altLang="ko-KR" sz="1000" dirty="0"/>
              <a:t>    "name" : "</a:t>
            </a:r>
            <a:r>
              <a:rPr lang="en-US" altLang="ko-KR" sz="1000" dirty="0" err="1"/>
              <a:t>Jone</a:t>
            </a:r>
            <a:r>
              <a:rPr lang="en-US" altLang="ko-KR" sz="1000" dirty="0"/>
              <a:t> Doe"</a:t>
            </a:r>
          </a:p>
          <a:p>
            <a:pPr algn="l"/>
            <a:r>
              <a:rPr lang="en-US" altLang="ko-KR" sz="1000" dirty="0"/>
              <a:t>  }</a:t>
            </a:r>
          </a:p>
          <a:p>
            <a:pPr algn="l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0703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err="1" smtClean="0">
                <a:latin typeface="+mn-ea"/>
                <a:ea typeface="+mn-ea"/>
              </a:rPr>
              <a:t>데이타</a:t>
            </a:r>
            <a:r>
              <a:rPr lang="ko-KR" altLang="en-US" sz="2000" b="1" dirty="0" smtClean="0">
                <a:latin typeface="+mn-ea"/>
                <a:ea typeface="+mn-ea"/>
              </a:rPr>
              <a:t> 수정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ea typeface="+mn-ea"/>
              </a:rPr>
              <a:t>같은 문서를 업데이트하면 </a:t>
            </a:r>
            <a:r>
              <a:rPr lang="en-US" altLang="ko-KR" sz="1600" b="1" dirty="0" smtClean="0">
                <a:latin typeface="+mn-ea"/>
                <a:ea typeface="+mn-ea"/>
              </a:rPr>
              <a:t>version</a:t>
            </a:r>
            <a:r>
              <a:rPr lang="ko-KR" altLang="en-US" sz="1600" b="1" dirty="0" smtClean="0">
                <a:latin typeface="+mn-ea"/>
                <a:ea typeface="+mn-ea"/>
              </a:rPr>
              <a:t>이 올라가면 </a:t>
            </a:r>
            <a:r>
              <a:rPr lang="en-US" altLang="ko-KR" sz="1600" b="1" dirty="0" smtClean="0">
                <a:latin typeface="+mn-ea"/>
                <a:ea typeface="+mn-ea"/>
              </a:rPr>
              <a:t>result</a:t>
            </a:r>
            <a:r>
              <a:rPr lang="ko-KR" altLang="en-US" sz="1600" b="1" dirty="0" smtClean="0">
                <a:latin typeface="+mn-ea"/>
                <a:ea typeface="+mn-ea"/>
              </a:rPr>
              <a:t>는 </a:t>
            </a:r>
            <a:r>
              <a:rPr lang="en-US" altLang="ko-KR" sz="1600" b="1" dirty="0" smtClean="0">
                <a:latin typeface="+mn-ea"/>
                <a:ea typeface="+mn-ea"/>
              </a:rPr>
              <a:t>updated</a:t>
            </a:r>
            <a:r>
              <a:rPr lang="ko-KR" altLang="en-US" sz="1600" b="1" dirty="0" smtClean="0">
                <a:latin typeface="+mn-ea"/>
                <a:ea typeface="+mn-ea"/>
              </a:rPr>
              <a:t>로 표시됨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ea typeface="+mn-ea"/>
              </a:rPr>
              <a:t>색인화할 때 </a:t>
            </a:r>
            <a:r>
              <a:rPr lang="en-US" altLang="ko-KR" sz="1600" b="1" dirty="0" smtClean="0">
                <a:latin typeface="+mn-ea"/>
                <a:ea typeface="+mn-ea"/>
              </a:rPr>
              <a:t>ID </a:t>
            </a:r>
            <a:r>
              <a:rPr lang="ko-KR" altLang="en-US" sz="1600" b="1" dirty="0" smtClean="0">
                <a:latin typeface="+mn-ea"/>
                <a:ea typeface="+mn-ea"/>
              </a:rPr>
              <a:t>부분은 선택 사항입니다</a:t>
            </a:r>
            <a:r>
              <a:rPr lang="en-US" altLang="ko-KR" sz="1600" b="1" dirty="0" smtClean="0"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latin typeface="+mn-ea"/>
                <a:ea typeface="+mn-ea"/>
              </a:rPr>
              <a:t>지정하지 않으면 </a:t>
            </a:r>
            <a:r>
              <a:rPr lang="en-US" altLang="ko-KR" sz="1600" b="1" dirty="0" err="1" smtClean="0">
                <a:latin typeface="+mn-ea"/>
                <a:ea typeface="+mn-ea"/>
              </a:rPr>
              <a:t>Elasticsearch</a:t>
            </a:r>
            <a:r>
              <a:rPr lang="ko-KR" altLang="en-US" sz="1600" b="1" dirty="0" smtClean="0">
                <a:latin typeface="+mn-ea"/>
                <a:ea typeface="+mn-ea"/>
              </a:rPr>
              <a:t>에서 임의 </a:t>
            </a:r>
            <a:r>
              <a:rPr lang="en-US" altLang="ko-KR" sz="1600" b="1" dirty="0" smtClean="0">
                <a:latin typeface="+mn-ea"/>
                <a:ea typeface="+mn-ea"/>
              </a:rPr>
              <a:t>ID</a:t>
            </a:r>
            <a:r>
              <a:rPr lang="ko-KR" altLang="en-US" sz="1600" b="1" dirty="0" smtClean="0">
                <a:latin typeface="+mn-ea"/>
                <a:ea typeface="+mn-ea"/>
              </a:rPr>
              <a:t>를 생성하여 문서 색인화에 사용하며 </a:t>
            </a:r>
            <a:r>
              <a:rPr lang="en-US" altLang="ko-KR" sz="1600" b="1" dirty="0">
                <a:latin typeface="+mn-ea"/>
                <a:ea typeface="+mn-ea"/>
              </a:rPr>
              <a:t>ID</a:t>
            </a:r>
            <a:r>
              <a:rPr lang="ko-KR" altLang="en-US" sz="1600" b="1" dirty="0">
                <a:latin typeface="+mn-ea"/>
                <a:ea typeface="+mn-ea"/>
              </a:rPr>
              <a:t>를 지정하지 않았으므로 </a:t>
            </a:r>
            <a:r>
              <a:rPr lang="en-US" altLang="ko-KR" sz="1600" b="1" dirty="0">
                <a:latin typeface="+mn-ea"/>
                <a:ea typeface="+mn-ea"/>
              </a:rPr>
              <a:t>PUT </a:t>
            </a:r>
            <a:r>
              <a:rPr lang="ko-KR" altLang="en-US" sz="1600" b="1" dirty="0">
                <a:latin typeface="+mn-ea"/>
                <a:ea typeface="+mn-ea"/>
              </a:rPr>
              <a:t>대신 </a:t>
            </a:r>
            <a:r>
              <a:rPr lang="en-US" altLang="ko-KR" sz="1600" b="1" dirty="0">
                <a:latin typeface="+mn-ea"/>
                <a:ea typeface="+mn-ea"/>
              </a:rPr>
              <a:t>POST </a:t>
            </a:r>
            <a:r>
              <a:rPr lang="ko-KR" altLang="en-US" sz="1600" b="1" dirty="0">
                <a:latin typeface="+mn-ea"/>
                <a:ea typeface="+mn-ea"/>
              </a:rPr>
              <a:t>동사를 사용합니다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026" y="2436098"/>
            <a:ext cx="955301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-XPUT http://localhost:9200/customer/external/1?pretty -d </a:t>
            </a:r>
            <a:r>
              <a:rPr lang="en-US" altLang="ko-KR" sz="1000" dirty="0"/>
              <a:t>'{"name":"</a:t>
            </a:r>
            <a:r>
              <a:rPr lang="en-US" altLang="ko-KR" sz="1000" dirty="0" err="1"/>
              <a:t>Jone</a:t>
            </a:r>
            <a:r>
              <a:rPr lang="en-US" altLang="ko-KR" sz="1000" dirty="0"/>
              <a:t> Doe"}'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"_id" : "1",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"_version" : 1,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"result" : "created",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2,</a:t>
            </a:r>
          </a:p>
          <a:p>
            <a:pPr algn="l"/>
            <a:r>
              <a:rPr lang="en-US" altLang="ko-KR" sz="1000" dirty="0"/>
              <a:t>    "successful" : 1,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},</a:t>
            </a:r>
          </a:p>
          <a:p>
            <a:pPr algn="l"/>
            <a:r>
              <a:rPr lang="en-US" altLang="ko-KR" sz="1000" dirty="0"/>
              <a:t>  "created" : true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-XPUT http://localhost:9200/customer/external/1?pretty -d '{"</a:t>
            </a:r>
            <a:r>
              <a:rPr lang="en-US" altLang="ko-KR" sz="1000" b="1" dirty="0" err="1">
                <a:solidFill>
                  <a:srgbClr val="FF0000"/>
                </a:solidFill>
              </a:rPr>
              <a:t>name":"Jane</a:t>
            </a:r>
            <a:r>
              <a:rPr lang="en-US" altLang="ko-KR" sz="1000" b="1" dirty="0">
                <a:solidFill>
                  <a:srgbClr val="FF0000"/>
                </a:solidFill>
              </a:rPr>
              <a:t> Doe"}'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"_id" : "1",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"_version" : 2,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"result" : "updated",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2,</a:t>
            </a:r>
          </a:p>
          <a:p>
            <a:pPr algn="l"/>
            <a:r>
              <a:rPr lang="en-US" altLang="ko-KR" sz="1000" dirty="0"/>
              <a:t>    "successful" : 1,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},</a:t>
            </a:r>
          </a:p>
          <a:p>
            <a:pPr algn="l"/>
            <a:r>
              <a:rPr lang="en-US" altLang="ko-KR" sz="1000" dirty="0"/>
              <a:t>  "created" : false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-XPOST http://localhost:9200/customer/external/?pretty -d '{"name":"nimi88"}'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</a:t>
            </a:r>
            <a:r>
              <a:rPr lang="en-US" altLang="ko-KR" sz="1000" b="1" dirty="0">
                <a:solidFill>
                  <a:srgbClr val="FF0000"/>
                </a:solidFill>
              </a:rPr>
              <a:t>"_id" : "AV5kyvaulGuujBzLkBUm",</a:t>
            </a:r>
          </a:p>
          <a:p>
            <a:pPr algn="l"/>
            <a:r>
              <a:rPr lang="en-US" altLang="ko-KR" sz="1000" dirty="0"/>
              <a:t>  "_version" : 1,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"result" : "created",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2,</a:t>
            </a:r>
          </a:p>
          <a:p>
            <a:pPr algn="l"/>
            <a:r>
              <a:rPr lang="en-US" altLang="ko-KR" sz="1000" dirty="0"/>
              <a:t>    "successful" : 1,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},</a:t>
            </a:r>
          </a:p>
          <a:p>
            <a:pPr algn="l"/>
            <a:r>
              <a:rPr lang="en-US" altLang="ko-KR" sz="1000" dirty="0"/>
              <a:t>  "created" : true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004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문서 업데이트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데이트를 명령하면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는 기존 문서를 삭제하고 새 문서를 색인화한 다음 여기에 업데이트를 적용하는 작업을 한꺼번에 </a:t>
            </a:r>
            <a:r>
              <a:rPr lang="ko-KR" altLang="en-US" sz="1600" b="1" dirty="0" smtClean="0">
                <a:latin typeface="+mn-ea"/>
                <a:ea typeface="+mn-ea"/>
              </a:rPr>
              <a:t>수행합니다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스크립트를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en-US" altLang="ko-KR" sz="1600" b="1" dirty="0" err="1">
                <a:latin typeface="+mn-ea"/>
                <a:ea typeface="+mn-ea"/>
              </a:rPr>
              <a:t>ctx</a:t>
            </a:r>
            <a:r>
              <a:rPr lang="en-US" altLang="ko-KR" sz="1600" b="1" dirty="0">
                <a:latin typeface="+mn-ea"/>
                <a:ea typeface="+mn-ea"/>
              </a:rPr>
              <a:t>._</a:t>
            </a:r>
            <a:r>
              <a:rPr lang="en-US" altLang="ko-KR" sz="1600" b="1" dirty="0" smtClean="0">
                <a:latin typeface="+mn-ea"/>
                <a:ea typeface="+mn-ea"/>
              </a:rPr>
              <a:t>source)</a:t>
            </a:r>
            <a:r>
              <a:rPr lang="ko-KR" altLang="en-US" sz="1600" b="1" dirty="0" smtClean="0">
                <a:latin typeface="+mn-ea"/>
                <a:ea typeface="+mn-ea"/>
              </a:rPr>
              <a:t>사용하여 </a:t>
            </a:r>
            <a:r>
              <a:rPr lang="ko-KR" altLang="en-US" sz="1600" b="1" dirty="0">
                <a:latin typeface="+mn-ea"/>
                <a:ea typeface="+mn-ea"/>
              </a:rPr>
              <a:t>업데이트할 수도 있습니다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026" y="2061116"/>
            <a:ext cx="955301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-XPOST http://localhost:9200/customer/external/1/_update?pretty -d </a:t>
            </a:r>
            <a:r>
              <a:rPr lang="en-US" altLang="ko-KR" sz="1000" dirty="0"/>
              <a:t>'{"doc":{"</a:t>
            </a:r>
            <a:r>
              <a:rPr lang="en-US" altLang="ko-KR" sz="1000" dirty="0" err="1"/>
              <a:t>name":"Jane</a:t>
            </a:r>
            <a:r>
              <a:rPr lang="en-US" altLang="ko-KR" sz="1000" dirty="0"/>
              <a:t> Doe2"}}'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"_id" : "1",</a:t>
            </a:r>
          </a:p>
          <a:p>
            <a:pPr algn="l"/>
            <a:r>
              <a:rPr lang="en-US" altLang="ko-KR" sz="1000" dirty="0">
                <a:solidFill>
                  <a:srgbClr val="FF0000"/>
                </a:solidFill>
              </a:rPr>
              <a:t>  "_version" : 3,</a:t>
            </a:r>
          </a:p>
          <a:p>
            <a:pPr algn="l"/>
            <a:r>
              <a:rPr lang="en-US" altLang="ko-KR" sz="1000" dirty="0">
                <a:solidFill>
                  <a:srgbClr val="FF0000"/>
                </a:solidFill>
              </a:rPr>
              <a:t>  "result" : "updated",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2,</a:t>
            </a:r>
          </a:p>
          <a:p>
            <a:pPr algn="l"/>
            <a:r>
              <a:rPr lang="en-US" altLang="ko-KR" sz="1000" dirty="0"/>
              <a:t>    "successful" : 1,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</a:t>
            </a:r>
          </a:p>
          <a:p>
            <a:pPr algn="l"/>
            <a:r>
              <a:rPr lang="en-US" altLang="ko-KR" sz="1000" dirty="0" smtClean="0"/>
              <a:t>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-XPOST http://localhost:9200/customer/external/1/_update?pretty -d '{"doc":{"</a:t>
            </a:r>
            <a:r>
              <a:rPr lang="en-US" altLang="ko-KR" sz="1000" b="1" dirty="0" err="1">
                <a:solidFill>
                  <a:srgbClr val="FF0000"/>
                </a:solidFill>
              </a:rPr>
              <a:t>name":"Jane</a:t>
            </a:r>
            <a:r>
              <a:rPr lang="en-US" altLang="ko-KR" sz="1000" b="1" dirty="0">
                <a:solidFill>
                  <a:srgbClr val="FF0000"/>
                </a:solidFill>
              </a:rPr>
              <a:t> Doe2", "age":20}}'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"_id" : "1",</a:t>
            </a:r>
          </a:p>
          <a:p>
            <a:pPr algn="l"/>
            <a:r>
              <a:rPr lang="en-US" altLang="ko-KR" sz="1000" dirty="0">
                <a:solidFill>
                  <a:srgbClr val="FF0000"/>
                </a:solidFill>
              </a:rPr>
              <a:t>  "_version" : 4,</a:t>
            </a:r>
          </a:p>
          <a:p>
            <a:pPr algn="l"/>
            <a:r>
              <a:rPr lang="en-US" altLang="ko-KR" sz="1000" dirty="0">
                <a:solidFill>
                  <a:srgbClr val="FF0000"/>
                </a:solidFill>
              </a:rPr>
              <a:t>  "result" : "updated",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2,</a:t>
            </a:r>
          </a:p>
          <a:p>
            <a:pPr algn="l"/>
            <a:r>
              <a:rPr lang="en-US" altLang="ko-KR" sz="1000" dirty="0"/>
              <a:t>    "successful" : 1,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-XPOST http://localhost:9200/customer/external/1/_update?pretty -d '{"script": "</a:t>
            </a:r>
            <a:r>
              <a:rPr lang="en-US" altLang="ko-KR" sz="1000" b="1" dirty="0" err="1">
                <a:solidFill>
                  <a:srgbClr val="FF0000"/>
                </a:solidFill>
              </a:rPr>
              <a:t>ctx</a:t>
            </a:r>
            <a:r>
              <a:rPr lang="en-US" altLang="ko-KR" sz="1000" b="1" dirty="0">
                <a:solidFill>
                  <a:srgbClr val="FF0000"/>
                </a:solidFill>
              </a:rPr>
              <a:t>._</a:t>
            </a:r>
            <a:r>
              <a:rPr lang="en-US" altLang="ko-KR" sz="1000" b="1" dirty="0" err="1">
                <a:solidFill>
                  <a:srgbClr val="FF0000"/>
                </a:solidFill>
              </a:rPr>
              <a:t>source.age</a:t>
            </a:r>
            <a:r>
              <a:rPr lang="en-US" altLang="ko-KR" sz="1000" b="1" dirty="0">
                <a:solidFill>
                  <a:srgbClr val="FF0000"/>
                </a:solidFill>
              </a:rPr>
              <a:t> +=5"}'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"_id" : "1",</a:t>
            </a:r>
          </a:p>
          <a:p>
            <a:pPr algn="l"/>
            <a:r>
              <a:rPr lang="en-US" altLang="ko-KR" sz="1000" dirty="0">
                <a:solidFill>
                  <a:srgbClr val="FF0000"/>
                </a:solidFill>
              </a:rPr>
              <a:t>  "_version" : 5,</a:t>
            </a:r>
          </a:p>
          <a:p>
            <a:pPr algn="l"/>
            <a:r>
              <a:rPr lang="en-US" altLang="ko-KR" sz="1000" dirty="0">
                <a:solidFill>
                  <a:srgbClr val="FF0000"/>
                </a:solidFill>
              </a:rPr>
              <a:t>  "result" : "updated",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2,</a:t>
            </a:r>
          </a:p>
          <a:p>
            <a:pPr algn="l"/>
            <a:r>
              <a:rPr lang="en-US" altLang="ko-KR" sz="1000" dirty="0"/>
              <a:t>    "successful" : 1,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71927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문서삭제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모든 문서를 삭제하기보다는 아예 색인을 삭제하는 것이 훨씬 더 효율적입니다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585" y="1697435"/>
            <a:ext cx="95530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-XDELETE http://localhost:9200/customer/external/2?pretty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"found" : true,</a:t>
            </a:r>
          </a:p>
          <a:p>
            <a:pPr algn="l"/>
            <a:r>
              <a:rPr lang="en-US" altLang="ko-KR" sz="1000" dirty="0"/>
              <a:t>  "_index" : "customer",</a:t>
            </a:r>
          </a:p>
          <a:p>
            <a:pPr algn="l"/>
            <a:r>
              <a:rPr lang="en-US" altLang="ko-KR" sz="1000" dirty="0"/>
              <a:t>  "_type" : "external",</a:t>
            </a:r>
          </a:p>
          <a:p>
            <a:pPr algn="l"/>
            <a:r>
              <a:rPr lang="en-US" altLang="ko-KR" sz="1000" dirty="0"/>
              <a:t>  "_id" : "2",</a:t>
            </a:r>
          </a:p>
          <a:p>
            <a:pPr algn="l"/>
            <a:r>
              <a:rPr lang="en-US" altLang="ko-KR" sz="1000" dirty="0"/>
              <a:t>  "_version" : 2,</a:t>
            </a:r>
          </a:p>
          <a:p>
            <a:pPr algn="l"/>
            <a:r>
              <a:rPr lang="en-US" altLang="ko-KR" sz="1000" dirty="0"/>
              <a:t>  "result" : "deleted",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2,</a:t>
            </a:r>
          </a:p>
          <a:p>
            <a:pPr algn="l"/>
            <a:r>
              <a:rPr lang="en-US" altLang="ko-KR" sz="1000" dirty="0"/>
              <a:t>    "successful" : 1,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4592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배치처리</a:t>
            </a:r>
            <a:r>
              <a:rPr lang="en-US" altLang="ko-KR" sz="2000" b="1" dirty="0" smtClean="0">
                <a:latin typeface="+mn-ea"/>
                <a:ea typeface="+mn-ea"/>
              </a:rPr>
              <a:t>#1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네트워크 왕복을 최소화하면서 최대한 신속하게 여러 작업을 수행할 수 있는 매우 효율적인 </a:t>
            </a:r>
            <a:r>
              <a:rPr lang="ko-KR" altLang="en-US" sz="1600" b="1" dirty="0" smtClean="0">
                <a:latin typeface="+mn-ea"/>
                <a:ea typeface="+mn-ea"/>
              </a:rPr>
              <a:t>메커니즘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어떤 이유로 어느 한 작업이 실패한 경우 그 나머지 작업은 계속 처리합니다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 err="1">
                <a:latin typeface="+mn-ea"/>
                <a:ea typeface="+mn-ea"/>
              </a:rPr>
              <a:t>벌크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API</a:t>
            </a:r>
            <a:r>
              <a:rPr lang="ko-KR" altLang="en-US" sz="1600" b="1" dirty="0">
                <a:latin typeface="+mn-ea"/>
                <a:ea typeface="+mn-ea"/>
              </a:rPr>
              <a:t>가 반환할 때 각 작업의 상태를 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전송 순서와 동일하게</a:t>
            </a:r>
            <a:r>
              <a:rPr lang="en-US" altLang="ko-KR" sz="1600" b="1" dirty="0">
                <a:latin typeface="+mn-ea"/>
                <a:ea typeface="+mn-ea"/>
              </a:rPr>
              <a:t>) </a:t>
            </a:r>
            <a:r>
              <a:rPr lang="ko-KR" altLang="en-US" sz="1600" b="1" dirty="0">
                <a:latin typeface="+mn-ea"/>
                <a:ea typeface="+mn-ea"/>
              </a:rPr>
              <a:t>표시하므로 어떤 작업이 실패했는지 여부를 알 수 있습니다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6285" y="2469870"/>
            <a:ext cx="9553019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-XPOST http://localhost:9200/customer/external/_bulk?pretty -d '{"index":{"_id":"1"}}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&gt; {"name": "John Doe" 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&gt; {"index":{"_id":"2"}}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&gt; {"name": "Jane Doe" 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"took" : 42,</a:t>
            </a:r>
          </a:p>
          <a:p>
            <a:pPr algn="l"/>
            <a:r>
              <a:rPr lang="en-US" altLang="ko-KR" sz="1000" dirty="0"/>
              <a:t>  "errors" : false,</a:t>
            </a:r>
          </a:p>
          <a:p>
            <a:pPr algn="l"/>
            <a:r>
              <a:rPr lang="en-US" altLang="ko-KR" sz="1000" dirty="0"/>
              <a:t>  "items" : [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"index" : {</a:t>
            </a:r>
          </a:p>
          <a:p>
            <a:pPr algn="l"/>
            <a:r>
              <a:rPr lang="en-US" altLang="ko-KR" sz="1000" dirty="0"/>
              <a:t>        "_index" : "customer",</a:t>
            </a:r>
          </a:p>
          <a:p>
            <a:pPr algn="l"/>
            <a:r>
              <a:rPr lang="en-US" altLang="ko-KR" sz="1000" dirty="0"/>
              <a:t>        "_type" : "external",</a:t>
            </a:r>
          </a:p>
          <a:p>
            <a:pPr algn="l"/>
            <a:r>
              <a:rPr lang="en-US" altLang="ko-KR" sz="1000" dirty="0"/>
              <a:t>        "_id" : "1",</a:t>
            </a:r>
          </a:p>
          <a:p>
            <a:pPr algn="l"/>
            <a:r>
              <a:rPr lang="en-US" altLang="ko-KR" sz="1000" dirty="0"/>
              <a:t>        "_version" : 6,</a:t>
            </a:r>
          </a:p>
          <a:p>
            <a:pPr algn="l"/>
            <a:r>
              <a:rPr lang="en-US" altLang="ko-KR" sz="1000" dirty="0"/>
              <a:t>        "result" : "updated",</a:t>
            </a:r>
          </a:p>
          <a:p>
            <a:pPr algn="l"/>
            <a:r>
              <a:rPr lang="en-US" altLang="ko-KR" sz="1000" dirty="0"/>
              <a:t>        "_shards" : {</a:t>
            </a:r>
          </a:p>
          <a:p>
            <a:pPr algn="l"/>
            <a:r>
              <a:rPr lang="en-US" altLang="ko-KR" sz="1000" dirty="0"/>
              <a:t>          "total" : 2,</a:t>
            </a:r>
          </a:p>
          <a:p>
            <a:pPr algn="l"/>
            <a:r>
              <a:rPr lang="en-US" altLang="ko-KR" sz="1000" dirty="0"/>
              <a:t>          "successful" : 1,</a:t>
            </a:r>
          </a:p>
          <a:p>
            <a:pPr algn="l"/>
            <a:r>
              <a:rPr lang="en-US" altLang="ko-KR" sz="1000" dirty="0"/>
              <a:t>          "failed" : 0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"created" : false,</a:t>
            </a:r>
          </a:p>
          <a:p>
            <a:pPr algn="l"/>
            <a:r>
              <a:rPr lang="en-US" altLang="ko-KR" sz="1000" dirty="0"/>
              <a:t>        "status" : 200</a:t>
            </a:r>
          </a:p>
          <a:p>
            <a:pPr algn="l"/>
            <a:r>
              <a:rPr lang="en-US" altLang="ko-KR" sz="1000" dirty="0"/>
              <a:t>      }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r>
              <a:rPr lang="en-US" altLang="ko-KR" sz="1000" dirty="0"/>
              <a:t>  ]</a:t>
            </a:r>
          </a:p>
          <a:p>
            <a:pPr algn="l"/>
            <a:r>
              <a:rPr lang="en-US" altLang="ko-KR" sz="1000" dirty="0" smtClean="0"/>
              <a:t>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-XPOST http://localhost:9200/customer/external/_bulk?pretty -d '{"update":{"_id":"1"}}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&gt; {"doc": { "name": "John Doe becomes Jane Doe" } 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&gt; {"delete":{"_id":"2"}}'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"took" : 37,</a:t>
            </a:r>
          </a:p>
          <a:p>
            <a:pPr algn="l"/>
            <a:r>
              <a:rPr lang="en-US" altLang="ko-KR" sz="1000" dirty="0"/>
              <a:t>  "errors" : false,</a:t>
            </a:r>
          </a:p>
          <a:p>
            <a:pPr algn="l"/>
            <a:r>
              <a:rPr lang="en-US" altLang="ko-KR" sz="1000" dirty="0"/>
              <a:t>  "items" : [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"update" : {</a:t>
            </a:r>
          </a:p>
          <a:p>
            <a:pPr algn="l"/>
            <a:r>
              <a:rPr lang="en-US" altLang="ko-KR" sz="1000" dirty="0"/>
              <a:t>        "_index" : "customer",</a:t>
            </a:r>
          </a:p>
          <a:p>
            <a:pPr algn="l"/>
            <a:r>
              <a:rPr lang="en-US" altLang="ko-KR" sz="1000" dirty="0"/>
              <a:t>        "_type" : "external",</a:t>
            </a:r>
          </a:p>
          <a:p>
            <a:pPr algn="l"/>
            <a:r>
              <a:rPr lang="en-US" altLang="ko-KR" sz="1000" dirty="0"/>
              <a:t>        "_id" : "1",</a:t>
            </a:r>
          </a:p>
          <a:p>
            <a:pPr algn="l"/>
            <a:r>
              <a:rPr lang="en-US" altLang="ko-KR" sz="1000" dirty="0"/>
              <a:t>        "_version" : 7,</a:t>
            </a:r>
          </a:p>
          <a:p>
            <a:pPr algn="l"/>
            <a:r>
              <a:rPr lang="en-US" altLang="ko-KR" sz="1000" dirty="0"/>
              <a:t>        "result" : "updated",</a:t>
            </a:r>
          </a:p>
          <a:p>
            <a:pPr algn="l"/>
            <a:r>
              <a:rPr lang="en-US" altLang="ko-KR" sz="1000" dirty="0"/>
              <a:t>        "_shards" : {</a:t>
            </a:r>
          </a:p>
          <a:p>
            <a:pPr algn="l"/>
            <a:r>
              <a:rPr lang="en-US" altLang="ko-KR" sz="1000" dirty="0"/>
              <a:t>          "total" : 2,</a:t>
            </a:r>
          </a:p>
          <a:p>
            <a:pPr algn="l"/>
            <a:r>
              <a:rPr lang="en-US" altLang="ko-KR" sz="1000" dirty="0"/>
              <a:t>          "successful" : 1,</a:t>
            </a:r>
          </a:p>
          <a:p>
            <a:pPr algn="l"/>
            <a:r>
              <a:rPr lang="en-US" altLang="ko-KR" sz="1000" dirty="0"/>
              <a:t>          "failed" : 0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"status" : 200</a:t>
            </a:r>
          </a:p>
          <a:p>
            <a:pPr algn="l"/>
            <a:r>
              <a:rPr lang="en-US" altLang="ko-KR" sz="1000" dirty="0"/>
              <a:t>      }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r>
              <a:rPr lang="en-US" altLang="ko-KR" sz="1000" dirty="0"/>
              <a:t>  ]</a:t>
            </a:r>
          </a:p>
          <a:p>
            <a:pPr algn="l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48048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ELK</a:t>
            </a:r>
            <a:endParaRPr lang="ko-KR" altLang="en-US" sz="2400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42566" y="893575"/>
            <a:ext cx="501935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200" b="1" dirty="0" smtClean="0">
                <a:latin typeface="+mn-ea"/>
                <a:ea typeface="+mn-ea"/>
              </a:rPr>
              <a:t>1. ELK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 smtClean="0">
                <a:latin typeface="+mn-ea"/>
                <a:ea typeface="+mn-ea"/>
              </a:rPr>
              <a:t>2. X-Pack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 smtClean="0">
                <a:latin typeface="+mn-ea"/>
                <a:ea typeface="+mn-ea"/>
              </a:rPr>
              <a:t>3. </a:t>
            </a:r>
            <a:r>
              <a:rPr lang="en-US" altLang="ko-KR" sz="2200" b="1" dirty="0" err="1" smtClean="0">
                <a:latin typeface="+mn-ea"/>
                <a:ea typeface="+mn-ea"/>
              </a:rPr>
              <a:t>MachineLearning</a:t>
            </a:r>
            <a:r>
              <a:rPr lang="en-US" altLang="ko-KR" sz="2200" b="1" dirty="0" smtClean="0">
                <a:latin typeface="+mn-ea"/>
                <a:ea typeface="+mn-ea"/>
              </a:rPr>
              <a:t> </a:t>
            </a:r>
            <a:r>
              <a:rPr lang="ko-KR" altLang="en-US" sz="2200" b="1" dirty="0" smtClean="0">
                <a:latin typeface="+mn-ea"/>
                <a:ea typeface="+mn-ea"/>
              </a:rPr>
              <a:t>개념</a:t>
            </a:r>
            <a:endParaRPr lang="en-US" altLang="ko-KR" sz="22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1" dirty="0" smtClean="0">
                <a:latin typeface="+mn-ea"/>
                <a:ea typeface="+mn-ea"/>
              </a:rPr>
              <a:t>4. </a:t>
            </a:r>
            <a:r>
              <a:rPr lang="en-US" altLang="ko-KR" sz="2200" b="1" dirty="0" err="1" smtClean="0">
                <a:latin typeface="+mn-ea"/>
                <a:ea typeface="+mn-ea"/>
              </a:rPr>
              <a:t>MachineLearning</a:t>
            </a:r>
            <a:r>
              <a:rPr lang="en-US" altLang="ko-KR" sz="2200" b="1" dirty="0" smtClean="0">
                <a:latin typeface="+mn-ea"/>
                <a:ea typeface="+mn-ea"/>
              </a:rPr>
              <a:t> </a:t>
            </a:r>
            <a:r>
              <a:rPr lang="ko-KR" altLang="en-US" sz="2200" b="1" dirty="0" smtClean="0">
                <a:latin typeface="+mn-ea"/>
                <a:ea typeface="+mn-ea"/>
              </a:rPr>
              <a:t>분류</a:t>
            </a:r>
            <a:endParaRPr lang="en-US" altLang="ko-KR" sz="22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1" dirty="0" smtClean="0">
                <a:latin typeface="+mn-ea"/>
                <a:ea typeface="+mn-ea"/>
              </a:rPr>
              <a:t>5. Elastic Search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 smtClean="0">
                <a:latin typeface="+mn-ea"/>
                <a:ea typeface="+mn-ea"/>
              </a:rPr>
              <a:t>6. Elastic Search </a:t>
            </a:r>
            <a:r>
              <a:rPr lang="ko-KR" altLang="en-US" sz="2200" b="1" dirty="0" smtClean="0">
                <a:latin typeface="+mn-ea"/>
                <a:ea typeface="+mn-ea"/>
              </a:rPr>
              <a:t>주요용어</a:t>
            </a:r>
            <a:endParaRPr lang="en-US" altLang="ko-KR" sz="22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1" dirty="0" smtClean="0">
                <a:latin typeface="+mn-ea"/>
                <a:ea typeface="+mn-ea"/>
              </a:rPr>
              <a:t>7. Elastic Search </a:t>
            </a:r>
            <a:r>
              <a:rPr lang="ko-KR" altLang="en-US" sz="2200" b="1" dirty="0" smtClean="0">
                <a:latin typeface="+mn-ea"/>
                <a:ea typeface="+mn-ea"/>
              </a:rPr>
              <a:t>구조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 smtClean="0">
                <a:latin typeface="+mn-ea"/>
                <a:ea typeface="+mn-ea"/>
              </a:rPr>
              <a:t>8. Beats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19203" y="893575"/>
            <a:ext cx="5400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200" b="1" spc="-100" dirty="0" smtClean="0">
                <a:latin typeface="+mn-ea"/>
                <a:ea typeface="+mn-ea"/>
              </a:rPr>
              <a:t>9.ELK Stack </a:t>
            </a:r>
            <a:r>
              <a:rPr lang="ko-KR" altLang="en-US" sz="2200" b="1" spc="-100" dirty="0" smtClean="0">
                <a:latin typeface="+mn-ea"/>
                <a:ea typeface="+mn-ea"/>
              </a:rPr>
              <a:t>설치순서</a:t>
            </a:r>
            <a:endParaRPr lang="ko-KR" altLang="en-US" sz="2200" b="1" spc="-1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1" spc="-100" dirty="0" smtClean="0">
                <a:latin typeface="+mn-ea"/>
                <a:ea typeface="+mn-ea"/>
              </a:rPr>
              <a:t>10. Elastic Search </a:t>
            </a:r>
            <a:r>
              <a:rPr lang="ko-KR" altLang="en-US" sz="2200" b="1" spc="-100" dirty="0" smtClean="0">
                <a:latin typeface="+mn-ea"/>
                <a:ea typeface="+mn-ea"/>
              </a:rPr>
              <a:t>설</a:t>
            </a:r>
            <a:r>
              <a:rPr lang="ko-KR" altLang="en-US" sz="2200" b="1" spc="-100" dirty="0">
                <a:latin typeface="+mn-ea"/>
                <a:ea typeface="+mn-ea"/>
              </a:rPr>
              <a:t>치</a:t>
            </a:r>
            <a:endParaRPr lang="en-US" altLang="ko-KR" sz="2200" b="1" spc="-1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1" spc="-100" dirty="0" smtClean="0">
                <a:latin typeface="+mn-ea"/>
                <a:ea typeface="+mn-ea"/>
              </a:rPr>
              <a:t>11. Elastic Search </a:t>
            </a:r>
            <a:r>
              <a:rPr lang="ko-KR" altLang="en-US" sz="2200" b="1" spc="-100" dirty="0" smtClean="0">
                <a:latin typeface="+mn-ea"/>
                <a:ea typeface="+mn-ea"/>
              </a:rPr>
              <a:t>설정 및 </a:t>
            </a:r>
            <a:r>
              <a:rPr lang="en-US" altLang="ko-KR" sz="2200" b="1" spc="-100" dirty="0" err="1" smtClean="0">
                <a:latin typeface="+mn-ea"/>
                <a:ea typeface="+mn-ea"/>
              </a:rPr>
              <a:t>Xpack</a:t>
            </a:r>
            <a:r>
              <a:rPr lang="en-US" altLang="ko-KR" sz="2200" b="1" spc="-100" dirty="0" smtClean="0">
                <a:latin typeface="+mn-ea"/>
                <a:ea typeface="+mn-ea"/>
              </a:rPr>
              <a:t> </a:t>
            </a:r>
            <a:r>
              <a:rPr lang="ko-KR" altLang="en-US" sz="2200" b="1" spc="-100" dirty="0" smtClean="0">
                <a:latin typeface="+mn-ea"/>
                <a:ea typeface="+mn-ea"/>
              </a:rPr>
              <a:t>설치</a:t>
            </a:r>
            <a:endParaRPr lang="en-US" altLang="ko-KR" sz="2200" b="1" spc="-1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1" spc="-100" dirty="0" smtClean="0">
                <a:latin typeface="+mn-ea"/>
                <a:ea typeface="+mn-ea"/>
              </a:rPr>
              <a:t>12. </a:t>
            </a:r>
            <a:r>
              <a:rPr lang="en-US" altLang="ko-KR" sz="2200" b="1" spc="-100" dirty="0" err="1" smtClean="0">
                <a:latin typeface="+mn-ea"/>
                <a:ea typeface="+mn-ea"/>
              </a:rPr>
              <a:t>Kibana</a:t>
            </a:r>
            <a:r>
              <a:rPr lang="en-US" altLang="ko-KR" sz="2200" b="1" spc="-100" dirty="0" smtClean="0">
                <a:latin typeface="+mn-ea"/>
                <a:ea typeface="+mn-ea"/>
              </a:rPr>
              <a:t> </a:t>
            </a:r>
            <a:r>
              <a:rPr lang="ko-KR" altLang="en-US" sz="2200" b="1" spc="-100" dirty="0" smtClean="0">
                <a:latin typeface="+mn-ea"/>
                <a:ea typeface="+mn-ea"/>
              </a:rPr>
              <a:t>설치 및 실행</a:t>
            </a:r>
            <a:endParaRPr lang="ko-KR" altLang="en-US" sz="2200" b="1" spc="-1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1" spc="-100" dirty="0" smtClean="0">
                <a:latin typeface="+mn-ea"/>
                <a:ea typeface="+mn-ea"/>
              </a:rPr>
              <a:t>13. Beats </a:t>
            </a:r>
            <a:r>
              <a:rPr lang="ko-KR" altLang="en-US" sz="2200" b="1" spc="-100" dirty="0" smtClean="0">
                <a:latin typeface="+mn-ea"/>
                <a:ea typeface="+mn-ea"/>
              </a:rPr>
              <a:t>설치 및 실행</a:t>
            </a:r>
            <a:endParaRPr lang="ko-KR" altLang="en-US" sz="2200" b="1" spc="-100" dirty="0">
              <a:latin typeface="+mn-ea"/>
              <a:ea typeface="+mn-ea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5076478" y="893575"/>
            <a:ext cx="0" cy="600121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4322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배치처리</a:t>
            </a:r>
            <a:r>
              <a:rPr lang="en-US" altLang="ko-KR" sz="2000" b="1" dirty="0" smtClean="0">
                <a:latin typeface="+mn-ea"/>
                <a:ea typeface="+mn-ea"/>
              </a:rPr>
              <a:t>#2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샘플 데이터 집합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en-US" altLang="ko-KR" sz="1600" b="1" dirty="0" err="1">
                <a:latin typeface="+mn-ea"/>
                <a:ea typeface="+mn-ea"/>
              </a:rPr>
              <a:t>accounts.json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을 </a:t>
            </a:r>
            <a:r>
              <a:rPr lang="ko-KR" altLang="en-US" sz="1600" b="1" dirty="0" smtClean="0">
                <a:latin typeface="+mn-ea"/>
                <a:ea typeface="+mn-ea"/>
              </a:rPr>
              <a:t>다운로드하고 </a:t>
            </a:r>
            <a:r>
              <a:rPr lang="en-US" altLang="ko-KR" sz="1600" b="1" dirty="0" err="1" smtClean="0">
                <a:latin typeface="+mn-ea"/>
                <a:ea typeface="+mn-ea"/>
              </a:rPr>
              <a:t>json</a:t>
            </a:r>
            <a:r>
              <a:rPr lang="ko-KR" altLang="en-US" sz="1600" b="1" dirty="0" smtClean="0">
                <a:latin typeface="+mn-ea"/>
                <a:ea typeface="+mn-ea"/>
              </a:rPr>
              <a:t>파일형태로 </a:t>
            </a:r>
            <a:r>
              <a:rPr lang="ko-KR" altLang="en-US" sz="1600" b="1" dirty="0" err="1" smtClean="0">
                <a:latin typeface="+mn-ea"/>
                <a:ea typeface="+mn-ea"/>
              </a:rPr>
              <a:t>데이타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  <a:ea typeface="+mn-ea"/>
              </a:rPr>
              <a:t>벌크</a:t>
            </a:r>
            <a:r>
              <a:rPr lang="ko-KR" altLang="en-US" sz="1600" b="1" dirty="0" smtClean="0">
                <a:latin typeface="+mn-ea"/>
                <a:ea typeface="+mn-ea"/>
              </a:rPr>
              <a:t> 처리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990" y="1854225"/>
            <a:ext cx="95530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 err="1" smtClean="0">
                <a:solidFill>
                  <a:srgbClr val="FF0000"/>
                </a:solidFill>
              </a:rPr>
              <a:t>wget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 https</a:t>
            </a:r>
            <a:r>
              <a:rPr lang="en-US" altLang="ko-KR" sz="1000" b="1" dirty="0">
                <a:solidFill>
                  <a:srgbClr val="FF0000"/>
                </a:solidFill>
              </a:rPr>
              <a:t>://github.com/elastic/elasticsearch/blob/master/docs/src/test/resources/accounts.json?raw=true</a:t>
            </a:r>
          </a:p>
          <a:p>
            <a:pPr algn="l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curl -H "Content-Type: application/</a:t>
            </a:r>
            <a:r>
              <a:rPr lang="en-US" altLang="ko-KR" sz="1000" b="1" dirty="0" err="1">
                <a:solidFill>
                  <a:srgbClr val="FF0000"/>
                </a:solidFill>
              </a:rPr>
              <a:t>json</a:t>
            </a:r>
            <a:r>
              <a:rPr lang="en-US" altLang="ko-KR" sz="1000" b="1" dirty="0">
                <a:solidFill>
                  <a:srgbClr val="FF0000"/>
                </a:solidFill>
              </a:rPr>
              <a:t>" -XPOST 'localhost:9200/bank/account/_</a:t>
            </a:r>
            <a:r>
              <a:rPr lang="en-US" altLang="ko-KR" sz="1000" b="1" dirty="0" err="1">
                <a:solidFill>
                  <a:srgbClr val="FF0000"/>
                </a:solidFill>
              </a:rPr>
              <a:t>bulk?pretty&amp;refresh</a:t>
            </a:r>
            <a:r>
              <a:rPr lang="en-US" altLang="ko-KR" sz="1000" b="1" dirty="0">
                <a:solidFill>
                  <a:srgbClr val="FF0000"/>
                </a:solidFill>
              </a:rPr>
              <a:t>' --data-binary "@</a:t>
            </a:r>
            <a:r>
              <a:rPr lang="en-US" altLang="ko-KR" sz="1000" b="1" dirty="0" err="1">
                <a:solidFill>
                  <a:srgbClr val="FF0000"/>
                </a:solidFill>
              </a:rPr>
              <a:t>accounts.json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algn="l"/>
            <a:endParaRPr lang="en-US" altLang="ko-KR" sz="10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000" b="1" dirty="0">
                <a:solidFill>
                  <a:srgbClr val="FF0000"/>
                </a:solidFill>
              </a:rPr>
              <a:t>root@q-nimi-os01 ~]# curl localhost:9200/_cat/</a:t>
            </a:r>
            <a:r>
              <a:rPr lang="en-US" altLang="ko-KR" sz="1000" b="1" dirty="0" err="1">
                <a:solidFill>
                  <a:srgbClr val="FF0000"/>
                </a:solidFill>
              </a:rPr>
              <a:t>indices?v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000" dirty="0">
                <a:solidFill>
                  <a:schemeClr val="tx2"/>
                </a:solidFill>
              </a:rPr>
              <a:t>health status index    </a:t>
            </a:r>
            <a:r>
              <a:rPr lang="en-US" altLang="ko-KR" sz="1000" dirty="0" err="1">
                <a:solidFill>
                  <a:schemeClr val="tx2"/>
                </a:solidFill>
              </a:rPr>
              <a:t>uuid</a:t>
            </a:r>
            <a:r>
              <a:rPr lang="en-US" altLang="ko-KR" sz="1000" dirty="0">
                <a:solidFill>
                  <a:schemeClr val="tx2"/>
                </a:solidFill>
              </a:rPr>
              <a:t>                   </a:t>
            </a:r>
            <a:r>
              <a:rPr lang="en-US" altLang="ko-KR" sz="1000" dirty="0" err="1">
                <a:solidFill>
                  <a:schemeClr val="tx2"/>
                </a:solidFill>
              </a:rPr>
              <a:t>pri</a:t>
            </a:r>
            <a:r>
              <a:rPr lang="en-US" altLang="ko-KR" sz="1000" dirty="0">
                <a:solidFill>
                  <a:schemeClr val="tx2"/>
                </a:solidFill>
              </a:rPr>
              <a:t> rep </a:t>
            </a:r>
            <a:r>
              <a:rPr lang="en-US" altLang="ko-KR" sz="1000" dirty="0" err="1">
                <a:solidFill>
                  <a:schemeClr val="tx2"/>
                </a:solidFill>
              </a:rPr>
              <a:t>docs.count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docs.deleted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store.size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pri.store.size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algn="l"/>
            <a:r>
              <a:rPr lang="en-US" altLang="ko-KR" sz="1000" dirty="0">
                <a:solidFill>
                  <a:schemeClr val="tx2"/>
                </a:solidFill>
              </a:rPr>
              <a:t>yellow open   bank     23WVaGqvSvKuuBotIyRWKg   5   1       1000            0    659.1kb        </a:t>
            </a:r>
            <a:r>
              <a:rPr lang="en-US" altLang="ko-KR" sz="1000" dirty="0" err="1">
                <a:solidFill>
                  <a:schemeClr val="tx2"/>
                </a:solidFill>
              </a:rPr>
              <a:t>659.1kb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algn="l"/>
            <a:r>
              <a:rPr lang="en-US" altLang="ko-KR" sz="1000" dirty="0">
                <a:solidFill>
                  <a:schemeClr val="tx2"/>
                </a:solidFill>
              </a:rPr>
              <a:t>yellow open   .</a:t>
            </a:r>
            <a:r>
              <a:rPr lang="en-US" altLang="ko-KR" sz="1000" dirty="0" err="1">
                <a:solidFill>
                  <a:schemeClr val="tx2"/>
                </a:solidFill>
              </a:rPr>
              <a:t>kibana</a:t>
            </a:r>
            <a:r>
              <a:rPr lang="en-US" altLang="ko-KR" sz="1000" dirty="0">
                <a:solidFill>
                  <a:schemeClr val="tx2"/>
                </a:solidFill>
              </a:rPr>
              <a:t>  inLneHTvSfO8A48xdqWm2g   1   1          1            0      3.2kb          </a:t>
            </a:r>
            <a:r>
              <a:rPr lang="en-US" altLang="ko-KR" sz="1000" dirty="0" err="1">
                <a:solidFill>
                  <a:schemeClr val="tx2"/>
                </a:solidFill>
              </a:rPr>
              <a:t>3.2kb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algn="l"/>
            <a:r>
              <a:rPr lang="en-US" altLang="ko-KR" sz="1000" dirty="0">
                <a:solidFill>
                  <a:schemeClr val="tx2"/>
                </a:solidFill>
              </a:rPr>
              <a:t>yellow open   customer 5hFhYoA_SDGmuXlCK7d7cA   5   1          2            0      7.5kb          </a:t>
            </a:r>
            <a:r>
              <a:rPr lang="en-US" altLang="ko-KR" sz="1000" dirty="0" err="1">
                <a:solidFill>
                  <a:schemeClr val="tx2"/>
                </a:solidFill>
              </a:rPr>
              <a:t>7.5kb</a:t>
            </a:r>
            <a:endParaRPr lang="en-US" altLang="ko-KR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05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검색</a:t>
            </a:r>
            <a:r>
              <a:rPr lang="en-US" altLang="ko-KR" sz="2000" b="1" dirty="0" smtClean="0">
                <a:latin typeface="+mn-ea"/>
                <a:ea typeface="+mn-ea"/>
              </a:rPr>
              <a:t>#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REST </a:t>
            </a:r>
            <a:r>
              <a:rPr lang="ko-KR" altLang="en-US" sz="1600" b="1" dirty="0">
                <a:latin typeface="+mn-ea"/>
                <a:ea typeface="+mn-ea"/>
              </a:rPr>
              <a:t>요청 </a:t>
            </a:r>
            <a:r>
              <a:rPr lang="en-US" altLang="ko-KR" sz="1600" b="1" dirty="0">
                <a:latin typeface="+mn-ea"/>
                <a:ea typeface="+mn-ea"/>
              </a:rPr>
              <a:t>URI</a:t>
            </a:r>
            <a:r>
              <a:rPr lang="ko-KR" altLang="en-US" sz="1600" b="1" dirty="0">
                <a:latin typeface="+mn-ea"/>
                <a:ea typeface="+mn-ea"/>
              </a:rPr>
              <a:t>를 통해 검색 매개변수를 </a:t>
            </a:r>
            <a:r>
              <a:rPr lang="ko-KR" altLang="en-US" sz="1600" b="1" dirty="0" err="1">
                <a:latin typeface="+mn-ea"/>
                <a:ea typeface="+mn-ea"/>
              </a:rPr>
              <a:t>보내는것</a:t>
            </a:r>
            <a:r>
              <a:rPr lang="ko-KR" altLang="en-US" sz="1600" b="1" dirty="0">
                <a:latin typeface="+mn-ea"/>
                <a:ea typeface="+mn-ea"/>
              </a:rPr>
              <a:t> 그리고 </a:t>
            </a:r>
            <a:r>
              <a:rPr lang="en-US" altLang="ko-KR" sz="1600" b="1" dirty="0">
                <a:latin typeface="+mn-ea"/>
                <a:ea typeface="+mn-ea"/>
              </a:rPr>
              <a:t>REST </a:t>
            </a:r>
            <a:r>
              <a:rPr lang="ko-KR" altLang="en-US" sz="1600" b="1" dirty="0">
                <a:latin typeface="+mn-ea"/>
                <a:ea typeface="+mn-ea"/>
              </a:rPr>
              <a:t>요청 본문을 통해 보내는 것입니다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en-US" altLang="ko-KR" sz="1200" b="1" dirty="0">
                <a:latin typeface="+mn-ea"/>
                <a:ea typeface="+mn-ea"/>
              </a:rPr>
              <a:t>bank </a:t>
            </a:r>
            <a:r>
              <a:rPr lang="ko-KR" altLang="en-US" sz="1200" b="1" dirty="0">
                <a:latin typeface="+mn-ea"/>
                <a:ea typeface="+mn-ea"/>
              </a:rPr>
              <a:t>색인에서 검색하는 중인데</a:t>
            </a:r>
            <a:r>
              <a:rPr lang="en-US" altLang="ko-KR" sz="1200" b="1" dirty="0">
                <a:latin typeface="+mn-ea"/>
                <a:ea typeface="+mn-ea"/>
              </a:rPr>
              <a:t>(_search </a:t>
            </a:r>
            <a:r>
              <a:rPr lang="ko-KR" altLang="en-US" sz="1200" b="1" dirty="0" err="1">
                <a:latin typeface="+mn-ea"/>
                <a:ea typeface="+mn-ea"/>
              </a:rPr>
              <a:t>엔드포인트</a:t>
            </a:r>
            <a:r>
              <a:rPr lang="en-US" altLang="ko-KR" sz="1200" b="1" dirty="0">
                <a:latin typeface="+mn-ea"/>
                <a:ea typeface="+mn-ea"/>
              </a:rPr>
              <a:t>), q=* </a:t>
            </a:r>
            <a:r>
              <a:rPr lang="ko-KR" altLang="en-US" sz="1200" b="1" dirty="0">
                <a:latin typeface="+mn-ea"/>
                <a:ea typeface="+mn-ea"/>
              </a:rPr>
              <a:t>매개변수를 통해 </a:t>
            </a:r>
            <a:r>
              <a:rPr lang="en-US" altLang="ko-KR" sz="1200" b="1" dirty="0" err="1">
                <a:latin typeface="+mn-ea"/>
                <a:ea typeface="+mn-ea"/>
              </a:rPr>
              <a:t>Elasticsearch</a:t>
            </a:r>
            <a:r>
              <a:rPr lang="ko-KR" altLang="en-US" sz="1200" b="1" dirty="0">
                <a:latin typeface="+mn-ea"/>
                <a:ea typeface="+mn-ea"/>
              </a:rPr>
              <a:t>에게 색인의 모든 문서를 비교하여 일치 여부를 확인하라고 지시합니다</a:t>
            </a:r>
            <a:r>
              <a:rPr lang="en-US" altLang="ko-KR" sz="1200" b="1" dirty="0">
                <a:latin typeface="+mn-ea"/>
                <a:ea typeface="+mn-ea"/>
              </a:rPr>
              <a:t>. sort=</a:t>
            </a:r>
            <a:r>
              <a:rPr lang="en-US" altLang="ko-KR" sz="1200" b="1" dirty="0" err="1">
                <a:latin typeface="+mn-ea"/>
                <a:ea typeface="+mn-ea"/>
              </a:rPr>
              <a:t>account_number:asc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매개변수는 각 문서의 </a:t>
            </a:r>
            <a:r>
              <a:rPr lang="en-US" altLang="ko-KR" sz="1200" b="1" dirty="0" err="1">
                <a:latin typeface="+mn-ea"/>
                <a:ea typeface="+mn-ea"/>
              </a:rPr>
              <a:t>account_number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필드를 기준으로 삼아 오름차순으로 결과를 정렬하도록 지시합니다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990" y="2562173"/>
            <a:ext cx="955301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curl -XGET </a:t>
            </a:r>
            <a:r>
              <a:rPr lang="en-US" altLang="ko-KR" sz="1000" b="1" dirty="0">
                <a:solidFill>
                  <a:srgbClr val="FF0000"/>
                </a:solidFill>
                <a:hlinkClick r:id="rId3"/>
              </a:rPr>
              <a:t>http://localhost:9200/bank/_search?q=*&amp;</a:t>
            </a:r>
            <a:r>
              <a:rPr lang="en-US" altLang="ko-KR" sz="1000" b="1" dirty="0" smtClean="0">
                <a:solidFill>
                  <a:srgbClr val="FF0000"/>
                </a:solidFill>
                <a:hlinkClick r:id="rId3"/>
              </a:rPr>
              <a:t>sort=account_number:asc&amp;pretty</a:t>
            </a:r>
            <a:r>
              <a:rPr lang="en-US" altLang="ko-KR" sz="1000" dirty="0" smtClean="0">
                <a:solidFill>
                  <a:schemeClr val="tx2"/>
                </a:solidFill>
              </a:rPr>
              <a:t> </a:t>
            </a:r>
            <a:r>
              <a:rPr lang="en-US" altLang="ko-KR" sz="1000" dirty="0">
                <a:solidFill>
                  <a:schemeClr val="tx2"/>
                </a:solidFill>
              </a:rPr>
              <a:t>{"took":1,"timed_out":false,"_shards":{"total":5,"successful":5,"failed":0},"hits":{"total":1000,"max_score":1.0,"hits":[{"_index":"bank","_type":"account","_id":"25","_score":1.0,"_source":{"account_number":25,"balance":40540,"firstname":"Virginia","lastname":"Ayala","age":39,"gender":"F","address":"171 Putnam Avenue","employer":"Filodyne","email":"virginiaayala@filodyne.com","city":"Nicholson","state":"PA"}},{"_index":"bank","_type":"account","_id":"44","_score":1.0,"_source":{"account_number":44,"balance":34487,"firstname":"Aurelia","lastname":"Harding","age":37,"gender":"M","address":"502 </a:t>
            </a:r>
            <a:r>
              <a:rPr lang="en-US" altLang="ko-KR" sz="1000" dirty="0" err="1">
                <a:solidFill>
                  <a:schemeClr val="tx2"/>
                </a:solidFill>
              </a:rPr>
              <a:t>Baycliff</a:t>
            </a:r>
            <a:r>
              <a:rPr lang="en-US" altLang="ko-KR" sz="1000" dirty="0">
                <a:solidFill>
                  <a:schemeClr val="tx2"/>
                </a:solidFill>
              </a:rPr>
              <a:t> Terrace","employer":"Orbalix","email":"aureliaharding@orbalix.com","city":"Yardville","state":"DE"}},{"_index":"bank","_type":"account","_id":"99","_score":1.0,"_source":{"account_number":99,"balance":47159,"firstname":"Ratliff","lastname":"Heath","age":39,"gender":"F","address":"806 Rockwell Place","employer":"Zappix","email":"ratliffheath@zappix.com","city":"Shaft","state":"ND"}},{"_index":"bank","_type":"account","_id":"119","_score":1.0,"_source":{"account_number":119,"balance":49222,"firstname":"Laverne","lastname":"Johnson","age":28,"gender":"F","address":"302 Howard Place","employer":"Senmei","email":"lavernejohnson@senmei.com","city":"Herlong","state":"DC"}},{"_index":"bank","_type":"account","_id":"126","_score":1.0,"_source":{"account_number":126,"balance":3607,"firstname":"Effie","lastname":"Gates","age":39,"gender":"F","address":"620 National Drive","employer":"Digitalus","email":"effiegates@digitalus.com","city":"Blodgett","state":"MD"}},{"_index":"bank","_type":"account","_id":"145","_score":1.0,"_source":{"account_number":145,"balance":47406,"firstname":"Rowena","lastname":"Wilkinson","age":32,"gender":"M","address":"891 Elton Street","employer":"Asimiline","email":"rowenawilkinson@asimiline.com","city":"Ripley","state":"NH"}},{"_index":"bank","_type":"account","_id":"183","_score":1.0,"_source":{"account_number":183,"balance":14223,"firstname":"Hudson","lastname":"English","age":26,"gender":"F","address":"823 Herkimer Place","employer":"Xinware","email":"hudsonenglish@xinware.com","city":"Robbins","state":"ND"}},{"_index":"bank","_type":"account","_id":"190","_score":1.0,"_source":{"account_number":190,"balance":3150,"firstname":"Blake","lastname":"Davidson","age":30,"gender":"F","address":"636 Diamond Street","employer":"Quantasis","email":"blakedavidson@quantasis.com","city":"Crumpler","state":"KY"}},{"_index":"bank","_type":"account","_id":"208","_score":1.0,"_source":{"account_number":208,"balance":40760,"firstname":"Garcia","lastname":"Hess","age":26,"gender":"F","address":"810 </a:t>
            </a:r>
            <a:r>
              <a:rPr lang="en-US" altLang="ko-KR" sz="1000" dirty="0" err="1">
                <a:solidFill>
                  <a:schemeClr val="tx2"/>
                </a:solidFill>
              </a:rPr>
              <a:t>Nostrand</a:t>
            </a:r>
            <a:r>
              <a:rPr lang="en-US" altLang="ko-KR" sz="1000" dirty="0">
                <a:solidFill>
                  <a:schemeClr val="tx2"/>
                </a:solidFill>
              </a:rPr>
              <a:t> Avenue","employer":"Quiltigen","email":"garciahess@quiltigen.com","city":"Brooktrails","state":"GA"}},{"_index":"bank","_type":"account","_id":"222","_score":1.0,"_source":{"account_number":222,"balance":14764,"firstname":"Rachelle","lastname":"Rice","age":36,"gender":"M","address":"333 Narrows Avenue","employer":"Enaut","email":"rachellerice@enaut.com","city":"Wright","state":"AZ</a:t>
            </a:r>
            <a:r>
              <a:rPr lang="en-US" altLang="ko-KR" sz="1000" dirty="0" smtClean="0">
                <a:solidFill>
                  <a:schemeClr val="tx2"/>
                </a:solidFill>
              </a:rPr>
              <a:t>"}}]}}</a:t>
            </a:r>
          </a:p>
          <a:p>
            <a:pPr algn="l"/>
            <a:endParaRPr lang="en-US" altLang="ko-KR" sz="1000" dirty="0">
              <a:solidFill>
                <a:schemeClr val="tx2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998" y="6030689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•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took </a:t>
            </a:r>
            <a:r>
              <a:rPr lang="en-US" altLang="ko-KR" sz="1200" b="1" dirty="0">
                <a:solidFill>
                  <a:srgbClr val="FF0000"/>
                </a:solidFill>
              </a:rPr>
              <a:t>– </a:t>
            </a:r>
            <a:r>
              <a:rPr lang="en-US" altLang="ko-KR" sz="1200" b="1" dirty="0" err="1">
                <a:solidFill>
                  <a:srgbClr val="FF0000"/>
                </a:solidFill>
              </a:rPr>
              <a:t>Elasticsearch</a:t>
            </a:r>
            <a:r>
              <a:rPr lang="ko-KR" altLang="en-US" sz="1200" b="1" dirty="0">
                <a:solidFill>
                  <a:srgbClr val="FF0000"/>
                </a:solidFill>
              </a:rPr>
              <a:t>가 검색을 실행하는 데 걸린 시간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 err="1">
                <a:solidFill>
                  <a:srgbClr val="FF0000"/>
                </a:solidFill>
              </a:rPr>
              <a:t>밀리초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• </a:t>
            </a:r>
            <a:r>
              <a:rPr lang="en-US" altLang="ko-KR" sz="1200" b="1" dirty="0" err="1">
                <a:solidFill>
                  <a:srgbClr val="FF0000"/>
                </a:solidFill>
              </a:rPr>
              <a:t>timed_out</a:t>
            </a:r>
            <a:r>
              <a:rPr lang="en-US" altLang="ko-KR" sz="1200" b="1" dirty="0">
                <a:solidFill>
                  <a:srgbClr val="FF0000"/>
                </a:solidFill>
              </a:rPr>
              <a:t> – </a:t>
            </a:r>
            <a:r>
              <a:rPr lang="ko-KR" altLang="en-US" sz="1200" b="1" dirty="0">
                <a:solidFill>
                  <a:srgbClr val="FF0000"/>
                </a:solidFill>
              </a:rPr>
              <a:t>검색의 시간 초과 여부 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• _shards – </a:t>
            </a:r>
            <a:r>
              <a:rPr lang="ko-KR" altLang="en-US" sz="1200" b="1" dirty="0">
                <a:solidFill>
                  <a:srgbClr val="FF0000"/>
                </a:solidFill>
              </a:rPr>
              <a:t>검색한 </a:t>
            </a:r>
            <a:r>
              <a:rPr lang="ko-KR" altLang="en-US" sz="1200" b="1" dirty="0" err="1">
                <a:solidFill>
                  <a:srgbClr val="FF0000"/>
                </a:solidFill>
              </a:rPr>
              <a:t>샤드</a:t>
            </a:r>
            <a:r>
              <a:rPr lang="ko-KR" altLang="en-US" sz="1200" b="1" dirty="0">
                <a:solidFill>
                  <a:srgbClr val="FF0000"/>
                </a:solidFill>
              </a:rPr>
              <a:t> 수 및 검색에 성공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실패한 </a:t>
            </a:r>
            <a:r>
              <a:rPr lang="ko-KR" altLang="en-US" sz="1200" b="1" dirty="0" err="1">
                <a:solidFill>
                  <a:srgbClr val="FF0000"/>
                </a:solidFill>
              </a:rPr>
              <a:t>샤드</a:t>
            </a:r>
            <a:r>
              <a:rPr lang="ko-KR" altLang="en-US" sz="1200" b="1" dirty="0">
                <a:solidFill>
                  <a:srgbClr val="FF0000"/>
                </a:solidFill>
              </a:rPr>
              <a:t> 수 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• hits – </a:t>
            </a:r>
            <a:r>
              <a:rPr lang="ko-KR" altLang="en-US" sz="1200" b="1" dirty="0">
                <a:solidFill>
                  <a:srgbClr val="FF0000"/>
                </a:solidFill>
              </a:rPr>
              <a:t>검색 결과 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• </a:t>
            </a:r>
            <a:r>
              <a:rPr lang="en-US" altLang="ko-KR" sz="1200" b="1" dirty="0" err="1">
                <a:solidFill>
                  <a:srgbClr val="FF0000"/>
                </a:solidFill>
              </a:rPr>
              <a:t>hits.total</a:t>
            </a:r>
            <a:r>
              <a:rPr lang="en-US" altLang="ko-KR" sz="1200" b="1" dirty="0">
                <a:solidFill>
                  <a:srgbClr val="FF0000"/>
                </a:solidFill>
              </a:rPr>
              <a:t> – </a:t>
            </a:r>
            <a:r>
              <a:rPr lang="ko-KR" altLang="en-US" sz="1200" b="1" dirty="0">
                <a:solidFill>
                  <a:srgbClr val="FF0000"/>
                </a:solidFill>
              </a:rPr>
              <a:t>검색 조건과 일치하는 문서의 총 개수 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• </a:t>
            </a:r>
            <a:r>
              <a:rPr lang="en-US" altLang="ko-KR" sz="1200" b="1" dirty="0" err="1">
                <a:solidFill>
                  <a:srgbClr val="FF0000"/>
                </a:solidFill>
              </a:rPr>
              <a:t>hits.hits</a:t>
            </a:r>
            <a:r>
              <a:rPr lang="en-US" altLang="ko-KR" sz="1200" b="1" dirty="0">
                <a:solidFill>
                  <a:srgbClr val="FF0000"/>
                </a:solidFill>
              </a:rPr>
              <a:t> – </a:t>
            </a:r>
            <a:r>
              <a:rPr lang="ko-KR" altLang="en-US" sz="1200" b="1" dirty="0">
                <a:solidFill>
                  <a:srgbClr val="FF0000"/>
                </a:solidFill>
              </a:rPr>
              <a:t>검색 결과의 실제 배열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기본 설정은 처음 </a:t>
            </a:r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ko-KR" altLang="en-US" sz="1200" b="1" dirty="0">
                <a:solidFill>
                  <a:srgbClr val="FF0000"/>
                </a:solidFill>
              </a:rPr>
              <a:t>개 문서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65390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검색</a:t>
            </a:r>
            <a:r>
              <a:rPr lang="en-US" altLang="ko-KR" sz="2000" b="1" dirty="0" smtClean="0">
                <a:latin typeface="+mn-ea"/>
                <a:ea typeface="+mn-ea"/>
              </a:rPr>
              <a:t>#2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REST </a:t>
            </a:r>
            <a:r>
              <a:rPr lang="ko-KR" altLang="en-US" sz="1600" b="1" dirty="0">
                <a:latin typeface="+mn-ea"/>
                <a:ea typeface="+mn-ea"/>
              </a:rPr>
              <a:t>요청 본문을 통해 </a:t>
            </a:r>
            <a:r>
              <a:rPr lang="ko-KR" altLang="en-US" sz="1600" b="1" dirty="0" smtClean="0">
                <a:latin typeface="+mn-ea"/>
                <a:ea typeface="+mn-ea"/>
              </a:rPr>
              <a:t>보내는 방식은 더 </a:t>
            </a:r>
            <a:r>
              <a:rPr lang="ko-KR" altLang="en-US" sz="1600" b="1" dirty="0">
                <a:latin typeface="+mn-ea"/>
                <a:ea typeface="+mn-ea"/>
              </a:rPr>
              <a:t>상세한 표현이 가능하고 또한 더 읽기 쉬운 </a:t>
            </a:r>
            <a:r>
              <a:rPr lang="en-US" altLang="ko-KR" sz="1600" b="1" dirty="0">
                <a:latin typeface="+mn-ea"/>
                <a:ea typeface="+mn-ea"/>
              </a:rPr>
              <a:t>JSON </a:t>
            </a:r>
            <a:r>
              <a:rPr lang="ko-KR" altLang="en-US" sz="1600" b="1" dirty="0">
                <a:latin typeface="+mn-ea"/>
                <a:ea typeface="+mn-ea"/>
              </a:rPr>
              <a:t>형식으로 검색을 정의할 수도 </a:t>
            </a:r>
            <a:r>
              <a:rPr lang="ko-KR" altLang="en-US" sz="1600" b="1" dirty="0" smtClean="0">
                <a:latin typeface="+mn-ea"/>
                <a:ea typeface="+mn-ea"/>
              </a:rPr>
              <a:t>있습니다</a:t>
            </a:r>
            <a:r>
              <a:rPr lang="en-US" altLang="ko-KR" sz="1600" b="1" dirty="0" smtClean="0"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latin typeface="+mn-ea"/>
                <a:ea typeface="+mn-ea"/>
              </a:rPr>
              <a:t>검색 </a:t>
            </a:r>
            <a:r>
              <a:rPr lang="ko-KR" altLang="en-US" sz="1600" b="1" dirty="0">
                <a:latin typeface="+mn-ea"/>
                <a:ea typeface="+mn-ea"/>
              </a:rPr>
              <a:t>결과를 얻으면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는 해당 요청을 처리 완료한 것이므로 어떤 </a:t>
            </a:r>
            <a:r>
              <a:rPr lang="ko-KR" altLang="en-US" sz="1600" b="1" dirty="0" err="1">
                <a:latin typeface="+mn-ea"/>
                <a:ea typeface="+mn-ea"/>
              </a:rPr>
              <a:t>서버측</a:t>
            </a:r>
            <a:r>
              <a:rPr lang="ko-KR" altLang="en-US" sz="1600" b="1" dirty="0">
                <a:latin typeface="+mn-ea"/>
                <a:ea typeface="+mn-ea"/>
              </a:rPr>
              <a:t> 리소스도 유지하지 않고 결과에 커서를 열지도 않습니다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990" y="2503452"/>
            <a:ext cx="955301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[root@q-nimi-os01 ~]# curl -XGET http://localhost:9200/bank/_search -d '{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"query": { "</a:t>
            </a:r>
            <a:r>
              <a:rPr lang="en-US" altLang="ko-KR" sz="1000" b="1" dirty="0" err="1">
                <a:solidFill>
                  <a:srgbClr val="FF0000"/>
                </a:solidFill>
              </a:rPr>
              <a:t>match_all</a:t>
            </a:r>
            <a:r>
              <a:rPr lang="en-US" altLang="ko-KR" sz="1000" b="1" dirty="0">
                <a:solidFill>
                  <a:srgbClr val="FF0000"/>
                </a:solidFill>
              </a:rPr>
              <a:t>": {} },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1000" b="1" dirty="0">
                <a:solidFill>
                  <a:srgbClr val="FF0000"/>
                </a:solidFill>
              </a:rPr>
              <a:t>"sort": [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1000" b="1" dirty="0">
                <a:solidFill>
                  <a:srgbClr val="FF0000"/>
                </a:solidFill>
              </a:rPr>
              <a:t>{ "</a:t>
            </a:r>
            <a:r>
              <a:rPr lang="en-US" altLang="ko-KR" sz="1000" b="1" dirty="0" err="1">
                <a:solidFill>
                  <a:srgbClr val="FF0000"/>
                </a:solidFill>
              </a:rPr>
              <a:t>account_number</a:t>
            </a:r>
            <a:r>
              <a:rPr lang="en-US" altLang="ko-KR" sz="1000" b="1" dirty="0">
                <a:solidFill>
                  <a:srgbClr val="FF0000"/>
                </a:solidFill>
              </a:rPr>
              <a:t>": "</a:t>
            </a:r>
            <a:r>
              <a:rPr lang="en-US" altLang="ko-KR" sz="1000" b="1" dirty="0" err="1">
                <a:solidFill>
                  <a:srgbClr val="FF0000"/>
                </a:solidFill>
              </a:rPr>
              <a:t>asc</a:t>
            </a:r>
            <a:r>
              <a:rPr lang="en-US" altLang="ko-KR" sz="1000" b="1" dirty="0">
                <a:solidFill>
                  <a:srgbClr val="FF0000"/>
                </a:solidFill>
              </a:rPr>
              <a:t>"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}   ]  </a:t>
            </a:r>
            <a:r>
              <a:rPr lang="en-US" altLang="ko-KR" sz="1000" b="1" dirty="0">
                <a:solidFill>
                  <a:srgbClr val="FF0000"/>
                </a:solidFill>
              </a:rPr>
              <a:t>}'</a:t>
            </a:r>
          </a:p>
          <a:p>
            <a:pPr algn="l"/>
            <a:r>
              <a:rPr lang="en-US" altLang="ko-KR" sz="1000" dirty="0"/>
              <a:t>{"took":16,"timed_out":false,"_shards":{"total":5,"successful":5,"failed":0},"hits":{"total":1000,"max_score":null,"hits":[{"_index":"bank","_type":"account","_id":"0","_score":null,"_source":{"account_number":0,"balance":16623,"firstname":"Bradshaw","lastname":"Mckenzie","age":29,"gender":"F","address":"244 Columbus Place","employer":"Euron","email":"bradshawmckenzie@euron.com","city":"Hobucken","state":"CO"},"sort":[0]},{"_index":"bank","_type":"account","_id":"1","_score":null,"_source":{"account_number":1,"balance":39225,"firstname":"Amber","lastname":"Duke","age":32,"gender":"M","address":"880 Holmes Lane","employer":"Pyrami","email":"amberduke@pyrami.com","city":"Brogan","state":"IL"},"sort":[1]},{"_index":"bank","_type":"account","_id":"2","_score":null,"_source":{"account_number":2,"balance":28838,"firstname":"Roberta","lastname":"Bender","age":22,"gender":"F","address":"560 Kingsway Place","employer":"Chillium","email":"robertabender@chillium.com","city":"Bennett","state":"LA"},"sort":[2]},{"_index":"bank","_type":"account","_id":"3","_score":null,"_source":{"account_number":3,"balance":44947,"firstname":"Levine","lastname":"Burks","age":26,"gender":"F","address":"328 Wilson Avenue","employer":"Amtap","email":"levineburks@amtap.com","city":"Cochranville","state":"HI"},"sort":[3]},{"_index":"bank","_type":"account","_id":"4","_score":null,"_source":{"account_number":4,"balance":27658,"firstname":"Rodriquez","lastname":"Flores","age":31,"gender":"F","address":"986 Wyckoff Avenue","employer":"Tourmania","email":"rodriquezflores@tourmania.com","city":"Eastvale","state":"HI"},"sort":[4]},{"_index":"bank","_type":"account","_id":"5","_score":null,"_source":{"account_number":5,"balance":29342,"firstname":"Leola","lastname":"Stewart","age":30,"gender":"F","address":"311 Elm Place","employer":"Diginetic","email":"leolastewart@diginetic.com","city":"Fairview","state":"NJ"},"sort":[5]},{"_index":"bank","_type":"account","_id":"6","_score":null,"_source":{"account_number":6,"balance":5686,"firstname":"Hattie","lastname":"Bond","age":36,"gender":"M","address":"671 Bristol Street","employer":"Netagy","email":"hattiebond@netagy.com","city":"Dante","state":"TN"},"sort":[6]},{"_index":"bank","_type":"account","_id":"7","_score":null,"_source":{"account_number":7,"balance":39121,"firstname":"Levy","lastname":"Richard","age":22,"gender":"M","address":"820 Logan Street","employer":"Teraprene","email":"levyrichard@teraprene.com","city":"Shrewsbury","state":"MO"},"sort":[7]},{"_index":"bank","_type":"account","_id":"8","_score":null,"_source":{"account_number":8,"balance":48868,"firstname":"Jan","lastname":"Burns","age":35,"gender":"M","address":"699 Visitation Place","employer":"Glasstep","email":"janburns@glasstep.com","city":"Wakulla","state":"AZ"},"sort":[8]},{"_index":"bank","_type":"account","_id":"9","_score":null,"_source":{"account_number":9,"balance":24776,"firstname":"Opal","lastname":"Meadows","age":39,"gender":"M","address":"963 Neptune Avenue","employer":"Cedward","email":"opalmeadows@cedward.com","city":"Olney","state":"OH"},"sort":[9</a:t>
            </a:r>
            <a:r>
              <a:rPr lang="en-US" altLang="ko-KR" sz="1000" dirty="0" smtClean="0"/>
              <a:t>]}]}}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683990" y="6606753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b="1" dirty="0" smtClean="0">
                <a:solidFill>
                  <a:srgbClr val="FF0000"/>
                </a:solidFill>
              </a:rPr>
              <a:t> • </a:t>
            </a:r>
            <a:r>
              <a:rPr lang="en-US" altLang="ko-KR" sz="1200" b="1" dirty="0">
                <a:solidFill>
                  <a:srgbClr val="FF0000"/>
                </a:solidFill>
              </a:rPr>
              <a:t>"query": { "</a:t>
            </a:r>
            <a:r>
              <a:rPr lang="en-US" altLang="ko-KR" sz="1200" b="1" dirty="0" err="1">
                <a:solidFill>
                  <a:srgbClr val="FF0000"/>
                </a:solidFill>
              </a:rPr>
              <a:t>match_all</a:t>
            </a:r>
            <a:r>
              <a:rPr lang="en-US" altLang="ko-KR" sz="1200" b="1" dirty="0">
                <a:solidFill>
                  <a:srgbClr val="FF0000"/>
                </a:solidFill>
              </a:rPr>
              <a:t>": {}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} :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매칭되는것에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대한 조건 표시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 •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"</a:t>
            </a:r>
            <a:r>
              <a:rPr lang="en-US" altLang="ko-KR" sz="1200" b="1" dirty="0">
                <a:solidFill>
                  <a:srgbClr val="FF0000"/>
                </a:solidFill>
              </a:rPr>
              <a:t>query": { "match": { "</a:t>
            </a:r>
            <a:r>
              <a:rPr lang="en-US" altLang="ko-KR" sz="1200" b="1" dirty="0" err="1">
                <a:solidFill>
                  <a:srgbClr val="FF0000"/>
                </a:solidFill>
              </a:rPr>
              <a:t>account_number</a:t>
            </a:r>
            <a:r>
              <a:rPr lang="en-US" altLang="ko-KR" sz="1200" b="1" dirty="0">
                <a:solidFill>
                  <a:srgbClr val="FF0000"/>
                </a:solidFill>
              </a:rPr>
              <a:t>": 20 } }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 •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"from":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 :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어떤 문서에서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시작할디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</a:rPr>
              <a:t> •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"size":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 :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몇개의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문서를 반환할지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검색</a:t>
            </a:r>
            <a:r>
              <a:rPr lang="en-US" altLang="ko-KR" sz="2000" b="1" dirty="0" smtClean="0">
                <a:latin typeface="+mn-ea"/>
                <a:ea typeface="+mn-ea"/>
              </a:rPr>
              <a:t>#3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REST </a:t>
            </a:r>
            <a:r>
              <a:rPr lang="ko-KR" altLang="en-US" sz="1600" b="1" dirty="0">
                <a:latin typeface="+mn-ea"/>
                <a:ea typeface="+mn-ea"/>
              </a:rPr>
              <a:t>요청 본문을 통해 </a:t>
            </a:r>
            <a:r>
              <a:rPr lang="ko-KR" altLang="en-US" sz="1600" b="1" dirty="0" smtClean="0">
                <a:latin typeface="+mn-ea"/>
                <a:ea typeface="+mn-ea"/>
              </a:rPr>
              <a:t>보내는 방식은 더 </a:t>
            </a:r>
            <a:r>
              <a:rPr lang="ko-KR" altLang="en-US" sz="1600" b="1" dirty="0">
                <a:latin typeface="+mn-ea"/>
                <a:ea typeface="+mn-ea"/>
              </a:rPr>
              <a:t>상세한 </a:t>
            </a:r>
            <a:r>
              <a:rPr lang="ko-KR" altLang="en-US" sz="1600" b="1" dirty="0" smtClean="0">
                <a:latin typeface="+mn-ea"/>
                <a:ea typeface="+mn-ea"/>
              </a:rPr>
              <a:t>표현이 가능한 방식으로 </a:t>
            </a:r>
            <a:r>
              <a:rPr lang="en-US" altLang="ko-KR" sz="1600" b="1" dirty="0" smtClean="0">
                <a:latin typeface="+mn-ea"/>
                <a:ea typeface="+mn-ea"/>
              </a:rPr>
              <a:t>bool</a:t>
            </a:r>
            <a:r>
              <a:rPr lang="ko-KR" altLang="en-US" sz="1600" b="1" dirty="0" smtClean="0">
                <a:latin typeface="+mn-ea"/>
                <a:ea typeface="+mn-ea"/>
              </a:rPr>
              <a:t>쿼리가 있음</a:t>
            </a:r>
            <a:endParaRPr lang="en-US" altLang="ko-KR" sz="1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must: </a:t>
            </a:r>
            <a:r>
              <a:rPr lang="ko-KR" altLang="en-US" sz="1600" b="1" dirty="0" smtClean="0">
                <a:latin typeface="+mn-ea"/>
                <a:ea typeface="+mn-ea"/>
              </a:rPr>
              <a:t>반드시 </a:t>
            </a:r>
            <a:r>
              <a:rPr lang="ko-KR" altLang="en-US" sz="1600" b="1" dirty="0" err="1" smtClean="0">
                <a:latin typeface="+mn-ea"/>
                <a:ea typeface="+mn-ea"/>
              </a:rPr>
              <a:t>매칭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(and </a:t>
            </a:r>
            <a:r>
              <a:rPr lang="ko-KR" altLang="en-US" sz="1600" b="1" dirty="0" smtClean="0">
                <a:latin typeface="+mn-ea"/>
                <a:ea typeface="+mn-ea"/>
              </a:rPr>
              <a:t>조건과 동일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err="1" smtClean="0">
                <a:latin typeface="+mn-ea"/>
                <a:ea typeface="+mn-ea"/>
              </a:rPr>
              <a:t>shoud</a:t>
            </a:r>
            <a:r>
              <a:rPr lang="en-US" altLang="ko-KR" sz="1600" b="1" dirty="0" smtClean="0">
                <a:latin typeface="+mn-ea"/>
                <a:ea typeface="+mn-ea"/>
              </a:rPr>
              <a:t>: </a:t>
            </a:r>
            <a:r>
              <a:rPr lang="ko-KR" altLang="en-US" sz="1600" b="1" dirty="0" smtClean="0">
                <a:latin typeface="+mn-ea"/>
                <a:ea typeface="+mn-ea"/>
              </a:rPr>
              <a:t>하나라도 </a:t>
            </a:r>
            <a:r>
              <a:rPr lang="ko-KR" altLang="en-US" sz="1600" b="1" dirty="0" err="1" smtClean="0">
                <a:latin typeface="+mn-ea"/>
                <a:ea typeface="+mn-ea"/>
              </a:rPr>
              <a:t>매칭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(or </a:t>
            </a:r>
            <a:r>
              <a:rPr lang="ko-KR" altLang="en-US" sz="1600" b="1" dirty="0" smtClean="0">
                <a:latin typeface="+mn-ea"/>
                <a:ea typeface="+mn-ea"/>
              </a:rPr>
              <a:t>조건과 동일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must not: </a:t>
            </a:r>
            <a:r>
              <a:rPr lang="ko-KR" altLang="en-US" sz="1600" b="1" dirty="0" smtClean="0">
                <a:latin typeface="+mn-ea"/>
                <a:ea typeface="+mn-ea"/>
              </a:rPr>
              <a:t>반드시 </a:t>
            </a:r>
            <a:r>
              <a:rPr lang="ko-KR" altLang="en-US" sz="1600" b="1" dirty="0" err="1" smtClean="0">
                <a:latin typeface="+mn-ea"/>
                <a:ea typeface="+mn-ea"/>
              </a:rPr>
              <a:t>매칭안됨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(not </a:t>
            </a:r>
            <a:r>
              <a:rPr lang="ko-KR" altLang="en-US" sz="1600" b="1" dirty="0" smtClean="0">
                <a:latin typeface="+mn-ea"/>
                <a:ea typeface="+mn-ea"/>
              </a:rPr>
              <a:t>조건과 동일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990" y="2791484"/>
            <a:ext cx="95530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-XGET localhost:9200/bank/_search -d '{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1000" b="1" dirty="0">
                <a:solidFill>
                  <a:srgbClr val="FF0000"/>
                </a:solidFill>
              </a:rPr>
              <a:t>"query":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{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</a:t>
            </a:r>
            <a:r>
              <a:rPr lang="en-US" altLang="ko-KR" sz="1000" b="1" dirty="0">
                <a:solidFill>
                  <a:srgbClr val="FF0000"/>
                </a:solidFill>
              </a:rPr>
              <a:t>"bool": {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sz="1000" b="1" dirty="0">
                <a:solidFill>
                  <a:srgbClr val="FF0000"/>
                </a:solidFill>
              </a:rPr>
              <a:t>"must": [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  </a:t>
            </a:r>
            <a:r>
              <a:rPr lang="en-US" altLang="ko-KR" sz="1000" b="1" dirty="0">
                <a:solidFill>
                  <a:srgbClr val="FF0000"/>
                </a:solidFill>
              </a:rPr>
              <a:t>{ "match": { "address": "mill" } },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  </a:t>
            </a:r>
            <a:r>
              <a:rPr lang="en-US" altLang="ko-KR" sz="1000" b="1" dirty="0">
                <a:solidFill>
                  <a:srgbClr val="FF0000"/>
                </a:solidFill>
              </a:rPr>
              <a:t>{ "match": { "address": "lane" } }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sz="1000" b="1" dirty="0">
                <a:solidFill>
                  <a:srgbClr val="FF0000"/>
                </a:solidFill>
              </a:rPr>
              <a:t>]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}'</a:t>
            </a:r>
          </a:p>
          <a:p>
            <a:pPr algn="l"/>
            <a:r>
              <a:rPr lang="en-US" altLang="ko-KR" sz="1000" dirty="0"/>
              <a:t>{"took":9,"timed_out":false,"_shards":{"total":5,"successful":5,"failed":0},"hits":{"total":1,"max_score":7.3900023,"hits":[{"_index":"bank","_type":"account","_id":"136","_score":7.3900023,"_source":{"account_number":136,"balance":45801,"firstname":"Winnie","lastname":"Holland","age":38,"gender":"M","address":"198 Mill Lane","employer":"Neteria","email":"winnieholland@neteria.com","city":"Urie","state":"IL</a:t>
            </a:r>
            <a:r>
              <a:rPr lang="en-US" altLang="ko-KR" sz="1000" dirty="0" smtClean="0"/>
              <a:t>"}}]}}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-XGET localhost:9200/bank/_search -d '{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</a:rPr>
              <a:t>"query": {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</a:t>
            </a:r>
            <a:r>
              <a:rPr lang="en-US" altLang="ko-KR" sz="1000" b="1" dirty="0">
                <a:solidFill>
                  <a:srgbClr val="FF0000"/>
                </a:solidFill>
              </a:rPr>
              <a:t>"bool": {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sz="1000" b="1" dirty="0">
                <a:solidFill>
                  <a:srgbClr val="FF0000"/>
                </a:solidFill>
              </a:rPr>
              <a:t>"must": [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  </a:t>
            </a:r>
            <a:r>
              <a:rPr lang="en-US" altLang="ko-KR" sz="1000" b="1" dirty="0">
                <a:solidFill>
                  <a:srgbClr val="FF0000"/>
                </a:solidFill>
              </a:rPr>
              <a:t>{ "match": { "age": "40" } }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sz="1000" b="1" dirty="0">
                <a:solidFill>
                  <a:srgbClr val="FF0000"/>
                </a:solidFill>
              </a:rPr>
              <a:t>],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  <a:r>
              <a:rPr lang="en-US" altLang="ko-KR" sz="1000" b="1" dirty="0" err="1">
                <a:solidFill>
                  <a:srgbClr val="FF0000"/>
                </a:solidFill>
              </a:rPr>
              <a:t>must_not</a:t>
            </a:r>
            <a:r>
              <a:rPr lang="en-US" altLang="ko-KR" sz="1000" b="1" dirty="0">
                <a:solidFill>
                  <a:srgbClr val="FF0000"/>
                </a:solidFill>
              </a:rPr>
              <a:t>": [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  </a:t>
            </a:r>
            <a:r>
              <a:rPr lang="en-US" altLang="ko-KR" sz="1000" b="1" dirty="0">
                <a:solidFill>
                  <a:srgbClr val="FF0000"/>
                </a:solidFill>
              </a:rPr>
              <a:t>{ "match": { "state": "ID" } }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sz="1000" b="1" dirty="0">
                <a:solidFill>
                  <a:srgbClr val="FF0000"/>
                </a:solidFill>
              </a:rPr>
              <a:t>]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  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}'</a:t>
            </a:r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02488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문</a:t>
            </a:r>
            <a:r>
              <a:rPr lang="ko-KR" altLang="en-US" sz="2400" dirty="0">
                <a:latin typeface="+mj-ea"/>
              </a:rPr>
              <a:t>서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774105"/>
            <a:ext cx="95050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집계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en-US" altLang="ko-KR" sz="2000" b="1" dirty="0" err="1" smtClean="0">
                <a:latin typeface="+mn-ea"/>
                <a:ea typeface="+mn-ea"/>
              </a:rPr>
              <a:t>aggreation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집계는 데이터를 그룹화하고 통계치를 얻는 기능입니다</a:t>
            </a:r>
            <a:r>
              <a:rPr lang="en-US" altLang="ko-KR" sz="1600" b="1" dirty="0">
                <a:latin typeface="+mn-ea"/>
                <a:ea typeface="+mn-ea"/>
              </a:rPr>
              <a:t>. SQL GROUP BY </a:t>
            </a:r>
            <a:r>
              <a:rPr lang="ko-KR" altLang="en-US" sz="1600" b="1" dirty="0">
                <a:latin typeface="+mn-ea"/>
                <a:ea typeface="+mn-ea"/>
              </a:rPr>
              <a:t>및 </a:t>
            </a:r>
            <a:r>
              <a:rPr lang="en-US" altLang="ko-KR" sz="1600" b="1" dirty="0">
                <a:latin typeface="+mn-ea"/>
                <a:ea typeface="+mn-ea"/>
              </a:rPr>
              <a:t>SQL </a:t>
            </a:r>
            <a:r>
              <a:rPr lang="ko-KR" altLang="en-US" sz="1600" b="1" dirty="0">
                <a:latin typeface="+mn-ea"/>
                <a:ea typeface="+mn-ea"/>
              </a:rPr>
              <a:t>집계 기능과 대략 같다고 보면 가장 쉽게 이해할 수 있습니다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에서는 하나의 응답에서 검색 적중을 반환하는 검색을 실행함과 동시에 그와는 별도로 집계 결과를 반환할 수 </a:t>
            </a:r>
            <a:r>
              <a:rPr lang="ko-KR" altLang="en-US" sz="1600" b="1" dirty="0" smtClean="0">
                <a:latin typeface="+mn-ea"/>
                <a:ea typeface="+mn-ea"/>
              </a:rPr>
              <a:t>있습니다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SELECT state, COUNT(*) FROM bank GROUP BY state ORDER BY COUNT(*) DESC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1833" y="2718321"/>
            <a:ext cx="9553019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[root@q-nimi-os01 ~]# curl -XGET localhost:9200/bank/_</a:t>
            </a:r>
            <a:r>
              <a:rPr lang="en-US" altLang="ko-KR" sz="1000" b="1" dirty="0" err="1">
                <a:solidFill>
                  <a:srgbClr val="FF0000"/>
                </a:solidFill>
              </a:rPr>
              <a:t>search?pretty</a:t>
            </a:r>
            <a:r>
              <a:rPr lang="en-US" altLang="ko-KR" sz="1000" b="1" dirty="0">
                <a:solidFill>
                  <a:srgbClr val="FF0000"/>
                </a:solidFill>
              </a:rPr>
              <a:t> -d '{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"size": 0,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"</a:t>
            </a:r>
            <a:r>
              <a:rPr lang="en-US" altLang="ko-KR" sz="1000" b="1" dirty="0" err="1">
                <a:solidFill>
                  <a:srgbClr val="FF0000"/>
                </a:solidFill>
              </a:rPr>
              <a:t>aggs</a:t>
            </a:r>
            <a:r>
              <a:rPr lang="en-US" altLang="ko-KR" sz="1000" b="1" dirty="0">
                <a:solidFill>
                  <a:srgbClr val="FF0000"/>
                </a:solidFill>
              </a:rPr>
              <a:t>": {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  "</a:t>
            </a:r>
            <a:r>
              <a:rPr lang="en-US" altLang="ko-KR" sz="1000" b="1" dirty="0" err="1">
                <a:solidFill>
                  <a:srgbClr val="FF0000"/>
                </a:solidFill>
              </a:rPr>
              <a:t>group_by_state</a:t>
            </a:r>
            <a:r>
              <a:rPr lang="en-US" altLang="ko-KR" sz="1000" b="1" dirty="0">
                <a:solidFill>
                  <a:srgbClr val="FF0000"/>
                </a:solidFill>
              </a:rPr>
              <a:t>": {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    "terms": {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      "field": "</a:t>
            </a:r>
            <a:r>
              <a:rPr lang="en-US" altLang="ko-KR" sz="1000" b="1" dirty="0" err="1">
                <a:solidFill>
                  <a:srgbClr val="FF0000"/>
                </a:solidFill>
              </a:rPr>
              <a:t>state.keyword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    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  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 }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}'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"took" : 7,</a:t>
            </a:r>
          </a:p>
          <a:p>
            <a:pPr algn="l"/>
            <a:r>
              <a:rPr lang="en-US" altLang="ko-KR" sz="1000" dirty="0"/>
              <a:t>  "</a:t>
            </a:r>
            <a:r>
              <a:rPr lang="en-US" altLang="ko-KR" sz="1000" dirty="0" err="1"/>
              <a:t>timed_out</a:t>
            </a:r>
            <a:r>
              <a:rPr lang="en-US" altLang="ko-KR" sz="1000" dirty="0"/>
              <a:t>" : false,</a:t>
            </a:r>
          </a:p>
          <a:p>
            <a:pPr algn="l"/>
            <a:r>
              <a:rPr lang="en-US" altLang="ko-KR" sz="1000" dirty="0"/>
              <a:t>  "_shards" : {</a:t>
            </a:r>
          </a:p>
          <a:p>
            <a:pPr algn="l"/>
            <a:r>
              <a:rPr lang="en-US" altLang="ko-KR" sz="1000" dirty="0"/>
              <a:t>    "total" : 5,</a:t>
            </a:r>
          </a:p>
          <a:p>
            <a:pPr algn="l"/>
            <a:r>
              <a:rPr lang="en-US" altLang="ko-KR" sz="1000" dirty="0"/>
              <a:t>    "successful" : 5,</a:t>
            </a:r>
          </a:p>
          <a:p>
            <a:pPr algn="l"/>
            <a:r>
              <a:rPr lang="en-US" altLang="ko-KR" sz="1000" dirty="0"/>
              <a:t>    "failed" : 0</a:t>
            </a:r>
          </a:p>
          <a:p>
            <a:pPr algn="l"/>
            <a:r>
              <a:rPr lang="en-US" altLang="ko-KR" sz="1000" dirty="0"/>
              <a:t>  },</a:t>
            </a:r>
          </a:p>
          <a:p>
            <a:pPr algn="l"/>
            <a:r>
              <a:rPr lang="en-US" altLang="ko-KR" sz="1000" dirty="0"/>
              <a:t>  "hits" : {</a:t>
            </a:r>
          </a:p>
          <a:p>
            <a:pPr algn="l"/>
            <a:r>
              <a:rPr lang="en-US" altLang="ko-KR" sz="1000" dirty="0"/>
              <a:t>    "total" : 1000,</a:t>
            </a:r>
          </a:p>
          <a:p>
            <a:pPr algn="l"/>
            <a:r>
              <a:rPr lang="en-US" altLang="ko-KR" sz="1000" dirty="0"/>
              <a:t>    "</a:t>
            </a:r>
            <a:r>
              <a:rPr lang="en-US" altLang="ko-KR" sz="1000" dirty="0" err="1"/>
              <a:t>max_score</a:t>
            </a:r>
            <a:r>
              <a:rPr lang="en-US" altLang="ko-KR" sz="1000" dirty="0"/>
              <a:t>" : 0.0,</a:t>
            </a:r>
          </a:p>
          <a:p>
            <a:pPr algn="l"/>
            <a:r>
              <a:rPr lang="en-US" altLang="ko-KR" sz="1000" dirty="0"/>
              <a:t>    "hits" : [ ]</a:t>
            </a:r>
          </a:p>
          <a:p>
            <a:pPr algn="l"/>
            <a:r>
              <a:rPr lang="en-US" altLang="ko-KR" sz="1000" dirty="0"/>
              <a:t>  },</a:t>
            </a:r>
          </a:p>
          <a:p>
            <a:pPr algn="l"/>
            <a:r>
              <a:rPr lang="en-US" altLang="ko-KR" sz="1000" dirty="0"/>
              <a:t>  "aggregations" : {</a:t>
            </a:r>
          </a:p>
          <a:p>
            <a:pPr algn="l"/>
            <a:r>
              <a:rPr lang="en-US" altLang="ko-KR" sz="1000" dirty="0"/>
              <a:t>    "</a:t>
            </a:r>
            <a:r>
              <a:rPr lang="en-US" altLang="ko-KR" sz="1000" dirty="0" err="1"/>
              <a:t>group_by_state</a:t>
            </a:r>
            <a:r>
              <a:rPr lang="en-US" altLang="ko-KR" sz="1000" dirty="0"/>
              <a:t>" : {</a:t>
            </a:r>
          </a:p>
          <a:p>
            <a:pPr algn="l"/>
            <a:r>
              <a:rPr lang="en-US" altLang="ko-KR" sz="1000" dirty="0"/>
              <a:t>      "</a:t>
            </a:r>
            <a:r>
              <a:rPr lang="en-US" altLang="ko-KR" sz="1000" dirty="0" err="1"/>
              <a:t>doc_count_error_upper_bound</a:t>
            </a:r>
            <a:r>
              <a:rPr lang="en-US" altLang="ko-KR" sz="1000" dirty="0"/>
              <a:t>" : 20,</a:t>
            </a:r>
          </a:p>
          <a:p>
            <a:pPr algn="l"/>
            <a:r>
              <a:rPr lang="en-US" altLang="ko-KR" sz="1000" dirty="0"/>
              <a:t>      "</a:t>
            </a:r>
            <a:r>
              <a:rPr lang="en-US" altLang="ko-KR" sz="1000" dirty="0" err="1"/>
              <a:t>sum_other_doc_count</a:t>
            </a:r>
            <a:r>
              <a:rPr lang="en-US" altLang="ko-KR" sz="1000" dirty="0"/>
              <a:t>" : 770,</a:t>
            </a:r>
          </a:p>
          <a:p>
            <a:pPr algn="l"/>
            <a:r>
              <a:rPr lang="en-US" altLang="ko-KR" sz="1000" dirty="0"/>
              <a:t>      "buckets" : [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"ID",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27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"TX",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27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"AL",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25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"MD",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25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"TN",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23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"MA",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21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"NC",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21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"ND",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21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"ME",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20</a:t>
            </a:r>
          </a:p>
          <a:p>
            <a:pPr algn="l"/>
            <a:r>
              <a:rPr lang="en-US" altLang="ko-KR" sz="1000" dirty="0"/>
              <a:t>        },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"key" : "MO",</a:t>
            </a:r>
          </a:p>
          <a:p>
            <a:pPr algn="l"/>
            <a:r>
              <a:rPr lang="en-US" altLang="ko-KR" sz="1000" dirty="0"/>
              <a:t>          "</a:t>
            </a:r>
            <a:r>
              <a:rPr lang="en-US" altLang="ko-KR" sz="1000" dirty="0" err="1"/>
              <a:t>doc_count</a:t>
            </a:r>
            <a:r>
              <a:rPr lang="en-US" altLang="ko-KR" sz="1000" dirty="0"/>
              <a:t>" : 20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]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r>
              <a:rPr lang="en-US" altLang="ko-KR" sz="1000" dirty="0"/>
              <a:t>  }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224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구조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918121"/>
            <a:ext cx="95050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Elastic Search vs Relational DB</a:t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2000" b="1" dirty="0" smtClean="0">
                <a:latin typeface="+mn-ea"/>
                <a:ea typeface="+mn-ea"/>
              </a:rPr>
              <a:t>  Elastic Search </a:t>
            </a:r>
            <a:r>
              <a:rPr lang="ko-KR" altLang="en-US" sz="2000" b="1" dirty="0" smtClean="0">
                <a:latin typeface="+mn-ea"/>
                <a:ea typeface="+mn-ea"/>
              </a:rPr>
              <a:t>구조가 </a:t>
            </a:r>
            <a:r>
              <a:rPr lang="en-US" altLang="ko-KR" sz="2000" b="1" dirty="0" smtClean="0">
                <a:latin typeface="+mn-ea"/>
                <a:ea typeface="+mn-ea"/>
              </a:rPr>
              <a:t>RDB</a:t>
            </a:r>
            <a:r>
              <a:rPr lang="ko-KR" altLang="en-US" sz="2000" b="1" dirty="0" smtClean="0">
                <a:latin typeface="+mn-ea"/>
                <a:ea typeface="+mn-ea"/>
              </a:rPr>
              <a:t>에 비해 검색 시 빠르다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1" t="51235" r="15706" b="21851"/>
          <a:stretch/>
        </p:blipFill>
        <p:spPr bwMode="auto">
          <a:xfrm>
            <a:off x="2070016" y="2502297"/>
            <a:ext cx="4416854" cy="318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t="51235" r="46411" b="21851"/>
          <a:stretch/>
        </p:blipFill>
        <p:spPr bwMode="auto">
          <a:xfrm>
            <a:off x="6486870" y="2502298"/>
            <a:ext cx="3994968" cy="318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9" t="43735" r="56908" b="17870"/>
          <a:stretch/>
        </p:blipFill>
        <p:spPr bwMode="auto">
          <a:xfrm>
            <a:off x="-52244" y="2214265"/>
            <a:ext cx="212226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070016" y="2214266"/>
            <a:ext cx="8411822" cy="28803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070016" y="5645029"/>
            <a:ext cx="8411822" cy="519481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49286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구조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918121"/>
            <a:ext cx="9505056" cy="95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Index</a:t>
            </a:r>
            <a:r>
              <a:rPr lang="ko-KR" altLang="en-US" sz="2000" b="1" dirty="0" smtClean="0">
                <a:latin typeface="+mn-ea"/>
                <a:ea typeface="+mn-ea"/>
              </a:rPr>
              <a:t>는 </a:t>
            </a:r>
            <a:r>
              <a:rPr lang="en-US" altLang="ko-KR" sz="2000" b="1" dirty="0" smtClean="0">
                <a:latin typeface="+mn-ea"/>
                <a:ea typeface="+mn-ea"/>
              </a:rPr>
              <a:t>RDB</a:t>
            </a:r>
            <a:r>
              <a:rPr lang="ko-KR" altLang="en-US" sz="2000" b="1" dirty="0" smtClean="0">
                <a:latin typeface="+mn-ea"/>
                <a:ea typeface="+mn-ea"/>
              </a:rPr>
              <a:t>와 </a:t>
            </a:r>
            <a:r>
              <a:rPr lang="ko-KR" altLang="en-US" sz="2000" b="1" dirty="0" err="1" smtClean="0">
                <a:latin typeface="+mn-ea"/>
                <a:ea typeface="+mn-ea"/>
              </a:rPr>
              <a:t>비교시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DataBase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+mn-ea"/>
                <a:ea typeface="+mn-ea"/>
              </a:rPr>
              <a:t> Type</a:t>
            </a:r>
            <a:r>
              <a:rPr lang="ko-KR" altLang="en-US" sz="2000" b="1" dirty="0" smtClean="0">
                <a:latin typeface="+mn-ea"/>
                <a:ea typeface="+mn-ea"/>
              </a:rPr>
              <a:t>은 </a:t>
            </a:r>
            <a:r>
              <a:rPr lang="en-US" altLang="ko-KR" sz="2000" b="1" dirty="0" smtClean="0">
                <a:latin typeface="+mn-ea"/>
                <a:ea typeface="+mn-ea"/>
              </a:rPr>
              <a:t>RDB</a:t>
            </a:r>
            <a:r>
              <a:rPr lang="ko-KR" altLang="en-US" sz="2000" b="1" dirty="0" smtClean="0">
                <a:latin typeface="+mn-ea"/>
                <a:ea typeface="+mn-ea"/>
              </a:rPr>
              <a:t>와 </a:t>
            </a:r>
            <a:r>
              <a:rPr lang="ko-KR" altLang="en-US" sz="2000" b="1" dirty="0" err="1" smtClean="0">
                <a:latin typeface="+mn-ea"/>
                <a:ea typeface="+mn-ea"/>
              </a:rPr>
              <a:t>비교시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Table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8" t="44568" r="14930" b="20247"/>
          <a:stretch/>
        </p:blipFill>
        <p:spPr bwMode="auto">
          <a:xfrm>
            <a:off x="0" y="2214264"/>
            <a:ext cx="10440988" cy="414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70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>
                <a:latin typeface="+mj-ea"/>
              </a:rPr>
              <a:t>Elastic </a:t>
            </a:r>
            <a:r>
              <a:rPr lang="en-US" altLang="ko-KR" sz="2400" dirty="0" smtClean="0">
                <a:latin typeface="+mj-ea"/>
              </a:rPr>
              <a:t>Search </a:t>
            </a:r>
            <a:r>
              <a:rPr lang="ko-KR" altLang="en-US" sz="2400" dirty="0" smtClean="0">
                <a:latin typeface="+mj-ea"/>
              </a:rPr>
              <a:t>구조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84655"/>
            <a:ext cx="1033158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8" t="14228" r="5664" b="76793"/>
          <a:stretch/>
        </p:blipFill>
        <p:spPr bwMode="auto">
          <a:xfrm>
            <a:off x="616155" y="5283791"/>
            <a:ext cx="491741" cy="46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 bwMode="auto">
          <a:xfrm>
            <a:off x="1131982" y="5273441"/>
            <a:ext cx="95050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Shard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Index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Node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584883" y="5881813"/>
            <a:ext cx="504056" cy="2605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87513" y="6294797"/>
            <a:ext cx="504056" cy="2605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83990" y="918121"/>
            <a:ext cx="95050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Index</a:t>
            </a:r>
            <a:r>
              <a:rPr lang="ko-KR" altLang="en-US" sz="2000" b="1" dirty="0" smtClean="0">
                <a:latin typeface="+mn-ea"/>
                <a:ea typeface="+mn-ea"/>
              </a:rPr>
              <a:t>는 </a:t>
            </a:r>
            <a:r>
              <a:rPr lang="en-US" altLang="ko-KR" sz="2000" b="1" dirty="0" smtClean="0">
                <a:latin typeface="+mn-ea"/>
                <a:ea typeface="+mn-ea"/>
              </a:rPr>
              <a:t>RDB</a:t>
            </a:r>
            <a:r>
              <a:rPr lang="ko-KR" altLang="en-US" sz="2000" b="1" dirty="0" smtClean="0">
                <a:latin typeface="+mn-ea"/>
                <a:ea typeface="+mn-ea"/>
              </a:rPr>
              <a:t>와 </a:t>
            </a:r>
            <a:r>
              <a:rPr lang="ko-KR" altLang="en-US" sz="2000" b="1" dirty="0" err="1" smtClean="0">
                <a:latin typeface="+mn-ea"/>
                <a:ea typeface="+mn-ea"/>
              </a:rPr>
              <a:t>비교시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DataBase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+mn-ea"/>
                <a:ea typeface="+mn-ea"/>
              </a:rPr>
              <a:t> Shard</a:t>
            </a:r>
            <a:r>
              <a:rPr lang="ko-KR" altLang="en-US" sz="2000" b="1" dirty="0">
                <a:latin typeface="+mn-ea"/>
                <a:ea typeface="+mn-ea"/>
              </a:rPr>
              <a:t>는 큰 크기의 인덱스를 여러 개의 작은 인덱스로 나누어 </a:t>
            </a:r>
            <a:r>
              <a:rPr lang="ko-KR" altLang="en-US" sz="2000" b="1" dirty="0" smtClean="0">
                <a:latin typeface="+mn-ea"/>
                <a:ea typeface="+mn-ea"/>
              </a:rPr>
              <a:t>저장</a:t>
            </a:r>
            <a:r>
              <a:rPr lang="en-US" altLang="ko-KR" sz="2000" b="1" dirty="0">
                <a:latin typeface="+mn-ea"/>
                <a:ea typeface="+mn-ea"/>
              </a:rPr>
              <a:t/>
            </a:r>
            <a:br>
              <a:rPr lang="en-US" altLang="ko-KR" sz="2000" b="1" dirty="0">
                <a:latin typeface="+mn-ea"/>
                <a:ea typeface="+mn-ea"/>
              </a:rPr>
            </a:br>
            <a:r>
              <a:rPr lang="en-US" altLang="ko-KR" sz="2000" b="1" dirty="0" smtClean="0">
                <a:latin typeface="+mn-ea"/>
                <a:ea typeface="+mn-ea"/>
              </a:rPr>
              <a:t>              </a:t>
            </a:r>
            <a:r>
              <a:rPr lang="ko-KR" altLang="en-US" sz="2000" b="1" dirty="0" smtClean="0">
                <a:latin typeface="+mn-ea"/>
                <a:ea typeface="+mn-ea"/>
              </a:rPr>
              <a:t>검색의 기본 데이터베이스가 되는 인덱스 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8635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Kibana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와 함께 사용하도록 설계된 </a:t>
            </a:r>
            <a:r>
              <a:rPr lang="ko-KR" altLang="en-US" sz="1600" b="1" dirty="0" err="1">
                <a:latin typeface="+mn-ea"/>
                <a:ea typeface="+mn-ea"/>
              </a:rPr>
              <a:t>오픈소스</a:t>
            </a:r>
            <a:r>
              <a:rPr lang="ko-KR" altLang="en-US" sz="1600" b="1" dirty="0">
                <a:latin typeface="+mn-ea"/>
                <a:ea typeface="+mn-ea"/>
              </a:rPr>
              <a:t> 분석 및 시각화 </a:t>
            </a:r>
            <a:r>
              <a:rPr lang="ko-KR" altLang="en-US" sz="1600" b="1" dirty="0" smtClean="0">
                <a:latin typeface="+mn-ea"/>
                <a:ea typeface="+mn-ea"/>
              </a:rPr>
              <a:t>플랫폼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err="1">
                <a:latin typeface="+mn-ea"/>
                <a:ea typeface="+mn-ea"/>
              </a:rPr>
              <a:t>Kibana</a:t>
            </a:r>
            <a:r>
              <a:rPr lang="ko-KR" altLang="en-US" sz="1600" b="1" dirty="0">
                <a:latin typeface="+mn-ea"/>
                <a:ea typeface="+mn-ea"/>
              </a:rPr>
              <a:t>를 사용하여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색인에 저장된 데이터를 검색하고 보고 상호 작용을 </a:t>
            </a:r>
            <a:r>
              <a:rPr lang="ko-KR" altLang="en-US" sz="1600" b="1" dirty="0" smtClean="0">
                <a:latin typeface="+mn-ea"/>
                <a:ea typeface="+mn-ea"/>
              </a:rPr>
              <a:t>수행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다양한 차트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테이블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지도의 형태로 데이터를 </a:t>
            </a:r>
            <a:r>
              <a:rPr lang="ko-KR" altLang="en-US" sz="1600" b="1" dirty="0" smtClean="0">
                <a:latin typeface="+mn-ea"/>
                <a:ea typeface="+mn-ea"/>
              </a:rPr>
              <a:t>시각화하여 </a:t>
            </a:r>
            <a:r>
              <a:rPr lang="ko-KR" altLang="en-US" sz="1600" b="1" dirty="0" err="1" smtClean="0">
                <a:latin typeface="+mn-ea"/>
                <a:ea typeface="+mn-ea"/>
              </a:rPr>
              <a:t>대시보드</a:t>
            </a:r>
            <a:r>
              <a:rPr lang="ko-KR" altLang="en-US" sz="1600" b="1" dirty="0" smtClean="0">
                <a:latin typeface="+mn-ea"/>
                <a:ea typeface="+mn-ea"/>
              </a:rPr>
              <a:t> 제공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endParaRPr lang="en-US" altLang="ko-KR" sz="16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18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Kibana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색인패턴 정의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색인패턴 정의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설정 탭을 클릭하고 색인 탭을 클릭합니다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새로 추가 를 클릭하여 새 색인 패턴을 </a:t>
            </a:r>
            <a:r>
              <a:rPr lang="ko-KR" altLang="en-US" sz="1600" b="1" dirty="0" smtClean="0">
                <a:latin typeface="+mn-ea"/>
                <a:ea typeface="+mn-ea"/>
              </a:rPr>
              <a:t>정의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-&gt; </a:t>
            </a:r>
            <a:r>
              <a:rPr lang="ko-KR" altLang="en-US" sz="1600" b="1" dirty="0" smtClean="0">
                <a:latin typeface="+mn-ea"/>
                <a:ea typeface="+mn-ea"/>
              </a:rPr>
              <a:t>시간 기반 </a:t>
            </a:r>
            <a:r>
              <a:rPr lang="ko-KR" altLang="en-US" sz="1600" b="1" dirty="0" err="1" smtClean="0">
                <a:latin typeface="+mn-ea"/>
                <a:ea typeface="+mn-ea"/>
              </a:rPr>
              <a:t>이벤트없는</a:t>
            </a:r>
            <a:r>
              <a:rPr lang="ko-KR" altLang="en-US" sz="1600" b="1" dirty="0" smtClean="0">
                <a:latin typeface="+mn-ea"/>
                <a:ea typeface="+mn-ea"/>
              </a:rPr>
              <a:t> 경우 </a:t>
            </a:r>
            <a:r>
              <a:rPr lang="ko-KR" altLang="en-US" sz="1600" b="1" dirty="0" err="1" smtClean="0">
                <a:latin typeface="+mn-ea"/>
                <a:ea typeface="+mn-ea"/>
              </a:rPr>
              <a:t>시간필트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  <a:ea typeface="+mn-ea"/>
              </a:rPr>
              <a:t>선택안함</a:t>
            </a:r>
            <a:endParaRPr lang="en-US" altLang="ko-KR" sz="16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-&gt; </a:t>
            </a:r>
            <a:r>
              <a:rPr lang="ko-KR" altLang="en-US" sz="1600" b="1" dirty="0" smtClean="0">
                <a:latin typeface="+mn-ea"/>
                <a:ea typeface="+mn-ea"/>
              </a:rPr>
              <a:t>시간 기반 </a:t>
            </a:r>
            <a:r>
              <a:rPr lang="ko-KR" altLang="en-US" sz="1600" b="1" dirty="0" err="1" smtClean="0">
                <a:latin typeface="+mn-ea"/>
                <a:ea typeface="+mn-ea"/>
              </a:rPr>
              <a:t>이벤트있는</a:t>
            </a:r>
            <a:r>
              <a:rPr lang="ko-KR" altLang="en-US" sz="1600" b="1" dirty="0" smtClean="0">
                <a:latin typeface="+mn-ea"/>
                <a:ea typeface="+mn-ea"/>
              </a:rPr>
              <a:t> 경우 </a:t>
            </a:r>
            <a:r>
              <a:rPr lang="en-US" altLang="ko-KR" sz="1600" b="1" dirty="0" smtClean="0">
                <a:latin typeface="+mn-ea"/>
                <a:ea typeface="+mn-ea"/>
              </a:rPr>
              <a:t>@timestamp </a:t>
            </a:r>
            <a:r>
              <a:rPr lang="ko-KR" altLang="en-US" sz="1600" b="1" dirty="0" smtClean="0">
                <a:latin typeface="+mn-ea"/>
                <a:ea typeface="+mn-ea"/>
              </a:rPr>
              <a:t>필드 선택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4" y="2747595"/>
            <a:ext cx="8063270" cy="421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77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Machine Learning </a:t>
            </a:r>
            <a:r>
              <a:rPr lang="ko-KR" altLang="en-US" sz="2400" dirty="0" smtClean="0">
                <a:latin typeface="+mj-ea"/>
              </a:rPr>
              <a:t>개념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347"/>
          <a:stretch/>
        </p:blipFill>
        <p:spPr>
          <a:xfrm>
            <a:off x="542131" y="1062136"/>
            <a:ext cx="9403556" cy="19985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85490" y="3438401"/>
            <a:ext cx="83168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산업혁명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물건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생산을 위해 </a:t>
            </a:r>
            <a:r>
              <a:rPr lang="ko-KR" altLang="en-US" sz="20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육체노동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을 기계로 자동화하자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lvl="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머신러닝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정보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추출을 위해 </a:t>
            </a:r>
            <a:r>
              <a:rPr lang="ko-KR" altLang="en-US" sz="20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정신노동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을 기계로 자동화하자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BigData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등 넘치는 데이터에 대해서 자동으로 분석하는 기술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/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개념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928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Kibana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err="1" smtClean="0">
                <a:latin typeface="+mj-ea"/>
              </a:rPr>
              <a:t>데이타</a:t>
            </a:r>
            <a:r>
              <a:rPr lang="ko-KR" altLang="en-US" sz="2400" dirty="0" smtClean="0">
                <a:latin typeface="+mj-ea"/>
              </a:rPr>
              <a:t> 검색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데이타검색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+mn-ea"/>
                <a:ea typeface="+mn-ea"/>
              </a:rPr>
              <a:t> Discover</a:t>
            </a:r>
            <a:r>
              <a:rPr lang="ko-KR" altLang="en-US" sz="1600" b="1" dirty="0" smtClean="0">
                <a:latin typeface="+mn-ea"/>
                <a:ea typeface="+mn-ea"/>
              </a:rPr>
              <a:t>선택하고 </a:t>
            </a:r>
            <a:r>
              <a:rPr lang="en-US" altLang="ko-KR" sz="1600" b="1" dirty="0" smtClean="0">
                <a:latin typeface="+mn-ea"/>
                <a:ea typeface="+mn-ea"/>
              </a:rPr>
              <a:t>-&gt; index </a:t>
            </a:r>
            <a:r>
              <a:rPr lang="ko-KR" altLang="en-US" sz="1600" b="1" dirty="0" smtClean="0">
                <a:latin typeface="+mn-ea"/>
                <a:ea typeface="+mn-ea"/>
              </a:rPr>
              <a:t>선택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-&gt; </a:t>
            </a:r>
            <a:r>
              <a:rPr lang="ko-KR" altLang="en-US" sz="1600" b="1" dirty="0" err="1" smtClean="0">
                <a:latin typeface="+mn-ea"/>
                <a:ea typeface="+mn-ea"/>
              </a:rPr>
              <a:t>루신</a:t>
            </a:r>
            <a:r>
              <a:rPr lang="ko-KR" altLang="en-US" sz="1600" b="1" dirty="0" smtClean="0">
                <a:latin typeface="+mn-ea"/>
                <a:ea typeface="+mn-ea"/>
              </a:rPr>
              <a:t> 쿼리명령어 사용 가능</a:t>
            </a:r>
            <a:endParaRPr lang="en-US" altLang="ko-KR" sz="16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-&gt; </a:t>
            </a:r>
            <a:r>
              <a:rPr lang="ko-KR" altLang="en-US" sz="1600" b="1" dirty="0" smtClean="0">
                <a:latin typeface="+mn-ea"/>
                <a:ea typeface="+mn-ea"/>
              </a:rPr>
              <a:t>원하는 </a:t>
            </a:r>
            <a:r>
              <a:rPr lang="en-US" altLang="ko-KR" sz="1600" b="1" dirty="0" smtClean="0">
                <a:latin typeface="+mn-ea"/>
                <a:ea typeface="+mn-ea"/>
              </a:rPr>
              <a:t>field</a:t>
            </a:r>
            <a:r>
              <a:rPr lang="ko-KR" altLang="en-US" sz="1600" b="1" dirty="0" smtClean="0">
                <a:latin typeface="+mn-ea"/>
                <a:ea typeface="+mn-ea"/>
              </a:rPr>
              <a:t>만 선택해서 보기 가능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0" y="2862337"/>
            <a:ext cx="862192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02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Kibana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err="1" smtClean="0">
                <a:latin typeface="+mj-ea"/>
              </a:rPr>
              <a:t>데이타</a:t>
            </a:r>
            <a:r>
              <a:rPr lang="ko-KR" altLang="en-US" sz="2400" dirty="0" smtClean="0">
                <a:latin typeface="+mj-ea"/>
              </a:rPr>
              <a:t> 시각화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데이타</a:t>
            </a:r>
            <a:r>
              <a:rPr lang="ko-KR" altLang="en-US" sz="2000" b="1" dirty="0" smtClean="0">
                <a:latin typeface="+mn-ea"/>
                <a:ea typeface="+mn-ea"/>
              </a:rPr>
              <a:t> 시각화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+mn-ea"/>
                <a:ea typeface="+mn-ea"/>
              </a:rPr>
              <a:t> Visualize</a:t>
            </a:r>
            <a:r>
              <a:rPr lang="ko-KR" altLang="en-US" sz="1600" b="1" dirty="0" smtClean="0">
                <a:latin typeface="+mn-ea"/>
                <a:ea typeface="+mn-ea"/>
              </a:rPr>
              <a:t>선택하고 </a:t>
            </a:r>
            <a:r>
              <a:rPr lang="en-US" altLang="ko-KR" sz="1600" b="1" dirty="0" smtClean="0">
                <a:latin typeface="+mn-ea"/>
                <a:ea typeface="+mn-ea"/>
              </a:rPr>
              <a:t>-&gt; </a:t>
            </a:r>
            <a:r>
              <a:rPr lang="ko-KR" altLang="en-US" sz="1600" b="1" dirty="0" smtClean="0">
                <a:latin typeface="+mn-ea"/>
                <a:ea typeface="+mn-ea"/>
              </a:rPr>
              <a:t>차트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선택 </a:t>
            </a:r>
            <a:r>
              <a:rPr lang="en-US" altLang="ko-KR" sz="1600" b="1" dirty="0" smtClean="0">
                <a:latin typeface="+mn-ea"/>
                <a:ea typeface="+mn-ea"/>
              </a:rPr>
              <a:t>-&gt; </a:t>
            </a:r>
            <a:r>
              <a:rPr lang="ko-KR" altLang="en-US" sz="1600" b="1" dirty="0" smtClean="0">
                <a:latin typeface="+mn-ea"/>
                <a:ea typeface="+mn-ea"/>
              </a:rPr>
              <a:t>차트와 관련된 옵션 선택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2070249"/>
            <a:ext cx="8613214" cy="474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243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Kibana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en-US" altLang="ko-KR" sz="2400" dirty="0">
                <a:latin typeface="+mj-ea"/>
              </a:rPr>
              <a:t>D</a:t>
            </a:r>
            <a:r>
              <a:rPr lang="en-US" altLang="ko-KR" sz="2400" dirty="0" smtClean="0">
                <a:latin typeface="+mj-ea"/>
              </a:rPr>
              <a:t>ashboard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en-US" altLang="ko-KR" sz="2000" b="1" dirty="0" smtClean="0">
                <a:latin typeface="+mn-ea"/>
                <a:ea typeface="+mn-ea"/>
              </a:rPr>
              <a:t> Dashboard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+mn-ea"/>
                <a:ea typeface="+mn-ea"/>
              </a:rPr>
              <a:t> Dashboard</a:t>
            </a:r>
            <a:r>
              <a:rPr lang="ko-KR" altLang="en-US" sz="1600" b="1" dirty="0" smtClean="0">
                <a:latin typeface="+mn-ea"/>
                <a:ea typeface="+mn-ea"/>
              </a:rPr>
              <a:t>선택하고 </a:t>
            </a:r>
            <a:r>
              <a:rPr lang="en-US" altLang="ko-KR" sz="1600" b="1" dirty="0" smtClean="0">
                <a:latin typeface="+mn-ea"/>
                <a:ea typeface="+mn-ea"/>
              </a:rPr>
              <a:t>-&gt; ADD</a:t>
            </a:r>
            <a:r>
              <a:rPr lang="ko-KR" altLang="en-US" sz="1600" b="1" dirty="0" smtClean="0">
                <a:latin typeface="+mn-ea"/>
                <a:ea typeface="+mn-ea"/>
              </a:rPr>
              <a:t>선택 </a:t>
            </a:r>
            <a:r>
              <a:rPr lang="en-US" altLang="ko-KR" sz="1600" b="1" dirty="0" smtClean="0">
                <a:latin typeface="+mn-ea"/>
                <a:ea typeface="+mn-ea"/>
              </a:rPr>
              <a:t>-&gt; Visualize</a:t>
            </a:r>
            <a:r>
              <a:rPr lang="ko-KR" altLang="en-US" sz="1600" b="1" dirty="0" smtClean="0">
                <a:latin typeface="+mn-ea"/>
                <a:ea typeface="+mn-ea"/>
              </a:rPr>
              <a:t>에서 생성한 </a:t>
            </a:r>
            <a:r>
              <a:rPr lang="ko-KR" altLang="en-US" sz="1600" b="1" dirty="0" err="1" smtClean="0">
                <a:latin typeface="+mn-ea"/>
                <a:ea typeface="+mn-ea"/>
              </a:rPr>
              <a:t>차트선택후</a:t>
            </a:r>
            <a:r>
              <a:rPr lang="ko-KR" altLang="en-US" sz="1600" b="1" dirty="0" smtClean="0">
                <a:latin typeface="+mn-ea"/>
                <a:ea typeface="+mn-ea"/>
              </a:rPr>
              <a:t> 저장 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" y="2142257"/>
            <a:ext cx="820891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014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Kibana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콘솔 </a:t>
            </a:r>
            <a:r>
              <a:rPr lang="en-US" altLang="ko-KR" sz="2400" dirty="0" smtClean="0">
                <a:latin typeface="+mj-ea"/>
              </a:rPr>
              <a:t>UI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콘솔</a:t>
            </a:r>
            <a:r>
              <a:rPr lang="en-US" altLang="ko-KR" sz="2000" b="1" dirty="0" smtClean="0">
                <a:latin typeface="+mn-ea"/>
                <a:ea typeface="+mn-ea"/>
              </a:rPr>
              <a:t>UI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+mn-ea"/>
                <a:ea typeface="+mn-ea"/>
              </a:rPr>
              <a:t> Dev Tools</a:t>
            </a:r>
            <a:r>
              <a:rPr lang="ko-KR" altLang="en-US" sz="1600" b="1" dirty="0" smtClean="0">
                <a:latin typeface="+mn-ea"/>
                <a:ea typeface="+mn-ea"/>
              </a:rPr>
              <a:t>선택하고 </a:t>
            </a:r>
            <a:r>
              <a:rPr lang="en-US" altLang="ko-KR" sz="1600" b="1" dirty="0" smtClean="0">
                <a:latin typeface="+mn-ea"/>
                <a:ea typeface="+mn-ea"/>
              </a:rPr>
              <a:t>-&gt; Console</a:t>
            </a:r>
            <a:r>
              <a:rPr lang="ko-KR" altLang="en-US" sz="1600" b="1" dirty="0" smtClean="0">
                <a:latin typeface="+mn-ea"/>
                <a:ea typeface="+mn-ea"/>
              </a:rPr>
              <a:t>에 명령어 입력 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6" y="1995339"/>
            <a:ext cx="8420360" cy="463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186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Logstash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95959" y="918121"/>
            <a:ext cx="9793088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ko-KR" altLang="en-US" sz="2000" b="1" dirty="0" smtClean="0">
                <a:latin typeface="+mn-ea"/>
                <a:ea typeface="+mn-ea"/>
              </a:rPr>
              <a:t>란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ko-KR" altLang="en-US" sz="1600" b="1" dirty="0">
                <a:latin typeface="+mn-ea"/>
                <a:ea typeface="+mn-ea"/>
              </a:rPr>
              <a:t>는 실시간 파이프라인 기능을 가진 </a:t>
            </a:r>
            <a:r>
              <a:rPr lang="ko-KR" altLang="en-US" sz="1600" b="1" dirty="0" err="1">
                <a:latin typeface="+mn-ea"/>
                <a:ea typeface="+mn-ea"/>
              </a:rPr>
              <a:t>오픈소스</a:t>
            </a:r>
            <a:r>
              <a:rPr lang="ko-KR" altLang="en-US" sz="1600" b="1" dirty="0">
                <a:latin typeface="+mn-ea"/>
                <a:ea typeface="+mn-ea"/>
              </a:rPr>
              <a:t> 데이터 수집 </a:t>
            </a:r>
            <a:r>
              <a:rPr lang="ko-KR" altLang="en-US" sz="1600" b="1" dirty="0" smtClean="0">
                <a:latin typeface="+mn-ea"/>
                <a:ea typeface="+mn-ea"/>
              </a:rPr>
              <a:t>엔진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ko-KR" altLang="en-US" sz="1600" b="1" dirty="0" smtClean="0">
                <a:latin typeface="+mn-ea"/>
                <a:ea typeface="+mn-ea"/>
              </a:rPr>
              <a:t>다른 </a:t>
            </a:r>
            <a:r>
              <a:rPr lang="ko-KR" altLang="en-US" sz="1600" b="1" dirty="0">
                <a:latin typeface="+mn-ea"/>
                <a:ea typeface="+mn-ea"/>
              </a:rPr>
              <a:t>소스의 데이터를 탄력적으로 통합하고 사용자가 선택한 목적지로 데이터를 </a:t>
            </a:r>
            <a:r>
              <a:rPr lang="ko-KR" altLang="en-US" sz="1600" b="1" dirty="0" smtClean="0">
                <a:latin typeface="+mn-ea"/>
                <a:ea typeface="+mn-ea"/>
              </a:rPr>
              <a:t>정규화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어떤 유형의 이벤트도 다양한 입력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필터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출력 </a:t>
            </a:r>
            <a:r>
              <a:rPr lang="ko-KR" altLang="en-US" sz="1600" b="1" dirty="0" err="1">
                <a:latin typeface="+mn-ea"/>
                <a:ea typeface="+mn-ea"/>
              </a:rPr>
              <a:t>플러그인을</a:t>
            </a:r>
            <a:r>
              <a:rPr lang="ko-KR" altLang="en-US" sz="1600" b="1" dirty="0">
                <a:latin typeface="+mn-ea"/>
                <a:ea typeface="+mn-ea"/>
              </a:rPr>
              <a:t> 통해 강화하고 전환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0" y="3438401"/>
            <a:ext cx="841676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44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Logstash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입력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95959" y="918121"/>
            <a:ext cx="97930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입력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dirty="0" err="1" smtClean="0">
                <a:latin typeface="+mn-ea"/>
                <a:ea typeface="+mn-ea"/>
              </a:rPr>
              <a:t>logstash</a:t>
            </a:r>
            <a:r>
              <a:rPr lang="ko-KR" altLang="en-US" sz="1600" dirty="0" smtClean="0">
                <a:latin typeface="+mn-ea"/>
                <a:ea typeface="+mn-ea"/>
              </a:rPr>
              <a:t>가 </a:t>
            </a:r>
            <a:r>
              <a:rPr lang="en-US" altLang="ko-KR" sz="1600" dirty="0" smtClean="0">
                <a:latin typeface="+mn-ea"/>
                <a:ea typeface="+mn-ea"/>
              </a:rPr>
              <a:t>data</a:t>
            </a:r>
            <a:r>
              <a:rPr lang="ko-KR" altLang="en-US" sz="1600" dirty="0" smtClean="0">
                <a:latin typeface="+mn-ea"/>
                <a:ea typeface="+mn-ea"/>
              </a:rPr>
              <a:t>를 </a:t>
            </a:r>
            <a:r>
              <a:rPr lang="ko-KR" altLang="en-US" sz="1600" dirty="0" err="1" smtClean="0">
                <a:latin typeface="+mn-ea"/>
                <a:ea typeface="+mn-ea"/>
              </a:rPr>
              <a:t>얻기위한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input </a:t>
            </a:r>
            <a:r>
              <a:rPr lang="ko-KR" altLang="en-US" sz="1600" dirty="0" smtClean="0">
                <a:latin typeface="+mn-ea"/>
                <a:ea typeface="+mn-ea"/>
              </a:rPr>
              <a:t>제공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 file </a:t>
            </a:r>
            <a:r>
              <a:rPr lang="en-US" altLang="ko-KR" sz="1600" dirty="0">
                <a:latin typeface="+mn-ea"/>
                <a:ea typeface="+mn-ea"/>
              </a:rPr>
              <a:t>: UNIX </a:t>
            </a:r>
            <a:r>
              <a:rPr lang="ko-KR" altLang="en-US" sz="1600" dirty="0">
                <a:latin typeface="+mn-ea"/>
                <a:ea typeface="+mn-ea"/>
              </a:rPr>
              <a:t>명령 </a:t>
            </a:r>
            <a:r>
              <a:rPr lang="en-US" altLang="ko-KR" sz="1600" dirty="0">
                <a:latin typeface="+mn-ea"/>
                <a:ea typeface="+mn-ea"/>
              </a:rPr>
              <a:t>tail -0F</a:t>
            </a:r>
            <a:r>
              <a:rPr lang="ko-KR" altLang="en-US" sz="1600" dirty="0">
                <a:latin typeface="+mn-ea"/>
                <a:ea typeface="+mn-ea"/>
              </a:rPr>
              <a:t>와 매우 유사하게 파일 시스템의 파일에서 읽습니다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syslog : RFC3164 </a:t>
            </a:r>
            <a:r>
              <a:rPr lang="ko-KR" altLang="en-US" sz="1600" dirty="0">
                <a:latin typeface="+mn-ea"/>
                <a:ea typeface="+mn-ea"/>
              </a:rPr>
              <a:t>형식에 따라 </a:t>
            </a:r>
            <a:r>
              <a:rPr lang="en-US" altLang="ko-KR" sz="1600" dirty="0">
                <a:latin typeface="+mn-ea"/>
                <a:ea typeface="+mn-ea"/>
              </a:rPr>
              <a:t>syslog </a:t>
            </a:r>
            <a:r>
              <a:rPr lang="ko-KR" altLang="en-US" sz="1600" dirty="0">
                <a:latin typeface="+mn-ea"/>
                <a:ea typeface="+mn-ea"/>
              </a:rPr>
              <a:t>메시지 및 구문 분석을 위해 잘 알려진 포트 </a:t>
            </a:r>
            <a:r>
              <a:rPr lang="en-US" altLang="ko-KR" sz="1600" dirty="0">
                <a:latin typeface="+mn-ea"/>
                <a:ea typeface="+mn-ea"/>
              </a:rPr>
              <a:t>514</a:t>
            </a:r>
            <a:r>
              <a:rPr lang="ko-KR" altLang="en-US" sz="1600" dirty="0">
                <a:latin typeface="+mn-ea"/>
                <a:ea typeface="+mn-ea"/>
              </a:rPr>
              <a:t>를 수신합니다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redis</a:t>
            </a:r>
            <a:r>
              <a:rPr lang="en-US" altLang="ko-KR" sz="1600" dirty="0">
                <a:latin typeface="+mn-ea"/>
                <a:ea typeface="+mn-ea"/>
              </a:rPr>
              <a:t> : </a:t>
            </a:r>
            <a:r>
              <a:rPr lang="en-US" altLang="ko-KR" sz="1600" dirty="0" err="1">
                <a:latin typeface="+mn-ea"/>
                <a:ea typeface="+mn-ea"/>
              </a:rPr>
              <a:t>redis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채널과 </a:t>
            </a:r>
            <a:r>
              <a:rPr lang="en-US" altLang="ko-KR" sz="1600" dirty="0" err="1">
                <a:latin typeface="+mn-ea"/>
                <a:ea typeface="+mn-ea"/>
              </a:rPr>
              <a:t>redis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목록을 모두 사용하여 </a:t>
            </a:r>
            <a:r>
              <a:rPr lang="en-US" altLang="ko-KR" sz="1600" dirty="0" err="1">
                <a:latin typeface="+mn-ea"/>
                <a:ea typeface="+mn-ea"/>
              </a:rPr>
              <a:t>redis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서버에서 읽습니다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• </a:t>
            </a:r>
            <a:r>
              <a:rPr lang="ko-KR" altLang="en-US" sz="1600" dirty="0">
                <a:latin typeface="+mn-ea"/>
                <a:ea typeface="+mn-ea"/>
              </a:rPr>
              <a:t>비트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 err="1">
                <a:latin typeface="+mn-ea"/>
                <a:ea typeface="+mn-ea"/>
              </a:rPr>
              <a:t>Filebeat</a:t>
            </a:r>
            <a:r>
              <a:rPr lang="ko-KR" altLang="en-US" sz="1600" dirty="0">
                <a:latin typeface="+mn-ea"/>
                <a:ea typeface="+mn-ea"/>
              </a:rPr>
              <a:t>에서 보낸 이벤트를 </a:t>
            </a:r>
            <a:r>
              <a:rPr lang="ko-KR" altLang="en-US" sz="1600" dirty="0" smtClean="0">
                <a:latin typeface="+mn-ea"/>
                <a:ea typeface="+mn-ea"/>
              </a:rPr>
              <a:t>처리합니다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기타 </a:t>
            </a:r>
            <a:r>
              <a:rPr lang="en-US" altLang="ko-KR" sz="1600" dirty="0" smtClean="0">
                <a:latin typeface="+mn-ea"/>
                <a:ea typeface="+mn-ea"/>
              </a:rPr>
              <a:t>input plugin: https</a:t>
            </a:r>
            <a:r>
              <a:rPr lang="en-US" altLang="ko-KR" sz="1600" dirty="0">
                <a:latin typeface="+mn-ea"/>
                <a:ea typeface="+mn-ea"/>
              </a:rPr>
              <a:t>://www.elastic.co/guide/en/logstash/5.6/input-plugins.html</a:t>
            </a:r>
          </a:p>
        </p:txBody>
      </p:sp>
    </p:spTree>
    <p:extLst>
      <p:ext uri="{BB962C8B-B14F-4D97-AF65-F5344CB8AC3E}">
        <p14:creationId xmlns:p14="http://schemas.microsoft.com/office/powerpoint/2010/main" val="1864563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Logstash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필</a:t>
            </a:r>
            <a:r>
              <a:rPr lang="ko-KR" altLang="en-US" sz="2400" dirty="0">
                <a:latin typeface="+mj-ea"/>
              </a:rPr>
              <a:t>터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95959" y="918121"/>
            <a:ext cx="979308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필터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필터는 </a:t>
            </a:r>
            <a:r>
              <a:rPr lang="en-US" altLang="ko-KR" sz="1600" dirty="0" err="1">
                <a:latin typeface="+mn-ea"/>
                <a:ea typeface="+mn-ea"/>
              </a:rPr>
              <a:t>Logstash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파이프 라인의 중간 처리 장치입니다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필터를 조건과 결합하여 특정 조건을 충족하는 경우 이벤트에 대한 작업을 수행 할 수 있습니다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grok</a:t>
            </a:r>
            <a:r>
              <a:rPr lang="en-US" altLang="ko-KR" sz="1600" dirty="0">
                <a:latin typeface="+mn-ea"/>
                <a:ea typeface="+mn-ea"/>
              </a:rPr>
              <a:t> : </a:t>
            </a:r>
            <a:r>
              <a:rPr lang="ko-KR" altLang="en-US" sz="1600" dirty="0">
                <a:latin typeface="+mn-ea"/>
                <a:ea typeface="+mn-ea"/>
              </a:rPr>
              <a:t>임의 텍스트를 </a:t>
            </a:r>
            <a:r>
              <a:rPr lang="ko-KR" altLang="en-US" sz="1600" dirty="0" smtClean="0">
                <a:latin typeface="+mn-ea"/>
                <a:ea typeface="+mn-ea"/>
              </a:rPr>
              <a:t>분석하고 </a:t>
            </a:r>
            <a:r>
              <a:rPr lang="ko-KR" altLang="en-US" sz="1600" dirty="0">
                <a:latin typeface="+mn-ea"/>
                <a:ea typeface="+mn-ea"/>
              </a:rPr>
              <a:t>구조화합니다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en-US" altLang="ko-KR" sz="1600" dirty="0" err="1">
                <a:latin typeface="+mn-ea"/>
                <a:ea typeface="+mn-ea"/>
              </a:rPr>
              <a:t>Grok</a:t>
            </a:r>
            <a:r>
              <a:rPr lang="ko-KR" altLang="en-US" sz="1600" dirty="0">
                <a:latin typeface="+mn-ea"/>
                <a:ea typeface="+mn-ea"/>
              </a:rPr>
              <a:t>은 </a:t>
            </a:r>
            <a:r>
              <a:rPr lang="ko-KR" altLang="en-US" sz="1600" dirty="0" smtClean="0">
                <a:latin typeface="+mn-ea"/>
                <a:ea typeface="+mn-ea"/>
              </a:rPr>
              <a:t>구조화되지 </a:t>
            </a:r>
            <a:r>
              <a:rPr lang="ko-KR" altLang="en-US" sz="1600" dirty="0">
                <a:latin typeface="+mn-ea"/>
                <a:ea typeface="+mn-ea"/>
              </a:rPr>
              <a:t>않은 </a:t>
            </a:r>
            <a:r>
              <a:rPr lang="ko-KR" altLang="en-US" sz="1600" dirty="0" smtClean="0">
                <a:latin typeface="+mn-ea"/>
                <a:ea typeface="+mn-ea"/>
              </a:rPr>
              <a:t>데이터를 구조화하</a:t>
            </a:r>
            <a:r>
              <a:rPr lang="ko-KR" altLang="en-US" sz="1600" dirty="0">
                <a:latin typeface="+mn-ea"/>
                <a:ea typeface="+mn-ea"/>
              </a:rPr>
              <a:t>고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쿼리 가능한 것으로 </a:t>
            </a:r>
            <a:r>
              <a:rPr lang="ko-KR" altLang="en-US" sz="1600" dirty="0" smtClean="0">
                <a:latin typeface="+mn-ea"/>
                <a:ea typeface="+mn-ea"/>
              </a:rPr>
              <a:t>만드는 </a:t>
            </a:r>
            <a:r>
              <a:rPr lang="en-US" altLang="ko-KR" sz="1600" dirty="0" err="1" smtClean="0">
                <a:latin typeface="+mn-ea"/>
                <a:ea typeface="+mn-ea"/>
              </a:rPr>
              <a:t>Logstash</a:t>
            </a:r>
            <a:r>
              <a:rPr lang="ko-KR" altLang="en-US" sz="1600" dirty="0">
                <a:latin typeface="+mn-ea"/>
                <a:ea typeface="+mn-ea"/>
              </a:rPr>
              <a:t>의 가장 좋은 방법입니다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en-US" altLang="ko-KR" sz="1600" dirty="0" err="1">
                <a:latin typeface="+mn-ea"/>
                <a:ea typeface="+mn-ea"/>
              </a:rPr>
              <a:t>Logstash</a:t>
            </a:r>
            <a:r>
              <a:rPr lang="ko-KR" altLang="en-US" sz="1600" dirty="0">
                <a:latin typeface="+mn-ea"/>
                <a:ea typeface="+mn-ea"/>
              </a:rPr>
              <a:t>에 </a:t>
            </a:r>
            <a:r>
              <a:rPr lang="en-US" altLang="ko-KR" sz="1600" dirty="0">
                <a:latin typeface="+mn-ea"/>
                <a:ea typeface="+mn-ea"/>
              </a:rPr>
              <a:t>120 </a:t>
            </a:r>
            <a:r>
              <a:rPr lang="ko-KR" altLang="en-US" sz="1600" dirty="0">
                <a:latin typeface="+mn-ea"/>
                <a:ea typeface="+mn-ea"/>
              </a:rPr>
              <a:t>가지 패턴이 내장되어있어 사용자의 요구에 맞는 패턴을 찾을 수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mutate : </a:t>
            </a:r>
            <a:r>
              <a:rPr lang="ko-KR" altLang="en-US" sz="1600" dirty="0">
                <a:latin typeface="+mn-ea"/>
                <a:ea typeface="+mn-ea"/>
              </a:rPr>
              <a:t>이벤트 필드에서 일반적인 변환을 수행합니다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이벤트의 이름을 변경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제거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수</a:t>
            </a:r>
            <a:r>
              <a:rPr lang="ko-KR" altLang="en-US" sz="1600" dirty="0">
                <a:latin typeface="+mn-ea"/>
                <a:ea typeface="+mn-ea"/>
              </a:rPr>
              <a:t>정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drop : </a:t>
            </a:r>
            <a:r>
              <a:rPr lang="ko-KR" altLang="en-US" sz="1600" dirty="0">
                <a:latin typeface="+mn-ea"/>
                <a:ea typeface="+mn-ea"/>
              </a:rPr>
              <a:t>이벤트를 완전히 삭제합니다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예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디버그 이벤트</a:t>
            </a:r>
            <a:r>
              <a:rPr lang="en-US" altLang="ko-KR" sz="1600" dirty="0">
                <a:latin typeface="+mn-ea"/>
                <a:ea typeface="+mn-ea"/>
              </a:rPr>
              <a:t>).</a:t>
            </a: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clone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이벤트의 복사본을 만듭니다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가능하면 필드를 추가하거나 제거합니다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geoip</a:t>
            </a:r>
            <a:r>
              <a:rPr lang="en-US" altLang="ko-KR" sz="1600" dirty="0">
                <a:latin typeface="+mn-ea"/>
                <a:ea typeface="+mn-ea"/>
              </a:rPr>
              <a:t> : IP </a:t>
            </a:r>
            <a:r>
              <a:rPr lang="ko-KR" altLang="en-US" sz="1600" dirty="0">
                <a:latin typeface="+mn-ea"/>
                <a:ea typeface="+mn-ea"/>
              </a:rPr>
              <a:t>주소의 지리적 위치에 대한 정보를 추가하십시오 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기타 </a:t>
            </a:r>
            <a:r>
              <a:rPr lang="en-US" altLang="ko-KR" sz="1600" dirty="0" smtClean="0">
                <a:latin typeface="+mn-ea"/>
                <a:ea typeface="+mn-ea"/>
              </a:rPr>
              <a:t>filter plugin</a:t>
            </a:r>
            <a:r>
              <a:rPr lang="en-US" altLang="ko-KR" sz="1600" dirty="0">
                <a:latin typeface="+mn-ea"/>
                <a:ea typeface="+mn-ea"/>
              </a:rPr>
              <a:t>: https://www.elastic.co/guide/en/logstash/5.6/filter-plugins.html</a:t>
            </a:r>
          </a:p>
        </p:txBody>
      </p:sp>
    </p:spTree>
    <p:extLst>
      <p:ext uri="{BB962C8B-B14F-4D97-AF65-F5344CB8AC3E}">
        <p14:creationId xmlns:p14="http://schemas.microsoft.com/office/powerpoint/2010/main" val="415991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Logstash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출</a:t>
            </a:r>
            <a:r>
              <a:rPr lang="ko-KR" altLang="en-US" sz="2400" dirty="0">
                <a:latin typeface="+mj-ea"/>
              </a:rPr>
              <a:t>력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95959" y="918121"/>
            <a:ext cx="9793088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출력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Logstash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파이프 라인의 </a:t>
            </a:r>
            <a:r>
              <a:rPr lang="ko-KR" altLang="en-US" sz="1600" dirty="0" err="1" smtClean="0">
                <a:latin typeface="+mn-ea"/>
                <a:ea typeface="+mn-ea"/>
              </a:rPr>
              <a:t>최종로</a:t>
            </a:r>
            <a:r>
              <a:rPr lang="ko-KR" altLang="en-US" sz="1600" dirty="0" smtClean="0">
                <a:latin typeface="+mn-ea"/>
                <a:ea typeface="+mn-ea"/>
              </a:rPr>
              <a:t> 이벤트는 </a:t>
            </a:r>
            <a:r>
              <a:rPr lang="ko-KR" altLang="en-US" sz="1600" dirty="0">
                <a:latin typeface="+mn-ea"/>
                <a:ea typeface="+mn-ea"/>
              </a:rPr>
              <a:t>여러 출력을 통과 할 수 있지만 모든 출력 처리가 완료되면 이벤트 실행이 </a:t>
            </a:r>
            <a:r>
              <a:rPr lang="ko-KR" altLang="en-US" sz="1600" dirty="0" smtClean="0">
                <a:latin typeface="+mn-ea"/>
                <a:ea typeface="+mn-ea"/>
              </a:rPr>
              <a:t>완료됩니다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dirty="0">
                <a:latin typeface="+mn-ea"/>
              </a:rPr>
              <a:t>• </a:t>
            </a:r>
            <a:r>
              <a:rPr lang="en-US" altLang="ko-KR" sz="1600" dirty="0" err="1" smtClean="0">
                <a:latin typeface="+mn-ea"/>
                <a:ea typeface="+mn-ea"/>
              </a:rPr>
              <a:t>elasticsearch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이벤트 데이터를 </a:t>
            </a:r>
            <a:r>
              <a:rPr lang="en-US" altLang="ko-KR" sz="1600" dirty="0" err="1">
                <a:latin typeface="+mn-ea"/>
                <a:ea typeface="+mn-ea"/>
              </a:rPr>
              <a:t>Elasticsearch</a:t>
            </a:r>
            <a:r>
              <a:rPr lang="ko-KR" altLang="en-US" sz="1600" dirty="0">
                <a:latin typeface="+mn-ea"/>
                <a:ea typeface="+mn-ea"/>
              </a:rPr>
              <a:t>에 보냅니다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• </a:t>
            </a:r>
            <a:r>
              <a:rPr lang="en-US" altLang="ko-KR" sz="1600" dirty="0">
                <a:latin typeface="+mn-ea"/>
                <a:ea typeface="+mn-ea"/>
              </a:rPr>
              <a:t>file : </a:t>
            </a:r>
            <a:r>
              <a:rPr lang="ko-KR" altLang="en-US" sz="1600" dirty="0">
                <a:latin typeface="+mn-ea"/>
                <a:ea typeface="+mn-ea"/>
              </a:rPr>
              <a:t>이벤트 데이터를 디스크의 파일에 씁니다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1600" dirty="0">
                <a:latin typeface="+mn-ea"/>
                <a:ea typeface="+mn-ea"/>
              </a:rPr>
              <a:t>• graphite : </a:t>
            </a:r>
            <a:r>
              <a:rPr lang="ko-KR" altLang="en-US" sz="1600" dirty="0" smtClean="0">
                <a:latin typeface="+mn-ea"/>
                <a:ea typeface="+mn-ea"/>
              </a:rPr>
              <a:t>오픈 </a:t>
            </a:r>
            <a:r>
              <a:rPr lang="ko-KR" altLang="en-US" sz="1600" dirty="0">
                <a:latin typeface="+mn-ea"/>
                <a:ea typeface="+mn-ea"/>
              </a:rPr>
              <a:t>소스 도구 인 </a:t>
            </a:r>
            <a:r>
              <a:rPr lang="en-US" altLang="ko-KR" sz="1600" dirty="0">
                <a:latin typeface="+mn-ea"/>
                <a:ea typeface="+mn-ea"/>
              </a:rPr>
              <a:t>Graphite</a:t>
            </a:r>
            <a:r>
              <a:rPr lang="ko-KR" altLang="en-US" sz="1600" dirty="0">
                <a:latin typeface="+mn-ea"/>
                <a:ea typeface="+mn-ea"/>
              </a:rPr>
              <a:t>에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메트릭</a:t>
            </a:r>
            <a:r>
              <a:rPr lang="ko-KR" altLang="en-US" sz="1600" dirty="0">
                <a:latin typeface="+mn-ea"/>
                <a:ea typeface="+mn-ea"/>
              </a:rPr>
              <a:t> 저장 및 </a:t>
            </a:r>
            <a:r>
              <a:rPr lang="ko-KR" altLang="en-US" sz="1600" dirty="0" smtClean="0">
                <a:latin typeface="+mn-ea"/>
                <a:ea typeface="+mn-ea"/>
              </a:rPr>
              <a:t>그래프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이벤트 </a:t>
            </a:r>
            <a:r>
              <a:rPr lang="ko-KR" altLang="en-US" sz="1600" dirty="0">
                <a:latin typeface="+mn-ea"/>
                <a:ea typeface="+mn-ea"/>
              </a:rPr>
              <a:t>데이터를 보냅니다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기타 </a:t>
            </a:r>
            <a:r>
              <a:rPr lang="en-US" altLang="ko-KR" sz="1600" dirty="0" smtClean="0">
                <a:latin typeface="+mn-ea"/>
                <a:ea typeface="+mn-ea"/>
              </a:rPr>
              <a:t>output plugin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>
                <a:latin typeface="+mn-ea"/>
                <a:ea typeface="+mn-ea"/>
                <a:hlinkClick r:id="rId3"/>
              </a:rPr>
              <a:t>https://</a:t>
            </a:r>
            <a:r>
              <a:rPr lang="en-US" altLang="ko-KR" sz="1600" dirty="0" smtClean="0">
                <a:latin typeface="+mn-ea"/>
                <a:ea typeface="+mn-ea"/>
                <a:hlinkClick r:id="rId3"/>
              </a:rPr>
              <a:t>www.elastic.co/guide/en/logstash/5.6/output-plugins.html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0"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/>
                <a:ea typeface="맑은 고딕"/>
              </a:rPr>
              <a:t>Logstash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코덱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200000"/>
              </a:lnSpc>
            </a:pPr>
            <a:r>
              <a:rPr lang="ko-KR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코덱은</a:t>
            </a:r>
            <a:r>
              <a:rPr lang="ko-KR" altLang="ko-KR" sz="1600" dirty="0">
                <a:solidFill>
                  <a:srgbClr val="000000"/>
                </a:solidFill>
                <a:latin typeface="+mn-ea"/>
                <a:ea typeface="+mn-ea"/>
              </a:rPr>
              <a:t> 기본적으로 입력 또는 출력의 일부로 작동 할 </a:t>
            </a:r>
            <a:r>
              <a:rPr lang="ko-KR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수있는</a:t>
            </a:r>
            <a:r>
              <a:rPr lang="ko-KR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스트림</a:t>
            </a:r>
            <a:r>
              <a:rPr lang="ko-KR" altLang="ko-KR" sz="1600" dirty="0">
                <a:solidFill>
                  <a:srgbClr val="000000"/>
                </a:solidFill>
                <a:latin typeface="+mn-ea"/>
                <a:ea typeface="+mn-ea"/>
              </a:rPr>
              <a:t> 필터입니다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dirty="0">
                <a:latin typeface="+mn-ea"/>
              </a:rPr>
              <a:t>• </a:t>
            </a:r>
            <a:r>
              <a:rPr lang="en-US" altLang="ko-KR" sz="1600" dirty="0" err="1" smtClean="0">
                <a:latin typeface="+mn-ea"/>
                <a:ea typeface="+mn-ea"/>
              </a:rPr>
              <a:t>json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: JSON </a:t>
            </a:r>
            <a:r>
              <a:rPr lang="ko-KR" altLang="en-US" sz="1600" dirty="0">
                <a:latin typeface="+mn-ea"/>
                <a:ea typeface="+mn-ea"/>
              </a:rPr>
              <a:t>형식의 데이터를 </a:t>
            </a:r>
            <a:r>
              <a:rPr lang="ko-KR" altLang="en-US" sz="1600" dirty="0" err="1">
                <a:latin typeface="+mn-ea"/>
                <a:ea typeface="+mn-ea"/>
              </a:rPr>
              <a:t>인코딩하거나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디코딩합니다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1600" dirty="0">
                <a:latin typeface="+mn-ea"/>
              </a:rPr>
              <a:t>• </a:t>
            </a:r>
            <a:r>
              <a:rPr lang="en-US" altLang="ko-KR" sz="1600" dirty="0" smtClean="0">
                <a:latin typeface="+mn-ea"/>
                <a:ea typeface="+mn-ea"/>
              </a:rPr>
              <a:t>multiline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자바 </a:t>
            </a:r>
            <a:r>
              <a:rPr lang="ko-KR" altLang="en-US" sz="1600" dirty="0" smtClean="0">
                <a:latin typeface="+mn-ea"/>
                <a:ea typeface="+mn-ea"/>
              </a:rPr>
              <a:t>예외처리 </a:t>
            </a:r>
            <a:r>
              <a:rPr lang="ko-KR" altLang="en-US" sz="1600" dirty="0">
                <a:latin typeface="+mn-ea"/>
                <a:ea typeface="+mn-ea"/>
              </a:rPr>
              <a:t>및 </a:t>
            </a:r>
            <a:r>
              <a:rPr lang="ko-KR" altLang="en-US" sz="1600" dirty="0" err="1">
                <a:latin typeface="+mn-ea"/>
                <a:ea typeface="+mn-ea"/>
              </a:rPr>
              <a:t>스택</a:t>
            </a:r>
            <a:r>
              <a:rPr lang="ko-KR" altLang="en-US" sz="1600" dirty="0">
                <a:latin typeface="+mn-ea"/>
                <a:ea typeface="+mn-ea"/>
              </a:rPr>
              <a:t> 추적 메시지와 같은 여러 줄 </a:t>
            </a:r>
            <a:r>
              <a:rPr lang="ko-KR" altLang="en-US" sz="1600" dirty="0" smtClean="0">
                <a:latin typeface="+mn-ea"/>
                <a:ea typeface="+mn-ea"/>
              </a:rPr>
              <a:t>이벤트를 </a:t>
            </a:r>
            <a:r>
              <a:rPr lang="ko-KR" altLang="en-US" sz="1600" dirty="0">
                <a:latin typeface="+mn-ea"/>
                <a:ea typeface="+mn-ea"/>
              </a:rPr>
              <a:t>단일 이벤트로 병합합니다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8134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Logstash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파이프라인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95959" y="918121"/>
            <a:ext cx="979308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파이프라인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파이프라인에는 </a:t>
            </a:r>
            <a:r>
              <a:rPr lang="en-US" altLang="ko-KR" sz="1600" b="1" dirty="0">
                <a:latin typeface="+mn-ea"/>
                <a:ea typeface="+mn-ea"/>
              </a:rPr>
              <a:t>2</a:t>
            </a:r>
            <a:r>
              <a:rPr lang="ko-KR" altLang="en-US" sz="1600" b="1" dirty="0">
                <a:latin typeface="+mn-ea"/>
                <a:ea typeface="+mn-ea"/>
              </a:rPr>
              <a:t>개의 필수 요소 </a:t>
            </a:r>
            <a:r>
              <a:rPr lang="en-US" altLang="ko-KR" sz="1600" b="1" dirty="0">
                <a:latin typeface="+mn-ea"/>
                <a:ea typeface="+mn-ea"/>
              </a:rPr>
              <a:t>input`</a:t>
            </a:r>
            <a:r>
              <a:rPr lang="ko-KR" altLang="en-US" sz="1600" b="1" dirty="0">
                <a:latin typeface="+mn-ea"/>
                <a:ea typeface="+mn-ea"/>
              </a:rPr>
              <a:t>과 </a:t>
            </a:r>
            <a:r>
              <a:rPr lang="en-US" altLang="ko-KR" sz="1600" b="1" dirty="0">
                <a:latin typeface="+mn-ea"/>
                <a:ea typeface="+mn-ea"/>
              </a:rPr>
              <a:t>`output, 1</a:t>
            </a:r>
            <a:r>
              <a:rPr lang="ko-KR" altLang="en-US" sz="1600" b="1" dirty="0">
                <a:latin typeface="+mn-ea"/>
                <a:ea typeface="+mn-ea"/>
              </a:rPr>
              <a:t>개의 선택 요소 </a:t>
            </a:r>
            <a:r>
              <a:rPr lang="en-US" altLang="ko-KR" sz="1600" b="1" dirty="0">
                <a:latin typeface="+mn-ea"/>
                <a:ea typeface="+mn-ea"/>
              </a:rPr>
              <a:t>`filter`</a:t>
            </a:r>
            <a:r>
              <a:rPr lang="ko-KR" altLang="en-US" sz="1600" b="1" dirty="0">
                <a:latin typeface="+mn-ea"/>
                <a:ea typeface="+mn-ea"/>
              </a:rPr>
              <a:t>가 있습니다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입력 </a:t>
            </a:r>
            <a:r>
              <a:rPr lang="ko-KR" altLang="en-US" sz="1600" b="1" dirty="0" err="1">
                <a:latin typeface="+mn-ea"/>
                <a:ea typeface="+mn-ea"/>
              </a:rPr>
              <a:t>플러그인은</a:t>
            </a:r>
            <a:r>
              <a:rPr lang="ko-KR" altLang="en-US" sz="1600" b="1" dirty="0">
                <a:latin typeface="+mn-ea"/>
                <a:ea typeface="+mn-ea"/>
              </a:rPr>
              <a:t> 소스의 데이터를 사용하고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필터 </a:t>
            </a:r>
            <a:r>
              <a:rPr lang="ko-KR" altLang="en-US" sz="1600" b="1" dirty="0" err="1">
                <a:latin typeface="+mn-ea"/>
                <a:ea typeface="+mn-ea"/>
              </a:rPr>
              <a:t>플러그인은</a:t>
            </a:r>
            <a:r>
              <a:rPr lang="ko-KR" altLang="en-US" sz="1600" b="1" dirty="0">
                <a:latin typeface="+mn-ea"/>
                <a:ea typeface="+mn-ea"/>
              </a:rPr>
              <a:t> 사용자가 지정한 대로 데이터를 수정하며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출력 </a:t>
            </a:r>
            <a:r>
              <a:rPr lang="ko-KR" altLang="en-US" sz="1600" b="1" dirty="0" err="1">
                <a:latin typeface="+mn-ea"/>
                <a:ea typeface="+mn-ea"/>
              </a:rPr>
              <a:t>플러그인은</a:t>
            </a:r>
            <a:r>
              <a:rPr lang="ko-KR" altLang="en-US" sz="1600" b="1" dirty="0">
                <a:latin typeface="+mn-ea"/>
                <a:ea typeface="+mn-ea"/>
              </a:rPr>
              <a:t> 목적지에 데이터를 </a:t>
            </a:r>
            <a:r>
              <a:rPr lang="ko-KR" altLang="en-US" sz="1600" b="1" dirty="0" smtClean="0">
                <a:latin typeface="+mn-ea"/>
                <a:ea typeface="+mn-ea"/>
              </a:rPr>
              <a:t>기록합니다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ko-KR" altLang="en-US" sz="1600" b="1" dirty="0">
                <a:latin typeface="+mn-ea"/>
                <a:ea typeface="+mn-ea"/>
              </a:rPr>
              <a:t>는 메시지에 타임스탬프 및 </a:t>
            </a:r>
            <a:r>
              <a:rPr lang="en-US" altLang="ko-KR" sz="1600" b="1" dirty="0">
                <a:latin typeface="+mn-ea"/>
                <a:ea typeface="+mn-ea"/>
              </a:rPr>
              <a:t>IP </a:t>
            </a:r>
            <a:r>
              <a:rPr lang="ko-KR" altLang="en-US" sz="1600" b="1" dirty="0">
                <a:latin typeface="+mn-ea"/>
                <a:ea typeface="+mn-ea"/>
              </a:rPr>
              <a:t>주소 정보를 추가합니다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ko-KR" altLang="en-US" sz="1600" b="1" dirty="0">
                <a:latin typeface="+mn-ea"/>
                <a:ea typeface="+mn-ea"/>
              </a:rPr>
              <a:t>가 실행 중인 </a:t>
            </a:r>
            <a:r>
              <a:rPr lang="ko-KR" altLang="en-US" sz="1600" b="1" dirty="0" err="1">
                <a:latin typeface="+mn-ea"/>
                <a:ea typeface="+mn-ea"/>
              </a:rPr>
              <a:t>셸에서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CTRL-D </a:t>
            </a:r>
            <a:r>
              <a:rPr lang="ko-KR" altLang="en-US" sz="1600" b="1" dirty="0">
                <a:latin typeface="+mn-ea"/>
                <a:ea typeface="+mn-ea"/>
              </a:rPr>
              <a:t>명령을 실행하여 </a:t>
            </a: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ko-KR" altLang="en-US" sz="1600" b="1" dirty="0">
                <a:latin typeface="+mn-ea"/>
                <a:ea typeface="+mn-ea"/>
              </a:rPr>
              <a:t>를 종료합니다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993" y="6030689"/>
            <a:ext cx="95530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cd /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usr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/share/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logstash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bin/</a:t>
            </a:r>
            <a:r>
              <a:rPr lang="en-US" altLang="ko-KR" sz="1000" b="1" dirty="0" err="1">
                <a:solidFill>
                  <a:srgbClr val="FF0000"/>
                </a:solidFill>
              </a:rPr>
              <a:t>logstash</a:t>
            </a:r>
            <a:r>
              <a:rPr lang="en-US" altLang="ko-KR" sz="1000" b="1" dirty="0">
                <a:solidFill>
                  <a:srgbClr val="FF0000"/>
                </a:solidFill>
              </a:rPr>
              <a:t> -e 'input { </a:t>
            </a:r>
            <a:r>
              <a:rPr lang="en-US" altLang="ko-KR" sz="1000" b="1" dirty="0" err="1">
                <a:solidFill>
                  <a:srgbClr val="FF0000"/>
                </a:solidFill>
              </a:rPr>
              <a:t>stdin</a:t>
            </a:r>
            <a:r>
              <a:rPr lang="en-US" altLang="ko-KR" sz="1000" b="1" dirty="0">
                <a:solidFill>
                  <a:srgbClr val="FF0000"/>
                </a:solidFill>
              </a:rPr>
              <a:t> { } } output { </a:t>
            </a:r>
            <a:r>
              <a:rPr lang="en-US" altLang="ko-KR" sz="1000" b="1" dirty="0" err="1">
                <a:solidFill>
                  <a:srgbClr val="FF0000"/>
                </a:solidFill>
              </a:rPr>
              <a:t>stdout</a:t>
            </a:r>
            <a:r>
              <a:rPr lang="en-US" altLang="ko-KR" sz="1000" b="1" dirty="0">
                <a:solidFill>
                  <a:srgbClr val="FF0000"/>
                </a:solidFill>
              </a:rPr>
              <a:t> {}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}‘</a:t>
            </a:r>
          </a:p>
          <a:p>
            <a:pPr algn="l"/>
            <a:endParaRPr lang="en-US" altLang="ko-KR" sz="10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hello world</a:t>
            </a:r>
          </a:p>
          <a:p>
            <a:pPr algn="l"/>
            <a:r>
              <a:rPr lang="en-US" altLang="ko-KR" sz="1000" dirty="0">
                <a:solidFill>
                  <a:schemeClr val="tx2"/>
                </a:solidFill>
              </a:rPr>
              <a:t>2017-09-10T13:25:21.319Z q-nimi-os01.novalocal hello world</a:t>
            </a:r>
          </a:p>
        </p:txBody>
      </p:sp>
      <p:pic>
        <p:nvPicPr>
          <p:cNvPr id="7170" name="Picture 2" descr="C:\Users\1107383\Desktop\basic_logstash_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9" y="4123468"/>
            <a:ext cx="8856983" cy="160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40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Logstash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en-US" altLang="ko-KR" sz="2400" dirty="0" err="1" smtClean="0">
                <a:latin typeface="+mj-ea"/>
              </a:rPr>
              <a:t>filebeat</a:t>
            </a:r>
            <a:r>
              <a:rPr lang="ko-KR" altLang="en-US" sz="2400" dirty="0" smtClean="0">
                <a:latin typeface="+mj-ea"/>
              </a:rPr>
              <a:t>연동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95959" y="918121"/>
            <a:ext cx="97930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ko-KR" altLang="en-US" sz="2000" b="1" dirty="0" smtClean="0">
                <a:latin typeface="+mn-ea"/>
                <a:ea typeface="+mn-ea"/>
              </a:rPr>
              <a:t>연동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Beat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ko-KR" altLang="en-US" sz="1600" b="1" dirty="0">
                <a:latin typeface="+mn-ea"/>
                <a:ea typeface="+mn-ea"/>
              </a:rPr>
              <a:t>로 이벤트를 보냅니다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용 </a:t>
            </a:r>
            <a:r>
              <a:rPr lang="en-US" altLang="ko-KR" sz="1600" b="1" dirty="0">
                <a:latin typeface="+mn-ea"/>
                <a:ea typeface="+mn-ea"/>
              </a:rPr>
              <a:t>Beats </a:t>
            </a:r>
            <a:r>
              <a:rPr lang="ko-KR" altLang="en-US" sz="1600" b="1" dirty="0">
                <a:latin typeface="+mn-ea"/>
                <a:ea typeface="+mn-ea"/>
              </a:rPr>
              <a:t>입력 </a:t>
            </a:r>
            <a:r>
              <a:rPr lang="ko-KR" altLang="en-US" sz="1600" b="1" dirty="0" err="1">
                <a:latin typeface="+mn-ea"/>
                <a:ea typeface="+mn-ea"/>
              </a:rPr>
              <a:t>플러그인을</a:t>
            </a:r>
            <a:r>
              <a:rPr lang="ko-KR" altLang="en-US" sz="1600" b="1" dirty="0">
                <a:latin typeface="+mn-ea"/>
                <a:ea typeface="+mn-ea"/>
              </a:rPr>
              <a:t> 사용하여 이러한 이벤트를 수신 한 다음 </a:t>
            </a: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용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출력 </a:t>
            </a:r>
            <a:r>
              <a:rPr lang="ko-KR" altLang="en-US" sz="1600" b="1" dirty="0" err="1">
                <a:latin typeface="+mn-ea"/>
                <a:ea typeface="+mn-ea"/>
              </a:rPr>
              <a:t>플러그인을</a:t>
            </a:r>
            <a:r>
              <a:rPr lang="ko-KR" altLang="en-US" sz="1600" b="1" dirty="0">
                <a:latin typeface="+mn-ea"/>
                <a:ea typeface="+mn-ea"/>
              </a:rPr>
              <a:t> 사용하여 트랜잭션을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로 전송합니다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출력 </a:t>
            </a:r>
            <a:r>
              <a:rPr lang="ko-KR" altLang="en-US" sz="1600" b="1" dirty="0" err="1">
                <a:latin typeface="+mn-ea"/>
                <a:ea typeface="+mn-ea"/>
              </a:rPr>
              <a:t>플러그인은</a:t>
            </a:r>
            <a:r>
              <a:rPr lang="ko-KR" altLang="en-US" sz="1600" b="1" dirty="0">
                <a:latin typeface="+mn-ea"/>
                <a:ea typeface="+mn-ea"/>
              </a:rPr>
              <a:t> 대량 </a:t>
            </a:r>
            <a:r>
              <a:rPr lang="en-US" altLang="ko-KR" sz="1600" b="1" dirty="0">
                <a:latin typeface="+mn-ea"/>
                <a:ea typeface="+mn-ea"/>
              </a:rPr>
              <a:t>API</a:t>
            </a:r>
            <a:r>
              <a:rPr lang="ko-KR" altLang="en-US" sz="1600" b="1" dirty="0">
                <a:latin typeface="+mn-ea"/>
                <a:ea typeface="+mn-ea"/>
              </a:rPr>
              <a:t>를 사용하여 색인 생성을 매우 효율적으로 만듭니다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5992" y="3595777"/>
            <a:ext cx="95530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b="1" dirty="0" smtClean="0">
                <a:solidFill>
                  <a:srgbClr val="FF0000"/>
                </a:solidFill>
              </a:rPr>
              <a:t>vi 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logstash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conf.d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logstash.conf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000" dirty="0" smtClean="0"/>
              <a:t>input </a:t>
            </a:r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beats {</a:t>
            </a:r>
          </a:p>
          <a:p>
            <a:pPr algn="l"/>
            <a:r>
              <a:rPr lang="en-US" altLang="ko-KR" sz="1000" dirty="0"/>
              <a:t>    port =&gt; 5044</a:t>
            </a:r>
          </a:p>
          <a:p>
            <a:pPr algn="l"/>
            <a:r>
              <a:rPr lang="en-US" altLang="ko-KR" sz="1000" dirty="0"/>
              <a:t>  }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 The filter part of this file is commented out to indicate that it is</a:t>
            </a:r>
          </a:p>
          <a:p>
            <a:pPr algn="l"/>
            <a:r>
              <a:rPr lang="en-US" altLang="ko-KR" sz="1000" dirty="0"/>
              <a:t># optional.</a:t>
            </a:r>
          </a:p>
          <a:p>
            <a:pPr algn="l"/>
            <a:r>
              <a:rPr lang="en-US" altLang="ko-KR" sz="1000" dirty="0"/>
              <a:t># filter {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output {</a:t>
            </a:r>
          </a:p>
          <a:p>
            <a:pPr algn="l"/>
            <a:r>
              <a:rPr lang="en-US" altLang="ko-KR" sz="1000" dirty="0"/>
              <a:t>  </a:t>
            </a:r>
            <a:r>
              <a:rPr lang="en-US" altLang="ko-KR" sz="1000" dirty="0" err="1"/>
              <a:t>elasticsearch</a:t>
            </a:r>
            <a:r>
              <a:rPr lang="en-US" altLang="ko-KR" sz="1000" dirty="0"/>
              <a:t> {</a:t>
            </a:r>
          </a:p>
          <a:p>
            <a:pPr algn="l"/>
            <a:r>
              <a:rPr lang="en-US" altLang="ko-KR" sz="1000" dirty="0"/>
              <a:t>    hosts =&gt; "localhost:9200"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manage_template</a:t>
            </a:r>
            <a:r>
              <a:rPr lang="en-US" altLang="ko-KR" sz="1000" dirty="0"/>
              <a:t> =&gt; false</a:t>
            </a:r>
          </a:p>
          <a:p>
            <a:pPr algn="l"/>
            <a:r>
              <a:rPr lang="en-US" altLang="ko-KR" sz="1000" dirty="0"/>
              <a:t>    index =&gt; "%{[@metadata][beat]}-%{+YYYY.MM.dd}" 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document_type</a:t>
            </a:r>
            <a:r>
              <a:rPr lang="en-US" altLang="ko-KR" sz="1000" dirty="0"/>
              <a:t> =&gt; "%{[@metadata][type]}" </a:t>
            </a:r>
          </a:p>
          <a:p>
            <a:pPr algn="l"/>
            <a:r>
              <a:rPr lang="en-US" altLang="ko-KR" sz="1000" dirty="0"/>
              <a:t>  }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265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Machine Learning</a:t>
            </a:r>
            <a:r>
              <a:rPr lang="ko-KR" altLang="en-US" sz="2400" dirty="0" smtClean="0">
                <a:latin typeface="+mj-ea"/>
              </a:rPr>
              <a:t> 분류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197" y="1278161"/>
            <a:ext cx="9857043" cy="49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82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Logstash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en-US" altLang="ko-KR" sz="2400" dirty="0" err="1" smtClean="0">
                <a:latin typeface="+mj-ea"/>
              </a:rPr>
              <a:t>filebeat</a:t>
            </a:r>
            <a:r>
              <a:rPr lang="ko-KR" altLang="en-US" sz="2400" dirty="0" smtClean="0">
                <a:latin typeface="+mj-ea"/>
              </a:rPr>
              <a:t>의 특정파일 연동 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95959" y="774105"/>
            <a:ext cx="9793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ko-KR" altLang="en-US" sz="2000" b="1" dirty="0" smtClean="0">
                <a:latin typeface="+mn-ea"/>
                <a:ea typeface="+mn-ea"/>
              </a:rPr>
              <a:t>의 특정파일 연동 및 </a:t>
            </a:r>
            <a:r>
              <a:rPr lang="en-US" altLang="ko-KR" sz="2000" b="1" dirty="0" err="1" smtClean="0">
                <a:latin typeface="+mn-ea"/>
                <a:ea typeface="+mn-ea"/>
              </a:rPr>
              <a:t>grok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필터설정 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2629" y="1285583"/>
            <a:ext cx="603241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logstash</a:t>
            </a:r>
            <a:r>
              <a:rPr lang="ko-KR" altLang="en-US" dirty="0"/>
              <a:t>설정</a:t>
            </a:r>
            <a:r>
              <a:rPr lang="en-US" altLang="ko-KR" dirty="0"/>
              <a:t>]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vi /</a:t>
            </a:r>
            <a:r>
              <a:rPr lang="en-US" altLang="ko-KR" b="1" dirty="0" err="1">
                <a:solidFill>
                  <a:srgbClr val="FF0000"/>
                </a:solidFill>
              </a:rPr>
              <a:t>etc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logstash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conf.d</a:t>
            </a:r>
            <a:r>
              <a:rPr lang="en-US" altLang="ko-KR" b="1" dirty="0">
                <a:solidFill>
                  <a:srgbClr val="FF0000"/>
                </a:solidFill>
              </a:rPr>
              <a:t>/first-</a:t>
            </a:r>
            <a:r>
              <a:rPr lang="en-US" altLang="ko-KR" b="1" dirty="0" err="1">
                <a:solidFill>
                  <a:srgbClr val="FF0000"/>
                </a:solidFill>
              </a:rPr>
              <a:t>pipeline.conf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input {</a:t>
            </a:r>
          </a:p>
          <a:p>
            <a:pPr algn="l"/>
            <a:r>
              <a:rPr lang="en-US" altLang="ko-KR" dirty="0"/>
              <a:t>  beats {</a:t>
            </a:r>
          </a:p>
          <a:p>
            <a:pPr algn="l"/>
            <a:r>
              <a:rPr lang="en-US" altLang="ko-KR" dirty="0"/>
              <a:t>    port =&gt; 5043</a:t>
            </a:r>
          </a:p>
          <a:p>
            <a:pPr algn="l"/>
            <a:r>
              <a:rPr lang="en-US" altLang="ko-KR" dirty="0"/>
              <a:t>  }</a:t>
            </a:r>
          </a:p>
          <a:p>
            <a:pPr algn="l"/>
            <a:r>
              <a:rPr lang="en-US" altLang="ko-KR" dirty="0"/>
              <a:t>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The filter part of this file is commented out to indicate that it is</a:t>
            </a:r>
          </a:p>
          <a:p>
            <a:pPr algn="l"/>
            <a:r>
              <a:rPr lang="en-US" altLang="ko-KR" dirty="0"/>
              <a:t># optional.</a:t>
            </a:r>
          </a:p>
          <a:p>
            <a:pPr algn="l"/>
            <a:r>
              <a:rPr lang="en-US" altLang="ko-KR" b="1" dirty="0">
                <a:solidFill>
                  <a:srgbClr val="0070C0"/>
                </a:solidFill>
              </a:rPr>
              <a:t>filter {</a:t>
            </a:r>
          </a:p>
          <a:p>
            <a:pPr algn="l"/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grok</a:t>
            </a:r>
            <a:r>
              <a:rPr lang="en-US" altLang="ko-KR" b="1" dirty="0">
                <a:solidFill>
                  <a:srgbClr val="0070C0"/>
                </a:solidFill>
              </a:rPr>
              <a:t> {</a:t>
            </a:r>
          </a:p>
          <a:p>
            <a:pPr algn="l"/>
            <a:r>
              <a:rPr lang="en-US" altLang="ko-KR" b="1" dirty="0">
                <a:solidFill>
                  <a:srgbClr val="0070C0"/>
                </a:solidFill>
              </a:rPr>
              <a:t>        match =&gt; { "message" =&gt; "%{COMBINEDAPACHELOG}"}</a:t>
            </a:r>
          </a:p>
          <a:p>
            <a:pPr algn="l"/>
            <a:r>
              <a:rPr lang="en-US" altLang="ko-KR" b="1" dirty="0">
                <a:solidFill>
                  <a:srgbClr val="0070C0"/>
                </a:solidFill>
              </a:rPr>
              <a:t>    }</a:t>
            </a:r>
          </a:p>
          <a:p>
            <a:pPr algn="l"/>
            <a:r>
              <a:rPr lang="en-US" altLang="ko-KR" b="1" dirty="0">
                <a:solidFill>
                  <a:srgbClr val="0070C0"/>
                </a:solidFill>
              </a:rPr>
              <a:t>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output {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stdout</a:t>
            </a:r>
            <a:r>
              <a:rPr lang="en-US" altLang="ko-KR" dirty="0"/>
              <a:t> { codec =&gt; </a:t>
            </a:r>
            <a:r>
              <a:rPr lang="en-US" altLang="ko-KR" dirty="0" err="1"/>
              <a:t>rubydebug</a:t>
            </a:r>
            <a:r>
              <a:rPr lang="en-US" altLang="ko-KR" dirty="0"/>
              <a:t>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}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usr</a:t>
            </a:r>
            <a:r>
              <a:rPr lang="en-US" altLang="ko-KR" b="1" dirty="0">
                <a:solidFill>
                  <a:srgbClr val="FF0000"/>
                </a:solidFill>
              </a:rPr>
              <a:t>/share/</a:t>
            </a:r>
            <a:r>
              <a:rPr lang="en-US" altLang="ko-KR" b="1" dirty="0" err="1">
                <a:solidFill>
                  <a:srgbClr val="FF0000"/>
                </a:solidFill>
              </a:rPr>
              <a:t>logstash</a:t>
            </a:r>
            <a:r>
              <a:rPr lang="en-US" altLang="ko-KR" b="1" dirty="0">
                <a:solidFill>
                  <a:srgbClr val="FF0000"/>
                </a:solidFill>
              </a:rPr>
              <a:t>/bin/</a:t>
            </a:r>
            <a:r>
              <a:rPr lang="en-US" altLang="ko-KR" b="1" dirty="0" err="1">
                <a:solidFill>
                  <a:srgbClr val="FF0000"/>
                </a:solidFill>
              </a:rPr>
              <a:t>logstash</a:t>
            </a:r>
            <a:r>
              <a:rPr lang="en-US" altLang="ko-KR" b="1" dirty="0">
                <a:solidFill>
                  <a:srgbClr val="FF0000"/>
                </a:solidFill>
              </a:rPr>
              <a:t> -f first-</a:t>
            </a:r>
            <a:r>
              <a:rPr lang="en-US" altLang="ko-KR" b="1" dirty="0" err="1">
                <a:solidFill>
                  <a:srgbClr val="FF0000"/>
                </a:solidFill>
              </a:rPr>
              <a:t>pipeline.conf</a:t>
            </a:r>
            <a:r>
              <a:rPr lang="en-US" altLang="ko-KR" b="1" dirty="0">
                <a:solidFill>
                  <a:srgbClr val="FF0000"/>
                </a:solidFill>
              </a:rPr>
              <a:t> --</a:t>
            </a:r>
            <a:r>
              <a:rPr lang="en-US" altLang="ko-KR" b="1" dirty="0" err="1">
                <a:solidFill>
                  <a:srgbClr val="FF0000"/>
                </a:solidFill>
              </a:rPr>
              <a:t>config.reload.automatic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48486" y="1278161"/>
            <a:ext cx="52197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filebeat</a:t>
            </a:r>
            <a:r>
              <a:rPr lang="ko-KR" altLang="ko-KR" dirty="0"/>
              <a:t>설정</a:t>
            </a:r>
            <a:r>
              <a:rPr lang="en-US" altLang="ko-KR" dirty="0"/>
              <a:t>]</a:t>
            </a:r>
            <a:endParaRPr lang="ko-KR" altLang="ko-KR" dirty="0"/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vi </a:t>
            </a:r>
            <a:r>
              <a:rPr lang="en-US" altLang="ko-KR" b="1" dirty="0" err="1">
                <a:solidFill>
                  <a:srgbClr val="FF0000"/>
                </a:solidFill>
              </a:rPr>
              <a:t>filebeat.yml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 err="1"/>
              <a:t>filebeat.prospectors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- </a:t>
            </a:r>
            <a:r>
              <a:rPr lang="en-US" altLang="ko-KR" dirty="0" err="1"/>
              <a:t>input_type</a:t>
            </a:r>
            <a:r>
              <a:rPr lang="en-US" altLang="ko-KR" dirty="0"/>
              <a:t>: log</a:t>
            </a:r>
          </a:p>
          <a:p>
            <a:pPr algn="l"/>
            <a:r>
              <a:rPr lang="en-US" altLang="ko-KR" dirty="0"/>
              <a:t>  paths:</a:t>
            </a:r>
          </a:p>
          <a:p>
            <a:pPr algn="l"/>
            <a:r>
              <a:rPr lang="en-US" altLang="ko-KR" dirty="0"/>
              <a:t>    - /root/logstash-tutorial.log  -&gt; </a:t>
            </a:r>
            <a:r>
              <a:rPr lang="ko-KR" altLang="en-US" dirty="0"/>
              <a:t>사전에 파일다운로드 </a:t>
            </a:r>
          </a:p>
          <a:p>
            <a:pPr algn="l"/>
            <a:r>
              <a:rPr lang="en-US" altLang="ko-KR" dirty="0" err="1"/>
              <a:t>output.logstash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hosts: ["localhost: 5043”]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usr</a:t>
            </a:r>
            <a:r>
              <a:rPr lang="en-US" altLang="ko-KR" b="1" dirty="0">
                <a:solidFill>
                  <a:srgbClr val="FF0000"/>
                </a:solidFill>
              </a:rPr>
              <a:t>/share/</a:t>
            </a:r>
            <a:r>
              <a:rPr lang="en-US" altLang="ko-KR" b="1" dirty="0" err="1">
                <a:solidFill>
                  <a:srgbClr val="FF0000"/>
                </a:solidFill>
              </a:rPr>
              <a:t>filebeat</a:t>
            </a:r>
            <a:r>
              <a:rPr lang="en-US" altLang="ko-KR" b="1" dirty="0">
                <a:solidFill>
                  <a:srgbClr val="FF0000"/>
                </a:solidFill>
              </a:rPr>
              <a:t>/bin/</a:t>
            </a:r>
            <a:r>
              <a:rPr lang="en-US" altLang="ko-KR" b="1" dirty="0" err="1">
                <a:solidFill>
                  <a:srgbClr val="FF0000"/>
                </a:solidFill>
              </a:rPr>
              <a:t>filebeat</a:t>
            </a:r>
            <a:r>
              <a:rPr lang="en-US" altLang="ko-KR" b="1" dirty="0">
                <a:solidFill>
                  <a:srgbClr val="FF0000"/>
                </a:solidFill>
              </a:rPr>
              <a:t> -e -c /</a:t>
            </a:r>
            <a:r>
              <a:rPr lang="en-US" altLang="ko-KR" b="1" dirty="0" err="1">
                <a:solidFill>
                  <a:srgbClr val="FF0000"/>
                </a:solidFill>
              </a:rPr>
              <a:t>etc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filebeat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filebeat.yml</a:t>
            </a:r>
            <a:r>
              <a:rPr lang="en-US" altLang="ko-KR" b="1" dirty="0">
                <a:solidFill>
                  <a:srgbClr val="FF0000"/>
                </a:solidFill>
              </a:rPr>
              <a:t> -d "publish"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3984" y="5294838"/>
            <a:ext cx="4706510" cy="3647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{</a:t>
            </a:r>
            <a:endParaRPr lang="ko-KR" altLang="ko-KR" dirty="0"/>
          </a:p>
          <a:p>
            <a:pPr algn="l"/>
            <a:r>
              <a:rPr lang="en-US" altLang="ko-KR" dirty="0"/>
              <a:t>    "@timestamp" =&gt; 2017-09-15T08:12:22.218Z,</a:t>
            </a:r>
            <a:endParaRPr lang="ko-KR" altLang="ko-KR" dirty="0"/>
          </a:p>
          <a:p>
            <a:pPr algn="l"/>
            <a:r>
              <a:rPr lang="en-US" altLang="ko-KR" dirty="0"/>
              <a:t>        "offset" =&gt; 24464,</a:t>
            </a:r>
            <a:endParaRPr lang="ko-KR" altLang="ko-KR" dirty="0"/>
          </a:p>
          <a:p>
            <a:pPr algn="l"/>
            <a:r>
              <a:rPr lang="en-US" altLang="ko-KR" dirty="0"/>
              <a:t>      "@version" =&gt; "1",</a:t>
            </a:r>
            <a:endParaRPr lang="ko-KR" altLang="ko-KR" dirty="0"/>
          </a:p>
          <a:p>
            <a:pPr algn="l"/>
            <a:r>
              <a:rPr lang="en-US" altLang="ko-KR" dirty="0"/>
              <a:t>    "</a:t>
            </a:r>
            <a:r>
              <a:rPr lang="en-US" altLang="ko-KR" dirty="0" err="1"/>
              <a:t>input_type</a:t>
            </a:r>
            <a:r>
              <a:rPr lang="en-US" altLang="ko-KR" dirty="0"/>
              <a:t>" =&gt; "log",</a:t>
            </a:r>
            <a:endParaRPr lang="ko-KR" altLang="ko-KR" dirty="0"/>
          </a:p>
          <a:p>
            <a:pPr algn="l"/>
            <a:r>
              <a:rPr lang="en-US" altLang="ko-KR" dirty="0"/>
              <a:t>          "beat" =&gt; {</a:t>
            </a:r>
            <a:endParaRPr lang="ko-KR" altLang="ko-KR" dirty="0"/>
          </a:p>
          <a:p>
            <a:pPr algn="l"/>
            <a:r>
              <a:rPr lang="en-US" altLang="ko-KR" dirty="0"/>
              <a:t>        "hostname" =&gt; "q-nimi-os01.novalocal",</a:t>
            </a:r>
            <a:endParaRPr lang="ko-KR" altLang="ko-KR" dirty="0"/>
          </a:p>
          <a:p>
            <a:pPr algn="l"/>
            <a:r>
              <a:rPr lang="en-US" altLang="ko-KR" dirty="0"/>
              <a:t>            "name" =&gt; "q-nimi-os01.novalocal",</a:t>
            </a:r>
            <a:endParaRPr lang="ko-KR" altLang="ko-KR" dirty="0"/>
          </a:p>
          <a:p>
            <a:pPr algn="l"/>
            <a:r>
              <a:rPr lang="en-US" altLang="ko-KR" dirty="0"/>
              <a:t>         "version" =&gt; "5.5.2"</a:t>
            </a:r>
            <a:endParaRPr lang="ko-KR" altLang="ko-KR" dirty="0"/>
          </a:p>
          <a:p>
            <a:pPr algn="l"/>
            <a:r>
              <a:rPr lang="en-US" altLang="ko-KR" dirty="0"/>
              <a:t>    },</a:t>
            </a:r>
            <a:endParaRPr lang="ko-KR" altLang="ko-KR" dirty="0"/>
          </a:p>
          <a:p>
            <a:pPr algn="l"/>
            <a:r>
              <a:rPr lang="en-US" altLang="ko-KR" dirty="0"/>
              <a:t>          "host" =&gt; "q-nimi-os01.novalocal",</a:t>
            </a:r>
            <a:endParaRPr lang="ko-KR" altLang="ko-KR" dirty="0"/>
          </a:p>
          <a:p>
            <a:pPr algn="l"/>
            <a:r>
              <a:rPr lang="en-US" altLang="ko-KR" dirty="0"/>
              <a:t>        "source" =&gt; "/root/logstash-tutorial.log",</a:t>
            </a:r>
            <a:endParaRPr lang="ko-KR" altLang="ko-KR" dirty="0"/>
          </a:p>
          <a:p>
            <a:pPr algn="l"/>
            <a:r>
              <a:rPr lang="en-US" altLang="ko-KR" dirty="0"/>
              <a:t>       "message" =&gt; "86.1.76.62 - - [04/Jan/2015:05:30:37 +0000] \"GET /style2.css HTTP/1.1\" 200 4877 \"http://www.semicomplete.com/projects/xdotool/\" \"Mozilla/5.0 (X11; Linux x86_64; rv:24.0) Gecko/20140205 Firefox/24.0 </a:t>
            </a:r>
            <a:r>
              <a:rPr lang="en-US" altLang="ko-KR" dirty="0" err="1"/>
              <a:t>Iceweasel</a:t>
            </a:r>
            <a:r>
              <a:rPr lang="en-US" altLang="ko-KR" dirty="0"/>
              <a:t>/24.3.0\"",</a:t>
            </a:r>
            <a:endParaRPr lang="ko-KR" altLang="ko-KR" dirty="0"/>
          </a:p>
          <a:p>
            <a:pPr algn="l"/>
            <a:r>
              <a:rPr lang="en-US" altLang="ko-KR" dirty="0"/>
              <a:t>          "type" =&gt; "log",</a:t>
            </a:r>
            <a:endParaRPr lang="ko-KR" altLang="ko-KR" dirty="0"/>
          </a:p>
          <a:p>
            <a:pPr algn="l"/>
            <a:r>
              <a:rPr lang="en-US" altLang="ko-KR" dirty="0"/>
              <a:t>          "tags" =&gt; [</a:t>
            </a:r>
            <a:endParaRPr lang="ko-KR" altLang="ko-KR" dirty="0"/>
          </a:p>
          <a:p>
            <a:pPr algn="l"/>
            <a:r>
              <a:rPr lang="en-US" altLang="ko-KR" dirty="0"/>
              <a:t>        [0] "</a:t>
            </a:r>
            <a:r>
              <a:rPr lang="en-US" altLang="ko-KR" dirty="0" err="1"/>
              <a:t>beats_input_codec_plain_applied</a:t>
            </a:r>
            <a:r>
              <a:rPr lang="en-US" altLang="ko-KR" dirty="0"/>
              <a:t>"</a:t>
            </a:r>
            <a:endParaRPr lang="ko-KR" altLang="ko-KR" dirty="0"/>
          </a:p>
          <a:p>
            <a:pPr algn="l"/>
            <a:r>
              <a:rPr lang="en-US" altLang="ko-KR" dirty="0"/>
              <a:t>    ]</a:t>
            </a:r>
            <a:endParaRPr lang="ko-KR" altLang="ko-KR" dirty="0"/>
          </a:p>
          <a:p>
            <a:pPr algn="l"/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220494" y="5294838"/>
            <a:ext cx="5219700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altLang="ko-KR" dirty="0"/>
              <a:t>{</a:t>
            </a:r>
            <a:endParaRPr lang="ko-KR" altLang="ko-KR" dirty="0"/>
          </a:p>
          <a:p>
            <a:pPr algn="l"/>
            <a:r>
              <a:rPr lang="en-US" altLang="ko-KR" dirty="0"/>
              <a:t>        "request" =&gt; "/style2.css",</a:t>
            </a:r>
            <a:endParaRPr lang="ko-KR" altLang="ko-KR" dirty="0"/>
          </a:p>
          <a:p>
            <a:pPr algn="l"/>
            <a:r>
              <a:rPr lang="en-US" altLang="ko-KR" dirty="0"/>
              <a:t>          "agent" =&gt; "\"Mozilla/5.0 (X11; Linux x86_64; rv:24.0) Gecko/20140205 Firefox/24.0 </a:t>
            </a:r>
            <a:r>
              <a:rPr lang="en-US" altLang="ko-KR" dirty="0" err="1"/>
              <a:t>Iceweasel</a:t>
            </a:r>
            <a:r>
              <a:rPr lang="en-US" altLang="ko-KR" dirty="0"/>
              <a:t>/24.3.0\"",</a:t>
            </a:r>
            <a:endParaRPr lang="ko-KR" altLang="ko-KR" dirty="0"/>
          </a:p>
          <a:p>
            <a:pPr algn="l"/>
            <a:r>
              <a:rPr lang="en-US" altLang="ko-KR" dirty="0"/>
              <a:t>         "offset" =&gt; 24464,</a:t>
            </a:r>
            <a:endParaRPr lang="ko-KR" altLang="ko-KR" dirty="0"/>
          </a:p>
          <a:p>
            <a:pPr algn="l"/>
            <a:r>
              <a:rPr lang="en-US" altLang="ko-KR" dirty="0"/>
              <a:t>           "</a:t>
            </a:r>
            <a:r>
              <a:rPr lang="en-US" altLang="ko-KR" dirty="0" err="1"/>
              <a:t>auth</a:t>
            </a:r>
            <a:r>
              <a:rPr lang="en-US" altLang="ko-KR" dirty="0"/>
              <a:t>" =&gt; "-",</a:t>
            </a:r>
            <a:endParaRPr lang="ko-KR" altLang="ko-KR" dirty="0"/>
          </a:p>
          <a:p>
            <a:pPr algn="l"/>
            <a:r>
              <a:rPr lang="en-US" altLang="ko-KR" dirty="0"/>
              <a:t>          "ident" =&gt; "-",</a:t>
            </a:r>
            <a:endParaRPr lang="ko-KR" altLang="ko-KR" dirty="0"/>
          </a:p>
          <a:p>
            <a:pPr algn="l"/>
            <a:r>
              <a:rPr lang="en-US" altLang="ko-KR" dirty="0"/>
              <a:t>     "</a:t>
            </a:r>
            <a:r>
              <a:rPr lang="en-US" altLang="ko-KR" dirty="0" err="1"/>
              <a:t>input_type</a:t>
            </a:r>
            <a:r>
              <a:rPr lang="en-US" altLang="ko-KR" dirty="0"/>
              <a:t>" =&gt; "log",</a:t>
            </a:r>
            <a:endParaRPr lang="ko-KR" altLang="ko-KR" dirty="0"/>
          </a:p>
          <a:p>
            <a:pPr algn="l"/>
            <a:r>
              <a:rPr lang="en-US" altLang="ko-KR" dirty="0"/>
              <a:t>           "verb" =&gt; "GET",</a:t>
            </a:r>
            <a:endParaRPr lang="ko-KR" altLang="ko-KR" dirty="0"/>
          </a:p>
          <a:p>
            <a:pPr algn="l"/>
            <a:r>
              <a:rPr lang="en-US" altLang="ko-KR" dirty="0"/>
              <a:t>         "source" =&gt; "/root/logstash-tutorial.log",</a:t>
            </a:r>
            <a:endParaRPr lang="ko-KR" altLang="ko-KR" dirty="0"/>
          </a:p>
          <a:p>
            <a:pPr algn="l"/>
            <a:r>
              <a:rPr lang="en-US" altLang="ko-KR" dirty="0"/>
              <a:t>        "message" =&gt; "86.1.76.62 - - [04/Jan/2015:05:30:37 +0000] \"GET /style2.css HTTP/1.1\" 200 4877 \"http://www.semicomplete.com/projects/xdotool/\" \"Mozilla/5.0 (X11; Linux x86_64; rv:24.0) Gecko/20140205 Firefox/24.0 </a:t>
            </a:r>
            <a:r>
              <a:rPr lang="en-US" altLang="ko-KR" dirty="0" err="1"/>
              <a:t>Iceweasel</a:t>
            </a:r>
            <a:r>
              <a:rPr lang="en-US" altLang="ko-KR" dirty="0"/>
              <a:t>/24.3.0\"",</a:t>
            </a:r>
            <a:endParaRPr lang="ko-KR" altLang="ko-KR" dirty="0"/>
          </a:p>
          <a:p>
            <a:pPr algn="l"/>
            <a:r>
              <a:rPr lang="en-US" altLang="ko-KR" dirty="0"/>
              <a:t>           "type" =&gt; "log",</a:t>
            </a:r>
            <a:endParaRPr lang="ko-KR" altLang="ko-KR" dirty="0"/>
          </a:p>
          <a:p>
            <a:pPr algn="l"/>
            <a:r>
              <a:rPr lang="en-US" altLang="ko-KR" dirty="0"/>
              <a:t>           "tags" =&gt; [</a:t>
            </a:r>
            <a:endParaRPr lang="ko-KR" altLang="ko-KR" dirty="0"/>
          </a:p>
          <a:p>
            <a:pPr algn="l"/>
            <a:r>
              <a:rPr lang="en-US" altLang="ko-KR" dirty="0"/>
              <a:t>        [0] "</a:t>
            </a:r>
            <a:r>
              <a:rPr lang="en-US" altLang="ko-KR" dirty="0" err="1"/>
              <a:t>beats_input_codec_plain_applied</a:t>
            </a:r>
            <a:r>
              <a:rPr lang="en-US" altLang="ko-KR" dirty="0"/>
              <a:t>"</a:t>
            </a:r>
            <a:endParaRPr lang="ko-KR" altLang="ko-KR" dirty="0"/>
          </a:p>
          <a:p>
            <a:pPr algn="l"/>
            <a:r>
              <a:rPr lang="en-US" altLang="ko-KR" dirty="0"/>
              <a:t>    ],</a:t>
            </a:r>
            <a:endParaRPr lang="ko-KR" altLang="ko-KR" dirty="0"/>
          </a:p>
          <a:p>
            <a:pPr algn="l"/>
            <a:r>
              <a:rPr lang="en-US" altLang="ko-KR" dirty="0"/>
              <a:t>       "referrer" =&gt; "\"http://www.semicomplete.com/projects/xdotool/\"",</a:t>
            </a:r>
            <a:endParaRPr lang="ko-KR" altLang="ko-KR" dirty="0"/>
          </a:p>
          <a:p>
            <a:pPr algn="l"/>
            <a:r>
              <a:rPr lang="en-US" altLang="ko-KR" dirty="0"/>
              <a:t>     "@timestamp" =&gt; 2017-09-15T08:18:41.010Z,</a:t>
            </a:r>
            <a:endParaRPr lang="ko-KR" altLang="ko-KR" dirty="0"/>
          </a:p>
          <a:p>
            <a:pPr algn="l"/>
            <a:r>
              <a:rPr lang="en-US" altLang="ko-KR" dirty="0"/>
              <a:t>       "response" =&gt; "200",</a:t>
            </a:r>
            <a:endParaRPr lang="ko-KR" altLang="ko-KR" dirty="0"/>
          </a:p>
          <a:p>
            <a:pPr algn="l"/>
            <a:r>
              <a:rPr lang="en-US" altLang="ko-KR" dirty="0"/>
              <a:t>          "bytes" =&gt; "4877",</a:t>
            </a:r>
            <a:endParaRPr lang="ko-KR" altLang="ko-KR" dirty="0"/>
          </a:p>
          <a:p>
            <a:pPr algn="l"/>
            <a:r>
              <a:rPr lang="en-US" altLang="ko-KR" dirty="0"/>
              <a:t>       "</a:t>
            </a:r>
            <a:r>
              <a:rPr lang="en-US" altLang="ko-KR" dirty="0" err="1"/>
              <a:t>clientip</a:t>
            </a:r>
            <a:r>
              <a:rPr lang="en-US" altLang="ko-KR" dirty="0"/>
              <a:t>" =&gt; "86.1.76.62",</a:t>
            </a:r>
            <a:endParaRPr lang="ko-KR" altLang="ko-KR" dirty="0"/>
          </a:p>
          <a:p>
            <a:pPr algn="l"/>
            <a:r>
              <a:rPr lang="en-US" altLang="ko-KR" dirty="0"/>
              <a:t>       "@version" =&gt; "1",</a:t>
            </a:r>
            <a:endParaRPr lang="ko-KR" altLang="ko-KR" dirty="0"/>
          </a:p>
          <a:p>
            <a:pPr algn="l"/>
            <a:r>
              <a:rPr lang="en-US" altLang="ko-KR" dirty="0"/>
              <a:t>           "beat" =&gt; {</a:t>
            </a:r>
            <a:endParaRPr lang="ko-KR" altLang="ko-KR" dirty="0"/>
          </a:p>
          <a:p>
            <a:pPr algn="l"/>
            <a:r>
              <a:rPr lang="en-US" altLang="ko-KR" dirty="0"/>
              <a:t>        "hostname" =&gt; "q-nimi-os01.novalocal",</a:t>
            </a:r>
            <a:endParaRPr lang="ko-KR" altLang="ko-KR" dirty="0"/>
          </a:p>
          <a:p>
            <a:pPr algn="l"/>
            <a:r>
              <a:rPr lang="en-US" altLang="ko-KR" dirty="0"/>
              <a:t>            "name" =&gt; "q-nimi-os01.novalocal",</a:t>
            </a:r>
            <a:endParaRPr lang="ko-KR" altLang="ko-KR" dirty="0"/>
          </a:p>
          <a:p>
            <a:pPr algn="l"/>
            <a:r>
              <a:rPr lang="en-US" altLang="ko-KR" dirty="0"/>
              <a:t>         "version" =&gt; "5.5.2"</a:t>
            </a:r>
            <a:endParaRPr lang="ko-KR" altLang="ko-KR" dirty="0"/>
          </a:p>
          <a:p>
            <a:pPr algn="l"/>
            <a:r>
              <a:rPr lang="en-US" altLang="ko-KR" dirty="0"/>
              <a:t>    },</a:t>
            </a:r>
            <a:endParaRPr lang="ko-KR" altLang="ko-KR" dirty="0"/>
          </a:p>
          <a:p>
            <a:pPr algn="l"/>
            <a:r>
              <a:rPr lang="en-US" altLang="ko-KR" dirty="0"/>
              <a:t>           "host" =&gt; "q-nimi-os01.novalocal",</a:t>
            </a:r>
            <a:endParaRPr lang="ko-KR" altLang="ko-KR" dirty="0"/>
          </a:p>
          <a:p>
            <a:pPr algn="l"/>
            <a:r>
              <a:rPr lang="en-US" altLang="ko-KR" dirty="0"/>
              <a:t>    "</a:t>
            </a:r>
            <a:r>
              <a:rPr lang="en-US" altLang="ko-KR" dirty="0" err="1"/>
              <a:t>httpversion</a:t>
            </a:r>
            <a:r>
              <a:rPr lang="en-US" altLang="ko-KR" dirty="0"/>
              <a:t>" =&gt; "1.1",</a:t>
            </a:r>
            <a:endParaRPr lang="ko-KR" altLang="ko-KR" dirty="0"/>
          </a:p>
          <a:p>
            <a:pPr algn="l"/>
            <a:r>
              <a:rPr lang="en-US" altLang="ko-KR" dirty="0"/>
              <a:t>      "timestamp" =&gt; "04/Jan/2015:05:30:37 +0000"</a:t>
            </a:r>
            <a:endParaRPr lang="ko-KR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395959" y="4736286"/>
            <a:ext cx="6408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latin typeface="+mn-ea"/>
                <a:ea typeface="+mn-ea"/>
              </a:rPr>
              <a:t>filter</a:t>
            </a:r>
            <a:r>
              <a:rPr lang="ko-KR" altLang="en-US" sz="1800" b="1" dirty="0" err="1" smtClean="0">
                <a:latin typeface="+mn-ea"/>
                <a:ea typeface="+mn-ea"/>
              </a:rPr>
              <a:t>사용했을때와</a:t>
            </a:r>
            <a:r>
              <a:rPr lang="ko-KR" altLang="en-US" sz="1800" b="1" dirty="0" smtClean="0">
                <a:latin typeface="+mn-ea"/>
                <a:ea typeface="+mn-ea"/>
              </a:rPr>
              <a:t>  </a:t>
            </a:r>
            <a:r>
              <a:rPr lang="en-US" altLang="ko-KR" sz="1800" b="1" dirty="0" err="1" smtClean="0">
                <a:latin typeface="+mn-ea"/>
                <a:ea typeface="+mn-ea"/>
              </a:rPr>
              <a:t>grok</a:t>
            </a:r>
            <a:r>
              <a:rPr lang="ko-KR" altLang="en-US" sz="1800" b="1" dirty="0" err="1" smtClean="0">
                <a:latin typeface="+mn-ea"/>
                <a:ea typeface="+mn-ea"/>
              </a:rPr>
              <a:t>사용했을때</a:t>
            </a:r>
            <a:r>
              <a:rPr lang="ko-KR" altLang="en-US" sz="1800" b="1" dirty="0" smtClean="0">
                <a:latin typeface="+mn-ea"/>
                <a:ea typeface="+mn-ea"/>
              </a:rPr>
              <a:t> 결과양식 </a:t>
            </a:r>
            <a:endParaRPr lang="en-US" altLang="ko-KR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253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Beats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Beat </a:t>
            </a:r>
            <a:r>
              <a:rPr lang="ko-KR" altLang="en-US" sz="2000" b="1" dirty="0" smtClean="0">
                <a:latin typeface="+mn-ea"/>
                <a:ea typeface="+mn-ea"/>
              </a:rPr>
              <a:t>경량 데이터 </a:t>
            </a:r>
            <a:r>
              <a:rPr lang="ko-KR" altLang="en-US" sz="2000" b="1" dirty="0" err="1" smtClean="0">
                <a:latin typeface="+mn-ea"/>
                <a:ea typeface="+mn-ea"/>
              </a:rPr>
              <a:t>수집기</a:t>
            </a:r>
            <a:r>
              <a:rPr lang="en-US" altLang="ko-KR" sz="2000" b="1" dirty="0" smtClean="0">
                <a:latin typeface="+mn-ea"/>
                <a:ea typeface="+mn-ea"/>
              </a:rPr>
              <a:t>. by </a:t>
            </a:r>
            <a:r>
              <a:rPr lang="en-US" altLang="ko-KR" sz="2000" b="1" dirty="0" err="1" smtClean="0">
                <a:latin typeface="+mn-ea"/>
                <a:ea typeface="+mn-ea"/>
              </a:rPr>
              <a:t>Golang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2000" b="1" dirty="0" smtClean="0">
                <a:latin typeface="+mn-ea"/>
                <a:ea typeface="+mn-ea"/>
              </a:rPr>
              <a:t>  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File beat :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로그파일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수집서버의 부하가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있을경우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 읽기 속도 낮춤 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Metric beat : </a:t>
            </a:r>
            <a:r>
              <a:rPr lang="ko-KR" altLang="en-US" sz="2000" b="1" dirty="0" err="1" smtClean="0">
                <a:latin typeface="+mn-ea"/>
                <a:ea typeface="+mn-ea"/>
              </a:rPr>
              <a:t>메트릭</a:t>
            </a:r>
            <a:r>
              <a:rPr lang="en-US" altLang="ko-KR" sz="2000" b="1" dirty="0" smtClean="0">
                <a:latin typeface="+mn-ea"/>
                <a:ea typeface="+mn-ea"/>
              </a:rPr>
              <a:t>. CPU/Mem/</a:t>
            </a:r>
            <a:r>
              <a:rPr lang="en-US" altLang="ko-KR" sz="2000" b="1" dirty="0" err="1" smtClean="0">
                <a:latin typeface="+mn-ea"/>
                <a:ea typeface="+mn-ea"/>
              </a:rPr>
              <a:t>FileSystem</a:t>
            </a:r>
            <a:r>
              <a:rPr lang="en-US" altLang="ko-KR" sz="2000" b="1" dirty="0" smtClean="0">
                <a:latin typeface="+mn-ea"/>
                <a:ea typeface="+mn-ea"/>
              </a:rPr>
              <a:t>/Disk/IO/top </a:t>
            </a:r>
            <a:r>
              <a:rPr lang="ko-KR" altLang="en-US" sz="2000" b="1" dirty="0" smtClean="0">
                <a:latin typeface="+mn-ea"/>
                <a:ea typeface="+mn-ea"/>
              </a:rPr>
              <a:t>등 제공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Packet beat : </a:t>
            </a:r>
            <a:r>
              <a:rPr lang="ko-KR" altLang="en-US" sz="2000" b="1" dirty="0" smtClean="0">
                <a:latin typeface="+mn-ea"/>
                <a:ea typeface="+mn-ea"/>
              </a:rPr>
              <a:t>네트워크 </a:t>
            </a:r>
            <a:r>
              <a:rPr lang="ko-KR" altLang="en-US" sz="2000" b="1" dirty="0" err="1" smtClean="0">
                <a:latin typeface="+mn-ea"/>
                <a:ea typeface="+mn-ea"/>
              </a:rPr>
              <a:t>트래픽</a:t>
            </a:r>
            <a:r>
              <a:rPr lang="ko-KR" altLang="en-US" sz="2000" b="1" dirty="0" smtClean="0">
                <a:latin typeface="+mn-ea"/>
                <a:ea typeface="+mn-ea"/>
              </a:rPr>
              <a:t> 데이터 분석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지연시간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오류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응답시간 등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</a:t>
            </a:r>
            <a:r>
              <a:rPr lang="en-US" altLang="ko-KR" sz="2000" b="1" dirty="0" err="1" smtClean="0">
                <a:latin typeface="+mn-ea"/>
                <a:ea typeface="+mn-ea"/>
              </a:rPr>
              <a:t>Winlog</a:t>
            </a:r>
            <a:r>
              <a:rPr lang="en-US" altLang="ko-KR" sz="2000" b="1" dirty="0" smtClean="0">
                <a:latin typeface="+mn-ea"/>
                <a:ea typeface="+mn-ea"/>
              </a:rPr>
              <a:t> beat: Windows </a:t>
            </a:r>
            <a:r>
              <a:rPr lang="ko-KR" altLang="en-US" sz="2000" b="1" dirty="0" smtClean="0">
                <a:latin typeface="+mn-ea"/>
                <a:ea typeface="+mn-ea"/>
              </a:rPr>
              <a:t>이벤트 로그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Heart beat : </a:t>
            </a:r>
            <a:r>
              <a:rPr lang="ko-KR" altLang="en-US" sz="2000" b="1" dirty="0" smtClean="0">
                <a:latin typeface="+mn-ea"/>
                <a:ea typeface="+mn-ea"/>
              </a:rPr>
              <a:t>가동시간 모니터링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22" y="1638201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0" y="2358281"/>
            <a:ext cx="552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0" y="2842498"/>
            <a:ext cx="571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47" y="3510409"/>
            <a:ext cx="485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15" y="4085084"/>
            <a:ext cx="5524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8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filebeat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란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err="1">
                <a:latin typeface="+mn-ea"/>
                <a:ea typeface="+mn-ea"/>
              </a:rPr>
              <a:t>Filebeat</a:t>
            </a:r>
            <a:r>
              <a:rPr lang="ko-KR" altLang="en-US" sz="1600" b="1" dirty="0">
                <a:latin typeface="+mn-ea"/>
                <a:ea typeface="+mn-ea"/>
              </a:rPr>
              <a:t>는 로컬 파일에 대한 로그 데이터 </a:t>
            </a:r>
            <a:r>
              <a:rPr lang="ko-KR" altLang="en-US" sz="1600" b="1" dirty="0" smtClean="0">
                <a:latin typeface="+mn-ea"/>
                <a:ea typeface="+mn-ea"/>
              </a:rPr>
              <a:t>전달자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서버에 </a:t>
            </a:r>
            <a:r>
              <a:rPr lang="ko-KR" altLang="en-US" sz="1600" b="1" dirty="0">
                <a:latin typeface="+mn-ea"/>
                <a:ea typeface="+mn-ea"/>
              </a:rPr>
              <a:t>에이전트로 설치되는 </a:t>
            </a:r>
            <a:r>
              <a:rPr lang="en-US" altLang="ko-KR" sz="1600" b="1" dirty="0" err="1">
                <a:latin typeface="+mn-ea"/>
                <a:ea typeface="+mn-ea"/>
              </a:rPr>
              <a:t>Filebeat</a:t>
            </a:r>
            <a:r>
              <a:rPr lang="ko-KR" altLang="en-US" sz="1600" b="1" dirty="0">
                <a:latin typeface="+mn-ea"/>
                <a:ea typeface="+mn-ea"/>
              </a:rPr>
              <a:t>는 로그 </a:t>
            </a:r>
            <a:r>
              <a:rPr lang="ko-KR" altLang="en-US" sz="1600" b="1" dirty="0" err="1">
                <a:latin typeface="+mn-ea"/>
                <a:ea typeface="+mn-ea"/>
              </a:rPr>
              <a:t>디렉토리</a:t>
            </a:r>
            <a:r>
              <a:rPr lang="ko-KR" altLang="en-US" sz="1600" b="1" dirty="0">
                <a:latin typeface="+mn-ea"/>
                <a:ea typeface="+mn-ea"/>
              </a:rPr>
              <a:t> 또는 특정 로그 파일을 모니터링하고 파일을 </a:t>
            </a:r>
            <a:r>
              <a:rPr lang="ko-KR" altLang="en-US" sz="1600" b="1" dirty="0" smtClean="0">
                <a:latin typeface="+mn-ea"/>
                <a:ea typeface="+mn-ea"/>
              </a:rPr>
              <a:t>감시하</a:t>
            </a:r>
            <a:r>
              <a:rPr lang="ko-KR" altLang="en-US" sz="1600" b="1" dirty="0">
                <a:latin typeface="+mn-ea"/>
                <a:ea typeface="+mn-ea"/>
              </a:rPr>
              <a:t>고</a:t>
            </a:r>
            <a:r>
              <a:rPr lang="ko-KR" altLang="en-US" sz="1600" b="1" dirty="0" smtClean="0">
                <a:latin typeface="+mn-ea"/>
                <a:ea typeface="+mn-ea"/>
              </a:rPr>
              <a:t> 인덱싱을 </a:t>
            </a:r>
            <a:r>
              <a:rPr lang="ko-KR" altLang="en-US" sz="1600" b="1" dirty="0">
                <a:latin typeface="+mn-ea"/>
                <a:ea typeface="+mn-ea"/>
              </a:rPr>
              <a:t>위해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Elasticsearch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또는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Logstash</a:t>
            </a:r>
            <a:r>
              <a:rPr lang="ko-KR" altLang="en-US" sz="1600" b="1" dirty="0">
                <a:latin typeface="+mn-ea"/>
                <a:ea typeface="+mn-ea"/>
              </a:rPr>
              <a:t>로 전달합니다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C:\Users\user\Desktop\filebe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4" y="3078361"/>
            <a:ext cx="7776864" cy="39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18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filebeat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ko-KR" altLang="en-US" sz="2000" b="1" dirty="0" smtClean="0">
                <a:latin typeface="+mn-ea"/>
                <a:ea typeface="+mn-ea"/>
              </a:rPr>
              <a:t>란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+mn-ea"/>
                <a:ea typeface="+mn-ea"/>
              </a:rPr>
              <a:t>Harvester: </a:t>
            </a:r>
            <a:r>
              <a:rPr lang="ko-KR" altLang="en-US" sz="1600" b="1" dirty="0">
                <a:latin typeface="+mn-ea"/>
                <a:ea typeface="+mn-ea"/>
              </a:rPr>
              <a:t>단일 파일의 내용을 </a:t>
            </a:r>
            <a:r>
              <a:rPr lang="ko-KR" altLang="en-US" sz="1600" b="1" dirty="0" err="1" smtClean="0">
                <a:latin typeface="+mn-ea"/>
                <a:ea typeface="+mn-ea"/>
              </a:rPr>
              <a:t>읽고각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파일을 한 줄씩 읽은 다음 그 내용을 출력으로 보냅니다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하나의 </a:t>
            </a:r>
            <a:r>
              <a:rPr lang="ko-KR" altLang="en-US" sz="1600" b="1" dirty="0">
                <a:latin typeface="+mn-ea"/>
                <a:ea typeface="+mn-ea"/>
              </a:rPr>
              <a:t>수확기가 각 파일에 대해 </a:t>
            </a:r>
            <a:r>
              <a:rPr lang="ko-KR" altLang="en-US" sz="1600" b="1" dirty="0" smtClean="0">
                <a:latin typeface="+mn-ea"/>
                <a:ea typeface="+mn-ea"/>
              </a:rPr>
              <a:t>시작됩니다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ko-KR" sz="1600" b="1" dirty="0" smtClean="0"/>
              <a:t>Prospector</a:t>
            </a:r>
            <a:r>
              <a:rPr lang="en-US" altLang="ko-KR" sz="1600" b="1" dirty="0" smtClean="0">
                <a:latin typeface="+mn-ea"/>
                <a:ea typeface="+mn-ea"/>
              </a:rPr>
              <a:t>: </a:t>
            </a:r>
            <a:r>
              <a:rPr lang="ko-KR" altLang="en-US" sz="1600" b="1" dirty="0" err="1" smtClean="0">
                <a:latin typeface="+mn-ea"/>
                <a:ea typeface="+mn-ea"/>
              </a:rPr>
              <a:t>읽어들일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source</a:t>
            </a:r>
            <a:r>
              <a:rPr lang="ko-KR" altLang="en-US" sz="1600" b="1" dirty="0" smtClean="0">
                <a:latin typeface="+mn-ea"/>
                <a:ea typeface="+mn-ea"/>
              </a:rPr>
              <a:t>를 차고 </a:t>
            </a:r>
            <a:r>
              <a:rPr lang="en-US" altLang="ko-KR" sz="1600" b="1" dirty="0" smtClean="0">
                <a:latin typeface="+mn-ea"/>
                <a:ea typeface="+mn-ea"/>
              </a:rPr>
              <a:t>Harvester</a:t>
            </a:r>
            <a:r>
              <a:rPr lang="ko-KR" altLang="en-US" sz="1600" b="1" dirty="0" smtClean="0">
                <a:latin typeface="+mn-ea"/>
                <a:ea typeface="+mn-ea"/>
              </a:rPr>
              <a:t>를 관리하는 역할로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입력 유형이 </a:t>
            </a:r>
            <a:r>
              <a:rPr lang="en-US" altLang="ko-KR" sz="1600" b="1" dirty="0" smtClean="0">
                <a:latin typeface="+mn-ea"/>
                <a:ea typeface="+mn-ea"/>
              </a:rPr>
              <a:t>log</a:t>
            </a:r>
            <a:r>
              <a:rPr lang="ko-KR" altLang="en-US" sz="1600" b="1" dirty="0" smtClean="0">
                <a:latin typeface="+mn-ea"/>
                <a:ea typeface="+mn-ea"/>
              </a:rPr>
              <a:t>인 경우 </a:t>
            </a:r>
            <a:r>
              <a:rPr lang="en-US" altLang="ko-KR" sz="1600" b="1" dirty="0" smtClean="0">
                <a:latin typeface="+mn-ea"/>
                <a:ea typeface="+mn-ea"/>
              </a:rPr>
              <a:t>prospector</a:t>
            </a:r>
            <a:r>
              <a:rPr lang="ko-KR" altLang="en-US" sz="1600" b="1" dirty="0">
                <a:latin typeface="+mn-ea"/>
                <a:ea typeface="+mn-ea"/>
              </a:rPr>
              <a:t>는 정의 된 </a:t>
            </a:r>
            <a:r>
              <a:rPr lang="en-US" altLang="ko-KR" sz="1600" b="1" dirty="0">
                <a:latin typeface="+mn-ea"/>
                <a:ea typeface="+mn-ea"/>
              </a:rPr>
              <a:t>glob </a:t>
            </a:r>
            <a:r>
              <a:rPr lang="ko-KR" altLang="en-US" sz="1600" b="1" dirty="0">
                <a:latin typeface="+mn-ea"/>
                <a:ea typeface="+mn-ea"/>
              </a:rPr>
              <a:t>경로와 일치하는 드라이브의 모든 파일을 찾고 각 파일에 대해 </a:t>
            </a:r>
            <a:r>
              <a:rPr lang="en-US" altLang="ko-KR" sz="1600" b="1" dirty="0" smtClean="0">
                <a:latin typeface="+mn-ea"/>
                <a:ea typeface="+mn-ea"/>
              </a:rPr>
              <a:t>Harvester</a:t>
            </a:r>
            <a:r>
              <a:rPr lang="ko-KR" altLang="en-US" sz="1600" b="1" dirty="0" smtClean="0">
                <a:latin typeface="+mn-ea"/>
                <a:ea typeface="+mn-ea"/>
              </a:rPr>
              <a:t>를 </a:t>
            </a:r>
            <a:r>
              <a:rPr lang="ko-KR" altLang="en-US" sz="1600" b="1" dirty="0">
                <a:latin typeface="+mn-ea"/>
                <a:ea typeface="+mn-ea"/>
              </a:rPr>
              <a:t>시작합니다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  <a:ea typeface="+mn-ea"/>
              </a:rPr>
              <a:t>filebeat</a:t>
            </a:r>
            <a:r>
              <a:rPr lang="ko-KR" altLang="en-US" sz="1600" b="1" dirty="0" smtClean="0">
                <a:latin typeface="+mn-ea"/>
                <a:ea typeface="+mn-ea"/>
              </a:rPr>
              <a:t>가 설치된 로컬 </a:t>
            </a:r>
            <a:r>
              <a:rPr lang="ko-KR" altLang="en-US" sz="1600" b="1" dirty="0">
                <a:latin typeface="+mn-ea"/>
                <a:ea typeface="+mn-ea"/>
              </a:rPr>
              <a:t>파일 만 읽을 수 있습니다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저장된 파일이나 로그를 읽기 위해 원격 호스트에 연결하는 기능은 없습니다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342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filebeat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en-US" altLang="ko-KR" sz="2400" dirty="0" err="1" smtClean="0">
                <a:latin typeface="+mj-ea"/>
              </a:rPr>
              <a:t>config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config</a:t>
            </a:r>
            <a:r>
              <a:rPr lang="en-US" altLang="ko-KR" sz="2000" b="1" dirty="0" smtClean="0">
                <a:latin typeface="+mn-ea"/>
                <a:ea typeface="+mn-ea"/>
              </a:rPr>
              <a:t> (</a:t>
            </a:r>
            <a:r>
              <a:rPr lang="en-US" altLang="ko-KR" sz="2000" b="1" dirty="0" err="1" smtClean="0">
                <a:latin typeface="+mn-ea"/>
                <a:ea typeface="+mn-ea"/>
              </a:rPr>
              <a:t>filebeat.yml</a:t>
            </a:r>
            <a:r>
              <a:rPr lang="en-US" altLang="ko-KR" sz="2000" b="1" dirty="0" smtClean="0">
                <a:latin typeface="+mn-ea"/>
                <a:ea typeface="+mn-ea"/>
              </a:rPr>
              <a:t>) 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 err="1">
                <a:latin typeface="+mn-ea"/>
                <a:ea typeface="+mn-ea"/>
              </a:rPr>
              <a:t>filebeat.prospectors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input_type</a:t>
            </a:r>
            <a:r>
              <a:rPr lang="en-US" altLang="ko-KR" sz="1600" b="1" dirty="0">
                <a:latin typeface="+mn-ea"/>
                <a:ea typeface="+mn-ea"/>
              </a:rPr>
              <a:t>: log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paths: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  - /</a:t>
            </a:r>
            <a:r>
              <a:rPr lang="en-US" altLang="ko-KR" sz="1600" b="1" dirty="0" err="1">
                <a:latin typeface="+mn-ea"/>
                <a:ea typeface="+mn-ea"/>
              </a:rPr>
              <a:t>var</a:t>
            </a:r>
            <a:r>
              <a:rPr lang="en-US" altLang="ko-KR" sz="1600" b="1" dirty="0">
                <a:latin typeface="+mn-ea"/>
                <a:ea typeface="+mn-ea"/>
              </a:rPr>
              <a:t>/log/*.</a:t>
            </a:r>
            <a:r>
              <a:rPr lang="en-US" altLang="ko-KR" sz="1600" b="1" dirty="0" smtClean="0">
                <a:latin typeface="+mn-ea"/>
                <a:ea typeface="+mn-ea"/>
              </a:rPr>
              <a:t>log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  - /path/to/file/logstash-tutorial.log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 err="1" smtClean="0">
                <a:latin typeface="+mn-ea"/>
                <a:ea typeface="+mn-ea"/>
              </a:rPr>
              <a:t>output.elasticsearch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hosts: </a:t>
            </a:r>
            <a:r>
              <a:rPr lang="en-US" altLang="ko-KR" sz="1600" b="1" dirty="0" smtClean="0">
                <a:latin typeface="+mn-ea"/>
                <a:ea typeface="+mn-ea"/>
              </a:rPr>
              <a:t>[“localhost:9200"]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cd /</a:t>
            </a:r>
            <a:r>
              <a:rPr lang="en-US" altLang="ko-KR" sz="1600" b="1" dirty="0" err="1" smtClean="0">
                <a:latin typeface="+mn-ea"/>
                <a:ea typeface="+mn-ea"/>
              </a:rPr>
              <a:t>usr</a:t>
            </a:r>
            <a:r>
              <a:rPr lang="en-US" altLang="ko-KR" sz="1600" b="1" dirty="0" smtClean="0">
                <a:latin typeface="+mn-ea"/>
                <a:ea typeface="+mn-ea"/>
              </a:rPr>
              <a:t>/share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filebeat.sh –</a:t>
            </a:r>
            <a:r>
              <a:rPr lang="en-US" altLang="ko-KR" sz="1600" b="1" dirty="0" err="1" smtClean="0">
                <a:latin typeface="+mn-ea"/>
                <a:ea typeface="+mn-ea"/>
              </a:rPr>
              <a:t>configtest</a:t>
            </a:r>
            <a:r>
              <a:rPr lang="en-US" altLang="ko-KR" sz="1600" b="1" dirty="0" smtClean="0">
                <a:latin typeface="+mn-ea"/>
                <a:ea typeface="+mn-ea"/>
              </a:rPr>
              <a:t> –e </a:t>
            </a:r>
            <a:r>
              <a:rPr lang="ko-KR" altLang="en-US" sz="1600" b="1" dirty="0" smtClean="0">
                <a:latin typeface="+mn-ea"/>
                <a:ea typeface="+mn-ea"/>
              </a:rPr>
              <a:t>에서 </a:t>
            </a:r>
            <a:r>
              <a:rPr lang="en-US" altLang="ko-KR" sz="1600" b="1" dirty="0" err="1" smtClean="0">
                <a:latin typeface="+mn-ea"/>
                <a:ea typeface="+mn-ea"/>
              </a:rPr>
              <a:t>Config</a:t>
            </a:r>
            <a:r>
              <a:rPr lang="en-US" altLang="ko-KR" sz="1600" b="1" dirty="0" smtClean="0">
                <a:latin typeface="+mn-ea"/>
                <a:ea typeface="+mn-ea"/>
              </a:rPr>
              <a:t> OK</a:t>
            </a:r>
            <a:r>
              <a:rPr lang="ko-KR" altLang="en-US" sz="1600" b="1" dirty="0" err="1" smtClean="0">
                <a:latin typeface="+mn-ea"/>
                <a:ea typeface="+mn-ea"/>
              </a:rPr>
              <a:t>메세지</a:t>
            </a:r>
            <a:r>
              <a:rPr lang="ko-KR" altLang="en-US" sz="1600" b="1" dirty="0" smtClean="0">
                <a:latin typeface="+mn-ea"/>
                <a:ea typeface="+mn-ea"/>
              </a:rPr>
              <a:t> 확인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※ /</a:t>
            </a:r>
            <a:r>
              <a:rPr lang="en-US" altLang="ko-KR" sz="1600" b="1" dirty="0" err="1" smtClean="0">
                <a:latin typeface="+mn-ea"/>
                <a:ea typeface="+mn-ea"/>
              </a:rPr>
              <a:t>etc</a:t>
            </a:r>
            <a:r>
              <a:rPr lang="en-US" altLang="ko-KR" sz="1600" b="1" dirty="0" smtClean="0"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latin typeface="+mn-ea"/>
                <a:ea typeface="+mn-ea"/>
              </a:rPr>
              <a:t>filebeat</a:t>
            </a:r>
            <a:r>
              <a:rPr lang="en-US" altLang="ko-KR" sz="1600" b="1" dirty="0" smtClean="0"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latin typeface="+mn-ea"/>
                <a:ea typeface="+mn-ea"/>
              </a:rPr>
              <a:t>filebeat.full.yml</a:t>
            </a:r>
            <a:r>
              <a:rPr lang="ko-KR" altLang="en-US" sz="1600" b="1" dirty="0" smtClean="0">
                <a:latin typeface="+mn-ea"/>
                <a:ea typeface="+mn-ea"/>
              </a:rPr>
              <a:t>는 전체 예제 구성파일</a:t>
            </a:r>
            <a:endParaRPr lang="en-US" altLang="ko-KR" sz="16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2850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filebeat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en-US" altLang="ko-KR" sz="2400" dirty="0" err="1" smtClean="0">
                <a:latin typeface="+mj-ea"/>
              </a:rPr>
              <a:t>config</a:t>
            </a:r>
            <a:r>
              <a:rPr lang="en-US" altLang="ko-KR" sz="2400" dirty="0" smtClean="0">
                <a:latin typeface="+mj-ea"/>
              </a:rPr>
              <a:t> (</a:t>
            </a:r>
            <a:r>
              <a:rPr lang="en-US" altLang="ko-KR" sz="2400" dirty="0" err="1" smtClean="0">
                <a:latin typeface="+mj-ea"/>
              </a:rPr>
              <a:t>elasticsearch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연동</a:t>
            </a:r>
            <a:r>
              <a:rPr lang="en-US" altLang="ko-KR" sz="2400" dirty="0" smtClean="0">
                <a:latin typeface="+mj-ea"/>
              </a:rPr>
              <a:t>)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71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config</a:t>
            </a:r>
            <a:r>
              <a:rPr lang="en-US" altLang="ko-KR" sz="2000" b="1" dirty="0" smtClean="0">
                <a:latin typeface="+mn-ea"/>
                <a:ea typeface="+mn-ea"/>
              </a:rPr>
              <a:t> (</a:t>
            </a:r>
            <a:r>
              <a:rPr lang="en-US" altLang="ko-KR" sz="2000" b="1" dirty="0" err="1" smtClean="0">
                <a:latin typeface="+mn-ea"/>
                <a:ea typeface="+mn-ea"/>
              </a:rPr>
              <a:t>filebeat.yml</a:t>
            </a:r>
            <a:r>
              <a:rPr lang="en-US" altLang="ko-KR" sz="2000" b="1" dirty="0" smtClean="0">
                <a:latin typeface="+mn-ea"/>
                <a:ea typeface="+mn-ea"/>
              </a:rPr>
              <a:t>) 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 err="1">
                <a:latin typeface="+mn-ea"/>
                <a:ea typeface="+mn-ea"/>
              </a:rPr>
              <a:t>filebeat.prospectors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input_type</a:t>
            </a:r>
            <a:r>
              <a:rPr lang="en-US" altLang="ko-KR" sz="1600" b="1" dirty="0">
                <a:latin typeface="+mn-ea"/>
                <a:ea typeface="+mn-ea"/>
              </a:rPr>
              <a:t>: log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paths: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  - /</a:t>
            </a:r>
            <a:r>
              <a:rPr lang="en-US" altLang="ko-KR" sz="1600" b="1" dirty="0" err="1">
                <a:latin typeface="+mn-ea"/>
                <a:ea typeface="+mn-ea"/>
              </a:rPr>
              <a:t>var</a:t>
            </a:r>
            <a:r>
              <a:rPr lang="en-US" altLang="ko-KR" sz="1600" b="1" dirty="0">
                <a:latin typeface="+mn-ea"/>
                <a:ea typeface="+mn-ea"/>
              </a:rPr>
              <a:t>/log/*.</a:t>
            </a:r>
            <a:r>
              <a:rPr lang="en-US" altLang="ko-KR" sz="1600" b="1" dirty="0" smtClean="0">
                <a:latin typeface="+mn-ea"/>
                <a:ea typeface="+mn-ea"/>
              </a:rPr>
              <a:t>log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 err="1">
                <a:latin typeface="+mn-ea"/>
                <a:ea typeface="+mn-ea"/>
              </a:rPr>
              <a:t>output.elasticsearch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hosts: ["localhost:9200"]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 template.name: "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filebeat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"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template.path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: "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filebeat.template.json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"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template.overwrite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falsecd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usr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/share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filebeat.sh –</a:t>
            </a:r>
            <a:r>
              <a:rPr lang="en-US" altLang="ko-KR" sz="1600" b="1" dirty="0" err="1" smtClean="0">
                <a:latin typeface="+mn-ea"/>
                <a:ea typeface="+mn-ea"/>
              </a:rPr>
              <a:t>configtest</a:t>
            </a:r>
            <a:r>
              <a:rPr lang="en-US" altLang="ko-KR" sz="1600" b="1" dirty="0" smtClean="0">
                <a:latin typeface="+mn-ea"/>
                <a:ea typeface="+mn-ea"/>
              </a:rPr>
              <a:t> –e </a:t>
            </a:r>
            <a:r>
              <a:rPr lang="ko-KR" altLang="en-US" sz="1600" b="1" dirty="0" smtClean="0">
                <a:latin typeface="+mn-ea"/>
                <a:ea typeface="+mn-ea"/>
              </a:rPr>
              <a:t>에서 </a:t>
            </a:r>
            <a:r>
              <a:rPr lang="en-US" altLang="ko-KR" sz="1600" b="1" dirty="0" err="1" smtClean="0">
                <a:latin typeface="+mn-ea"/>
                <a:ea typeface="+mn-ea"/>
              </a:rPr>
              <a:t>Config</a:t>
            </a:r>
            <a:r>
              <a:rPr lang="en-US" altLang="ko-KR" sz="1600" b="1" dirty="0" smtClean="0">
                <a:latin typeface="+mn-ea"/>
                <a:ea typeface="+mn-ea"/>
              </a:rPr>
              <a:t> OK</a:t>
            </a:r>
            <a:r>
              <a:rPr lang="ko-KR" altLang="en-US" sz="1600" b="1" dirty="0" err="1" smtClean="0">
                <a:latin typeface="+mn-ea"/>
                <a:ea typeface="+mn-ea"/>
              </a:rPr>
              <a:t>메세지</a:t>
            </a:r>
            <a:r>
              <a:rPr lang="ko-KR" altLang="en-US" sz="1600" b="1" dirty="0" smtClean="0">
                <a:latin typeface="+mn-ea"/>
                <a:ea typeface="+mn-ea"/>
              </a:rPr>
              <a:t> 확인</a:t>
            </a:r>
            <a:endParaRPr lang="en-US" altLang="ko-KR" sz="16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※ </a:t>
            </a:r>
            <a:r>
              <a:rPr lang="ko-KR" altLang="en-US" sz="1600" b="1" dirty="0">
                <a:latin typeface="+mn-ea"/>
                <a:ea typeface="+mn-ea"/>
              </a:rPr>
              <a:t>템플릿 자동로드 옵션이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출력에만 사용 가능하기 때문에 </a:t>
            </a:r>
            <a:r>
              <a:rPr lang="en-US" altLang="ko-KR" sz="1600" b="1" dirty="0" err="1">
                <a:latin typeface="+mn-ea"/>
                <a:ea typeface="+mn-ea"/>
              </a:rPr>
              <a:t>logstash</a:t>
            </a:r>
            <a:r>
              <a:rPr lang="ko-KR" altLang="en-US" sz="1600" b="1" dirty="0" err="1">
                <a:latin typeface="+mn-ea"/>
                <a:ea typeface="+mn-ea"/>
              </a:rPr>
              <a:t>연동시에는</a:t>
            </a:r>
            <a:r>
              <a:rPr lang="ko-KR" altLang="en-US" sz="1600" b="1" dirty="0">
                <a:latin typeface="+mn-ea"/>
                <a:ea typeface="+mn-ea"/>
              </a:rPr>
              <a:t> 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dirty="0">
                <a:latin typeface="+mn-ea"/>
                <a:ea typeface="+mn-ea"/>
              </a:rPr>
              <a:t>인덱스 템플릿을 수동으로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 err="1">
                <a:latin typeface="+mn-ea"/>
                <a:ea typeface="+mn-ea"/>
              </a:rPr>
              <a:t>에로드해야합니다</a:t>
            </a:r>
            <a:endParaRPr lang="ko-KR" altLang="en-US" sz="16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069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filebeat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en-US" altLang="ko-KR" sz="2400" dirty="0" err="1" smtClean="0">
                <a:latin typeface="+mj-ea"/>
              </a:rPr>
              <a:t>config</a:t>
            </a:r>
            <a:r>
              <a:rPr lang="en-US" altLang="ko-KR" sz="2400" dirty="0" smtClean="0">
                <a:latin typeface="+mj-ea"/>
              </a:rPr>
              <a:t> (</a:t>
            </a:r>
            <a:r>
              <a:rPr lang="en-US" altLang="ko-KR" sz="2400" dirty="0" err="1" smtClean="0">
                <a:latin typeface="+mj-ea"/>
              </a:rPr>
              <a:t>logstash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연동</a:t>
            </a:r>
            <a:r>
              <a:rPr lang="en-US" altLang="ko-KR" sz="2400" dirty="0" smtClean="0">
                <a:latin typeface="+mj-ea"/>
              </a:rPr>
              <a:t>)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config</a:t>
            </a:r>
            <a:r>
              <a:rPr lang="en-US" altLang="ko-KR" sz="2000" b="1" dirty="0" smtClean="0">
                <a:latin typeface="+mn-ea"/>
                <a:ea typeface="+mn-ea"/>
              </a:rPr>
              <a:t> (</a:t>
            </a:r>
            <a:r>
              <a:rPr lang="en-US" altLang="ko-KR" sz="2000" b="1" dirty="0" err="1" smtClean="0">
                <a:latin typeface="+mn-ea"/>
                <a:ea typeface="+mn-ea"/>
              </a:rPr>
              <a:t>filebeat.yml</a:t>
            </a:r>
            <a:r>
              <a:rPr lang="en-US" altLang="ko-KR" sz="2000" b="1" dirty="0" smtClean="0">
                <a:latin typeface="+mn-ea"/>
                <a:ea typeface="+mn-ea"/>
              </a:rPr>
              <a:t>) 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 err="1">
                <a:latin typeface="+mn-ea"/>
                <a:ea typeface="+mn-ea"/>
              </a:rPr>
              <a:t>filebeat.prospectors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input_type</a:t>
            </a:r>
            <a:r>
              <a:rPr lang="en-US" altLang="ko-KR" sz="1600" b="1" dirty="0">
                <a:latin typeface="+mn-ea"/>
                <a:ea typeface="+mn-ea"/>
              </a:rPr>
              <a:t>: log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paths: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  - /</a:t>
            </a:r>
            <a:r>
              <a:rPr lang="en-US" altLang="ko-KR" sz="1600" b="1" dirty="0" err="1">
                <a:latin typeface="+mn-ea"/>
                <a:ea typeface="+mn-ea"/>
              </a:rPr>
              <a:t>var</a:t>
            </a:r>
            <a:r>
              <a:rPr lang="en-US" altLang="ko-KR" sz="1600" b="1" dirty="0">
                <a:latin typeface="+mn-ea"/>
                <a:ea typeface="+mn-ea"/>
              </a:rPr>
              <a:t>/log/*.</a:t>
            </a:r>
            <a:r>
              <a:rPr lang="en-US" altLang="ko-KR" sz="1600" b="1" dirty="0" smtClean="0">
                <a:latin typeface="+mn-ea"/>
                <a:ea typeface="+mn-ea"/>
              </a:rPr>
              <a:t>log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output.logstash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 hosts: ["127.0.0.1:5044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"]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cd 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en-US" altLang="ko-KR" sz="1600" b="1" dirty="0" err="1">
                <a:latin typeface="+mn-ea"/>
                <a:ea typeface="+mn-ea"/>
              </a:rPr>
              <a:t>usr</a:t>
            </a:r>
            <a:r>
              <a:rPr lang="en-US" altLang="ko-KR" sz="1600" b="1" dirty="0">
                <a:latin typeface="+mn-ea"/>
                <a:ea typeface="+mn-ea"/>
              </a:rPr>
              <a:t>/share</a:t>
            </a:r>
          </a:p>
          <a:p>
            <a:pPr algn="l">
              <a:lnSpc>
                <a:spcPct val="20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filebeat.sh –</a:t>
            </a:r>
            <a:r>
              <a:rPr lang="en-US" altLang="ko-KR" sz="1600" b="1" dirty="0" err="1" smtClean="0">
                <a:latin typeface="+mn-ea"/>
                <a:ea typeface="+mn-ea"/>
              </a:rPr>
              <a:t>configtest</a:t>
            </a:r>
            <a:r>
              <a:rPr lang="en-US" altLang="ko-KR" sz="1600" b="1" dirty="0" smtClean="0">
                <a:latin typeface="+mn-ea"/>
                <a:ea typeface="+mn-ea"/>
              </a:rPr>
              <a:t> –e </a:t>
            </a:r>
            <a:r>
              <a:rPr lang="ko-KR" altLang="en-US" sz="1600" b="1" dirty="0" smtClean="0">
                <a:latin typeface="+mn-ea"/>
                <a:ea typeface="+mn-ea"/>
              </a:rPr>
              <a:t>에서 </a:t>
            </a:r>
            <a:r>
              <a:rPr lang="en-US" altLang="ko-KR" sz="1600" b="1" dirty="0" err="1" smtClean="0">
                <a:latin typeface="+mn-ea"/>
                <a:ea typeface="+mn-ea"/>
              </a:rPr>
              <a:t>Config</a:t>
            </a:r>
            <a:r>
              <a:rPr lang="en-US" altLang="ko-KR" sz="1600" b="1" dirty="0" smtClean="0">
                <a:latin typeface="+mn-ea"/>
                <a:ea typeface="+mn-ea"/>
              </a:rPr>
              <a:t> OK</a:t>
            </a:r>
            <a:r>
              <a:rPr lang="ko-KR" altLang="en-US" sz="1600" b="1" dirty="0" err="1" smtClean="0">
                <a:latin typeface="+mn-ea"/>
                <a:ea typeface="+mn-ea"/>
              </a:rPr>
              <a:t>메세지</a:t>
            </a:r>
            <a:r>
              <a:rPr lang="ko-KR" altLang="en-US" sz="1600" b="1" dirty="0" smtClean="0">
                <a:latin typeface="+mn-ea"/>
                <a:ea typeface="+mn-ea"/>
              </a:rPr>
              <a:t> 확인</a:t>
            </a:r>
            <a:endParaRPr lang="en-US" altLang="ko-KR" sz="16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※ </a:t>
            </a:r>
            <a:r>
              <a:rPr lang="ko-KR" altLang="en-US" sz="1600" b="1" dirty="0">
                <a:latin typeface="+mn-ea"/>
                <a:ea typeface="+mn-ea"/>
              </a:rPr>
              <a:t>템플릿 자동로드 옵션이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출력에만 사용 가능하기 </a:t>
            </a:r>
            <a:r>
              <a:rPr lang="ko-KR" altLang="en-US" sz="1600" b="1" dirty="0" smtClean="0">
                <a:latin typeface="+mn-ea"/>
                <a:ea typeface="+mn-ea"/>
              </a:rPr>
              <a:t>때문에 </a:t>
            </a:r>
            <a:r>
              <a:rPr lang="en-US" altLang="ko-KR" sz="1600" b="1" dirty="0" err="1" smtClean="0">
                <a:latin typeface="+mn-ea"/>
                <a:ea typeface="+mn-ea"/>
              </a:rPr>
              <a:t>logstash</a:t>
            </a:r>
            <a:r>
              <a:rPr lang="ko-KR" altLang="en-US" sz="1600" b="1" dirty="0" err="1" smtClean="0">
                <a:latin typeface="+mn-ea"/>
                <a:ea typeface="+mn-ea"/>
              </a:rPr>
              <a:t>연동시에는</a:t>
            </a:r>
            <a:r>
              <a:rPr lang="ko-KR" altLang="en-US" sz="1600" b="1" dirty="0" smtClean="0">
                <a:latin typeface="+mn-ea"/>
                <a:ea typeface="+mn-ea"/>
              </a:rPr>
              <a:t> 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curl -H 'Content-Type: application/</a:t>
            </a:r>
            <a:r>
              <a:rPr lang="en-US" altLang="ko-KR" sz="1600" b="1" dirty="0" err="1">
                <a:latin typeface="+mn-ea"/>
                <a:ea typeface="+mn-ea"/>
              </a:rPr>
              <a:t>json</a:t>
            </a:r>
            <a:r>
              <a:rPr lang="en-US" altLang="ko-KR" sz="1600" b="1" dirty="0">
                <a:latin typeface="+mn-ea"/>
                <a:ea typeface="+mn-ea"/>
              </a:rPr>
              <a:t>' -XPUT 'http://localhost:9200/_template/</a:t>
            </a:r>
            <a:r>
              <a:rPr lang="en-US" altLang="ko-KR" sz="1600" b="1" dirty="0" err="1">
                <a:latin typeface="+mn-ea"/>
                <a:ea typeface="+mn-ea"/>
              </a:rPr>
              <a:t>filebeat</a:t>
            </a:r>
            <a:r>
              <a:rPr lang="en-US" altLang="ko-KR" sz="1600" b="1" dirty="0">
                <a:latin typeface="+mn-ea"/>
                <a:ea typeface="+mn-ea"/>
              </a:rPr>
              <a:t>' </a:t>
            </a:r>
            <a:r>
              <a:rPr lang="en-US" altLang="ko-KR" sz="1600" b="1" dirty="0">
                <a:latin typeface="+mn-ea"/>
                <a:ea typeface="+mn-ea"/>
                <a:hlinkClick r:id="rId3"/>
              </a:rPr>
              <a:t>-d@/</a:t>
            </a:r>
            <a:r>
              <a:rPr lang="en-US" altLang="ko-KR" sz="1600" b="1" dirty="0" err="1" smtClean="0">
                <a:latin typeface="+mn-ea"/>
                <a:ea typeface="+mn-ea"/>
                <a:hlinkClick r:id="rId3"/>
              </a:rPr>
              <a:t>etc</a:t>
            </a:r>
            <a:r>
              <a:rPr lang="en-US" altLang="ko-KR" sz="1600" b="1" dirty="0" smtClean="0">
                <a:latin typeface="+mn-ea"/>
                <a:ea typeface="+mn-ea"/>
                <a:hlinkClick r:id="rId3"/>
              </a:rPr>
              <a:t>/</a:t>
            </a:r>
            <a:r>
              <a:rPr lang="en-US" altLang="ko-KR" sz="1600" b="1" dirty="0" err="1" smtClean="0">
                <a:latin typeface="+mn-ea"/>
                <a:ea typeface="+mn-ea"/>
                <a:hlinkClick r:id="rId3"/>
              </a:rPr>
              <a:t>filebeat</a:t>
            </a:r>
            <a:r>
              <a:rPr lang="en-US" altLang="ko-KR" sz="1600" b="1" dirty="0" smtClean="0">
                <a:latin typeface="+mn-ea"/>
                <a:ea typeface="+mn-ea"/>
                <a:hlinkClick r:id="rId3"/>
              </a:rPr>
              <a:t>/</a:t>
            </a:r>
            <a:r>
              <a:rPr lang="en-US" altLang="ko-KR" sz="1600" b="1" dirty="0" err="1" smtClean="0">
                <a:latin typeface="+mn-ea"/>
                <a:ea typeface="+mn-ea"/>
                <a:hlinkClick r:id="rId3"/>
              </a:rPr>
              <a:t>filebeat.template.json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와 같이 수동으로 로딩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6543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filebeat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en-US" altLang="ko-KR" sz="2400" dirty="0" err="1" smtClean="0">
                <a:latin typeface="+mj-ea"/>
              </a:rPr>
              <a:t>kibana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로딩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en-US" altLang="ko-KR" sz="2000" b="1" dirty="0" smtClean="0">
                <a:latin typeface="+mn-ea"/>
                <a:ea typeface="+mn-ea"/>
              </a:rPr>
              <a:t> index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ko-KR" altLang="en-US" sz="2000" b="1" dirty="0" smtClean="0">
                <a:latin typeface="+mn-ea"/>
                <a:ea typeface="+mn-ea"/>
              </a:rPr>
              <a:t>로 </a:t>
            </a:r>
            <a:r>
              <a:rPr lang="ko-KR" altLang="en-US" sz="2000" b="1" dirty="0" err="1" smtClean="0">
                <a:latin typeface="+mn-ea"/>
                <a:ea typeface="+mn-ea"/>
              </a:rPr>
              <a:t>로딩또는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dashboard</a:t>
            </a:r>
            <a:r>
              <a:rPr lang="ko-KR" altLang="en-US" sz="2000" b="1" dirty="0" smtClean="0">
                <a:latin typeface="+mn-ea"/>
                <a:ea typeface="+mn-ea"/>
              </a:rPr>
              <a:t>스크립트 수행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21"/>
          <a:stretch/>
        </p:blipFill>
        <p:spPr bwMode="auto">
          <a:xfrm>
            <a:off x="828006" y="1626007"/>
            <a:ext cx="8494787" cy="368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09366" y="5315833"/>
            <a:ext cx="9553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[root@q-nimi-os01 log]#cd /</a:t>
            </a:r>
            <a:r>
              <a:rPr lang="en-US" altLang="ko-KR" sz="1000" b="1" dirty="0" err="1">
                <a:solidFill>
                  <a:srgbClr val="FF0000"/>
                </a:solidFill>
              </a:rPr>
              <a:t>usr</a:t>
            </a:r>
            <a:r>
              <a:rPr lang="en-US" altLang="ko-KR" sz="1000" b="1" dirty="0">
                <a:solidFill>
                  <a:srgbClr val="FF0000"/>
                </a:solidFill>
              </a:rPr>
              <a:t>/share/</a:t>
            </a:r>
            <a:r>
              <a:rPr lang="en-US" altLang="ko-KR" sz="1000" b="1" dirty="0" err="1">
                <a:solidFill>
                  <a:srgbClr val="FF0000"/>
                </a:solidFill>
              </a:rPr>
              <a:t>filebeat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</a:p>
          <a:p>
            <a:pPr algn="l"/>
            <a:r>
              <a:rPr lang="en-US" altLang="ko-KR" sz="10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000" b="1" dirty="0">
                <a:solidFill>
                  <a:srgbClr val="FF0000"/>
                </a:solidFill>
              </a:rPr>
              <a:t>root@q-nimi-os01 </a:t>
            </a:r>
            <a:r>
              <a:rPr lang="en-US" altLang="ko-KR" sz="1000" b="1" dirty="0" err="1">
                <a:solidFill>
                  <a:srgbClr val="FF0000"/>
                </a:solidFill>
              </a:rPr>
              <a:t>filebeat</a:t>
            </a:r>
            <a:r>
              <a:rPr lang="en-US" altLang="ko-KR" sz="1000" b="1" dirty="0">
                <a:solidFill>
                  <a:srgbClr val="FF0000"/>
                </a:solidFill>
              </a:rPr>
              <a:t>]# ./scripts/</a:t>
            </a:r>
            <a:r>
              <a:rPr lang="en-US" altLang="ko-KR" sz="1000" b="1" dirty="0" err="1">
                <a:solidFill>
                  <a:srgbClr val="FF0000"/>
                </a:solidFill>
              </a:rPr>
              <a:t>import_dashboards</a:t>
            </a:r>
            <a:r>
              <a:rPr lang="en-US" altLang="ko-KR" sz="1000" b="1" dirty="0">
                <a:solidFill>
                  <a:srgbClr val="FF0000"/>
                </a:solidFill>
              </a:rPr>
              <a:t> -only-index</a:t>
            </a:r>
          </a:p>
          <a:p>
            <a:pPr algn="l"/>
            <a:r>
              <a:rPr lang="en-US" altLang="ko-KR" sz="1000" dirty="0"/>
              <a:t>Created temporary directory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/tmp229548351</a:t>
            </a:r>
          </a:p>
          <a:p>
            <a:pPr algn="l"/>
            <a:r>
              <a:rPr lang="en-US" altLang="ko-KR" sz="1000" dirty="0"/>
              <a:t>Downloading https://artifacts.elastic.co/downloads/beats/beats-dashboards/beats-dashboards-5.5.2.zip</a:t>
            </a:r>
          </a:p>
          <a:p>
            <a:pPr algn="l"/>
            <a:r>
              <a:rPr lang="en-US" altLang="ko-KR" sz="1000" dirty="0"/>
              <a:t>Unzip archive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/tmp229548351</a:t>
            </a:r>
          </a:p>
          <a:p>
            <a:pPr algn="l"/>
            <a:r>
              <a:rPr lang="en-US" altLang="ko-KR" sz="1000" dirty="0"/>
              <a:t>Importing </a:t>
            </a:r>
            <a:r>
              <a:rPr lang="en-US" altLang="ko-KR" sz="1000" dirty="0" err="1"/>
              <a:t>Kibana</a:t>
            </a:r>
            <a:r>
              <a:rPr lang="en-US" altLang="ko-KR" sz="1000" dirty="0"/>
              <a:t> from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/tmp229548351/beats-dashboards-5.5.2/</a:t>
            </a:r>
            <a:r>
              <a:rPr lang="en-US" altLang="ko-KR" sz="1000" dirty="0" err="1"/>
              <a:t>filebeat</a:t>
            </a:r>
            <a:endParaRPr lang="en-US" altLang="ko-KR" sz="1000" dirty="0"/>
          </a:p>
          <a:p>
            <a:pPr algn="l"/>
            <a:r>
              <a:rPr lang="en-US" altLang="ko-KR" sz="1000" dirty="0"/>
              <a:t>Import directory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/tmp229548351/beats-dashboards-5.5.2/</a:t>
            </a:r>
            <a:r>
              <a:rPr lang="en-US" altLang="ko-KR" sz="1000" dirty="0" err="1"/>
              <a:t>filebeat</a:t>
            </a:r>
            <a:r>
              <a:rPr lang="en-US" altLang="ko-KR" sz="1000" dirty="0"/>
              <a:t>/index-pattern</a:t>
            </a:r>
          </a:p>
          <a:p>
            <a:pPr algn="l"/>
            <a:r>
              <a:rPr lang="en-US" altLang="ko-KR" sz="1000" dirty="0"/>
              <a:t>Import index to /.</a:t>
            </a:r>
            <a:r>
              <a:rPr lang="en-US" altLang="ko-KR" sz="1000" dirty="0" err="1"/>
              <a:t>kibana</a:t>
            </a:r>
            <a:r>
              <a:rPr lang="en-US" altLang="ko-KR" sz="1000" dirty="0"/>
              <a:t>/index-pattern/</a:t>
            </a:r>
            <a:r>
              <a:rPr lang="en-US" altLang="ko-KR" sz="1000" dirty="0" err="1"/>
              <a:t>filebeat</a:t>
            </a:r>
            <a:r>
              <a:rPr lang="en-US" altLang="ko-KR" sz="1000" dirty="0"/>
              <a:t>-* from /</a:t>
            </a:r>
            <a:r>
              <a:rPr lang="en-US" altLang="ko-KR" sz="1000" dirty="0" err="1" smtClean="0"/>
              <a:t>tmp</a:t>
            </a:r>
            <a:r>
              <a:rPr lang="en-US" altLang="ko-KR" sz="1000" dirty="0" smtClean="0"/>
              <a:t>/tmp229548351/beats-dashboards-5.5.2/</a:t>
            </a:r>
            <a:r>
              <a:rPr lang="en-US" altLang="ko-KR" sz="1000" dirty="0" err="1" smtClean="0"/>
              <a:t>filebat</a:t>
            </a:r>
            <a:r>
              <a:rPr lang="en-US" altLang="ko-KR" sz="1000" dirty="0" smtClean="0"/>
              <a:t>/index-pattern/</a:t>
            </a:r>
            <a:r>
              <a:rPr lang="en-US" altLang="ko-KR" sz="1000" dirty="0" err="1" smtClean="0"/>
              <a:t>filebeat.json</a:t>
            </a:r>
            <a:endParaRPr lang="en-US" altLang="ko-KR" sz="1000" dirty="0"/>
          </a:p>
          <a:p>
            <a:pPr algn="l"/>
            <a:r>
              <a:rPr lang="en-US" altLang="ko-KR" sz="1000" dirty="0"/>
              <a:t>Importing </a:t>
            </a:r>
            <a:r>
              <a:rPr lang="en-US" altLang="ko-KR" sz="1000" dirty="0" err="1"/>
              <a:t>Kibana</a:t>
            </a:r>
            <a:r>
              <a:rPr lang="en-US" altLang="ko-KR" sz="1000" dirty="0"/>
              <a:t> from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/tmp229548351/beats-dashboards-5.5.2/heartbeat</a:t>
            </a:r>
          </a:p>
          <a:p>
            <a:pPr algn="l"/>
            <a:r>
              <a:rPr lang="en-US" altLang="ko-KR" sz="1000" dirty="0"/>
              <a:t>Importing </a:t>
            </a:r>
            <a:r>
              <a:rPr lang="en-US" altLang="ko-KR" sz="1000" dirty="0" err="1"/>
              <a:t>Kibana</a:t>
            </a:r>
            <a:r>
              <a:rPr lang="en-US" altLang="ko-KR" sz="1000" dirty="0"/>
              <a:t> from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/tmp229548351/beats-dashboards-5.5.2/</a:t>
            </a:r>
            <a:r>
              <a:rPr lang="en-US" altLang="ko-KR" sz="1000" dirty="0" err="1"/>
              <a:t>metricbeat</a:t>
            </a:r>
            <a:endParaRPr lang="en-US" altLang="ko-KR" sz="1000" dirty="0"/>
          </a:p>
          <a:p>
            <a:pPr algn="l"/>
            <a:r>
              <a:rPr lang="en-US" altLang="ko-KR" sz="1000" dirty="0"/>
              <a:t>Importing </a:t>
            </a:r>
            <a:r>
              <a:rPr lang="en-US" altLang="ko-KR" sz="1000" dirty="0" err="1"/>
              <a:t>Kibana</a:t>
            </a:r>
            <a:r>
              <a:rPr lang="en-US" altLang="ko-KR" sz="1000" dirty="0"/>
              <a:t> from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/tmp229548351/beats-dashboards-5.5.2/</a:t>
            </a:r>
            <a:r>
              <a:rPr lang="en-US" altLang="ko-KR" sz="1000" dirty="0" err="1"/>
              <a:t>packetbeat</a:t>
            </a:r>
            <a:endParaRPr lang="en-US" altLang="ko-KR" sz="1000" dirty="0"/>
          </a:p>
          <a:p>
            <a:pPr algn="l"/>
            <a:r>
              <a:rPr lang="en-US" altLang="ko-KR" sz="1000" dirty="0"/>
              <a:t>Importing </a:t>
            </a:r>
            <a:r>
              <a:rPr lang="en-US" altLang="ko-KR" sz="1000" dirty="0" err="1"/>
              <a:t>Kibana</a:t>
            </a:r>
            <a:r>
              <a:rPr lang="en-US" altLang="ko-KR" sz="1000" dirty="0"/>
              <a:t> from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/tmp229548351/beats-dashboards-5.5.2/</a:t>
            </a:r>
            <a:r>
              <a:rPr lang="en-US" altLang="ko-KR" sz="1000" dirty="0" err="1"/>
              <a:t>winlogbeat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15374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filebeat</a:t>
            </a:r>
            <a:r>
              <a:rPr lang="en-US" altLang="ko-KR" sz="2400" dirty="0" smtClean="0">
                <a:latin typeface="+mj-ea"/>
              </a:rPr>
              <a:t> command </a:t>
            </a:r>
            <a:r>
              <a:rPr lang="ko-KR" altLang="en-US" sz="2400" dirty="0" smtClean="0">
                <a:latin typeface="+mj-ea"/>
              </a:rPr>
              <a:t>옵션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3990" y="918121"/>
            <a:ext cx="950505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filebeat</a:t>
            </a:r>
            <a:r>
              <a:rPr lang="en-US" altLang="ko-KR" sz="2000" b="1" dirty="0" smtClean="0">
                <a:latin typeface="+mn-ea"/>
                <a:ea typeface="+mn-ea"/>
              </a:rPr>
              <a:t> command </a:t>
            </a:r>
            <a:r>
              <a:rPr lang="ko-KR" altLang="en-US" sz="2000" b="1" dirty="0" smtClean="0">
                <a:latin typeface="+mn-ea"/>
                <a:ea typeface="+mn-ea"/>
              </a:rPr>
              <a:t>옵션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709" y="1422177"/>
            <a:ext cx="955301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 [root@q-nimi-os01 bin]# </a:t>
            </a:r>
            <a:r>
              <a:rPr lang="en-US" altLang="ko-KR" sz="1000" b="1" dirty="0" err="1">
                <a:solidFill>
                  <a:srgbClr val="FF0000"/>
                </a:solidFill>
              </a:rPr>
              <a:t>filebeat</a:t>
            </a:r>
            <a:r>
              <a:rPr lang="en-US" altLang="ko-KR" sz="1000" b="1" dirty="0">
                <a:solidFill>
                  <a:srgbClr val="FF0000"/>
                </a:solidFill>
              </a:rPr>
              <a:t> -h</a:t>
            </a:r>
          </a:p>
          <a:p>
            <a:pPr algn="l"/>
            <a:r>
              <a:rPr lang="en-US" altLang="ko-KR" sz="1000" dirty="0"/>
              <a:t>Usage of </a:t>
            </a:r>
            <a:r>
              <a:rPr lang="en-US" altLang="ko-KR" sz="1000" dirty="0" err="1"/>
              <a:t>filebeat</a:t>
            </a:r>
            <a:r>
              <a:rPr lang="en-US" altLang="ko-KR" sz="1000" dirty="0"/>
              <a:t>:</a:t>
            </a:r>
          </a:p>
          <a:p>
            <a:pPr algn="l"/>
            <a:r>
              <a:rPr lang="en-US" altLang="ko-KR" sz="1000" dirty="0"/>
              <a:t>  -E value</a:t>
            </a:r>
          </a:p>
          <a:p>
            <a:pPr algn="l"/>
            <a:r>
              <a:rPr lang="en-US" altLang="ko-KR" sz="1000" dirty="0"/>
              <a:t>        Configuration overwrite (default null)</a:t>
            </a:r>
          </a:p>
          <a:p>
            <a:pPr algn="l"/>
            <a:r>
              <a:rPr lang="en-US" altLang="ko-KR" sz="1000" dirty="0"/>
              <a:t>  -M value</a:t>
            </a:r>
          </a:p>
          <a:p>
            <a:pPr algn="l"/>
            <a:r>
              <a:rPr lang="en-US" altLang="ko-KR" sz="1000" dirty="0"/>
              <a:t>        Module configuration overwrite (default null)</a:t>
            </a:r>
          </a:p>
          <a:p>
            <a:pPr algn="l"/>
            <a:r>
              <a:rPr lang="en-US" altLang="ko-KR" sz="1000" dirty="0"/>
              <a:t>  -N    Disable actual publishing for testing</a:t>
            </a:r>
          </a:p>
          <a:p>
            <a:pPr algn="l"/>
            <a:r>
              <a:rPr lang="en-US" altLang="ko-KR" sz="1000" dirty="0"/>
              <a:t>  -c value</a:t>
            </a:r>
          </a:p>
          <a:p>
            <a:pPr algn="l"/>
            <a:r>
              <a:rPr lang="en-US" altLang="ko-KR" sz="1000" dirty="0"/>
              <a:t>        Configuration file, relative to </a:t>
            </a:r>
            <a:r>
              <a:rPr lang="en-US" altLang="ko-KR" sz="1000" dirty="0" err="1"/>
              <a:t>path.config</a:t>
            </a:r>
            <a:r>
              <a:rPr lang="en-US" altLang="ko-KR" sz="1000" dirty="0"/>
              <a:t> (default </a:t>
            </a:r>
            <a:r>
              <a:rPr lang="en-US" altLang="ko-KR" sz="1000" dirty="0" err="1"/>
              <a:t>filebeat.yml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configtest</a:t>
            </a:r>
            <a:endParaRPr lang="en-US" altLang="ko-KR" sz="1000" dirty="0"/>
          </a:p>
          <a:p>
            <a:pPr algn="l"/>
            <a:r>
              <a:rPr lang="en-US" altLang="ko-KR" sz="1000" dirty="0"/>
              <a:t>        Test configuration and exit.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cpuprofile</a:t>
            </a:r>
            <a:r>
              <a:rPr lang="en-US" altLang="ko-KR" sz="1000" dirty="0"/>
              <a:t> string</a:t>
            </a:r>
          </a:p>
          <a:p>
            <a:pPr algn="l"/>
            <a:r>
              <a:rPr lang="en-US" altLang="ko-KR" sz="1000" dirty="0"/>
              <a:t>        Write </a:t>
            </a:r>
            <a:r>
              <a:rPr lang="en-US" altLang="ko-KR" sz="1000" dirty="0" err="1"/>
              <a:t>cpu</a:t>
            </a:r>
            <a:r>
              <a:rPr lang="en-US" altLang="ko-KR" sz="1000" dirty="0"/>
              <a:t> profile to file</a:t>
            </a:r>
          </a:p>
          <a:p>
            <a:pPr algn="l"/>
            <a:r>
              <a:rPr lang="en-US" altLang="ko-KR" sz="1000" dirty="0"/>
              <a:t>  -d string</a:t>
            </a:r>
          </a:p>
          <a:p>
            <a:pPr algn="l"/>
            <a:r>
              <a:rPr lang="en-US" altLang="ko-KR" sz="1000" dirty="0"/>
              <a:t>        Enable certain debug selectors</a:t>
            </a:r>
          </a:p>
          <a:p>
            <a:pPr algn="l"/>
            <a:r>
              <a:rPr lang="en-US" altLang="ko-KR" sz="1000" dirty="0"/>
              <a:t>  -e    Log to 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 and disable syslog/file output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httpprof</a:t>
            </a:r>
            <a:r>
              <a:rPr lang="en-US" altLang="ko-KR" sz="1000" dirty="0"/>
              <a:t> string</a:t>
            </a:r>
          </a:p>
          <a:p>
            <a:pPr algn="l"/>
            <a:r>
              <a:rPr lang="en-US" altLang="ko-KR" sz="1000" dirty="0"/>
              <a:t>        Start </a:t>
            </a:r>
            <a:r>
              <a:rPr lang="en-US" altLang="ko-KR" sz="1000" dirty="0" err="1"/>
              <a:t>pprof</a:t>
            </a:r>
            <a:r>
              <a:rPr lang="en-US" altLang="ko-KR" sz="1000" dirty="0"/>
              <a:t> http server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memprofile</a:t>
            </a:r>
            <a:r>
              <a:rPr lang="en-US" altLang="ko-KR" sz="1000" dirty="0"/>
              <a:t> string</a:t>
            </a:r>
          </a:p>
          <a:p>
            <a:pPr algn="l"/>
            <a:r>
              <a:rPr lang="en-US" altLang="ko-KR" sz="1000" dirty="0"/>
              <a:t>        Write memory profile to this file</a:t>
            </a:r>
          </a:p>
          <a:p>
            <a:pPr algn="l"/>
            <a:r>
              <a:rPr lang="en-US" altLang="ko-KR" sz="1000" dirty="0"/>
              <a:t>  -modules string</a:t>
            </a:r>
          </a:p>
          <a:p>
            <a:pPr algn="l"/>
            <a:r>
              <a:rPr lang="en-US" altLang="ko-KR" sz="1000" dirty="0"/>
              <a:t>        List of enabled modules (comma separated)</a:t>
            </a:r>
          </a:p>
          <a:p>
            <a:pPr algn="l"/>
            <a:r>
              <a:rPr lang="en-US" altLang="ko-KR" sz="1000" dirty="0"/>
              <a:t>  -once</a:t>
            </a:r>
          </a:p>
          <a:p>
            <a:pPr algn="l"/>
            <a:r>
              <a:rPr lang="en-US" altLang="ko-KR" sz="1000" dirty="0"/>
              <a:t>        Run </a:t>
            </a:r>
            <a:r>
              <a:rPr lang="en-US" altLang="ko-KR" sz="1000" dirty="0" err="1"/>
              <a:t>filebeat</a:t>
            </a:r>
            <a:r>
              <a:rPr lang="en-US" altLang="ko-KR" sz="1000" dirty="0"/>
              <a:t> only once until all harvesters reach EOF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path.config</a:t>
            </a:r>
            <a:r>
              <a:rPr lang="en-US" altLang="ko-KR" sz="1000" dirty="0"/>
              <a:t> value</a:t>
            </a:r>
          </a:p>
          <a:p>
            <a:pPr algn="l"/>
            <a:r>
              <a:rPr lang="en-US" altLang="ko-KR" sz="1000" dirty="0"/>
              <a:t>        Configuration path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path.data</a:t>
            </a:r>
            <a:r>
              <a:rPr lang="en-US" altLang="ko-KR" sz="1000" dirty="0"/>
              <a:t> value</a:t>
            </a:r>
          </a:p>
          <a:p>
            <a:pPr algn="l"/>
            <a:r>
              <a:rPr lang="en-US" altLang="ko-KR" sz="1000" dirty="0"/>
              <a:t>        Data path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path.home</a:t>
            </a:r>
            <a:r>
              <a:rPr lang="en-US" altLang="ko-KR" sz="1000" dirty="0"/>
              <a:t> value</a:t>
            </a:r>
          </a:p>
          <a:p>
            <a:pPr algn="l"/>
            <a:r>
              <a:rPr lang="en-US" altLang="ko-KR" sz="1000" dirty="0"/>
              <a:t>        Home path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path.logs</a:t>
            </a:r>
            <a:r>
              <a:rPr lang="en-US" altLang="ko-KR" sz="1000" dirty="0"/>
              <a:t> value</a:t>
            </a:r>
          </a:p>
          <a:p>
            <a:pPr algn="l"/>
            <a:r>
              <a:rPr lang="en-US" altLang="ko-KR" sz="1000" dirty="0"/>
              <a:t>        Logs path</a:t>
            </a:r>
          </a:p>
          <a:p>
            <a:pPr algn="l"/>
            <a:r>
              <a:rPr lang="en-US" altLang="ko-KR" sz="1000" dirty="0"/>
              <a:t>  -setup</a:t>
            </a:r>
          </a:p>
          <a:p>
            <a:pPr algn="l"/>
            <a:r>
              <a:rPr lang="en-US" altLang="ko-KR" sz="1000" dirty="0"/>
              <a:t>        Load the sample </a:t>
            </a:r>
            <a:r>
              <a:rPr lang="en-US" altLang="ko-KR" sz="1000" dirty="0" err="1"/>
              <a:t>Kibana</a:t>
            </a:r>
            <a:r>
              <a:rPr lang="en-US" altLang="ko-KR" sz="1000" dirty="0"/>
              <a:t> dashboards</a:t>
            </a:r>
          </a:p>
          <a:p>
            <a:pPr algn="l"/>
            <a:r>
              <a:rPr lang="en-US" altLang="ko-KR" sz="1000" dirty="0"/>
              <a:t>  -</a:t>
            </a:r>
            <a:r>
              <a:rPr lang="en-US" altLang="ko-KR" sz="1000" dirty="0" err="1"/>
              <a:t>strict.perms</a:t>
            </a:r>
            <a:endParaRPr lang="en-US" altLang="ko-KR" sz="1000" dirty="0"/>
          </a:p>
          <a:p>
            <a:pPr algn="l"/>
            <a:r>
              <a:rPr lang="en-US" altLang="ko-KR" sz="1000" dirty="0"/>
              <a:t>        Strict permission checking on 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 files (default true)</a:t>
            </a:r>
          </a:p>
          <a:p>
            <a:pPr algn="l"/>
            <a:r>
              <a:rPr lang="en-US" altLang="ko-KR" sz="1000" dirty="0"/>
              <a:t>  -v    Log at INFO level</a:t>
            </a:r>
          </a:p>
          <a:p>
            <a:pPr algn="l"/>
            <a:r>
              <a:rPr lang="en-US" altLang="ko-KR" sz="1000" dirty="0"/>
              <a:t>  -version</a:t>
            </a:r>
          </a:p>
          <a:p>
            <a:pPr algn="l"/>
            <a:r>
              <a:rPr lang="en-US" altLang="ko-KR" sz="1000" dirty="0"/>
              <a:t>        Print the version and exit</a:t>
            </a:r>
          </a:p>
        </p:txBody>
      </p:sp>
    </p:spTree>
    <p:extLst>
      <p:ext uri="{BB962C8B-B14F-4D97-AF65-F5344CB8AC3E}">
        <p14:creationId xmlns:p14="http://schemas.microsoft.com/office/powerpoint/2010/main" val="167228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ELK Stack </a:t>
            </a:r>
            <a:r>
              <a:rPr lang="ko-KR" altLang="en-US" sz="2400" dirty="0" smtClean="0">
                <a:latin typeface="+mj-ea"/>
              </a:rPr>
              <a:t>설치 순서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83990" y="918121"/>
            <a:ext cx="950505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Elastic Search(</a:t>
            </a:r>
            <a:r>
              <a:rPr lang="ko-KR" altLang="en-US" sz="2000" b="1" dirty="0" smtClean="0">
                <a:latin typeface="+mn-ea"/>
                <a:ea typeface="+mn-ea"/>
              </a:rPr>
              <a:t>필수</a:t>
            </a:r>
            <a:r>
              <a:rPr lang="en-US" altLang="ko-KR" sz="2000" b="1" dirty="0" smtClean="0">
                <a:latin typeface="+mn-ea"/>
                <a:ea typeface="+mn-ea"/>
              </a:rPr>
              <a:t>) + X-pack(</a:t>
            </a:r>
            <a:r>
              <a:rPr lang="ko-KR" altLang="en-US" sz="2000" b="1" dirty="0" smtClean="0">
                <a:latin typeface="+mn-ea"/>
                <a:ea typeface="+mn-ea"/>
              </a:rPr>
              <a:t>선택</a:t>
            </a:r>
            <a:r>
              <a:rPr lang="en-US" altLang="ko-KR" sz="2000" b="1" dirty="0" smtClean="0">
                <a:latin typeface="+mn-ea"/>
                <a:ea typeface="+mn-ea"/>
              </a:rPr>
              <a:t>)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  <a:ea typeface="+mn-ea"/>
              </a:rPr>
              <a:t>     -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en-US" altLang="ko-KR" sz="1600" b="1" dirty="0">
                <a:latin typeface="+mn-ea"/>
                <a:ea typeface="+mn-ea"/>
              </a:rPr>
              <a:t>Java 8 </a:t>
            </a:r>
            <a:r>
              <a:rPr lang="ko-KR" altLang="en-US" sz="1600" b="1" dirty="0">
                <a:latin typeface="+mn-ea"/>
                <a:ea typeface="+mn-ea"/>
              </a:rPr>
              <a:t>이상이 </a:t>
            </a:r>
            <a:r>
              <a:rPr lang="ko-KR" altLang="en-US" sz="1600" b="1" dirty="0" smtClean="0">
                <a:latin typeface="+mn-ea"/>
                <a:ea typeface="+mn-ea"/>
              </a:rPr>
              <a:t>필요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latin typeface="+mn-ea"/>
                <a:ea typeface="+mn-ea"/>
              </a:rPr>
              <a:t>필수</a:t>
            </a:r>
            <a:r>
              <a:rPr lang="en-US" altLang="ko-KR" sz="2000" b="1" dirty="0" smtClean="0">
                <a:latin typeface="+mn-ea"/>
                <a:ea typeface="+mn-ea"/>
              </a:rPr>
              <a:t>) + X-pack(</a:t>
            </a:r>
            <a:r>
              <a:rPr lang="ko-KR" altLang="en-US" sz="2000" b="1" dirty="0" smtClean="0">
                <a:latin typeface="+mn-ea"/>
                <a:ea typeface="+mn-ea"/>
              </a:rPr>
              <a:t>선택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en-US" altLang="ko-KR" sz="2000" b="1" dirty="0" smtClean="0">
                <a:latin typeface="+mn-ea"/>
                <a:ea typeface="+mn-ea"/>
              </a:rPr>
              <a:t> (</a:t>
            </a:r>
            <a:r>
              <a:rPr lang="ko-KR" altLang="en-US" sz="2000" b="1" dirty="0" smtClean="0">
                <a:latin typeface="+mn-ea"/>
                <a:ea typeface="+mn-ea"/>
              </a:rPr>
              <a:t>선택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  <a:ea typeface="+mn-ea"/>
              </a:rPr>
              <a:t>     - </a:t>
            </a:r>
            <a:r>
              <a:rPr lang="en-US" altLang="ko-KR" sz="1600" b="1" dirty="0" err="1">
                <a:latin typeface="+mn-ea"/>
                <a:ea typeface="+mn-ea"/>
              </a:rPr>
              <a:t>Elasticsearch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en-US" altLang="ko-KR" sz="1600" b="1" dirty="0">
                <a:latin typeface="+mn-ea"/>
                <a:ea typeface="+mn-ea"/>
              </a:rPr>
              <a:t>Java </a:t>
            </a:r>
            <a:r>
              <a:rPr lang="en-US" altLang="ko-KR" sz="1600" b="1" dirty="0" smtClean="0">
                <a:latin typeface="+mn-ea"/>
                <a:ea typeface="+mn-ea"/>
              </a:rPr>
              <a:t>8</a:t>
            </a:r>
            <a:r>
              <a:rPr lang="ko-KR" altLang="en-US" sz="1600" b="1" dirty="0" smtClean="0">
                <a:latin typeface="+mn-ea"/>
                <a:ea typeface="+mn-ea"/>
              </a:rPr>
              <a:t> 필요 </a:t>
            </a:r>
            <a:r>
              <a:rPr lang="en-US" altLang="ko-KR" sz="1600" b="1" dirty="0" smtClean="0">
                <a:latin typeface="+mn-ea"/>
                <a:ea typeface="+mn-ea"/>
              </a:rPr>
              <a:t>(java 9</a:t>
            </a:r>
            <a:r>
              <a:rPr lang="ko-KR" altLang="en-US" sz="1600" b="1" dirty="0" err="1" smtClean="0">
                <a:latin typeface="+mn-ea"/>
                <a:ea typeface="+mn-ea"/>
              </a:rPr>
              <a:t>버젼은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  <a:ea typeface="+mn-ea"/>
              </a:rPr>
              <a:t>지원안됨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Beats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latin typeface="+mn-ea"/>
                <a:ea typeface="+mn-ea"/>
              </a:rPr>
              <a:t>필수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Elasticsearch</a:t>
            </a:r>
            <a:r>
              <a:rPr lang="en-US" altLang="ko-KR" sz="2000" b="1" dirty="0" smtClean="0">
                <a:latin typeface="+mn-ea"/>
                <a:ea typeface="+mn-ea"/>
              </a:rPr>
              <a:t> Hadoop (</a:t>
            </a:r>
            <a:r>
              <a:rPr lang="ko-KR" altLang="en-US" sz="2000" b="1" dirty="0" smtClean="0">
                <a:latin typeface="+mn-ea"/>
                <a:ea typeface="+mn-ea"/>
              </a:rPr>
              <a:t>선택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※ Repository </a:t>
            </a:r>
            <a:r>
              <a:rPr lang="ko-KR" altLang="en-US" sz="2000" b="1" dirty="0" smtClean="0">
                <a:latin typeface="+mn-ea"/>
                <a:ea typeface="+mn-ea"/>
              </a:rPr>
              <a:t>설정 후</a:t>
            </a:r>
            <a:r>
              <a:rPr lang="en-US" altLang="ko-KR" sz="2000" b="1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smtClean="0">
                <a:latin typeface="+mn-ea"/>
                <a:ea typeface="+mn-ea"/>
              </a:rPr>
              <a:t>yum install </a:t>
            </a:r>
            <a:r>
              <a:rPr lang="en-US" altLang="ko-KR" sz="20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 smtClean="0">
                <a:latin typeface="+mn-ea"/>
                <a:ea typeface="+mn-ea"/>
                <a:sym typeface="Wingdings" panose="05000000000000000000" pitchFamily="2" charset="2"/>
              </a:rPr>
              <a:t>systemctl</a:t>
            </a:r>
            <a:r>
              <a:rPr lang="en-US" altLang="ko-KR" sz="2000" b="1" dirty="0" smtClean="0">
                <a:latin typeface="+mn-ea"/>
                <a:ea typeface="+mn-ea"/>
                <a:sym typeface="Wingdings" panose="05000000000000000000" pitchFamily="2" charset="2"/>
              </a:rPr>
              <a:t> start~</a:t>
            </a:r>
          </a:p>
        </p:txBody>
      </p:sp>
    </p:spTree>
    <p:extLst>
      <p:ext uri="{BB962C8B-B14F-4D97-AF65-F5344CB8AC3E}">
        <p14:creationId xmlns:p14="http://schemas.microsoft.com/office/powerpoint/2010/main" val="1034867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ELK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683990" y="918121"/>
            <a:ext cx="950505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오픈소스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  <a:ea typeface="+mn-ea"/>
              </a:rPr>
              <a:t>E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L</a:t>
            </a:r>
            <a:r>
              <a:rPr lang="en-US" altLang="ko-KR" sz="2000" b="1" dirty="0" smtClean="0">
                <a:solidFill>
                  <a:srgbClr val="FF3399"/>
                </a:solidFill>
                <a:latin typeface="+mn-ea"/>
                <a:ea typeface="+mn-ea"/>
              </a:rPr>
              <a:t>K</a:t>
            </a:r>
            <a:r>
              <a:rPr lang="en-US" altLang="ko-KR" sz="2000" b="1" dirty="0" smtClean="0">
                <a:latin typeface="+mn-ea"/>
                <a:ea typeface="+mn-ea"/>
              </a:rPr>
              <a:t> Stack = </a:t>
            </a:r>
            <a:r>
              <a:rPr lang="en-US" altLang="ko-KR" sz="2000" b="1" dirty="0">
                <a:solidFill>
                  <a:srgbClr val="FFC000"/>
                </a:solidFill>
                <a:latin typeface="+mn-ea"/>
                <a:ea typeface="+mn-ea"/>
              </a:rPr>
              <a:t>E</a:t>
            </a:r>
            <a:r>
              <a:rPr lang="en-US" altLang="ko-KR" sz="2000" b="1" dirty="0" smtClean="0">
                <a:latin typeface="+mn-ea"/>
                <a:ea typeface="+mn-ea"/>
              </a:rPr>
              <a:t>lastic Search + </a:t>
            </a:r>
            <a:r>
              <a:rPr lang="en-US" altLang="ko-KR" sz="2000" b="1" dirty="0" err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L</a:t>
            </a:r>
            <a:r>
              <a:rPr lang="en-US" altLang="ko-KR" sz="2000" b="1" dirty="0" err="1" smtClean="0">
                <a:latin typeface="+mn-ea"/>
                <a:ea typeface="+mn-ea"/>
              </a:rPr>
              <a:t>ogstash</a:t>
            </a:r>
            <a:r>
              <a:rPr lang="en-US" altLang="ko-KR" sz="2000" b="1" dirty="0" smtClean="0">
                <a:latin typeface="+mn-ea"/>
                <a:ea typeface="+mn-ea"/>
              </a:rPr>
              <a:t> + </a:t>
            </a:r>
            <a:r>
              <a:rPr lang="en-US" altLang="ko-KR" sz="2000" b="1" dirty="0" err="1" smtClean="0">
                <a:solidFill>
                  <a:srgbClr val="FF3399"/>
                </a:solidFill>
                <a:latin typeface="+mn-ea"/>
                <a:ea typeface="+mn-ea"/>
              </a:rPr>
              <a:t>K</a:t>
            </a:r>
            <a:r>
              <a:rPr lang="en-US" altLang="ko-KR" sz="2000" b="1" dirty="0" err="1" smtClean="0">
                <a:latin typeface="+mn-ea"/>
                <a:ea typeface="+mn-ea"/>
              </a:rPr>
              <a:t>ibana</a:t>
            </a:r>
            <a:r>
              <a:rPr lang="en-US" altLang="ko-KR" sz="2000" b="1" dirty="0" smtClean="0">
                <a:latin typeface="+mn-ea"/>
                <a:ea typeface="+mn-ea"/>
              </a:rPr>
              <a:t> +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  <a:ea typeface="+mn-ea"/>
              </a:rPr>
              <a:t>B</a:t>
            </a:r>
            <a:r>
              <a:rPr lang="en-US" altLang="ko-KR" sz="2000" b="1" dirty="0" smtClean="0">
                <a:latin typeface="+mn-ea"/>
                <a:ea typeface="+mn-ea"/>
              </a:rPr>
              <a:t>eats</a:t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2000" b="1" dirty="0" smtClean="0">
                <a:latin typeface="+mn-ea"/>
                <a:ea typeface="+mn-ea"/>
              </a:rPr>
              <a:t>         </a:t>
            </a:r>
            <a:r>
              <a:rPr lang="en-US" altLang="ko-KR" sz="2000" b="1" u="sng" dirty="0" smtClean="0">
                <a:latin typeface="+mn-ea"/>
                <a:ea typeface="+mn-ea"/>
              </a:rPr>
              <a:t>Elastic Search : </a:t>
            </a:r>
            <a:r>
              <a:rPr lang="ko-KR" altLang="en-US" sz="2000" b="1" u="sng" dirty="0" smtClean="0">
                <a:latin typeface="+mn-ea"/>
                <a:ea typeface="+mn-ea"/>
              </a:rPr>
              <a:t>데이터 검색</a:t>
            </a:r>
            <a:r>
              <a:rPr lang="en-US" altLang="ko-KR" sz="2000" b="1" u="sng" dirty="0" smtClean="0">
                <a:latin typeface="+mn-ea"/>
                <a:ea typeface="+mn-ea"/>
              </a:rPr>
              <a:t>, </a:t>
            </a:r>
            <a:r>
              <a:rPr lang="ko-KR" altLang="en-US" sz="2000" b="1" u="sng" dirty="0" smtClean="0">
                <a:latin typeface="+mn-ea"/>
                <a:ea typeface="+mn-ea"/>
              </a:rPr>
              <a:t>분석 및 저장</a:t>
            </a:r>
            <a:endParaRPr lang="en-US" altLang="ko-KR" sz="2000" b="1" u="sng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 </a:t>
            </a:r>
            <a:r>
              <a:rPr lang="en-US" altLang="ko-KR" sz="2000" b="1" dirty="0" err="1" smtClean="0">
                <a:latin typeface="+mn-ea"/>
                <a:ea typeface="+mn-ea"/>
              </a:rPr>
              <a:t>LogStash</a:t>
            </a:r>
            <a:r>
              <a:rPr lang="en-US" altLang="ko-KR" sz="2000" b="1" dirty="0" smtClean="0">
                <a:latin typeface="+mn-ea"/>
                <a:ea typeface="+mn-ea"/>
              </a:rPr>
              <a:t> : </a:t>
            </a:r>
            <a:r>
              <a:rPr lang="ko-KR" altLang="en-US" sz="2000" b="1" dirty="0" smtClean="0">
                <a:latin typeface="+mn-ea"/>
                <a:ea typeface="+mn-ea"/>
              </a:rPr>
              <a:t>동적 데이터 수집 파이프라인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latin typeface="+mn-ea"/>
                <a:ea typeface="+mn-ea"/>
              </a:rPr>
              <a:t>수집하여 변환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en-US" altLang="ko-KR" sz="2000" b="1" dirty="0" smtClean="0">
                <a:latin typeface="+mn-ea"/>
                <a:ea typeface="+mn-ea"/>
              </a:rPr>
              <a:t> : </a:t>
            </a:r>
            <a:r>
              <a:rPr lang="ko-KR" altLang="en-US" sz="2000" b="1" dirty="0" smtClean="0">
                <a:latin typeface="+mn-ea"/>
                <a:ea typeface="+mn-ea"/>
              </a:rPr>
              <a:t>데이터 시각화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 Beats : </a:t>
            </a:r>
            <a:r>
              <a:rPr lang="ko-KR" altLang="en-US" sz="2000" b="1" dirty="0" smtClean="0">
                <a:latin typeface="+mn-ea"/>
                <a:ea typeface="+mn-ea"/>
              </a:rPr>
              <a:t>단말의 데이터를 수집하여 전송하는 에이전트</a:t>
            </a: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30" y="1710209"/>
            <a:ext cx="44561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30" y="2295426"/>
            <a:ext cx="462450" cy="49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99" y="2790329"/>
            <a:ext cx="600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30" y="3527901"/>
            <a:ext cx="438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23333" r="23971" b="55221"/>
          <a:stretch/>
        </p:blipFill>
        <p:spPr bwMode="auto">
          <a:xfrm>
            <a:off x="2160153" y="4216251"/>
            <a:ext cx="6120680" cy="29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206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설치방법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83990" y="918121"/>
            <a:ext cx="950505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#cat /</a:t>
            </a:r>
            <a:r>
              <a:rPr lang="en-US" altLang="ko-KR" sz="2000" b="1" dirty="0" err="1" smtClean="0">
                <a:latin typeface="+mn-ea"/>
                <a:ea typeface="+mn-ea"/>
              </a:rPr>
              <a:t>etc</a:t>
            </a:r>
            <a:r>
              <a:rPr lang="en-US" altLang="ko-KR" sz="2000" b="1" dirty="0" smtClean="0">
                <a:latin typeface="+mn-ea"/>
                <a:ea typeface="+mn-ea"/>
              </a:rPr>
              <a:t>/</a:t>
            </a:r>
            <a:r>
              <a:rPr lang="en-US" altLang="ko-KR" sz="2000" b="1" dirty="0" err="1" smtClean="0">
                <a:latin typeface="+mn-ea"/>
                <a:ea typeface="+mn-ea"/>
              </a:rPr>
              <a:t>yum.repos.d</a:t>
            </a:r>
            <a:r>
              <a:rPr lang="en-US" altLang="ko-KR" sz="2000" b="1" dirty="0" smtClean="0">
                <a:latin typeface="+mn-ea"/>
                <a:ea typeface="+mn-ea"/>
              </a:rPr>
              <a:t>/</a:t>
            </a:r>
            <a:r>
              <a:rPr lang="en-US" altLang="ko-KR" sz="2000" b="1" dirty="0" err="1" smtClean="0">
                <a:latin typeface="+mn-ea"/>
                <a:ea typeface="+mn-ea"/>
              </a:rPr>
              <a:t>elastic.repo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[</a:t>
            </a:r>
            <a:r>
              <a:rPr lang="en-US" altLang="ko-KR" sz="2000" b="1" dirty="0">
                <a:latin typeface="+mn-ea"/>
                <a:ea typeface="+mn-ea"/>
              </a:rPr>
              <a:t>elasticsearch-5.x]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  <a:ea typeface="+mn-ea"/>
              </a:rPr>
              <a:t>name=</a:t>
            </a:r>
            <a:r>
              <a:rPr lang="en-US" altLang="ko-KR" sz="2000" b="1" dirty="0" err="1">
                <a:latin typeface="+mn-ea"/>
                <a:ea typeface="+mn-ea"/>
              </a:rPr>
              <a:t>Elasticsearch</a:t>
            </a:r>
            <a:r>
              <a:rPr lang="en-US" altLang="ko-KR" sz="2000" b="1" dirty="0">
                <a:latin typeface="+mn-ea"/>
                <a:ea typeface="+mn-ea"/>
              </a:rPr>
              <a:t> repository for 5.x packages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  <a:ea typeface="+mn-ea"/>
              </a:rPr>
              <a:t>baseurl</a:t>
            </a:r>
            <a:r>
              <a:rPr lang="en-US" altLang="ko-KR" sz="2000" b="1" dirty="0">
                <a:latin typeface="+mn-ea"/>
                <a:ea typeface="+mn-ea"/>
              </a:rPr>
              <a:t>=https://artifacts.elastic.co/packages/5.x/yum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 smtClean="0">
                <a:latin typeface="+mn-ea"/>
                <a:ea typeface="+mn-ea"/>
              </a:rPr>
              <a:t>gpgcheck</a:t>
            </a:r>
            <a:r>
              <a:rPr lang="en-US" altLang="ko-KR" sz="2000" b="1" dirty="0" smtClean="0">
                <a:latin typeface="+mn-ea"/>
                <a:ea typeface="+mn-ea"/>
              </a:rPr>
              <a:t>=0</a:t>
            </a: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enabled=1</a:t>
            </a: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  <a:ea typeface="+mn-ea"/>
              </a:rPr>
              <a:t>autorefresh</a:t>
            </a:r>
            <a:r>
              <a:rPr lang="en-US" altLang="ko-KR" sz="2000" b="1" dirty="0">
                <a:latin typeface="+mn-ea"/>
                <a:ea typeface="+mn-ea"/>
              </a:rPr>
              <a:t>=1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type=rpm-md</a:t>
            </a: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#yum install </a:t>
            </a:r>
            <a:r>
              <a:rPr lang="en-US" altLang="ko-KR" sz="2000" b="1" dirty="0" err="1" smtClean="0">
                <a:latin typeface="+mn-ea"/>
                <a:ea typeface="+mn-ea"/>
              </a:rPr>
              <a:t>elasticsearch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#</a:t>
            </a:r>
            <a:r>
              <a:rPr lang="en-US" altLang="ko-KR" sz="2000" b="1" dirty="0" err="1" smtClean="0">
                <a:latin typeface="+mn-ea"/>
                <a:ea typeface="+mn-ea"/>
              </a:rPr>
              <a:t>systemctl</a:t>
            </a:r>
            <a:r>
              <a:rPr lang="en-US" altLang="ko-KR" sz="2000" b="1" dirty="0" smtClean="0">
                <a:latin typeface="+mn-ea"/>
                <a:ea typeface="+mn-ea"/>
              </a:rPr>
              <a:t> start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elasticsearch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614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설정 및 </a:t>
            </a:r>
            <a:r>
              <a:rPr lang="en-US" altLang="ko-KR" sz="2400" dirty="0" err="1" smtClean="0">
                <a:latin typeface="+mj-ea"/>
              </a:rPr>
              <a:t>Xpack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설치방법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83990" y="918121"/>
            <a:ext cx="950505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#vi /</a:t>
            </a:r>
            <a:r>
              <a:rPr lang="en-US" altLang="ko-KR" sz="2000" b="1" dirty="0" err="1" smtClean="0">
                <a:latin typeface="+mn-ea"/>
                <a:ea typeface="+mn-ea"/>
              </a:rPr>
              <a:t>etc</a:t>
            </a:r>
            <a:r>
              <a:rPr lang="en-US" altLang="ko-KR" sz="2000" b="1" dirty="0" smtClean="0">
                <a:latin typeface="+mn-ea"/>
                <a:ea typeface="+mn-ea"/>
              </a:rPr>
              <a:t>/</a:t>
            </a:r>
            <a:r>
              <a:rPr lang="en-US" altLang="ko-KR" sz="2000" b="1" dirty="0" err="1" smtClean="0">
                <a:latin typeface="+mn-ea"/>
                <a:ea typeface="+mn-ea"/>
              </a:rPr>
              <a:t>elasticsearch</a:t>
            </a:r>
            <a:r>
              <a:rPr lang="en-US" altLang="ko-KR" sz="2000" b="1" dirty="0" smtClean="0">
                <a:latin typeface="+mn-ea"/>
                <a:ea typeface="+mn-ea"/>
              </a:rPr>
              <a:t>/</a:t>
            </a:r>
            <a:r>
              <a:rPr lang="en-US" altLang="ko-KR" sz="2000" b="1" dirty="0" err="1" smtClean="0">
                <a:latin typeface="+mn-ea"/>
                <a:ea typeface="+mn-ea"/>
              </a:rPr>
              <a:t>elasticsearch.yml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  <a:ea typeface="+mn-ea"/>
              </a:rPr>
              <a:t>path.data</a:t>
            </a:r>
            <a:r>
              <a:rPr lang="en-US" altLang="ko-KR" sz="2000" b="1" dirty="0">
                <a:latin typeface="+mn-ea"/>
                <a:ea typeface="+mn-ea"/>
              </a:rPr>
              <a:t>: /</a:t>
            </a:r>
            <a:r>
              <a:rPr lang="en-US" altLang="ko-KR" sz="2000" b="1" dirty="0" err="1" smtClean="0">
                <a:latin typeface="+mn-ea"/>
                <a:ea typeface="+mn-ea"/>
              </a:rPr>
              <a:t>var</a:t>
            </a:r>
            <a:r>
              <a:rPr lang="en-US" altLang="ko-KR" sz="2000" b="1" dirty="0" smtClean="0">
                <a:latin typeface="+mn-ea"/>
                <a:ea typeface="+mn-ea"/>
              </a:rPr>
              <a:t>/lib/</a:t>
            </a:r>
            <a:r>
              <a:rPr lang="en-US" altLang="ko-KR" sz="2000" b="1" dirty="0" err="1" smtClean="0">
                <a:latin typeface="+mn-ea"/>
                <a:ea typeface="+mn-ea"/>
              </a:rPr>
              <a:t>elasticsearch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로 수정</a:t>
            </a:r>
            <a:endParaRPr lang="en-US" altLang="ko-KR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  <a:ea typeface="+mn-ea"/>
              </a:rPr>
              <a:t>path.logs</a:t>
            </a:r>
            <a:r>
              <a:rPr lang="en-US" altLang="ko-KR" sz="2000" b="1" dirty="0">
                <a:latin typeface="+mn-ea"/>
                <a:ea typeface="+mn-ea"/>
              </a:rPr>
              <a:t>: /</a:t>
            </a:r>
            <a:r>
              <a:rPr lang="en-US" altLang="ko-KR" sz="2000" b="1" dirty="0" err="1" smtClean="0">
                <a:latin typeface="+mn-ea"/>
                <a:ea typeface="+mn-ea"/>
              </a:rPr>
              <a:t>var</a:t>
            </a:r>
            <a:r>
              <a:rPr lang="en-US" altLang="ko-KR" sz="2000" b="1" dirty="0" smtClean="0">
                <a:latin typeface="+mn-ea"/>
                <a:ea typeface="+mn-ea"/>
              </a:rPr>
              <a:t>/log/</a:t>
            </a:r>
            <a:r>
              <a:rPr lang="en-US" altLang="ko-KR" sz="2000" b="1" dirty="0" err="1" smtClean="0">
                <a:latin typeface="+mn-ea"/>
                <a:ea typeface="+mn-ea"/>
              </a:rPr>
              <a:t>elasticsearch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로 수정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+mn-ea"/>
                <a:ea typeface="+mn-ea"/>
              </a:rPr>
              <a:t>Xpack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설치방법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  <a:ea typeface="+mn-ea"/>
              </a:rPr>
              <a:t># </a:t>
            </a:r>
            <a:r>
              <a:rPr lang="en-US" altLang="ko-KR" sz="2000" b="1" dirty="0" smtClean="0">
                <a:latin typeface="+mn-ea"/>
                <a:ea typeface="+mn-ea"/>
              </a:rPr>
              <a:t>cd /</a:t>
            </a:r>
            <a:r>
              <a:rPr lang="en-US" altLang="ko-KR" sz="2000" b="1" dirty="0" err="1" smtClean="0">
                <a:latin typeface="+mn-ea"/>
                <a:ea typeface="+mn-ea"/>
              </a:rPr>
              <a:t>usr</a:t>
            </a:r>
            <a:r>
              <a:rPr lang="en-US" altLang="ko-KR" sz="2000" b="1" dirty="0" smtClean="0">
                <a:latin typeface="+mn-ea"/>
                <a:ea typeface="+mn-ea"/>
              </a:rPr>
              <a:t>/share/</a:t>
            </a:r>
            <a:r>
              <a:rPr lang="en-US" altLang="ko-KR" sz="2000" b="1" dirty="0" err="1" smtClean="0">
                <a:latin typeface="+mn-ea"/>
                <a:ea typeface="+mn-ea"/>
              </a:rPr>
              <a:t>elasticsearch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# bin/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elasticsearch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-plugin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install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x-pack</a:t>
            </a: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  <a:ea typeface="+mn-ea"/>
              </a:rPr>
              <a:t>x</a:t>
            </a:r>
            <a:r>
              <a:rPr lang="en-US" altLang="ko-KR" sz="2000" b="1" dirty="0" err="1" smtClean="0">
                <a:latin typeface="+mn-ea"/>
                <a:ea typeface="+mn-ea"/>
              </a:rPr>
              <a:t>pack</a:t>
            </a:r>
            <a:r>
              <a:rPr lang="ko-KR" altLang="en-US" sz="2000" b="1" dirty="0" smtClean="0">
                <a:latin typeface="+mn-ea"/>
                <a:ea typeface="+mn-ea"/>
              </a:rPr>
              <a:t>은 특별한 설정 필요 없음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+mn-ea"/>
                <a:ea typeface="+mn-ea"/>
              </a:rPr>
              <a:t>xpack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설치후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security</a:t>
            </a:r>
            <a:r>
              <a:rPr lang="ko-KR" altLang="en-US" sz="2000" b="1" dirty="0" smtClean="0">
                <a:latin typeface="+mn-ea"/>
                <a:ea typeface="+mn-ea"/>
              </a:rPr>
              <a:t>가 </a:t>
            </a:r>
            <a:r>
              <a:rPr lang="en-US" altLang="ko-KR" sz="2000" b="1" dirty="0" smtClean="0">
                <a:latin typeface="+mn-ea"/>
                <a:ea typeface="+mn-ea"/>
              </a:rPr>
              <a:t>default</a:t>
            </a:r>
            <a:r>
              <a:rPr lang="ko-KR" altLang="en-US" sz="2000" b="1" dirty="0" smtClean="0">
                <a:latin typeface="+mn-ea"/>
                <a:ea typeface="+mn-ea"/>
              </a:rPr>
              <a:t>로 인증을 요구하므로 </a:t>
            </a:r>
            <a:r>
              <a:rPr lang="en-US" altLang="ko-KR" sz="2000" b="1" dirty="0" err="1" smtClean="0">
                <a:latin typeface="+mn-ea"/>
                <a:ea typeface="+mn-ea"/>
              </a:rPr>
              <a:t>user:passwd</a:t>
            </a:r>
            <a:r>
              <a:rPr lang="ko-KR" altLang="en-US" sz="2000" b="1" dirty="0" smtClean="0">
                <a:latin typeface="+mn-ea"/>
                <a:ea typeface="+mn-ea"/>
              </a:rPr>
              <a:t>필요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  <a:ea typeface="+mn-ea"/>
              </a:rPr>
              <a:t> curl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--user </a:t>
            </a:r>
            <a:r>
              <a:rPr lang="en-US" altLang="ko-KR" sz="2000" b="1" dirty="0" err="1">
                <a:solidFill>
                  <a:srgbClr val="FF0000"/>
                </a:solidFill>
                <a:latin typeface="+mn-ea"/>
                <a:ea typeface="+mn-ea"/>
              </a:rPr>
              <a:t>elastic:changeme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'localhost:9200/_cat/</a:t>
            </a:r>
            <a:r>
              <a:rPr lang="en-US" altLang="ko-KR" sz="2000" b="1" dirty="0" err="1">
                <a:latin typeface="+mn-ea"/>
                <a:ea typeface="+mn-ea"/>
              </a:rPr>
              <a:t>indices?v</a:t>
            </a:r>
            <a:r>
              <a:rPr lang="en-US" altLang="ko-KR" sz="2000" b="1" dirty="0">
                <a:latin typeface="+mn-ea"/>
                <a:ea typeface="+mn-ea"/>
              </a:rPr>
              <a:t>'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67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Kibana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설치 및 실행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83990" y="918121"/>
            <a:ext cx="9505056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#cat /</a:t>
            </a:r>
            <a:r>
              <a:rPr lang="en-US" altLang="ko-KR" sz="2000" b="1" dirty="0" err="1" smtClean="0">
                <a:latin typeface="+mn-ea"/>
              </a:rPr>
              <a:t>etc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yum.repos.d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kibana.repo</a:t>
            </a:r>
            <a:endParaRPr lang="en-US" altLang="ko-KR" sz="20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[kibana-5.x]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name=</a:t>
            </a:r>
            <a:r>
              <a:rPr lang="en-US" altLang="ko-KR" sz="2000" b="1" dirty="0" err="1">
                <a:latin typeface="+mn-ea"/>
              </a:rPr>
              <a:t>Kibana</a:t>
            </a:r>
            <a:r>
              <a:rPr lang="en-US" altLang="ko-KR" sz="2000" b="1" dirty="0">
                <a:latin typeface="+mn-ea"/>
              </a:rPr>
              <a:t> repository for 5.x packages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</a:rPr>
              <a:t>baseurl</a:t>
            </a:r>
            <a:r>
              <a:rPr lang="en-US" altLang="ko-KR" sz="2000" b="1" dirty="0">
                <a:latin typeface="+mn-ea"/>
              </a:rPr>
              <a:t>=https://artifacts.elastic.co/packages/5.x/yum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 smtClean="0">
                <a:latin typeface="+mn-ea"/>
              </a:rPr>
              <a:t>gpgcheck</a:t>
            </a:r>
            <a:r>
              <a:rPr lang="en-US" altLang="ko-KR" sz="2000" b="1" dirty="0" smtClean="0">
                <a:latin typeface="+mn-ea"/>
              </a:rPr>
              <a:t>=0</a:t>
            </a:r>
            <a:endParaRPr lang="en-US" altLang="ko-KR" sz="20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enabled=1</a:t>
            </a:r>
            <a:endParaRPr lang="en-US" altLang="ko-KR" sz="20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</a:rPr>
              <a:t>autorefresh</a:t>
            </a:r>
            <a:r>
              <a:rPr lang="en-US" altLang="ko-KR" sz="2000" b="1" dirty="0">
                <a:latin typeface="+mn-ea"/>
              </a:rPr>
              <a:t>=1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type=rpm-md</a:t>
            </a:r>
          </a:p>
          <a:p>
            <a:pPr algn="l">
              <a:lnSpc>
                <a:spcPct val="15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#yum install </a:t>
            </a:r>
            <a:r>
              <a:rPr lang="en-US" altLang="ko-KR" sz="2000" b="1" dirty="0" err="1" smtClean="0">
                <a:latin typeface="+mn-ea"/>
              </a:rPr>
              <a:t>kibana</a:t>
            </a:r>
            <a:endParaRPr lang="en-US" altLang="ko-KR" sz="20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#</a:t>
            </a:r>
            <a:r>
              <a:rPr lang="en-US" altLang="ko-KR" sz="2000" b="1" dirty="0" err="1">
                <a:latin typeface="+mn-ea"/>
              </a:rPr>
              <a:t>systemctl</a:t>
            </a:r>
            <a:r>
              <a:rPr lang="en-US" altLang="ko-KR" sz="2000" b="1" dirty="0">
                <a:latin typeface="+mn-ea"/>
              </a:rPr>
              <a:t> start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 err="1" smtClean="0">
                <a:latin typeface="+mn-ea"/>
              </a:rPr>
              <a:t>kibana</a:t>
            </a:r>
            <a:endParaRPr lang="en-US" altLang="ko-KR" sz="2000" b="1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#/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</a:rPr>
              <a:t>usr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/share/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</a:rPr>
              <a:t>kibana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/bin/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</a:rPr>
              <a:t>kibana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-plugin install x-pack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접속은 </a:t>
            </a:r>
            <a:r>
              <a:rPr lang="en-US" altLang="ko-KR" sz="2000" b="1" dirty="0" smtClean="0">
                <a:latin typeface="+mn-ea"/>
                <a:ea typeface="+mn-ea"/>
              </a:rPr>
              <a:t>5601 </a:t>
            </a:r>
            <a:r>
              <a:rPr lang="ko-KR" altLang="en-US" sz="2000" b="1" dirty="0" smtClean="0">
                <a:latin typeface="+mn-ea"/>
                <a:ea typeface="+mn-ea"/>
              </a:rPr>
              <a:t>포트를 이용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64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err="1" smtClean="0">
                <a:latin typeface="+mj-ea"/>
              </a:rPr>
              <a:t>Logstash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설치 및 실행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83990" y="918121"/>
            <a:ext cx="950505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#cat /</a:t>
            </a:r>
            <a:r>
              <a:rPr lang="en-US" altLang="ko-KR" sz="2000" b="1" dirty="0" err="1" smtClean="0">
                <a:latin typeface="+mn-ea"/>
              </a:rPr>
              <a:t>etc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yum.repos.d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logstash.repo</a:t>
            </a:r>
            <a:endParaRPr lang="en-US" altLang="ko-KR" sz="20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[logstash-5.x]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name=Elastic repository for 5.x packages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</a:rPr>
              <a:t>baseurl</a:t>
            </a:r>
            <a:r>
              <a:rPr lang="en-US" altLang="ko-KR" sz="2000" b="1" dirty="0">
                <a:latin typeface="+mn-ea"/>
              </a:rPr>
              <a:t>=https://artifacts.elastic.co/packages/5.x/yum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 smtClean="0">
                <a:latin typeface="+mn-ea"/>
              </a:rPr>
              <a:t>gpgcheck</a:t>
            </a:r>
            <a:r>
              <a:rPr lang="en-US" altLang="ko-KR" sz="2000" b="1" dirty="0" smtClean="0">
                <a:latin typeface="+mn-ea"/>
              </a:rPr>
              <a:t>=0</a:t>
            </a:r>
            <a:endParaRPr lang="en-US" altLang="ko-KR" sz="20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enabled=1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</a:rPr>
              <a:t>autorefresh</a:t>
            </a:r>
            <a:r>
              <a:rPr lang="en-US" altLang="ko-KR" sz="2000" b="1" dirty="0">
                <a:latin typeface="+mn-ea"/>
              </a:rPr>
              <a:t>=1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type=rpm-md</a:t>
            </a:r>
          </a:p>
          <a:p>
            <a:pPr algn="l">
              <a:lnSpc>
                <a:spcPct val="15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#yum install </a:t>
            </a:r>
            <a:r>
              <a:rPr lang="en-US" altLang="ko-KR" sz="2000" b="1" dirty="0" err="1" smtClean="0">
                <a:latin typeface="+mn-ea"/>
              </a:rPr>
              <a:t>logstash</a:t>
            </a:r>
            <a:endParaRPr lang="en-US" altLang="ko-KR" sz="20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#</a:t>
            </a:r>
            <a:r>
              <a:rPr lang="en-US" altLang="ko-KR" sz="2000" b="1" dirty="0" err="1">
                <a:latin typeface="+mn-ea"/>
              </a:rPr>
              <a:t>systemctl</a:t>
            </a:r>
            <a:r>
              <a:rPr lang="en-US" altLang="ko-KR" sz="2000" b="1" dirty="0">
                <a:latin typeface="+mn-ea"/>
              </a:rPr>
              <a:t> start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 err="1" smtClean="0">
                <a:latin typeface="+mn-ea"/>
              </a:rPr>
              <a:t>kibana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81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Beats </a:t>
            </a:r>
            <a:r>
              <a:rPr lang="ko-KR" altLang="en-US" sz="2400" dirty="0" smtClean="0">
                <a:latin typeface="+mj-ea"/>
              </a:rPr>
              <a:t>설치 및 설정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83990" y="918121"/>
            <a:ext cx="950505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#</a:t>
            </a:r>
            <a:r>
              <a:rPr lang="pt-BR" altLang="ko-KR" sz="2000" b="1" dirty="0">
                <a:latin typeface="+mn-ea"/>
              </a:rPr>
              <a:t>curl -L -O https://</a:t>
            </a:r>
            <a:r>
              <a:rPr lang="pt-BR" altLang="ko-KR" sz="2000" b="1" dirty="0" smtClean="0">
                <a:latin typeface="+mn-ea"/>
              </a:rPr>
              <a:t>artifacts.elastic.co/downloads/beats/filebeat/filebeat-5.5.2-x86_64.rpm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#</a:t>
            </a:r>
            <a:r>
              <a:rPr lang="en-US" altLang="ko-KR" sz="2000" b="1" dirty="0">
                <a:latin typeface="+mn-ea"/>
              </a:rPr>
              <a:t>rpm -vi </a:t>
            </a:r>
            <a:r>
              <a:rPr lang="en-US" altLang="ko-KR" sz="2000" b="1" dirty="0" smtClean="0">
                <a:latin typeface="+mn-ea"/>
              </a:rPr>
              <a:t>filebeat-5.5.2-x86_64.rpm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# </a:t>
            </a:r>
            <a:r>
              <a:rPr lang="en-US" altLang="ko-KR" sz="2000" b="1" dirty="0" err="1" smtClean="0">
                <a:latin typeface="+mn-ea"/>
              </a:rPr>
              <a:t>systemctl</a:t>
            </a:r>
            <a:r>
              <a:rPr lang="en-US" altLang="ko-KR" sz="2000" b="1" dirty="0" smtClean="0">
                <a:latin typeface="+mn-ea"/>
              </a:rPr>
              <a:t> start </a:t>
            </a:r>
            <a:r>
              <a:rPr lang="en-US" altLang="ko-KR" sz="2000" b="1" dirty="0" err="1">
                <a:latin typeface="+mn-ea"/>
              </a:rPr>
              <a:t>filebeat.service</a:t>
            </a:r>
            <a:endParaRPr lang="en-US" altLang="ko-KR" sz="20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#vi /</a:t>
            </a:r>
            <a:r>
              <a:rPr lang="en-US" altLang="ko-KR" sz="2000" b="1" dirty="0" err="1" smtClean="0">
                <a:latin typeface="+mn-ea"/>
              </a:rPr>
              <a:t>etc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filebeat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filebeat.yml</a:t>
            </a:r>
            <a:endParaRPr lang="en-US" altLang="ko-KR" sz="2000" b="1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</a:rPr>
              <a:t>filebeat.prospectors</a:t>
            </a:r>
            <a:r>
              <a:rPr lang="en-US" altLang="ko-KR" sz="2000" b="1" dirty="0">
                <a:latin typeface="+mn-ea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- </a:t>
            </a:r>
            <a:r>
              <a:rPr lang="en-US" altLang="ko-KR" sz="2000" b="1" dirty="0" err="1">
                <a:latin typeface="+mn-ea"/>
              </a:rPr>
              <a:t>input_type</a:t>
            </a:r>
            <a:r>
              <a:rPr lang="en-US" altLang="ko-KR" sz="2000" b="1" dirty="0">
                <a:latin typeface="+mn-ea"/>
              </a:rPr>
              <a:t>: log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  paths: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    - /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var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/log/*.log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+mn-ea"/>
              </a:rPr>
              <a:t>output.elasticsearch</a:t>
            </a:r>
            <a:r>
              <a:rPr lang="en-US" altLang="ko-KR" sz="2000" b="1" dirty="0">
                <a:latin typeface="+mn-ea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  hosts: ["192.168.1.42:9200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1391588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X-Pack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683990" y="918121"/>
            <a:ext cx="950505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유료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  <a:ea typeface="+mn-ea"/>
              </a:rPr>
              <a:t>X-Pack</a:t>
            </a:r>
            <a:r>
              <a:rPr lang="en-US" altLang="ko-KR" sz="2000" b="1" dirty="0" smtClean="0">
                <a:latin typeface="+mn-ea"/>
                <a:ea typeface="+mn-ea"/>
              </a:rPr>
              <a:t> = </a:t>
            </a:r>
            <a:r>
              <a:rPr lang="en-US" altLang="ko-KR" sz="1400" b="1" dirty="0" smtClean="0">
                <a:latin typeface="+mn-ea"/>
                <a:ea typeface="+mn-ea"/>
              </a:rPr>
              <a:t>Security + Alerting + Monitoring + Reporting + Graph + Machine Learning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2000" b="1" dirty="0" smtClean="0">
                <a:latin typeface="+mn-ea"/>
                <a:ea typeface="+mn-ea"/>
              </a:rPr>
              <a:t>         Security : ELK Stack </a:t>
            </a:r>
            <a:r>
              <a:rPr lang="ko-KR" altLang="en-US" sz="2000" b="1" dirty="0" smtClean="0">
                <a:latin typeface="+mn-ea"/>
                <a:ea typeface="+mn-ea"/>
              </a:rPr>
              <a:t>에 대한 보안강화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인증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암호화 등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 Alerting : </a:t>
            </a:r>
            <a:r>
              <a:rPr lang="ko-KR" altLang="en-US" sz="2000" b="1" dirty="0" smtClean="0">
                <a:latin typeface="+mn-ea"/>
                <a:ea typeface="+mn-ea"/>
              </a:rPr>
              <a:t>쿼리 언어를 활용하여 </a:t>
            </a:r>
            <a:r>
              <a:rPr lang="ko-KR" altLang="en-US" sz="2000" b="1" dirty="0" err="1" smtClean="0">
                <a:latin typeface="+mn-ea"/>
                <a:ea typeface="+mn-ea"/>
              </a:rPr>
              <a:t>알람</a:t>
            </a:r>
            <a:r>
              <a:rPr lang="ko-KR" altLang="en-US" sz="2000" b="1" dirty="0" smtClean="0">
                <a:latin typeface="+mn-ea"/>
                <a:ea typeface="+mn-ea"/>
              </a:rPr>
              <a:t> 등록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기존 </a:t>
            </a:r>
            <a:r>
              <a:rPr lang="ko-KR" altLang="en-US" sz="1600" b="1" dirty="0" err="1" smtClean="0">
                <a:latin typeface="+mn-ea"/>
                <a:ea typeface="+mn-ea"/>
              </a:rPr>
              <a:t>오픈매니저와</a:t>
            </a:r>
            <a:r>
              <a:rPr lang="ko-KR" altLang="en-US" sz="1600" b="1" dirty="0" smtClean="0">
                <a:latin typeface="+mn-ea"/>
                <a:ea typeface="+mn-ea"/>
              </a:rPr>
              <a:t> 유사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 Monitoring : ELK Stack</a:t>
            </a:r>
            <a:r>
              <a:rPr lang="ko-KR" altLang="en-US" sz="2000" b="1" dirty="0" smtClean="0">
                <a:latin typeface="+mn-ea"/>
                <a:ea typeface="+mn-ea"/>
              </a:rPr>
              <a:t>에 대한 자체 모니터링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 Reporting : </a:t>
            </a:r>
            <a:r>
              <a:rPr lang="en-US" altLang="ko-KR" sz="2000" b="1" dirty="0" err="1" smtClean="0">
                <a:latin typeface="+mn-ea"/>
                <a:ea typeface="+mn-ea"/>
              </a:rPr>
              <a:t>Kibana</a:t>
            </a:r>
            <a:r>
              <a:rPr lang="ko-KR" altLang="en-US" sz="2000" b="1" dirty="0" smtClean="0">
                <a:latin typeface="+mn-ea"/>
                <a:ea typeface="+mn-ea"/>
              </a:rPr>
              <a:t>와 연계하여 보고서 생성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 Graph : </a:t>
            </a:r>
            <a:r>
              <a:rPr lang="ko-KR" altLang="en-US" sz="2000" b="1" dirty="0" smtClean="0">
                <a:latin typeface="+mn-ea"/>
                <a:ea typeface="+mn-ea"/>
              </a:rPr>
              <a:t>데이터간에 유사 관계 파악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 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  <a:ea typeface="+mn-ea"/>
              </a:rPr>
              <a:t>Machine Learning :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  <a:ea typeface="+mn-ea"/>
              </a:rPr>
              <a:t>트렌드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  <a:ea typeface="+mn-ea"/>
              </a:rPr>
              <a:t>주기성을 실시간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  <a:ea typeface="+mn-ea"/>
              </a:rPr>
              <a:t>모델링하여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  <a:ea typeface="+mn-ea"/>
              </a:rPr>
              <a:t> 스스로 캐치</a:t>
            </a:r>
            <a:endParaRPr lang="en-US" altLang="ko-KR" sz="20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78" y="1638201"/>
            <a:ext cx="609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1" y="2298601"/>
            <a:ext cx="60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1" y="2947273"/>
            <a:ext cx="60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89" y="3518917"/>
            <a:ext cx="446481" cy="54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8" y="4120009"/>
            <a:ext cx="4953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3" y="4814114"/>
            <a:ext cx="561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13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918121"/>
            <a:ext cx="9756998" cy="63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1" dirty="0" smtClean="0"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latin typeface="+mn-ea"/>
                <a:ea typeface="+mn-ea"/>
              </a:rPr>
              <a:t>Elastic Search</a:t>
            </a:r>
            <a:r>
              <a:rPr lang="ko-KR" altLang="en-US" sz="1800" b="1" dirty="0" smtClean="0">
                <a:latin typeface="+mn-ea"/>
                <a:ea typeface="+mn-ea"/>
              </a:rPr>
              <a:t>란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 err="1" smtClean="0">
                <a:latin typeface="+mn-ea"/>
                <a:ea typeface="+mn-ea"/>
              </a:rPr>
              <a:t>확장성이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뛰어난 </a:t>
            </a:r>
            <a:r>
              <a:rPr lang="ko-KR" altLang="en-US" sz="1600" b="1" dirty="0" err="1">
                <a:latin typeface="+mn-ea"/>
                <a:ea typeface="+mn-ea"/>
              </a:rPr>
              <a:t>오픈소스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풀텍스트</a:t>
            </a:r>
            <a:r>
              <a:rPr lang="ko-KR" altLang="en-US" sz="1600" b="1" dirty="0">
                <a:latin typeface="+mn-ea"/>
                <a:ea typeface="+mn-ea"/>
              </a:rPr>
              <a:t> 검색 및 분석 엔진입니다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방대한 양의 데이터를 신속하게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거의 실시간으로 저장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검색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분석할 수 있도록 지원합니다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+mn-ea"/>
                <a:ea typeface="+mn-ea"/>
              </a:rPr>
              <a:t>Apache Lucene </a:t>
            </a:r>
            <a:r>
              <a:rPr lang="ko-KR" altLang="en-US" sz="1600" b="1" dirty="0" smtClean="0">
                <a:latin typeface="+mn-ea"/>
                <a:ea typeface="+mn-ea"/>
              </a:rPr>
              <a:t>기반의 실시간 분산 검색엔진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 ※ Apache </a:t>
            </a:r>
            <a:r>
              <a:rPr lang="en-US" altLang="ko-KR" sz="1600" b="1" dirty="0" err="1" smtClean="0">
                <a:latin typeface="+mn-ea"/>
                <a:ea typeface="+mn-ea"/>
              </a:rPr>
              <a:t>Lucene</a:t>
            </a:r>
            <a:r>
              <a:rPr lang="en-US" altLang="ko-KR" sz="1600" b="1" dirty="0" smtClean="0">
                <a:latin typeface="+mn-ea"/>
                <a:ea typeface="+mn-ea"/>
              </a:rPr>
              <a:t> : </a:t>
            </a:r>
            <a:r>
              <a:rPr lang="ko-KR" altLang="en-US" sz="1600" b="1" dirty="0" err="1" smtClean="0">
                <a:latin typeface="+mn-ea"/>
                <a:ea typeface="+mn-ea"/>
              </a:rPr>
              <a:t>오픈소스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아파치 최상위 프로젝트 중 하나로 확장 가능한 정보검색 라이브러리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+mn-ea"/>
                <a:ea typeface="+mn-ea"/>
              </a:rPr>
              <a:t>  JSON </a:t>
            </a:r>
            <a:r>
              <a:rPr lang="ko-KR" altLang="en-US" sz="1600" b="1" dirty="0">
                <a:latin typeface="+mn-ea"/>
                <a:ea typeface="+mn-ea"/>
              </a:rPr>
              <a:t>기반의 비정형 데이터 분산 검색과 분석을 지원</a:t>
            </a:r>
            <a:endParaRPr lang="en-US" altLang="ko-KR" sz="16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실시간 검색 서비스 지원과 분산 및 병렬 처리 </a:t>
            </a:r>
            <a:r>
              <a:rPr lang="ko-KR" altLang="en-US" sz="1600" b="1" dirty="0" err="1">
                <a:latin typeface="+mn-ea"/>
                <a:ea typeface="+mn-ea"/>
              </a:rPr>
              <a:t>멀티테넌시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기능 </a:t>
            </a:r>
            <a:r>
              <a:rPr lang="ko-KR" altLang="en-US" sz="1600" b="1" dirty="0">
                <a:latin typeface="+mn-ea"/>
                <a:ea typeface="+mn-ea"/>
              </a:rPr>
              <a:t>제공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endParaRPr lang="en-US" altLang="ko-KR" sz="16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800" b="1" dirty="0">
              <a:latin typeface="+mn-ea"/>
              <a:ea typeface="+mn-ea"/>
            </a:endParaRP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맑은 고딕"/>
                <a:ea typeface="맑은 고딕"/>
              </a:rPr>
              <a:t>Elastic 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Search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활용사례</a:t>
            </a:r>
            <a:endParaRPr lang="en-US" altLang="ko-KR" sz="1800" b="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로그 또는 트랜잭션 데이터를 수집하고 이 데이터를 분석하고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마이닝하여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 추이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통계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요약 정보를 얻거나 이상 요인을 알아내려 합니다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이 경우에는 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Logstash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Elasticsearch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Logstash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Kibana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스택의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 일부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를 사용하여 데이터 수집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집계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파싱을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 수행한 다음 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Logstash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Elasticsearch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에 이 데이터를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피드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 형태로 전달하게 할 수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있습니다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150000"/>
              </a:lnSpc>
            </a:pP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분석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비즈니스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인텔리전스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 기능이 필요하며 방대한 데이터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수백만 또는 수십억 개의 레코드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를 대상으로 신속하게 조사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분석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시각화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임시 질의를 수행하고 싶습니다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이 경우에는 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Elasticsearch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를 사용하여 데이터를 저장한 다음 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Kibana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Elasticsearch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Logstash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Kibana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스택의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 일부</a:t>
            </a: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를 사용하여 데이터 중 중요한 요소를 시각화할 맞춤형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/>
                <a:ea typeface="맑은 고딕"/>
              </a:rPr>
              <a:t>대시보드를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 만들 수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있습니다</a:t>
            </a:r>
            <a:endParaRPr lang="en-US" altLang="ko-KR" sz="1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3535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주요 용어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83990" y="918121"/>
            <a:ext cx="975699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NRT  </a:t>
            </a:r>
            <a:r>
              <a:rPr lang="en-US" altLang="ko-KR" sz="2000" b="1" dirty="0" smtClean="0">
                <a:latin typeface="+mn-ea"/>
                <a:ea typeface="+mn-ea"/>
              </a:rPr>
              <a:t>(Near </a:t>
            </a:r>
            <a:r>
              <a:rPr lang="en-US" altLang="ko-KR" sz="2000" b="1" dirty="0" err="1" smtClean="0">
                <a:latin typeface="+mn-ea"/>
                <a:ea typeface="+mn-ea"/>
              </a:rPr>
              <a:t>Realtime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20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 smtClean="0">
                <a:latin typeface="+mn-ea"/>
                <a:ea typeface="+mn-ea"/>
              </a:rPr>
              <a:t>문서를 </a:t>
            </a:r>
            <a:r>
              <a:rPr lang="ko-KR" altLang="en-US" sz="1600" b="1" dirty="0">
                <a:latin typeface="+mn-ea"/>
                <a:ea typeface="+mn-ea"/>
              </a:rPr>
              <a:t>색인화하는 시점부터 문서가 검색 가능해지는 시점까지 약간의 대기 시간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대개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초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+mn-ea"/>
                <a:ea typeface="+mn-ea"/>
              </a:rPr>
              <a:t> Cluster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>
                <a:latin typeface="+mn-ea"/>
                <a:ea typeface="+mn-ea"/>
              </a:rPr>
              <a:t>클러스터는 하나 이상의 </a:t>
            </a:r>
            <a:r>
              <a:rPr lang="ko-KR" altLang="en-US" sz="1600" b="1" dirty="0" err="1">
                <a:latin typeface="+mn-ea"/>
                <a:ea typeface="+mn-ea"/>
              </a:rPr>
              <a:t>노드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서버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가 모인 것이며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이를 통해 전체 데이터를 저장하고 모든 </a:t>
            </a:r>
            <a:r>
              <a:rPr lang="ko-KR" altLang="en-US" sz="1600" b="1" dirty="0" err="1">
                <a:latin typeface="+mn-ea"/>
                <a:ea typeface="+mn-ea"/>
              </a:rPr>
              <a:t>노드를</a:t>
            </a:r>
            <a:r>
              <a:rPr lang="ko-KR" altLang="en-US" sz="1600" b="1" dirty="0">
                <a:latin typeface="+mn-ea"/>
                <a:ea typeface="+mn-ea"/>
              </a:rPr>
              <a:t> 포괄하는 통합 색인화 및 검색 기능을 </a:t>
            </a:r>
            <a:r>
              <a:rPr lang="ko-KR" altLang="en-US" sz="1600" b="1" dirty="0" smtClean="0">
                <a:latin typeface="+mn-ea"/>
                <a:ea typeface="+mn-ea"/>
              </a:rPr>
              <a:t>제공합니다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Node</a:t>
            </a:r>
          </a:p>
          <a:p>
            <a:pPr lvl="0" algn="l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노드는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 클러스터에 포함된 단일 서버로서 데이터를 저장하고 클러스터의 색인화 및 검색 기능에 참여합니다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노드는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 클러스터처럼 이름으로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식별</a:t>
            </a: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150000"/>
              </a:lnSpc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918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Elastic Search </a:t>
            </a:r>
            <a:r>
              <a:rPr lang="ko-KR" altLang="en-US" sz="2400" dirty="0" smtClean="0">
                <a:latin typeface="+mj-ea"/>
              </a:rPr>
              <a:t>주요 용어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67966" y="832167"/>
            <a:ext cx="9756998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Index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 smtClean="0">
                <a:latin typeface="+mn-ea"/>
                <a:ea typeface="+mn-ea"/>
              </a:rPr>
              <a:t>데이터를 저장하기 위한 장소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 smtClean="0">
                <a:latin typeface="+mn-ea"/>
                <a:ea typeface="+mn-ea"/>
              </a:rPr>
              <a:t>하나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또는 여러 개의 도큐먼트 타입이 존재 가능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- </a:t>
            </a:r>
            <a:r>
              <a:rPr lang="ko-KR" altLang="en-US" sz="1600" b="1" dirty="0" smtClean="0">
                <a:latin typeface="+mn-ea"/>
                <a:ea typeface="+mn-ea"/>
              </a:rPr>
              <a:t>검색에서 포괄적인 의미의 색인 또는 색인 파일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- RDB</a:t>
            </a:r>
            <a:r>
              <a:rPr lang="ko-KR" altLang="en-US" sz="1600" b="1" dirty="0" smtClean="0">
                <a:latin typeface="+mn-ea"/>
                <a:ea typeface="+mn-ea"/>
              </a:rPr>
              <a:t>의 </a:t>
            </a:r>
            <a:r>
              <a:rPr lang="en-US" altLang="ko-KR" sz="1600" b="1" dirty="0" smtClean="0">
                <a:latin typeface="+mn-ea"/>
                <a:ea typeface="+mn-ea"/>
              </a:rPr>
              <a:t>Database</a:t>
            </a:r>
            <a:r>
              <a:rPr lang="ko-KR" altLang="en-US" sz="1600" b="1" dirty="0" smtClean="0">
                <a:latin typeface="+mn-ea"/>
                <a:ea typeface="+mn-ea"/>
              </a:rPr>
              <a:t>와 유사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↔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  <a:ea typeface="+mn-ea"/>
              </a:rPr>
              <a:t>Indice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- </a:t>
            </a:r>
            <a:r>
              <a:rPr lang="en-US" altLang="ko-KR" sz="1600" b="1" dirty="0" err="1" smtClean="0">
                <a:latin typeface="+mn-ea"/>
                <a:ea typeface="+mn-ea"/>
              </a:rPr>
              <a:t>elasticsearch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내에서 물리적으로 사용되는 색인 또는 색인 파일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Document Type</a:t>
            </a:r>
            <a:b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-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논리적으로 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단일 인덱스에 대한 서로 다른 목적의 데이터를 구분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 저장하는 방법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- RDB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의 테이블과 유사하며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내장 필드인 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_type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에 따라 저장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  <a:b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Document</a:t>
            </a:r>
          </a:p>
          <a:p>
            <a:pPr lvl="0"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검색에서 가장 기본이 되는 데이터 단위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하나의 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item 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또는 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article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에 해당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 - </a:t>
            </a:r>
            <a:r>
              <a:rPr lang="en-US" altLang="ko-KR" sz="1600" b="1" dirty="0" smtClean="0">
                <a:latin typeface="+mn-ea"/>
                <a:ea typeface="+mn-ea"/>
              </a:rPr>
              <a:t>JSON(JavaScript </a:t>
            </a:r>
            <a:r>
              <a:rPr lang="en-US" altLang="ko-KR" sz="1600" b="1" dirty="0">
                <a:latin typeface="+mn-ea"/>
                <a:ea typeface="+mn-ea"/>
              </a:rPr>
              <a:t>Object Notation) </a:t>
            </a:r>
            <a:r>
              <a:rPr lang="ko-KR" altLang="en-US" sz="1600" b="1" dirty="0">
                <a:latin typeface="+mn-ea"/>
                <a:ea typeface="+mn-ea"/>
              </a:rPr>
              <a:t>형식인데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이는 널리 사용되는 인터넷 데이터 교환 </a:t>
            </a:r>
            <a:r>
              <a:rPr lang="ko-KR" altLang="en-US" sz="1600" b="1" dirty="0" smtClean="0">
                <a:latin typeface="+mn-ea"/>
                <a:ea typeface="+mn-ea"/>
              </a:rPr>
              <a:t>형식입니다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1901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000" dirty="0">
            <a:latin typeface="+mj-ea"/>
            <a:ea typeface="+mj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1474033422</TotalTime>
  <Pages>39</Pages>
  <Words>6577</Words>
  <Application>Microsoft Office PowerPoint</Application>
  <PresentationFormat>사용자 지정</PresentationFormat>
  <Paragraphs>843</Paragraphs>
  <Slides>54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56" baseType="lpstr">
      <vt:lpstr>1_디자인 사용자 지정</vt:lpstr>
      <vt:lpstr>3_디자인 사용자 지정</vt:lpstr>
      <vt:lpstr>ELK</vt:lpstr>
      <vt:lpstr>ELK</vt:lpstr>
      <vt:lpstr>Machine Learning 개념</vt:lpstr>
      <vt:lpstr>Machine Learning 분류</vt:lpstr>
      <vt:lpstr>ELK</vt:lpstr>
      <vt:lpstr>X-Pack</vt:lpstr>
      <vt:lpstr>Elastic Search</vt:lpstr>
      <vt:lpstr>Elastic Search 주요 용어</vt:lpstr>
      <vt:lpstr>Elastic Search 주요 용어</vt:lpstr>
      <vt:lpstr>Elastic Search 주요 용어</vt:lpstr>
      <vt:lpstr>Elastic Search 주요 용어</vt:lpstr>
      <vt:lpstr>Elastic Search REST API</vt:lpstr>
      <vt:lpstr>Elastic Search 클러스터</vt:lpstr>
      <vt:lpstr>Elastic Search 인덱스</vt:lpstr>
      <vt:lpstr>Elastic Search 문서</vt:lpstr>
      <vt:lpstr>Elastic Search 문서</vt:lpstr>
      <vt:lpstr>Elastic Search 문서</vt:lpstr>
      <vt:lpstr>Elastic Search 문서</vt:lpstr>
      <vt:lpstr>Elastic Search 문서</vt:lpstr>
      <vt:lpstr>Elastic Search 문서</vt:lpstr>
      <vt:lpstr>Elastic Search 문서</vt:lpstr>
      <vt:lpstr>Elastic Search 문서</vt:lpstr>
      <vt:lpstr>Elastic Search 문서</vt:lpstr>
      <vt:lpstr>Elastic Search 문서</vt:lpstr>
      <vt:lpstr>Elastic Search 구조</vt:lpstr>
      <vt:lpstr>Elastic Search 구조</vt:lpstr>
      <vt:lpstr>Elastic Search 구조</vt:lpstr>
      <vt:lpstr>Kibana</vt:lpstr>
      <vt:lpstr>Kibana 색인패턴 정의</vt:lpstr>
      <vt:lpstr>Kibana 데이타 검색</vt:lpstr>
      <vt:lpstr>Kibana 데이타 시각화</vt:lpstr>
      <vt:lpstr>Kibana Dashboard</vt:lpstr>
      <vt:lpstr>Kibana 콘솔 UI</vt:lpstr>
      <vt:lpstr>Logstash</vt:lpstr>
      <vt:lpstr>Logstash 입력</vt:lpstr>
      <vt:lpstr>Logstash 필터</vt:lpstr>
      <vt:lpstr>Logstash 출력</vt:lpstr>
      <vt:lpstr>Logstash 파이프라인</vt:lpstr>
      <vt:lpstr>Logstash filebeat연동</vt:lpstr>
      <vt:lpstr>Logstash filebeat의 특정파일 연동 </vt:lpstr>
      <vt:lpstr>Beats</vt:lpstr>
      <vt:lpstr>filebeat</vt:lpstr>
      <vt:lpstr>filebeat</vt:lpstr>
      <vt:lpstr>filebeat config</vt:lpstr>
      <vt:lpstr>filebeat config (elasticsearch 연동)</vt:lpstr>
      <vt:lpstr>filebeat config (logstash 연동)</vt:lpstr>
      <vt:lpstr>filebeat kibana 로딩</vt:lpstr>
      <vt:lpstr>filebeat command 옵션</vt:lpstr>
      <vt:lpstr>ELK Stack 설치 순서</vt:lpstr>
      <vt:lpstr>Elastic Search 설치방법</vt:lpstr>
      <vt:lpstr>Elastic Search 설정 및 Xpack 설치방법</vt:lpstr>
      <vt:lpstr>Kibana 설치 및 실행</vt:lpstr>
      <vt:lpstr>Logstash 설치 및 실행</vt:lpstr>
      <vt:lpstr>Beats 설치 및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오픈스택 트러블슈팅</dc:title>
  <dc:creator>오성근/보라매NOC</dc:creator>
  <cp:lastModifiedBy>user</cp:lastModifiedBy>
  <cp:revision>7394</cp:revision>
  <cp:lastPrinted>2014-04-16T08:01:37Z</cp:lastPrinted>
  <dcterms:created xsi:type="dcterms:W3CDTF">1996-10-14T12:11:22Z</dcterms:created>
  <dcterms:modified xsi:type="dcterms:W3CDTF">2017-12-05T23:53:17Z</dcterms:modified>
</cp:coreProperties>
</file>