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4" r:id="rId1"/>
    <p:sldMasterId id="2147483679" r:id="rId2"/>
  </p:sldMasterIdLst>
  <p:notesMasterIdLst>
    <p:notesMasterId r:id="rId15"/>
  </p:notesMasterIdLst>
  <p:handoutMasterIdLst>
    <p:handoutMasterId r:id="rId16"/>
  </p:handoutMasterIdLst>
  <p:sldIdLst>
    <p:sldId id="3426" r:id="rId3"/>
    <p:sldId id="3469" r:id="rId4"/>
    <p:sldId id="3509" r:id="rId5"/>
    <p:sldId id="3517" r:id="rId6"/>
    <p:sldId id="3514" r:id="rId7"/>
    <p:sldId id="3508" r:id="rId8"/>
    <p:sldId id="3510" r:id="rId9"/>
    <p:sldId id="3511" r:id="rId10"/>
    <p:sldId id="3512" r:id="rId11"/>
    <p:sldId id="3513" r:id="rId12"/>
    <p:sldId id="3516" r:id="rId13"/>
    <p:sldId id="3515" r:id="rId14"/>
  </p:sldIdLst>
  <p:sldSz cx="10440988" cy="7308850"/>
  <p:notesSz cx="6807200" cy="9939338"/>
  <p:kinsoku lang="ko-KR" invalStChars="、。，．・：；？！゛゜ヽヾゝゞ々ー’”）〕］｝〉》」』】°‰′″℃￠％ぁぃぅぇぉっゃゅょゎァィゥェォッャュョヮヵヶ!%),.:;?]}｡｣､･ｧｨｩｪｫｬｭｮｯｰﾞﾟ" invalEndChars="‘“（〔［｛〈《「『【￥＄$([\{｢￡"/>
  <p:defaultTex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p:defaultTextStyle>
  <p:extLst>
    <p:ext uri="{521415D9-36F7-43E2-AB2F-B90AF26B5E84}">
      <p14:sectionLst xmlns:p14="http://schemas.microsoft.com/office/powerpoint/2010/main">
        <p14:section name="기본 구역" id="{89724E39-A602-4F68-9D58-B1E30C6B6FDD}">
          <p14:sldIdLst>
            <p14:sldId id="3426"/>
            <p14:sldId id="3469"/>
            <p14:sldId id="3509"/>
            <p14:sldId id="3517"/>
            <p14:sldId id="3514"/>
            <p14:sldId id="3508"/>
            <p14:sldId id="3510"/>
            <p14:sldId id="3511"/>
            <p14:sldId id="3512"/>
            <p14:sldId id="3513"/>
            <p14:sldId id="3516"/>
            <p14:sldId id="351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6BFA32"/>
    <a:srgbClr val="024A05"/>
    <a:srgbClr val="DDDDDD"/>
    <a:srgbClr val="3333CC"/>
    <a:srgbClr val="6666FF"/>
    <a:srgbClr val="FF99FF"/>
    <a:srgbClr val="B03C76"/>
    <a:srgbClr val="FF99CC"/>
    <a:srgbClr val="B7B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5" autoAdjust="0"/>
    <p:restoredTop sz="93228" autoAdjust="0"/>
  </p:normalViewPr>
  <p:slideViewPr>
    <p:cSldViewPr showGuides="1">
      <p:cViewPr>
        <p:scale>
          <a:sx n="100" d="100"/>
          <a:sy n="100" d="100"/>
        </p:scale>
        <p:origin x="-216" y="72"/>
      </p:cViewPr>
      <p:guideLst>
        <p:guide orient="horz" pos="4593"/>
        <p:guide pos="6277"/>
        <p:guide pos="300"/>
        <p:guide pos="3288"/>
        <p:guide pos="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432"/>
    </p:cViewPr>
  </p:sorterViewPr>
  <p:notesViewPr>
    <p:cSldViewPr showGuides="1">
      <p:cViewPr varScale="1">
        <p:scale>
          <a:sx n="73" d="100"/>
          <a:sy n="73" d="100"/>
        </p:scale>
        <p:origin x="-1998"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699226"/>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idx="2"/>
          </p:nvPr>
        </p:nvSpPr>
        <p:spPr bwMode="auto">
          <a:xfrm>
            <a:off x="771525" y="639763"/>
            <a:ext cx="5299075" cy="3708400"/>
          </a:xfrm>
          <a:prstGeom prst="rect">
            <a:avLst/>
          </a:prstGeom>
          <a:noFill/>
          <a:ln w="12700">
            <a:noFill/>
            <a:miter lim="800000"/>
            <a:headEnd/>
            <a:tailEnd/>
          </a:ln>
        </p:spPr>
      </p:sp>
      <p:sp>
        <p:nvSpPr>
          <p:cNvPr id="3" name="슬라이드 노트 개체 틀 2"/>
          <p:cNvSpPr>
            <a:spLocks noGrp="1"/>
          </p:cNvSpPr>
          <p:nvPr>
            <p:ph type="body" sz="quarter" idx="3"/>
          </p:nvPr>
        </p:nvSpPr>
        <p:spPr bwMode="auto">
          <a:xfrm>
            <a:off x="679763" y="4721106"/>
            <a:ext cx="5447675" cy="4474136"/>
          </a:xfrm>
          <a:prstGeom prst="rect">
            <a:avLst/>
          </a:prstGeom>
          <a:noFill/>
          <a:ln w="9525">
            <a:noFill/>
            <a:miter lim="800000"/>
            <a:headEnd/>
            <a:tailEnd/>
          </a:ln>
        </p:spPr>
        <p:txBody>
          <a:bodyPr vert="horz" wrap="square" lIns="91827" tIns="45914" rIns="91827" bIns="45914"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Tree>
    <p:extLst>
      <p:ext uri="{BB962C8B-B14F-4D97-AF65-F5344CB8AC3E}">
        <p14:creationId xmlns:p14="http://schemas.microsoft.com/office/powerpoint/2010/main" val="3635530594"/>
      </p:ext>
    </p:extLst>
  </p:cSld>
  <p:clrMap bg1="lt1" tx1="dk1" bg2="lt2" tx2="dk2" accent1="accent1" accent2="accent2" accent3="accent3" accent4="accent4" accent5="accent5" accent6="accent6" hlink="hlink" folHlink="folHlink"/>
  <p:hf ftr="0"/>
  <p:notesStyle>
    <a:lvl1pPr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r>
              <a:rPr kumimoji="1" lang="en-US" altLang="ko-KR" sz="1200" b="1" kern="0" dirty="0" smtClean="0">
                <a:solidFill>
                  <a:schemeClr val="tx1"/>
                </a:solidFill>
                <a:latin typeface="+mj-ea"/>
                <a:ea typeface="굴림" pitchFamily="50" charset="-127"/>
                <a:cs typeface="+mn-cs"/>
              </a:rPr>
              <a:t>BEAM : </a:t>
            </a:r>
            <a:r>
              <a:rPr lang="en-US" altLang="ko-KR" sz="1200" dirty="0" err="1" smtClean="0"/>
              <a:t>Bogdan</a:t>
            </a:r>
            <a:r>
              <a:rPr lang="en-US" altLang="ko-KR" sz="1200" dirty="0" smtClean="0"/>
              <a:t>/</a:t>
            </a:r>
            <a:r>
              <a:rPr lang="en-US" altLang="ko-KR" sz="1200" dirty="0" err="1" smtClean="0"/>
              <a:t>Björn's</a:t>
            </a:r>
            <a:r>
              <a:rPr lang="en-US" altLang="ko-KR" sz="1200" dirty="0" smtClean="0"/>
              <a:t> </a:t>
            </a:r>
            <a:r>
              <a:rPr lang="en-US" altLang="ko-KR" sz="1200" dirty="0" err="1" smtClean="0"/>
              <a:t>Erlang</a:t>
            </a:r>
            <a:r>
              <a:rPr lang="en-US" altLang="ko-KR" sz="1200" dirty="0" smtClean="0"/>
              <a:t> </a:t>
            </a:r>
            <a:r>
              <a:rPr lang="en-US" altLang="ko-KR" sz="1200" smtClean="0"/>
              <a:t>Abstract Machine</a:t>
            </a: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r>
              <a:rPr kumimoji="1" lang="en-US" altLang="ko-KR" sz="1200" b="1" kern="0" dirty="0" smtClean="0">
                <a:solidFill>
                  <a:schemeClr val="tx1"/>
                </a:solidFill>
                <a:latin typeface="+mj-ea"/>
                <a:ea typeface="굴림" pitchFamily="50" charset="-127"/>
                <a:cs typeface="+mn-cs"/>
              </a:rPr>
              <a:t>BEAM : </a:t>
            </a:r>
            <a:r>
              <a:rPr lang="en-US" altLang="ko-KR" sz="1200" dirty="0" err="1" smtClean="0"/>
              <a:t>Bogdan</a:t>
            </a:r>
            <a:r>
              <a:rPr lang="en-US" altLang="ko-KR" sz="1200" dirty="0" smtClean="0"/>
              <a:t>/</a:t>
            </a:r>
            <a:r>
              <a:rPr lang="en-US" altLang="ko-KR" sz="1200" dirty="0" err="1" smtClean="0"/>
              <a:t>Björn's</a:t>
            </a:r>
            <a:r>
              <a:rPr lang="en-US" altLang="ko-KR" sz="1200" dirty="0" smtClean="0"/>
              <a:t> </a:t>
            </a:r>
            <a:r>
              <a:rPr lang="en-US" altLang="ko-KR" sz="1200" dirty="0" err="1" smtClean="0"/>
              <a:t>Erlang</a:t>
            </a:r>
            <a:r>
              <a:rPr lang="en-US" altLang="ko-KR" sz="1200" dirty="0" smtClean="0"/>
              <a:t> </a:t>
            </a:r>
            <a:r>
              <a:rPr lang="en-US" altLang="ko-KR" sz="1200" smtClean="0"/>
              <a:t>Abstract Machine</a:t>
            </a: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r>
              <a:rPr kumimoji="1" lang="en-US" altLang="ko-KR" sz="1200" b="1" kern="0" dirty="0" smtClean="0">
                <a:solidFill>
                  <a:schemeClr val="tx1"/>
                </a:solidFill>
                <a:latin typeface="+mj-ea"/>
                <a:ea typeface="굴림" pitchFamily="50" charset="-127"/>
                <a:cs typeface="+mn-cs"/>
              </a:rPr>
              <a:t>BEAM : </a:t>
            </a:r>
            <a:r>
              <a:rPr lang="en-US" altLang="ko-KR" sz="1200" dirty="0" err="1" smtClean="0"/>
              <a:t>Bogdan</a:t>
            </a:r>
            <a:r>
              <a:rPr lang="en-US" altLang="ko-KR" sz="1200" dirty="0" smtClean="0"/>
              <a:t>/</a:t>
            </a:r>
            <a:r>
              <a:rPr lang="en-US" altLang="ko-KR" sz="1200" dirty="0" err="1" smtClean="0"/>
              <a:t>Björn's</a:t>
            </a:r>
            <a:r>
              <a:rPr lang="en-US" altLang="ko-KR" sz="1200" dirty="0" smtClean="0"/>
              <a:t> </a:t>
            </a:r>
            <a:r>
              <a:rPr lang="en-US" altLang="ko-KR" sz="1200" dirty="0" err="1" smtClean="0"/>
              <a:t>Erlang</a:t>
            </a:r>
            <a:r>
              <a:rPr lang="en-US" altLang="ko-KR" sz="1200" dirty="0" smtClean="0"/>
              <a:t> Abstract Machine</a:t>
            </a: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r>
              <a:rPr kumimoji="1" lang="en-US" altLang="ko-KR" sz="1200" b="1" kern="0" dirty="0" smtClean="0">
                <a:solidFill>
                  <a:schemeClr val="tx1"/>
                </a:solidFill>
                <a:latin typeface="+mj-ea"/>
                <a:ea typeface="굴림" pitchFamily="50" charset="-127"/>
                <a:cs typeface="+mn-cs"/>
              </a:rPr>
              <a:t>BEAM : </a:t>
            </a:r>
            <a:r>
              <a:rPr lang="en-US" altLang="ko-KR" sz="1200" dirty="0" err="1" smtClean="0"/>
              <a:t>Bogdan</a:t>
            </a:r>
            <a:r>
              <a:rPr lang="en-US" altLang="ko-KR" sz="1200" dirty="0" smtClean="0"/>
              <a:t>/</a:t>
            </a:r>
            <a:r>
              <a:rPr lang="en-US" altLang="ko-KR" sz="1200" dirty="0" err="1" smtClean="0"/>
              <a:t>Björn's</a:t>
            </a:r>
            <a:r>
              <a:rPr lang="en-US" altLang="ko-KR" sz="1200" dirty="0" smtClean="0"/>
              <a:t> </a:t>
            </a:r>
            <a:r>
              <a:rPr lang="en-US" altLang="ko-KR" sz="1200" dirty="0" err="1" smtClean="0"/>
              <a:t>Erlang</a:t>
            </a:r>
            <a:r>
              <a:rPr lang="en-US" altLang="ko-KR" sz="1200" dirty="0" smtClean="0"/>
              <a:t> </a:t>
            </a:r>
            <a:r>
              <a:rPr lang="en-US" altLang="ko-KR" sz="1200" smtClean="0"/>
              <a:t>Abstract Machine</a:t>
            </a: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r>
              <a:rPr kumimoji="1" lang="en-US" altLang="ko-KR" sz="1200" b="1" kern="0" dirty="0" smtClean="0">
                <a:solidFill>
                  <a:schemeClr val="tx1"/>
                </a:solidFill>
                <a:latin typeface="+mj-ea"/>
                <a:ea typeface="굴림" pitchFamily="50" charset="-127"/>
                <a:cs typeface="+mn-cs"/>
              </a:rPr>
              <a:t>BEAM : </a:t>
            </a:r>
            <a:r>
              <a:rPr lang="en-US" altLang="ko-KR" sz="1200" dirty="0" err="1" smtClean="0"/>
              <a:t>Bogdan</a:t>
            </a:r>
            <a:r>
              <a:rPr lang="en-US" altLang="ko-KR" sz="1200" dirty="0" smtClean="0"/>
              <a:t>/</a:t>
            </a:r>
            <a:r>
              <a:rPr lang="en-US" altLang="ko-KR" sz="1200" dirty="0" err="1" smtClean="0"/>
              <a:t>Björn's</a:t>
            </a:r>
            <a:r>
              <a:rPr lang="en-US" altLang="ko-KR" sz="1200" dirty="0" smtClean="0"/>
              <a:t> </a:t>
            </a:r>
            <a:r>
              <a:rPr lang="en-US" altLang="ko-KR" sz="1200" dirty="0" err="1" smtClean="0"/>
              <a:t>Erlang</a:t>
            </a:r>
            <a:r>
              <a:rPr lang="en-US" altLang="ko-KR" sz="1200" dirty="0" smtClean="0"/>
              <a:t> </a:t>
            </a:r>
            <a:r>
              <a:rPr lang="en-US" altLang="ko-KR" sz="1200" smtClean="0"/>
              <a:t>Abstract Machine</a:t>
            </a: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r>
              <a:rPr kumimoji="1" lang="en-US" altLang="ko-KR" sz="1200" b="1" kern="0" dirty="0" smtClean="0">
                <a:solidFill>
                  <a:schemeClr val="tx1"/>
                </a:solidFill>
                <a:latin typeface="+mj-ea"/>
                <a:ea typeface="굴림" pitchFamily="50" charset="-127"/>
                <a:cs typeface="+mn-cs"/>
              </a:rPr>
              <a:t>BEAM : </a:t>
            </a:r>
            <a:r>
              <a:rPr lang="en-US" altLang="ko-KR" sz="1200" dirty="0" err="1" smtClean="0"/>
              <a:t>Bogdan</a:t>
            </a:r>
            <a:r>
              <a:rPr lang="en-US" altLang="ko-KR" sz="1200" dirty="0" smtClean="0"/>
              <a:t>/</a:t>
            </a:r>
            <a:r>
              <a:rPr lang="en-US" altLang="ko-KR" sz="1200" dirty="0" err="1" smtClean="0"/>
              <a:t>Björn's</a:t>
            </a:r>
            <a:r>
              <a:rPr lang="en-US" altLang="ko-KR" sz="1200" dirty="0" smtClean="0"/>
              <a:t> </a:t>
            </a:r>
            <a:r>
              <a:rPr lang="en-US" altLang="ko-KR" sz="1200" dirty="0" err="1" smtClean="0"/>
              <a:t>Erlang</a:t>
            </a:r>
            <a:r>
              <a:rPr lang="en-US" altLang="ko-KR" sz="1200" dirty="0" smtClean="0"/>
              <a:t> </a:t>
            </a:r>
            <a:r>
              <a:rPr lang="en-US" altLang="ko-KR" sz="1200" smtClean="0"/>
              <a:t>Abstract Machine</a:t>
            </a: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r>
              <a:rPr kumimoji="1" lang="en-US" altLang="ko-KR" sz="1200" b="1" kern="0" dirty="0" smtClean="0">
                <a:solidFill>
                  <a:schemeClr val="tx1"/>
                </a:solidFill>
                <a:latin typeface="+mj-ea"/>
                <a:ea typeface="굴림" pitchFamily="50" charset="-127"/>
                <a:cs typeface="+mn-cs"/>
              </a:rPr>
              <a:t>BEAM : </a:t>
            </a:r>
            <a:r>
              <a:rPr lang="en-US" altLang="ko-KR" sz="1200" dirty="0" err="1" smtClean="0"/>
              <a:t>Bogdan</a:t>
            </a:r>
            <a:r>
              <a:rPr lang="en-US" altLang="ko-KR" sz="1200" dirty="0" smtClean="0"/>
              <a:t>/</a:t>
            </a:r>
            <a:r>
              <a:rPr lang="en-US" altLang="ko-KR" sz="1200" dirty="0" err="1" smtClean="0"/>
              <a:t>Björn's</a:t>
            </a:r>
            <a:r>
              <a:rPr lang="en-US" altLang="ko-KR" sz="1200" dirty="0" smtClean="0"/>
              <a:t> </a:t>
            </a:r>
            <a:r>
              <a:rPr lang="en-US" altLang="ko-KR" sz="1200" dirty="0" err="1" smtClean="0"/>
              <a:t>Erlang</a:t>
            </a:r>
            <a:r>
              <a:rPr lang="en-US" altLang="ko-KR" sz="1200" dirty="0" smtClean="0"/>
              <a:t> </a:t>
            </a:r>
            <a:r>
              <a:rPr lang="en-US" altLang="ko-KR" sz="1200" smtClean="0"/>
              <a:t>Abstract Machine</a:t>
            </a: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r>
              <a:rPr kumimoji="1" lang="en-US" altLang="ko-KR" sz="1200" b="1" kern="0" dirty="0" smtClean="0">
                <a:solidFill>
                  <a:schemeClr val="tx1"/>
                </a:solidFill>
                <a:latin typeface="+mj-ea"/>
                <a:ea typeface="굴림" pitchFamily="50" charset="-127"/>
                <a:cs typeface="+mn-cs"/>
              </a:rPr>
              <a:t>BEAM : </a:t>
            </a:r>
            <a:r>
              <a:rPr lang="en-US" altLang="ko-KR" sz="1200" dirty="0" err="1" smtClean="0"/>
              <a:t>Bogdan</a:t>
            </a:r>
            <a:r>
              <a:rPr lang="en-US" altLang="ko-KR" sz="1200" dirty="0" smtClean="0"/>
              <a:t>/</a:t>
            </a:r>
            <a:r>
              <a:rPr lang="en-US" altLang="ko-KR" sz="1200" dirty="0" err="1" smtClean="0"/>
              <a:t>Björn's</a:t>
            </a:r>
            <a:r>
              <a:rPr lang="en-US" altLang="ko-KR" sz="1200" dirty="0" smtClean="0"/>
              <a:t> </a:t>
            </a:r>
            <a:r>
              <a:rPr lang="en-US" altLang="ko-KR" sz="1200" dirty="0" err="1" smtClean="0"/>
              <a:t>Erlang</a:t>
            </a:r>
            <a:r>
              <a:rPr lang="en-US" altLang="ko-KR" sz="1200" dirty="0" smtClean="0"/>
              <a:t> </a:t>
            </a:r>
            <a:r>
              <a:rPr lang="en-US" altLang="ko-KR" sz="1200" smtClean="0"/>
              <a:t>Abstract Machine</a:t>
            </a: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r>
              <a:rPr kumimoji="1" lang="en-US" altLang="ko-KR" sz="1200" b="1" kern="0" dirty="0" smtClean="0">
                <a:solidFill>
                  <a:schemeClr val="tx1"/>
                </a:solidFill>
                <a:latin typeface="+mj-ea"/>
                <a:ea typeface="굴림" pitchFamily="50" charset="-127"/>
                <a:cs typeface="+mn-cs"/>
              </a:rPr>
              <a:t>BEAM : </a:t>
            </a:r>
            <a:r>
              <a:rPr lang="en-US" altLang="ko-KR" sz="1200" dirty="0" err="1" smtClean="0"/>
              <a:t>Bogdan</a:t>
            </a:r>
            <a:r>
              <a:rPr lang="en-US" altLang="ko-KR" sz="1200" dirty="0" smtClean="0"/>
              <a:t>/</a:t>
            </a:r>
            <a:r>
              <a:rPr lang="en-US" altLang="ko-KR" sz="1200" dirty="0" err="1" smtClean="0"/>
              <a:t>Björn's</a:t>
            </a:r>
            <a:r>
              <a:rPr lang="en-US" altLang="ko-KR" sz="1200" dirty="0" smtClean="0"/>
              <a:t> </a:t>
            </a:r>
            <a:r>
              <a:rPr lang="en-US" altLang="ko-KR" sz="1200" dirty="0" err="1" smtClean="0"/>
              <a:t>Erlang</a:t>
            </a:r>
            <a:r>
              <a:rPr lang="en-US" altLang="ko-KR" sz="1200" dirty="0" smtClean="0"/>
              <a:t> </a:t>
            </a:r>
            <a:r>
              <a:rPr lang="en-US" altLang="ko-KR" sz="1200" smtClean="0"/>
              <a:t>Abstract Machine</a:t>
            </a: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r>
              <a:rPr kumimoji="1" lang="en-US" altLang="ko-KR" sz="1200" b="1" kern="0" dirty="0" smtClean="0">
                <a:solidFill>
                  <a:schemeClr val="tx1"/>
                </a:solidFill>
                <a:latin typeface="+mj-ea"/>
                <a:ea typeface="굴림" pitchFamily="50" charset="-127"/>
                <a:cs typeface="+mn-cs"/>
              </a:rPr>
              <a:t>BEAM : </a:t>
            </a:r>
            <a:r>
              <a:rPr lang="en-US" altLang="ko-KR" sz="1200" dirty="0" err="1" smtClean="0"/>
              <a:t>Bogdan</a:t>
            </a:r>
            <a:r>
              <a:rPr lang="en-US" altLang="ko-KR" sz="1200" dirty="0" smtClean="0"/>
              <a:t>/</a:t>
            </a:r>
            <a:r>
              <a:rPr lang="en-US" altLang="ko-KR" sz="1200" dirty="0" err="1" smtClean="0"/>
              <a:t>Björn's</a:t>
            </a:r>
            <a:r>
              <a:rPr lang="en-US" altLang="ko-KR" sz="1200" dirty="0" smtClean="0"/>
              <a:t> </a:t>
            </a:r>
            <a:r>
              <a:rPr lang="en-US" altLang="ko-KR" sz="1200" dirty="0" err="1" smtClean="0"/>
              <a:t>Erlang</a:t>
            </a:r>
            <a:r>
              <a:rPr lang="en-US" altLang="ko-KR" sz="1200" dirty="0" smtClean="0"/>
              <a:t> </a:t>
            </a:r>
            <a:r>
              <a:rPr lang="en-US" altLang="ko-KR" sz="1200" smtClean="0"/>
              <a:t>Abstract Machine</a:t>
            </a: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1" hangingPunct="0">
              <a:lnSpc>
                <a:spcPct val="90000"/>
              </a:lnSpc>
              <a:spcBef>
                <a:spcPct val="40000"/>
              </a:spcBef>
              <a:spcAft>
                <a:spcPct val="0"/>
              </a:spcAft>
              <a:buClrTx/>
              <a:buSzTx/>
              <a:buFontTx/>
              <a:buNone/>
              <a:tabLst/>
              <a:defRPr/>
            </a:pPr>
            <a:r>
              <a:rPr kumimoji="1" lang="en-US" altLang="ko-KR" sz="1200" b="1" kern="0" dirty="0" smtClean="0">
                <a:solidFill>
                  <a:schemeClr val="tx1"/>
                </a:solidFill>
                <a:latin typeface="+mj-ea"/>
                <a:ea typeface="굴림" pitchFamily="50" charset="-127"/>
                <a:cs typeface="+mn-cs"/>
              </a:rPr>
              <a:t>BEAM : </a:t>
            </a:r>
            <a:r>
              <a:rPr lang="en-US" altLang="ko-KR" sz="1200" dirty="0" err="1" smtClean="0"/>
              <a:t>Bogdan</a:t>
            </a:r>
            <a:r>
              <a:rPr lang="en-US" altLang="ko-KR" sz="1200" dirty="0" smtClean="0"/>
              <a:t>/</a:t>
            </a:r>
            <a:r>
              <a:rPr lang="en-US" altLang="ko-KR" sz="1200" dirty="0" err="1" smtClean="0"/>
              <a:t>Björn's</a:t>
            </a:r>
            <a:r>
              <a:rPr lang="en-US" altLang="ko-KR" sz="1200" dirty="0" smtClean="0"/>
              <a:t> </a:t>
            </a:r>
            <a:r>
              <a:rPr lang="en-US" altLang="ko-KR" sz="1200" dirty="0" err="1" smtClean="0"/>
              <a:t>Erlang</a:t>
            </a:r>
            <a:r>
              <a:rPr lang="en-US" altLang="ko-KR" sz="1200" dirty="0" smtClean="0"/>
              <a:t> </a:t>
            </a:r>
            <a:r>
              <a:rPr lang="en-US" altLang="ko-KR" sz="1200" smtClean="0"/>
              <a:t>Abstract Machine</a:t>
            </a:r>
            <a:endParaRPr kumimoji="1" lang="en-US" altLang="ko-KR" sz="1200" b="1" kern="0" dirty="0" smtClean="0">
              <a:solidFill>
                <a:schemeClr val="tx1"/>
              </a:solidFill>
              <a:latin typeface="+mj-ea"/>
              <a:ea typeface="굴림" pitchFamily="50" charset="-127"/>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4" name="Picture 73" descr="2-1"/>
          <p:cNvPicPr>
            <a:picLocks noChangeAspect="1" noChangeArrowheads="1"/>
          </p:cNvPicPr>
          <p:nvPr userDrawn="1"/>
        </p:nvPicPr>
        <p:blipFill>
          <a:blip r:embed="rId2" cstate="print"/>
          <a:srcRect/>
          <a:stretch>
            <a:fillRect/>
          </a:stretch>
        </p:blipFill>
        <p:spPr bwMode="auto">
          <a:xfrm>
            <a:off x="0" y="0"/>
            <a:ext cx="10440988" cy="7305675"/>
          </a:xfrm>
          <a:prstGeom prst="rect">
            <a:avLst/>
          </a:prstGeom>
          <a:noFill/>
          <a:ln w="9525">
            <a:noFill/>
            <a:miter lim="800000"/>
            <a:headEnd/>
            <a:tailEnd/>
          </a:ln>
        </p:spPr>
      </p:pic>
      <p:pic>
        <p:nvPicPr>
          <p:cNvPr id="5" name="Picture 10"/>
          <p:cNvPicPr>
            <a:picLocks noChangeAspect="1" noChangeArrowheads="1"/>
          </p:cNvPicPr>
          <p:nvPr userDrawn="1"/>
        </p:nvPicPr>
        <p:blipFill>
          <a:blip r:embed="rId3" cstate="print"/>
          <a:srcRect/>
          <a:stretch>
            <a:fillRect/>
          </a:stretch>
        </p:blipFill>
        <p:spPr bwMode="gray">
          <a:xfrm>
            <a:off x="776288" y="657225"/>
            <a:ext cx="1090612" cy="422275"/>
          </a:xfrm>
          <a:prstGeom prst="rect">
            <a:avLst/>
          </a:prstGeom>
          <a:noFill/>
          <a:ln w="9525" algn="ctr">
            <a:noFill/>
            <a:miter lim="800000"/>
            <a:headEnd/>
            <a:tailEnd/>
          </a:ln>
        </p:spPr>
      </p:pic>
      <p:sp>
        <p:nvSpPr>
          <p:cNvPr id="29762" name="Rectangle 2"/>
          <p:cNvSpPr>
            <a:spLocks noGrp="1" noChangeArrowheads="1"/>
          </p:cNvSpPr>
          <p:nvPr>
            <p:ph type="ctrTitle"/>
          </p:nvPr>
        </p:nvSpPr>
        <p:spPr>
          <a:xfrm>
            <a:off x="1490663" y="2286000"/>
            <a:ext cx="7473950" cy="838200"/>
          </a:xfrm>
        </p:spPr>
        <p:txBody>
          <a:bodyPr/>
          <a:lstStyle>
            <a:lvl1pPr>
              <a:defRPr sz="4200" smtClean="0"/>
            </a:lvl1pPr>
          </a:lstStyle>
          <a:p>
            <a:endParaRPr lang="en-US" altLang="ko-KR" smtClean="0"/>
          </a:p>
        </p:txBody>
      </p:sp>
      <p:sp>
        <p:nvSpPr>
          <p:cNvPr id="29764" name="Rectangle 3"/>
          <p:cNvSpPr>
            <a:spLocks noGrp="1" noChangeArrowheads="1"/>
          </p:cNvSpPr>
          <p:nvPr>
            <p:ph type="subTitle" idx="1"/>
          </p:nvPr>
        </p:nvSpPr>
        <p:spPr>
          <a:xfrm>
            <a:off x="1490663" y="3195638"/>
            <a:ext cx="7473950" cy="576262"/>
          </a:xfrm>
        </p:spPr>
        <p:txBody>
          <a:bodyPr/>
          <a:lstStyle>
            <a:lvl1pPr marL="0" indent="0">
              <a:buFont typeface="Wingdings" pitchFamily="2" charset="2"/>
              <a:buNone/>
              <a:defRPr sz="2100" b="1" smtClean="0"/>
            </a:lvl1pPr>
          </a:lstStyle>
          <a:p>
            <a:endParaRPr lang="ko-KR" altLang="en-US" smtClean="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p:txBody>
          <a:bodyPr/>
          <a:lstStyle>
            <a:lvl1pPr marL="228600" marR="0" indent="-228600" algn="l" defTabSz="914400" rtl="0" eaLnBrk="0" fontAlgn="base" latinLnBrk="1" hangingPunct="0">
              <a:lnSpc>
                <a:spcPct val="100000"/>
              </a:lnSpc>
              <a:spcBef>
                <a:spcPct val="20000"/>
              </a:spcBef>
              <a:spcAft>
                <a:spcPct val="0"/>
              </a:spcAft>
              <a:buClrTx/>
              <a:buSzPct val="70000"/>
              <a:buFont typeface="+mj-lt"/>
              <a:buAutoNum type="arabicPeriod"/>
              <a:tabLst/>
              <a:defRPr b="1">
                <a:latin typeface="+mn-ea"/>
                <a:ea typeface="+mn-ea"/>
              </a:defRPr>
            </a:lvl1pPr>
            <a:lvl2pPr>
              <a:buNone/>
              <a:defRPr/>
            </a:lvl2pPr>
            <a:lvl3pPr>
              <a:buNone/>
              <a:defRPr/>
            </a:lvl3pPr>
          </a:lstStyle>
          <a:p>
            <a:pPr lvl="0"/>
            <a:r>
              <a:rPr lang="ko-KR" altLang="en-US" smtClean="0"/>
              <a:t>마스터 텍스트 스타일을 편집합니다</a:t>
            </a:r>
          </a:p>
          <a:p>
            <a:pPr lvl="1"/>
            <a:r>
              <a:rPr lang="ko-KR" altLang="en-US" smtClean="0"/>
              <a:t>둘째 수준</a:t>
            </a:r>
          </a:p>
          <a:p>
            <a:pPr lvl="2"/>
            <a:r>
              <a:rPr lang="ko-KR" altLang="en-US" smtClean="0"/>
              <a:t>셋째 수준</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a:defRPr b="1"/>
            </a:lvl1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altLang="ko-KR" dirty="0" smtClean="0"/>
          </a:p>
          <a:p>
            <a:pPr lvl="4"/>
            <a:endParaRPr lang="en-US" altLang="ko-KR"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_제목 및 표">
    <p:spTree>
      <p:nvGrpSpPr>
        <p:cNvPr id="1" name=""/>
        <p:cNvGrpSpPr/>
        <p:nvPr/>
      </p:nvGrpSpPr>
      <p:grpSpPr>
        <a:xfrm>
          <a:off x="0" y="0"/>
          <a:ext cx="0" cy="0"/>
          <a:chOff x="0" y="0"/>
          <a:chExt cx="0" cy="0"/>
        </a:xfrm>
      </p:grpSpPr>
      <p:sp>
        <p:nvSpPr>
          <p:cNvPr id="4" name="TextBox 3"/>
          <p:cNvSpPr txBox="1"/>
          <p:nvPr userDrawn="1"/>
        </p:nvSpPr>
        <p:spPr>
          <a:xfrm>
            <a:off x="8312150" y="231775"/>
            <a:ext cx="1827213" cy="382588"/>
          </a:xfrm>
          <a:prstGeom prst="rect">
            <a:avLst/>
          </a:prstGeom>
          <a:solidFill>
            <a:srgbClr val="E30F32"/>
          </a:solidFill>
        </p:spPr>
        <p:txBody>
          <a:bodyPr lIns="0" tIns="0" rIns="0" bIns="0"/>
          <a:lstStyle/>
          <a:p>
            <a:pPr>
              <a:defRPr/>
            </a:pPr>
            <a:endParaRPr lang="ko-KR" altLang="en-US" sz="700" dirty="0">
              <a:solidFill>
                <a:schemeClr val="bg1"/>
              </a:solidFill>
              <a:latin typeface="+mn-ea"/>
              <a:ea typeface="+mn-ea"/>
            </a:endParaRPr>
          </a:p>
        </p:txBody>
      </p:sp>
      <p:sp>
        <p:nvSpPr>
          <p:cNvPr id="3" name="표 개체 틀 2"/>
          <p:cNvSpPr>
            <a:spLocks noGrp="1"/>
          </p:cNvSpPr>
          <p:nvPr>
            <p:ph type="tbl" idx="1"/>
          </p:nvPr>
        </p:nvSpPr>
        <p:spPr>
          <a:xfrm>
            <a:off x="528743" y="1008351"/>
            <a:ext cx="9396890" cy="727501"/>
          </a:xfrm>
        </p:spPr>
        <p:txBody>
          <a:bodyPr/>
          <a:lstStyle/>
          <a:p>
            <a:pPr lvl="0"/>
            <a:endParaRPr lang="ko-KR"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4" name="Picture 57" descr="2-3"/>
          <p:cNvPicPr>
            <a:picLocks noChangeAspect="1" noChangeArrowheads="1"/>
          </p:cNvPicPr>
          <p:nvPr userDrawn="1"/>
        </p:nvPicPr>
        <p:blipFill>
          <a:blip r:embed="rId2" cstate="print"/>
          <a:srcRect/>
          <a:stretch>
            <a:fillRect/>
          </a:stretch>
        </p:blipFill>
        <p:spPr bwMode="auto">
          <a:xfrm>
            <a:off x="0" y="0"/>
            <a:ext cx="10440988" cy="7307263"/>
          </a:xfrm>
          <a:prstGeom prst="rect">
            <a:avLst/>
          </a:prstGeom>
          <a:noFill/>
          <a:ln w="9525">
            <a:noFill/>
            <a:miter lim="800000"/>
            <a:headEnd/>
            <a:tailEnd/>
          </a:ln>
        </p:spPr>
      </p:pic>
      <p:pic>
        <p:nvPicPr>
          <p:cNvPr id="5" name="Picture 7"/>
          <p:cNvPicPr>
            <a:picLocks noChangeAspect="1" noChangeArrowheads="1"/>
          </p:cNvPicPr>
          <p:nvPr userDrawn="1"/>
        </p:nvPicPr>
        <p:blipFill>
          <a:blip r:embed="rId3" cstate="screen">
            <a:extLst>
              <a:ext uri="{28A0092B-C50C-407E-A947-70E740481C1C}">
                <a14:useLocalDpi xmlns:a14="http://schemas.microsoft.com/office/drawing/2010/main"/>
              </a:ext>
            </a:extLst>
          </a:blip>
          <a:srcRect l="2161" t="5249" r="2161" b="5249"/>
          <a:stretch>
            <a:fillRect/>
          </a:stretch>
        </p:blipFill>
        <p:spPr bwMode="gray">
          <a:xfrm>
            <a:off x="755650" y="657225"/>
            <a:ext cx="1119188" cy="430213"/>
          </a:xfrm>
          <a:prstGeom prst="rect">
            <a:avLst/>
          </a:prstGeom>
          <a:noFill/>
          <a:ln w="9525" algn="ctr">
            <a:noFill/>
            <a:miter lim="800000"/>
            <a:headEnd/>
            <a:tailEnd/>
          </a:ln>
        </p:spPr>
      </p:pic>
      <p:sp>
        <p:nvSpPr>
          <p:cNvPr id="38962" name="Rectangle 2"/>
          <p:cNvSpPr>
            <a:spLocks noGrp="1" noChangeArrowheads="1"/>
          </p:cNvSpPr>
          <p:nvPr>
            <p:ph type="ctrTitle"/>
          </p:nvPr>
        </p:nvSpPr>
        <p:spPr>
          <a:xfrm>
            <a:off x="1489075" y="2284413"/>
            <a:ext cx="7473950" cy="838200"/>
          </a:xfrm>
        </p:spPr>
        <p:txBody>
          <a:bodyPr/>
          <a:lstStyle>
            <a:lvl1pPr>
              <a:defRPr sz="4200" smtClean="0"/>
            </a:lvl1pPr>
          </a:lstStyle>
          <a:p>
            <a:r>
              <a:rPr lang="ko-KR" altLang="en-US" smtClean="0"/>
              <a:t> </a:t>
            </a:r>
          </a:p>
        </p:txBody>
      </p:sp>
      <p:sp>
        <p:nvSpPr>
          <p:cNvPr id="38964" name="Rectangle 3"/>
          <p:cNvSpPr>
            <a:spLocks noGrp="1" noChangeArrowheads="1"/>
          </p:cNvSpPr>
          <p:nvPr>
            <p:ph type="subTitle" idx="1"/>
          </p:nvPr>
        </p:nvSpPr>
        <p:spPr>
          <a:xfrm>
            <a:off x="1489075" y="3195638"/>
            <a:ext cx="7473950" cy="576262"/>
          </a:xfrm>
        </p:spPr>
        <p:txBody>
          <a:bodyPr/>
          <a:lstStyle>
            <a:lvl1pPr marL="0" indent="0">
              <a:buFont typeface="Wingdings" pitchFamily="2" charset="2"/>
              <a:buNone/>
              <a:defRPr sz="2100" smtClean="0"/>
            </a:lvl1pPr>
          </a:lstStyle>
          <a:p>
            <a:endParaRPr lang="ko-KR" altLang="en-US" smtClean="0"/>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solidFill>
                  <a:schemeClr val="bg1"/>
                </a:solidFill>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marL="228600" marR="0" indent="-228600" algn="l" defTabSz="914400" rtl="0" eaLnBrk="0" fontAlgn="base" latinLnBrk="1" hangingPunct="0">
              <a:lnSpc>
                <a:spcPct val="100000"/>
              </a:lnSpc>
              <a:spcBef>
                <a:spcPct val="20000"/>
              </a:spcBef>
              <a:spcAft>
                <a:spcPct val="0"/>
              </a:spcAft>
              <a:buClrTx/>
              <a:buSzPct val="70000"/>
              <a:buFont typeface="+mj-lt"/>
              <a:buAutoNum type="arabicPeriod"/>
              <a:tabLst/>
              <a:defRPr b="1"/>
            </a:lvl1pPr>
          </a:lstStyle>
          <a:p>
            <a:pPr lvl="0"/>
            <a:r>
              <a:rPr lang="ko-KR" altLang="en-US" smtClean="0"/>
              <a:t>마스터 텍스트 스타일을 편집합니다</a:t>
            </a:r>
          </a:p>
          <a:p>
            <a:pPr lvl="1"/>
            <a:r>
              <a:rPr lang="ko-KR" altLang="en-US" smtClean="0"/>
              <a:t>둘째 수준</a:t>
            </a:r>
          </a:p>
          <a:p>
            <a:pPr lvl="2"/>
            <a:r>
              <a:rPr lang="ko-KR" altLang="en-US" smtClean="0"/>
              <a:t>셋째 수준</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lvl1pPr>
              <a:defRPr b="1"/>
            </a:lvl1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4.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55" descr="1-2"/>
          <p:cNvPicPr>
            <a:picLocks noChangeAspect="1" noChangeArrowheads="1"/>
          </p:cNvPicPr>
          <p:nvPr/>
        </p:nvPicPr>
        <p:blipFill>
          <a:blip r:embed="rId8" cstate="print"/>
          <a:srcRect/>
          <a:stretch>
            <a:fillRect/>
          </a:stretch>
        </p:blipFill>
        <p:spPr bwMode="auto">
          <a:xfrm>
            <a:off x="0" y="0"/>
            <a:ext cx="10440988" cy="7307263"/>
          </a:xfrm>
          <a:prstGeom prst="rect">
            <a:avLst/>
          </a:prstGeom>
          <a:noFill/>
          <a:ln w="9525">
            <a:noFill/>
            <a:miter lim="800000"/>
            <a:headEnd/>
            <a:tailEnd/>
          </a:ln>
        </p:spPr>
      </p:pic>
      <p:sp>
        <p:nvSpPr>
          <p:cNvPr id="3075" name="Rectangle 2"/>
          <p:cNvSpPr>
            <a:spLocks noGrp="1" noChangeArrowheads="1"/>
          </p:cNvSpPr>
          <p:nvPr>
            <p:ph type="title"/>
          </p:nvPr>
        </p:nvSpPr>
        <p:spPr bwMode="auto">
          <a:xfrm>
            <a:off x="528638" y="24447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Header Ling (Korean-</a:t>
            </a:r>
            <a:r>
              <a:rPr lang="ko-KR" altLang="en-US" smtClean="0"/>
              <a:t>맑은고딕</a:t>
            </a:r>
            <a:r>
              <a:rPr lang="en-US" altLang="ko-KR" smtClean="0"/>
              <a:t>, English-Arial font17) </a:t>
            </a:r>
          </a:p>
        </p:txBody>
      </p:sp>
      <p:sp>
        <p:nvSpPr>
          <p:cNvPr id="3076" name="Rectangle 3"/>
          <p:cNvSpPr>
            <a:spLocks noGrp="1" noChangeArrowheads="1"/>
          </p:cNvSpPr>
          <p:nvPr>
            <p:ph type="body" idx="1"/>
          </p:nvPr>
        </p:nvSpPr>
        <p:spPr bwMode="auto">
          <a:xfrm>
            <a:off x="528638" y="909638"/>
            <a:ext cx="9356725" cy="57578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넷째수준</a:t>
            </a:r>
          </a:p>
        </p:txBody>
      </p:sp>
      <p:sp>
        <p:nvSpPr>
          <p:cNvPr id="13" name="TextBox 12"/>
          <p:cNvSpPr txBox="1"/>
          <p:nvPr/>
        </p:nvSpPr>
        <p:spPr>
          <a:xfrm>
            <a:off x="9702800" y="6878638"/>
            <a:ext cx="766763" cy="230187"/>
          </a:xfrm>
          <a:prstGeom prst="rect">
            <a:avLst/>
          </a:prstGeom>
          <a:noFill/>
        </p:spPr>
        <p:txBody>
          <a:bodyPr>
            <a:spAutoFit/>
          </a:bodyPr>
          <a:lstStyle/>
          <a:p>
            <a:pPr algn="l">
              <a:defRPr/>
            </a:pPr>
            <a:fld id="{D779707D-6BB7-4C8F-A0D6-4B750CF8354A}" type="slidenum">
              <a:rPr lang="ko-KR" altLang="en-US" sz="900" b="1">
                <a:latin typeface="맑은 고딕" pitchFamily="50" charset="-127"/>
                <a:ea typeface="맑은 고딕" pitchFamily="50" charset="-127"/>
              </a:rPr>
              <a:pPr algn="l">
                <a:defRPr/>
              </a:pPr>
              <a:t>‹#›</a:t>
            </a:fld>
            <a:endParaRPr lang="en-US" altLang="ko-KR" sz="900" b="1">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4338" r:id="rId1"/>
    <p:sldLayoutId id="2147484329" r:id="rId2"/>
    <p:sldLayoutId id="2147484330" r:id="rId3"/>
    <p:sldLayoutId id="2147484331" r:id="rId4"/>
    <p:sldLayoutId id="2147484332" r:id="rId5"/>
    <p:sldLayoutId id="2147484339" r:id="rId6"/>
  </p:sldLayoutIdLst>
  <p:hf hdr="0" ftr="0"/>
  <p:txStyles>
    <p:title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p:titleStyle>
    <p:bodyStyle>
      <a:lvl1pPr marL="187325" indent="-187325" algn="l" defTabSz="952500" rtl="0" eaLnBrk="0" fontAlgn="base" latinLnBrk="1" hangingPunct="0">
        <a:spcBef>
          <a:spcPct val="20000"/>
        </a:spcBef>
        <a:spcAft>
          <a:spcPct val="0"/>
        </a:spcAft>
        <a:buSzPct val="70000"/>
        <a:buFont typeface="Wingdings" pitchFamily="2" charset="2"/>
        <a:buChar char="l"/>
        <a:defRPr kumimoji="1" sz="1200">
          <a:solidFill>
            <a:schemeClr val="tx1"/>
          </a:solidFill>
          <a:latin typeface="맑은 고딕" pitchFamily="50" charset="-127"/>
          <a:ea typeface="+mn-ea"/>
          <a:cs typeface="+mn-cs"/>
        </a:defRPr>
      </a:lvl1pPr>
      <a:lvl2pPr marL="461963" indent="-88900" algn="l" defTabSz="952500" rtl="0" eaLnBrk="0" fontAlgn="base" latinLnBrk="1" hangingPunct="0">
        <a:spcBef>
          <a:spcPct val="20000"/>
        </a:spcBef>
        <a:spcAft>
          <a:spcPct val="0"/>
        </a:spcAft>
        <a:buChar char="–"/>
        <a:defRPr kumimoji="1" sz="1200">
          <a:solidFill>
            <a:schemeClr val="tx1"/>
          </a:solidFill>
          <a:latin typeface="맑은 고딕" pitchFamily="50" charset="-127"/>
          <a:ea typeface="+mn-ea"/>
        </a:defRPr>
      </a:lvl2pPr>
      <a:lvl3pPr marL="844550" indent="-98425" algn="l" defTabSz="952500" rtl="0" eaLnBrk="0" fontAlgn="base" latinLnBrk="1" hangingPunct="0">
        <a:spcBef>
          <a:spcPct val="20000"/>
        </a:spcBef>
        <a:spcAft>
          <a:spcPct val="0"/>
        </a:spcAft>
        <a:buChar char="•"/>
        <a:defRPr kumimoji="1" sz="1200">
          <a:solidFill>
            <a:schemeClr val="tx1"/>
          </a:solidFill>
          <a:latin typeface="맑은 고딕" pitchFamily="50" charset="-127"/>
          <a:ea typeface="+mn-ea"/>
        </a:defRPr>
      </a:lvl3pPr>
      <a:lvl4pPr marL="1306513" indent="-187325" algn="l" defTabSz="952500" rtl="0" eaLnBrk="0" fontAlgn="base" latinLnBrk="1" hangingPunct="0">
        <a:spcBef>
          <a:spcPct val="20000"/>
        </a:spcBef>
        <a:spcAft>
          <a:spcPct val="0"/>
        </a:spcAft>
        <a:buFont typeface="Optima" pitchFamily="2" charset="2"/>
        <a:buChar char=""/>
        <a:defRPr kumimoji="1" sz="1200">
          <a:solidFill>
            <a:schemeClr val="tx1"/>
          </a:solidFill>
          <a:latin typeface="맑은 고딕" pitchFamily="50" charset="-127"/>
          <a:ea typeface="+mn-ea"/>
        </a:defRPr>
      </a:lvl4pPr>
      <a:lvl5pPr marL="2143125" indent="-238125" algn="l" defTabSz="952500" rtl="0" eaLnBrk="0" fontAlgn="base" latinLnBrk="1" hangingPunct="0">
        <a:spcBef>
          <a:spcPct val="20000"/>
        </a:spcBef>
        <a:spcAft>
          <a:spcPct val="0"/>
        </a:spcAft>
        <a:buChar char="»"/>
        <a:defRPr kumimoji="1" sz="1200">
          <a:solidFill>
            <a:schemeClr val="tx1"/>
          </a:solidFill>
          <a:latin typeface="+mn-lt"/>
          <a:ea typeface="+mn-ea"/>
        </a:defRPr>
      </a:lvl5pPr>
      <a:lvl6pPr marL="2514600" indent="-228600" algn="l" rtl="0" fontAlgn="base" latinLnBrk="1">
        <a:spcBef>
          <a:spcPct val="20000"/>
        </a:spcBef>
        <a:spcAft>
          <a:spcPct val="0"/>
        </a:spcAft>
        <a:buChar char="»"/>
        <a:defRPr kumimoji="1" sz="1200">
          <a:solidFill>
            <a:schemeClr val="tx1"/>
          </a:solidFill>
          <a:latin typeface="+mn-lt"/>
          <a:ea typeface="+mn-ea"/>
        </a:defRPr>
      </a:lvl6pPr>
      <a:lvl7pPr marL="2971800" indent="-228600" algn="l" rtl="0" fontAlgn="base" latinLnBrk="1">
        <a:spcBef>
          <a:spcPct val="20000"/>
        </a:spcBef>
        <a:spcAft>
          <a:spcPct val="0"/>
        </a:spcAft>
        <a:buChar char="»"/>
        <a:defRPr kumimoji="1" sz="1200">
          <a:solidFill>
            <a:schemeClr val="tx1"/>
          </a:solidFill>
          <a:latin typeface="+mn-lt"/>
          <a:ea typeface="+mn-ea"/>
        </a:defRPr>
      </a:lvl7pPr>
      <a:lvl8pPr marL="3429000" indent="-228600" algn="l" rtl="0" fontAlgn="base" latinLnBrk="1">
        <a:spcBef>
          <a:spcPct val="20000"/>
        </a:spcBef>
        <a:spcAft>
          <a:spcPct val="0"/>
        </a:spcAft>
        <a:buChar char="»"/>
        <a:defRPr kumimoji="1" sz="1200">
          <a:solidFill>
            <a:schemeClr val="tx1"/>
          </a:solidFill>
          <a:latin typeface="+mn-lt"/>
          <a:ea typeface="+mn-ea"/>
        </a:defRPr>
      </a:lvl8pPr>
      <a:lvl9pPr marL="3886200" indent="-228600"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098" name="Picture 118" descr="1-4"/>
          <p:cNvPicPr>
            <a:picLocks noChangeAspect="1" noChangeArrowheads="1"/>
          </p:cNvPicPr>
          <p:nvPr/>
        </p:nvPicPr>
        <p:blipFill>
          <a:blip r:embed="rId7" cstate="print"/>
          <a:srcRect/>
          <a:stretch>
            <a:fillRect/>
          </a:stretch>
        </p:blipFill>
        <p:spPr bwMode="auto">
          <a:xfrm>
            <a:off x="0" y="0"/>
            <a:ext cx="10440988" cy="7307263"/>
          </a:xfrm>
          <a:prstGeom prst="rect">
            <a:avLst/>
          </a:prstGeom>
          <a:noFill/>
          <a:ln w="9525">
            <a:noFill/>
            <a:miter lim="800000"/>
            <a:headEnd/>
            <a:tailEnd/>
          </a:ln>
        </p:spPr>
      </p:pic>
      <p:sp>
        <p:nvSpPr>
          <p:cNvPr id="3934214" name="Rectangle 6"/>
          <p:cNvSpPr>
            <a:spLocks noChangeArrowheads="1"/>
          </p:cNvSpPr>
          <p:nvPr/>
        </p:nvSpPr>
        <p:spPr bwMode="ltGray">
          <a:xfrm>
            <a:off x="5072063" y="6954838"/>
            <a:ext cx="300037" cy="304800"/>
          </a:xfrm>
          <a:prstGeom prst="rect">
            <a:avLst/>
          </a:prstGeom>
          <a:noFill/>
          <a:ln w="9525">
            <a:noFill/>
            <a:miter lim="800000"/>
            <a:headEnd/>
            <a:tailEnd/>
          </a:ln>
        </p:spPr>
        <p:txBody>
          <a:bodyPr wrap="none" lIns="56318" tIns="56318" rIns="56318" bIns="56318" anchor="ctr"/>
          <a:lstStyle/>
          <a:p>
            <a:pPr defTabSz="954088" eaLnBrk="0" latinLnBrk="0" hangingPunct="0">
              <a:defRPr/>
            </a:pPr>
            <a:endParaRPr kumimoji="0" lang="en-GB" altLang="ko-KR" sz="1200" b="1">
              <a:solidFill>
                <a:srgbClr val="3333CC"/>
              </a:solidFill>
              <a:latin typeface="Optima" pitchFamily="2" charset="2"/>
              <a:ea typeface="가는각진제목체" pitchFamily="18" charset="-127"/>
            </a:endParaRPr>
          </a:p>
        </p:txBody>
      </p:sp>
      <p:sp>
        <p:nvSpPr>
          <p:cNvPr id="4100" name="Rectangle 2"/>
          <p:cNvSpPr>
            <a:spLocks noGrp="1" noChangeArrowheads="1"/>
          </p:cNvSpPr>
          <p:nvPr>
            <p:ph type="title"/>
          </p:nvPr>
        </p:nvSpPr>
        <p:spPr bwMode="auto">
          <a:xfrm>
            <a:off x="528638" y="24447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Header Ling (Korean-</a:t>
            </a:r>
            <a:r>
              <a:rPr lang="ko-KR" altLang="en-US" smtClean="0"/>
              <a:t>맑은고딕</a:t>
            </a:r>
            <a:r>
              <a:rPr lang="en-US" altLang="ko-KR" smtClean="0"/>
              <a:t>, English-Arial font17)</a:t>
            </a:r>
          </a:p>
        </p:txBody>
      </p:sp>
      <p:sp>
        <p:nvSpPr>
          <p:cNvPr id="4101" name="Rectangle 3"/>
          <p:cNvSpPr>
            <a:spLocks noGrp="1" noChangeArrowheads="1"/>
          </p:cNvSpPr>
          <p:nvPr>
            <p:ph type="body" idx="1"/>
          </p:nvPr>
        </p:nvSpPr>
        <p:spPr bwMode="auto">
          <a:xfrm>
            <a:off x="542925" y="917575"/>
            <a:ext cx="9356725" cy="5757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넷째수준</a:t>
            </a:r>
          </a:p>
        </p:txBody>
      </p:sp>
      <p:sp>
        <p:nvSpPr>
          <p:cNvPr id="13" name="TextBox 12"/>
          <p:cNvSpPr txBox="1"/>
          <p:nvPr/>
        </p:nvSpPr>
        <p:spPr>
          <a:xfrm>
            <a:off x="9702800" y="6878638"/>
            <a:ext cx="766763" cy="230187"/>
          </a:xfrm>
          <a:prstGeom prst="rect">
            <a:avLst/>
          </a:prstGeom>
          <a:noFill/>
        </p:spPr>
        <p:txBody>
          <a:bodyPr>
            <a:spAutoFit/>
          </a:bodyPr>
          <a:lstStyle/>
          <a:p>
            <a:pPr algn="l">
              <a:defRPr/>
            </a:pPr>
            <a:fld id="{EABB69BB-C40E-433D-BF15-62F6E2354879}" type="slidenum">
              <a:rPr lang="ko-KR" altLang="en-US" sz="900" b="1">
                <a:solidFill>
                  <a:schemeClr val="bg1"/>
                </a:solidFill>
                <a:latin typeface="맑은 고딕" pitchFamily="50" charset="-127"/>
                <a:ea typeface="맑은 고딕" pitchFamily="50" charset="-127"/>
              </a:rPr>
              <a:pPr algn="l">
                <a:defRPr/>
              </a:pPr>
              <a:t>‹#›</a:t>
            </a:fld>
            <a:endParaRPr lang="en-US" altLang="ko-KR" sz="900" b="1">
              <a:solidFill>
                <a:schemeClr val="bg1"/>
              </a:solidFill>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4340" r:id="rId1"/>
    <p:sldLayoutId id="2147484334" r:id="rId2"/>
    <p:sldLayoutId id="2147484335" r:id="rId3"/>
    <p:sldLayoutId id="2147484336" r:id="rId4"/>
    <p:sldLayoutId id="2147484337" r:id="rId5"/>
  </p:sldLayoutIdLst>
  <p:hf hdr="0" ftr="0"/>
  <p:txStyles>
    <p:titleStyle>
      <a:lvl1pPr algn="l" defTabSz="952500" rtl="0" eaLnBrk="0" fontAlgn="base" latinLnBrk="1" hangingPunct="0">
        <a:spcBef>
          <a:spcPct val="0"/>
        </a:spcBef>
        <a:spcAft>
          <a:spcPct val="0"/>
        </a:spcAft>
        <a:defRPr kumimoji="1" sz="1700" b="1">
          <a:solidFill>
            <a:schemeClr val="bg1"/>
          </a:solidFill>
          <a:latin typeface="Arial" charset="0"/>
          <a:ea typeface="+mj-ea"/>
          <a:cs typeface="+mj-cs"/>
        </a:defRPr>
      </a:lvl1pPr>
      <a:lvl2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p:titleStyle>
    <p:bodyStyle>
      <a:lvl1pPr marL="187325" indent="-187325" algn="l" defTabSz="952500" rtl="0" eaLnBrk="0" fontAlgn="base" latinLnBrk="1" hangingPunct="0">
        <a:spcBef>
          <a:spcPct val="20000"/>
        </a:spcBef>
        <a:spcAft>
          <a:spcPct val="0"/>
        </a:spcAft>
        <a:buSzPct val="70000"/>
        <a:buFont typeface="Wingdings" pitchFamily="2" charset="2"/>
        <a:buChar char="l"/>
        <a:defRPr kumimoji="1" sz="1200">
          <a:solidFill>
            <a:schemeClr val="bg1"/>
          </a:solidFill>
          <a:latin typeface="+mn-lt"/>
          <a:ea typeface="+mn-ea"/>
          <a:cs typeface="+mn-cs"/>
        </a:defRPr>
      </a:lvl1pPr>
      <a:lvl2pPr marL="461963" indent="-88900" algn="l" defTabSz="952500" rtl="0" eaLnBrk="0" fontAlgn="base" latinLnBrk="1" hangingPunct="0">
        <a:spcBef>
          <a:spcPct val="20000"/>
        </a:spcBef>
        <a:spcAft>
          <a:spcPct val="0"/>
        </a:spcAft>
        <a:buChar char="–"/>
        <a:defRPr kumimoji="1" sz="1200">
          <a:solidFill>
            <a:schemeClr val="bg1"/>
          </a:solidFill>
          <a:latin typeface="+mn-lt"/>
          <a:ea typeface="+mn-ea"/>
        </a:defRPr>
      </a:lvl2pPr>
      <a:lvl3pPr marL="844550" indent="-98425" algn="l" defTabSz="952500" rtl="0" eaLnBrk="0" fontAlgn="base" latinLnBrk="1" hangingPunct="0">
        <a:spcBef>
          <a:spcPct val="20000"/>
        </a:spcBef>
        <a:spcAft>
          <a:spcPct val="0"/>
        </a:spcAft>
        <a:buChar char="•"/>
        <a:defRPr kumimoji="1" sz="1200">
          <a:solidFill>
            <a:schemeClr val="bg1"/>
          </a:solidFill>
          <a:latin typeface="+mn-lt"/>
          <a:ea typeface="+mn-ea"/>
        </a:defRPr>
      </a:lvl3pPr>
      <a:lvl4pPr marL="1306513" indent="-187325" algn="l" defTabSz="952500" rtl="0" eaLnBrk="0" fontAlgn="base" latinLnBrk="1" hangingPunct="0">
        <a:spcBef>
          <a:spcPct val="20000"/>
        </a:spcBef>
        <a:spcAft>
          <a:spcPct val="0"/>
        </a:spcAft>
        <a:buFont typeface="Optima" pitchFamily="2" charset="2"/>
        <a:buChar char=""/>
        <a:defRPr kumimoji="1" sz="1200">
          <a:solidFill>
            <a:schemeClr val="bg1"/>
          </a:solidFill>
          <a:latin typeface="+mn-lt"/>
          <a:ea typeface="+mn-ea"/>
        </a:defRPr>
      </a:lvl4pPr>
      <a:lvl5pPr marL="2143125" indent="-238125" algn="l" defTabSz="952500" rtl="0" eaLnBrk="0" fontAlgn="base" latinLnBrk="1" hangingPunct="0">
        <a:spcBef>
          <a:spcPct val="20000"/>
        </a:spcBef>
        <a:spcAft>
          <a:spcPct val="0"/>
        </a:spcAft>
        <a:buChar char="»"/>
        <a:defRPr kumimoji="1" sz="1200">
          <a:solidFill>
            <a:schemeClr val="tx1"/>
          </a:solidFill>
          <a:latin typeface="+mn-lt"/>
          <a:ea typeface="+mn-ea"/>
        </a:defRPr>
      </a:lvl5pPr>
      <a:lvl6pPr marL="2514600" indent="-228600" algn="l" rtl="0" fontAlgn="base" latinLnBrk="1">
        <a:spcBef>
          <a:spcPct val="20000"/>
        </a:spcBef>
        <a:spcAft>
          <a:spcPct val="0"/>
        </a:spcAft>
        <a:buChar char="»"/>
        <a:defRPr kumimoji="1" sz="1200">
          <a:solidFill>
            <a:schemeClr val="tx1"/>
          </a:solidFill>
          <a:latin typeface="+mn-lt"/>
          <a:ea typeface="+mn-ea"/>
        </a:defRPr>
      </a:lvl6pPr>
      <a:lvl7pPr marL="2971800" indent="-228600" algn="l" rtl="0" fontAlgn="base" latinLnBrk="1">
        <a:spcBef>
          <a:spcPct val="20000"/>
        </a:spcBef>
        <a:spcAft>
          <a:spcPct val="0"/>
        </a:spcAft>
        <a:buChar char="»"/>
        <a:defRPr kumimoji="1" sz="1200">
          <a:solidFill>
            <a:schemeClr val="tx1"/>
          </a:solidFill>
          <a:latin typeface="+mn-lt"/>
          <a:ea typeface="+mn-ea"/>
        </a:defRPr>
      </a:lvl7pPr>
      <a:lvl8pPr marL="3429000" indent="-228600" algn="l" rtl="0" fontAlgn="base" latinLnBrk="1">
        <a:spcBef>
          <a:spcPct val="20000"/>
        </a:spcBef>
        <a:spcAft>
          <a:spcPct val="0"/>
        </a:spcAft>
        <a:buChar char="»"/>
        <a:defRPr kumimoji="1" sz="1200">
          <a:solidFill>
            <a:schemeClr val="tx1"/>
          </a:solidFill>
          <a:latin typeface="+mn-lt"/>
          <a:ea typeface="+mn-ea"/>
        </a:defRPr>
      </a:lvl8pPr>
      <a:lvl9pPr marL="3886200" indent="-228600"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ocs.openstack.org/user-guide/common/glossary.html#term-heat-orchestration-template-ho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224050" y="1818221"/>
            <a:ext cx="7761982" cy="838200"/>
          </a:xfrm>
        </p:spPr>
        <p:txBody>
          <a:bodyPr/>
          <a:lstStyle/>
          <a:p>
            <a:pPr algn="ctr"/>
            <a:r>
              <a:rPr lang="en-US" altLang="ko-KR" sz="6000" dirty="0" err="1" smtClean="0">
                <a:latin typeface="+mn-ea"/>
                <a:ea typeface="+mn-ea"/>
              </a:rPr>
              <a:t>OpenStack</a:t>
            </a:r>
            <a:r>
              <a:rPr lang="en-US" altLang="ko-KR" sz="6000" dirty="0" smtClean="0">
                <a:latin typeface="+mn-ea"/>
                <a:ea typeface="+mn-ea"/>
              </a:rPr>
              <a:t> Heat</a:t>
            </a:r>
            <a:endParaRPr lang="ko-KR" altLang="en-US" sz="1800" dirty="0">
              <a:latin typeface="+mn-ea"/>
              <a:ea typeface="+mn-ea"/>
            </a:endParaRPr>
          </a:p>
        </p:txBody>
      </p:sp>
      <p:sp>
        <p:nvSpPr>
          <p:cNvPr id="3" name="부제목 2"/>
          <p:cNvSpPr>
            <a:spLocks noGrp="1"/>
          </p:cNvSpPr>
          <p:nvPr>
            <p:ph type="subTitle" idx="1"/>
          </p:nvPr>
        </p:nvSpPr>
        <p:spPr>
          <a:xfrm>
            <a:off x="3708326" y="4914565"/>
            <a:ext cx="2916324" cy="576262"/>
          </a:xfrm>
        </p:spPr>
        <p:txBody>
          <a:bodyPr/>
          <a:lstStyle/>
          <a:p>
            <a:pPr algn="ctr"/>
            <a:r>
              <a:rPr lang="ko-KR" altLang="en-US" sz="2400" dirty="0" smtClean="0">
                <a:latin typeface="+mn-ea"/>
              </a:rPr>
              <a:t>보라매</a:t>
            </a:r>
            <a:r>
              <a:rPr lang="en-US" altLang="ko-KR" sz="2400" dirty="0" smtClean="0">
                <a:latin typeface="+mn-ea"/>
              </a:rPr>
              <a:t>NOC - IPC</a:t>
            </a:r>
            <a:endParaRPr lang="ko-KR" altLang="en-US" sz="2400" dirty="0">
              <a:latin typeface="+mn-ea"/>
            </a:endParaRPr>
          </a:p>
        </p:txBody>
      </p:sp>
    </p:spTree>
    <p:extLst>
      <p:ext uri="{BB962C8B-B14F-4D97-AF65-F5344CB8AC3E}">
        <p14:creationId xmlns:p14="http://schemas.microsoft.com/office/powerpoint/2010/main" val="1817179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8638" y="198041"/>
            <a:ext cx="9356725" cy="360363"/>
          </a:xfrm>
        </p:spPr>
        <p:txBody>
          <a:bodyPr/>
          <a:lstStyle/>
          <a:p>
            <a:r>
              <a:rPr lang="en-US" altLang="ko-KR" sz="2400" dirty="0" smtClean="0">
                <a:latin typeface="+mj-ea"/>
              </a:rPr>
              <a:t>Heat</a:t>
            </a:r>
            <a:endParaRPr lang="ko-KR" altLang="en-US" sz="2400" dirty="0">
              <a:latin typeface="+mj-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
        <p:nvSpPr>
          <p:cNvPr id="8" name="TextBox 14"/>
          <p:cNvSpPr txBox="1"/>
          <p:nvPr/>
        </p:nvSpPr>
        <p:spPr bwMode="auto">
          <a:xfrm>
            <a:off x="539974" y="774105"/>
            <a:ext cx="9721080" cy="49449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50000"/>
              </a:lnSpc>
            </a:pPr>
            <a:r>
              <a:rPr lang="en-US" altLang="ko-KR" sz="2000" b="1" dirty="0" smtClean="0">
                <a:latin typeface="+mj-ea"/>
                <a:ea typeface="+mj-ea"/>
              </a:rPr>
              <a:t>Heat Stack </a:t>
            </a:r>
            <a:r>
              <a:rPr lang="ko-KR" altLang="en-US" sz="2000" b="1" dirty="0" smtClean="0">
                <a:latin typeface="+mj-ea"/>
                <a:ea typeface="+mj-ea"/>
              </a:rPr>
              <a:t>생성절차</a:t>
            </a:r>
            <a:endParaRPr lang="en-US" altLang="ko-KR" sz="2000" b="1" dirty="0" smtClean="0">
              <a:latin typeface="+mj-ea"/>
              <a:ea typeface="+mj-ea"/>
            </a:endParaRPr>
          </a:p>
        </p:txBody>
      </p:sp>
      <p:sp>
        <p:nvSpPr>
          <p:cNvPr id="4" name="직사각형 3"/>
          <p:cNvSpPr/>
          <p:nvPr/>
        </p:nvSpPr>
        <p:spPr>
          <a:xfrm>
            <a:off x="542131" y="1494185"/>
            <a:ext cx="9356725" cy="3693319"/>
          </a:xfrm>
          <a:prstGeom prst="rect">
            <a:avLst/>
          </a:prstGeom>
        </p:spPr>
        <p:txBody>
          <a:bodyPr wrap="square">
            <a:spAutoFit/>
          </a:bodyPr>
          <a:lstStyle/>
          <a:p>
            <a:pPr algn="l"/>
            <a:r>
              <a:rPr lang="en-US" altLang="ko-KR" sz="1800" dirty="0" smtClean="0">
                <a:latin typeface="+mn-ea"/>
              </a:rPr>
              <a:t>4-1. heat </a:t>
            </a:r>
            <a:r>
              <a:rPr lang="en-US" altLang="ko-KR" sz="1800" dirty="0">
                <a:latin typeface="+mn-ea"/>
              </a:rPr>
              <a:t>stack-create </a:t>
            </a:r>
            <a:r>
              <a:rPr lang="ko-KR" altLang="en-US" sz="1800" dirty="0">
                <a:latin typeface="+mn-ea"/>
              </a:rPr>
              <a:t>명령어 </a:t>
            </a:r>
            <a:r>
              <a:rPr lang="ko-KR" altLang="en-US" sz="1800" dirty="0" smtClean="0">
                <a:latin typeface="+mn-ea"/>
              </a:rPr>
              <a:t>실행</a:t>
            </a:r>
            <a:endParaRPr lang="en-US" altLang="ko-KR" sz="1800" dirty="0" smtClean="0">
              <a:latin typeface="+mn-ea"/>
            </a:endParaRPr>
          </a:p>
          <a:p>
            <a:pPr algn="l"/>
            <a:endParaRPr lang="en-US" altLang="ko-KR" sz="1800" dirty="0">
              <a:latin typeface="+mn-ea"/>
            </a:endParaRPr>
          </a:p>
          <a:p>
            <a:pPr algn="l"/>
            <a:endParaRPr lang="en-US" altLang="ko-KR" sz="1800" dirty="0" smtClean="0">
              <a:latin typeface="+mn-ea"/>
            </a:endParaRPr>
          </a:p>
          <a:p>
            <a:pPr algn="l"/>
            <a:endParaRPr lang="en-US" altLang="ko-KR" sz="1800" dirty="0">
              <a:latin typeface="+mn-ea"/>
            </a:endParaRPr>
          </a:p>
          <a:p>
            <a:pPr algn="l"/>
            <a:endParaRPr lang="en-US" altLang="ko-KR" sz="1800" dirty="0" smtClean="0">
              <a:latin typeface="+mn-ea"/>
            </a:endParaRPr>
          </a:p>
          <a:p>
            <a:pPr algn="l"/>
            <a:endParaRPr lang="en-US" altLang="ko-KR" sz="1800" dirty="0">
              <a:latin typeface="+mn-ea"/>
            </a:endParaRPr>
          </a:p>
          <a:p>
            <a:pPr algn="l"/>
            <a:endParaRPr lang="en-US" altLang="ko-KR" sz="1800" dirty="0" smtClean="0">
              <a:latin typeface="+mn-ea"/>
            </a:endParaRPr>
          </a:p>
          <a:p>
            <a:pPr algn="l"/>
            <a:endParaRPr lang="en-US" altLang="ko-KR" sz="1800" dirty="0">
              <a:latin typeface="+mn-ea"/>
            </a:endParaRPr>
          </a:p>
          <a:p>
            <a:pPr algn="l"/>
            <a:endParaRPr lang="en-US" altLang="ko-KR" sz="1800" dirty="0" smtClean="0">
              <a:latin typeface="+mn-ea"/>
            </a:endParaRPr>
          </a:p>
          <a:p>
            <a:pPr algn="l"/>
            <a:endParaRPr lang="en-US" altLang="ko-KR" sz="1800" dirty="0">
              <a:latin typeface="+mn-ea"/>
            </a:endParaRPr>
          </a:p>
          <a:p>
            <a:pPr algn="l"/>
            <a:endParaRPr lang="en-US" altLang="ko-KR" sz="1800" dirty="0" smtClean="0">
              <a:latin typeface="+mn-ea"/>
            </a:endParaRPr>
          </a:p>
          <a:p>
            <a:pPr algn="l"/>
            <a:r>
              <a:rPr lang="en-US" altLang="ko-KR" sz="1800" dirty="0" smtClean="0">
                <a:latin typeface="+mn-ea"/>
              </a:rPr>
              <a:t>※ nova list</a:t>
            </a:r>
            <a:r>
              <a:rPr lang="ko-KR" altLang="en-US" sz="1800" dirty="0" smtClean="0">
                <a:latin typeface="+mn-ea"/>
              </a:rPr>
              <a:t>로 </a:t>
            </a:r>
            <a:r>
              <a:rPr lang="en-US" altLang="ko-KR" sz="1800" dirty="0" smtClean="0">
                <a:latin typeface="+mn-ea"/>
              </a:rPr>
              <a:t>instance</a:t>
            </a:r>
            <a:r>
              <a:rPr lang="ko-KR" altLang="en-US" sz="1800" dirty="0" smtClean="0">
                <a:latin typeface="+mn-ea"/>
              </a:rPr>
              <a:t>가 생성되었는지 확인</a:t>
            </a:r>
            <a:endParaRPr lang="en-US" altLang="ko-KR" sz="1800" dirty="0">
              <a:latin typeface="+mn-ea"/>
            </a:endParaRPr>
          </a:p>
          <a:p>
            <a:pPr algn="l"/>
            <a:r>
              <a:rPr lang="ko-KR" altLang="en-US" sz="1800" dirty="0" smtClean="0"/>
              <a:t> </a:t>
            </a:r>
            <a:endParaRPr lang="en-US" altLang="ko-KR" sz="1200" dirty="0"/>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893" t="25511" r="5704" b="49445"/>
          <a:stretch/>
        </p:blipFill>
        <p:spPr bwMode="auto">
          <a:xfrm>
            <a:off x="675225" y="1938483"/>
            <a:ext cx="8150087" cy="2373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037121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8638" y="198041"/>
            <a:ext cx="9356725" cy="360363"/>
          </a:xfrm>
        </p:spPr>
        <p:txBody>
          <a:bodyPr/>
          <a:lstStyle/>
          <a:p>
            <a:r>
              <a:rPr lang="en-US" altLang="ko-KR" sz="2400" dirty="0" smtClean="0">
                <a:latin typeface="+mj-ea"/>
              </a:rPr>
              <a:t>Heat</a:t>
            </a:r>
            <a:endParaRPr lang="ko-KR" altLang="en-US" sz="2400" dirty="0">
              <a:latin typeface="+mj-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
        <p:nvSpPr>
          <p:cNvPr id="8" name="TextBox 14"/>
          <p:cNvSpPr txBox="1"/>
          <p:nvPr/>
        </p:nvSpPr>
        <p:spPr bwMode="auto">
          <a:xfrm>
            <a:off x="539974" y="774105"/>
            <a:ext cx="9721080" cy="49449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50000"/>
              </a:lnSpc>
            </a:pPr>
            <a:r>
              <a:rPr lang="en-US" altLang="ko-KR" sz="2000" b="1" dirty="0" smtClean="0">
                <a:latin typeface="+mj-ea"/>
                <a:ea typeface="+mj-ea"/>
              </a:rPr>
              <a:t>Heat Stack </a:t>
            </a:r>
            <a:r>
              <a:rPr lang="ko-KR" altLang="en-US" sz="2000" b="1" dirty="0" smtClean="0">
                <a:latin typeface="+mj-ea"/>
                <a:ea typeface="+mj-ea"/>
              </a:rPr>
              <a:t>생성절차</a:t>
            </a:r>
            <a:endParaRPr lang="en-US" altLang="ko-KR" sz="2000" b="1" dirty="0" smtClean="0">
              <a:latin typeface="+mj-ea"/>
              <a:ea typeface="+mj-ea"/>
            </a:endParaRPr>
          </a:p>
        </p:txBody>
      </p:sp>
      <p:sp>
        <p:nvSpPr>
          <p:cNvPr id="4" name="직사각형 3"/>
          <p:cNvSpPr/>
          <p:nvPr/>
        </p:nvSpPr>
        <p:spPr>
          <a:xfrm>
            <a:off x="542131" y="1494185"/>
            <a:ext cx="9356725" cy="3693319"/>
          </a:xfrm>
          <a:prstGeom prst="rect">
            <a:avLst/>
          </a:prstGeom>
        </p:spPr>
        <p:txBody>
          <a:bodyPr wrap="square">
            <a:spAutoFit/>
          </a:bodyPr>
          <a:lstStyle/>
          <a:p>
            <a:pPr algn="l"/>
            <a:r>
              <a:rPr lang="en-US" altLang="ko-KR" sz="1800" dirty="0" smtClean="0">
                <a:latin typeface="+mn-ea"/>
              </a:rPr>
              <a:t>4-2. heat resource-list </a:t>
            </a:r>
            <a:r>
              <a:rPr lang="ko-KR" altLang="en-US" sz="1800" dirty="0" smtClean="0">
                <a:latin typeface="+mn-ea"/>
              </a:rPr>
              <a:t>명령어 </a:t>
            </a:r>
            <a:r>
              <a:rPr lang="ko-KR" altLang="en-US" sz="1800" dirty="0" smtClean="0">
                <a:latin typeface="+mn-ea"/>
              </a:rPr>
              <a:t>실행</a:t>
            </a:r>
            <a:endParaRPr lang="en-US" altLang="ko-KR" sz="1800" dirty="0" smtClean="0">
              <a:latin typeface="+mn-ea"/>
            </a:endParaRPr>
          </a:p>
          <a:p>
            <a:pPr algn="l"/>
            <a:r>
              <a:rPr lang="en-US" altLang="ko-KR" sz="1800" dirty="0">
                <a:latin typeface="+mn-ea"/>
              </a:rPr>
              <a:t> </a:t>
            </a:r>
            <a:r>
              <a:rPr lang="en-US" altLang="ko-KR" sz="1800" dirty="0" smtClean="0">
                <a:latin typeface="+mn-ea"/>
              </a:rPr>
              <a:t>     - resource </a:t>
            </a:r>
            <a:r>
              <a:rPr lang="ko-KR" altLang="en-US" sz="1800" dirty="0" smtClean="0">
                <a:latin typeface="+mn-ea"/>
              </a:rPr>
              <a:t>상태확인</a:t>
            </a:r>
            <a:endParaRPr lang="en-US" altLang="ko-KR" sz="1800" dirty="0">
              <a:latin typeface="+mn-ea"/>
            </a:endParaRPr>
          </a:p>
          <a:p>
            <a:pPr algn="l"/>
            <a:endParaRPr lang="en-US" altLang="ko-KR" sz="1800" dirty="0" smtClean="0">
              <a:latin typeface="+mn-ea"/>
            </a:endParaRPr>
          </a:p>
          <a:p>
            <a:pPr algn="l"/>
            <a:endParaRPr lang="en-US" altLang="ko-KR" sz="1800" dirty="0">
              <a:latin typeface="+mn-ea"/>
            </a:endParaRPr>
          </a:p>
          <a:p>
            <a:pPr algn="l"/>
            <a:endParaRPr lang="en-US" altLang="ko-KR" sz="1800" dirty="0" smtClean="0">
              <a:latin typeface="+mn-ea"/>
            </a:endParaRPr>
          </a:p>
          <a:p>
            <a:pPr algn="l"/>
            <a:endParaRPr lang="en-US" altLang="ko-KR" sz="1800" dirty="0">
              <a:latin typeface="+mn-ea"/>
            </a:endParaRPr>
          </a:p>
          <a:p>
            <a:pPr algn="l"/>
            <a:endParaRPr lang="en-US" altLang="ko-KR" sz="1800" dirty="0" smtClean="0">
              <a:latin typeface="+mn-ea"/>
            </a:endParaRPr>
          </a:p>
          <a:p>
            <a:pPr algn="l"/>
            <a:endParaRPr lang="en-US" altLang="ko-KR" sz="1800" dirty="0">
              <a:latin typeface="+mn-ea"/>
            </a:endParaRPr>
          </a:p>
          <a:p>
            <a:pPr algn="l"/>
            <a:endParaRPr lang="en-US" altLang="ko-KR" sz="1800" dirty="0" smtClean="0">
              <a:latin typeface="+mn-ea"/>
            </a:endParaRPr>
          </a:p>
          <a:p>
            <a:pPr algn="l"/>
            <a:endParaRPr lang="en-US" altLang="ko-KR" sz="1800" dirty="0">
              <a:latin typeface="+mn-ea"/>
            </a:endParaRPr>
          </a:p>
          <a:p>
            <a:pPr algn="l"/>
            <a:endParaRPr lang="en-US" altLang="ko-KR" sz="1800" dirty="0" smtClean="0">
              <a:latin typeface="+mn-ea"/>
            </a:endParaRPr>
          </a:p>
          <a:p>
            <a:pPr algn="l"/>
            <a:r>
              <a:rPr lang="en-US" altLang="ko-KR" sz="1800" dirty="0" smtClean="0">
                <a:latin typeface="+mn-ea"/>
              </a:rPr>
              <a:t>4-3. heat event-list </a:t>
            </a:r>
            <a:r>
              <a:rPr lang="ko-KR" altLang="en-US" sz="1800" dirty="0" smtClean="0">
                <a:latin typeface="+mn-ea"/>
              </a:rPr>
              <a:t>명령어 </a:t>
            </a:r>
            <a:r>
              <a:rPr lang="ko-KR" altLang="en-US" sz="1800" dirty="0" smtClean="0">
                <a:latin typeface="+mn-ea"/>
              </a:rPr>
              <a:t>실행</a:t>
            </a:r>
            <a:endParaRPr lang="en-US" altLang="ko-KR" sz="1800" dirty="0" smtClean="0">
              <a:latin typeface="+mn-ea"/>
            </a:endParaRPr>
          </a:p>
          <a:p>
            <a:pPr algn="l"/>
            <a:r>
              <a:rPr lang="en-US" altLang="ko-KR" sz="1800" dirty="0">
                <a:latin typeface="+mn-ea"/>
              </a:rPr>
              <a:t>  </a:t>
            </a:r>
            <a:r>
              <a:rPr lang="en-US" altLang="ko-KR" sz="1800" dirty="0" smtClean="0">
                <a:latin typeface="+mn-ea"/>
              </a:rPr>
              <a:t>    - </a:t>
            </a:r>
            <a:r>
              <a:rPr lang="en-US" altLang="ko-KR" sz="1800" dirty="0" err="1" smtClean="0">
                <a:latin typeface="+mn-ea"/>
              </a:rPr>
              <a:t>evenet</a:t>
            </a:r>
            <a:r>
              <a:rPr lang="en-US" altLang="ko-KR" sz="1800" dirty="0" smtClean="0">
                <a:latin typeface="+mn-ea"/>
              </a:rPr>
              <a:t> </a:t>
            </a:r>
            <a:r>
              <a:rPr lang="ko-KR" altLang="en-US" sz="1800" dirty="0" smtClean="0">
                <a:latin typeface="+mn-ea"/>
              </a:rPr>
              <a:t>상태확인</a:t>
            </a:r>
            <a:endParaRPr lang="en-US" altLang="ko-KR" sz="1200" dirty="0"/>
          </a:p>
        </p:txBody>
      </p:sp>
    </p:spTree>
    <p:extLst>
      <p:ext uri="{BB962C8B-B14F-4D97-AF65-F5344CB8AC3E}">
        <p14:creationId xmlns:p14="http://schemas.microsoft.com/office/powerpoint/2010/main" val="55690835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8638" y="198041"/>
            <a:ext cx="9356725" cy="360363"/>
          </a:xfrm>
        </p:spPr>
        <p:txBody>
          <a:bodyPr/>
          <a:lstStyle/>
          <a:p>
            <a:r>
              <a:rPr lang="en-US" altLang="ko-KR" sz="2400" dirty="0" smtClean="0">
                <a:latin typeface="+mj-ea"/>
              </a:rPr>
              <a:t>Heat</a:t>
            </a:r>
            <a:endParaRPr lang="ko-KR" altLang="en-US" sz="2400" dirty="0">
              <a:latin typeface="+mj-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
        <p:nvSpPr>
          <p:cNvPr id="8" name="TextBox 14"/>
          <p:cNvSpPr txBox="1"/>
          <p:nvPr/>
        </p:nvSpPr>
        <p:spPr bwMode="auto">
          <a:xfrm>
            <a:off x="539974" y="774105"/>
            <a:ext cx="972108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50000"/>
              </a:lnSpc>
            </a:pPr>
            <a:r>
              <a:rPr lang="en-US" altLang="ko-KR" sz="2000" b="1" dirty="0" smtClean="0">
                <a:latin typeface="+mj-ea"/>
                <a:ea typeface="+mj-ea"/>
              </a:rPr>
              <a:t>Heat Stack </a:t>
            </a:r>
            <a:r>
              <a:rPr lang="ko-KR" altLang="en-US" sz="2000" b="1" dirty="0" smtClean="0">
                <a:latin typeface="+mj-ea"/>
                <a:ea typeface="+mj-ea"/>
              </a:rPr>
              <a:t>삭</a:t>
            </a:r>
            <a:r>
              <a:rPr lang="ko-KR" altLang="en-US" sz="2000" b="1" dirty="0">
                <a:latin typeface="+mj-ea"/>
                <a:ea typeface="+mj-ea"/>
              </a:rPr>
              <a:t>제</a:t>
            </a:r>
            <a:r>
              <a:rPr lang="ko-KR" altLang="en-US" sz="2000" b="1" dirty="0" smtClean="0">
                <a:latin typeface="+mj-ea"/>
                <a:ea typeface="+mj-ea"/>
              </a:rPr>
              <a:t>절차</a:t>
            </a:r>
            <a:endParaRPr lang="en-US" altLang="ko-KR" sz="2000" b="1" dirty="0" smtClean="0">
              <a:latin typeface="+mj-ea"/>
              <a:ea typeface="+mj-ea"/>
            </a:endParaRPr>
          </a:p>
        </p:txBody>
      </p:sp>
      <p:sp>
        <p:nvSpPr>
          <p:cNvPr id="4" name="직사각형 3"/>
          <p:cNvSpPr/>
          <p:nvPr/>
        </p:nvSpPr>
        <p:spPr>
          <a:xfrm>
            <a:off x="542131" y="1494185"/>
            <a:ext cx="9356725" cy="646331"/>
          </a:xfrm>
          <a:prstGeom prst="rect">
            <a:avLst/>
          </a:prstGeom>
        </p:spPr>
        <p:txBody>
          <a:bodyPr wrap="square">
            <a:spAutoFit/>
          </a:bodyPr>
          <a:lstStyle/>
          <a:p>
            <a:pPr algn="l"/>
            <a:r>
              <a:rPr lang="en-US" altLang="ko-KR" sz="1800" dirty="0" smtClean="0">
                <a:latin typeface="+mn-ea"/>
              </a:rPr>
              <a:t>5. heat stack-delete </a:t>
            </a:r>
            <a:r>
              <a:rPr lang="ko-KR" altLang="en-US" sz="1800" dirty="0">
                <a:latin typeface="+mn-ea"/>
              </a:rPr>
              <a:t>명령어 실행</a:t>
            </a:r>
            <a:endParaRPr lang="en-US" altLang="ko-KR" sz="1800" dirty="0">
              <a:latin typeface="+mn-ea"/>
            </a:endParaRPr>
          </a:p>
          <a:p>
            <a:pPr algn="l"/>
            <a:r>
              <a:rPr lang="ko-KR" altLang="en-US" sz="1800" dirty="0" smtClean="0"/>
              <a:t> </a:t>
            </a:r>
            <a:endParaRPr lang="en-US" altLang="ko-KR" sz="120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121" t="25836" r="20255" b="37083"/>
          <a:stretch/>
        </p:blipFill>
        <p:spPr bwMode="auto">
          <a:xfrm>
            <a:off x="683990" y="2070249"/>
            <a:ext cx="8591133"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541789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8638" y="198041"/>
            <a:ext cx="9356725" cy="360363"/>
          </a:xfrm>
        </p:spPr>
        <p:txBody>
          <a:bodyPr/>
          <a:lstStyle/>
          <a:p>
            <a:r>
              <a:rPr lang="en-US" altLang="ko-KR" sz="2400" dirty="0" smtClean="0">
                <a:latin typeface="+mj-ea"/>
              </a:rPr>
              <a:t>Heat</a:t>
            </a:r>
            <a:endParaRPr lang="ko-KR" altLang="en-US" sz="2400" dirty="0">
              <a:latin typeface="+mj-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pic>
        <p:nvPicPr>
          <p:cNvPr id="1026" name="Picture 2" descr="C:\Users\user\Desktop\openstack_havana_conceptual_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06" y="3366393"/>
            <a:ext cx="8568952" cy="3528392"/>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p:cNvSpPr/>
          <p:nvPr/>
        </p:nvSpPr>
        <p:spPr>
          <a:xfrm>
            <a:off x="515541" y="846113"/>
            <a:ext cx="9286874" cy="2769989"/>
          </a:xfrm>
          <a:prstGeom prst="rect">
            <a:avLst/>
          </a:prstGeom>
        </p:spPr>
        <p:txBody>
          <a:bodyPr wrap="square">
            <a:spAutoFit/>
          </a:bodyPr>
          <a:lstStyle/>
          <a:p>
            <a:pPr algn="l">
              <a:lnSpc>
                <a:spcPct val="150000"/>
              </a:lnSpc>
            </a:pPr>
            <a:r>
              <a:rPr lang="en-US" altLang="ko-KR" sz="2000" b="1" dirty="0" err="1"/>
              <a:t>OpenStack</a:t>
            </a:r>
            <a:r>
              <a:rPr lang="en-US" altLang="ko-KR" sz="2000" b="1" dirty="0"/>
              <a:t> Orchestration </a:t>
            </a:r>
            <a:r>
              <a:rPr lang="ko-KR" altLang="en-US" sz="2000" b="1" dirty="0"/>
              <a:t>서비스 </a:t>
            </a:r>
            <a:endParaRPr lang="en-US" altLang="ko-KR" sz="2000" b="1" dirty="0"/>
          </a:p>
          <a:p>
            <a:pPr algn="l">
              <a:lnSpc>
                <a:spcPct val="150000"/>
              </a:lnSpc>
            </a:pPr>
            <a:r>
              <a:rPr lang="en-US" altLang="ko-KR" sz="1600" dirty="0">
                <a:latin typeface="+mn-ea"/>
              </a:rPr>
              <a:t>Orchestration </a:t>
            </a:r>
            <a:r>
              <a:rPr lang="ko-KR" altLang="en-US" sz="1600" dirty="0">
                <a:latin typeface="+mn-ea"/>
              </a:rPr>
              <a:t>서비스는 동작하는 </a:t>
            </a:r>
            <a:r>
              <a:rPr lang="ko-KR" altLang="en-US" sz="1600" dirty="0" err="1">
                <a:latin typeface="+mn-ea"/>
              </a:rPr>
              <a:t>클라우드</a:t>
            </a:r>
            <a:r>
              <a:rPr lang="ko-KR" altLang="en-US" sz="1600" dirty="0">
                <a:latin typeface="+mn-ea"/>
              </a:rPr>
              <a:t> 어플리케이션을 구동시키기 위해 </a:t>
            </a:r>
            <a:r>
              <a:rPr lang="en-US" altLang="ko-KR" sz="1600" dirty="0" err="1">
                <a:latin typeface="+mn-ea"/>
              </a:rPr>
              <a:t>OpenStack</a:t>
            </a:r>
            <a:r>
              <a:rPr lang="en-US" altLang="ko-KR" sz="1600" dirty="0">
                <a:latin typeface="+mn-ea"/>
              </a:rPr>
              <a:t> API </a:t>
            </a:r>
            <a:r>
              <a:rPr lang="ko-KR" altLang="en-US" sz="1600" dirty="0">
                <a:latin typeface="+mn-ea"/>
              </a:rPr>
              <a:t>호출들을 수행함으로써</a:t>
            </a:r>
            <a:r>
              <a:rPr lang="en-US" altLang="ko-KR" sz="1600" dirty="0">
                <a:latin typeface="+mn-ea"/>
              </a:rPr>
              <a:t>, </a:t>
            </a:r>
            <a:r>
              <a:rPr lang="ko-KR" altLang="en-US" sz="1600" dirty="0" err="1">
                <a:latin typeface="+mn-ea"/>
              </a:rPr>
              <a:t>클라우드</a:t>
            </a:r>
            <a:r>
              <a:rPr lang="ko-KR" altLang="en-US" sz="1600" dirty="0">
                <a:latin typeface="+mn-ea"/>
              </a:rPr>
              <a:t> 어플리케이션을 서술하는 템플릿에 기반한 </a:t>
            </a:r>
            <a:r>
              <a:rPr lang="ko-KR" altLang="en-US" sz="1600" dirty="0" err="1">
                <a:latin typeface="+mn-ea"/>
              </a:rPr>
              <a:t>오케스트레이션</a:t>
            </a:r>
            <a:r>
              <a:rPr lang="ko-KR" altLang="en-US" sz="1600" dirty="0">
                <a:latin typeface="+mn-ea"/>
              </a:rPr>
              <a:t> 기능을 제공한다</a:t>
            </a:r>
            <a:r>
              <a:rPr lang="en-US" altLang="ko-KR" sz="1600" dirty="0">
                <a:latin typeface="+mn-ea"/>
              </a:rPr>
              <a:t>. </a:t>
            </a:r>
            <a:r>
              <a:rPr lang="ko-KR" altLang="en-US" sz="1600" dirty="0">
                <a:latin typeface="+mn-ea"/>
              </a:rPr>
              <a:t>이 소프트웨어는 </a:t>
            </a:r>
            <a:r>
              <a:rPr lang="en-US" altLang="ko-KR" sz="1600" dirty="0" err="1">
                <a:latin typeface="+mn-ea"/>
              </a:rPr>
              <a:t>OpenStack</a:t>
            </a:r>
            <a:r>
              <a:rPr lang="ko-KR" altLang="en-US" sz="1600" dirty="0">
                <a:latin typeface="+mn-ea"/>
              </a:rPr>
              <a:t>의 다른 핵심 구성요소들을 단일파일 템플릿 시스템에 통합시킨다</a:t>
            </a:r>
            <a:r>
              <a:rPr lang="en-US" altLang="ko-KR" sz="1600" dirty="0">
                <a:latin typeface="+mn-ea"/>
              </a:rPr>
              <a:t>. </a:t>
            </a:r>
            <a:r>
              <a:rPr lang="ko-KR" altLang="en-US" sz="1600" dirty="0">
                <a:latin typeface="+mn-ea"/>
              </a:rPr>
              <a:t>템플릿을 통하여 </a:t>
            </a:r>
            <a:r>
              <a:rPr lang="ko-KR" altLang="en-US" sz="1600" dirty="0" err="1">
                <a:latin typeface="+mn-ea"/>
              </a:rPr>
              <a:t>인스턴스</a:t>
            </a:r>
            <a:r>
              <a:rPr lang="en-US" altLang="ko-KR" sz="1600" dirty="0">
                <a:latin typeface="+mn-ea"/>
              </a:rPr>
              <a:t>, </a:t>
            </a:r>
            <a:r>
              <a:rPr lang="ko-KR" altLang="en-US" sz="1600" dirty="0">
                <a:latin typeface="+mn-ea"/>
              </a:rPr>
              <a:t>유동 </a:t>
            </a:r>
            <a:r>
              <a:rPr lang="en-US" altLang="ko-KR" sz="1600" dirty="0">
                <a:latin typeface="+mn-ea"/>
              </a:rPr>
              <a:t>IP, </a:t>
            </a:r>
            <a:r>
              <a:rPr lang="ko-KR" altLang="en-US" sz="1600" dirty="0">
                <a:latin typeface="+mn-ea"/>
              </a:rPr>
              <a:t>볼륨</a:t>
            </a:r>
            <a:r>
              <a:rPr lang="en-US" altLang="ko-KR" sz="1600" dirty="0">
                <a:latin typeface="+mn-ea"/>
              </a:rPr>
              <a:t>, </a:t>
            </a:r>
            <a:r>
              <a:rPr lang="ko-KR" altLang="en-US" sz="1600" dirty="0">
                <a:latin typeface="+mn-ea"/>
              </a:rPr>
              <a:t>보안 그룹과 사용자 등의 대부분의 </a:t>
            </a:r>
            <a:r>
              <a:rPr lang="en-US" altLang="ko-KR" sz="1600" dirty="0" err="1">
                <a:latin typeface="+mn-ea"/>
              </a:rPr>
              <a:t>OpenStack</a:t>
            </a:r>
            <a:r>
              <a:rPr lang="en-US" altLang="ko-KR" sz="1600" dirty="0">
                <a:latin typeface="+mn-ea"/>
              </a:rPr>
              <a:t> </a:t>
            </a:r>
            <a:r>
              <a:rPr lang="ko-KR" altLang="en-US" sz="1600" dirty="0">
                <a:latin typeface="+mn-ea"/>
              </a:rPr>
              <a:t>자원 유형을 생성할 수 있다</a:t>
            </a:r>
            <a:r>
              <a:rPr lang="en-US" altLang="ko-KR" sz="1600" dirty="0">
                <a:latin typeface="+mn-ea"/>
              </a:rPr>
              <a:t>. </a:t>
            </a:r>
            <a:r>
              <a:rPr lang="ko-KR" altLang="en-US" sz="1600" dirty="0">
                <a:latin typeface="+mn-ea"/>
              </a:rPr>
              <a:t>또한 템플릿은 </a:t>
            </a:r>
            <a:r>
              <a:rPr lang="ko-KR" altLang="en-US" sz="1600" dirty="0" err="1">
                <a:latin typeface="+mn-ea"/>
              </a:rPr>
              <a:t>인스턴스</a:t>
            </a:r>
            <a:r>
              <a:rPr lang="ko-KR" altLang="en-US" sz="1600" dirty="0">
                <a:latin typeface="+mn-ea"/>
              </a:rPr>
              <a:t> </a:t>
            </a:r>
            <a:r>
              <a:rPr lang="ko-KR" altLang="en-US" sz="1600" dirty="0" err="1">
                <a:latin typeface="+mn-ea"/>
              </a:rPr>
              <a:t>고가용성</a:t>
            </a:r>
            <a:r>
              <a:rPr lang="en-US" altLang="ko-KR" sz="1600" dirty="0">
                <a:latin typeface="+mn-ea"/>
              </a:rPr>
              <a:t>, </a:t>
            </a:r>
            <a:r>
              <a:rPr lang="ko-KR" altLang="en-US" sz="1600" dirty="0" err="1">
                <a:latin typeface="+mn-ea"/>
              </a:rPr>
              <a:t>인스턴스</a:t>
            </a:r>
            <a:r>
              <a:rPr lang="ko-KR" altLang="en-US" sz="1600" dirty="0">
                <a:latin typeface="+mn-ea"/>
              </a:rPr>
              <a:t> 자동스케일링</a:t>
            </a:r>
            <a:r>
              <a:rPr lang="en-US" altLang="ko-KR" sz="1600" dirty="0">
                <a:latin typeface="+mn-ea"/>
              </a:rPr>
              <a:t>, </a:t>
            </a:r>
            <a:r>
              <a:rPr lang="ko-KR" altLang="en-US" sz="1600" dirty="0">
                <a:latin typeface="+mn-ea"/>
              </a:rPr>
              <a:t>그리고 중첩 </a:t>
            </a:r>
            <a:r>
              <a:rPr lang="ko-KR" altLang="en-US" sz="1600" dirty="0" err="1">
                <a:latin typeface="+mn-ea"/>
              </a:rPr>
              <a:t>스택등과같은</a:t>
            </a:r>
            <a:r>
              <a:rPr lang="ko-KR" altLang="en-US" sz="1600" dirty="0">
                <a:latin typeface="+mn-ea"/>
              </a:rPr>
              <a:t> 고급 기능을 제공하기도 </a:t>
            </a:r>
            <a:r>
              <a:rPr lang="ko-KR" altLang="en-US" sz="1600" dirty="0" smtClean="0">
                <a:latin typeface="+mn-ea"/>
              </a:rPr>
              <a:t>한다</a:t>
            </a:r>
            <a:endParaRPr lang="en-US" altLang="ko-KR" sz="1600" dirty="0">
              <a:latin typeface="+mn-ea"/>
            </a:endParaRPr>
          </a:p>
        </p:txBody>
      </p:sp>
    </p:spTree>
    <p:extLst>
      <p:ext uri="{BB962C8B-B14F-4D97-AF65-F5344CB8AC3E}">
        <p14:creationId xmlns:p14="http://schemas.microsoft.com/office/powerpoint/2010/main" val="42743227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8638" y="198041"/>
            <a:ext cx="9356725" cy="360363"/>
          </a:xfrm>
        </p:spPr>
        <p:txBody>
          <a:bodyPr/>
          <a:lstStyle/>
          <a:p>
            <a:r>
              <a:rPr lang="en-US" altLang="ko-KR" sz="2400" dirty="0" smtClean="0">
                <a:latin typeface="+mj-ea"/>
              </a:rPr>
              <a:t>Heat</a:t>
            </a:r>
            <a:endParaRPr lang="ko-KR" altLang="en-US" sz="2400" dirty="0">
              <a:latin typeface="+mj-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
        <p:nvSpPr>
          <p:cNvPr id="12" name="TextBox 14"/>
          <p:cNvSpPr txBox="1"/>
          <p:nvPr/>
        </p:nvSpPr>
        <p:spPr bwMode="auto">
          <a:xfrm>
            <a:off x="539974" y="774105"/>
            <a:ext cx="9721080" cy="253915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50000"/>
              </a:lnSpc>
            </a:pPr>
            <a:r>
              <a:rPr lang="en-US" altLang="ko-KR" sz="2000" b="1" dirty="0" smtClean="0">
                <a:latin typeface="+mn-ea"/>
                <a:ea typeface="+mn-ea"/>
              </a:rPr>
              <a:t>Heat </a:t>
            </a:r>
            <a:r>
              <a:rPr lang="ko-KR" altLang="en-US" sz="2000" b="1" dirty="0" smtClean="0">
                <a:latin typeface="+mn-ea"/>
                <a:ea typeface="+mn-ea"/>
              </a:rPr>
              <a:t>구성요소 </a:t>
            </a:r>
            <a:endParaRPr lang="en-US" altLang="ko-KR" sz="2000" b="1" dirty="0">
              <a:latin typeface="+mn-ea"/>
              <a:ea typeface="+mn-ea"/>
            </a:endParaRPr>
          </a:p>
          <a:p>
            <a:pPr marL="342900" indent="-342900" algn="l">
              <a:lnSpc>
                <a:spcPct val="150000"/>
              </a:lnSpc>
              <a:buFontTx/>
              <a:buChar char="-"/>
            </a:pPr>
            <a:r>
              <a:rPr lang="en-US" altLang="ko-KR" sz="1800" b="1" dirty="0" smtClean="0">
                <a:latin typeface="+mn-ea"/>
                <a:ea typeface="+mn-ea"/>
              </a:rPr>
              <a:t>heat-</a:t>
            </a:r>
            <a:r>
              <a:rPr lang="en-US" altLang="ko-KR" sz="1800" b="1" dirty="0" err="1" smtClean="0">
                <a:latin typeface="+mn-ea"/>
                <a:ea typeface="+mn-ea"/>
              </a:rPr>
              <a:t>api</a:t>
            </a:r>
            <a:r>
              <a:rPr lang="en-US" altLang="ko-KR" sz="2000" b="1" dirty="0" smtClean="0">
                <a:latin typeface="+mn-ea"/>
                <a:ea typeface="+mn-ea"/>
              </a:rPr>
              <a:t> </a:t>
            </a:r>
            <a:r>
              <a:rPr lang="en-US" altLang="ko-KR" sz="1400" dirty="0">
                <a:latin typeface="+mn-ea"/>
                <a:ea typeface="+mn-ea"/>
              </a:rPr>
              <a:t>Remote Procedure Call (RPC)</a:t>
            </a:r>
            <a:r>
              <a:rPr lang="ko-KR" altLang="en-US" sz="1400" dirty="0">
                <a:latin typeface="+mn-ea"/>
                <a:ea typeface="+mn-ea"/>
              </a:rPr>
              <a:t>를 통해 </a:t>
            </a:r>
            <a:r>
              <a:rPr lang="en-US" altLang="ko-KR" sz="1400" dirty="0">
                <a:latin typeface="+mn-ea"/>
                <a:ea typeface="+mn-ea"/>
              </a:rPr>
              <a:t>heat-engine</a:t>
            </a:r>
            <a:r>
              <a:rPr lang="ko-KR" altLang="en-US" sz="1400" dirty="0">
                <a:latin typeface="+mn-ea"/>
                <a:ea typeface="+mn-ea"/>
              </a:rPr>
              <a:t>으로 전송하여 </a:t>
            </a:r>
            <a:r>
              <a:rPr lang="en-US" altLang="ko-KR" sz="1400" dirty="0">
                <a:latin typeface="+mn-ea"/>
                <a:ea typeface="+mn-ea"/>
              </a:rPr>
              <a:t>API </a:t>
            </a:r>
            <a:r>
              <a:rPr lang="ko-KR" altLang="en-US" sz="1400" dirty="0">
                <a:latin typeface="+mn-ea"/>
                <a:ea typeface="+mn-ea"/>
              </a:rPr>
              <a:t>요청을 처리하는 </a:t>
            </a:r>
            <a:r>
              <a:rPr lang="en-US" altLang="ko-KR" sz="1400" dirty="0" err="1">
                <a:latin typeface="+mn-ea"/>
                <a:ea typeface="+mn-ea"/>
              </a:rPr>
              <a:t>OpenStack</a:t>
            </a:r>
            <a:r>
              <a:rPr lang="en-US" altLang="ko-KR" sz="1400" dirty="0">
                <a:latin typeface="+mn-ea"/>
                <a:ea typeface="+mn-ea"/>
              </a:rPr>
              <a:t> </a:t>
            </a:r>
            <a:r>
              <a:rPr lang="ko-KR" altLang="en-US" sz="1400" dirty="0" err="1">
                <a:latin typeface="+mn-ea"/>
                <a:ea typeface="+mn-ea"/>
              </a:rPr>
              <a:t>네이티브</a:t>
            </a:r>
            <a:r>
              <a:rPr lang="ko-KR" altLang="en-US" sz="1400" dirty="0">
                <a:latin typeface="+mn-ea"/>
                <a:ea typeface="+mn-ea"/>
              </a:rPr>
              <a:t> </a:t>
            </a:r>
            <a:r>
              <a:rPr lang="en-US" altLang="ko-KR" sz="1400" dirty="0">
                <a:latin typeface="+mn-ea"/>
                <a:ea typeface="+mn-ea"/>
              </a:rPr>
              <a:t>REST </a:t>
            </a:r>
            <a:r>
              <a:rPr lang="en-US" altLang="ko-KR" sz="1400" dirty="0" smtClean="0">
                <a:latin typeface="+mn-ea"/>
                <a:ea typeface="+mn-ea"/>
              </a:rPr>
              <a:t>API</a:t>
            </a:r>
          </a:p>
          <a:p>
            <a:pPr marL="342900" indent="-342900" algn="l">
              <a:lnSpc>
                <a:spcPct val="150000"/>
              </a:lnSpc>
              <a:buFontTx/>
              <a:buChar char="-"/>
            </a:pPr>
            <a:r>
              <a:rPr lang="en-US" altLang="ko-KR" sz="1800" b="1" dirty="0" smtClean="0">
                <a:latin typeface="+mn-ea"/>
                <a:ea typeface="+mn-ea"/>
              </a:rPr>
              <a:t>heat-engine</a:t>
            </a:r>
            <a:r>
              <a:rPr lang="en-US" altLang="ko-KR" sz="2000" b="1" dirty="0" smtClean="0">
                <a:latin typeface="+mn-ea"/>
                <a:ea typeface="+mn-ea"/>
              </a:rPr>
              <a:t> </a:t>
            </a:r>
            <a:r>
              <a:rPr lang="ko-KR" altLang="en-US" sz="1400" dirty="0">
                <a:latin typeface="+mn-ea"/>
                <a:ea typeface="+mn-ea"/>
              </a:rPr>
              <a:t>템플릿의 구동을 </a:t>
            </a:r>
            <a:r>
              <a:rPr lang="en-US" altLang="ko-KR" sz="1400" dirty="0">
                <a:latin typeface="+mn-ea"/>
                <a:ea typeface="+mn-ea"/>
              </a:rPr>
              <a:t>Orchestrate </a:t>
            </a:r>
            <a:r>
              <a:rPr lang="ko-KR" altLang="en-US" sz="1400" dirty="0">
                <a:latin typeface="+mn-ea"/>
                <a:ea typeface="+mn-ea"/>
              </a:rPr>
              <a:t>하고 이벤트를 </a:t>
            </a:r>
            <a:r>
              <a:rPr lang="en-US" altLang="ko-KR" sz="1400" dirty="0">
                <a:latin typeface="+mn-ea"/>
                <a:ea typeface="+mn-ea"/>
              </a:rPr>
              <a:t>API </a:t>
            </a:r>
            <a:r>
              <a:rPr lang="ko-KR" altLang="en-US" sz="1400" dirty="0">
                <a:latin typeface="+mn-ea"/>
                <a:ea typeface="+mn-ea"/>
              </a:rPr>
              <a:t>소비자에게 </a:t>
            </a:r>
            <a:r>
              <a:rPr lang="ko-KR" altLang="en-US" sz="1400" dirty="0" smtClean="0">
                <a:latin typeface="+mn-ea"/>
                <a:ea typeface="+mn-ea"/>
              </a:rPr>
              <a:t>반환</a:t>
            </a:r>
            <a:r>
              <a:rPr lang="en-US" altLang="ko-KR" sz="1400" dirty="0" smtClean="0">
                <a:latin typeface="+mn-ea"/>
                <a:ea typeface="+mn-ea"/>
              </a:rPr>
              <a:t>, </a:t>
            </a:r>
            <a:r>
              <a:rPr lang="ko-KR" altLang="en-US" sz="1400" dirty="0" err="1" smtClean="0">
                <a:latin typeface="+mn-ea"/>
                <a:ea typeface="+mn-ea"/>
              </a:rPr>
              <a:t>오케스트레이션의</a:t>
            </a:r>
            <a:r>
              <a:rPr lang="ko-KR" altLang="en-US" sz="1400" dirty="0" smtClean="0">
                <a:latin typeface="+mn-ea"/>
                <a:ea typeface="+mn-ea"/>
              </a:rPr>
              <a:t> 작업을 수행</a:t>
            </a:r>
            <a:endParaRPr lang="en-US" altLang="ko-KR" sz="1400" dirty="0" smtClean="0">
              <a:latin typeface="+mn-ea"/>
              <a:ea typeface="+mn-ea"/>
            </a:endParaRPr>
          </a:p>
          <a:p>
            <a:pPr marL="342900" indent="-342900" algn="l">
              <a:lnSpc>
                <a:spcPct val="150000"/>
              </a:lnSpc>
              <a:buFontTx/>
              <a:buChar char="-"/>
            </a:pPr>
            <a:r>
              <a:rPr lang="en-US" altLang="ko-KR" sz="1800" b="1" dirty="0" smtClean="0">
                <a:latin typeface="+mn-ea"/>
                <a:ea typeface="+mn-ea"/>
              </a:rPr>
              <a:t>heat-</a:t>
            </a:r>
            <a:r>
              <a:rPr lang="en-US" altLang="ko-KR" sz="1800" b="1" dirty="0" err="1" smtClean="0">
                <a:latin typeface="+mn-ea"/>
                <a:ea typeface="+mn-ea"/>
              </a:rPr>
              <a:t>api</a:t>
            </a:r>
            <a:r>
              <a:rPr lang="en-US" altLang="ko-KR" sz="1800" b="1" dirty="0" smtClean="0">
                <a:latin typeface="+mn-ea"/>
                <a:ea typeface="+mn-ea"/>
              </a:rPr>
              <a:t>-</a:t>
            </a:r>
            <a:r>
              <a:rPr lang="en-US" altLang="ko-KR" sz="1800" b="1" dirty="0" err="1" smtClean="0">
                <a:latin typeface="+mn-ea"/>
                <a:ea typeface="+mn-ea"/>
              </a:rPr>
              <a:t>cfn</a:t>
            </a:r>
            <a:r>
              <a:rPr lang="en-US" altLang="ko-KR" sz="1800" b="1" dirty="0" smtClean="0">
                <a:latin typeface="+mn-ea"/>
                <a:ea typeface="+mn-ea"/>
              </a:rPr>
              <a:t> </a:t>
            </a:r>
            <a:r>
              <a:rPr lang="en-US" altLang="ko-KR" sz="1400" dirty="0">
                <a:latin typeface="+mn-ea"/>
                <a:ea typeface="+mn-ea"/>
              </a:rPr>
              <a:t>AWS </a:t>
            </a:r>
            <a:r>
              <a:rPr lang="en-US" altLang="ko-KR" sz="1400" dirty="0" err="1">
                <a:latin typeface="+mn-ea"/>
                <a:ea typeface="+mn-ea"/>
              </a:rPr>
              <a:t>CloudFormation</a:t>
            </a:r>
            <a:r>
              <a:rPr lang="ko-KR" altLang="en-US" sz="1400" dirty="0">
                <a:latin typeface="+mn-ea"/>
                <a:ea typeface="+mn-ea"/>
              </a:rPr>
              <a:t>과 호환되는 </a:t>
            </a:r>
            <a:r>
              <a:rPr lang="en-US" altLang="ko-KR" sz="1400" dirty="0">
                <a:latin typeface="+mn-ea"/>
                <a:ea typeface="+mn-ea"/>
              </a:rPr>
              <a:t>AWS Query API. RPC</a:t>
            </a:r>
            <a:r>
              <a:rPr lang="ko-KR" altLang="en-US" sz="1400" dirty="0">
                <a:latin typeface="+mn-ea"/>
                <a:ea typeface="+mn-ea"/>
              </a:rPr>
              <a:t>를 통하여 </a:t>
            </a:r>
            <a:r>
              <a:rPr lang="en-US" altLang="ko-KR" sz="1400" dirty="0">
                <a:latin typeface="+mn-ea"/>
                <a:ea typeface="+mn-ea"/>
              </a:rPr>
              <a:t>heat-engine</a:t>
            </a:r>
            <a:r>
              <a:rPr lang="ko-KR" altLang="en-US" sz="1400" dirty="0">
                <a:latin typeface="+mn-ea"/>
                <a:ea typeface="+mn-ea"/>
              </a:rPr>
              <a:t>으로 전송하는 방식으로 </a:t>
            </a:r>
            <a:r>
              <a:rPr lang="en-US" altLang="ko-KR" sz="1400" dirty="0">
                <a:latin typeface="+mn-ea"/>
                <a:ea typeface="+mn-ea"/>
              </a:rPr>
              <a:t>API </a:t>
            </a:r>
            <a:r>
              <a:rPr lang="ko-KR" altLang="en-US" sz="1400" dirty="0">
                <a:latin typeface="+mn-ea"/>
                <a:ea typeface="+mn-ea"/>
              </a:rPr>
              <a:t>요청을 처리한다</a:t>
            </a:r>
            <a:r>
              <a:rPr lang="en-US" altLang="ko-KR" sz="1400" dirty="0" smtClean="0">
                <a:latin typeface="+mn-ea"/>
                <a:ea typeface="+mn-ea"/>
              </a:rPr>
              <a:t>.</a:t>
            </a:r>
            <a:endParaRPr lang="en-US" altLang="ko-KR" sz="1400" dirty="0">
              <a:latin typeface="+mn-ea"/>
              <a:ea typeface="+mn-ea"/>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836" y="3438401"/>
            <a:ext cx="8424863"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815528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8638" y="198041"/>
            <a:ext cx="9356725" cy="360363"/>
          </a:xfrm>
        </p:spPr>
        <p:txBody>
          <a:bodyPr/>
          <a:lstStyle/>
          <a:p>
            <a:r>
              <a:rPr lang="en-US" altLang="ko-KR" sz="2400" dirty="0" smtClean="0">
                <a:latin typeface="+mj-ea"/>
              </a:rPr>
              <a:t>Heat</a:t>
            </a:r>
            <a:endParaRPr lang="ko-KR" altLang="en-US" sz="2400" dirty="0">
              <a:latin typeface="+mj-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
        <p:nvSpPr>
          <p:cNvPr id="12" name="TextBox 14"/>
          <p:cNvSpPr txBox="1"/>
          <p:nvPr/>
        </p:nvSpPr>
        <p:spPr bwMode="auto">
          <a:xfrm>
            <a:off x="539974" y="774105"/>
            <a:ext cx="9721080" cy="203132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50000"/>
              </a:lnSpc>
            </a:pPr>
            <a:r>
              <a:rPr lang="en-US" altLang="ko-KR" sz="2000" b="1" dirty="0" smtClean="0"/>
              <a:t>Template </a:t>
            </a:r>
          </a:p>
          <a:p>
            <a:pPr algn="l">
              <a:lnSpc>
                <a:spcPct val="150000"/>
              </a:lnSpc>
            </a:pPr>
            <a:r>
              <a:rPr lang="ko-KR" altLang="en-US" sz="1600" dirty="0" smtClean="0">
                <a:latin typeface="+mn-ea"/>
                <a:ea typeface="+mn-ea"/>
              </a:rPr>
              <a:t>정의</a:t>
            </a:r>
            <a:r>
              <a:rPr lang="en-US" altLang="ko-KR" sz="1600" dirty="0" smtClean="0">
                <a:latin typeface="+mn-ea"/>
                <a:ea typeface="+mn-ea"/>
              </a:rPr>
              <a:t>: </a:t>
            </a:r>
            <a:r>
              <a:rPr lang="ko-KR" altLang="en-US" sz="1600" dirty="0" smtClean="0">
                <a:latin typeface="+mn-ea"/>
                <a:ea typeface="+mn-ea"/>
              </a:rPr>
              <a:t>템플릿은 </a:t>
            </a:r>
            <a:r>
              <a:rPr lang="en-US" altLang="ko-KR" sz="1600" dirty="0" smtClean="0">
                <a:latin typeface="+mn-ea"/>
                <a:ea typeface="+mn-ea"/>
              </a:rPr>
              <a:t>stack </a:t>
            </a:r>
            <a:r>
              <a:rPr lang="ko-KR" altLang="en-US" sz="1600" dirty="0" smtClean="0">
                <a:latin typeface="+mn-ea"/>
                <a:ea typeface="+mn-ea"/>
              </a:rPr>
              <a:t>언급되는 </a:t>
            </a:r>
            <a:r>
              <a:rPr lang="ko-KR" altLang="en-US" sz="1600" dirty="0" err="1" smtClean="0">
                <a:latin typeface="+mn-ea"/>
                <a:ea typeface="+mn-ea"/>
              </a:rPr>
              <a:t>오픈스택의</a:t>
            </a:r>
            <a:r>
              <a:rPr lang="ko-KR" altLang="en-US" sz="1600" dirty="0" smtClean="0">
                <a:latin typeface="+mn-ea"/>
                <a:ea typeface="+mn-ea"/>
              </a:rPr>
              <a:t> 구체적인 자원을 언어로 기술한 형태로 자동배포 </a:t>
            </a:r>
            <a:r>
              <a:rPr lang="en-US" altLang="ko-KR" sz="1600" dirty="0" smtClean="0">
                <a:latin typeface="+mn-ea"/>
                <a:ea typeface="+mn-ea"/>
              </a:rPr>
              <a:t>format </a:t>
            </a:r>
          </a:p>
          <a:p>
            <a:pPr algn="l">
              <a:lnSpc>
                <a:spcPct val="150000"/>
              </a:lnSpc>
            </a:pPr>
            <a:r>
              <a:rPr lang="ko-KR" altLang="en-US" sz="1600" dirty="0" smtClean="0">
                <a:latin typeface="+mn-ea"/>
                <a:ea typeface="+mn-ea"/>
              </a:rPr>
              <a:t>종류</a:t>
            </a:r>
            <a:r>
              <a:rPr lang="en-US" altLang="ko-KR" sz="1600" dirty="0" smtClean="0">
                <a:latin typeface="+mn-ea"/>
                <a:ea typeface="+mn-ea"/>
              </a:rPr>
              <a:t>:  AWS </a:t>
            </a:r>
            <a:r>
              <a:rPr lang="en-US" altLang="ko-KR" sz="1600" dirty="0" err="1" smtClean="0"/>
              <a:t>CloudFormation</a:t>
            </a:r>
            <a:r>
              <a:rPr lang="en-US" altLang="ko-KR" sz="1600" dirty="0" smtClean="0"/>
              <a:t> </a:t>
            </a:r>
            <a:r>
              <a:rPr lang="en-US" altLang="ko-KR" sz="1600" dirty="0"/>
              <a:t>template </a:t>
            </a:r>
          </a:p>
          <a:p>
            <a:pPr algn="l">
              <a:lnSpc>
                <a:spcPct val="150000"/>
              </a:lnSpc>
            </a:pPr>
            <a:r>
              <a:rPr lang="en-US" altLang="ko-KR" sz="1600" dirty="0" smtClean="0">
                <a:latin typeface="+mn-ea"/>
                <a:ea typeface="+mn-ea"/>
              </a:rPr>
              <a:t>        </a:t>
            </a:r>
            <a:r>
              <a:rPr lang="en-US" altLang="ko-KR" sz="1600" i="1" dirty="0" smtClean="0">
                <a:hlinkClick r:id="rId3" action="ppaction://hlinkfile"/>
              </a:rPr>
              <a:t>Heat </a:t>
            </a:r>
            <a:r>
              <a:rPr lang="en-US" altLang="ko-KR" sz="1600" i="1" dirty="0">
                <a:hlinkClick r:id="rId3" action="ppaction://hlinkfile"/>
              </a:rPr>
              <a:t>Orchestration Template (</a:t>
            </a:r>
            <a:r>
              <a:rPr lang="en-US" altLang="ko-KR" sz="1600" i="1" dirty="0" smtClean="0">
                <a:hlinkClick r:id="rId3" action="ppaction://hlinkfile"/>
              </a:rPr>
              <a:t>HOT</a:t>
            </a:r>
            <a:r>
              <a:rPr lang="en-US" altLang="ko-KR" sz="1600" i="1" dirty="0" smtClean="0"/>
              <a:t>) :</a:t>
            </a:r>
            <a:r>
              <a:rPr lang="en-US" altLang="ko-KR" sz="1600" i="1" dirty="0" smtClean="0">
                <a:latin typeface="+mn-ea"/>
                <a:ea typeface="+mn-ea"/>
              </a:rPr>
              <a:t>CFN</a:t>
            </a:r>
            <a:r>
              <a:rPr lang="ko-KR" altLang="en-US" sz="1600" i="1" dirty="0" smtClean="0">
                <a:latin typeface="+mn-ea"/>
                <a:ea typeface="+mn-ea"/>
              </a:rPr>
              <a:t>을 대체하기 위한 </a:t>
            </a:r>
            <a:r>
              <a:rPr lang="en-US" altLang="ko-KR" sz="1600" i="1" dirty="0" smtClean="0">
                <a:latin typeface="+mn-ea"/>
                <a:ea typeface="+mn-ea"/>
              </a:rPr>
              <a:t>Hear</a:t>
            </a:r>
            <a:r>
              <a:rPr lang="ko-KR" altLang="en-US" sz="1600" i="1" dirty="0" smtClean="0">
                <a:latin typeface="+mn-ea"/>
                <a:ea typeface="+mn-ea"/>
              </a:rPr>
              <a:t>의 새로운 템플릿 포맷</a:t>
            </a:r>
            <a:endParaRPr lang="en-US" altLang="ko-KR" sz="1600" i="1" dirty="0" smtClean="0">
              <a:latin typeface="+mn-ea"/>
              <a:ea typeface="+mn-ea"/>
            </a:endParaRPr>
          </a:p>
          <a:p>
            <a:pPr algn="l">
              <a:lnSpc>
                <a:spcPct val="150000"/>
              </a:lnSpc>
            </a:pPr>
            <a:r>
              <a:rPr lang="ko-KR" altLang="en-US" sz="1600" dirty="0" smtClean="0">
                <a:latin typeface="+mn-ea"/>
                <a:ea typeface="+mn-ea"/>
              </a:rPr>
              <a:t>예시</a:t>
            </a:r>
            <a:r>
              <a:rPr lang="en-US" altLang="ko-KR" sz="1600" dirty="0" smtClean="0">
                <a:latin typeface="+mn-ea"/>
                <a:ea typeface="+mn-ea"/>
              </a:rPr>
              <a:t>: </a:t>
            </a:r>
            <a:endParaRPr lang="en-US" altLang="ko-KR" sz="1600" b="1" dirty="0">
              <a:latin typeface="+mn-ea"/>
              <a:ea typeface="+mn-ea"/>
            </a:endParaRPr>
          </a:p>
        </p:txBody>
      </p:sp>
      <p:sp>
        <p:nvSpPr>
          <p:cNvPr id="3" name="TextBox 2"/>
          <p:cNvSpPr txBox="1"/>
          <p:nvPr/>
        </p:nvSpPr>
        <p:spPr bwMode="auto">
          <a:xfrm>
            <a:off x="1188046" y="2502297"/>
            <a:ext cx="5328592" cy="4680520"/>
          </a:xfrm>
          <a:prstGeom prst="rect">
            <a:avLst/>
          </a:prstGeom>
          <a:noFill/>
          <a:ln w="9525">
            <a:solidFill>
              <a:schemeClr val="tx1"/>
            </a:solidFill>
            <a:miter lim="800000"/>
            <a:headEnd/>
            <a:tailEnd/>
          </a:ln>
        </p:spPr>
        <p:txBody>
          <a:bodyPr vert="horz" wrap="square" lIns="91440" tIns="45720" rIns="91440" bIns="45720" numCol="1" rtlCol="0" anchor="t" anchorCtr="0" compatLnSpc="1">
            <a:prstTxWarp prst="textNoShape">
              <a:avLst/>
            </a:prstTxWarp>
            <a:noAutofit/>
          </a:bodyPr>
          <a:lstStyle/>
          <a:p>
            <a:pPr algn="l"/>
            <a:r>
              <a:rPr lang="en-US" altLang="ko-KR" dirty="0" err="1">
                <a:latin typeface="+mj-ea"/>
                <a:ea typeface="+mj-ea"/>
              </a:rPr>
              <a:t>heat_template_version</a:t>
            </a:r>
            <a:r>
              <a:rPr lang="en-US" altLang="ko-KR" dirty="0">
                <a:latin typeface="+mj-ea"/>
                <a:ea typeface="+mj-ea"/>
              </a:rPr>
              <a:t>: 2015-04-30</a:t>
            </a:r>
          </a:p>
          <a:p>
            <a:pPr algn="l"/>
            <a:endParaRPr lang="en-US" altLang="ko-KR" dirty="0">
              <a:latin typeface="+mj-ea"/>
              <a:ea typeface="+mj-ea"/>
            </a:endParaRPr>
          </a:p>
          <a:p>
            <a:pPr algn="l"/>
            <a:r>
              <a:rPr lang="en-US" altLang="ko-KR" dirty="0">
                <a:latin typeface="+mj-ea"/>
                <a:ea typeface="+mj-ea"/>
              </a:rPr>
              <a:t>description: Simple template to deploy a single compute instance</a:t>
            </a:r>
          </a:p>
          <a:p>
            <a:pPr algn="l"/>
            <a:endParaRPr lang="en-US" altLang="ko-KR" dirty="0">
              <a:latin typeface="+mj-ea"/>
              <a:ea typeface="+mj-ea"/>
            </a:endParaRPr>
          </a:p>
          <a:p>
            <a:pPr algn="l"/>
            <a:r>
              <a:rPr lang="en-US" altLang="ko-KR" dirty="0">
                <a:latin typeface="+mj-ea"/>
                <a:ea typeface="+mj-ea"/>
              </a:rPr>
              <a:t>parameters:</a:t>
            </a:r>
          </a:p>
          <a:p>
            <a:pPr algn="l"/>
            <a:r>
              <a:rPr lang="en-US" altLang="ko-KR" dirty="0">
                <a:latin typeface="+mj-ea"/>
                <a:ea typeface="+mj-ea"/>
              </a:rPr>
              <a:t>  </a:t>
            </a:r>
            <a:r>
              <a:rPr lang="en-US" altLang="ko-KR" dirty="0" err="1">
                <a:latin typeface="+mj-ea"/>
                <a:ea typeface="+mj-ea"/>
              </a:rPr>
              <a:t>key_name</a:t>
            </a:r>
            <a:r>
              <a:rPr lang="en-US" altLang="ko-KR" dirty="0">
                <a:latin typeface="+mj-ea"/>
                <a:ea typeface="+mj-ea"/>
              </a:rPr>
              <a:t>:</a:t>
            </a:r>
          </a:p>
          <a:p>
            <a:pPr algn="l"/>
            <a:r>
              <a:rPr lang="en-US" altLang="ko-KR" dirty="0">
                <a:latin typeface="+mj-ea"/>
                <a:ea typeface="+mj-ea"/>
              </a:rPr>
              <a:t>    type: string</a:t>
            </a:r>
          </a:p>
          <a:p>
            <a:pPr algn="l"/>
            <a:r>
              <a:rPr lang="en-US" altLang="ko-KR" dirty="0">
                <a:latin typeface="+mj-ea"/>
                <a:ea typeface="+mj-ea"/>
              </a:rPr>
              <a:t>    label: Key Name</a:t>
            </a:r>
          </a:p>
          <a:p>
            <a:pPr algn="l"/>
            <a:r>
              <a:rPr lang="en-US" altLang="ko-KR" dirty="0">
                <a:latin typeface="+mj-ea"/>
                <a:ea typeface="+mj-ea"/>
              </a:rPr>
              <a:t>    description: Name of key-pair to be used for compute instance</a:t>
            </a:r>
          </a:p>
          <a:p>
            <a:pPr algn="l"/>
            <a:r>
              <a:rPr lang="en-US" altLang="ko-KR" dirty="0">
                <a:latin typeface="+mj-ea"/>
                <a:ea typeface="+mj-ea"/>
              </a:rPr>
              <a:t>  </a:t>
            </a:r>
            <a:r>
              <a:rPr lang="en-US" altLang="ko-KR" dirty="0" err="1">
                <a:latin typeface="+mj-ea"/>
                <a:ea typeface="+mj-ea"/>
              </a:rPr>
              <a:t>image_id</a:t>
            </a:r>
            <a:r>
              <a:rPr lang="en-US" altLang="ko-KR" dirty="0">
                <a:latin typeface="+mj-ea"/>
                <a:ea typeface="+mj-ea"/>
              </a:rPr>
              <a:t>:</a:t>
            </a:r>
          </a:p>
          <a:p>
            <a:pPr algn="l"/>
            <a:r>
              <a:rPr lang="en-US" altLang="ko-KR" dirty="0">
                <a:latin typeface="+mj-ea"/>
                <a:ea typeface="+mj-ea"/>
              </a:rPr>
              <a:t>    type: string</a:t>
            </a:r>
          </a:p>
          <a:p>
            <a:pPr algn="l"/>
            <a:r>
              <a:rPr lang="en-US" altLang="ko-KR" dirty="0">
                <a:latin typeface="+mj-ea"/>
                <a:ea typeface="+mj-ea"/>
              </a:rPr>
              <a:t>    label: Image ID</a:t>
            </a:r>
          </a:p>
          <a:p>
            <a:pPr algn="l"/>
            <a:r>
              <a:rPr lang="en-US" altLang="ko-KR" dirty="0">
                <a:latin typeface="+mj-ea"/>
                <a:ea typeface="+mj-ea"/>
              </a:rPr>
              <a:t>    description: Image to be used for compute instance</a:t>
            </a:r>
          </a:p>
          <a:p>
            <a:pPr algn="l"/>
            <a:r>
              <a:rPr lang="en-US" altLang="ko-KR" dirty="0">
                <a:latin typeface="+mj-ea"/>
                <a:ea typeface="+mj-ea"/>
              </a:rPr>
              <a:t>  </a:t>
            </a:r>
            <a:r>
              <a:rPr lang="en-US" altLang="ko-KR" dirty="0" err="1">
                <a:latin typeface="+mj-ea"/>
                <a:ea typeface="+mj-ea"/>
              </a:rPr>
              <a:t>instance_type</a:t>
            </a:r>
            <a:r>
              <a:rPr lang="en-US" altLang="ko-KR" dirty="0">
                <a:latin typeface="+mj-ea"/>
                <a:ea typeface="+mj-ea"/>
              </a:rPr>
              <a:t>:</a:t>
            </a:r>
          </a:p>
          <a:p>
            <a:pPr algn="l"/>
            <a:r>
              <a:rPr lang="en-US" altLang="ko-KR" dirty="0">
                <a:latin typeface="+mj-ea"/>
                <a:ea typeface="+mj-ea"/>
              </a:rPr>
              <a:t>    type: string</a:t>
            </a:r>
          </a:p>
          <a:p>
            <a:pPr algn="l"/>
            <a:r>
              <a:rPr lang="en-US" altLang="ko-KR" dirty="0">
                <a:latin typeface="+mj-ea"/>
                <a:ea typeface="+mj-ea"/>
              </a:rPr>
              <a:t>    label: Instance Type</a:t>
            </a:r>
          </a:p>
          <a:p>
            <a:pPr algn="l"/>
            <a:r>
              <a:rPr lang="en-US" altLang="ko-KR" dirty="0">
                <a:latin typeface="+mj-ea"/>
                <a:ea typeface="+mj-ea"/>
              </a:rPr>
              <a:t>    description: Type of instance (flavor) to be used</a:t>
            </a:r>
          </a:p>
          <a:p>
            <a:pPr algn="l"/>
            <a:endParaRPr lang="en-US" altLang="ko-KR" dirty="0">
              <a:latin typeface="+mj-ea"/>
              <a:ea typeface="+mj-ea"/>
            </a:endParaRPr>
          </a:p>
          <a:p>
            <a:pPr algn="l"/>
            <a:r>
              <a:rPr lang="en-US" altLang="ko-KR" dirty="0">
                <a:latin typeface="+mj-ea"/>
                <a:ea typeface="+mj-ea"/>
              </a:rPr>
              <a:t>resources:</a:t>
            </a:r>
          </a:p>
          <a:p>
            <a:pPr algn="l"/>
            <a:r>
              <a:rPr lang="en-US" altLang="ko-KR" dirty="0">
                <a:latin typeface="+mj-ea"/>
                <a:ea typeface="+mj-ea"/>
              </a:rPr>
              <a:t>  </a:t>
            </a:r>
            <a:r>
              <a:rPr lang="en-US" altLang="ko-KR" dirty="0" err="1">
                <a:latin typeface="+mj-ea"/>
                <a:ea typeface="+mj-ea"/>
              </a:rPr>
              <a:t>my_instance</a:t>
            </a:r>
            <a:r>
              <a:rPr lang="en-US" altLang="ko-KR" dirty="0">
                <a:latin typeface="+mj-ea"/>
                <a:ea typeface="+mj-ea"/>
              </a:rPr>
              <a:t>:</a:t>
            </a:r>
          </a:p>
          <a:p>
            <a:pPr algn="l"/>
            <a:r>
              <a:rPr lang="en-US" altLang="ko-KR" dirty="0">
                <a:latin typeface="+mj-ea"/>
                <a:ea typeface="+mj-ea"/>
              </a:rPr>
              <a:t>    type: OS::Nova::Server</a:t>
            </a:r>
          </a:p>
          <a:p>
            <a:pPr algn="l"/>
            <a:r>
              <a:rPr lang="en-US" altLang="ko-KR" dirty="0">
                <a:latin typeface="+mj-ea"/>
                <a:ea typeface="+mj-ea"/>
              </a:rPr>
              <a:t>    properties:</a:t>
            </a:r>
          </a:p>
          <a:p>
            <a:pPr algn="l"/>
            <a:r>
              <a:rPr lang="en-US" altLang="ko-KR" dirty="0">
                <a:latin typeface="+mj-ea"/>
                <a:ea typeface="+mj-ea"/>
              </a:rPr>
              <a:t>      </a:t>
            </a:r>
            <a:r>
              <a:rPr lang="en-US" altLang="ko-KR" dirty="0" err="1">
                <a:latin typeface="+mj-ea"/>
                <a:ea typeface="+mj-ea"/>
              </a:rPr>
              <a:t>key_name</a:t>
            </a:r>
            <a:r>
              <a:rPr lang="en-US" altLang="ko-KR" dirty="0">
                <a:latin typeface="+mj-ea"/>
                <a:ea typeface="+mj-ea"/>
              </a:rPr>
              <a:t>: { </a:t>
            </a:r>
            <a:r>
              <a:rPr lang="en-US" altLang="ko-KR" dirty="0" err="1">
                <a:latin typeface="+mj-ea"/>
                <a:ea typeface="+mj-ea"/>
              </a:rPr>
              <a:t>get_param</a:t>
            </a:r>
            <a:r>
              <a:rPr lang="en-US" altLang="ko-KR" dirty="0">
                <a:latin typeface="+mj-ea"/>
                <a:ea typeface="+mj-ea"/>
              </a:rPr>
              <a:t>: </a:t>
            </a:r>
            <a:r>
              <a:rPr lang="en-US" altLang="ko-KR" dirty="0" err="1">
                <a:latin typeface="+mj-ea"/>
                <a:ea typeface="+mj-ea"/>
              </a:rPr>
              <a:t>key_name</a:t>
            </a:r>
            <a:r>
              <a:rPr lang="en-US" altLang="ko-KR" dirty="0">
                <a:latin typeface="+mj-ea"/>
                <a:ea typeface="+mj-ea"/>
              </a:rPr>
              <a:t> }</a:t>
            </a:r>
          </a:p>
          <a:p>
            <a:pPr algn="l"/>
            <a:r>
              <a:rPr lang="en-US" altLang="ko-KR" dirty="0">
                <a:latin typeface="+mj-ea"/>
                <a:ea typeface="+mj-ea"/>
              </a:rPr>
              <a:t>      image: { </a:t>
            </a:r>
            <a:r>
              <a:rPr lang="en-US" altLang="ko-KR" dirty="0" err="1">
                <a:latin typeface="+mj-ea"/>
                <a:ea typeface="+mj-ea"/>
              </a:rPr>
              <a:t>get_param</a:t>
            </a:r>
            <a:r>
              <a:rPr lang="en-US" altLang="ko-KR" dirty="0">
                <a:latin typeface="+mj-ea"/>
                <a:ea typeface="+mj-ea"/>
              </a:rPr>
              <a:t>: </a:t>
            </a:r>
            <a:r>
              <a:rPr lang="en-US" altLang="ko-KR" dirty="0" err="1">
                <a:latin typeface="+mj-ea"/>
                <a:ea typeface="+mj-ea"/>
              </a:rPr>
              <a:t>image_id</a:t>
            </a:r>
            <a:r>
              <a:rPr lang="en-US" altLang="ko-KR" dirty="0">
                <a:latin typeface="+mj-ea"/>
                <a:ea typeface="+mj-ea"/>
              </a:rPr>
              <a:t> }</a:t>
            </a:r>
          </a:p>
          <a:p>
            <a:pPr algn="l"/>
            <a:r>
              <a:rPr lang="en-US" altLang="ko-KR" dirty="0">
                <a:latin typeface="+mj-ea"/>
                <a:ea typeface="+mj-ea"/>
              </a:rPr>
              <a:t>      flavor: { </a:t>
            </a:r>
            <a:r>
              <a:rPr lang="en-US" altLang="ko-KR" dirty="0" err="1">
                <a:latin typeface="+mj-ea"/>
                <a:ea typeface="+mj-ea"/>
              </a:rPr>
              <a:t>get_param</a:t>
            </a:r>
            <a:r>
              <a:rPr lang="en-US" altLang="ko-KR" dirty="0">
                <a:latin typeface="+mj-ea"/>
                <a:ea typeface="+mj-ea"/>
              </a:rPr>
              <a:t>: </a:t>
            </a:r>
            <a:r>
              <a:rPr lang="en-US" altLang="ko-KR" dirty="0" err="1">
                <a:latin typeface="+mj-ea"/>
                <a:ea typeface="+mj-ea"/>
              </a:rPr>
              <a:t>instance_type</a:t>
            </a:r>
            <a:r>
              <a:rPr lang="en-US" altLang="ko-KR" dirty="0">
                <a:latin typeface="+mj-ea"/>
                <a:ea typeface="+mj-ea"/>
              </a:rPr>
              <a:t> </a:t>
            </a:r>
            <a:r>
              <a:rPr lang="en-US" altLang="ko-KR" dirty="0" smtClean="0">
                <a:latin typeface="+mj-ea"/>
                <a:ea typeface="+mj-ea"/>
              </a:rPr>
              <a:t>}</a:t>
            </a:r>
          </a:p>
          <a:p>
            <a:pPr algn="l"/>
            <a:r>
              <a:rPr lang="en-US" altLang="ko-KR" dirty="0">
                <a:latin typeface="+mj-ea"/>
                <a:ea typeface="+mj-ea"/>
              </a:rPr>
              <a:t> </a:t>
            </a:r>
            <a:r>
              <a:rPr lang="en-US" altLang="ko-KR" dirty="0" smtClean="0">
                <a:latin typeface="+mj-ea"/>
                <a:ea typeface="+mj-ea"/>
              </a:rPr>
              <a:t>     networks:</a:t>
            </a:r>
          </a:p>
          <a:p>
            <a:pPr algn="l"/>
            <a:r>
              <a:rPr lang="en-US" altLang="ko-KR" dirty="0">
                <a:latin typeface="+mj-ea"/>
                <a:ea typeface="+mj-ea"/>
              </a:rPr>
              <a:t> </a:t>
            </a:r>
            <a:r>
              <a:rPr lang="en-US" altLang="ko-KR" dirty="0" smtClean="0">
                <a:latin typeface="+mj-ea"/>
                <a:ea typeface="+mj-ea"/>
              </a:rPr>
              <a:t>          - network: private </a:t>
            </a:r>
            <a:endParaRPr lang="en-US" altLang="ko-KR" dirty="0">
              <a:latin typeface="+mj-ea"/>
              <a:ea typeface="+mj-ea"/>
            </a:endParaRPr>
          </a:p>
        </p:txBody>
      </p:sp>
    </p:spTree>
    <p:extLst>
      <p:ext uri="{BB962C8B-B14F-4D97-AF65-F5344CB8AC3E}">
        <p14:creationId xmlns:p14="http://schemas.microsoft.com/office/powerpoint/2010/main" val="10706448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8638" y="198041"/>
            <a:ext cx="9356725" cy="360363"/>
          </a:xfrm>
        </p:spPr>
        <p:txBody>
          <a:bodyPr/>
          <a:lstStyle/>
          <a:p>
            <a:r>
              <a:rPr lang="en-US" altLang="ko-KR" sz="2400" dirty="0" smtClean="0">
                <a:latin typeface="+mj-ea"/>
              </a:rPr>
              <a:t>Heat</a:t>
            </a:r>
            <a:endParaRPr lang="ko-KR" altLang="en-US" sz="2400" dirty="0">
              <a:latin typeface="+mj-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
        <p:nvSpPr>
          <p:cNvPr id="12" name="TextBox 14"/>
          <p:cNvSpPr txBox="1"/>
          <p:nvPr/>
        </p:nvSpPr>
        <p:spPr bwMode="auto">
          <a:xfrm>
            <a:off x="539974" y="774105"/>
            <a:ext cx="9721080" cy="240065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50000"/>
              </a:lnSpc>
            </a:pPr>
            <a:r>
              <a:rPr lang="en-US" altLang="ko-KR" sz="2000" b="1" dirty="0" smtClean="0"/>
              <a:t>Template </a:t>
            </a:r>
            <a:r>
              <a:rPr lang="ko-KR" altLang="en-US" sz="2000" b="1" dirty="0" smtClean="0"/>
              <a:t>구조</a:t>
            </a:r>
            <a:endParaRPr lang="en-US" altLang="ko-KR" sz="2000" b="1" dirty="0" smtClean="0"/>
          </a:p>
          <a:p>
            <a:pPr algn="l">
              <a:lnSpc>
                <a:spcPct val="150000"/>
              </a:lnSpc>
            </a:pPr>
            <a:r>
              <a:rPr lang="en-US" altLang="ko-KR" sz="1600" dirty="0" smtClean="0">
                <a:latin typeface="+mn-ea"/>
                <a:ea typeface="+mn-ea"/>
              </a:rPr>
              <a:t>HOT </a:t>
            </a:r>
            <a:r>
              <a:rPr lang="ko-KR" altLang="en-US" sz="1600" dirty="0" smtClean="0">
                <a:latin typeface="+mn-ea"/>
                <a:ea typeface="+mn-ea"/>
              </a:rPr>
              <a:t>템플릿은 </a:t>
            </a:r>
            <a:r>
              <a:rPr lang="en-US" altLang="ko-KR" sz="1600" dirty="0" smtClean="0">
                <a:latin typeface="+mn-ea"/>
                <a:ea typeface="+mn-ea"/>
              </a:rPr>
              <a:t>YAML </a:t>
            </a:r>
            <a:r>
              <a:rPr lang="ko-KR" altLang="en-US" sz="1600" dirty="0" smtClean="0">
                <a:latin typeface="+mn-ea"/>
                <a:ea typeface="+mn-ea"/>
              </a:rPr>
              <a:t>로 정의되어 있으며 </a:t>
            </a:r>
            <a:r>
              <a:rPr lang="en-US" altLang="ko-KR" sz="1600" dirty="0" smtClean="0">
                <a:latin typeface="+mn-ea"/>
                <a:ea typeface="+mn-ea"/>
              </a:rPr>
              <a:t>6</a:t>
            </a:r>
            <a:r>
              <a:rPr lang="ko-KR" altLang="en-US" sz="1600" dirty="0" smtClean="0">
                <a:latin typeface="+mn-ea"/>
                <a:ea typeface="+mn-ea"/>
              </a:rPr>
              <a:t>개의 </a:t>
            </a:r>
            <a:r>
              <a:rPr lang="en-US" altLang="ko-KR" sz="1600" dirty="0" smtClean="0">
                <a:latin typeface="+mn-ea"/>
                <a:ea typeface="+mn-ea"/>
              </a:rPr>
              <a:t>sector</a:t>
            </a:r>
            <a:r>
              <a:rPr lang="ko-KR" altLang="en-US" sz="1600" dirty="0" smtClean="0">
                <a:latin typeface="+mn-ea"/>
                <a:ea typeface="+mn-ea"/>
              </a:rPr>
              <a:t>로 이루어져 있음</a:t>
            </a:r>
            <a:endParaRPr lang="en-US" altLang="ko-KR" sz="1600" dirty="0" smtClean="0">
              <a:latin typeface="+mn-ea"/>
              <a:ea typeface="+mn-ea"/>
            </a:endParaRPr>
          </a:p>
          <a:p>
            <a:pPr algn="l">
              <a:lnSpc>
                <a:spcPct val="150000"/>
              </a:lnSpc>
            </a:pPr>
            <a:r>
              <a:rPr lang="ko-KR" altLang="en-US" sz="1600" dirty="0" smtClean="0">
                <a:latin typeface="+mn-ea"/>
                <a:ea typeface="+mn-ea"/>
              </a:rPr>
              <a:t>구조</a:t>
            </a:r>
            <a:r>
              <a:rPr lang="en-US" altLang="ko-KR" sz="1600" dirty="0" smtClean="0">
                <a:latin typeface="+mn-ea"/>
                <a:ea typeface="+mn-ea"/>
              </a:rPr>
              <a:t>:</a:t>
            </a:r>
            <a:endParaRPr lang="en-US" altLang="ko-KR" sz="1600" dirty="0">
              <a:latin typeface="+mn-ea"/>
              <a:ea typeface="+mn-ea"/>
            </a:endParaRPr>
          </a:p>
          <a:p>
            <a:pPr algn="l">
              <a:lnSpc>
                <a:spcPct val="150000"/>
              </a:lnSpc>
            </a:pPr>
            <a:endParaRPr lang="en-US" altLang="ko-KR" sz="1600" dirty="0" smtClean="0">
              <a:latin typeface="+mn-ea"/>
              <a:ea typeface="+mn-ea"/>
            </a:endParaRPr>
          </a:p>
          <a:p>
            <a:pPr algn="l">
              <a:lnSpc>
                <a:spcPct val="150000"/>
              </a:lnSpc>
            </a:pPr>
            <a:endParaRPr lang="en-US" altLang="ko-KR" sz="1600" dirty="0" smtClean="0">
              <a:latin typeface="+mn-ea"/>
              <a:ea typeface="+mn-ea"/>
            </a:endParaRPr>
          </a:p>
          <a:p>
            <a:pPr algn="l">
              <a:lnSpc>
                <a:spcPct val="150000"/>
              </a:lnSpc>
            </a:pPr>
            <a:endParaRPr lang="en-US" altLang="ko-KR" sz="1600" b="1" dirty="0">
              <a:latin typeface="+mn-ea"/>
              <a:ea typeface="+mn-ea"/>
            </a:endParaRPr>
          </a:p>
        </p:txBody>
      </p:sp>
      <p:graphicFrame>
        <p:nvGraphicFramePr>
          <p:cNvPr id="10" name="표 9"/>
          <p:cNvGraphicFramePr>
            <a:graphicFrameLocks noGrp="1"/>
          </p:cNvGraphicFramePr>
          <p:nvPr>
            <p:extLst>
              <p:ext uri="{D42A27DB-BD31-4B8C-83A1-F6EECF244321}">
                <p14:modId xmlns:p14="http://schemas.microsoft.com/office/powerpoint/2010/main" val="1810716916"/>
              </p:ext>
            </p:extLst>
          </p:nvPr>
        </p:nvGraphicFramePr>
        <p:xfrm>
          <a:off x="683990" y="2129733"/>
          <a:ext cx="9361041" cy="4002668"/>
        </p:xfrm>
        <a:graphic>
          <a:graphicData uri="http://schemas.openxmlformats.org/drawingml/2006/table">
            <a:tbl>
              <a:tblPr firstRow="1" bandRow="1">
                <a:tableStyleId>{5940675A-B579-460E-94D1-54222C63F5DA}</a:tableStyleId>
              </a:tblPr>
              <a:tblGrid>
                <a:gridCol w="1800200"/>
                <a:gridCol w="6840760"/>
                <a:gridCol w="720081"/>
              </a:tblGrid>
              <a:tr h="530896">
                <a:tc>
                  <a:txBody>
                    <a:bodyPr/>
                    <a:lstStyle/>
                    <a:p>
                      <a:pPr latinLnBrk="1"/>
                      <a:r>
                        <a:rPr lang="en-US" altLang="ko-KR" sz="1400" b="1" dirty="0" smtClean="0"/>
                        <a:t>Sector</a:t>
                      </a:r>
                      <a:r>
                        <a:rPr lang="en-US" altLang="ko-KR" sz="1400" b="1" baseline="0" dirty="0" smtClean="0"/>
                        <a:t> </a:t>
                      </a:r>
                      <a:endParaRPr lang="ko-KR" altLang="en-US" sz="1400" b="1" dirty="0"/>
                    </a:p>
                  </a:txBody>
                  <a:tcPr/>
                </a:tc>
                <a:tc>
                  <a:txBody>
                    <a:bodyPr/>
                    <a:lstStyle/>
                    <a:p>
                      <a:pPr latinLnBrk="1"/>
                      <a:r>
                        <a:rPr lang="ko-KR" altLang="en-US" sz="1400" b="1" dirty="0" smtClean="0"/>
                        <a:t>설명</a:t>
                      </a:r>
                      <a:endParaRPr lang="ko-KR" altLang="en-US" sz="1400" b="1" dirty="0"/>
                    </a:p>
                  </a:txBody>
                  <a:tcPr/>
                </a:tc>
                <a:tc>
                  <a:txBody>
                    <a:bodyPr/>
                    <a:lstStyle/>
                    <a:p>
                      <a:pPr latinLnBrk="1"/>
                      <a:r>
                        <a:rPr lang="ko-KR" altLang="en-US" sz="1400" b="1" dirty="0" smtClean="0"/>
                        <a:t>필수</a:t>
                      </a:r>
                      <a:r>
                        <a:rPr lang="en-US" altLang="ko-KR" sz="1400" b="1" dirty="0" smtClean="0"/>
                        <a:t>/</a:t>
                      </a:r>
                    </a:p>
                    <a:p>
                      <a:pPr latinLnBrk="1"/>
                      <a:r>
                        <a:rPr lang="ko-KR" altLang="en-US" sz="1400" b="1" dirty="0" smtClean="0"/>
                        <a:t>선택</a:t>
                      </a:r>
                      <a:endParaRPr lang="ko-KR" altLang="en-US" sz="1400" b="1" dirty="0"/>
                    </a:p>
                  </a:txBody>
                  <a:tcPr/>
                </a:tc>
              </a:tr>
              <a:tr h="489740">
                <a:tc>
                  <a:txBody>
                    <a:bodyPr/>
                    <a:lstStyle/>
                    <a:p>
                      <a:pPr latinLnBrk="1"/>
                      <a:r>
                        <a:rPr lang="en-US" altLang="ko-KR" sz="1200" dirty="0" err="1" smtClean="0"/>
                        <a:t>heat_template_version</a:t>
                      </a:r>
                      <a:endParaRPr lang="ko-KR" altLang="en-US" sz="1200" dirty="0"/>
                    </a:p>
                  </a:txBody>
                  <a:tcPr/>
                </a:tc>
                <a:tc>
                  <a:txBody>
                    <a:bodyPr/>
                    <a:lstStyle/>
                    <a:p>
                      <a:pPr latinLnBrk="1"/>
                      <a:r>
                        <a:rPr lang="en-US" altLang="ko-KR" sz="1200" dirty="0" smtClean="0"/>
                        <a:t>This key with value 2013-05-23 (or a later date) indicates that the YAML document is a HOT template of the specified version</a:t>
                      </a:r>
                      <a:endParaRPr lang="ko-KR" altLang="en-US" sz="1200" dirty="0"/>
                    </a:p>
                  </a:txBody>
                  <a:tcPr/>
                </a:tc>
                <a:tc>
                  <a:txBody>
                    <a:bodyPr/>
                    <a:lstStyle/>
                    <a:p>
                      <a:pPr latinLnBrk="1"/>
                      <a:r>
                        <a:rPr lang="ko-KR" altLang="en-US" sz="1200" dirty="0" smtClean="0"/>
                        <a:t>필수 </a:t>
                      </a:r>
                      <a:endParaRPr lang="ko-KR" altLang="en-US" sz="1200" dirty="0"/>
                    </a:p>
                  </a:txBody>
                  <a:tcPr/>
                </a:tc>
              </a:tr>
              <a:tr h="530896">
                <a:tc>
                  <a:txBody>
                    <a:bodyPr/>
                    <a:lstStyle/>
                    <a:p>
                      <a:pPr latinLnBrk="1"/>
                      <a:r>
                        <a:rPr lang="en-US" altLang="ko-KR" sz="1200" dirty="0" smtClean="0"/>
                        <a:t>description</a:t>
                      </a:r>
                      <a:endParaRPr lang="ko-KR" altLang="en-US" sz="1200" dirty="0"/>
                    </a:p>
                  </a:txBody>
                  <a:tcPr/>
                </a:tc>
                <a:tc>
                  <a:txBody>
                    <a:bodyPr/>
                    <a:lstStyle/>
                    <a:p>
                      <a:pPr latinLnBrk="1"/>
                      <a:r>
                        <a:rPr lang="en-US" altLang="ko-KR" sz="1200" dirty="0" smtClean="0"/>
                        <a:t>This optional key allows for giving a description of the template, or the workload that can be deployed using the template.</a:t>
                      </a:r>
                      <a:endParaRPr lang="ko-KR" altLang="en-US" sz="1200" dirty="0"/>
                    </a:p>
                  </a:txBody>
                  <a:tcPr/>
                </a:tc>
                <a:tc>
                  <a:txBody>
                    <a:bodyPr/>
                    <a:lstStyle/>
                    <a:p>
                      <a:pPr latinLnBrk="1"/>
                      <a:r>
                        <a:rPr lang="ko-KR" altLang="en-US" sz="1200" dirty="0" smtClean="0"/>
                        <a:t>선택</a:t>
                      </a:r>
                      <a:endParaRPr lang="ko-KR" altLang="en-US" sz="1200" dirty="0"/>
                    </a:p>
                  </a:txBody>
                  <a:tcPr/>
                </a:tc>
              </a:tr>
              <a:tr h="530896">
                <a:tc>
                  <a:txBody>
                    <a:bodyPr/>
                    <a:lstStyle/>
                    <a:p>
                      <a:pPr latinLnBrk="1"/>
                      <a:r>
                        <a:rPr lang="en-US" altLang="ko-KR" sz="1200" dirty="0" err="1" smtClean="0"/>
                        <a:t>parameter_groups</a:t>
                      </a:r>
                      <a:endParaRPr lang="ko-KR" altLang="en-US" sz="1200" dirty="0"/>
                    </a:p>
                  </a:txBody>
                  <a:tcPr/>
                </a:tc>
                <a:tc>
                  <a:txBody>
                    <a:bodyPr/>
                    <a:lstStyle/>
                    <a:p>
                      <a:pPr latinLnBrk="1"/>
                      <a:r>
                        <a:rPr lang="en-US" altLang="ko-KR" sz="1200" dirty="0" smtClean="0"/>
                        <a:t>This section allows for specifying how the input parameters should be grouped and the order to provide the parameters in. This section is optional and can be omitted when necessary</a:t>
                      </a:r>
                      <a:endParaRPr lang="ko-KR" altLang="en-US" sz="1200" dirty="0"/>
                    </a:p>
                  </a:txBody>
                  <a:tcPr/>
                </a:tc>
                <a:tc>
                  <a:txBody>
                    <a:bodyPr/>
                    <a:lstStyle/>
                    <a:p>
                      <a:pPr latinLnBrk="1"/>
                      <a:r>
                        <a:rPr lang="ko-KR" altLang="en-US" sz="1200" dirty="0" smtClean="0"/>
                        <a:t>선택</a:t>
                      </a:r>
                      <a:endParaRPr lang="ko-KR" altLang="en-US" sz="1200" dirty="0"/>
                    </a:p>
                  </a:txBody>
                  <a:tcPr/>
                </a:tc>
              </a:tr>
              <a:tr h="530896">
                <a:tc>
                  <a:txBody>
                    <a:bodyPr/>
                    <a:lstStyle/>
                    <a:p>
                      <a:pPr latinLnBrk="1"/>
                      <a:r>
                        <a:rPr lang="en-US" altLang="ko-KR" sz="1200" dirty="0" smtClean="0"/>
                        <a:t>Parameters</a:t>
                      </a:r>
                      <a:endParaRPr lang="ko-KR" altLang="en-US" sz="1200" dirty="0"/>
                    </a:p>
                  </a:txBody>
                  <a:tcPr/>
                </a:tc>
                <a:tc>
                  <a:txBody>
                    <a:bodyPr/>
                    <a:lstStyle/>
                    <a:p>
                      <a:pPr latinLnBrk="1"/>
                      <a:r>
                        <a:rPr lang="en-US" altLang="ko-KR" sz="1200" dirty="0" smtClean="0"/>
                        <a:t>This section allows for specifying input parameters that have to be provided when instantiating the template. The section is optional and can be omitted when no input is required</a:t>
                      </a:r>
                      <a:endParaRPr lang="ko-KR" altLang="en-US" sz="1200" dirty="0"/>
                    </a:p>
                  </a:txBody>
                  <a:tcPr/>
                </a:tc>
                <a:tc>
                  <a:txBody>
                    <a:bodyPr/>
                    <a:lstStyle/>
                    <a:p>
                      <a:pPr latinLnBrk="1"/>
                      <a:r>
                        <a:rPr lang="ko-KR" altLang="en-US" sz="1200" dirty="0" smtClean="0"/>
                        <a:t>선택</a:t>
                      </a:r>
                      <a:endParaRPr lang="ko-KR" altLang="en-US" sz="1200" dirty="0"/>
                    </a:p>
                  </a:txBody>
                  <a:tcPr/>
                </a:tc>
              </a:tr>
              <a:tr h="530896">
                <a:tc>
                  <a:txBody>
                    <a:bodyPr/>
                    <a:lstStyle/>
                    <a:p>
                      <a:pPr latinLnBrk="1"/>
                      <a:r>
                        <a:rPr lang="en-US" altLang="ko-KR" sz="1200" dirty="0" smtClean="0"/>
                        <a:t>resources:</a:t>
                      </a:r>
                      <a:endParaRPr lang="ko-KR" altLang="en-US" sz="1200" dirty="0"/>
                    </a:p>
                  </a:txBody>
                  <a:tcPr/>
                </a:tc>
                <a:tc>
                  <a:txBody>
                    <a:bodyPr/>
                    <a:lstStyle/>
                    <a:p>
                      <a:pPr latinLnBrk="1"/>
                      <a:r>
                        <a:rPr lang="en-US" altLang="ko-KR" sz="1200" dirty="0" smtClean="0"/>
                        <a:t>This section contains the declaration of the single resources of the template. This section with at least one resource should be defined in any HOT template, or the template would not really do anything when being instantiated.</a:t>
                      </a:r>
                      <a:endParaRPr lang="ko-KR" altLang="en-US" sz="1200" dirty="0"/>
                    </a:p>
                  </a:txBody>
                  <a:tcPr/>
                </a:tc>
                <a:tc>
                  <a:txBody>
                    <a:bodyPr/>
                    <a:lstStyle/>
                    <a:p>
                      <a:pPr latinLnBrk="1"/>
                      <a:r>
                        <a:rPr lang="ko-KR" altLang="en-US" sz="1200" dirty="0" smtClean="0"/>
                        <a:t>필수</a:t>
                      </a:r>
                      <a:endParaRPr lang="ko-KR" altLang="en-US" sz="1200" dirty="0"/>
                    </a:p>
                  </a:txBody>
                  <a:tcPr/>
                </a:tc>
              </a:tr>
              <a:tr h="530896">
                <a:tc>
                  <a:txBody>
                    <a:bodyPr/>
                    <a:lstStyle/>
                    <a:p>
                      <a:pPr latinLnBrk="1"/>
                      <a:r>
                        <a:rPr lang="en-US" altLang="ko-KR" sz="1200" dirty="0" smtClean="0"/>
                        <a:t>outputs</a:t>
                      </a:r>
                      <a:endParaRPr lang="ko-KR" altLang="en-US" sz="1200" dirty="0"/>
                    </a:p>
                  </a:txBody>
                  <a:tcPr/>
                </a:tc>
                <a:tc>
                  <a:txBody>
                    <a:bodyPr/>
                    <a:lstStyle/>
                    <a:p>
                      <a:pPr latinLnBrk="1"/>
                      <a:r>
                        <a:rPr lang="en-US" altLang="ko-KR" sz="1200" dirty="0" smtClean="0"/>
                        <a:t>This section allows for specifying output parameters available to users once the template has been instantiated. This section is optional and can be omitted when no output values are required</a:t>
                      </a:r>
                      <a:endParaRPr lang="ko-KR" altLang="en-US" sz="1200" dirty="0"/>
                    </a:p>
                  </a:txBody>
                  <a:tcPr/>
                </a:tc>
                <a:tc>
                  <a:txBody>
                    <a:bodyPr/>
                    <a:lstStyle/>
                    <a:p>
                      <a:pPr latinLnBrk="1"/>
                      <a:r>
                        <a:rPr lang="ko-KR" altLang="en-US" sz="1200" dirty="0" smtClean="0"/>
                        <a:t>선택</a:t>
                      </a:r>
                      <a:endParaRPr lang="ko-KR" altLang="en-US" sz="1200" dirty="0"/>
                    </a:p>
                  </a:txBody>
                  <a:tcPr/>
                </a:tc>
              </a:tr>
            </a:tbl>
          </a:graphicData>
        </a:graphic>
      </p:graphicFrame>
    </p:spTree>
    <p:extLst>
      <p:ext uri="{BB962C8B-B14F-4D97-AF65-F5344CB8AC3E}">
        <p14:creationId xmlns:p14="http://schemas.microsoft.com/office/powerpoint/2010/main" val="259892871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8638" y="198041"/>
            <a:ext cx="9356725" cy="360363"/>
          </a:xfrm>
        </p:spPr>
        <p:txBody>
          <a:bodyPr/>
          <a:lstStyle/>
          <a:p>
            <a:r>
              <a:rPr lang="en-US" altLang="ko-KR" sz="2400" dirty="0" smtClean="0">
                <a:latin typeface="+mj-ea"/>
              </a:rPr>
              <a:t>Heat</a:t>
            </a:r>
            <a:endParaRPr lang="ko-KR" altLang="en-US" sz="2400" dirty="0">
              <a:latin typeface="+mj-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
        <p:nvSpPr>
          <p:cNvPr id="8" name="TextBox 14"/>
          <p:cNvSpPr txBox="1"/>
          <p:nvPr/>
        </p:nvSpPr>
        <p:spPr bwMode="auto">
          <a:xfrm>
            <a:off x="539974" y="774105"/>
            <a:ext cx="9721080" cy="49449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50000"/>
              </a:lnSpc>
            </a:pPr>
            <a:r>
              <a:rPr lang="en-US" altLang="ko-KR" sz="2000" b="1" dirty="0" smtClean="0">
                <a:latin typeface="+mj-ea"/>
                <a:ea typeface="+mj-ea"/>
              </a:rPr>
              <a:t>Heat service</a:t>
            </a:r>
          </a:p>
        </p:txBody>
      </p:sp>
      <p:sp>
        <p:nvSpPr>
          <p:cNvPr id="4" name="직사각형 3"/>
          <p:cNvSpPr/>
          <p:nvPr/>
        </p:nvSpPr>
        <p:spPr>
          <a:xfrm>
            <a:off x="542131" y="1494185"/>
            <a:ext cx="9356725" cy="3108543"/>
          </a:xfrm>
          <a:prstGeom prst="rect">
            <a:avLst/>
          </a:prstGeom>
        </p:spPr>
        <p:txBody>
          <a:bodyPr wrap="square">
            <a:spAutoFit/>
          </a:bodyPr>
          <a:lstStyle/>
          <a:p>
            <a:pPr algn="l"/>
            <a:r>
              <a:rPr lang="en-US" altLang="ko-KR" sz="1400" dirty="0"/>
              <a:t>$ heat service-list</a:t>
            </a:r>
          </a:p>
          <a:p>
            <a:pPr algn="l"/>
            <a:r>
              <a:rPr lang="en-US" altLang="ko-KR" sz="1400" dirty="0"/>
              <a:t>+------------+-------------+--------------------------------------+------------+--------+----------------------------+--------+</a:t>
            </a:r>
          </a:p>
          <a:p>
            <a:pPr algn="l"/>
            <a:r>
              <a:rPr lang="en-US" altLang="ko-KR" sz="1400" dirty="0"/>
              <a:t>| hostname   | binary      | </a:t>
            </a:r>
            <a:r>
              <a:rPr lang="en-US" altLang="ko-KR" sz="1400" dirty="0" err="1"/>
              <a:t>engine_id</a:t>
            </a:r>
            <a:r>
              <a:rPr lang="en-US" altLang="ko-KR" sz="1400" dirty="0"/>
              <a:t>                            | host       | topic  | </a:t>
            </a:r>
            <a:r>
              <a:rPr lang="en-US" altLang="ko-KR" sz="1400" dirty="0" err="1"/>
              <a:t>updated_at</a:t>
            </a:r>
            <a:r>
              <a:rPr lang="en-US" altLang="ko-KR" sz="1400" dirty="0"/>
              <a:t>                 | status |</a:t>
            </a:r>
          </a:p>
          <a:p>
            <a:pPr algn="l"/>
            <a:r>
              <a:rPr lang="en-US" altLang="ko-KR" sz="1400" dirty="0"/>
              <a:t>+------------+-------------+--------------------------------------+------------+--------+----------------------------+--------+</a:t>
            </a:r>
          </a:p>
          <a:p>
            <a:pPr algn="l"/>
            <a:r>
              <a:rPr lang="en-US" altLang="ko-KR" sz="1400" dirty="0"/>
              <a:t>| controller | </a:t>
            </a:r>
            <a:r>
              <a:rPr lang="en-US" altLang="ko-KR" sz="1400" dirty="0">
                <a:solidFill>
                  <a:srgbClr val="FF0000"/>
                </a:solidFill>
              </a:rPr>
              <a:t>heat-engine</a:t>
            </a:r>
            <a:r>
              <a:rPr lang="en-US" altLang="ko-KR" sz="1400" dirty="0"/>
              <a:t> | 3e85d1ab-a543-41aa-aa97-378c381fb958 | controller | engine | 2015-10-13T14:16:06.000000 | up     |</a:t>
            </a:r>
          </a:p>
          <a:p>
            <a:pPr algn="l"/>
            <a:r>
              <a:rPr lang="en-US" altLang="ko-KR" sz="1400" dirty="0"/>
              <a:t>| controller | </a:t>
            </a:r>
            <a:r>
              <a:rPr lang="en-US" altLang="ko-KR" sz="1400" dirty="0">
                <a:solidFill>
                  <a:srgbClr val="FF0000"/>
                </a:solidFill>
              </a:rPr>
              <a:t>heat-engine </a:t>
            </a:r>
            <a:r>
              <a:rPr lang="en-US" altLang="ko-KR" sz="1400" dirty="0"/>
              <a:t>| 45dbdcf6-5660-4d5f-973a-c4fc819da678 | controller | engine | 2015-10-13T14:16:06.000000 | up     |</a:t>
            </a:r>
          </a:p>
          <a:p>
            <a:pPr algn="l"/>
            <a:r>
              <a:rPr lang="en-US" altLang="ko-KR" sz="1400" dirty="0"/>
              <a:t>| controller </a:t>
            </a:r>
            <a:r>
              <a:rPr lang="en-US" altLang="ko-KR" sz="1400" dirty="0">
                <a:solidFill>
                  <a:srgbClr val="FF0000"/>
                </a:solidFill>
              </a:rPr>
              <a:t>| heat-engine </a:t>
            </a:r>
            <a:r>
              <a:rPr lang="en-US" altLang="ko-KR" sz="1400" dirty="0"/>
              <a:t>| 51162b63-ecb8-4c6c-98c6-993af899c4f7 | controller | engine | 2015-10-13T14:16:06.000000 | up     |</a:t>
            </a:r>
          </a:p>
          <a:p>
            <a:pPr algn="l"/>
            <a:r>
              <a:rPr lang="en-US" altLang="ko-KR" sz="1400" dirty="0"/>
              <a:t>| controller | </a:t>
            </a:r>
            <a:r>
              <a:rPr lang="en-US" altLang="ko-KR" sz="1400" dirty="0">
                <a:solidFill>
                  <a:srgbClr val="FF0000"/>
                </a:solidFill>
              </a:rPr>
              <a:t>heat-engine</a:t>
            </a:r>
            <a:r>
              <a:rPr lang="en-US" altLang="ko-KR" sz="1400" dirty="0"/>
              <a:t> | 8d7edc6d-77a6-460d-bd2a-984d76954646 | controller | engine | 2015-10-13T14:16:06.000000 | up     |</a:t>
            </a:r>
          </a:p>
          <a:p>
            <a:pPr algn="l"/>
            <a:r>
              <a:rPr lang="en-US" altLang="ko-KR" sz="1400" dirty="0" smtClean="0"/>
              <a:t>+------------+-------------+--------------------------------------+------------+--------+----------------------------+--------+</a:t>
            </a:r>
          </a:p>
          <a:p>
            <a:pPr algn="l"/>
            <a:endParaRPr lang="en-US" altLang="ko-KR" sz="1400" dirty="0"/>
          </a:p>
        </p:txBody>
      </p:sp>
    </p:spTree>
    <p:extLst>
      <p:ext uri="{BB962C8B-B14F-4D97-AF65-F5344CB8AC3E}">
        <p14:creationId xmlns:p14="http://schemas.microsoft.com/office/powerpoint/2010/main" val="77375217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8638" y="198041"/>
            <a:ext cx="9356725" cy="360363"/>
          </a:xfrm>
        </p:spPr>
        <p:txBody>
          <a:bodyPr/>
          <a:lstStyle/>
          <a:p>
            <a:r>
              <a:rPr lang="en-US" altLang="ko-KR" sz="2400" dirty="0" smtClean="0">
                <a:latin typeface="+mj-ea"/>
              </a:rPr>
              <a:t>Heat</a:t>
            </a:r>
            <a:endParaRPr lang="ko-KR" altLang="en-US" sz="2400" dirty="0">
              <a:latin typeface="+mj-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
        <p:nvSpPr>
          <p:cNvPr id="8" name="TextBox 14"/>
          <p:cNvSpPr txBox="1"/>
          <p:nvPr/>
        </p:nvSpPr>
        <p:spPr bwMode="auto">
          <a:xfrm>
            <a:off x="539974" y="774105"/>
            <a:ext cx="972108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50000"/>
              </a:lnSpc>
            </a:pPr>
            <a:r>
              <a:rPr lang="en-US" altLang="ko-KR" sz="2000" b="1" dirty="0" smtClean="0">
                <a:latin typeface="+mj-ea"/>
                <a:ea typeface="+mj-ea"/>
              </a:rPr>
              <a:t>Heat Stack </a:t>
            </a:r>
            <a:r>
              <a:rPr lang="ko-KR" altLang="en-US" sz="2000" b="1" dirty="0" smtClean="0">
                <a:latin typeface="+mj-ea"/>
                <a:ea typeface="+mj-ea"/>
              </a:rPr>
              <a:t>생성 및 삭제 절차</a:t>
            </a:r>
            <a:endParaRPr lang="en-US" altLang="ko-KR" sz="2000" b="1" dirty="0" smtClean="0">
              <a:latin typeface="+mj-ea"/>
              <a:ea typeface="+mj-ea"/>
            </a:endParaRPr>
          </a:p>
        </p:txBody>
      </p:sp>
      <p:sp>
        <p:nvSpPr>
          <p:cNvPr id="4" name="직사각형 3"/>
          <p:cNvSpPr/>
          <p:nvPr/>
        </p:nvSpPr>
        <p:spPr>
          <a:xfrm>
            <a:off x="542131" y="1494185"/>
            <a:ext cx="9356725" cy="2862322"/>
          </a:xfrm>
          <a:prstGeom prst="rect">
            <a:avLst/>
          </a:prstGeom>
        </p:spPr>
        <p:txBody>
          <a:bodyPr wrap="square">
            <a:spAutoFit/>
          </a:bodyPr>
          <a:lstStyle/>
          <a:p>
            <a:pPr marL="342900" indent="-342900" algn="l">
              <a:buAutoNum type="arabicPeriod"/>
            </a:pPr>
            <a:r>
              <a:rPr lang="en-US" altLang="ko-KR" sz="1800" dirty="0" smtClean="0">
                <a:latin typeface="+mn-ea"/>
                <a:ea typeface="+mn-ea"/>
              </a:rPr>
              <a:t>HOT </a:t>
            </a:r>
            <a:r>
              <a:rPr lang="ko-KR" altLang="en-US" sz="1800" dirty="0" smtClean="0">
                <a:latin typeface="+mn-ea"/>
                <a:ea typeface="+mn-ea"/>
              </a:rPr>
              <a:t>템플릿 </a:t>
            </a:r>
            <a:r>
              <a:rPr lang="en-US" altLang="ko-KR" sz="1800" dirty="0" err="1" smtClean="0">
                <a:latin typeface="+mn-ea"/>
                <a:ea typeface="+mn-ea"/>
              </a:rPr>
              <a:t>yaml</a:t>
            </a:r>
            <a:r>
              <a:rPr lang="en-US" altLang="ko-KR" sz="1800" dirty="0" smtClean="0">
                <a:latin typeface="+mn-ea"/>
                <a:ea typeface="+mn-ea"/>
              </a:rPr>
              <a:t> </a:t>
            </a:r>
            <a:r>
              <a:rPr lang="ko-KR" altLang="en-US" sz="1800" dirty="0" smtClean="0">
                <a:latin typeface="+mn-ea"/>
                <a:ea typeface="+mn-ea"/>
              </a:rPr>
              <a:t>파일 생성 </a:t>
            </a:r>
            <a:endParaRPr lang="en-US" altLang="ko-KR" sz="1800" dirty="0" smtClean="0">
              <a:latin typeface="+mn-ea"/>
              <a:ea typeface="+mn-ea"/>
            </a:endParaRPr>
          </a:p>
          <a:p>
            <a:pPr marL="342900" indent="-342900" algn="l">
              <a:buAutoNum type="arabicPeriod"/>
            </a:pPr>
            <a:endParaRPr lang="en-US" altLang="ko-KR" sz="1800" dirty="0" smtClean="0">
              <a:latin typeface="+mn-ea"/>
              <a:ea typeface="+mn-ea"/>
            </a:endParaRPr>
          </a:p>
          <a:p>
            <a:pPr marL="342900" indent="-342900" algn="l">
              <a:buAutoNum type="arabicPeriod"/>
            </a:pPr>
            <a:r>
              <a:rPr lang="en-US" altLang="ko-KR" sz="1800" dirty="0" smtClean="0">
                <a:latin typeface="+mn-ea"/>
                <a:ea typeface="+mn-ea"/>
              </a:rPr>
              <a:t> </a:t>
            </a:r>
            <a:r>
              <a:rPr lang="en-US" altLang="ko-KR" sz="1800" dirty="0" err="1" smtClean="0">
                <a:latin typeface="+mn-ea"/>
                <a:ea typeface="+mn-ea"/>
              </a:rPr>
              <a:t>yaml</a:t>
            </a:r>
            <a:r>
              <a:rPr lang="en-US" altLang="ko-KR" sz="1800" dirty="0" smtClean="0">
                <a:latin typeface="+mn-ea"/>
                <a:ea typeface="+mn-ea"/>
              </a:rPr>
              <a:t> </a:t>
            </a:r>
            <a:r>
              <a:rPr lang="ko-KR" altLang="en-US" sz="1800" dirty="0" smtClean="0">
                <a:latin typeface="+mn-ea"/>
                <a:ea typeface="+mn-ea"/>
              </a:rPr>
              <a:t>파일내의 </a:t>
            </a:r>
            <a:r>
              <a:rPr lang="en-US" altLang="ko-KR" sz="1800" dirty="0" smtClean="0">
                <a:latin typeface="+mn-ea"/>
                <a:ea typeface="+mn-ea"/>
              </a:rPr>
              <a:t>OS </a:t>
            </a:r>
            <a:r>
              <a:rPr lang="ko-KR" altLang="en-US" sz="1800" dirty="0" smtClean="0">
                <a:latin typeface="+mn-ea"/>
                <a:ea typeface="+mn-ea"/>
              </a:rPr>
              <a:t>이미지를 </a:t>
            </a:r>
            <a:r>
              <a:rPr lang="ko-KR" altLang="en-US" sz="1800" dirty="0" err="1" smtClean="0">
                <a:latin typeface="+mn-ea"/>
                <a:ea typeface="+mn-ea"/>
              </a:rPr>
              <a:t>글랜스</a:t>
            </a:r>
            <a:r>
              <a:rPr lang="ko-KR" altLang="en-US" sz="1800" dirty="0" smtClean="0">
                <a:latin typeface="+mn-ea"/>
                <a:ea typeface="+mn-ea"/>
              </a:rPr>
              <a:t> 이미지로 등록</a:t>
            </a:r>
            <a:endParaRPr lang="en-US" altLang="ko-KR" sz="1800" dirty="0" smtClean="0">
              <a:latin typeface="+mn-ea"/>
              <a:ea typeface="+mn-ea"/>
            </a:endParaRPr>
          </a:p>
          <a:p>
            <a:pPr marL="342900" indent="-342900" algn="l">
              <a:buAutoNum type="arabicPeriod"/>
            </a:pPr>
            <a:endParaRPr lang="en-US" altLang="ko-KR" sz="1800" dirty="0" smtClean="0">
              <a:latin typeface="+mn-ea"/>
              <a:ea typeface="+mn-ea"/>
            </a:endParaRPr>
          </a:p>
          <a:p>
            <a:pPr marL="342900" indent="-342900" algn="l">
              <a:buAutoNum type="arabicPeriod"/>
            </a:pPr>
            <a:r>
              <a:rPr lang="ko-KR" altLang="en-US" sz="1800" dirty="0" smtClean="0">
                <a:latin typeface="+mn-ea"/>
                <a:ea typeface="+mn-ea"/>
              </a:rPr>
              <a:t>히트에서 </a:t>
            </a:r>
            <a:r>
              <a:rPr lang="en-US" altLang="ko-KR" sz="1800" dirty="0" err="1" smtClean="0">
                <a:latin typeface="+mn-ea"/>
                <a:ea typeface="+mn-ea"/>
              </a:rPr>
              <a:t>vm</a:t>
            </a:r>
            <a:r>
              <a:rPr lang="en-US" altLang="ko-KR" sz="1800" dirty="0" smtClean="0">
                <a:latin typeface="+mn-ea"/>
                <a:ea typeface="+mn-ea"/>
              </a:rPr>
              <a:t> </a:t>
            </a:r>
            <a:r>
              <a:rPr lang="ko-KR" altLang="en-US" sz="1800" dirty="0" smtClean="0">
                <a:latin typeface="+mn-ea"/>
                <a:ea typeface="+mn-ea"/>
              </a:rPr>
              <a:t>접속에 사용할 </a:t>
            </a:r>
            <a:r>
              <a:rPr lang="en-US" altLang="ko-KR" sz="1800" dirty="0" smtClean="0">
                <a:latin typeface="+mn-ea"/>
                <a:ea typeface="+mn-ea"/>
              </a:rPr>
              <a:t>SSH </a:t>
            </a:r>
            <a:r>
              <a:rPr lang="ko-KR" altLang="en-US" sz="1800" dirty="0" smtClean="0">
                <a:latin typeface="+mn-ea"/>
                <a:ea typeface="+mn-ea"/>
              </a:rPr>
              <a:t>키 쌍 생성</a:t>
            </a:r>
            <a:endParaRPr lang="en-US" altLang="ko-KR" sz="1800" dirty="0" smtClean="0">
              <a:latin typeface="+mn-ea"/>
              <a:ea typeface="+mn-ea"/>
            </a:endParaRPr>
          </a:p>
          <a:p>
            <a:pPr marL="342900" indent="-342900" algn="l">
              <a:buAutoNum type="arabicPeriod"/>
            </a:pPr>
            <a:endParaRPr lang="en-US" altLang="ko-KR" sz="1800" dirty="0" smtClean="0">
              <a:latin typeface="+mn-ea"/>
              <a:ea typeface="+mn-ea"/>
            </a:endParaRPr>
          </a:p>
          <a:p>
            <a:pPr marL="342900" indent="-342900" algn="l">
              <a:buAutoNum type="arabicPeriod"/>
            </a:pPr>
            <a:r>
              <a:rPr lang="en-US" altLang="ko-KR" sz="1800" dirty="0" smtClean="0">
                <a:latin typeface="+mn-ea"/>
                <a:ea typeface="+mn-ea"/>
              </a:rPr>
              <a:t>heat stack-create </a:t>
            </a:r>
            <a:r>
              <a:rPr lang="ko-KR" altLang="en-US" sz="1800" dirty="0" smtClean="0">
                <a:latin typeface="+mn-ea"/>
                <a:ea typeface="+mn-ea"/>
              </a:rPr>
              <a:t>명령어 실행</a:t>
            </a:r>
            <a:endParaRPr lang="en-US" altLang="ko-KR" sz="1800" dirty="0" smtClean="0">
              <a:latin typeface="+mn-ea"/>
              <a:ea typeface="+mn-ea"/>
            </a:endParaRPr>
          </a:p>
          <a:p>
            <a:pPr marL="342900" indent="-342900" algn="l">
              <a:buAutoNum type="arabicPeriod"/>
            </a:pPr>
            <a:endParaRPr lang="en-US" altLang="ko-KR" sz="1800" dirty="0">
              <a:latin typeface="+mn-ea"/>
              <a:ea typeface="+mn-ea"/>
            </a:endParaRPr>
          </a:p>
          <a:p>
            <a:pPr marL="342900" indent="-342900" algn="l">
              <a:buFontTx/>
              <a:buAutoNum type="arabicPeriod"/>
            </a:pPr>
            <a:r>
              <a:rPr lang="en-US" altLang="ko-KR" sz="1800" dirty="0" smtClean="0">
                <a:latin typeface="+mn-ea"/>
              </a:rPr>
              <a:t>heat stack-delete </a:t>
            </a:r>
            <a:r>
              <a:rPr lang="ko-KR" altLang="en-US" sz="1800" dirty="0">
                <a:latin typeface="+mn-ea"/>
              </a:rPr>
              <a:t>명령어 실행</a:t>
            </a:r>
            <a:endParaRPr lang="en-US" altLang="ko-KR" sz="1800" dirty="0">
              <a:latin typeface="+mn-ea"/>
            </a:endParaRPr>
          </a:p>
          <a:p>
            <a:pPr marL="342900" indent="-342900" algn="l">
              <a:buAutoNum type="arabicPeriod"/>
            </a:pPr>
            <a:endParaRPr lang="en-US" altLang="ko-KR" sz="1800" dirty="0">
              <a:latin typeface="+mn-ea"/>
              <a:ea typeface="+mn-ea"/>
            </a:endParaRPr>
          </a:p>
        </p:txBody>
      </p:sp>
    </p:spTree>
    <p:extLst>
      <p:ext uri="{BB962C8B-B14F-4D97-AF65-F5344CB8AC3E}">
        <p14:creationId xmlns:p14="http://schemas.microsoft.com/office/powerpoint/2010/main" val="207970456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8638" y="198041"/>
            <a:ext cx="9356725" cy="360363"/>
          </a:xfrm>
        </p:spPr>
        <p:txBody>
          <a:bodyPr/>
          <a:lstStyle/>
          <a:p>
            <a:r>
              <a:rPr lang="en-US" altLang="ko-KR" sz="2400" dirty="0" smtClean="0">
                <a:latin typeface="+mj-ea"/>
              </a:rPr>
              <a:t>Heat</a:t>
            </a:r>
            <a:endParaRPr lang="ko-KR" altLang="en-US" sz="2400" dirty="0">
              <a:latin typeface="+mj-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
        <p:nvSpPr>
          <p:cNvPr id="8" name="TextBox 14"/>
          <p:cNvSpPr txBox="1"/>
          <p:nvPr/>
        </p:nvSpPr>
        <p:spPr bwMode="auto">
          <a:xfrm>
            <a:off x="539974" y="774105"/>
            <a:ext cx="9721080" cy="49449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50000"/>
              </a:lnSpc>
            </a:pPr>
            <a:r>
              <a:rPr lang="en-US" altLang="ko-KR" sz="2000" b="1" dirty="0" smtClean="0">
                <a:latin typeface="+mj-ea"/>
                <a:ea typeface="+mj-ea"/>
              </a:rPr>
              <a:t>Heat Stack </a:t>
            </a:r>
            <a:r>
              <a:rPr lang="ko-KR" altLang="en-US" sz="2000" b="1" dirty="0" smtClean="0">
                <a:latin typeface="+mj-ea"/>
                <a:ea typeface="+mj-ea"/>
              </a:rPr>
              <a:t>생성절차</a:t>
            </a:r>
            <a:endParaRPr lang="en-US" altLang="ko-KR" sz="2000" b="1" dirty="0" smtClean="0">
              <a:latin typeface="+mj-ea"/>
              <a:ea typeface="+mj-ea"/>
            </a:endParaRPr>
          </a:p>
        </p:txBody>
      </p:sp>
      <p:sp>
        <p:nvSpPr>
          <p:cNvPr id="4" name="직사각형 3"/>
          <p:cNvSpPr/>
          <p:nvPr/>
        </p:nvSpPr>
        <p:spPr>
          <a:xfrm>
            <a:off x="542131" y="1494185"/>
            <a:ext cx="6406555" cy="5447645"/>
          </a:xfrm>
          <a:prstGeom prst="rect">
            <a:avLst/>
          </a:prstGeom>
        </p:spPr>
        <p:txBody>
          <a:bodyPr wrap="square">
            <a:spAutoFit/>
          </a:bodyPr>
          <a:lstStyle/>
          <a:p>
            <a:pPr marL="342900" indent="-342900" algn="l">
              <a:buAutoNum type="arabicPeriod"/>
            </a:pPr>
            <a:r>
              <a:rPr lang="en-US" altLang="ko-KR" sz="1800" dirty="0" smtClean="0"/>
              <a:t>HOT </a:t>
            </a:r>
            <a:r>
              <a:rPr lang="ko-KR" altLang="en-US" sz="1800" dirty="0" smtClean="0"/>
              <a:t>템플릿 </a:t>
            </a:r>
            <a:r>
              <a:rPr lang="en-US" altLang="ko-KR" sz="1800" dirty="0" err="1" smtClean="0"/>
              <a:t>yaml</a:t>
            </a:r>
            <a:r>
              <a:rPr lang="en-US" altLang="ko-KR" sz="1800" dirty="0" smtClean="0"/>
              <a:t> </a:t>
            </a:r>
            <a:r>
              <a:rPr lang="ko-KR" altLang="en-US" sz="1800" dirty="0" smtClean="0"/>
              <a:t>파일 생성</a:t>
            </a:r>
            <a:endParaRPr lang="en-US" altLang="ko-KR" sz="1800" dirty="0" smtClean="0"/>
          </a:p>
          <a:p>
            <a:pPr algn="l"/>
            <a:endParaRPr lang="en-US" altLang="ko-KR" sz="1800" dirty="0" smtClean="0"/>
          </a:p>
          <a:p>
            <a:pPr algn="l"/>
            <a:r>
              <a:rPr lang="en-US" altLang="ko-KR" sz="1200" dirty="0" err="1" smtClean="0"/>
              <a:t>heat_template_version</a:t>
            </a:r>
            <a:r>
              <a:rPr lang="en-US" altLang="ko-KR" sz="1200" dirty="0"/>
              <a:t>: 2013-05-23</a:t>
            </a:r>
          </a:p>
          <a:p>
            <a:pPr algn="l"/>
            <a:endParaRPr lang="en-US" altLang="ko-KR" sz="1200" dirty="0"/>
          </a:p>
          <a:p>
            <a:pPr algn="l"/>
            <a:r>
              <a:rPr lang="en-US" altLang="ko-KR" sz="1200" dirty="0"/>
              <a:t>description: &gt;</a:t>
            </a:r>
          </a:p>
          <a:p>
            <a:pPr algn="l"/>
            <a:r>
              <a:rPr lang="en-US" altLang="ko-KR" sz="1200" dirty="0"/>
              <a:t>  Heat WordPress template to support F20, using only Heat </a:t>
            </a:r>
            <a:r>
              <a:rPr lang="en-US" altLang="ko-KR" sz="1200" dirty="0" err="1"/>
              <a:t>OpenStack</a:t>
            </a:r>
            <a:r>
              <a:rPr lang="en-US" altLang="ko-KR" sz="1200" dirty="0"/>
              <a:t>-native</a:t>
            </a:r>
          </a:p>
          <a:p>
            <a:pPr algn="l"/>
            <a:r>
              <a:rPr lang="en-US" altLang="ko-KR" sz="1200" dirty="0"/>
              <a:t>  resource types, and without the requirement for heat-</a:t>
            </a:r>
            <a:r>
              <a:rPr lang="en-US" altLang="ko-KR" sz="1200" dirty="0" err="1"/>
              <a:t>cfntools</a:t>
            </a:r>
            <a:r>
              <a:rPr lang="en-US" altLang="ko-KR" sz="1200" dirty="0"/>
              <a:t> in the image.</a:t>
            </a:r>
          </a:p>
          <a:p>
            <a:pPr algn="l"/>
            <a:r>
              <a:rPr lang="en-US" altLang="ko-KR" sz="1200" dirty="0"/>
              <a:t>  WordPress is web software you can use to create a beautiful website or blog.</a:t>
            </a:r>
          </a:p>
          <a:p>
            <a:pPr algn="l"/>
            <a:r>
              <a:rPr lang="en-US" altLang="ko-KR" sz="1200" dirty="0"/>
              <a:t>  This template installs a single-instance WordPress deployment using a local</a:t>
            </a:r>
          </a:p>
          <a:p>
            <a:pPr algn="l"/>
            <a:r>
              <a:rPr lang="en-US" altLang="ko-KR" sz="1200" dirty="0"/>
              <a:t>  MySQL database to store the data.</a:t>
            </a:r>
          </a:p>
          <a:p>
            <a:pPr algn="l"/>
            <a:endParaRPr lang="en-US" altLang="ko-KR" sz="1200" dirty="0"/>
          </a:p>
          <a:p>
            <a:pPr algn="l"/>
            <a:r>
              <a:rPr lang="en-US" altLang="ko-KR" sz="1200" dirty="0"/>
              <a:t>parameters:</a:t>
            </a:r>
          </a:p>
          <a:p>
            <a:pPr algn="l"/>
            <a:endParaRPr lang="en-US" altLang="ko-KR" sz="1200" dirty="0"/>
          </a:p>
          <a:p>
            <a:pPr algn="l"/>
            <a:r>
              <a:rPr lang="en-US" altLang="ko-KR" sz="1200" dirty="0"/>
              <a:t>  </a:t>
            </a:r>
            <a:r>
              <a:rPr lang="en-US" altLang="ko-KR" sz="1200" dirty="0" err="1"/>
              <a:t>key_name</a:t>
            </a:r>
            <a:r>
              <a:rPr lang="en-US" altLang="ko-KR" sz="1200" dirty="0"/>
              <a:t>:</a:t>
            </a:r>
          </a:p>
          <a:p>
            <a:pPr algn="l"/>
            <a:r>
              <a:rPr lang="en-US" altLang="ko-KR" sz="1200" dirty="0"/>
              <a:t>    type: string</a:t>
            </a:r>
          </a:p>
          <a:p>
            <a:pPr algn="l"/>
            <a:r>
              <a:rPr lang="en-US" altLang="ko-KR" sz="1200" dirty="0"/>
              <a:t>    description: Name of a </a:t>
            </a:r>
            <a:r>
              <a:rPr lang="en-US" altLang="ko-KR" sz="1200" dirty="0" err="1"/>
              <a:t>KeyPair</a:t>
            </a:r>
            <a:r>
              <a:rPr lang="en-US" altLang="ko-KR" sz="1200" dirty="0"/>
              <a:t> to enable SSH access to the instance</a:t>
            </a:r>
          </a:p>
          <a:p>
            <a:pPr algn="l"/>
            <a:r>
              <a:rPr lang="en-US" altLang="ko-KR" sz="1200" dirty="0"/>
              <a:t>  </a:t>
            </a:r>
            <a:r>
              <a:rPr lang="en-US" altLang="ko-KR" sz="1200" dirty="0" err="1"/>
              <a:t>instance_type</a:t>
            </a:r>
            <a:r>
              <a:rPr lang="en-US" altLang="ko-KR" sz="1200" dirty="0"/>
              <a:t>:</a:t>
            </a:r>
          </a:p>
          <a:p>
            <a:pPr algn="l"/>
            <a:r>
              <a:rPr lang="en-US" altLang="ko-KR" sz="1200" dirty="0"/>
              <a:t>    type: string</a:t>
            </a:r>
          </a:p>
          <a:p>
            <a:pPr algn="l"/>
            <a:r>
              <a:rPr lang="en-US" altLang="ko-KR" sz="1200" dirty="0"/>
              <a:t>    description: Instance type for WordPress server</a:t>
            </a:r>
          </a:p>
          <a:p>
            <a:pPr algn="l"/>
            <a:r>
              <a:rPr lang="en-US" altLang="ko-KR" sz="1200" dirty="0"/>
              <a:t>    default: m1.small</a:t>
            </a:r>
          </a:p>
          <a:p>
            <a:pPr algn="l"/>
            <a:r>
              <a:rPr lang="en-US" altLang="ko-KR" sz="1200" dirty="0"/>
              <a:t>  </a:t>
            </a:r>
            <a:r>
              <a:rPr lang="en-US" altLang="ko-KR" sz="1200" dirty="0" err="1"/>
              <a:t>image_id</a:t>
            </a:r>
            <a:r>
              <a:rPr lang="en-US" altLang="ko-KR" sz="1200" dirty="0"/>
              <a:t>:</a:t>
            </a:r>
          </a:p>
          <a:p>
            <a:pPr algn="l"/>
            <a:r>
              <a:rPr lang="en-US" altLang="ko-KR" sz="1200" dirty="0"/>
              <a:t>    type: string</a:t>
            </a:r>
          </a:p>
          <a:p>
            <a:pPr algn="l"/>
            <a:r>
              <a:rPr lang="en-US" altLang="ko-KR" sz="1200" dirty="0"/>
              <a:t>    description: &gt;</a:t>
            </a:r>
          </a:p>
          <a:p>
            <a:pPr algn="l"/>
            <a:r>
              <a:rPr lang="en-US" altLang="ko-KR" sz="1200" dirty="0"/>
              <a:t>      Name or ID of the image to use for the WordPress server.</a:t>
            </a:r>
          </a:p>
          <a:p>
            <a:pPr algn="l"/>
            <a:r>
              <a:rPr lang="en-US" altLang="ko-KR" sz="1200" dirty="0"/>
              <a:t>      Recommended values are fedora-20.i386 or fedora-20.x86_64;</a:t>
            </a:r>
          </a:p>
          <a:p>
            <a:pPr algn="l"/>
            <a:r>
              <a:rPr lang="en-US" altLang="ko-KR" sz="1200" dirty="0"/>
              <a:t>      get them from http://cloud.fedoraproject.org/fedora-20.i386.qcow2</a:t>
            </a:r>
          </a:p>
          <a:p>
            <a:pPr algn="l"/>
            <a:r>
              <a:rPr lang="en-US" altLang="ko-KR" sz="1200" dirty="0"/>
              <a:t>      or http://cloud.fedoraproject.org/fedora-20.x86_64.qcow2 .</a:t>
            </a:r>
          </a:p>
          <a:p>
            <a:pPr algn="l"/>
            <a:r>
              <a:rPr lang="en-US" altLang="ko-KR" sz="1200" dirty="0"/>
              <a:t>    default: </a:t>
            </a:r>
            <a:r>
              <a:rPr lang="en-US" altLang="ko-KR" sz="1200" dirty="0" smtClean="0"/>
              <a:t>fedora-20.x86_64</a:t>
            </a:r>
            <a:endParaRPr lang="en-US" altLang="ko-KR" sz="1200" dirty="0"/>
          </a:p>
        </p:txBody>
      </p:sp>
      <p:graphicFrame>
        <p:nvGraphicFramePr>
          <p:cNvPr id="3" name="개체 2"/>
          <p:cNvGraphicFramePr>
            <a:graphicFrameLocks noChangeAspect="1"/>
          </p:cNvGraphicFramePr>
          <p:nvPr>
            <p:extLst>
              <p:ext uri="{D42A27DB-BD31-4B8C-83A1-F6EECF244321}">
                <p14:modId xmlns:p14="http://schemas.microsoft.com/office/powerpoint/2010/main" val="2884650148"/>
              </p:ext>
            </p:extLst>
          </p:nvPr>
        </p:nvGraphicFramePr>
        <p:xfrm>
          <a:off x="7092702" y="925699"/>
          <a:ext cx="914400" cy="685800"/>
        </p:xfrm>
        <a:graphic>
          <a:graphicData uri="http://schemas.openxmlformats.org/presentationml/2006/ole">
            <mc:AlternateContent xmlns:mc="http://schemas.openxmlformats.org/markup-compatibility/2006">
              <mc:Choice xmlns:v="urn:schemas-microsoft-com:vml" Requires="v">
                <p:oleObj spid="_x0000_s1039" name="포장기 셸 개체" showAsIcon="1" r:id="rId4" imgW="914040" imgH="685800" progId="Package">
                  <p:embed/>
                </p:oleObj>
              </mc:Choice>
              <mc:Fallback>
                <p:oleObj name="포장기 셸 개체" showAsIcon="1" r:id="rId4" imgW="914040" imgH="685800" progId="Package">
                  <p:embed/>
                  <p:pic>
                    <p:nvPicPr>
                      <p:cNvPr id="0" name=""/>
                      <p:cNvPicPr/>
                      <p:nvPr/>
                    </p:nvPicPr>
                    <p:blipFill>
                      <a:blip r:embed="rId5"/>
                      <a:stretch>
                        <a:fillRect/>
                      </a:stretch>
                    </p:blipFill>
                    <p:spPr>
                      <a:xfrm>
                        <a:off x="7092702" y="925699"/>
                        <a:ext cx="914400" cy="685800"/>
                      </a:xfrm>
                      <a:prstGeom prst="rect">
                        <a:avLst/>
                      </a:prstGeom>
                    </p:spPr>
                  </p:pic>
                </p:oleObj>
              </mc:Fallback>
            </mc:AlternateContent>
          </a:graphicData>
        </a:graphic>
      </p:graphicFrame>
    </p:spTree>
    <p:extLst>
      <p:ext uri="{BB962C8B-B14F-4D97-AF65-F5344CB8AC3E}">
        <p14:creationId xmlns:p14="http://schemas.microsoft.com/office/powerpoint/2010/main" val="38648796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28638" y="198041"/>
            <a:ext cx="9356725" cy="360363"/>
          </a:xfrm>
        </p:spPr>
        <p:txBody>
          <a:bodyPr/>
          <a:lstStyle/>
          <a:p>
            <a:r>
              <a:rPr lang="en-US" altLang="ko-KR" sz="2400" dirty="0" smtClean="0">
                <a:latin typeface="+mj-ea"/>
              </a:rPr>
              <a:t>Heat</a:t>
            </a:r>
            <a:endParaRPr lang="ko-KR" altLang="en-US" sz="2400" dirty="0">
              <a:latin typeface="+mj-ea"/>
            </a:endParaRPr>
          </a:p>
        </p:txBody>
      </p:sp>
      <p:sp>
        <p:nvSpPr>
          <p:cNvPr id="5" name="제목 1"/>
          <p:cNvSpPr>
            <a:spLocks noGrp="1"/>
          </p:cNvSpPr>
          <p:nvPr/>
        </p:nvSpPr>
        <p:spPr bwMode="auto">
          <a:xfrm>
            <a:off x="542131" y="21898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a:lstStyle>
          <a:p>
            <a:endParaRPr lang="ko-KR" altLang="en-US" dirty="0"/>
          </a:p>
        </p:txBody>
      </p:sp>
      <p:sp>
        <p:nvSpPr>
          <p:cNvPr id="8" name="TextBox 14"/>
          <p:cNvSpPr txBox="1"/>
          <p:nvPr/>
        </p:nvSpPr>
        <p:spPr bwMode="auto">
          <a:xfrm>
            <a:off x="539974" y="774105"/>
            <a:ext cx="9721080" cy="49449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a:lstStyle>
          <a:p>
            <a:pPr algn="l">
              <a:lnSpc>
                <a:spcPct val="150000"/>
              </a:lnSpc>
            </a:pPr>
            <a:r>
              <a:rPr lang="en-US" altLang="ko-KR" sz="2000" b="1" dirty="0" smtClean="0">
                <a:latin typeface="+mj-ea"/>
                <a:ea typeface="+mj-ea"/>
              </a:rPr>
              <a:t>Heat Stack </a:t>
            </a:r>
            <a:r>
              <a:rPr lang="ko-KR" altLang="en-US" sz="2000" b="1" dirty="0" smtClean="0">
                <a:latin typeface="+mj-ea"/>
                <a:ea typeface="+mj-ea"/>
              </a:rPr>
              <a:t>생성절차</a:t>
            </a:r>
            <a:endParaRPr lang="en-US" altLang="ko-KR" sz="2000" b="1" dirty="0" smtClean="0">
              <a:latin typeface="+mj-ea"/>
              <a:ea typeface="+mj-ea"/>
            </a:endParaRPr>
          </a:p>
        </p:txBody>
      </p:sp>
      <p:sp>
        <p:nvSpPr>
          <p:cNvPr id="4" name="직사각형 3"/>
          <p:cNvSpPr/>
          <p:nvPr/>
        </p:nvSpPr>
        <p:spPr>
          <a:xfrm>
            <a:off x="542131" y="1494185"/>
            <a:ext cx="9356725" cy="2462213"/>
          </a:xfrm>
          <a:prstGeom prst="rect">
            <a:avLst/>
          </a:prstGeom>
        </p:spPr>
        <p:txBody>
          <a:bodyPr wrap="square">
            <a:spAutoFit/>
          </a:bodyPr>
          <a:lstStyle/>
          <a:p>
            <a:pPr algn="l"/>
            <a:r>
              <a:rPr lang="en-US" altLang="ko-KR" sz="1800" dirty="0" smtClean="0"/>
              <a:t>2. </a:t>
            </a:r>
            <a:r>
              <a:rPr lang="en-US" altLang="ko-KR" sz="1800" dirty="0" err="1" smtClean="0"/>
              <a:t>yaml</a:t>
            </a:r>
            <a:r>
              <a:rPr lang="en-US" altLang="ko-KR" sz="1800" dirty="0" smtClean="0"/>
              <a:t> </a:t>
            </a:r>
            <a:r>
              <a:rPr lang="ko-KR" altLang="en-US" sz="1800" dirty="0" smtClean="0"/>
              <a:t>파일내의 </a:t>
            </a:r>
            <a:r>
              <a:rPr lang="en-US" altLang="ko-KR" sz="1800" dirty="0" smtClean="0"/>
              <a:t>OS </a:t>
            </a:r>
            <a:r>
              <a:rPr lang="ko-KR" altLang="en-US" sz="1800" dirty="0" smtClean="0"/>
              <a:t>이미지를 </a:t>
            </a:r>
            <a:r>
              <a:rPr lang="ko-KR" altLang="en-US" sz="1800" dirty="0" err="1" smtClean="0"/>
              <a:t>글랜스</a:t>
            </a:r>
            <a:r>
              <a:rPr lang="ko-KR" altLang="en-US" sz="1800" dirty="0" smtClean="0"/>
              <a:t> 이미지로 등록</a:t>
            </a:r>
            <a:endParaRPr lang="en-US" altLang="ko-KR" sz="1800" dirty="0" smtClean="0"/>
          </a:p>
          <a:p>
            <a:pPr algn="l"/>
            <a:r>
              <a:rPr lang="en-US" altLang="ko-KR" sz="1600" dirty="0"/>
              <a:t>$ </a:t>
            </a:r>
            <a:r>
              <a:rPr lang="en-US" altLang="ko-KR" sz="1600" dirty="0" smtClean="0"/>
              <a:t>glance image-create –</a:t>
            </a:r>
            <a:r>
              <a:rPr lang="en-US" altLang="ko-KR" sz="1600" dirty="0" err="1" smtClean="0"/>
              <a:t>nmae</a:t>
            </a:r>
            <a:r>
              <a:rPr lang="en-US" altLang="ko-KR" sz="1600" dirty="0" smtClean="0"/>
              <a:t> fedora –disk-format qcow2 –container-format bare –file Fedora-Cloud-Base-23-20151030.x86_64.qcow2</a:t>
            </a:r>
          </a:p>
          <a:p>
            <a:pPr algn="l"/>
            <a:endParaRPr lang="en-US" altLang="ko-KR" sz="1800" dirty="0"/>
          </a:p>
          <a:p>
            <a:pPr algn="l"/>
            <a:r>
              <a:rPr lang="en-US" altLang="ko-KR" sz="1800" dirty="0" smtClean="0"/>
              <a:t>3. </a:t>
            </a:r>
            <a:r>
              <a:rPr lang="ko-KR" altLang="en-US" sz="1800" dirty="0" smtClean="0"/>
              <a:t>히트에서 </a:t>
            </a:r>
            <a:r>
              <a:rPr lang="en-US" altLang="ko-KR" sz="1800" dirty="0" err="1" smtClean="0"/>
              <a:t>vm</a:t>
            </a:r>
            <a:r>
              <a:rPr lang="en-US" altLang="ko-KR" sz="1800" dirty="0" smtClean="0"/>
              <a:t> </a:t>
            </a:r>
            <a:r>
              <a:rPr lang="ko-KR" altLang="en-US" sz="1800" dirty="0" smtClean="0"/>
              <a:t>접속에 사용할 </a:t>
            </a:r>
            <a:r>
              <a:rPr lang="en-US" altLang="ko-KR" sz="1800" dirty="0" smtClean="0"/>
              <a:t>SSH </a:t>
            </a:r>
            <a:r>
              <a:rPr lang="ko-KR" altLang="en-US" sz="1800" dirty="0" smtClean="0"/>
              <a:t>키 쌍 생성</a:t>
            </a:r>
            <a:endParaRPr lang="en-US" altLang="ko-KR" sz="1800" dirty="0" smtClean="0"/>
          </a:p>
          <a:p>
            <a:pPr algn="l"/>
            <a:r>
              <a:rPr lang="en-US" altLang="ko-KR" sz="1600" dirty="0"/>
              <a:t>$ nova </a:t>
            </a:r>
            <a:r>
              <a:rPr lang="en-US" altLang="ko-KR" sz="1600" dirty="0" err="1"/>
              <a:t>keypair</a:t>
            </a:r>
            <a:r>
              <a:rPr lang="en-US" altLang="ko-KR" sz="1600" dirty="0"/>
              <a:t>-add </a:t>
            </a:r>
            <a:r>
              <a:rPr lang="en-US" altLang="ko-KR" sz="1600" dirty="0" err="1"/>
              <a:t>heat_key</a:t>
            </a:r>
            <a:r>
              <a:rPr lang="en-US" altLang="ko-KR" sz="1600" dirty="0"/>
              <a:t> &gt; </a:t>
            </a:r>
            <a:r>
              <a:rPr lang="en-US" altLang="ko-KR" sz="1600" dirty="0" err="1"/>
              <a:t>heat_key.priv</a:t>
            </a:r>
            <a:endParaRPr lang="ko-KR" altLang="ko-KR" sz="1600" dirty="0"/>
          </a:p>
          <a:p>
            <a:pPr algn="l"/>
            <a:r>
              <a:rPr lang="en-US" altLang="ko-KR" sz="1600" dirty="0"/>
              <a:t>$ </a:t>
            </a:r>
            <a:r>
              <a:rPr lang="en-US" altLang="ko-KR" sz="1600" dirty="0" err="1"/>
              <a:t>chmod</a:t>
            </a:r>
            <a:r>
              <a:rPr lang="en-US" altLang="ko-KR" sz="1600" dirty="0"/>
              <a:t> 600 </a:t>
            </a:r>
            <a:r>
              <a:rPr lang="en-US" altLang="ko-KR" sz="1600" dirty="0" err="1"/>
              <a:t>heat_key.priv</a:t>
            </a:r>
            <a:endParaRPr lang="ko-KR" altLang="ko-KR" sz="1600" dirty="0"/>
          </a:p>
          <a:p>
            <a:pPr algn="l"/>
            <a:endParaRPr lang="en-US" altLang="ko-KR" sz="1800" dirty="0"/>
          </a:p>
          <a:p>
            <a:pPr algn="l"/>
            <a:endParaRPr lang="en-US" altLang="ko-KR" sz="1800"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692" t="21455" r="17777" b="37633"/>
          <a:stretch/>
        </p:blipFill>
        <p:spPr bwMode="auto">
          <a:xfrm>
            <a:off x="683990" y="3501555"/>
            <a:ext cx="8706208" cy="3225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560547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사용자 지정 1">
      <a:majorFont>
        <a:latin typeface="Moebius"/>
        <a:ea typeface="맑은 고딕"/>
        <a:cs typeface=""/>
      </a:majorFont>
      <a:minorFont>
        <a:latin typeface="Moebius"/>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6350" cap="flat" cmpd="sng" algn="ctr">
          <a:solidFill>
            <a:schemeClr val="tx1"/>
          </a:solidFill>
          <a:prstDash val="solid"/>
          <a:round/>
          <a:headEnd type="none" w="med" len="med"/>
          <a:tailEnd type="none" w="med" len="med"/>
        </a:ln>
        <a:effectLst/>
      </a:spPr>
      <a:bodyPr vert="horz" wrap="square" lIns="72000" tIns="0" rIns="18000" bIns="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0"/>
          </a:spcBef>
          <a:spcAft>
            <a:spcPct val="0"/>
          </a:spcAft>
          <a:buClrTx/>
          <a:buSzTx/>
          <a:buFontTx/>
          <a:buNone/>
          <a:tabLst/>
          <a:defRPr sz="1200" dirty="0" smtClean="0">
            <a:latin typeface="+mn-ea"/>
            <a:ea typeface="+mn-ea"/>
            <a:cs typeface="Arials"/>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72000" tIns="0" rIns="1800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100" b="0" i="0" u="none" strike="noStrike" cap="none" normalizeH="0" baseline="0" smtClean="0">
            <a:ln>
              <a:noFill/>
            </a:ln>
            <a:solidFill>
              <a:schemeClr val="tx1"/>
            </a:solidFill>
            <a:effectLst/>
            <a:latin typeface="Arial" pitchFamily="34" charset="0"/>
            <a:ea typeface="HY태고딕" pitchFamily="18" charset="-127"/>
            <a:cs typeface="Arials"/>
          </a:defRPr>
        </a:defPPr>
      </a:lstStyle>
    </a:lnDef>
    <a:txDef>
      <a:spPr bwMode="auto">
        <a:noFill/>
        <a:ln w="9525">
          <a:solidFill>
            <a:schemeClr val="tx1"/>
          </a:solidFill>
          <a:miter lim="800000"/>
          <a:headEnd/>
          <a:tailEnd/>
        </a:ln>
      </a:spPr>
      <a:bodyPr vert="horz" wrap="square" lIns="91440" tIns="45720" rIns="91440" bIns="45720" numCol="1" rtlCol="0" anchor="t" anchorCtr="0" compatLnSpc="1">
        <a:prstTxWarp prst="textNoShape">
          <a:avLst/>
        </a:prstTxWarp>
        <a:spAutoFit/>
      </a:bodyPr>
      <a:lstStyle>
        <a:defPPr algn="l">
          <a:defRPr sz="2000" dirty="0">
            <a:latin typeface="+mj-ea"/>
            <a:ea typeface="+mj-ea"/>
          </a:defRPr>
        </a:defPPr>
      </a:lstStyle>
    </a:tx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사용자 지정 1">
      <a:majorFont>
        <a:latin typeface="Moebius"/>
        <a:ea typeface="맑은 고딕"/>
        <a:cs typeface=""/>
      </a:majorFont>
      <a:minorFont>
        <a:latin typeface="Moebius"/>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72000" tIns="0" rIns="1800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100" b="0" i="0" u="none" strike="noStrike" cap="none" normalizeH="0" baseline="0" smtClean="0">
            <a:ln>
              <a:noFill/>
            </a:ln>
            <a:solidFill>
              <a:schemeClr val="tx1"/>
            </a:solidFill>
            <a:effectLst/>
            <a:latin typeface="Arial" pitchFamily="34" charset="0"/>
            <a:ea typeface="HY태고딕" pitchFamily="18" charset="-127"/>
            <a:cs typeface="Arials"/>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72000" tIns="0" rIns="1800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100" b="0" i="0" u="none" strike="noStrike" cap="none" normalizeH="0" baseline="0" smtClean="0">
            <a:ln>
              <a:noFill/>
            </a:ln>
            <a:solidFill>
              <a:schemeClr val="tx1"/>
            </a:solidFill>
            <a:effectLst/>
            <a:latin typeface="Arial" pitchFamily="34" charset="0"/>
            <a:ea typeface="HY태고딕" pitchFamily="18" charset="-127"/>
            <a:cs typeface="Arials"/>
          </a:defRPr>
        </a:defPPr>
      </a:lstStyle>
    </a:ln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
      <a:dk1>
        <a:srgbClr val="000000"/>
      </a:dk1>
      <a:lt1>
        <a:srgbClr val="FFFFFF"/>
      </a:lt1>
      <a:dk2>
        <a:srgbClr val="00FF00"/>
      </a:dk2>
      <a:lt2>
        <a:srgbClr val="FF0000"/>
      </a:lt2>
      <a:accent1>
        <a:srgbClr val="0000FF"/>
      </a:accent1>
      <a:accent2>
        <a:srgbClr val="00FFFF"/>
      </a:accent2>
      <a:accent3>
        <a:srgbClr val="FFFFFF"/>
      </a:accent3>
      <a:accent4>
        <a:srgbClr val="000000"/>
      </a:accent4>
      <a:accent5>
        <a:srgbClr val="AAAAFF"/>
      </a:accent5>
      <a:accent6>
        <a:srgbClr val="00E7E7"/>
      </a:accent6>
      <a:hlink>
        <a:srgbClr val="FF00FF"/>
      </a:hlink>
      <a:folHlink>
        <a:srgbClr val="FFFF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
      <a:dk1>
        <a:srgbClr val="000000"/>
      </a:dk1>
      <a:lt1>
        <a:srgbClr val="FFFFFF"/>
      </a:lt1>
      <a:dk2>
        <a:srgbClr val="00FF00"/>
      </a:dk2>
      <a:lt2>
        <a:srgbClr val="FF0000"/>
      </a:lt2>
      <a:accent1>
        <a:srgbClr val="0000FF"/>
      </a:accent1>
      <a:accent2>
        <a:srgbClr val="00FFFF"/>
      </a:accent2>
      <a:accent3>
        <a:srgbClr val="FFFFFF"/>
      </a:accent3>
      <a:accent4>
        <a:srgbClr val="000000"/>
      </a:accent4>
      <a:accent5>
        <a:srgbClr val="AAAAFF"/>
      </a:accent5>
      <a:accent6>
        <a:srgbClr val="00E7E7"/>
      </a:accent6>
      <a:hlink>
        <a:srgbClr val="FF00FF"/>
      </a:hlink>
      <a:folHlink>
        <a:srgbClr val="FFFF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1474031775</TotalTime>
  <Pages>39</Pages>
  <Words>976</Words>
  <Application>Microsoft Office PowerPoint</Application>
  <PresentationFormat>사용자 지정</PresentationFormat>
  <Paragraphs>175</Paragraphs>
  <Slides>12</Slides>
  <Notes>12</Notes>
  <HiddenSlides>0</HiddenSlides>
  <MMClips>0</MMClips>
  <ScaleCrop>false</ScaleCrop>
  <HeadingPairs>
    <vt:vector size="6" baseType="variant">
      <vt:variant>
        <vt:lpstr>테마</vt:lpstr>
      </vt:variant>
      <vt:variant>
        <vt:i4>2</vt:i4>
      </vt:variant>
      <vt:variant>
        <vt:lpstr>포함된 OLE 서버</vt:lpstr>
      </vt:variant>
      <vt:variant>
        <vt:i4>1</vt:i4>
      </vt:variant>
      <vt:variant>
        <vt:lpstr>슬라이드 제목</vt:lpstr>
      </vt:variant>
      <vt:variant>
        <vt:i4>12</vt:i4>
      </vt:variant>
    </vt:vector>
  </HeadingPairs>
  <TitlesOfParts>
    <vt:vector size="15" baseType="lpstr">
      <vt:lpstr>1_디자인 사용자 지정</vt:lpstr>
      <vt:lpstr>3_디자인 사용자 지정</vt:lpstr>
      <vt:lpstr>포장기 셸 개체</vt:lpstr>
      <vt:lpstr>OpenStack Heat</vt:lpstr>
      <vt:lpstr>Heat</vt:lpstr>
      <vt:lpstr>Heat</vt:lpstr>
      <vt:lpstr>Heat</vt:lpstr>
      <vt:lpstr>Heat</vt:lpstr>
      <vt:lpstr>Heat</vt:lpstr>
      <vt:lpstr>Heat</vt:lpstr>
      <vt:lpstr>Heat</vt:lpstr>
      <vt:lpstr>Heat</vt:lpstr>
      <vt:lpstr>Heat</vt:lpstr>
      <vt:lpstr>Heat</vt:lpstr>
      <vt:lpstr>Heat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오픈스택 트러블슈팅</dc:title>
  <dc:creator>오성근/보라매NOC</dc:creator>
  <cp:lastModifiedBy>user</cp:lastModifiedBy>
  <cp:revision>7318</cp:revision>
  <cp:lastPrinted>2014-04-16T08:01:37Z</cp:lastPrinted>
  <dcterms:created xsi:type="dcterms:W3CDTF">1996-10-14T12:11:22Z</dcterms:created>
  <dcterms:modified xsi:type="dcterms:W3CDTF">2016-06-26T23:42:24Z</dcterms:modified>
</cp:coreProperties>
</file>