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9162" autoAdjust="0"/>
  </p:normalViewPr>
  <p:slideViewPr>
    <p:cSldViewPr snapToGrid="0">
      <p:cViewPr>
        <p:scale>
          <a:sx n="66" d="100"/>
          <a:sy n="66" d="100"/>
        </p:scale>
        <p:origin x="-588" y="-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6EED6-69E6-4391-A33A-6DA2A516D920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7A2F0-9FD0-4BD7-9F3B-F2F53A2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7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A3A2C3-5A3D-48D2-AC56-67FDA8F627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t="5586" r="77982" b="83063"/>
          <a:stretch/>
        </p:blipFill>
        <p:spPr>
          <a:xfrm>
            <a:off x="494270" y="383059"/>
            <a:ext cx="1519881" cy="7784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2F858F1-261F-47CE-AA80-6DF58CF547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3" t="90308" r="4504" b="3383"/>
          <a:stretch/>
        </p:blipFill>
        <p:spPr>
          <a:xfrm>
            <a:off x="5980672" y="6140184"/>
            <a:ext cx="2928551" cy="5767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2F858F1-261F-47CE-AA80-6DF58CF547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6" t="90308" r="72252" b="3383"/>
          <a:stretch/>
        </p:blipFill>
        <p:spPr>
          <a:xfrm>
            <a:off x="308917" y="6140184"/>
            <a:ext cx="1482811" cy="5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9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BB18B09-52C4-495B-BE35-7A8B501444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" y="0"/>
            <a:ext cx="9140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7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43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D9B201A1-C46B-4B5F-94E7-F6B83842B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6893" y="1743756"/>
            <a:ext cx="948848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Arial" panose="020B0604020202020204" pitchFamily="34" charset="0"/>
              </a:rPr>
              <a:t>NFV </a:t>
            </a:r>
            <a:r>
              <a:rPr lang="en-US" altLang="ko-KR" dirty="0" err="1" smtClean="0">
                <a:latin typeface="Arial" panose="020B0604020202020204" pitchFamily="34" charset="0"/>
              </a:rPr>
              <a:t>Helion</a:t>
            </a:r>
            <a:r>
              <a:rPr lang="en-US" altLang="ko-KR" dirty="0" smtClean="0">
                <a:latin typeface="Arial" panose="020B0604020202020204" pitchFamily="34" charset="0"/>
              </a:rPr>
              <a:t> </a:t>
            </a:r>
            <a:r>
              <a:rPr lang="ko-KR" altLang="en-US" dirty="0" err="1" smtClean="0">
                <a:latin typeface="Arial" panose="020B0604020202020204" pitchFamily="34" charset="0"/>
              </a:rPr>
              <a:t>오픈스택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="" xmlns:a16="http://schemas.microsoft.com/office/drawing/2014/main" id="{E4A8352D-B6C5-41AB-B17F-060844CBEEEE}"/>
              </a:ext>
            </a:extLst>
          </p:cNvPr>
          <p:cNvSpPr txBox="1">
            <a:spLocks noChangeArrowheads="1"/>
          </p:cNvSpPr>
          <p:nvPr/>
        </p:nvSpPr>
        <p:spPr>
          <a:xfrm>
            <a:off x="-176893" y="2653393"/>
            <a:ext cx="9488488" cy="576263"/>
          </a:xfrm>
          <a:prstGeom prst="rect">
            <a:avLst/>
          </a:prstGeom>
        </p:spPr>
        <p:txBody>
          <a:bodyPr/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GM </a:t>
            </a:r>
            <a:r>
              <a:rPr lang="ko-KR" altLang="en-US" dirty="0" smtClean="0"/>
              <a:t>인프라 구성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1" name="부제목 2">
            <a:extLst>
              <a:ext uri="{FF2B5EF4-FFF2-40B4-BE49-F238E27FC236}">
                <a16:creationId xmlns="" xmlns:a16="http://schemas.microsoft.com/office/drawing/2014/main" id="{19D701B0-C8CD-4243-8599-A27F9AECB9F4}"/>
              </a:ext>
            </a:extLst>
          </p:cNvPr>
          <p:cNvSpPr>
            <a:spLocks/>
          </p:cNvSpPr>
          <p:nvPr/>
        </p:nvSpPr>
        <p:spPr bwMode="auto">
          <a:xfrm>
            <a:off x="-176893" y="4437743"/>
            <a:ext cx="9488488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Optima" pitchFamily="2" charset="2"/>
              <a:buChar char="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Moebius" panose="02080503040300020004" pitchFamily="18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anose="02080503040300020004" pitchFamily="18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anose="02080503040300020004" pitchFamily="18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anose="02080503040300020004" pitchFamily="18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anose="02080503040300020004" pitchFamily="18" charset="0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sz="1400" b="1" dirty="0" smtClean="0">
                <a:latin typeface="Moebius" panose="02080503040300020004" pitchFamily="18" charset="0"/>
              </a:rPr>
              <a:t>보라매</a:t>
            </a:r>
            <a:r>
              <a:rPr lang="en-US" altLang="ko-KR" sz="1400" b="1" dirty="0" smtClean="0">
                <a:latin typeface="Moebius" panose="02080503040300020004" pitchFamily="18" charset="0"/>
              </a:rPr>
              <a:t> NOC / 2017-09-11</a:t>
            </a:r>
            <a:endParaRPr lang="ko-KR" altLang="en-US" sz="1400" b="1" dirty="0">
              <a:latin typeface="Moebius" panose="020805030403000200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0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4344C431-1F35-474B-96CC-DCB58988BAF3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191860"/>
            <a:ext cx="9488488" cy="576263"/>
          </a:xfrm>
          <a:prstGeom prst="rect">
            <a:avLst/>
          </a:prstGeom>
        </p:spPr>
        <p:txBody>
          <a:bodyPr/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2400" dirty="0"/>
              <a:t>3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LifeCycle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관리</a:t>
            </a:r>
            <a:endParaRPr lang="ko-KR" altLang="en-US" sz="2400" dirty="0"/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B76E79A4-106F-4880-B85F-19D21DADF8CA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857023"/>
            <a:ext cx="8117794" cy="5732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52500">
              <a:buFont typeface="+mj-lt"/>
              <a:buAutoNum type="arabicParenR" startAt="3"/>
              <a:defRPr/>
            </a:pPr>
            <a:r>
              <a:rPr lang="ko-KR" altLang="en-US" sz="1800" dirty="0" smtClean="0"/>
              <a:t>설치 순서</a:t>
            </a:r>
            <a:endParaRPr lang="en-US" altLang="ko-KR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81" y="1335314"/>
            <a:ext cx="9164981" cy="466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9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4344C431-1F35-474B-96CC-DCB58988BAF3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191860"/>
            <a:ext cx="9488488" cy="576263"/>
          </a:xfrm>
          <a:prstGeom prst="rect">
            <a:avLst/>
          </a:prstGeom>
        </p:spPr>
        <p:txBody>
          <a:bodyPr/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2400" dirty="0"/>
              <a:t>3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LifeCycle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관리</a:t>
            </a:r>
            <a:endParaRPr lang="ko-KR" altLang="en-US" sz="2400" dirty="0"/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B76E79A4-106F-4880-B85F-19D21DADF8CA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857023"/>
            <a:ext cx="8117794" cy="5732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52500">
              <a:buFont typeface="+mj-lt"/>
              <a:buAutoNum type="arabicParenR" startAt="4"/>
              <a:defRPr/>
            </a:pPr>
            <a:r>
              <a:rPr lang="ko-KR" altLang="en-US" sz="1800" dirty="0" smtClean="0"/>
              <a:t>시스템 </a:t>
            </a:r>
            <a:r>
              <a:rPr lang="en-US" altLang="ko-KR" sz="1800" dirty="0" smtClean="0"/>
              <a:t>&amp; </a:t>
            </a:r>
            <a:r>
              <a:rPr lang="ko-KR" altLang="en-US" sz="1800" dirty="0" smtClean="0"/>
              <a:t>사용자</a:t>
            </a:r>
            <a:r>
              <a:rPr lang="en-US" altLang="ko-KR" sz="1800" dirty="0" smtClean="0"/>
              <a:t> Level </a:t>
            </a:r>
            <a:r>
              <a:rPr lang="ko-KR" altLang="en-US" sz="1800" dirty="0" smtClean="0"/>
              <a:t>구조</a:t>
            </a:r>
            <a:endParaRPr lang="en-US" altLang="ko-KR" sz="1800" dirty="0" smtClean="0"/>
          </a:p>
        </p:txBody>
      </p:sp>
      <p:sp>
        <p:nvSpPr>
          <p:cNvPr id="5" name="Rectangle 472"/>
          <p:cNvSpPr/>
          <p:nvPr/>
        </p:nvSpPr>
        <p:spPr>
          <a:xfrm>
            <a:off x="4512679" y="2209801"/>
            <a:ext cx="1715363" cy="440530"/>
          </a:xfrm>
          <a:prstGeom prst="rect">
            <a:avLst/>
          </a:pr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4514790" y="4076905"/>
            <a:ext cx="1715363" cy="169069"/>
          </a:xfrm>
          <a:prstGeom prst="rect">
            <a:avLst/>
          </a:pr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7" name="Rectangle 78"/>
          <p:cNvSpPr/>
          <p:nvPr/>
        </p:nvSpPr>
        <p:spPr>
          <a:xfrm>
            <a:off x="4114111" y="1143000"/>
            <a:ext cx="2116040" cy="3352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sz="1050">
                <a:solidFill>
                  <a:schemeClr val="tx1"/>
                </a:solidFill>
              </a:rPr>
              <a:t>Filesystem Directory </a:t>
            </a:r>
            <a:r>
              <a:rPr lang="en-GB" sz="1100">
                <a:solidFill>
                  <a:schemeClr val="tx1"/>
                </a:solidFill>
              </a:rPr>
              <a:t>Structure</a:t>
            </a:r>
            <a:endParaRPr lang="en-US" sz="105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GB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~/helion/</a:t>
            </a:r>
          </a:p>
          <a:p>
            <a:pPr>
              <a:lnSpc>
                <a:spcPct val="90000"/>
              </a:lnSpc>
            </a:pP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├─</a:t>
            </a:r>
            <a:r>
              <a:rPr lang="en-GB" sz="105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GB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├─</a:t>
            </a:r>
            <a:r>
              <a:rPr lang="en-GB" sz="105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one-region-poc-with-vsa</a:t>
            </a: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└ </a:t>
            </a:r>
            <a:r>
              <a:rPr lang="en-GB" sz="1050" i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├─</a:t>
            </a:r>
            <a:r>
              <a:rPr lang="en-GB" sz="105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my_cloud</a:t>
            </a: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├─</a:t>
            </a:r>
            <a:r>
              <a:rPr lang="en-GB" sz="105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</a:t>
            </a: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GB" sz="105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├─</a:t>
            </a:r>
            <a:r>
              <a:rPr lang="en-GB" sz="105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│ ├─</a:t>
            </a:r>
            <a:r>
              <a:rPr lang="en-GB" sz="105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servers.yml</a:t>
            </a:r>
          </a:p>
          <a:p>
            <a:pPr>
              <a:lnSpc>
                <a:spcPct val="90000"/>
              </a:lnSpc>
            </a:pP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│ └ </a:t>
            </a:r>
            <a:r>
              <a:rPr lang="en-GB" sz="105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GB" sz="105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│ └─</a:t>
            </a:r>
            <a:r>
              <a:rPr lang="en-GB" sz="105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  ├─</a:t>
            </a:r>
            <a:r>
              <a:rPr lang="en-GB" sz="105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swift</a:t>
            </a: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  │ └─</a:t>
            </a:r>
            <a:r>
              <a:rPr lang="en-GB" sz="105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rings.yml</a:t>
            </a:r>
          </a:p>
          <a:p>
            <a:pPr>
              <a:lnSpc>
                <a:spcPct val="90000"/>
              </a:lnSpc>
            </a:pP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├─</a:t>
            </a:r>
            <a:r>
              <a:rPr lang="en-GB" sz="105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</a:p>
          <a:p>
            <a:pPr lvl="0">
              <a:lnSpc>
                <a:spcPct val="90000"/>
              </a:lnSpc>
            </a:pP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├─</a:t>
            </a:r>
            <a:r>
              <a:rPr lang="en-GB" sz="105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</a:p>
          <a:p>
            <a:pPr lvl="0">
              <a:lnSpc>
                <a:spcPct val="90000"/>
              </a:lnSpc>
            </a:pP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├─</a:t>
            </a:r>
            <a:r>
              <a:rPr lang="en-GB" sz="105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neutron</a:t>
            </a:r>
          </a:p>
          <a:p>
            <a:pPr lvl="0">
              <a:lnSpc>
                <a:spcPct val="90000"/>
              </a:lnSpc>
            </a:pP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├─</a:t>
            </a:r>
            <a:r>
              <a:rPr lang="en-GB" sz="105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nova</a:t>
            </a:r>
          </a:p>
          <a:p>
            <a:pPr lvl="0">
              <a:lnSpc>
                <a:spcPct val="90000"/>
              </a:lnSpc>
            </a:pP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└ </a:t>
            </a:r>
            <a:r>
              <a:rPr lang="en-GB" sz="105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0"/>
            <a:r>
              <a:rPr lang="en-GB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└─</a:t>
            </a:r>
            <a:r>
              <a:rPr lang="en-GB" sz="1050" b="1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</a:t>
            </a: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├─</a:t>
            </a:r>
            <a:r>
              <a:rPr lang="en-GB" sz="1050" b="1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└─</a:t>
            </a:r>
            <a:r>
              <a:rPr lang="en-GB" sz="1050" b="1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en-GB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grpSp>
        <p:nvGrpSpPr>
          <p:cNvPr id="10" name="Group 11"/>
          <p:cNvGrpSpPr/>
          <p:nvPr/>
        </p:nvGrpSpPr>
        <p:grpSpPr>
          <a:xfrm>
            <a:off x="366650" y="1513937"/>
            <a:ext cx="1485900" cy="4381415"/>
            <a:chOff x="487278" y="1513936"/>
            <a:chExt cx="1981200" cy="4381415"/>
          </a:xfrm>
        </p:grpSpPr>
        <p:sp>
          <p:nvSpPr>
            <p:cNvPr id="11" name="Rectangle 3"/>
            <p:cNvSpPr/>
            <p:nvPr/>
          </p:nvSpPr>
          <p:spPr>
            <a:xfrm>
              <a:off x="487278" y="1513936"/>
              <a:ext cx="1981200" cy="4381415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GB" sz="1200">
                  <a:solidFill>
                    <a:schemeClr val="tx1"/>
                  </a:solidFill>
                </a:rPr>
                <a:t>HTTP Server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Flowchart: Magnetic Disk 5"/>
            <p:cNvSpPr/>
            <p:nvPr/>
          </p:nvSpPr>
          <p:spPr>
            <a:xfrm>
              <a:off x="641107" y="3571337"/>
              <a:ext cx="1676400" cy="1192427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400" b="1" dirty="0" err="1">
                  <a:solidFill>
                    <a:sysClr val="windowText" lastClr="000000"/>
                  </a:solidFill>
                </a:rPr>
                <a:t>Misc</a:t>
              </a:r>
              <a:endParaRPr lang="en-GB" sz="1400" b="1" dirty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GB" sz="1100" dirty="0">
                  <a:solidFill>
                    <a:sysClr val="windowText" lastClr="000000"/>
                  </a:solidFill>
                </a:rPr>
                <a:t>Other binaries and web content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lowchart: Magnetic Disk 4"/>
            <p:cNvSpPr/>
            <p:nvPr/>
          </p:nvSpPr>
          <p:spPr>
            <a:xfrm>
              <a:off x="641107" y="2656937"/>
              <a:ext cx="1676400" cy="1192427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400" b="1" dirty="0">
                  <a:solidFill>
                    <a:sysClr val="windowText" lastClr="000000"/>
                  </a:solidFill>
                </a:rPr>
                <a:t>Python Software</a:t>
              </a:r>
            </a:p>
            <a:p>
              <a:pPr algn="ctr">
                <a:lnSpc>
                  <a:spcPct val="90000"/>
                </a:lnSpc>
              </a:pPr>
              <a:r>
                <a:rPr lang="en-GB" sz="1100" dirty="0">
                  <a:solidFill>
                    <a:sysClr val="windowText" lastClr="000000"/>
                  </a:solidFill>
                </a:rPr>
                <a:t>Standalone virtual environments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lowchart: Magnetic Disk 1"/>
            <p:cNvSpPr/>
            <p:nvPr/>
          </p:nvSpPr>
          <p:spPr>
            <a:xfrm>
              <a:off x="641107" y="1742537"/>
              <a:ext cx="1676400" cy="1192427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400" b="1" dirty="0">
                  <a:solidFill>
                    <a:sysClr val="windowText" lastClr="000000"/>
                  </a:solidFill>
                </a:rPr>
                <a:t>HP Linux Repo</a:t>
              </a:r>
            </a:p>
            <a:p>
              <a:pPr algn="ctr">
                <a:lnSpc>
                  <a:spcPct val="90000"/>
                </a:lnSpc>
              </a:pPr>
              <a:r>
                <a:rPr lang="en-GB" sz="1100" dirty="0">
                  <a:solidFill>
                    <a:sysClr val="windowText" lastClr="000000"/>
                  </a:solidFill>
                </a:rPr>
                <a:t>Binary packages in </a:t>
              </a:r>
              <a:r>
                <a:rPr lang="en-GB" sz="1100" dirty="0" err="1">
                  <a:solidFill>
                    <a:sysClr val="windowText" lastClr="000000"/>
                  </a:solidFill>
                </a:rPr>
                <a:t>debian</a:t>
              </a:r>
              <a:r>
                <a:rPr lang="en-GB" sz="1100" dirty="0">
                  <a:solidFill>
                    <a:sysClr val="windowText" lastClr="000000"/>
                  </a:solidFill>
                </a:rPr>
                <a:t> repo format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Rectangle 10"/>
          <p:cNvSpPr/>
          <p:nvPr/>
        </p:nvSpPr>
        <p:spPr>
          <a:xfrm>
            <a:off x="482023" y="4929091"/>
            <a:ext cx="1259264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dirty="0"/>
              <a:t>GUI</a:t>
            </a:r>
            <a:endParaRPr lang="en-US" dirty="0"/>
          </a:p>
        </p:txBody>
      </p:sp>
      <p:grpSp>
        <p:nvGrpSpPr>
          <p:cNvPr id="16" name="Group 7"/>
          <p:cNvGrpSpPr/>
          <p:nvPr/>
        </p:nvGrpSpPr>
        <p:grpSpPr>
          <a:xfrm>
            <a:off x="4114111" y="4730423"/>
            <a:ext cx="2116040" cy="1752600"/>
            <a:chOff x="8304212" y="1371600"/>
            <a:chExt cx="2821386" cy="1752600"/>
          </a:xfrm>
        </p:grpSpPr>
        <p:sp>
          <p:nvSpPr>
            <p:cNvPr id="17" name="Rectangle 77"/>
            <p:cNvSpPr/>
            <p:nvPr/>
          </p:nvSpPr>
          <p:spPr>
            <a:xfrm>
              <a:off x="8304212" y="1371600"/>
              <a:ext cx="2821386" cy="1752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GB" sz="1050">
                  <a:solidFill>
                    <a:schemeClr val="tx1"/>
                  </a:solidFill>
                </a:rPr>
                <a:t>Git Repo</a:t>
              </a:r>
              <a:endParaRPr lang="en-US" sz="105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36"/>
            <p:cNvCxnSpPr/>
            <p:nvPr/>
          </p:nvCxnSpPr>
          <p:spPr>
            <a:xfrm>
              <a:off x="10186273" y="1824037"/>
              <a:ext cx="22860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30"/>
            <p:cNvCxnSpPr/>
            <p:nvPr/>
          </p:nvCxnSpPr>
          <p:spPr>
            <a:xfrm>
              <a:off x="9669066" y="2196413"/>
              <a:ext cx="1304132" cy="0"/>
            </a:xfrm>
            <a:prstGeom prst="line">
              <a:avLst/>
            </a:prstGeom>
            <a:ln w="19050">
              <a:solidFill>
                <a:schemeClr val="tx1"/>
              </a:solidFill>
              <a:miter lim="800000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5"/>
            <p:cNvCxnSpPr/>
            <p:nvPr/>
          </p:nvCxnSpPr>
          <p:spPr>
            <a:xfrm>
              <a:off x="9449198" y="1828800"/>
              <a:ext cx="22860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3"/>
            <p:cNvCxnSpPr/>
            <p:nvPr/>
          </p:nvCxnSpPr>
          <p:spPr>
            <a:xfrm>
              <a:off x="9296798" y="1828800"/>
              <a:ext cx="1676400" cy="0"/>
            </a:xfrm>
            <a:prstGeom prst="line">
              <a:avLst/>
            </a:prstGeom>
            <a:ln w="19050">
              <a:solidFill>
                <a:schemeClr val="tx1"/>
              </a:solidFill>
              <a:miter lim="800000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14"/>
            <p:cNvSpPr/>
            <p:nvPr/>
          </p:nvSpPr>
          <p:spPr>
            <a:xfrm>
              <a:off x="9426338" y="1805940"/>
              <a:ext cx="45720" cy="45720"/>
            </a:xfrm>
            <a:prstGeom prst="ellips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  <p:sp>
          <p:nvSpPr>
            <p:cNvPr id="23" name="Oval 16"/>
            <p:cNvSpPr/>
            <p:nvPr/>
          </p:nvSpPr>
          <p:spPr>
            <a:xfrm>
              <a:off x="10176906" y="1805940"/>
              <a:ext cx="45720" cy="45720"/>
            </a:xfrm>
            <a:prstGeom prst="ellips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  <p:sp>
          <p:nvSpPr>
            <p:cNvPr id="24" name="Oval 29"/>
            <p:cNvSpPr/>
            <p:nvPr/>
          </p:nvSpPr>
          <p:spPr>
            <a:xfrm>
              <a:off x="9646206" y="2173553"/>
              <a:ext cx="45720" cy="4572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  <p:sp>
          <p:nvSpPr>
            <p:cNvPr id="25" name="Oval 41"/>
            <p:cNvSpPr/>
            <p:nvPr/>
          </p:nvSpPr>
          <p:spPr>
            <a:xfrm>
              <a:off x="10388679" y="2175986"/>
              <a:ext cx="45720" cy="4572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62947" y="1772577"/>
              <a:ext cx="322143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GB" sz="800"/>
                <a:t>hos</a:t>
              </a:r>
              <a:endParaRPr lang="en-US" sz="8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54055" y="2133600"/>
              <a:ext cx="331589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GB" sz="800"/>
                <a:t>site</a:t>
              </a:r>
              <a:endParaRPr lang="en-US" sz="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04577" y="1691640"/>
              <a:ext cx="249396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GB" sz="800"/>
                <a:t>2.0.0</a:t>
              </a:r>
              <a:endParaRPr lang="en-US" sz="8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379506" y="1691640"/>
              <a:ext cx="9144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GB" sz="800"/>
                <a:t>2.1.0</a:t>
              </a:r>
              <a:endParaRPr lang="en-US" sz="800"/>
            </a:p>
          </p:txBody>
        </p:sp>
        <p:cxnSp>
          <p:nvCxnSpPr>
            <p:cNvPr id="30" name="Straight Connector 53"/>
            <p:cNvCxnSpPr/>
            <p:nvPr/>
          </p:nvCxnSpPr>
          <p:spPr>
            <a:xfrm>
              <a:off x="9372998" y="2751740"/>
              <a:ext cx="1606230" cy="0"/>
            </a:xfrm>
            <a:prstGeom prst="line">
              <a:avLst/>
            </a:prstGeom>
            <a:ln w="19050">
              <a:solidFill>
                <a:schemeClr val="tx1"/>
              </a:solidFill>
              <a:miter lim="800000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54"/>
            <p:cNvCxnSpPr/>
            <p:nvPr/>
          </p:nvCxnSpPr>
          <p:spPr>
            <a:xfrm>
              <a:off x="9379506" y="2934620"/>
              <a:ext cx="1602424" cy="0"/>
            </a:xfrm>
            <a:prstGeom prst="line">
              <a:avLst/>
            </a:prstGeom>
            <a:ln w="19050">
              <a:solidFill>
                <a:schemeClr val="tx1"/>
              </a:solidFill>
              <a:miter lim="800000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685212" y="2675540"/>
              <a:ext cx="611586" cy="15240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GB" sz="800"/>
                <a:t>cp-persistent</a:t>
              </a:r>
              <a:endParaRPr lang="en-US" sz="8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761412" y="2840799"/>
              <a:ext cx="535385" cy="1166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GB" sz="800"/>
                <a:t>ansible</a:t>
              </a:r>
              <a:endParaRPr lang="en-US" sz="800"/>
            </a:p>
          </p:txBody>
        </p:sp>
        <p:sp>
          <p:nvSpPr>
            <p:cNvPr id="34" name="Oval 72"/>
            <p:cNvSpPr/>
            <p:nvPr/>
          </p:nvSpPr>
          <p:spPr>
            <a:xfrm>
              <a:off x="10198653" y="2911760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  <p:cxnSp>
          <p:nvCxnSpPr>
            <p:cNvPr id="35" name="Straight Arrow Connector 75"/>
            <p:cNvCxnSpPr/>
            <p:nvPr/>
          </p:nvCxnSpPr>
          <p:spPr>
            <a:xfrm>
              <a:off x="10221513" y="2767920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67"/>
            <p:cNvSpPr/>
            <p:nvPr/>
          </p:nvSpPr>
          <p:spPr>
            <a:xfrm>
              <a:off x="10198653" y="2732214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  <p:sp>
          <p:nvSpPr>
            <p:cNvPr id="37" name="Oval 73"/>
            <p:cNvSpPr/>
            <p:nvPr/>
          </p:nvSpPr>
          <p:spPr>
            <a:xfrm>
              <a:off x="10751259" y="2911760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  <p:cxnSp>
          <p:nvCxnSpPr>
            <p:cNvPr id="38" name="Straight Arrow Connector 76"/>
            <p:cNvCxnSpPr/>
            <p:nvPr/>
          </p:nvCxnSpPr>
          <p:spPr>
            <a:xfrm>
              <a:off x="10769833" y="2767920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69"/>
            <p:cNvSpPr/>
            <p:nvPr/>
          </p:nvSpPr>
          <p:spPr>
            <a:xfrm>
              <a:off x="10746973" y="2728880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  <p:cxnSp>
          <p:nvCxnSpPr>
            <p:cNvPr id="40" name="Straight Arrow Connector 68"/>
            <p:cNvCxnSpPr>
              <a:endCxn id="36" idx="0"/>
            </p:cNvCxnSpPr>
            <p:nvPr/>
          </p:nvCxnSpPr>
          <p:spPr>
            <a:xfrm>
              <a:off x="10221513" y="2586456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70"/>
            <p:cNvCxnSpPr>
              <a:endCxn id="39" idx="0"/>
            </p:cNvCxnSpPr>
            <p:nvPr/>
          </p:nvCxnSpPr>
          <p:spPr>
            <a:xfrm>
              <a:off x="10769833" y="2583122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84"/>
            <p:cNvCxnSpPr/>
            <p:nvPr/>
          </p:nvCxnSpPr>
          <p:spPr>
            <a:xfrm>
              <a:off x="9370376" y="2384121"/>
              <a:ext cx="1606230" cy="0"/>
            </a:xfrm>
            <a:prstGeom prst="line">
              <a:avLst/>
            </a:prstGeom>
            <a:ln w="19050">
              <a:solidFill>
                <a:schemeClr val="accent3"/>
              </a:solidFill>
              <a:miter lim="800000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85"/>
            <p:cNvCxnSpPr/>
            <p:nvPr/>
          </p:nvCxnSpPr>
          <p:spPr>
            <a:xfrm>
              <a:off x="9376884" y="2567001"/>
              <a:ext cx="1602424" cy="0"/>
            </a:xfrm>
            <a:prstGeom prst="line">
              <a:avLst/>
            </a:prstGeom>
            <a:ln w="19050">
              <a:solidFill>
                <a:schemeClr val="accent3"/>
              </a:solidFill>
              <a:miter lim="800000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682590" y="2307921"/>
              <a:ext cx="611586" cy="15240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GB" sz="800">
                  <a:solidFill>
                    <a:schemeClr val="accent3"/>
                  </a:solidFill>
                </a:rPr>
                <a:t>staging-cp-persistent</a:t>
              </a:r>
              <a:endParaRPr lang="en-US" sz="800">
                <a:solidFill>
                  <a:schemeClr val="accent3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758790" y="2473180"/>
              <a:ext cx="535385" cy="1166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GB" sz="800">
                  <a:solidFill>
                    <a:schemeClr val="accent3"/>
                  </a:solidFill>
                </a:rPr>
                <a:t>staging-ansible</a:t>
              </a:r>
              <a:endParaRPr lang="en-US" sz="800">
                <a:solidFill>
                  <a:schemeClr val="accent3"/>
                </a:solidFill>
              </a:endParaRPr>
            </a:p>
          </p:txBody>
        </p:sp>
        <p:sp>
          <p:nvSpPr>
            <p:cNvPr id="46" name="Oval 88"/>
            <p:cNvSpPr/>
            <p:nvPr/>
          </p:nvSpPr>
          <p:spPr>
            <a:xfrm>
              <a:off x="10016805" y="2544141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  <p:sp>
          <p:nvSpPr>
            <p:cNvPr id="47" name="Oval 89"/>
            <p:cNvSpPr/>
            <p:nvPr/>
          </p:nvSpPr>
          <p:spPr>
            <a:xfrm>
              <a:off x="10196031" y="2544141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  <p:cxnSp>
          <p:nvCxnSpPr>
            <p:cNvPr id="48" name="Straight Arrow Connector 90"/>
            <p:cNvCxnSpPr/>
            <p:nvPr/>
          </p:nvCxnSpPr>
          <p:spPr>
            <a:xfrm>
              <a:off x="10039665" y="2400301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91"/>
            <p:cNvCxnSpPr/>
            <p:nvPr/>
          </p:nvCxnSpPr>
          <p:spPr>
            <a:xfrm>
              <a:off x="10218891" y="2400301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92"/>
            <p:cNvSpPr/>
            <p:nvPr/>
          </p:nvSpPr>
          <p:spPr>
            <a:xfrm>
              <a:off x="10196031" y="2364595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  <p:sp>
          <p:nvSpPr>
            <p:cNvPr id="51" name="Oval 93"/>
            <p:cNvSpPr/>
            <p:nvPr/>
          </p:nvSpPr>
          <p:spPr>
            <a:xfrm>
              <a:off x="10748637" y="2544141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  <p:sp>
          <p:nvSpPr>
            <p:cNvPr id="52" name="Oval 94"/>
            <p:cNvSpPr/>
            <p:nvPr/>
          </p:nvSpPr>
          <p:spPr>
            <a:xfrm>
              <a:off x="10016805" y="2361261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  <p:cxnSp>
          <p:nvCxnSpPr>
            <p:cNvPr id="53" name="Straight Arrow Connector 95"/>
            <p:cNvCxnSpPr/>
            <p:nvPr/>
          </p:nvCxnSpPr>
          <p:spPr>
            <a:xfrm>
              <a:off x="10767211" y="2400301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96"/>
            <p:cNvSpPr/>
            <p:nvPr/>
          </p:nvSpPr>
          <p:spPr>
            <a:xfrm>
              <a:off x="10744351" y="2361261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  <p:cxnSp>
          <p:nvCxnSpPr>
            <p:cNvPr id="55" name="Straight Arrow Connector 97"/>
            <p:cNvCxnSpPr>
              <a:endCxn id="52" idx="0"/>
            </p:cNvCxnSpPr>
            <p:nvPr/>
          </p:nvCxnSpPr>
          <p:spPr>
            <a:xfrm>
              <a:off x="10039665" y="2215503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98"/>
            <p:cNvCxnSpPr>
              <a:endCxn id="50" idx="0"/>
            </p:cNvCxnSpPr>
            <p:nvPr/>
          </p:nvCxnSpPr>
          <p:spPr>
            <a:xfrm>
              <a:off x="10218891" y="2218837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99"/>
            <p:cNvCxnSpPr>
              <a:endCxn id="54" idx="0"/>
            </p:cNvCxnSpPr>
            <p:nvPr/>
          </p:nvCxnSpPr>
          <p:spPr>
            <a:xfrm>
              <a:off x="10767211" y="2215503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102"/>
            <p:cNvSpPr/>
            <p:nvPr/>
          </p:nvSpPr>
          <p:spPr>
            <a:xfrm>
              <a:off x="9834231" y="2542657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  <p:cxnSp>
          <p:nvCxnSpPr>
            <p:cNvPr id="59" name="Straight Arrow Connector 103"/>
            <p:cNvCxnSpPr>
              <a:endCxn id="58" idx="0"/>
            </p:cNvCxnSpPr>
            <p:nvPr/>
          </p:nvCxnSpPr>
          <p:spPr>
            <a:xfrm>
              <a:off x="9857091" y="2396899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100"/>
            <p:cNvSpPr/>
            <p:nvPr/>
          </p:nvSpPr>
          <p:spPr>
            <a:xfrm>
              <a:off x="9831854" y="2361698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  <p:cxnSp>
          <p:nvCxnSpPr>
            <p:cNvPr id="61" name="Straight Arrow Connector 101"/>
            <p:cNvCxnSpPr>
              <a:endCxn id="60" idx="0"/>
            </p:cNvCxnSpPr>
            <p:nvPr/>
          </p:nvCxnSpPr>
          <p:spPr>
            <a:xfrm>
              <a:off x="9854714" y="2215940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38"/>
            <p:cNvSpPr/>
            <p:nvPr/>
          </p:nvSpPr>
          <p:spPr>
            <a:xfrm>
              <a:off x="9830198" y="2173553"/>
              <a:ext cx="45720" cy="45720"/>
            </a:xfrm>
            <a:prstGeom prst="ellips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  <p:sp>
          <p:nvSpPr>
            <p:cNvPr id="63" name="Oval 104"/>
            <p:cNvSpPr/>
            <p:nvPr/>
          </p:nvSpPr>
          <p:spPr>
            <a:xfrm>
              <a:off x="10562655" y="2536529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  <p:cxnSp>
          <p:nvCxnSpPr>
            <p:cNvPr id="64" name="Straight Arrow Connector 105"/>
            <p:cNvCxnSpPr>
              <a:endCxn id="63" idx="0"/>
            </p:cNvCxnSpPr>
            <p:nvPr/>
          </p:nvCxnSpPr>
          <p:spPr>
            <a:xfrm>
              <a:off x="10585515" y="2390771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106"/>
            <p:cNvSpPr/>
            <p:nvPr/>
          </p:nvSpPr>
          <p:spPr>
            <a:xfrm>
              <a:off x="10560278" y="2355570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  <p:cxnSp>
          <p:nvCxnSpPr>
            <p:cNvPr id="66" name="Straight Arrow Connector 107"/>
            <p:cNvCxnSpPr>
              <a:endCxn id="65" idx="0"/>
            </p:cNvCxnSpPr>
            <p:nvPr/>
          </p:nvCxnSpPr>
          <p:spPr>
            <a:xfrm>
              <a:off x="10583138" y="2209812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44"/>
            <p:cNvSpPr/>
            <p:nvPr/>
          </p:nvSpPr>
          <p:spPr>
            <a:xfrm>
              <a:off x="10559494" y="2173553"/>
              <a:ext cx="45720" cy="45720"/>
            </a:xfrm>
            <a:prstGeom prst="ellips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  <p:sp>
          <p:nvSpPr>
            <p:cNvPr id="68" name="Oval 39"/>
            <p:cNvSpPr/>
            <p:nvPr/>
          </p:nvSpPr>
          <p:spPr>
            <a:xfrm>
              <a:off x="10019427" y="2173553"/>
              <a:ext cx="45720" cy="45720"/>
            </a:xfrm>
            <a:prstGeom prst="ellips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  <p:sp>
          <p:nvSpPr>
            <p:cNvPr id="69" name="Oval 40"/>
            <p:cNvSpPr/>
            <p:nvPr/>
          </p:nvSpPr>
          <p:spPr>
            <a:xfrm>
              <a:off x="10202466" y="2174505"/>
              <a:ext cx="45720" cy="45720"/>
            </a:xfrm>
            <a:prstGeom prst="ellips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  <p:sp>
          <p:nvSpPr>
            <p:cNvPr id="70" name="Oval 45"/>
            <p:cNvSpPr/>
            <p:nvPr/>
          </p:nvSpPr>
          <p:spPr>
            <a:xfrm>
              <a:off x="10748723" y="2173553"/>
              <a:ext cx="45720" cy="45720"/>
            </a:xfrm>
            <a:prstGeom prst="ellips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 </a:t>
              </a:r>
              <a:endParaRPr lang="en-US"/>
            </a:p>
          </p:txBody>
        </p:sp>
      </p:grpSp>
      <p:grpSp>
        <p:nvGrpSpPr>
          <p:cNvPr id="71" name="Group 28"/>
          <p:cNvGrpSpPr/>
          <p:nvPr/>
        </p:nvGrpSpPr>
        <p:grpSpPr>
          <a:xfrm>
            <a:off x="1739326" y="1361791"/>
            <a:ext cx="1804088" cy="3783692"/>
            <a:chOff x="2317509" y="990854"/>
            <a:chExt cx="2405451" cy="3783692"/>
          </a:xfrm>
        </p:grpSpPr>
        <p:sp>
          <p:nvSpPr>
            <p:cNvPr id="72" name="Trapezoid 83"/>
            <p:cNvSpPr/>
            <p:nvPr/>
          </p:nvSpPr>
          <p:spPr>
            <a:xfrm rot="16200000">
              <a:off x="995838" y="2691526"/>
              <a:ext cx="3022971" cy="379630"/>
            </a:xfrm>
            <a:prstGeom prst="trapezoid">
              <a:avLst>
                <a:gd name="adj" fmla="val 29485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73" name="Rectangle 108"/>
            <p:cNvSpPr/>
            <p:nvPr/>
          </p:nvSpPr>
          <p:spPr>
            <a:xfrm>
              <a:off x="2856127" y="2400300"/>
              <a:ext cx="1679018" cy="838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Config Processor</a:t>
              </a:r>
              <a:endParaRPr lang="en-US"/>
            </a:p>
          </p:txBody>
        </p:sp>
        <p:sp>
          <p:nvSpPr>
            <p:cNvPr id="74" name="Rectangle 110"/>
            <p:cNvSpPr/>
            <p:nvPr/>
          </p:nvSpPr>
          <p:spPr>
            <a:xfrm>
              <a:off x="2856127" y="3320363"/>
              <a:ext cx="1679018" cy="2229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nova-api</a:t>
              </a:r>
              <a:endParaRPr lang="en-US"/>
            </a:p>
          </p:txBody>
        </p:sp>
        <p:sp>
          <p:nvSpPr>
            <p:cNvPr id="75" name="Rectangle 111"/>
            <p:cNvSpPr/>
            <p:nvPr/>
          </p:nvSpPr>
          <p:spPr>
            <a:xfrm>
              <a:off x="2856127" y="3625163"/>
              <a:ext cx="1679018" cy="2229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cinder-api</a:t>
              </a:r>
              <a:endParaRPr lang="en-US"/>
            </a:p>
          </p:txBody>
        </p:sp>
        <p:sp>
          <p:nvSpPr>
            <p:cNvPr id="76" name="Rectangle 112"/>
            <p:cNvSpPr/>
            <p:nvPr/>
          </p:nvSpPr>
          <p:spPr>
            <a:xfrm>
              <a:off x="2856127" y="3929963"/>
              <a:ext cx="1679018" cy="222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200" dirty="0"/>
                <a:t>neutron-</a:t>
              </a:r>
              <a:r>
                <a:rPr lang="en-US" sz="1200" dirty="0"/>
                <a:t>server</a:t>
              </a:r>
              <a:endParaRPr lang="en-GB" sz="1200" dirty="0"/>
            </a:p>
          </p:txBody>
        </p:sp>
        <p:sp>
          <p:nvSpPr>
            <p:cNvPr id="77" name="Rectangle 113"/>
            <p:cNvSpPr/>
            <p:nvPr/>
          </p:nvSpPr>
          <p:spPr>
            <a:xfrm>
              <a:off x="2856127" y="4234763"/>
              <a:ext cx="1679018" cy="2229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dirty="0"/>
                <a:t>glance-</a:t>
              </a:r>
              <a:r>
                <a:rPr lang="en-GB" dirty="0" err="1"/>
                <a:t>api</a:t>
              </a:r>
              <a:endParaRPr lang="en-GB" dirty="0"/>
            </a:p>
          </p:txBody>
        </p:sp>
        <p:sp>
          <p:nvSpPr>
            <p:cNvPr id="78" name="Rectangle 115"/>
            <p:cNvSpPr/>
            <p:nvPr/>
          </p:nvSpPr>
          <p:spPr>
            <a:xfrm>
              <a:off x="2856127" y="2095908"/>
              <a:ext cx="1679018" cy="2229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200" dirty="0" err="1"/>
                <a:t>monasca</a:t>
              </a:r>
              <a:r>
                <a:rPr lang="en-GB" sz="1200" dirty="0"/>
                <a:t>-agent</a:t>
              </a:r>
              <a:endParaRPr lang="en-US" sz="1200" dirty="0"/>
            </a:p>
          </p:txBody>
        </p:sp>
        <p:sp>
          <p:nvSpPr>
            <p:cNvPr id="79" name="Rectangle 116"/>
            <p:cNvSpPr/>
            <p:nvPr/>
          </p:nvSpPr>
          <p:spPr>
            <a:xfrm>
              <a:off x="2856127" y="1791108"/>
              <a:ext cx="1679018" cy="2229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ansible</a:t>
              </a:r>
              <a:endParaRPr lang="en-US"/>
            </a:p>
          </p:txBody>
        </p:sp>
        <p:sp>
          <p:nvSpPr>
            <p:cNvPr id="80" name="Rectangle 117"/>
            <p:cNvSpPr/>
            <p:nvPr/>
          </p:nvSpPr>
          <p:spPr>
            <a:xfrm>
              <a:off x="2856127" y="1486308"/>
              <a:ext cx="1679018" cy="222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swift-proxy</a:t>
              </a:r>
              <a:endParaRPr lang="en-US"/>
            </a:p>
          </p:txBody>
        </p:sp>
        <p:sp>
          <p:nvSpPr>
            <p:cNvPr id="81" name="Rectangle 118"/>
            <p:cNvSpPr/>
            <p:nvPr/>
          </p:nvSpPr>
          <p:spPr>
            <a:xfrm>
              <a:off x="2856127" y="1181508"/>
              <a:ext cx="1679018" cy="222937"/>
            </a:xfrm>
            <a:prstGeom prst="rect">
              <a:avLst/>
            </a:prstGeom>
            <a:solidFill>
              <a:schemeClr val="accent4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/>
                <a:t>ceilometer-api</a:t>
              </a:r>
              <a:endParaRPr lang="en-US"/>
            </a:p>
          </p:txBody>
        </p:sp>
        <p:sp>
          <p:nvSpPr>
            <p:cNvPr id="82" name="Rectangle 82"/>
            <p:cNvSpPr/>
            <p:nvPr/>
          </p:nvSpPr>
          <p:spPr>
            <a:xfrm>
              <a:off x="2697136" y="1369855"/>
              <a:ext cx="2025824" cy="302297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83" name="Rectangle 8"/>
            <p:cNvSpPr/>
            <p:nvPr/>
          </p:nvSpPr>
          <p:spPr>
            <a:xfrm>
              <a:off x="2697136" y="990854"/>
              <a:ext cx="2025824" cy="379255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84" name="Rectangle 120"/>
            <p:cNvSpPr/>
            <p:nvPr/>
          </p:nvSpPr>
          <p:spPr>
            <a:xfrm>
              <a:off x="2697136" y="4395291"/>
              <a:ext cx="2025824" cy="379255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85" name="Rectangle 121"/>
            <p:cNvSpPr/>
            <p:nvPr/>
          </p:nvSpPr>
          <p:spPr>
            <a:xfrm>
              <a:off x="2695885" y="1369855"/>
              <a:ext cx="2025824" cy="302297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</p:grpSp>
      <p:sp>
        <p:nvSpPr>
          <p:cNvPr id="86" name="Freeform 17"/>
          <p:cNvSpPr/>
          <p:nvPr/>
        </p:nvSpPr>
        <p:spPr>
          <a:xfrm>
            <a:off x="6214923" y="3133726"/>
            <a:ext cx="191172" cy="3338212"/>
          </a:xfrm>
          <a:custGeom>
            <a:avLst/>
            <a:gdLst>
              <a:gd name="connsiteX0" fmla="*/ 2381 w 252412"/>
              <a:gd name="connsiteY0" fmla="*/ 795338 h 2631281"/>
              <a:gd name="connsiteX1" fmla="*/ 252412 w 252412"/>
              <a:gd name="connsiteY1" fmla="*/ 0 h 2631281"/>
              <a:gd name="connsiteX2" fmla="*/ 252412 w 252412"/>
              <a:gd name="connsiteY2" fmla="*/ 2631281 h 2631281"/>
              <a:gd name="connsiteX3" fmla="*/ 0 w 252412"/>
              <a:gd name="connsiteY3" fmla="*/ 981075 h 2631281"/>
              <a:gd name="connsiteX4" fmla="*/ 2381 w 252412"/>
              <a:gd name="connsiteY4" fmla="*/ 795338 h 2631281"/>
              <a:gd name="connsiteX0" fmla="*/ 230 w 250261"/>
              <a:gd name="connsiteY0" fmla="*/ 795338 h 2631281"/>
              <a:gd name="connsiteX1" fmla="*/ 250261 w 250261"/>
              <a:gd name="connsiteY1" fmla="*/ 0 h 2631281"/>
              <a:gd name="connsiteX2" fmla="*/ 250261 w 250261"/>
              <a:gd name="connsiteY2" fmla="*/ 2631281 h 2631281"/>
              <a:gd name="connsiteX3" fmla="*/ 230 w 250261"/>
              <a:gd name="connsiteY3" fmla="*/ 954881 h 2631281"/>
              <a:gd name="connsiteX4" fmla="*/ 230 w 250261"/>
              <a:gd name="connsiteY4" fmla="*/ 795338 h 2631281"/>
              <a:gd name="connsiteX0" fmla="*/ 230 w 250261"/>
              <a:gd name="connsiteY0" fmla="*/ 795338 h 3338212"/>
              <a:gd name="connsiteX1" fmla="*/ 250261 w 250261"/>
              <a:gd name="connsiteY1" fmla="*/ 0 h 3338212"/>
              <a:gd name="connsiteX2" fmla="*/ 242577 w 250261"/>
              <a:gd name="connsiteY2" fmla="*/ 3338212 h 3338212"/>
              <a:gd name="connsiteX3" fmla="*/ 230 w 250261"/>
              <a:gd name="connsiteY3" fmla="*/ 954881 h 3338212"/>
              <a:gd name="connsiteX4" fmla="*/ 230 w 250261"/>
              <a:gd name="connsiteY4" fmla="*/ 795338 h 3338212"/>
              <a:gd name="connsiteX0" fmla="*/ 230 w 250261"/>
              <a:gd name="connsiteY0" fmla="*/ 795338 h 3338212"/>
              <a:gd name="connsiteX1" fmla="*/ 250261 w 250261"/>
              <a:gd name="connsiteY1" fmla="*/ 0 h 3338212"/>
              <a:gd name="connsiteX2" fmla="*/ 242577 w 250261"/>
              <a:gd name="connsiteY2" fmla="*/ 3338212 h 3338212"/>
              <a:gd name="connsiteX3" fmla="*/ 230 w 250261"/>
              <a:gd name="connsiteY3" fmla="*/ 954881 h 3338212"/>
              <a:gd name="connsiteX4" fmla="*/ 230 w 250261"/>
              <a:gd name="connsiteY4" fmla="*/ 795338 h 3338212"/>
              <a:gd name="connsiteX0" fmla="*/ 916 w 250947"/>
              <a:gd name="connsiteY0" fmla="*/ 795338 h 3338212"/>
              <a:gd name="connsiteX1" fmla="*/ 250947 w 250947"/>
              <a:gd name="connsiteY1" fmla="*/ 0 h 3338212"/>
              <a:gd name="connsiteX2" fmla="*/ 243263 w 250947"/>
              <a:gd name="connsiteY2" fmla="*/ 3338212 h 3338212"/>
              <a:gd name="connsiteX3" fmla="*/ 916 w 250947"/>
              <a:gd name="connsiteY3" fmla="*/ 954881 h 3338212"/>
              <a:gd name="connsiteX4" fmla="*/ 916 w 250947"/>
              <a:gd name="connsiteY4" fmla="*/ 795338 h 3338212"/>
              <a:gd name="connsiteX0" fmla="*/ 916 w 250947"/>
              <a:gd name="connsiteY0" fmla="*/ 795338 h 3338212"/>
              <a:gd name="connsiteX1" fmla="*/ 250947 w 250947"/>
              <a:gd name="connsiteY1" fmla="*/ 0 h 3338212"/>
              <a:gd name="connsiteX2" fmla="*/ 243263 w 250947"/>
              <a:gd name="connsiteY2" fmla="*/ 3338212 h 3338212"/>
              <a:gd name="connsiteX3" fmla="*/ 916 w 250947"/>
              <a:gd name="connsiteY3" fmla="*/ 1112043 h 3338212"/>
              <a:gd name="connsiteX4" fmla="*/ 916 w 250947"/>
              <a:gd name="connsiteY4" fmla="*/ 795338 h 3338212"/>
              <a:gd name="connsiteX0" fmla="*/ 103 w 254896"/>
              <a:gd name="connsiteY0" fmla="*/ 938213 h 3338212"/>
              <a:gd name="connsiteX1" fmla="*/ 254896 w 254896"/>
              <a:gd name="connsiteY1" fmla="*/ 0 h 3338212"/>
              <a:gd name="connsiteX2" fmla="*/ 247212 w 254896"/>
              <a:gd name="connsiteY2" fmla="*/ 3338212 h 3338212"/>
              <a:gd name="connsiteX3" fmla="*/ 4865 w 254896"/>
              <a:gd name="connsiteY3" fmla="*/ 1112043 h 3338212"/>
              <a:gd name="connsiteX4" fmla="*/ 103 w 254896"/>
              <a:gd name="connsiteY4" fmla="*/ 938213 h 333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896" h="3338212">
                <a:moveTo>
                  <a:pt x="103" y="938213"/>
                </a:moveTo>
                <a:lnTo>
                  <a:pt x="254896" y="0"/>
                </a:lnTo>
                <a:cubicBezTo>
                  <a:pt x="252335" y="1112737"/>
                  <a:pt x="249773" y="2225475"/>
                  <a:pt x="247212" y="3338212"/>
                </a:cubicBezTo>
                <a:cubicBezTo>
                  <a:pt x="166430" y="2543768"/>
                  <a:pt x="85647" y="1906487"/>
                  <a:pt x="4865" y="1112043"/>
                </a:cubicBezTo>
                <a:cubicBezTo>
                  <a:pt x="3278" y="1112043"/>
                  <a:pt x="-691" y="1000125"/>
                  <a:pt x="103" y="938213"/>
                </a:cubicBez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87" name="Rectangle 177"/>
          <p:cNvSpPr/>
          <p:nvPr/>
        </p:nvSpPr>
        <p:spPr>
          <a:xfrm>
            <a:off x="6400801" y="3135639"/>
            <a:ext cx="2481942" cy="334738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sz="1050" dirty="0" err="1">
                <a:solidFill>
                  <a:schemeClr val="tx1"/>
                </a:solidFill>
              </a:rPr>
              <a:t>Ansible</a:t>
            </a:r>
            <a:r>
              <a:rPr lang="en-GB" sz="1050" dirty="0">
                <a:solidFill>
                  <a:schemeClr val="tx1"/>
                </a:solidFill>
              </a:rPr>
              <a:t> Playbooks</a:t>
            </a:r>
          </a:p>
          <a:p>
            <a:pPr>
              <a:lnSpc>
                <a:spcPct val="90000"/>
              </a:lnSpc>
            </a:pPr>
            <a:endParaRPr lang="en-GB" sz="105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050" b="1" dirty="0" err="1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├─</a:t>
            </a:r>
            <a:r>
              <a:rPr lang="en-GB" sz="1050" b="1" dirty="0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roles/</a:t>
            </a:r>
            <a:endParaRPr lang="en-GB" sz="1050" dirty="0">
              <a:solidFill>
                <a:srgbClr val="008B2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├─</a:t>
            </a:r>
            <a:r>
              <a:rPr lang="en-GB" sz="1050" b="1" dirty="0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nova-compute</a:t>
            </a:r>
            <a:r>
              <a:rPr lang="en-GB" sz="105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├─</a:t>
            </a:r>
            <a:r>
              <a:rPr lang="en-GB" sz="1050" b="1" dirty="0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defaults</a:t>
            </a: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GB" sz="105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├─</a:t>
            </a:r>
            <a:r>
              <a:rPr lang="en-GB" sz="1050" b="1" dirty="0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handlers</a:t>
            </a: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GB" sz="105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├─</a:t>
            </a:r>
            <a:r>
              <a:rPr lang="en-GB" sz="1050" b="1" dirty="0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GB" sz="105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├─</a:t>
            </a:r>
            <a:r>
              <a:rPr lang="en-GB" sz="1050" b="1" dirty="0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│ ├─</a:t>
            </a:r>
            <a:r>
              <a:rPr lang="en-GB" sz="1050" dirty="0" err="1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configure.yml</a:t>
            </a:r>
            <a:endParaRPr lang="en-GB" sz="1050" dirty="0">
              <a:solidFill>
                <a:srgbClr val="008B2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│ ├─</a:t>
            </a:r>
            <a:r>
              <a:rPr lang="en-GB" sz="1050" dirty="0" err="1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install.yml</a:t>
            </a:r>
            <a:endParaRPr lang="en-GB" sz="1050" dirty="0">
              <a:solidFill>
                <a:srgbClr val="008B2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│ ├─</a:t>
            </a:r>
            <a:r>
              <a:rPr lang="en-GB" sz="1050" dirty="0" err="1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start.yml</a:t>
            </a:r>
            <a:endParaRPr lang="en-GB" sz="1050" dirty="0">
              <a:solidFill>
                <a:srgbClr val="008B2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│ ├─</a:t>
            </a:r>
            <a:r>
              <a:rPr lang="en-GB" sz="1050" dirty="0" err="1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status.yml</a:t>
            </a:r>
            <a:endParaRPr lang="en-GB" sz="1050" dirty="0">
              <a:solidFill>
                <a:srgbClr val="008B2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│ ├─</a:t>
            </a:r>
            <a:r>
              <a:rPr lang="en-GB" sz="1050" dirty="0" err="1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stop.yml</a:t>
            </a:r>
            <a:endParaRPr lang="en-GB" sz="1050" dirty="0">
              <a:solidFill>
                <a:srgbClr val="008B2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└─</a:t>
            </a:r>
            <a:r>
              <a:rPr lang="en-GB" sz="1050" b="1" dirty="0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  ├─</a:t>
            </a:r>
            <a:r>
              <a:rPr lang="en-GB" sz="1050" dirty="0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compute.conf.j2</a:t>
            </a:r>
            <a:endParaRPr lang="en-GB" sz="105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  └─</a:t>
            </a:r>
            <a:r>
              <a:rPr lang="en-GB" sz="1050" dirty="0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compute-logging.conf.j2</a:t>
            </a:r>
          </a:p>
          <a:p>
            <a:pPr>
              <a:lnSpc>
                <a:spcPct val="90000"/>
              </a:lnSpc>
            </a:pP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└ </a:t>
            </a:r>
            <a:r>
              <a:rPr lang="en-GB" sz="1050" i="1" dirty="0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├─</a:t>
            </a:r>
            <a:r>
              <a:rPr lang="en-GB" sz="1050" dirty="0" err="1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hlm-deploy.yml</a:t>
            </a:r>
            <a:endParaRPr lang="en-GB" sz="1050" dirty="0">
              <a:solidFill>
                <a:srgbClr val="008B2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├─</a:t>
            </a:r>
            <a:r>
              <a:rPr lang="en-GB" sz="1050" dirty="0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nova-</a:t>
            </a:r>
            <a:r>
              <a:rPr lang="en-GB" sz="1050" dirty="0" err="1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deploy.yml</a:t>
            </a:r>
            <a:endParaRPr lang="en-GB" sz="1050" b="1" dirty="0">
              <a:solidFill>
                <a:srgbClr val="008B2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└ </a:t>
            </a:r>
            <a:r>
              <a:rPr lang="en-GB" sz="1050" dirty="0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8" name="Freeform 21"/>
          <p:cNvSpPr/>
          <p:nvPr/>
        </p:nvSpPr>
        <p:spPr>
          <a:xfrm>
            <a:off x="6216616" y="1145383"/>
            <a:ext cx="184124" cy="1750219"/>
          </a:xfrm>
          <a:custGeom>
            <a:avLst/>
            <a:gdLst>
              <a:gd name="connsiteX0" fmla="*/ 14287 w 245269"/>
              <a:gd name="connsiteY0" fmla="*/ 1076325 h 1750219"/>
              <a:gd name="connsiteX1" fmla="*/ 245269 w 245269"/>
              <a:gd name="connsiteY1" fmla="*/ 0 h 1750219"/>
              <a:gd name="connsiteX2" fmla="*/ 245269 w 245269"/>
              <a:gd name="connsiteY2" fmla="*/ 1750219 h 1750219"/>
              <a:gd name="connsiteX3" fmla="*/ 0 w 245269"/>
              <a:gd name="connsiteY3" fmla="*/ 1493044 h 1750219"/>
              <a:gd name="connsiteX4" fmla="*/ 14287 w 245269"/>
              <a:gd name="connsiteY4" fmla="*/ 1076325 h 1750219"/>
              <a:gd name="connsiteX0" fmla="*/ 2381 w 245269"/>
              <a:gd name="connsiteY0" fmla="*/ 1078706 h 1750219"/>
              <a:gd name="connsiteX1" fmla="*/ 245269 w 245269"/>
              <a:gd name="connsiteY1" fmla="*/ 0 h 1750219"/>
              <a:gd name="connsiteX2" fmla="*/ 245269 w 245269"/>
              <a:gd name="connsiteY2" fmla="*/ 1750219 h 1750219"/>
              <a:gd name="connsiteX3" fmla="*/ 0 w 245269"/>
              <a:gd name="connsiteY3" fmla="*/ 1493044 h 1750219"/>
              <a:gd name="connsiteX4" fmla="*/ 2381 w 245269"/>
              <a:gd name="connsiteY4" fmla="*/ 1078706 h 1750219"/>
              <a:gd name="connsiteX0" fmla="*/ 229 w 245499"/>
              <a:gd name="connsiteY0" fmla="*/ 1078706 h 1750219"/>
              <a:gd name="connsiteX1" fmla="*/ 245499 w 245499"/>
              <a:gd name="connsiteY1" fmla="*/ 0 h 1750219"/>
              <a:gd name="connsiteX2" fmla="*/ 245499 w 245499"/>
              <a:gd name="connsiteY2" fmla="*/ 1750219 h 1750219"/>
              <a:gd name="connsiteX3" fmla="*/ 230 w 245499"/>
              <a:gd name="connsiteY3" fmla="*/ 1493044 h 1750219"/>
              <a:gd name="connsiteX4" fmla="*/ 229 w 245499"/>
              <a:gd name="connsiteY4" fmla="*/ 1078706 h 1750219"/>
              <a:gd name="connsiteX0" fmla="*/ 229 w 245499"/>
              <a:gd name="connsiteY0" fmla="*/ 1078706 h 1750219"/>
              <a:gd name="connsiteX1" fmla="*/ 245499 w 245499"/>
              <a:gd name="connsiteY1" fmla="*/ 0 h 1750219"/>
              <a:gd name="connsiteX2" fmla="*/ 245499 w 245499"/>
              <a:gd name="connsiteY2" fmla="*/ 1750219 h 1750219"/>
              <a:gd name="connsiteX3" fmla="*/ 230 w 245499"/>
              <a:gd name="connsiteY3" fmla="*/ 1497807 h 1750219"/>
              <a:gd name="connsiteX4" fmla="*/ 229 w 245499"/>
              <a:gd name="connsiteY4" fmla="*/ 1078706 h 175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99" h="1750219">
                <a:moveTo>
                  <a:pt x="229" y="1078706"/>
                </a:moveTo>
                <a:lnTo>
                  <a:pt x="245499" y="0"/>
                </a:lnTo>
                <a:lnTo>
                  <a:pt x="245499" y="1750219"/>
                </a:lnTo>
                <a:lnTo>
                  <a:pt x="230" y="1497807"/>
                </a:lnTo>
                <a:cubicBezTo>
                  <a:pt x="1024" y="1359694"/>
                  <a:pt x="-565" y="1216819"/>
                  <a:pt x="229" y="1078706"/>
                </a:cubicBez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89" name="Rectangle 179"/>
          <p:cNvSpPr/>
          <p:nvPr/>
        </p:nvSpPr>
        <p:spPr>
          <a:xfrm>
            <a:off x="6400801" y="1143000"/>
            <a:ext cx="2481942" cy="1752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sz="1050">
                <a:solidFill>
                  <a:schemeClr val="tx1"/>
                </a:solidFill>
              </a:rPr>
              <a:t>Cloud Model</a:t>
            </a:r>
          </a:p>
        </p:txBody>
      </p:sp>
      <p:sp>
        <p:nvSpPr>
          <p:cNvPr id="90" name="Down Arrow 22"/>
          <p:cNvSpPr/>
          <p:nvPr/>
        </p:nvSpPr>
        <p:spPr>
          <a:xfrm>
            <a:off x="4512680" y="4495806"/>
            <a:ext cx="1373773" cy="204151"/>
          </a:xfrm>
          <a:prstGeom prst="downArrow">
            <a:avLst>
              <a:gd name="adj1" fmla="val 49161"/>
              <a:gd name="adj2" fmla="val 50000"/>
            </a:avLst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/>
              <a:t>managed by</a:t>
            </a:r>
            <a:endParaRPr lang="en-US" sz="1100"/>
          </a:p>
        </p:txBody>
      </p:sp>
      <p:grpSp>
        <p:nvGrpSpPr>
          <p:cNvPr id="91" name="Group 31"/>
          <p:cNvGrpSpPr/>
          <p:nvPr/>
        </p:nvGrpSpPr>
        <p:grpSpPr>
          <a:xfrm>
            <a:off x="3680875" y="990600"/>
            <a:ext cx="153941" cy="5562600"/>
            <a:chOff x="4906241" y="990600"/>
            <a:chExt cx="205255" cy="5562600"/>
          </a:xfrm>
        </p:grpSpPr>
        <p:cxnSp>
          <p:nvCxnSpPr>
            <p:cNvPr id="92" name="Straight Connector 24"/>
            <p:cNvCxnSpPr/>
            <p:nvPr/>
          </p:nvCxnSpPr>
          <p:spPr>
            <a:xfrm>
              <a:off x="5111496" y="990600"/>
              <a:ext cx="0" cy="5562600"/>
            </a:xfrm>
            <a:prstGeom prst="line">
              <a:avLst/>
            </a:prstGeom>
            <a:ln w="19050">
              <a:solidFill>
                <a:srgbClr val="C00000"/>
              </a:solidFill>
              <a:prstDash val="dash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 rot="5400000">
              <a:off x="3994676" y="2030489"/>
              <a:ext cx="1994694" cy="1715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GB" sz="1000"/>
                <a:t>installed at system level (/opt/stack/)</a:t>
              </a:r>
              <a:endParaRPr lang="en-US" sz="1000"/>
            </a:p>
          </p:txBody>
        </p:sp>
      </p:grpSp>
      <p:sp>
        <p:nvSpPr>
          <p:cNvPr id="94" name="TextBox 93"/>
          <p:cNvSpPr txBox="1"/>
          <p:nvPr/>
        </p:nvSpPr>
        <p:spPr>
          <a:xfrm rot="5400000">
            <a:off x="2736397" y="2229728"/>
            <a:ext cx="2336870" cy="1125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1000"/>
              <a:t>installed at user level (/home/username/)</a:t>
            </a:r>
            <a:endParaRPr lang="en-US" sz="1000"/>
          </a:p>
        </p:txBody>
      </p:sp>
      <p:pic>
        <p:nvPicPr>
          <p:cNvPr id="9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735" y="1559191"/>
            <a:ext cx="2451008" cy="1130597"/>
          </a:xfrm>
          <a:prstGeom prst="rect">
            <a:avLst/>
          </a:prstGeom>
        </p:spPr>
      </p:pic>
      <p:sp>
        <p:nvSpPr>
          <p:cNvPr id="96" name="Rectangle 109"/>
          <p:cNvSpPr/>
          <p:nvPr/>
        </p:nvSpPr>
        <p:spPr>
          <a:xfrm>
            <a:off x="2140379" y="4931992"/>
            <a:ext cx="1259264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dirty="0"/>
              <a:t>Cobbler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7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4344C431-1F35-474B-96CC-DCB58988BAF3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191860"/>
            <a:ext cx="9488488" cy="576263"/>
          </a:xfrm>
          <a:prstGeom prst="rect">
            <a:avLst/>
          </a:prstGeom>
        </p:spPr>
        <p:txBody>
          <a:bodyPr/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2400" dirty="0"/>
              <a:t>3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LifeCycle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관리</a:t>
            </a:r>
            <a:endParaRPr lang="ko-KR" altLang="en-US" sz="2400" dirty="0"/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B76E79A4-106F-4880-B85F-19D21DADF8CA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857023"/>
            <a:ext cx="8117794" cy="5732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52500">
              <a:buFont typeface="+mj-lt"/>
              <a:buAutoNum type="arabicParenR" startAt="5"/>
              <a:defRPr/>
            </a:pPr>
            <a:r>
              <a:rPr lang="ko-KR" altLang="en-US" sz="1800" dirty="0"/>
              <a:t>설치 과정과 구조 </a:t>
            </a:r>
            <a:r>
              <a:rPr lang="ko-KR" altLang="en-US" sz="1800" dirty="0" err="1"/>
              <a:t>매핑</a:t>
            </a:r>
            <a:endParaRPr lang="en-US" altLang="ko-KR" sz="1800" dirty="0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286751" y="6430869"/>
            <a:ext cx="400049" cy="2321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39</a:t>
            </a:r>
            <a:endParaRPr lang="en-US"/>
          </a:p>
        </p:txBody>
      </p:sp>
      <p:sp>
        <p:nvSpPr>
          <p:cNvPr id="7" name="Rectangle 5"/>
          <p:cNvSpPr/>
          <p:nvPr/>
        </p:nvSpPr>
        <p:spPr>
          <a:xfrm>
            <a:off x="4512678" y="2410218"/>
            <a:ext cx="1715363" cy="440531"/>
          </a:xfrm>
          <a:prstGeom prst="rect">
            <a:avLst/>
          </a:pr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/>
          </a:p>
        </p:txBody>
      </p:sp>
      <p:sp>
        <p:nvSpPr>
          <p:cNvPr id="8" name="Rectangle 6"/>
          <p:cNvSpPr/>
          <p:nvPr/>
        </p:nvSpPr>
        <p:spPr>
          <a:xfrm>
            <a:off x="4514789" y="4279867"/>
            <a:ext cx="1715363" cy="169069"/>
          </a:xfrm>
          <a:prstGeom prst="rect">
            <a:avLst/>
          </a:pr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/>
          </a:p>
        </p:txBody>
      </p:sp>
      <p:sp>
        <p:nvSpPr>
          <p:cNvPr id="9" name="Rectangle 7"/>
          <p:cNvSpPr/>
          <p:nvPr/>
        </p:nvSpPr>
        <p:spPr>
          <a:xfrm>
            <a:off x="4114111" y="1343416"/>
            <a:ext cx="2116040" cy="3352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</a:rPr>
              <a:t>Filesystem Directory </a:t>
            </a:r>
            <a:r>
              <a:rPr lang="en-GB" sz="1100">
                <a:solidFill>
                  <a:schemeClr val="tx1"/>
                </a:solidFill>
              </a:rPr>
              <a:t>Structure</a:t>
            </a:r>
            <a:endParaRPr lang="en-US" sz="105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GB" sz="105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1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~/helion/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├─</a:t>
            </a:r>
            <a:r>
              <a:rPr lang="en-GB" sz="1051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en-GB" sz="1051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GB" sz="105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├─</a:t>
            </a:r>
            <a:r>
              <a:rPr lang="en-GB" sz="1051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one-region-poc-with-vsa</a:t>
            </a: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└ </a:t>
            </a:r>
            <a:r>
              <a:rPr lang="en-GB" sz="1051" i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├─</a:t>
            </a:r>
            <a:r>
              <a:rPr lang="en-GB" sz="1051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my_cloud</a:t>
            </a:r>
            <a:r>
              <a:rPr lang="en-GB" sz="1051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GB" sz="1051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├─</a:t>
            </a:r>
            <a:r>
              <a:rPr lang="en-GB" sz="1051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</a:t>
            </a: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GB" sz="1051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├─</a:t>
            </a:r>
            <a:r>
              <a:rPr lang="en-GB" sz="1051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│ ├─</a:t>
            </a:r>
            <a:r>
              <a:rPr lang="en-GB" sz="105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servers.yml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│ └ </a:t>
            </a:r>
            <a:r>
              <a:rPr lang="en-GB" sz="105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│ └─</a:t>
            </a:r>
            <a:r>
              <a:rPr lang="en-GB" sz="1051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  ├─</a:t>
            </a:r>
            <a:r>
              <a:rPr lang="en-GB" sz="1051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swift</a:t>
            </a: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  │ └─</a:t>
            </a:r>
            <a:r>
              <a:rPr lang="en-GB" sz="105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rings.yml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├─</a:t>
            </a:r>
            <a:r>
              <a:rPr lang="en-GB" sz="1051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</a:p>
          <a:p>
            <a:pPr lvl="0"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├─</a:t>
            </a:r>
            <a:r>
              <a:rPr lang="en-GB" sz="105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</a:p>
          <a:p>
            <a:pPr lvl="0"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├─</a:t>
            </a:r>
            <a:r>
              <a:rPr lang="en-GB" sz="105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neutron</a:t>
            </a:r>
          </a:p>
          <a:p>
            <a:pPr lvl="0"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├─</a:t>
            </a:r>
            <a:r>
              <a:rPr lang="en-GB" sz="105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nova</a:t>
            </a:r>
          </a:p>
          <a:p>
            <a:pPr lvl="0"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└ </a:t>
            </a:r>
            <a:r>
              <a:rPr lang="en-GB" sz="105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0"/>
            <a:r>
              <a:rPr lang="en-GB" sz="105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└─</a:t>
            </a:r>
            <a:r>
              <a:rPr lang="en-GB" sz="1051" b="1">
                <a:solidFill>
                  <a:srgbClr val="ABA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</a:t>
            </a:r>
            <a:r>
              <a:rPr lang="en-GB" sz="1051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├─</a:t>
            </a:r>
            <a:r>
              <a:rPr lang="en-GB" sz="1051" b="1">
                <a:solidFill>
                  <a:srgbClr val="ABA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└─</a:t>
            </a:r>
            <a:r>
              <a:rPr lang="en-GB" sz="1051" b="1">
                <a:solidFill>
                  <a:srgbClr val="ABA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grpSp>
        <p:nvGrpSpPr>
          <p:cNvPr id="10" name="Group 8"/>
          <p:cNvGrpSpPr/>
          <p:nvPr/>
        </p:nvGrpSpPr>
        <p:grpSpPr>
          <a:xfrm>
            <a:off x="366650" y="1676777"/>
            <a:ext cx="1485900" cy="4381415"/>
            <a:chOff x="487278" y="1513936"/>
            <a:chExt cx="1981200" cy="4381415"/>
          </a:xfrm>
        </p:grpSpPr>
        <p:sp>
          <p:nvSpPr>
            <p:cNvPr id="11" name="Rectangle 9"/>
            <p:cNvSpPr/>
            <p:nvPr/>
          </p:nvSpPr>
          <p:spPr>
            <a:xfrm>
              <a:off x="487278" y="1513936"/>
              <a:ext cx="1981200" cy="4381415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GB" sz="1200">
                  <a:solidFill>
                    <a:schemeClr val="tx1"/>
                  </a:solidFill>
                </a:rPr>
                <a:t>HTTP Server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Flowchart: Magnetic Disk 10"/>
            <p:cNvSpPr/>
            <p:nvPr/>
          </p:nvSpPr>
          <p:spPr>
            <a:xfrm>
              <a:off x="641107" y="3571337"/>
              <a:ext cx="1676400" cy="1192427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400" b="1">
                  <a:solidFill>
                    <a:sysClr val="windowText" lastClr="000000"/>
                  </a:solidFill>
                </a:rPr>
                <a:t>Misc</a:t>
              </a:r>
            </a:p>
            <a:p>
              <a:pPr algn="ctr">
                <a:lnSpc>
                  <a:spcPct val="90000"/>
                </a:lnSpc>
              </a:pPr>
              <a:r>
                <a:rPr lang="en-GB" sz="1100">
                  <a:solidFill>
                    <a:sysClr val="windowText" lastClr="000000"/>
                  </a:solidFill>
                </a:rPr>
                <a:t>Other binaries and web content</a:t>
              </a:r>
              <a:endParaRPr lang="en-US" sz="11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lowchart: Magnetic Disk 11"/>
            <p:cNvSpPr/>
            <p:nvPr/>
          </p:nvSpPr>
          <p:spPr>
            <a:xfrm>
              <a:off x="641107" y="2656937"/>
              <a:ext cx="1676400" cy="1192427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400" b="1">
                  <a:solidFill>
                    <a:sysClr val="windowText" lastClr="000000"/>
                  </a:solidFill>
                </a:rPr>
                <a:t>Python Software</a:t>
              </a:r>
            </a:p>
            <a:p>
              <a:pPr algn="ctr">
                <a:lnSpc>
                  <a:spcPct val="90000"/>
                </a:lnSpc>
              </a:pPr>
              <a:r>
                <a:rPr lang="en-GB" sz="1100">
                  <a:solidFill>
                    <a:sysClr val="windowText" lastClr="000000"/>
                  </a:solidFill>
                </a:rPr>
                <a:t>Standalone virtual environments</a:t>
              </a:r>
              <a:endParaRPr lang="en-US" sz="11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lowchart: Magnetic Disk 12"/>
            <p:cNvSpPr/>
            <p:nvPr/>
          </p:nvSpPr>
          <p:spPr>
            <a:xfrm>
              <a:off x="641107" y="1742537"/>
              <a:ext cx="1676400" cy="1192427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400" b="1">
                  <a:solidFill>
                    <a:sysClr val="windowText" lastClr="000000"/>
                  </a:solidFill>
                </a:rPr>
                <a:t>HP Linux Repo</a:t>
              </a:r>
            </a:p>
            <a:p>
              <a:pPr algn="ctr">
                <a:lnSpc>
                  <a:spcPct val="90000"/>
                </a:lnSpc>
              </a:pPr>
              <a:r>
                <a:rPr lang="en-GB" sz="1100">
                  <a:solidFill>
                    <a:sysClr val="windowText" lastClr="000000"/>
                  </a:solidFill>
                </a:rPr>
                <a:t>Binary packages in debian repo format</a:t>
              </a:r>
              <a:endParaRPr lang="en-US" sz="11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Rectangle 13"/>
          <p:cNvSpPr/>
          <p:nvPr/>
        </p:nvSpPr>
        <p:spPr>
          <a:xfrm>
            <a:off x="482022" y="5091929"/>
            <a:ext cx="1259264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GUI</a:t>
            </a:r>
            <a:endParaRPr lang="en-US" sz="1351"/>
          </a:p>
        </p:txBody>
      </p:sp>
      <p:grpSp>
        <p:nvGrpSpPr>
          <p:cNvPr id="16" name="Group 14"/>
          <p:cNvGrpSpPr/>
          <p:nvPr/>
        </p:nvGrpSpPr>
        <p:grpSpPr>
          <a:xfrm>
            <a:off x="4114111" y="4930839"/>
            <a:ext cx="2116040" cy="1752600"/>
            <a:chOff x="8304212" y="1371600"/>
            <a:chExt cx="2821386" cy="1752600"/>
          </a:xfrm>
        </p:grpSpPr>
        <p:sp>
          <p:nvSpPr>
            <p:cNvPr id="17" name="Rectangle 15"/>
            <p:cNvSpPr/>
            <p:nvPr/>
          </p:nvSpPr>
          <p:spPr>
            <a:xfrm>
              <a:off x="8304212" y="1371600"/>
              <a:ext cx="2821386" cy="1752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GB" sz="1051">
                  <a:solidFill>
                    <a:schemeClr val="tx1"/>
                  </a:solidFill>
                </a:rPr>
                <a:t>Git Repo</a:t>
              </a:r>
              <a:endParaRPr lang="en-US" sz="1051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6"/>
            <p:cNvCxnSpPr/>
            <p:nvPr/>
          </p:nvCxnSpPr>
          <p:spPr>
            <a:xfrm>
              <a:off x="10186273" y="1824037"/>
              <a:ext cx="22860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7"/>
            <p:cNvCxnSpPr/>
            <p:nvPr/>
          </p:nvCxnSpPr>
          <p:spPr>
            <a:xfrm>
              <a:off x="9669066" y="2196413"/>
              <a:ext cx="1304132" cy="0"/>
            </a:xfrm>
            <a:prstGeom prst="line">
              <a:avLst/>
            </a:prstGeom>
            <a:ln w="19050">
              <a:solidFill>
                <a:schemeClr val="tx1"/>
              </a:solidFill>
              <a:miter lim="800000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8"/>
            <p:cNvCxnSpPr/>
            <p:nvPr/>
          </p:nvCxnSpPr>
          <p:spPr>
            <a:xfrm>
              <a:off x="9449198" y="1828800"/>
              <a:ext cx="22860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9"/>
            <p:cNvCxnSpPr/>
            <p:nvPr/>
          </p:nvCxnSpPr>
          <p:spPr>
            <a:xfrm>
              <a:off x="9296798" y="1828800"/>
              <a:ext cx="1676400" cy="0"/>
            </a:xfrm>
            <a:prstGeom prst="line">
              <a:avLst/>
            </a:prstGeom>
            <a:ln w="19050">
              <a:solidFill>
                <a:schemeClr val="tx1"/>
              </a:solidFill>
              <a:miter lim="800000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0"/>
            <p:cNvSpPr/>
            <p:nvPr/>
          </p:nvSpPr>
          <p:spPr>
            <a:xfrm>
              <a:off x="9426338" y="1805940"/>
              <a:ext cx="45720" cy="45720"/>
            </a:xfrm>
            <a:prstGeom prst="ellips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  <p:sp>
          <p:nvSpPr>
            <p:cNvPr id="23" name="Oval 21"/>
            <p:cNvSpPr/>
            <p:nvPr/>
          </p:nvSpPr>
          <p:spPr>
            <a:xfrm>
              <a:off x="10176906" y="1805940"/>
              <a:ext cx="45720" cy="45720"/>
            </a:xfrm>
            <a:prstGeom prst="ellips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  <p:sp>
          <p:nvSpPr>
            <p:cNvPr id="24" name="Oval 22"/>
            <p:cNvSpPr/>
            <p:nvPr/>
          </p:nvSpPr>
          <p:spPr>
            <a:xfrm>
              <a:off x="9646206" y="2173553"/>
              <a:ext cx="45720" cy="4572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  <p:sp>
          <p:nvSpPr>
            <p:cNvPr id="25" name="Oval 23"/>
            <p:cNvSpPr/>
            <p:nvPr/>
          </p:nvSpPr>
          <p:spPr>
            <a:xfrm>
              <a:off x="10388679" y="2175986"/>
              <a:ext cx="45720" cy="4572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62947" y="1772577"/>
              <a:ext cx="322143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GB" sz="800"/>
                <a:t>hos</a:t>
              </a:r>
              <a:endParaRPr lang="en-US" sz="8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54055" y="2133600"/>
              <a:ext cx="331589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GB" sz="800"/>
                <a:t>site</a:t>
              </a:r>
              <a:endParaRPr lang="en-US" sz="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04577" y="1691640"/>
              <a:ext cx="249396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GB" sz="800"/>
                <a:t>2.0.0</a:t>
              </a:r>
              <a:endParaRPr lang="en-US" sz="8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379506" y="1691640"/>
              <a:ext cx="9144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GB" sz="800"/>
                <a:t>2.1.0</a:t>
              </a:r>
              <a:endParaRPr lang="en-US" sz="800"/>
            </a:p>
          </p:txBody>
        </p:sp>
        <p:cxnSp>
          <p:nvCxnSpPr>
            <p:cNvPr id="30" name="Straight Connector 28"/>
            <p:cNvCxnSpPr/>
            <p:nvPr/>
          </p:nvCxnSpPr>
          <p:spPr>
            <a:xfrm>
              <a:off x="9372998" y="2751740"/>
              <a:ext cx="1606230" cy="0"/>
            </a:xfrm>
            <a:prstGeom prst="line">
              <a:avLst/>
            </a:prstGeom>
            <a:ln w="19050">
              <a:solidFill>
                <a:schemeClr val="tx1"/>
              </a:solidFill>
              <a:miter lim="800000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9"/>
            <p:cNvCxnSpPr/>
            <p:nvPr/>
          </p:nvCxnSpPr>
          <p:spPr>
            <a:xfrm>
              <a:off x="9379506" y="2934620"/>
              <a:ext cx="1602424" cy="0"/>
            </a:xfrm>
            <a:prstGeom prst="line">
              <a:avLst/>
            </a:prstGeom>
            <a:ln w="19050">
              <a:solidFill>
                <a:schemeClr val="tx1"/>
              </a:solidFill>
              <a:miter lim="800000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685212" y="2675540"/>
              <a:ext cx="611586" cy="15240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GB" sz="800"/>
                <a:t>cp-persistent</a:t>
              </a:r>
              <a:endParaRPr lang="en-US" sz="8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761412" y="2840799"/>
              <a:ext cx="535385" cy="1166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GB" sz="800"/>
                <a:t>ansible</a:t>
              </a:r>
              <a:endParaRPr lang="en-US" sz="800"/>
            </a:p>
          </p:txBody>
        </p:sp>
        <p:sp>
          <p:nvSpPr>
            <p:cNvPr id="34" name="Oval 32"/>
            <p:cNvSpPr/>
            <p:nvPr/>
          </p:nvSpPr>
          <p:spPr>
            <a:xfrm>
              <a:off x="10198653" y="2911760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  <p:cxnSp>
          <p:nvCxnSpPr>
            <p:cNvPr id="35" name="Straight Arrow Connector 33"/>
            <p:cNvCxnSpPr/>
            <p:nvPr/>
          </p:nvCxnSpPr>
          <p:spPr>
            <a:xfrm>
              <a:off x="10221513" y="2767920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4"/>
            <p:cNvSpPr/>
            <p:nvPr/>
          </p:nvSpPr>
          <p:spPr>
            <a:xfrm>
              <a:off x="10198653" y="2732214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  <p:sp>
          <p:nvSpPr>
            <p:cNvPr id="37" name="Oval 35"/>
            <p:cNvSpPr/>
            <p:nvPr/>
          </p:nvSpPr>
          <p:spPr>
            <a:xfrm>
              <a:off x="10751259" y="2911760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  <p:cxnSp>
          <p:nvCxnSpPr>
            <p:cNvPr id="38" name="Straight Arrow Connector 36"/>
            <p:cNvCxnSpPr/>
            <p:nvPr/>
          </p:nvCxnSpPr>
          <p:spPr>
            <a:xfrm>
              <a:off x="10769833" y="2767920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7"/>
            <p:cNvSpPr/>
            <p:nvPr/>
          </p:nvSpPr>
          <p:spPr>
            <a:xfrm>
              <a:off x="10746973" y="2728880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  <p:cxnSp>
          <p:nvCxnSpPr>
            <p:cNvPr id="40" name="Straight Arrow Connector 38"/>
            <p:cNvCxnSpPr>
              <a:endCxn id="36" idx="0"/>
            </p:cNvCxnSpPr>
            <p:nvPr/>
          </p:nvCxnSpPr>
          <p:spPr>
            <a:xfrm>
              <a:off x="10221513" y="2586456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39"/>
            <p:cNvCxnSpPr>
              <a:endCxn id="39" idx="0"/>
            </p:cNvCxnSpPr>
            <p:nvPr/>
          </p:nvCxnSpPr>
          <p:spPr>
            <a:xfrm>
              <a:off x="10769833" y="2583122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0"/>
            <p:cNvCxnSpPr/>
            <p:nvPr/>
          </p:nvCxnSpPr>
          <p:spPr>
            <a:xfrm>
              <a:off x="9370376" y="2384121"/>
              <a:ext cx="1606230" cy="0"/>
            </a:xfrm>
            <a:prstGeom prst="line">
              <a:avLst/>
            </a:prstGeom>
            <a:ln w="19050">
              <a:solidFill>
                <a:schemeClr val="accent3"/>
              </a:solidFill>
              <a:miter lim="800000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1"/>
            <p:cNvCxnSpPr/>
            <p:nvPr/>
          </p:nvCxnSpPr>
          <p:spPr>
            <a:xfrm>
              <a:off x="9376884" y="2567001"/>
              <a:ext cx="1602424" cy="0"/>
            </a:xfrm>
            <a:prstGeom prst="line">
              <a:avLst/>
            </a:prstGeom>
            <a:ln w="19050">
              <a:solidFill>
                <a:schemeClr val="accent3"/>
              </a:solidFill>
              <a:miter lim="800000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682590" y="2307921"/>
              <a:ext cx="611586" cy="15240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GB" sz="800">
                  <a:solidFill>
                    <a:schemeClr val="accent3"/>
                  </a:solidFill>
                </a:rPr>
                <a:t>staging-cp-persistent</a:t>
              </a:r>
              <a:endParaRPr lang="en-US" sz="800">
                <a:solidFill>
                  <a:schemeClr val="accent3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758790" y="2473180"/>
              <a:ext cx="535385" cy="1166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GB" sz="800">
                  <a:solidFill>
                    <a:schemeClr val="accent3"/>
                  </a:solidFill>
                </a:rPr>
                <a:t>staging-ansible</a:t>
              </a:r>
              <a:endParaRPr lang="en-US" sz="800">
                <a:solidFill>
                  <a:schemeClr val="accent3"/>
                </a:solidFill>
              </a:endParaRPr>
            </a:p>
          </p:txBody>
        </p:sp>
        <p:sp>
          <p:nvSpPr>
            <p:cNvPr id="46" name="Oval 44"/>
            <p:cNvSpPr/>
            <p:nvPr/>
          </p:nvSpPr>
          <p:spPr>
            <a:xfrm>
              <a:off x="10016805" y="2544141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  <p:sp>
          <p:nvSpPr>
            <p:cNvPr id="47" name="Oval 45"/>
            <p:cNvSpPr/>
            <p:nvPr/>
          </p:nvSpPr>
          <p:spPr>
            <a:xfrm>
              <a:off x="10196031" y="2544141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  <p:cxnSp>
          <p:nvCxnSpPr>
            <p:cNvPr id="48" name="Straight Arrow Connector 46"/>
            <p:cNvCxnSpPr/>
            <p:nvPr/>
          </p:nvCxnSpPr>
          <p:spPr>
            <a:xfrm>
              <a:off x="10039665" y="2400301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7"/>
            <p:cNvCxnSpPr/>
            <p:nvPr/>
          </p:nvCxnSpPr>
          <p:spPr>
            <a:xfrm>
              <a:off x="10218891" y="2400301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8"/>
            <p:cNvSpPr/>
            <p:nvPr/>
          </p:nvSpPr>
          <p:spPr>
            <a:xfrm>
              <a:off x="10196031" y="2364595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  <p:sp>
          <p:nvSpPr>
            <p:cNvPr id="51" name="Oval 49"/>
            <p:cNvSpPr/>
            <p:nvPr/>
          </p:nvSpPr>
          <p:spPr>
            <a:xfrm>
              <a:off x="10748637" y="2544141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  <p:sp>
          <p:nvSpPr>
            <p:cNvPr id="52" name="Oval 50"/>
            <p:cNvSpPr/>
            <p:nvPr/>
          </p:nvSpPr>
          <p:spPr>
            <a:xfrm>
              <a:off x="10016805" y="2361261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  <p:cxnSp>
          <p:nvCxnSpPr>
            <p:cNvPr id="53" name="Straight Arrow Connector 51"/>
            <p:cNvCxnSpPr/>
            <p:nvPr/>
          </p:nvCxnSpPr>
          <p:spPr>
            <a:xfrm>
              <a:off x="10767211" y="2400301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2"/>
            <p:cNvSpPr/>
            <p:nvPr/>
          </p:nvSpPr>
          <p:spPr>
            <a:xfrm>
              <a:off x="10744351" y="2361261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  <p:cxnSp>
          <p:nvCxnSpPr>
            <p:cNvPr id="55" name="Straight Arrow Connector 53"/>
            <p:cNvCxnSpPr>
              <a:endCxn id="52" idx="0"/>
            </p:cNvCxnSpPr>
            <p:nvPr/>
          </p:nvCxnSpPr>
          <p:spPr>
            <a:xfrm>
              <a:off x="10039665" y="2215503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4"/>
            <p:cNvCxnSpPr>
              <a:endCxn id="50" idx="0"/>
            </p:cNvCxnSpPr>
            <p:nvPr/>
          </p:nvCxnSpPr>
          <p:spPr>
            <a:xfrm>
              <a:off x="10218891" y="2218837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5"/>
            <p:cNvCxnSpPr>
              <a:endCxn id="54" idx="0"/>
            </p:cNvCxnSpPr>
            <p:nvPr/>
          </p:nvCxnSpPr>
          <p:spPr>
            <a:xfrm>
              <a:off x="10767211" y="2215503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6"/>
            <p:cNvSpPr/>
            <p:nvPr/>
          </p:nvSpPr>
          <p:spPr>
            <a:xfrm>
              <a:off x="9834231" y="2542657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  <p:cxnSp>
          <p:nvCxnSpPr>
            <p:cNvPr id="59" name="Straight Arrow Connector 57"/>
            <p:cNvCxnSpPr>
              <a:endCxn id="58" idx="0"/>
            </p:cNvCxnSpPr>
            <p:nvPr/>
          </p:nvCxnSpPr>
          <p:spPr>
            <a:xfrm>
              <a:off x="9857091" y="2396899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8"/>
            <p:cNvSpPr/>
            <p:nvPr/>
          </p:nvSpPr>
          <p:spPr>
            <a:xfrm>
              <a:off x="9831854" y="2361698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  <p:cxnSp>
          <p:nvCxnSpPr>
            <p:cNvPr id="61" name="Straight Arrow Connector 59"/>
            <p:cNvCxnSpPr>
              <a:endCxn id="60" idx="0"/>
            </p:cNvCxnSpPr>
            <p:nvPr/>
          </p:nvCxnSpPr>
          <p:spPr>
            <a:xfrm>
              <a:off x="9854714" y="2215940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0"/>
            <p:cNvSpPr/>
            <p:nvPr/>
          </p:nvSpPr>
          <p:spPr>
            <a:xfrm>
              <a:off x="9830198" y="2173553"/>
              <a:ext cx="45720" cy="45720"/>
            </a:xfrm>
            <a:prstGeom prst="ellips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  <p:sp>
          <p:nvSpPr>
            <p:cNvPr id="63" name="Oval 61"/>
            <p:cNvSpPr/>
            <p:nvPr/>
          </p:nvSpPr>
          <p:spPr>
            <a:xfrm>
              <a:off x="10562655" y="2536529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  <p:cxnSp>
          <p:nvCxnSpPr>
            <p:cNvPr id="64" name="Straight Arrow Connector 62"/>
            <p:cNvCxnSpPr>
              <a:endCxn id="63" idx="0"/>
            </p:cNvCxnSpPr>
            <p:nvPr/>
          </p:nvCxnSpPr>
          <p:spPr>
            <a:xfrm>
              <a:off x="10585515" y="2390771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3"/>
            <p:cNvSpPr/>
            <p:nvPr/>
          </p:nvSpPr>
          <p:spPr>
            <a:xfrm>
              <a:off x="10560278" y="2355570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  <p:cxnSp>
          <p:nvCxnSpPr>
            <p:cNvPr id="66" name="Straight Arrow Connector 64"/>
            <p:cNvCxnSpPr>
              <a:endCxn id="65" idx="0"/>
            </p:cNvCxnSpPr>
            <p:nvPr/>
          </p:nvCxnSpPr>
          <p:spPr>
            <a:xfrm>
              <a:off x="10583138" y="2209812"/>
              <a:ext cx="0" cy="145758"/>
            </a:xfrm>
            <a:prstGeom prst="straightConnector1">
              <a:avLst/>
            </a:prstGeom>
            <a:ln w="9525">
              <a:solidFill>
                <a:srgbClr val="F05332"/>
              </a:solidFill>
              <a:miter lim="800000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5"/>
            <p:cNvSpPr/>
            <p:nvPr/>
          </p:nvSpPr>
          <p:spPr>
            <a:xfrm>
              <a:off x="10559494" y="2173553"/>
              <a:ext cx="45720" cy="45720"/>
            </a:xfrm>
            <a:prstGeom prst="ellips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  <p:sp>
          <p:nvSpPr>
            <p:cNvPr id="68" name="Oval 66"/>
            <p:cNvSpPr/>
            <p:nvPr/>
          </p:nvSpPr>
          <p:spPr>
            <a:xfrm>
              <a:off x="10019427" y="2173553"/>
              <a:ext cx="45720" cy="45720"/>
            </a:xfrm>
            <a:prstGeom prst="ellips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  <p:sp>
          <p:nvSpPr>
            <p:cNvPr id="69" name="Oval 67"/>
            <p:cNvSpPr/>
            <p:nvPr/>
          </p:nvSpPr>
          <p:spPr>
            <a:xfrm>
              <a:off x="10202466" y="2174505"/>
              <a:ext cx="45720" cy="45720"/>
            </a:xfrm>
            <a:prstGeom prst="ellips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  <p:sp>
          <p:nvSpPr>
            <p:cNvPr id="70" name="Oval 68"/>
            <p:cNvSpPr/>
            <p:nvPr/>
          </p:nvSpPr>
          <p:spPr>
            <a:xfrm>
              <a:off x="10748723" y="2173553"/>
              <a:ext cx="45720" cy="45720"/>
            </a:xfrm>
            <a:prstGeom prst="ellips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 </a:t>
              </a:r>
              <a:endParaRPr lang="en-US" sz="1351"/>
            </a:p>
          </p:txBody>
        </p:sp>
      </p:grpSp>
      <p:grpSp>
        <p:nvGrpSpPr>
          <p:cNvPr id="71" name="Group 69"/>
          <p:cNvGrpSpPr/>
          <p:nvPr/>
        </p:nvGrpSpPr>
        <p:grpSpPr>
          <a:xfrm>
            <a:off x="1739326" y="1524629"/>
            <a:ext cx="1804088" cy="3783692"/>
            <a:chOff x="2317509" y="990854"/>
            <a:chExt cx="2405451" cy="3783692"/>
          </a:xfrm>
        </p:grpSpPr>
        <p:sp>
          <p:nvSpPr>
            <p:cNvPr id="72" name="Trapezoid 70"/>
            <p:cNvSpPr/>
            <p:nvPr/>
          </p:nvSpPr>
          <p:spPr>
            <a:xfrm rot="16200000">
              <a:off x="995838" y="2691526"/>
              <a:ext cx="3022971" cy="379630"/>
            </a:xfrm>
            <a:prstGeom prst="trapezoid">
              <a:avLst>
                <a:gd name="adj" fmla="val 29485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351"/>
            </a:p>
          </p:txBody>
        </p:sp>
        <p:sp>
          <p:nvSpPr>
            <p:cNvPr id="73" name="Rectangle 71"/>
            <p:cNvSpPr/>
            <p:nvPr/>
          </p:nvSpPr>
          <p:spPr>
            <a:xfrm>
              <a:off x="2856127" y="2400300"/>
              <a:ext cx="1679018" cy="838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Config Processor</a:t>
              </a:r>
              <a:endParaRPr lang="en-US" sz="1351"/>
            </a:p>
          </p:txBody>
        </p:sp>
        <p:sp>
          <p:nvSpPr>
            <p:cNvPr id="74" name="Rectangle 72"/>
            <p:cNvSpPr/>
            <p:nvPr/>
          </p:nvSpPr>
          <p:spPr>
            <a:xfrm>
              <a:off x="2856127" y="3320363"/>
              <a:ext cx="1679018" cy="2229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nova-api</a:t>
              </a:r>
              <a:endParaRPr lang="en-US" sz="1351"/>
            </a:p>
          </p:txBody>
        </p:sp>
        <p:sp>
          <p:nvSpPr>
            <p:cNvPr id="75" name="Rectangle 73"/>
            <p:cNvSpPr/>
            <p:nvPr/>
          </p:nvSpPr>
          <p:spPr>
            <a:xfrm>
              <a:off x="2856127" y="3625163"/>
              <a:ext cx="1679018" cy="2229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cinder-api</a:t>
              </a:r>
              <a:endParaRPr lang="en-US" sz="1351"/>
            </a:p>
          </p:txBody>
        </p:sp>
        <p:sp>
          <p:nvSpPr>
            <p:cNvPr id="76" name="Rectangle 74"/>
            <p:cNvSpPr/>
            <p:nvPr/>
          </p:nvSpPr>
          <p:spPr>
            <a:xfrm>
              <a:off x="2856127" y="3929963"/>
              <a:ext cx="1679018" cy="222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neutron-</a:t>
              </a:r>
              <a:r>
                <a:rPr lang="en-US" sz="1351"/>
                <a:t>server</a:t>
              </a:r>
              <a:endParaRPr lang="en-GB" sz="1351"/>
            </a:p>
          </p:txBody>
        </p:sp>
        <p:sp>
          <p:nvSpPr>
            <p:cNvPr id="77" name="Rectangle 75"/>
            <p:cNvSpPr/>
            <p:nvPr/>
          </p:nvSpPr>
          <p:spPr>
            <a:xfrm>
              <a:off x="2856127" y="4234763"/>
              <a:ext cx="1679018" cy="2229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glance-api</a:t>
              </a:r>
            </a:p>
          </p:txBody>
        </p:sp>
        <p:sp>
          <p:nvSpPr>
            <p:cNvPr id="78" name="Rectangle 76"/>
            <p:cNvSpPr/>
            <p:nvPr/>
          </p:nvSpPr>
          <p:spPr>
            <a:xfrm>
              <a:off x="2856127" y="2095908"/>
              <a:ext cx="1679018" cy="2229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monasca-agent</a:t>
              </a:r>
              <a:endParaRPr lang="en-US" sz="1351"/>
            </a:p>
          </p:txBody>
        </p:sp>
        <p:sp>
          <p:nvSpPr>
            <p:cNvPr id="79" name="Rectangle 77"/>
            <p:cNvSpPr/>
            <p:nvPr/>
          </p:nvSpPr>
          <p:spPr>
            <a:xfrm>
              <a:off x="2856127" y="1791108"/>
              <a:ext cx="1679018" cy="2229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ansible</a:t>
              </a:r>
              <a:endParaRPr lang="en-US" sz="1351"/>
            </a:p>
          </p:txBody>
        </p:sp>
        <p:sp>
          <p:nvSpPr>
            <p:cNvPr id="80" name="Rectangle 78"/>
            <p:cNvSpPr/>
            <p:nvPr/>
          </p:nvSpPr>
          <p:spPr>
            <a:xfrm>
              <a:off x="2856127" y="1486308"/>
              <a:ext cx="1679018" cy="222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swift-proxy</a:t>
              </a:r>
              <a:endParaRPr lang="en-US" sz="1351"/>
            </a:p>
          </p:txBody>
        </p:sp>
        <p:sp>
          <p:nvSpPr>
            <p:cNvPr id="81" name="Rectangle 79"/>
            <p:cNvSpPr/>
            <p:nvPr/>
          </p:nvSpPr>
          <p:spPr>
            <a:xfrm>
              <a:off x="2856127" y="1181508"/>
              <a:ext cx="1679018" cy="222937"/>
            </a:xfrm>
            <a:prstGeom prst="rect">
              <a:avLst/>
            </a:prstGeom>
            <a:solidFill>
              <a:schemeClr val="accent4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351"/>
                <a:t>ceilometer-api</a:t>
              </a:r>
              <a:endParaRPr lang="en-US" sz="1351"/>
            </a:p>
          </p:txBody>
        </p:sp>
        <p:sp>
          <p:nvSpPr>
            <p:cNvPr id="82" name="Rectangle 80"/>
            <p:cNvSpPr/>
            <p:nvPr/>
          </p:nvSpPr>
          <p:spPr>
            <a:xfrm>
              <a:off x="2697136" y="1369855"/>
              <a:ext cx="2025824" cy="302297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351"/>
            </a:p>
          </p:txBody>
        </p:sp>
        <p:sp>
          <p:nvSpPr>
            <p:cNvPr id="83" name="Rectangle 81"/>
            <p:cNvSpPr/>
            <p:nvPr/>
          </p:nvSpPr>
          <p:spPr>
            <a:xfrm>
              <a:off x="2697136" y="990854"/>
              <a:ext cx="2025824" cy="379255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351"/>
            </a:p>
          </p:txBody>
        </p:sp>
        <p:sp>
          <p:nvSpPr>
            <p:cNvPr id="84" name="Rectangle 82"/>
            <p:cNvSpPr/>
            <p:nvPr/>
          </p:nvSpPr>
          <p:spPr>
            <a:xfrm>
              <a:off x="2697136" y="4395291"/>
              <a:ext cx="2025824" cy="379255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351"/>
            </a:p>
          </p:txBody>
        </p:sp>
        <p:sp>
          <p:nvSpPr>
            <p:cNvPr id="85" name="Rectangle 83"/>
            <p:cNvSpPr/>
            <p:nvPr/>
          </p:nvSpPr>
          <p:spPr>
            <a:xfrm>
              <a:off x="2695885" y="1369855"/>
              <a:ext cx="2025824" cy="302297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351"/>
            </a:p>
          </p:txBody>
        </p:sp>
      </p:grpSp>
      <p:sp>
        <p:nvSpPr>
          <p:cNvPr id="86" name="Freeform 84"/>
          <p:cNvSpPr/>
          <p:nvPr/>
        </p:nvSpPr>
        <p:spPr>
          <a:xfrm>
            <a:off x="6217037" y="3326733"/>
            <a:ext cx="189997" cy="3338212"/>
          </a:xfrm>
          <a:custGeom>
            <a:avLst/>
            <a:gdLst>
              <a:gd name="connsiteX0" fmla="*/ 2381 w 252412"/>
              <a:gd name="connsiteY0" fmla="*/ 795338 h 2631281"/>
              <a:gd name="connsiteX1" fmla="*/ 252412 w 252412"/>
              <a:gd name="connsiteY1" fmla="*/ 0 h 2631281"/>
              <a:gd name="connsiteX2" fmla="*/ 252412 w 252412"/>
              <a:gd name="connsiteY2" fmla="*/ 2631281 h 2631281"/>
              <a:gd name="connsiteX3" fmla="*/ 0 w 252412"/>
              <a:gd name="connsiteY3" fmla="*/ 981075 h 2631281"/>
              <a:gd name="connsiteX4" fmla="*/ 2381 w 252412"/>
              <a:gd name="connsiteY4" fmla="*/ 795338 h 2631281"/>
              <a:gd name="connsiteX0" fmla="*/ 230 w 250261"/>
              <a:gd name="connsiteY0" fmla="*/ 795338 h 2631281"/>
              <a:gd name="connsiteX1" fmla="*/ 250261 w 250261"/>
              <a:gd name="connsiteY1" fmla="*/ 0 h 2631281"/>
              <a:gd name="connsiteX2" fmla="*/ 250261 w 250261"/>
              <a:gd name="connsiteY2" fmla="*/ 2631281 h 2631281"/>
              <a:gd name="connsiteX3" fmla="*/ 230 w 250261"/>
              <a:gd name="connsiteY3" fmla="*/ 954881 h 2631281"/>
              <a:gd name="connsiteX4" fmla="*/ 230 w 250261"/>
              <a:gd name="connsiteY4" fmla="*/ 795338 h 2631281"/>
              <a:gd name="connsiteX0" fmla="*/ 230 w 250261"/>
              <a:gd name="connsiteY0" fmla="*/ 795338 h 3338212"/>
              <a:gd name="connsiteX1" fmla="*/ 250261 w 250261"/>
              <a:gd name="connsiteY1" fmla="*/ 0 h 3338212"/>
              <a:gd name="connsiteX2" fmla="*/ 242577 w 250261"/>
              <a:gd name="connsiteY2" fmla="*/ 3338212 h 3338212"/>
              <a:gd name="connsiteX3" fmla="*/ 230 w 250261"/>
              <a:gd name="connsiteY3" fmla="*/ 954881 h 3338212"/>
              <a:gd name="connsiteX4" fmla="*/ 230 w 250261"/>
              <a:gd name="connsiteY4" fmla="*/ 795338 h 3338212"/>
              <a:gd name="connsiteX0" fmla="*/ 230 w 250261"/>
              <a:gd name="connsiteY0" fmla="*/ 795338 h 3338212"/>
              <a:gd name="connsiteX1" fmla="*/ 250261 w 250261"/>
              <a:gd name="connsiteY1" fmla="*/ 0 h 3338212"/>
              <a:gd name="connsiteX2" fmla="*/ 242577 w 250261"/>
              <a:gd name="connsiteY2" fmla="*/ 3338212 h 3338212"/>
              <a:gd name="connsiteX3" fmla="*/ 230 w 250261"/>
              <a:gd name="connsiteY3" fmla="*/ 954881 h 3338212"/>
              <a:gd name="connsiteX4" fmla="*/ 230 w 250261"/>
              <a:gd name="connsiteY4" fmla="*/ 795338 h 3338212"/>
              <a:gd name="connsiteX0" fmla="*/ 916 w 250947"/>
              <a:gd name="connsiteY0" fmla="*/ 795338 h 3338212"/>
              <a:gd name="connsiteX1" fmla="*/ 250947 w 250947"/>
              <a:gd name="connsiteY1" fmla="*/ 0 h 3338212"/>
              <a:gd name="connsiteX2" fmla="*/ 243263 w 250947"/>
              <a:gd name="connsiteY2" fmla="*/ 3338212 h 3338212"/>
              <a:gd name="connsiteX3" fmla="*/ 916 w 250947"/>
              <a:gd name="connsiteY3" fmla="*/ 954881 h 3338212"/>
              <a:gd name="connsiteX4" fmla="*/ 916 w 250947"/>
              <a:gd name="connsiteY4" fmla="*/ 795338 h 3338212"/>
              <a:gd name="connsiteX0" fmla="*/ 2820 w 252851"/>
              <a:gd name="connsiteY0" fmla="*/ 795338 h 3338212"/>
              <a:gd name="connsiteX1" fmla="*/ 252851 w 252851"/>
              <a:gd name="connsiteY1" fmla="*/ 0 h 3338212"/>
              <a:gd name="connsiteX2" fmla="*/ 245167 w 252851"/>
              <a:gd name="connsiteY2" fmla="*/ 3338212 h 3338212"/>
              <a:gd name="connsiteX3" fmla="*/ 438 w 252851"/>
              <a:gd name="connsiteY3" fmla="*/ 1119187 h 3338212"/>
              <a:gd name="connsiteX4" fmla="*/ 2820 w 252851"/>
              <a:gd name="connsiteY4" fmla="*/ 795338 h 3338212"/>
              <a:gd name="connsiteX0" fmla="*/ 917 w 253329"/>
              <a:gd name="connsiteY0" fmla="*/ 954882 h 3338212"/>
              <a:gd name="connsiteX1" fmla="*/ 253329 w 253329"/>
              <a:gd name="connsiteY1" fmla="*/ 0 h 3338212"/>
              <a:gd name="connsiteX2" fmla="*/ 245645 w 253329"/>
              <a:gd name="connsiteY2" fmla="*/ 3338212 h 3338212"/>
              <a:gd name="connsiteX3" fmla="*/ 916 w 253329"/>
              <a:gd name="connsiteY3" fmla="*/ 1119187 h 3338212"/>
              <a:gd name="connsiteX4" fmla="*/ 917 w 253329"/>
              <a:gd name="connsiteY4" fmla="*/ 954882 h 3338212"/>
              <a:gd name="connsiteX0" fmla="*/ 917 w 253329"/>
              <a:gd name="connsiteY0" fmla="*/ 952501 h 3338212"/>
              <a:gd name="connsiteX1" fmla="*/ 253329 w 253329"/>
              <a:gd name="connsiteY1" fmla="*/ 0 h 3338212"/>
              <a:gd name="connsiteX2" fmla="*/ 245645 w 253329"/>
              <a:gd name="connsiteY2" fmla="*/ 3338212 h 3338212"/>
              <a:gd name="connsiteX3" fmla="*/ 916 w 253329"/>
              <a:gd name="connsiteY3" fmla="*/ 1119187 h 3338212"/>
              <a:gd name="connsiteX4" fmla="*/ 917 w 253329"/>
              <a:gd name="connsiteY4" fmla="*/ 952501 h 333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29" h="3338212">
                <a:moveTo>
                  <a:pt x="917" y="952501"/>
                </a:moveTo>
                <a:lnTo>
                  <a:pt x="253329" y="0"/>
                </a:lnTo>
                <a:cubicBezTo>
                  <a:pt x="250768" y="1112737"/>
                  <a:pt x="248206" y="2225475"/>
                  <a:pt x="245645" y="3338212"/>
                </a:cubicBezTo>
                <a:cubicBezTo>
                  <a:pt x="164863" y="2543768"/>
                  <a:pt x="81698" y="1913631"/>
                  <a:pt x="916" y="1119187"/>
                </a:cubicBezTo>
                <a:cubicBezTo>
                  <a:pt x="-671" y="1119187"/>
                  <a:pt x="123" y="1014413"/>
                  <a:pt x="917" y="952501"/>
                </a:cubicBez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/>
          </a:p>
        </p:txBody>
      </p:sp>
      <p:sp>
        <p:nvSpPr>
          <p:cNvPr id="87" name="Rectangle 85"/>
          <p:cNvSpPr/>
          <p:nvPr/>
        </p:nvSpPr>
        <p:spPr>
          <a:xfrm>
            <a:off x="6400801" y="3336053"/>
            <a:ext cx="2931886" cy="334738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</a:rPr>
              <a:t>Ansible Playbooks</a:t>
            </a:r>
          </a:p>
          <a:p>
            <a:pPr>
              <a:lnSpc>
                <a:spcPct val="90000"/>
              </a:lnSpc>
            </a:pPr>
            <a:endParaRPr lang="en-GB" sz="105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051" b="1">
                <a:solidFill>
                  <a:srgbClr val="ABA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GB" sz="1051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├─</a:t>
            </a:r>
            <a:r>
              <a:rPr lang="en-GB" sz="1051" b="1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sz="1051" b="1">
                <a:solidFill>
                  <a:srgbClr val="ABA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oles</a:t>
            </a:r>
            <a:r>
              <a:rPr lang="en-GB" sz="1051" b="1">
                <a:solidFill>
                  <a:srgbClr val="008B2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GB" sz="1051">
              <a:solidFill>
                <a:srgbClr val="008B2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├─</a:t>
            </a:r>
            <a:r>
              <a:rPr lang="en-GB" sz="1051" b="1">
                <a:solidFill>
                  <a:srgbClr val="ABA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nova-compute</a:t>
            </a:r>
            <a:r>
              <a:rPr lang="en-GB" sz="105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├─</a:t>
            </a:r>
            <a:r>
              <a:rPr lang="en-GB" sz="1051" b="1">
                <a:solidFill>
                  <a:srgbClr val="ABA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defaults</a:t>
            </a: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GB" sz="105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├─</a:t>
            </a:r>
            <a:r>
              <a:rPr lang="en-GB" sz="1051" b="1">
                <a:solidFill>
                  <a:srgbClr val="ABA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handlers</a:t>
            </a: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GB" sz="105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├─</a:t>
            </a:r>
            <a:r>
              <a:rPr lang="en-GB" sz="1051" b="1">
                <a:solidFill>
                  <a:srgbClr val="ABA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GB" sz="105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├─</a:t>
            </a:r>
            <a:r>
              <a:rPr lang="en-GB" sz="1051" b="1">
                <a:solidFill>
                  <a:srgbClr val="ABA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│ ├─</a:t>
            </a:r>
            <a:r>
              <a:rPr lang="en-GB" sz="1051">
                <a:solidFill>
                  <a:srgbClr val="ABA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configure.yml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│ ├─</a:t>
            </a:r>
            <a:r>
              <a:rPr lang="en-GB" sz="1051">
                <a:solidFill>
                  <a:srgbClr val="ABA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install.yml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│ ├─</a:t>
            </a:r>
            <a:r>
              <a:rPr lang="en-GB" sz="1051">
                <a:solidFill>
                  <a:srgbClr val="ABA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start.yml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│ ├─</a:t>
            </a:r>
            <a:r>
              <a:rPr lang="en-GB" sz="1051">
                <a:solidFill>
                  <a:srgbClr val="ABA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status.yml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│ ├─</a:t>
            </a:r>
            <a:r>
              <a:rPr lang="en-GB" sz="1051">
                <a:solidFill>
                  <a:srgbClr val="ABA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stop.yml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└─</a:t>
            </a:r>
            <a:r>
              <a:rPr lang="en-GB" sz="1051" b="1">
                <a:solidFill>
                  <a:srgbClr val="ABA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  ├─</a:t>
            </a:r>
            <a:r>
              <a:rPr lang="en-GB" sz="1051">
                <a:solidFill>
                  <a:srgbClr val="ABA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compute.conf.j2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│   └─</a:t>
            </a:r>
            <a:r>
              <a:rPr lang="en-GB" sz="1051">
                <a:solidFill>
                  <a:srgbClr val="ABA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compute-logging.conf.j2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│ └ </a:t>
            </a:r>
            <a:r>
              <a:rPr lang="en-GB" sz="1051" i="1">
                <a:solidFill>
                  <a:srgbClr val="ABA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├─</a:t>
            </a:r>
            <a:r>
              <a:rPr lang="en-GB" sz="1051">
                <a:solidFill>
                  <a:srgbClr val="ABA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hlm-deploy.yml</a:t>
            </a: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├─</a:t>
            </a:r>
            <a:r>
              <a:rPr lang="en-GB" sz="1051">
                <a:solidFill>
                  <a:srgbClr val="ABA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nova-deploy.yml</a:t>
            </a:r>
            <a:endParaRPr lang="en-GB" sz="1051" b="1">
              <a:solidFill>
                <a:srgbClr val="ABA05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└ </a:t>
            </a:r>
            <a:r>
              <a:rPr lang="en-GB" sz="1051">
                <a:solidFill>
                  <a:srgbClr val="ABA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8" name="Freeform 86"/>
          <p:cNvSpPr/>
          <p:nvPr/>
        </p:nvSpPr>
        <p:spPr>
          <a:xfrm>
            <a:off x="6214567" y="1351210"/>
            <a:ext cx="184124" cy="1750219"/>
          </a:xfrm>
          <a:custGeom>
            <a:avLst/>
            <a:gdLst>
              <a:gd name="connsiteX0" fmla="*/ 14287 w 245269"/>
              <a:gd name="connsiteY0" fmla="*/ 1076325 h 1750219"/>
              <a:gd name="connsiteX1" fmla="*/ 245269 w 245269"/>
              <a:gd name="connsiteY1" fmla="*/ 0 h 1750219"/>
              <a:gd name="connsiteX2" fmla="*/ 245269 w 245269"/>
              <a:gd name="connsiteY2" fmla="*/ 1750219 h 1750219"/>
              <a:gd name="connsiteX3" fmla="*/ 0 w 245269"/>
              <a:gd name="connsiteY3" fmla="*/ 1493044 h 1750219"/>
              <a:gd name="connsiteX4" fmla="*/ 14287 w 245269"/>
              <a:gd name="connsiteY4" fmla="*/ 1076325 h 1750219"/>
              <a:gd name="connsiteX0" fmla="*/ 2381 w 245269"/>
              <a:gd name="connsiteY0" fmla="*/ 1078706 h 1750219"/>
              <a:gd name="connsiteX1" fmla="*/ 245269 w 245269"/>
              <a:gd name="connsiteY1" fmla="*/ 0 h 1750219"/>
              <a:gd name="connsiteX2" fmla="*/ 245269 w 245269"/>
              <a:gd name="connsiteY2" fmla="*/ 1750219 h 1750219"/>
              <a:gd name="connsiteX3" fmla="*/ 0 w 245269"/>
              <a:gd name="connsiteY3" fmla="*/ 1493044 h 1750219"/>
              <a:gd name="connsiteX4" fmla="*/ 2381 w 245269"/>
              <a:gd name="connsiteY4" fmla="*/ 1078706 h 1750219"/>
              <a:gd name="connsiteX0" fmla="*/ 229 w 245499"/>
              <a:gd name="connsiteY0" fmla="*/ 1078706 h 1750219"/>
              <a:gd name="connsiteX1" fmla="*/ 245499 w 245499"/>
              <a:gd name="connsiteY1" fmla="*/ 0 h 1750219"/>
              <a:gd name="connsiteX2" fmla="*/ 245499 w 245499"/>
              <a:gd name="connsiteY2" fmla="*/ 1750219 h 1750219"/>
              <a:gd name="connsiteX3" fmla="*/ 230 w 245499"/>
              <a:gd name="connsiteY3" fmla="*/ 1493044 h 1750219"/>
              <a:gd name="connsiteX4" fmla="*/ 229 w 245499"/>
              <a:gd name="connsiteY4" fmla="*/ 1078706 h 1750219"/>
              <a:gd name="connsiteX0" fmla="*/ 229 w 245499"/>
              <a:gd name="connsiteY0" fmla="*/ 1078706 h 1750219"/>
              <a:gd name="connsiteX1" fmla="*/ 245499 w 245499"/>
              <a:gd name="connsiteY1" fmla="*/ 0 h 1750219"/>
              <a:gd name="connsiteX2" fmla="*/ 245499 w 245499"/>
              <a:gd name="connsiteY2" fmla="*/ 1750219 h 1750219"/>
              <a:gd name="connsiteX3" fmla="*/ 230 w 245499"/>
              <a:gd name="connsiteY3" fmla="*/ 1497807 h 1750219"/>
              <a:gd name="connsiteX4" fmla="*/ 229 w 245499"/>
              <a:gd name="connsiteY4" fmla="*/ 1078706 h 175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99" h="1750219">
                <a:moveTo>
                  <a:pt x="229" y="1078706"/>
                </a:moveTo>
                <a:lnTo>
                  <a:pt x="245499" y="0"/>
                </a:lnTo>
                <a:lnTo>
                  <a:pt x="245499" y="1750219"/>
                </a:lnTo>
                <a:lnTo>
                  <a:pt x="230" y="1497807"/>
                </a:lnTo>
                <a:cubicBezTo>
                  <a:pt x="1024" y="1359694"/>
                  <a:pt x="-565" y="1216819"/>
                  <a:pt x="229" y="1078706"/>
                </a:cubicBez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/>
          </a:p>
        </p:txBody>
      </p:sp>
      <p:sp>
        <p:nvSpPr>
          <p:cNvPr id="89" name="Rectangle 87"/>
          <p:cNvSpPr/>
          <p:nvPr/>
        </p:nvSpPr>
        <p:spPr>
          <a:xfrm>
            <a:off x="6400801" y="1343416"/>
            <a:ext cx="2931886" cy="1752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sz="1051">
                <a:solidFill>
                  <a:schemeClr val="tx1"/>
                </a:solidFill>
              </a:rPr>
              <a:t>Cloud Model</a:t>
            </a:r>
          </a:p>
        </p:txBody>
      </p:sp>
      <p:sp>
        <p:nvSpPr>
          <p:cNvPr id="90" name="Down Arrow 88"/>
          <p:cNvSpPr/>
          <p:nvPr/>
        </p:nvSpPr>
        <p:spPr>
          <a:xfrm>
            <a:off x="4512680" y="4696220"/>
            <a:ext cx="1373773" cy="204151"/>
          </a:xfrm>
          <a:prstGeom prst="downArrow">
            <a:avLst>
              <a:gd name="adj1" fmla="val 76896"/>
              <a:gd name="adj2" fmla="val 50000"/>
            </a:avLst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/>
              <a:t>managed by</a:t>
            </a:r>
            <a:endParaRPr lang="en-US" sz="1100"/>
          </a:p>
        </p:txBody>
      </p:sp>
      <p:grpSp>
        <p:nvGrpSpPr>
          <p:cNvPr id="91" name="Group 89"/>
          <p:cNvGrpSpPr/>
          <p:nvPr/>
        </p:nvGrpSpPr>
        <p:grpSpPr>
          <a:xfrm>
            <a:off x="3680875" y="1193800"/>
            <a:ext cx="153941" cy="5562600"/>
            <a:chOff x="4906241" y="990600"/>
            <a:chExt cx="205255" cy="5562600"/>
          </a:xfrm>
        </p:grpSpPr>
        <p:cxnSp>
          <p:nvCxnSpPr>
            <p:cNvPr id="92" name="Straight Connector 90"/>
            <p:cNvCxnSpPr/>
            <p:nvPr/>
          </p:nvCxnSpPr>
          <p:spPr>
            <a:xfrm>
              <a:off x="5111496" y="990600"/>
              <a:ext cx="0" cy="5562600"/>
            </a:xfrm>
            <a:prstGeom prst="line">
              <a:avLst/>
            </a:prstGeom>
            <a:ln w="19050">
              <a:solidFill>
                <a:srgbClr val="C00000"/>
              </a:solidFill>
              <a:prstDash val="dash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 rot="5400000">
              <a:off x="3994676" y="2030489"/>
              <a:ext cx="1994694" cy="1715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GB" sz="1000"/>
                <a:t>installed at system level (/opt/stack/)</a:t>
              </a:r>
              <a:endParaRPr lang="en-US" sz="1000"/>
            </a:p>
          </p:txBody>
        </p:sp>
      </p:grpSp>
      <p:sp>
        <p:nvSpPr>
          <p:cNvPr id="94" name="TextBox 93"/>
          <p:cNvSpPr txBox="1"/>
          <p:nvPr/>
        </p:nvSpPr>
        <p:spPr>
          <a:xfrm rot="5400000">
            <a:off x="2736398" y="2432926"/>
            <a:ext cx="2336871" cy="1125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1000"/>
              <a:t>installed at user level (/home/username/)</a:t>
            </a:r>
            <a:endParaRPr lang="en-US" sz="1000"/>
          </a:p>
        </p:txBody>
      </p:sp>
      <p:pic>
        <p:nvPicPr>
          <p:cNvPr id="95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734" y="1759605"/>
            <a:ext cx="2093185" cy="1130597"/>
          </a:xfrm>
          <a:prstGeom prst="rect">
            <a:avLst/>
          </a:prstGeom>
        </p:spPr>
      </p:pic>
      <p:sp>
        <p:nvSpPr>
          <p:cNvPr id="96" name="Rectangle 94"/>
          <p:cNvSpPr/>
          <p:nvPr/>
        </p:nvSpPr>
        <p:spPr>
          <a:xfrm>
            <a:off x="2140380" y="5094830"/>
            <a:ext cx="1259264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Cobbler</a:t>
            </a:r>
            <a:endParaRPr lang="en-US" sz="1351"/>
          </a:p>
        </p:txBody>
      </p:sp>
      <p:sp>
        <p:nvSpPr>
          <p:cNvPr id="97" name="Oval 107"/>
          <p:cNvSpPr/>
          <p:nvPr/>
        </p:nvSpPr>
        <p:spPr>
          <a:xfrm>
            <a:off x="4918615" y="1720516"/>
            <a:ext cx="339986" cy="453315"/>
          </a:xfrm>
          <a:prstGeom prst="ellipse">
            <a:avLst/>
          </a:prstGeom>
          <a:solidFill>
            <a:srgbClr val="F0533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3</a:t>
            </a:r>
            <a:endParaRPr lang="en-US" sz="1351"/>
          </a:p>
        </p:txBody>
      </p:sp>
      <p:sp>
        <p:nvSpPr>
          <p:cNvPr id="98" name="Oval 108"/>
          <p:cNvSpPr/>
          <p:nvPr/>
        </p:nvSpPr>
        <p:spPr>
          <a:xfrm>
            <a:off x="6790495" y="1637673"/>
            <a:ext cx="339986" cy="453315"/>
          </a:xfrm>
          <a:prstGeom prst="ellipse">
            <a:avLst/>
          </a:prstGeom>
          <a:solidFill>
            <a:srgbClr val="F0533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4</a:t>
            </a:r>
            <a:endParaRPr lang="en-US" sz="1351"/>
          </a:p>
        </p:txBody>
      </p:sp>
      <p:sp>
        <p:nvSpPr>
          <p:cNvPr id="99" name="Oval 109"/>
          <p:cNvSpPr/>
          <p:nvPr/>
        </p:nvSpPr>
        <p:spPr>
          <a:xfrm>
            <a:off x="6679486" y="3743202"/>
            <a:ext cx="339986" cy="453315"/>
          </a:xfrm>
          <a:prstGeom prst="ellipse">
            <a:avLst/>
          </a:prstGeom>
          <a:solidFill>
            <a:srgbClr val="F0533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5</a:t>
            </a:r>
            <a:endParaRPr lang="en-US" sz="1351"/>
          </a:p>
        </p:txBody>
      </p:sp>
      <p:sp>
        <p:nvSpPr>
          <p:cNvPr id="100" name="Oval 110"/>
          <p:cNvSpPr/>
          <p:nvPr/>
        </p:nvSpPr>
        <p:spPr>
          <a:xfrm>
            <a:off x="2978800" y="5577696"/>
            <a:ext cx="339986" cy="453315"/>
          </a:xfrm>
          <a:prstGeom prst="ellipse">
            <a:avLst/>
          </a:prstGeom>
          <a:solidFill>
            <a:srgbClr val="F0533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5</a:t>
            </a:r>
            <a:endParaRPr lang="en-US" sz="1351"/>
          </a:p>
        </p:txBody>
      </p:sp>
      <p:sp>
        <p:nvSpPr>
          <p:cNvPr id="101" name="Oval 111"/>
          <p:cNvSpPr/>
          <p:nvPr/>
        </p:nvSpPr>
        <p:spPr>
          <a:xfrm>
            <a:off x="5002204" y="2937746"/>
            <a:ext cx="339986" cy="453315"/>
          </a:xfrm>
          <a:prstGeom prst="ellipse">
            <a:avLst/>
          </a:prstGeom>
          <a:solidFill>
            <a:srgbClr val="F0533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6</a:t>
            </a:r>
            <a:endParaRPr lang="en-US" sz="1351"/>
          </a:p>
        </p:txBody>
      </p:sp>
      <p:sp>
        <p:nvSpPr>
          <p:cNvPr id="102" name="Oval 112"/>
          <p:cNvSpPr/>
          <p:nvPr/>
        </p:nvSpPr>
        <p:spPr>
          <a:xfrm>
            <a:off x="7478323" y="2312510"/>
            <a:ext cx="339986" cy="453315"/>
          </a:xfrm>
          <a:prstGeom prst="ellipse">
            <a:avLst/>
          </a:prstGeom>
          <a:solidFill>
            <a:srgbClr val="F0533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7</a:t>
            </a:r>
            <a:endParaRPr lang="en-US" sz="1351"/>
          </a:p>
        </p:txBody>
      </p:sp>
      <p:sp>
        <p:nvSpPr>
          <p:cNvPr id="103" name="Oval 113"/>
          <p:cNvSpPr/>
          <p:nvPr/>
        </p:nvSpPr>
        <p:spPr>
          <a:xfrm>
            <a:off x="7178413" y="4158718"/>
            <a:ext cx="339986" cy="453315"/>
          </a:xfrm>
          <a:prstGeom prst="ellipse">
            <a:avLst/>
          </a:prstGeom>
          <a:solidFill>
            <a:srgbClr val="F0533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8</a:t>
            </a:r>
            <a:endParaRPr lang="en-US" sz="1351"/>
          </a:p>
        </p:txBody>
      </p:sp>
      <p:sp>
        <p:nvSpPr>
          <p:cNvPr id="104" name="Oval 114"/>
          <p:cNvSpPr/>
          <p:nvPr/>
        </p:nvSpPr>
        <p:spPr>
          <a:xfrm>
            <a:off x="2916474" y="3037044"/>
            <a:ext cx="339986" cy="453315"/>
          </a:xfrm>
          <a:prstGeom prst="ellipse">
            <a:avLst/>
          </a:prstGeom>
          <a:solidFill>
            <a:srgbClr val="F0533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8</a:t>
            </a:r>
            <a:endParaRPr lang="en-US" sz="1351"/>
          </a:p>
        </p:txBody>
      </p:sp>
      <p:sp>
        <p:nvSpPr>
          <p:cNvPr id="105" name="Oval 115"/>
          <p:cNvSpPr/>
          <p:nvPr/>
        </p:nvSpPr>
        <p:spPr>
          <a:xfrm>
            <a:off x="6919015" y="4900368"/>
            <a:ext cx="339986" cy="453315"/>
          </a:xfrm>
          <a:prstGeom prst="ellipse">
            <a:avLst/>
          </a:prstGeom>
          <a:solidFill>
            <a:srgbClr val="F0533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10</a:t>
            </a:r>
            <a:endParaRPr lang="en-US" sz="1351"/>
          </a:p>
        </p:txBody>
      </p:sp>
      <p:sp>
        <p:nvSpPr>
          <p:cNvPr id="106" name="Oval 116"/>
          <p:cNvSpPr/>
          <p:nvPr/>
        </p:nvSpPr>
        <p:spPr>
          <a:xfrm>
            <a:off x="7250437" y="5321950"/>
            <a:ext cx="339986" cy="453315"/>
          </a:xfrm>
          <a:prstGeom prst="ellipse">
            <a:avLst/>
          </a:prstGeom>
          <a:solidFill>
            <a:srgbClr val="F0533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11</a:t>
            </a:r>
            <a:endParaRPr lang="en-US" sz="1351"/>
          </a:p>
        </p:txBody>
      </p:sp>
      <p:sp>
        <p:nvSpPr>
          <p:cNvPr id="107" name="Oval 117"/>
          <p:cNvSpPr/>
          <p:nvPr/>
        </p:nvSpPr>
        <p:spPr>
          <a:xfrm>
            <a:off x="7574944" y="5899574"/>
            <a:ext cx="339986" cy="453315"/>
          </a:xfrm>
          <a:prstGeom prst="ellipse">
            <a:avLst/>
          </a:prstGeom>
          <a:solidFill>
            <a:srgbClr val="F0533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12</a:t>
            </a:r>
            <a:endParaRPr lang="en-US" sz="1351"/>
          </a:p>
        </p:txBody>
      </p:sp>
      <p:sp>
        <p:nvSpPr>
          <p:cNvPr id="108" name="Oval 118"/>
          <p:cNvSpPr/>
          <p:nvPr/>
        </p:nvSpPr>
        <p:spPr>
          <a:xfrm>
            <a:off x="5105263" y="5478857"/>
            <a:ext cx="339986" cy="453315"/>
          </a:xfrm>
          <a:prstGeom prst="ellipse">
            <a:avLst/>
          </a:prstGeom>
          <a:solidFill>
            <a:srgbClr val="F0533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8</a:t>
            </a:r>
            <a:endParaRPr lang="en-US" sz="1351"/>
          </a:p>
        </p:txBody>
      </p:sp>
      <p:sp>
        <p:nvSpPr>
          <p:cNvPr id="109" name="Oval 119"/>
          <p:cNvSpPr/>
          <p:nvPr/>
        </p:nvSpPr>
        <p:spPr>
          <a:xfrm>
            <a:off x="971758" y="2359856"/>
            <a:ext cx="339986" cy="453315"/>
          </a:xfrm>
          <a:prstGeom prst="ellipse">
            <a:avLst/>
          </a:prstGeom>
          <a:solidFill>
            <a:srgbClr val="F0533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10</a:t>
            </a:r>
            <a:endParaRPr lang="en-US" sz="1351"/>
          </a:p>
        </p:txBody>
      </p:sp>
      <p:sp>
        <p:nvSpPr>
          <p:cNvPr id="110" name="Oval 120"/>
          <p:cNvSpPr/>
          <p:nvPr/>
        </p:nvSpPr>
        <p:spPr>
          <a:xfrm>
            <a:off x="508675" y="2325287"/>
            <a:ext cx="339986" cy="453315"/>
          </a:xfrm>
          <a:prstGeom prst="ellipse">
            <a:avLst/>
          </a:prstGeom>
          <a:solidFill>
            <a:srgbClr val="F0533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11</a:t>
            </a:r>
            <a:endParaRPr lang="en-US" sz="1351"/>
          </a:p>
        </p:txBody>
      </p:sp>
      <p:sp>
        <p:nvSpPr>
          <p:cNvPr id="111" name="Oval 121"/>
          <p:cNvSpPr/>
          <p:nvPr/>
        </p:nvSpPr>
        <p:spPr>
          <a:xfrm>
            <a:off x="507441" y="3300922"/>
            <a:ext cx="339986" cy="453315"/>
          </a:xfrm>
          <a:prstGeom prst="ellipse">
            <a:avLst/>
          </a:prstGeom>
          <a:solidFill>
            <a:srgbClr val="F0533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11</a:t>
            </a:r>
            <a:endParaRPr lang="en-US" sz="1351"/>
          </a:p>
        </p:txBody>
      </p:sp>
      <p:sp>
        <p:nvSpPr>
          <p:cNvPr id="112" name="Oval 122"/>
          <p:cNvSpPr/>
          <p:nvPr/>
        </p:nvSpPr>
        <p:spPr>
          <a:xfrm>
            <a:off x="507441" y="4270407"/>
            <a:ext cx="339986" cy="453315"/>
          </a:xfrm>
          <a:prstGeom prst="ellipse">
            <a:avLst/>
          </a:prstGeom>
          <a:solidFill>
            <a:srgbClr val="F0533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11</a:t>
            </a:r>
            <a:endParaRPr lang="en-US" sz="1351"/>
          </a:p>
        </p:txBody>
      </p:sp>
      <p:sp>
        <p:nvSpPr>
          <p:cNvPr id="113" name="Rectangle 6"/>
          <p:cNvSpPr>
            <a:spLocks noChangeAspect="1" noChangeArrowheads="1"/>
          </p:cNvSpPr>
          <p:nvPr/>
        </p:nvSpPr>
        <p:spPr bwMode="auto">
          <a:xfrm>
            <a:off x="6656663" y="255309"/>
            <a:ext cx="1342383" cy="609600"/>
          </a:xfrm>
          <a:prstGeom prst="snipRoundRect">
            <a:avLst>
              <a:gd name="adj1" fmla="val 12350"/>
              <a:gd name="adj2" fmla="val 0"/>
            </a:avLst>
          </a:prstGeom>
          <a:solidFill>
            <a:schemeClr val="accent3"/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600" b="1" kern="0">
                <a:solidFill>
                  <a:schemeClr val="bg1"/>
                </a:solidFill>
              </a:rPr>
              <a:t>1. Setup deploy network</a:t>
            </a:r>
          </a:p>
        </p:txBody>
      </p:sp>
      <p:sp>
        <p:nvSpPr>
          <p:cNvPr id="114" name="Rectangle 6"/>
          <p:cNvSpPr>
            <a:spLocks noChangeAspect="1" noChangeArrowheads="1"/>
          </p:cNvSpPr>
          <p:nvPr/>
        </p:nvSpPr>
        <p:spPr bwMode="auto">
          <a:xfrm>
            <a:off x="6656663" y="255309"/>
            <a:ext cx="1342383" cy="609600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50000">
                <a:schemeClr val="accent3"/>
              </a:gs>
              <a:gs pos="50000">
                <a:schemeClr val="accent1"/>
              </a:gs>
              <a:gs pos="100000">
                <a:schemeClr val="accent1"/>
              </a:gs>
            </a:gsLst>
            <a:lin ang="8100000" scaled="1"/>
            <a:tileRect/>
          </a:gra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600" b="1" kern="0">
                <a:solidFill>
                  <a:schemeClr val="bg1"/>
                </a:solidFill>
              </a:rPr>
              <a:t>2. Bootstrap</a:t>
            </a:r>
            <a:endParaRPr lang="en-US" sz="1600" b="1" kern="0">
              <a:solidFill>
                <a:schemeClr val="bg1"/>
              </a:solidFill>
            </a:endParaRPr>
          </a:p>
        </p:txBody>
      </p:sp>
      <p:sp>
        <p:nvSpPr>
          <p:cNvPr id="115" name="Round Single Corner Rectangle 97"/>
          <p:cNvSpPr/>
          <p:nvPr/>
        </p:nvSpPr>
        <p:spPr>
          <a:xfrm>
            <a:off x="6656664" y="255309"/>
            <a:ext cx="1343818" cy="609600"/>
          </a:xfrm>
          <a:prstGeom prst="round1Rect">
            <a:avLst>
              <a:gd name="adj" fmla="val 0"/>
            </a:avLst>
          </a:prstGeom>
          <a:solidFill>
            <a:srgbClr val="ABA051"/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kern="0">
                <a:solidFill>
                  <a:schemeClr val="bg1"/>
                </a:solidFill>
              </a:rPr>
              <a:t>3. Choose topology</a:t>
            </a:r>
          </a:p>
        </p:txBody>
      </p:sp>
      <p:sp>
        <p:nvSpPr>
          <p:cNvPr id="116" name="Rectangle 8"/>
          <p:cNvSpPr>
            <a:spLocks noChangeAspect="1" noChangeArrowheads="1"/>
          </p:cNvSpPr>
          <p:nvPr/>
        </p:nvSpPr>
        <p:spPr bwMode="auto">
          <a:xfrm>
            <a:off x="6656663" y="255310"/>
            <a:ext cx="1332411" cy="582891"/>
          </a:xfrm>
          <a:prstGeom prst="rect">
            <a:avLst/>
          </a:prstGeom>
          <a:solidFill>
            <a:srgbClr val="ABA051"/>
          </a:solidFill>
          <a:ln w="19050">
            <a:solidFill>
              <a:srgbClr val="ABA051"/>
            </a:solidFill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GB" sz="1600" b="1" kern="0">
                <a:solidFill>
                  <a:schemeClr val="bg1"/>
                </a:solidFill>
              </a:rPr>
              <a:t>4. Identify servers</a:t>
            </a:r>
            <a:endParaRPr lang="en-US" sz="1600" b="1" kern="0">
              <a:solidFill>
                <a:schemeClr val="bg1"/>
              </a:solidFill>
            </a:endParaRPr>
          </a:p>
        </p:txBody>
      </p:sp>
      <p:sp>
        <p:nvSpPr>
          <p:cNvPr id="117" name="Rectangle 10"/>
          <p:cNvSpPr>
            <a:spLocks noChangeAspect="1" noChangeArrowheads="1"/>
          </p:cNvSpPr>
          <p:nvPr/>
        </p:nvSpPr>
        <p:spPr bwMode="auto">
          <a:xfrm>
            <a:off x="6656663" y="255309"/>
            <a:ext cx="1342383" cy="609600"/>
          </a:xfrm>
          <a:prstGeom prst="rect">
            <a:avLst/>
          </a:prstGeom>
          <a:solidFill>
            <a:srgbClr val="ABA051"/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kern="0">
                <a:solidFill>
                  <a:schemeClr val="bg1"/>
                </a:solidFill>
              </a:rPr>
              <a:t>5. Linux install</a:t>
            </a:r>
          </a:p>
        </p:txBody>
      </p:sp>
      <p:sp>
        <p:nvSpPr>
          <p:cNvPr id="118" name="Round Single Corner Rectangle 100"/>
          <p:cNvSpPr/>
          <p:nvPr/>
        </p:nvSpPr>
        <p:spPr>
          <a:xfrm>
            <a:off x="6656664" y="255309"/>
            <a:ext cx="1343818" cy="609600"/>
          </a:xfrm>
          <a:prstGeom prst="round1Rect">
            <a:avLst>
              <a:gd name="adj" fmla="val 0"/>
            </a:avLst>
          </a:prstGeom>
          <a:gradFill flip="none" rotWithShape="1">
            <a:gsLst>
              <a:gs pos="0">
                <a:schemeClr val="accent2"/>
              </a:gs>
              <a:gs pos="50000">
                <a:schemeClr val="accent2"/>
              </a:gs>
              <a:gs pos="50000">
                <a:srgbClr val="ABA051"/>
              </a:gs>
              <a:gs pos="100000">
                <a:srgbClr val="ABA051"/>
              </a:gs>
            </a:gsLst>
            <a:lin ang="8100000" scaled="1"/>
            <a:tileRect/>
          </a:gra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kern="0">
                <a:solidFill>
                  <a:schemeClr val="bg1"/>
                </a:solidFill>
              </a:rPr>
              <a:t>6. Customize configuration</a:t>
            </a:r>
          </a:p>
        </p:txBody>
      </p:sp>
      <p:sp>
        <p:nvSpPr>
          <p:cNvPr id="119" name="Rectangle 6"/>
          <p:cNvSpPr>
            <a:spLocks noChangeAspect="1" noChangeArrowheads="1"/>
          </p:cNvSpPr>
          <p:nvPr/>
        </p:nvSpPr>
        <p:spPr bwMode="auto">
          <a:xfrm>
            <a:off x="6656663" y="255309"/>
            <a:ext cx="1342383" cy="609600"/>
          </a:xfrm>
          <a:prstGeom prst="rect">
            <a:avLst/>
          </a:prstGeom>
          <a:solidFill>
            <a:srgbClr val="ABA051"/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600" b="1" kern="0">
                <a:solidFill>
                  <a:schemeClr val="bg1"/>
                </a:solidFill>
              </a:rPr>
              <a:t>7. Assign server roles</a:t>
            </a:r>
          </a:p>
        </p:txBody>
      </p:sp>
      <p:sp>
        <p:nvSpPr>
          <p:cNvPr id="120" name="Rectangle 6"/>
          <p:cNvSpPr>
            <a:spLocks noChangeAspect="1" noChangeArrowheads="1"/>
          </p:cNvSpPr>
          <p:nvPr/>
        </p:nvSpPr>
        <p:spPr bwMode="auto">
          <a:xfrm>
            <a:off x="6656663" y="255309"/>
            <a:ext cx="1342383" cy="60960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600" b="1" kern="0">
                <a:solidFill>
                  <a:schemeClr val="bg1"/>
                </a:solidFill>
              </a:rPr>
              <a:t>8. Run config processor</a:t>
            </a:r>
          </a:p>
        </p:txBody>
      </p:sp>
      <p:sp>
        <p:nvSpPr>
          <p:cNvPr id="121" name="Rectangle 6"/>
          <p:cNvSpPr>
            <a:spLocks noChangeAspect="1" noChangeArrowheads="1"/>
          </p:cNvSpPr>
          <p:nvPr/>
        </p:nvSpPr>
        <p:spPr bwMode="auto">
          <a:xfrm>
            <a:off x="6656663" y="255309"/>
            <a:ext cx="1342383" cy="609600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600" b="1" kern="0">
                <a:solidFill>
                  <a:schemeClr val="bg1"/>
                </a:solidFill>
              </a:rPr>
              <a:t>9. Prep / validate underlay</a:t>
            </a:r>
          </a:p>
        </p:txBody>
      </p:sp>
      <p:sp>
        <p:nvSpPr>
          <p:cNvPr id="122" name="Rectangle 6"/>
          <p:cNvSpPr>
            <a:spLocks noChangeAspect="1" noChangeArrowheads="1"/>
          </p:cNvSpPr>
          <p:nvPr/>
        </p:nvSpPr>
        <p:spPr bwMode="auto">
          <a:xfrm>
            <a:off x="6656663" y="255309"/>
            <a:ext cx="1342383" cy="60960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600" b="1" kern="0">
                <a:solidFill>
                  <a:schemeClr val="bg1"/>
                </a:solidFill>
              </a:rPr>
              <a:t>10. Linux configuration</a:t>
            </a:r>
          </a:p>
        </p:txBody>
      </p:sp>
      <p:sp>
        <p:nvSpPr>
          <p:cNvPr id="123" name="Rectangle 6"/>
          <p:cNvSpPr>
            <a:spLocks noChangeAspect="1" noChangeArrowheads="1"/>
          </p:cNvSpPr>
          <p:nvPr/>
        </p:nvSpPr>
        <p:spPr bwMode="auto">
          <a:xfrm>
            <a:off x="6656663" y="255309"/>
            <a:ext cx="1342383" cy="60960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GB" sz="1600" b="1" kern="0">
                <a:solidFill>
                  <a:schemeClr val="bg1"/>
                </a:solidFill>
              </a:rPr>
              <a:t>11. OpenStack install</a:t>
            </a:r>
            <a:endParaRPr lang="en-US" sz="1600" b="1" kern="0">
              <a:solidFill>
                <a:schemeClr val="bg1"/>
              </a:solidFill>
            </a:endParaRPr>
          </a:p>
        </p:txBody>
      </p:sp>
      <p:sp>
        <p:nvSpPr>
          <p:cNvPr id="124" name="Round Single Corner Rectangle 106"/>
          <p:cNvSpPr/>
          <p:nvPr/>
        </p:nvSpPr>
        <p:spPr>
          <a:xfrm>
            <a:off x="6656664" y="255309"/>
            <a:ext cx="1343818" cy="609600"/>
          </a:xfrm>
          <a:prstGeom prst="round1Rect">
            <a:avLst>
              <a:gd name="adj" fmla="val 8251"/>
            </a:avLst>
          </a:prstGeom>
          <a:gradFill flip="none" rotWithShape="1">
            <a:gsLst>
              <a:gs pos="50000">
                <a:srgbClr val="822980"/>
              </a:gs>
              <a:gs pos="50000">
                <a:srgbClr val="00B388"/>
              </a:gs>
              <a:gs pos="100000">
                <a:srgbClr val="00B388"/>
              </a:gs>
            </a:gsLst>
            <a:lin ang="8100000" scaled="1"/>
            <a:tileRect/>
          </a:gra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kern="0">
                <a:solidFill>
                  <a:schemeClr val="bg1"/>
                </a:solidFill>
              </a:rPr>
              <a:t>12. Verify cloud</a:t>
            </a:r>
          </a:p>
        </p:txBody>
      </p:sp>
    </p:spTree>
    <p:extLst>
      <p:ext uri="{BB962C8B-B14F-4D97-AF65-F5344CB8AC3E}">
        <p14:creationId xmlns:p14="http://schemas.microsoft.com/office/powerpoint/2010/main" val="170501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4" grpId="0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4344C431-1F35-474B-96CC-DCB58988BAF3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191860"/>
            <a:ext cx="9488488" cy="576263"/>
          </a:xfrm>
          <a:prstGeom prst="rect">
            <a:avLst/>
          </a:prstGeom>
        </p:spPr>
        <p:txBody>
          <a:bodyPr/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2400" dirty="0"/>
              <a:t>3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LifeCycle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관리</a:t>
            </a:r>
            <a:endParaRPr lang="ko-KR" altLang="en-US" sz="2400" dirty="0"/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B76E79A4-106F-4880-B85F-19D21DADF8CA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857023"/>
            <a:ext cx="8117794" cy="5732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52500">
              <a:buFont typeface="+mj-lt"/>
              <a:buAutoNum type="arabicParenR" startAt="6"/>
              <a:defRPr/>
            </a:pPr>
            <a:r>
              <a:rPr lang="en-US" altLang="ko-KR" sz="1800" dirty="0" err="1" smtClean="0"/>
              <a:t>Git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구조 </a:t>
            </a:r>
            <a:endParaRPr lang="en-US" altLang="ko-KR" sz="1800" dirty="0"/>
          </a:p>
        </p:txBody>
      </p:sp>
      <p:cxnSp>
        <p:nvCxnSpPr>
          <p:cNvPr id="125" name="Straight Connector 3"/>
          <p:cNvCxnSpPr/>
          <p:nvPr/>
        </p:nvCxnSpPr>
        <p:spPr>
          <a:xfrm>
            <a:off x="3898514" y="2577070"/>
            <a:ext cx="4926140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4"/>
          <p:cNvCxnSpPr>
            <a:stCxn id="128" idx="5"/>
            <a:endCxn id="129" idx="1"/>
          </p:cNvCxnSpPr>
          <p:nvPr/>
        </p:nvCxnSpPr>
        <p:spPr>
          <a:xfrm>
            <a:off x="3129059" y="1886033"/>
            <a:ext cx="708396" cy="629981"/>
          </a:xfrm>
          <a:prstGeom prst="straightConnector1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5"/>
          <p:cNvCxnSpPr/>
          <p:nvPr/>
        </p:nvCxnSpPr>
        <p:spPr>
          <a:xfrm>
            <a:off x="2492333" y="1824971"/>
            <a:ext cx="6332320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6"/>
          <p:cNvSpPr/>
          <p:nvPr/>
        </p:nvSpPr>
        <p:spPr>
          <a:xfrm>
            <a:off x="2981650" y="1738621"/>
            <a:ext cx="172700" cy="172700"/>
          </a:xfrm>
          <a:prstGeom prst="ellipse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 </a:t>
            </a:r>
            <a:endParaRPr lang="en-US" sz="1351"/>
          </a:p>
        </p:txBody>
      </p:sp>
      <p:sp>
        <p:nvSpPr>
          <p:cNvPr id="129" name="Oval 7"/>
          <p:cNvSpPr/>
          <p:nvPr/>
        </p:nvSpPr>
        <p:spPr>
          <a:xfrm>
            <a:off x="3812163" y="2490721"/>
            <a:ext cx="172700" cy="172700"/>
          </a:xfrm>
          <a:prstGeom prst="ellipse">
            <a:avLst/>
          </a:prstGeom>
          <a:solidFill>
            <a:srgbClr val="822980"/>
          </a:solidFill>
          <a:ln w="19050">
            <a:solidFill>
              <a:srgbClr val="82298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 </a:t>
            </a:r>
            <a:endParaRPr lang="en-US" sz="1351"/>
          </a:p>
        </p:txBody>
      </p:sp>
      <p:sp>
        <p:nvSpPr>
          <p:cNvPr id="130" name="TextBox 129"/>
          <p:cNvSpPr txBox="1"/>
          <p:nvPr/>
        </p:nvSpPr>
        <p:spPr>
          <a:xfrm>
            <a:off x="1152957" y="1703529"/>
            <a:ext cx="1216841" cy="94769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GB" sz="1351" b="1" dirty="0" err="1"/>
              <a:t>hos</a:t>
            </a:r>
            <a:endParaRPr lang="en-GB" sz="1200" b="1" dirty="0"/>
          </a:p>
          <a:p>
            <a:pPr marL="171446" indent="-95248" algn="r">
              <a:lnSpc>
                <a:spcPct val="90000"/>
              </a:lnSpc>
              <a:buFontTx/>
              <a:buChar char="-"/>
            </a:pPr>
            <a:r>
              <a:rPr lang="en-GB" sz="1200" dirty="0" err="1" smtClean="0"/>
              <a:t>Helion</a:t>
            </a:r>
            <a:r>
              <a:rPr lang="en-GB" sz="1200" dirty="0" smtClean="0"/>
              <a:t> </a:t>
            </a:r>
            <a:r>
              <a:rPr lang="ko-KR" altLang="en-US" sz="1200" dirty="0" err="1" smtClean="0"/>
              <a:t>오픈스택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Release</a:t>
            </a:r>
            <a:endParaRPr lang="en-GB" sz="1200" dirty="0"/>
          </a:p>
          <a:p>
            <a:pPr marL="171446" indent="-171446" algn="r">
              <a:lnSpc>
                <a:spcPct val="90000"/>
              </a:lnSpc>
              <a:buFontTx/>
              <a:buChar char="-"/>
            </a:pPr>
            <a:endParaRPr lang="en-GB" sz="1200" dirty="0"/>
          </a:p>
          <a:p>
            <a:pPr algn="r">
              <a:lnSpc>
                <a:spcPct val="90000"/>
              </a:lnSpc>
            </a:pPr>
            <a:endParaRPr lang="en-GB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107021" y="2490719"/>
            <a:ext cx="1252523" cy="16010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GB" sz="1351" b="1" dirty="0"/>
              <a:t>site</a:t>
            </a:r>
          </a:p>
          <a:p>
            <a:pPr marL="171446" indent="-95248" algn="r">
              <a:lnSpc>
                <a:spcPct val="90000"/>
              </a:lnSpc>
              <a:buFontTx/>
              <a:buChar char="-"/>
            </a:pPr>
            <a:r>
              <a:rPr lang="en-GB" sz="1200" dirty="0" err="1" smtClean="0"/>
              <a:t>Hos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branch</a:t>
            </a:r>
            <a:r>
              <a:rPr lang="ko-KR" altLang="en-US" sz="1200" dirty="0" smtClean="0"/>
              <a:t>한 초기 </a:t>
            </a:r>
            <a:r>
              <a:rPr lang="ko-KR" altLang="en-US" sz="1200" dirty="0" err="1" smtClean="0"/>
              <a:t>컨텐츠</a:t>
            </a:r>
            <a:endParaRPr lang="en-GB" sz="1200" dirty="0"/>
          </a:p>
          <a:p>
            <a:pPr marL="171446" indent="-95248" algn="r">
              <a:lnSpc>
                <a:spcPct val="90000"/>
              </a:lnSpc>
              <a:buFontTx/>
              <a:buChar char="-"/>
            </a:pPr>
            <a:r>
              <a:rPr lang="ko-KR" altLang="en-US" sz="1200" dirty="0" smtClean="0"/>
              <a:t>개</a:t>
            </a:r>
            <a:r>
              <a:rPr lang="ko-KR" altLang="en-US" sz="1200" dirty="0"/>
              <a:t>별</a:t>
            </a:r>
            <a:r>
              <a:rPr lang="ko-KR" altLang="en-US" sz="1200" dirty="0" smtClean="0"/>
              <a:t> 및 맞춤 설정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2866242" y="1611729"/>
            <a:ext cx="309420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GB" sz="800"/>
              <a:t>2.0.0</a:t>
            </a:r>
            <a:endParaRPr lang="en-US" sz="800"/>
          </a:p>
        </p:txBody>
      </p:sp>
      <p:cxnSp>
        <p:nvCxnSpPr>
          <p:cNvPr id="133" name="Straight Connector 11"/>
          <p:cNvCxnSpPr/>
          <p:nvPr/>
        </p:nvCxnSpPr>
        <p:spPr>
          <a:xfrm>
            <a:off x="2780169" y="4674725"/>
            <a:ext cx="6067265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2"/>
          <p:cNvCxnSpPr/>
          <p:nvPr/>
        </p:nvCxnSpPr>
        <p:spPr>
          <a:xfrm>
            <a:off x="2804749" y="5365523"/>
            <a:ext cx="6052888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01763" y="4526149"/>
            <a:ext cx="2310164" cy="2140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GB" sz="1351" b="1" dirty="0" err="1"/>
              <a:t>cp</a:t>
            </a:r>
            <a:r>
              <a:rPr lang="en-GB" sz="1351" b="1" dirty="0"/>
              <a:t>-persistent</a:t>
            </a:r>
          </a:p>
          <a:p>
            <a:pPr marL="171446" indent="-95248" algn="r">
              <a:lnSpc>
                <a:spcPct val="90000"/>
              </a:lnSpc>
              <a:buFontTx/>
              <a:buChar char="-"/>
            </a:pPr>
            <a:r>
              <a:rPr lang="en-GB" sz="1200" dirty="0" smtClean="0"/>
              <a:t>CP </a:t>
            </a:r>
            <a:r>
              <a:rPr lang="ko-KR" altLang="en-US" sz="1200" dirty="0" smtClean="0"/>
              <a:t>입력과 상태 이력 관리</a:t>
            </a:r>
            <a:endParaRPr lang="en-US" altLang="ko-KR" sz="1200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389598" y="5227364"/>
            <a:ext cx="2022327" cy="1986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GB" sz="1351" b="1" dirty="0" err="1"/>
              <a:t>ansible</a:t>
            </a:r>
            <a:endParaRPr lang="en-GB" sz="1351" b="1" dirty="0"/>
          </a:p>
          <a:p>
            <a:pPr marL="171446" indent="-95248" algn="r">
              <a:lnSpc>
                <a:spcPct val="90000"/>
              </a:lnSpc>
              <a:buFontTx/>
              <a:buChar char="-"/>
            </a:pPr>
            <a:r>
              <a:rPr lang="en-GB" sz="1200" dirty="0" err="1" smtClean="0"/>
              <a:t>ansible</a:t>
            </a:r>
            <a:r>
              <a:rPr lang="en-GB" sz="1200" dirty="0" smtClean="0"/>
              <a:t> </a:t>
            </a:r>
            <a:r>
              <a:rPr lang="ko-KR" altLang="en-US" sz="1200" dirty="0" smtClean="0"/>
              <a:t>변수 이력관리</a:t>
            </a:r>
            <a:endParaRPr lang="en-GB" sz="1200" dirty="0"/>
          </a:p>
          <a:p>
            <a:pPr algn="r"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137" name="Oval 15"/>
          <p:cNvSpPr/>
          <p:nvPr/>
        </p:nvSpPr>
        <p:spPr>
          <a:xfrm>
            <a:off x="5898939" y="5279173"/>
            <a:ext cx="172700" cy="172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 </a:t>
            </a:r>
            <a:endParaRPr lang="en-US" sz="1351"/>
          </a:p>
        </p:txBody>
      </p:sp>
      <p:cxnSp>
        <p:nvCxnSpPr>
          <p:cNvPr id="138" name="Straight Arrow Connector 16"/>
          <p:cNvCxnSpPr/>
          <p:nvPr/>
        </p:nvCxnSpPr>
        <p:spPr>
          <a:xfrm>
            <a:off x="5985289" y="4735842"/>
            <a:ext cx="0" cy="550576"/>
          </a:xfrm>
          <a:prstGeom prst="straightConnector1">
            <a:avLst/>
          </a:prstGeom>
          <a:ln w="12700">
            <a:solidFill>
              <a:srgbClr val="F05332"/>
            </a:solidFill>
            <a:miter lim="800000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7"/>
          <p:cNvSpPr/>
          <p:nvPr/>
        </p:nvSpPr>
        <p:spPr>
          <a:xfrm>
            <a:off x="5898939" y="4600969"/>
            <a:ext cx="172700" cy="172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 </a:t>
            </a:r>
            <a:endParaRPr lang="en-US" sz="1351"/>
          </a:p>
        </p:txBody>
      </p:sp>
      <p:cxnSp>
        <p:nvCxnSpPr>
          <p:cNvPr id="140" name="Straight Arrow Connector 18"/>
          <p:cNvCxnSpPr>
            <a:endCxn id="139" idx="0"/>
          </p:cNvCxnSpPr>
          <p:nvPr/>
        </p:nvCxnSpPr>
        <p:spPr>
          <a:xfrm>
            <a:off x="5985289" y="4050393"/>
            <a:ext cx="0" cy="550576"/>
          </a:xfrm>
          <a:prstGeom prst="straightConnector1">
            <a:avLst/>
          </a:prstGeom>
          <a:ln w="12700">
            <a:solidFill>
              <a:srgbClr val="F05332"/>
            </a:solidFill>
            <a:miter lim="800000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9"/>
          <p:cNvCxnSpPr/>
          <p:nvPr/>
        </p:nvCxnSpPr>
        <p:spPr>
          <a:xfrm>
            <a:off x="2770265" y="3286105"/>
            <a:ext cx="6067265" cy="0"/>
          </a:xfrm>
          <a:prstGeom prst="line">
            <a:avLst/>
          </a:prstGeom>
          <a:ln w="28575">
            <a:solidFill>
              <a:schemeClr val="accent3"/>
            </a:solidFill>
            <a:prstDash val="dash"/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20"/>
          <p:cNvCxnSpPr/>
          <p:nvPr/>
        </p:nvCxnSpPr>
        <p:spPr>
          <a:xfrm>
            <a:off x="2794844" y="3976905"/>
            <a:ext cx="6052888" cy="0"/>
          </a:xfrm>
          <a:prstGeom prst="line">
            <a:avLst/>
          </a:prstGeom>
          <a:ln w="28575">
            <a:solidFill>
              <a:schemeClr val="accent3"/>
            </a:solidFill>
            <a:prstDash val="dash"/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91859" y="3204022"/>
            <a:ext cx="2310164" cy="17998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GB" sz="1200" b="1" dirty="0">
                <a:solidFill>
                  <a:schemeClr val="accent4"/>
                </a:solidFill>
              </a:rPr>
              <a:t>staging-</a:t>
            </a:r>
            <a:r>
              <a:rPr lang="en-GB" sz="1200" b="1" dirty="0" err="1">
                <a:solidFill>
                  <a:schemeClr val="accent4"/>
                </a:solidFill>
              </a:rPr>
              <a:t>cp</a:t>
            </a:r>
            <a:r>
              <a:rPr lang="en-GB" sz="1200" b="1" dirty="0">
                <a:solidFill>
                  <a:schemeClr val="accent4"/>
                </a:solidFill>
              </a:rPr>
              <a:t>-persistent</a:t>
            </a:r>
          </a:p>
          <a:p>
            <a:pPr marL="171446" indent="-95248" algn="r">
              <a:lnSpc>
                <a:spcPct val="90000"/>
              </a:lnSpc>
              <a:buFontTx/>
              <a:buChar char="-"/>
            </a:pPr>
            <a:r>
              <a:rPr lang="en-GB" sz="1200" dirty="0">
                <a:solidFill>
                  <a:schemeClr val="accent4"/>
                </a:solidFill>
              </a:rPr>
              <a:t>Not visible to customer</a:t>
            </a:r>
          </a:p>
          <a:p>
            <a:pPr marL="171446" indent="-95248" algn="r">
              <a:lnSpc>
                <a:spcPct val="90000"/>
              </a:lnSpc>
              <a:buFontTx/>
              <a:buChar char="-"/>
            </a:pPr>
            <a:r>
              <a:rPr lang="en-GB" sz="1200" dirty="0">
                <a:solidFill>
                  <a:schemeClr val="accent4"/>
                </a:solidFill>
              </a:rPr>
              <a:t>Transient </a:t>
            </a:r>
            <a:r>
              <a:rPr lang="en-GB" sz="1200" dirty="0" smtClean="0">
                <a:solidFill>
                  <a:schemeClr val="accent4"/>
                </a:solidFill>
              </a:rPr>
              <a:t>branch</a:t>
            </a:r>
          </a:p>
          <a:p>
            <a:pPr marL="76198" algn="r">
              <a:lnSpc>
                <a:spcPct val="90000"/>
              </a:lnSpc>
            </a:pPr>
            <a:r>
              <a:rPr lang="en-GB" sz="1200" dirty="0" smtClean="0">
                <a:solidFill>
                  <a:schemeClr val="accent4"/>
                </a:solidFill>
              </a:rPr>
              <a:t> </a:t>
            </a:r>
            <a:r>
              <a:rPr lang="en-GB" sz="1200" dirty="0">
                <a:solidFill>
                  <a:schemeClr val="accent4"/>
                </a:solidFill>
              </a:rPr>
              <a:t>for holding CP state per run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76021" y="3918705"/>
            <a:ext cx="2126001" cy="654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GB" sz="1200" b="1" dirty="0">
                <a:solidFill>
                  <a:schemeClr val="accent4"/>
                </a:solidFill>
              </a:rPr>
              <a:t>staging-</a:t>
            </a:r>
            <a:r>
              <a:rPr lang="en-GB" sz="1200" b="1" dirty="0" err="1">
                <a:solidFill>
                  <a:schemeClr val="accent4"/>
                </a:solidFill>
              </a:rPr>
              <a:t>ansible</a:t>
            </a:r>
            <a:endParaRPr lang="en-GB" sz="1200" b="1" dirty="0">
              <a:solidFill>
                <a:schemeClr val="accent4"/>
              </a:solidFill>
            </a:endParaRPr>
          </a:p>
          <a:p>
            <a:pPr marL="171446" indent="-95248" algn="r">
              <a:lnSpc>
                <a:spcPct val="90000"/>
              </a:lnSpc>
              <a:buFontTx/>
              <a:buChar char="-"/>
            </a:pPr>
            <a:r>
              <a:rPr lang="en-GB" sz="1200" dirty="0">
                <a:solidFill>
                  <a:schemeClr val="accent4"/>
                </a:solidFill>
              </a:rPr>
              <a:t>Not visible to customer</a:t>
            </a:r>
          </a:p>
          <a:p>
            <a:pPr marL="171446" indent="-95248" algn="r">
              <a:lnSpc>
                <a:spcPct val="90000"/>
              </a:lnSpc>
              <a:buFontTx/>
              <a:buChar char="-"/>
            </a:pPr>
            <a:r>
              <a:rPr lang="en-GB" sz="1200" dirty="0">
                <a:solidFill>
                  <a:schemeClr val="accent4"/>
                </a:solidFill>
              </a:rPr>
              <a:t>Transient </a:t>
            </a:r>
            <a:r>
              <a:rPr lang="en-GB" sz="1200" dirty="0" smtClean="0">
                <a:solidFill>
                  <a:schemeClr val="accent4"/>
                </a:solidFill>
              </a:rPr>
              <a:t>branch</a:t>
            </a:r>
          </a:p>
          <a:p>
            <a:pPr marL="76198" algn="r">
              <a:lnSpc>
                <a:spcPct val="90000"/>
              </a:lnSpc>
            </a:pPr>
            <a:r>
              <a:rPr lang="en-GB" sz="1200" dirty="0" smtClean="0">
                <a:solidFill>
                  <a:schemeClr val="accent4"/>
                </a:solidFill>
              </a:rPr>
              <a:t> </a:t>
            </a:r>
            <a:r>
              <a:rPr lang="en-GB" sz="1200" dirty="0">
                <a:solidFill>
                  <a:schemeClr val="accent4"/>
                </a:solidFill>
              </a:rPr>
              <a:t>for holding </a:t>
            </a:r>
            <a:r>
              <a:rPr lang="en-GB" sz="1200" dirty="0" err="1">
                <a:solidFill>
                  <a:schemeClr val="accent4"/>
                </a:solidFill>
              </a:rPr>
              <a:t>ansible</a:t>
            </a:r>
            <a:r>
              <a:rPr lang="en-GB" sz="1200" dirty="0">
                <a:solidFill>
                  <a:schemeClr val="accent4"/>
                </a:solidFill>
              </a:rPr>
              <a:t> </a:t>
            </a:r>
            <a:r>
              <a:rPr lang="en-GB" sz="1200" dirty="0" err="1">
                <a:solidFill>
                  <a:schemeClr val="accent4"/>
                </a:solidFill>
              </a:rPr>
              <a:t>vars</a:t>
            </a:r>
            <a:r>
              <a:rPr lang="en-GB" sz="1200" dirty="0">
                <a:solidFill>
                  <a:schemeClr val="accent4"/>
                </a:solidFill>
              </a:rPr>
              <a:t> per run</a:t>
            </a:r>
            <a:endParaRPr lang="en-US" sz="1200" dirty="0">
              <a:solidFill>
                <a:schemeClr val="accent4"/>
              </a:solidFill>
            </a:endParaRPr>
          </a:p>
          <a:p>
            <a:pPr algn="r">
              <a:lnSpc>
                <a:spcPct val="90000"/>
              </a:lnSpc>
            </a:pPr>
            <a:endParaRPr lang="en-US" sz="1200" b="1" dirty="0">
              <a:solidFill>
                <a:schemeClr val="accent4"/>
              </a:solidFill>
            </a:endParaRPr>
          </a:p>
        </p:txBody>
      </p:sp>
      <p:sp>
        <p:nvSpPr>
          <p:cNvPr id="145" name="Oval 23"/>
          <p:cNvSpPr/>
          <p:nvPr/>
        </p:nvSpPr>
        <p:spPr>
          <a:xfrm>
            <a:off x="5212039" y="3890555"/>
            <a:ext cx="172700" cy="172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 </a:t>
            </a:r>
            <a:endParaRPr lang="en-US" sz="1351"/>
          </a:p>
        </p:txBody>
      </p:sp>
      <p:sp>
        <p:nvSpPr>
          <p:cNvPr id="146" name="Oval 24"/>
          <p:cNvSpPr/>
          <p:nvPr/>
        </p:nvSpPr>
        <p:spPr>
          <a:xfrm>
            <a:off x="5889035" y="3890555"/>
            <a:ext cx="172700" cy="172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 </a:t>
            </a:r>
            <a:endParaRPr lang="en-US" sz="1351"/>
          </a:p>
        </p:txBody>
      </p:sp>
      <p:cxnSp>
        <p:nvCxnSpPr>
          <p:cNvPr id="147" name="Straight Arrow Connector 25"/>
          <p:cNvCxnSpPr/>
          <p:nvPr/>
        </p:nvCxnSpPr>
        <p:spPr>
          <a:xfrm>
            <a:off x="5298389" y="3347222"/>
            <a:ext cx="0" cy="550576"/>
          </a:xfrm>
          <a:prstGeom prst="straightConnector1">
            <a:avLst/>
          </a:prstGeom>
          <a:ln w="12700">
            <a:solidFill>
              <a:srgbClr val="F05332"/>
            </a:solidFill>
            <a:miter lim="800000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26"/>
          <p:cNvCxnSpPr/>
          <p:nvPr/>
        </p:nvCxnSpPr>
        <p:spPr>
          <a:xfrm>
            <a:off x="5975385" y="3347222"/>
            <a:ext cx="0" cy="550576"/>
          </a:xfrm>
          <a:prstGeom prst="straightConnector1">
            <a:avLst/>
          </a:prstGeom>
          <a:ln w="12700">
            <a:solidFill>
              <a:srgbClr val="F05332"/>
            </a:solidFill>
            <a:miter lim="800000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27"/>
          <p:cNvSpPr/>
          <p:nvPr/>
        </p:nvSpPr>
        <p:spPr>
          <a:xfrm>
            <a:off x="5889035" y="3212349"/>
            <a:ext cx="172700" cy="172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 </a:t>
            </a:r>
            <a:endParaRPr lang="en-US" sz="1351"/>
          </a:p>
        </p:txBody>
      </p:sp>
      <p:sp>
        <p:nvSpPr>
          <p:cNvPr id="150" name="Oval 28"/>
          <p:cNvSpPr/>
          <p:nvPr/>
        </p:nvSpPr>
        <p:spPr>
          <a:xfrm>
            <a:off x="5212039" y="3199756"/>
            <a:ext cx="172700" cy="172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 </a:t>
            </a:r>
            <a:endParaRPr lang="en-US" sz="1351"/>
          </a:p>
        </p:txBody>
      </p:sp>
      <p:cxnSp>
        <p:nvCxnSpPr>
          <p:cNvPr id="151" name="Straight Arrow Connector 29"/>
          <p:cNvCxnSpPr>
            <a:endCxn id="150" idx="0"/>
          </p:cNvCxnSpPr>
          <p:nvPr/>
        </p:nvCxnSpPr>
        <p:spPr>
          <a:xfrm>
            <a:off x="5298389" y="2649179"/>
            <a:ext cx="0" cy="550576"/>
          </a:xfrm>
          <a:prstGeom prst="straightConnector1">
            <a:avLst/>
          </a:prstGeom>
          <a:ln w="12700">
            <a:solidFill>
              <a:srgbClr val="F05332"/>
            </a:solidFill>
            <a:miter lim="800000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30"/>
          <p:cNvCxnSpPr>
            <a:endCxn id="149" idx="0"/>
          </p:cNvCxnSpPr>
          <p:nvPr/>
        </p:nvCxnSpPr>
        <p:spPr>
          <a:xfrm>
            <a:off x="5975385" y="2661773"/>
            <a:ext cx="0" cy="550576"/>
          </a:xfrm>
          <a:prstGeom prst="straightConnector1">
            <a:avLst/>
          </a:prstGeom>
          <a:ln w="12700">
            <a:solidFill>
              <a:srgbClr val="F05332"/>
            </a:solidFill>
            <a:miter lim="800000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31"/>
          <p:cNvSpPr/>
          <p:nvPr/>
        </p:nvSpPr>
        <p:spPr>
          <a:xfrm>
            <a:off x="4522397" y="3884949"/>
            <a:ext cx="172700" cy="172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 </a:t>
            </a:r>
            <a:endParaRPr lang="en-US" sz="1351"/>
          </a:p>
        </p:txBody>
      </p:sp>
      <p:cxnSp>
        <p:nvCxnSpPr>
          <p:cNvPr id="154" name="Straight Arrow Connector 32"/>
          <p:cNvCxnSpPr>
            <a:endCxn id="153" idx="0"/>
          </p:cNvCxnSpPr>
          <p:nvPr/>
        </p:nvCxnSpPr>
        <p:spPr>
          <a:xfrm>
            <a:off x="4608747" y="3334373"/>
            <a:ext cx="0" cy="550576"/>
          </a:xfrm>
          <a:prstGeom prst="straightConnector1">
            <a:avLst/>
          </a:prstGeom>
          <a:ln w="12700">
            <a:solidFill>
              <a:srgbClr val="F05332"/>
            </a:solidFill>
            <a:miter lim="800000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33"/>
          <p:cNvSpPr/>
          <p:nvPr/>
        </p:nvSpPr>
        <p:spPr>
          <a:xfrm>
            <a:off x="4513418" y="3201407"/>
            <a:ext cx="172700" cy="172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 </a:t>
            </a:r>
            <a:endParaRPr lang="en-US" sz="1351"/>
          </a:p>
        </p:txBody>
      </p:sp>
      <p:cxnSp>
        <p:nvCxnSpPr>
          <p:cNvPr id="156" name="Straight Arrow Connector 34"/>
          <p:cNvCxnSpPr>
            <a:endCxn id="155" idx="0"/>
          </p:cNvCxnSpPr>
          <p:nvPr/>
        </p:nvCxnSpPr>
        <p:spPr>
          <a:xfrm>
            <a:off x="4599767" y="2650830"/>
            <a:ext cx="0" cy="550576"/>
          </a:xfrm>
          <a:prstGeom prst="straightConnector1">
            <a:avLst/>
          </a:prstGeom>
          <a:ln w="12700">
            <a:solidFill>
              <a:srgbClr val="F05332"/>
            </a:solidFill>
            <a:miter lim="800000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35"/>
          <p:cNvSpPr/>
          <p:nvPr/>
        </p:nvSpPr>
        <p:spPr>
          <a:xfrm>
            <a:off x="4507163" y="2490721"/>
            <a:ext cx="172700" cy="172700"/>
          </a:xfrm>
          <a:prstGeom prst="ellipse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 </a:t>
            </a:r>
            <a:endParaRPr lang="en-US" sz="1351"/>
          </a:p>
        </p:txBody>
      </p:sp>
      <p:sp>
        <p:nvSpPr>
          <p:cNvPr id="158" name="Oval 36"/>
          <p:cNvSpPr/>
          <p:nvPr/>
        </p:nvSpPr>
        <p:spPr>
          <a:xfrm>
            <a:off x="5221943" y="2490721"/>
            <a:ext cx="172700" cy="172700"/>
          </a:xfrm>
          <a:prstGeom prst="ellipse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 </a:t>
            </a:r>
            <a:endParaRPr lang="en-US" sz="1351"/>
          </a:p>
        </p:txBody>
      </p:sp>
      <p:sp>
        <p:nvSpPr>
          <p:cNvPr id="159" name="Oval 37"/>
          <p:cNvSpPr/>
          <p:nvPr/>
        </p:nvSpPr>
        <p:spPr>
          <a:xfrm>
            <a:off x="5913343" y="2494317"/>
            <a:ext cx="172700" cy="172700"/>
          </a:xfrm>
          <a:prstGeom prst="ellipse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351"/>
              <a:t> </a:t>
            </a:r>
            <a:endParaRPr lang="en-US" sz="1351"/>
          </a:p>
        </p:txBody>
      </p:sp>
      <p:sp>
        <p:nvSpPr>
          <p:cNvPr id="160" name="TextBox 159"/>
          <p:cNvSpPr txBox="1"/>
          <p:nvPr/>
        </p:nvSpPr>
        <p:spPr>
          <a:xfrm>
            <a:off x="4332385" y="2750570"/>
            <a:ext cx="578019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/>
              <a:t>1</a:t>
            </a:r>
            <a:r>
              <a:rPr lang="en-GB" sz="1100" baseline="30000"/>
              <a:t>st</a:t>
            </a:r>
            <a:r>
              <a:rPr lang="en-GB" sz="1100"/>
              <a:t> CP run</a:t>
            </a:r>
            <a:endParaRPr lang="en-US" sz="1100"/>
          </a:p>
        </p:txBody>
      </p:sp>
      <p:sp>
        <p:nvSpPr>
          <p:cNvPr id="161" name="TextBox 160"/>
          <p:cNvSpPr txBox="1"/>
          <p:nvPr/>
        </p:nvSpPr>
        <p:spPr>
          <a:xfrm>
            <a:off x="5009380" y="2750570"/>
            <a:ext cx="578019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/>
              <a:t>2</a:t>
            </a:r>
            <a:r>
              <a:rPr lang="en-GB" sz="1100" baseline="30000"/>
              <a:t>nd</a:t>
            </a:r>
            <a:r>
              <a:rPr lang="en-GB" sz="1100"/>
              <a:t> CP run</a:t>
            </a:r>
            <a:endParaRPr lang="en-US" sz="1100"/>
          </a:p>
        </p:txBody>
      </p:sp>
      <p:sp>
        <p:nvSpPr>
          <p:cNvPr id="162" name="TextBox 161"/>
          <p:cNvSpPr txBox="1"/>
          <p:nvPr/>
        </p:nvSpPr>
        <p:spPr>
          <a:xfrm>
            <a:off x="5678129" y="2750570"/>
            <a:ext cx="578019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/>
              <a:t>3</a:t>
            </a:r>
            <a:r>
              <a:rPr lang="en-GB" sz="1100" baseline="30000"/>
              <a:t>rd</a:t>
            </a:r>
            <a:r>
              <a:rPr lang="en-GB" sz="1100"/>
              <a:t> CP run</a:t>
            </a:r>
            <a:endParaRPr lang="en-US" sz="1100"/>
          </a:p>
        </p:txBody>
      </p:sp>
      <p:sp>
        <p:nvSpPr>
          <p:cNvPr id="163" name="TextBox 162"/>
          <p:cNvSpPr txBox="1"/>
          <p:nvPr/>
        </p:nvSpPr>
        <p:spPr>
          <a:xfrm>
            <a:off x="4332385" y="3473946"/>
            <a:ext cx="578019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/>
              <a:t>1</a:t>
            </a:r>
            <a:r>
              <a:rPr lang="en-GB" sz="1100" baseline="30000"/>
              <a:t>st</a:t>
            </a:r>
            <a:r>
              <a:rPr lang="en-GB" sz="1100"/>
              <a:t> CP run</a:t>
            </a:r>
            <a:endParaRPr lang="en-US" sz="1100"/>
          </a:p>
        </p:txBody>
      </p:sp>
      <p:sp>
        <p:nvSpPr>
          <p:cNvPr id="164" name="TextBox 163"/>
          <p:cNvSpPr txBox="1"/>
          <p:nvPr/>
        </p:nvSpPr>
        <p:spPr>
          <a:xfrm>
            <a:off x="5009380" y="3473946"/>
            <a:ext cx="578019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/>
              <a:t>2</a:t>
            </a:r>
            <a:r>
              <a:rPr lang="en-GB" sz="1100" baseline="30000"/>
              <a:t>nd</a:t>
            </a:r>
            <a:r>
              <a:rPr lang="en-GB" sz="1100"/>
              <a:t> CP run</a:t>
            </a:r>
            <a:endParaRPr lang="en-US" sz="1100"/>
          </a:p>
        </p:txBody>
      </p:sp>
      <p:sp>
        <p:nvSpPr>
          <p:cNvPr id="165" name="TextBox 164"/>
          <p:cNvSpPr txBox="1"/>
          <p:nvPr/>
        </p:nvSpPr>
        <p:spPr>
          <a:xfrm>
            <a:off x="5678129" y="3473946"/>
            <a:ext cx="578019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/>
              <a:t>3</a:t>
            </a:r>
            <a:r>
              <a:rPr lang="en-GB" sz="1100" baseline="30000"/>
              <a:t>rd</a:t>
            </a:r>
            <a:r>
              <a:rPr lang="en-GB" sz="1100"/>
              <a:t> CP run</a:t>
            </a:r>
            <a:endParaRPr lang="en-US" sz="1100"/>
          </a:p>
        </p:txBody>
      </p:sp>
      <p:sp>
        <p:nvSpPr>
          <p:cNvPr id="166" name="TextBox 165"/>
          <p:cNvSpPr txBox="1"/>
          <p:nvPr/>
        </p:nvSpPr>
        <p:spPr>
          <a:xfrm>
            <a:off x="5598698" y="4160686"/>
            <a:ext cx="753375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/>
              <a:t>1</a:t>
            </a:r>
            <a:r>
              <a:rPr lang="en-GB" sz="1100" baseline="30000"/>
              <a:t>st</a:t>
            </a:r>
            <a:r>
              <a:rPr lang="en-GB" sz="1100"/>
              <a:t> deploy</a:t>
            </a:r>
            <a:endParaRPr lang="en-US" sz="1100"/>
          </a:p>
        </p:txBody>
      </p:sp>
      <p:sp>
        <p:nvSpPr>
          <p:cNvPr id="167" name="TextBox 166"/>
          <p:cNvSpPr txBox="1"/>
          <p:nvPr/>
        </p:nvSpPr>
        <p:spPr>
          <a:xfrm>
            <a:off x="5598698" y="4865149"/>
            <a:ext cx="753375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/>
              <a:t>1</a:t>
            </a:r>
            <a:r>
              <a:rPr lang="en-GB" sz="1100" baseline="30000"/>
              <a:t>st</a:t>
            </a:r>
            <a:r>
              <a:rPr lang="en-GB" sz="1100"/>
              <a:t> deploy</a:t>
            </a:r>
            <a:endParaRPr lang="en-US" sz="1100"/>
          </a:p>
        </p:txBody>
      </p:sp>
      <p:sp>
        <p:nvSpPr>
          <p:cNvPr id="168" name="TextBox 167"/>
          <p:cNvSpPr txBox="1"/>
          <p:nvPr/>
        </p:nvSpPr>
        <p:spPr>
          <a:xfrm>
            <a:off x="6003200" y="2405765"/>
            <a:ext cx="474133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GB" sz="800"/>
              <a:t>20151013</a:t>
            </a:r>
            <a:endParaRPr lang="en-US" sz="800"/>
          </a:p>
        </p:txBody>
      </p:sp>
      <p:sp>
        <p:nvSpPr>
          <p:cNvPr id="169" name="TextBox 168"/>
          <p:cNvSpPr txBox="1"/>
          <p:nvPr/>
        </p:nvSpPr>
        <p:spPr>
          <a:xfrm>
            <a:off x="6028583" y="4536483"/>
            <a:ext cx="474133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GB" sz="800"/>
              <a:t>20151013</a:t>
            </a:r>
            <a:endParaRPr lang="en-US" sz="800"/>
          </a:p>
        </p:txBody>
      </p:sp>
      <p:sp>
        <p:nvSpPr>
          <p:cNvPr id="170" name="TextBox 169"/>
          <p:cNvSpPr txBox="1"/>
          <p:nvPr/>
        </p:nvSpPr>
        <p:spPr>
          <a:xfrm>
            <a:off x="6017396" y="5234106"/>
            <a:ext cx="474133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GB" sz="800"/>
              <a:t>20151013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0606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137" grpId="0" animBg="1"/>
      <p:bldP spid="139" grpId="0" animBg="1"/>
      <p:bldP spid="143" grpId="0"/>
      <p:bldP spid="144" grpId="0"/>
      <p:bldP spid="145" grpId="0" animBg="1"/>
      <p:bldP spid="146" grpId="0" animBg="1"/>
      <p:bldP spid="149" grpId="0" animBg="1"/>
      <p:bldP spid="150" grpId="0" animBg="1"/>
      <p:bldP spid="153" grpId="0" animBg="1"/>
      <p:bldP spid="155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/>
      <p:bldP spid="169" grpId="0"/>
      <p:bldP spid="1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4344C431-1F35-474B-96CC-DCB58988BAF3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191860"/>
            <a:ext cx="9488488" cy="576263"/>
          </a:xfrm>
          <a:prstGeom prst="rect">
            <a:avLst/>
          </a:prstGeom>
        </p:spPr>
        <p:txBody>
          <a:bodyPr/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2400" dirty="0" smtClean="0"/>
              <a:t>0. </a:t>
            </a:r>
            <a:r>
              <a:rPr lang="ko-KR" altLang="en-US" sz="2400" dirty="0" smtClean="0"/>
              <a:t>참고 문서</a:t>
            </a:r>
            <a:endParaRPr lang="ko-KR" altLang="en-US" sz="2400" dirty="0"/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B76E79A4-106F-4880-B85F-19D21DADF8CA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857023"/>
            <a:ext cx="8117794" cy="5732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52500">
              <a:buAutoNum type="arabicParenR"/>
              <a:defRPr/>
            </a:pPr>
            <a:r>
              <a:rPr lang="en-US" altLang="ko-KR" sz="1800" dirty="0" smtClean="0"/>
              <a:t>HOS 4.0 </a:t>
            </a:r>
            <a:r>
              <a:rPr lang="en-US" altLang="ko-KR" sz="1800" dirty="0" err="1" smtClean="0"/>
              <a:t>Technical_CFD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기술지료</a:t>
            </a:r>
            <a:endParaRPr lang="en-US" altLang="ko-KR" sz="1800" dirty="0" smtClean="0"/>
          </a:p>
          <a:p>
            <a:pPr marL="342900" indent="-342900" defTabSz="952500">
              <a:buAutoNum type="arabicParenR"/>
              <a:defRPr/>
            </a:pPr>
            <a:r>
              <a:rPr lang="ko-KR" altLang="en-US" sz="1800" dirty="0" err="1" smtClean="0"/>
              <a:t>작성</a:t>
            </a:r>
            <a:r>
              <a:rPr lang="ko-KR" altLang="en-US" sz="1800" dirty="0" err="1"/>
              <a:t>중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469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4344C431-1F35-474B-96CC-DCB58988BAF3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191860"/>
            <a:ext cx="9488488" cy="576263"/>
          </a:xfrm>
          <a:prstGeom prst="rect">
            <a:avLst/>
          </a:prstGeom>
        </p:spPr>
        <p:txBody>
          <a:bodyPr/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2400" dirty="0" smtClean="0"/>
              <a:t>목차</a:t>
            </a:r>
            <a:endParaRPr lang="ko-KR" altLang="en-US" sz="2400" dirty="0"/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B76E79A4-106F-4880-B85F-19D21DADF8CA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857023"/>
            <a:ext cx="8117794" cy="5732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52500">
              <a:buFont typeface="Wingdings" pitchFamily="2" charset="2"/>
              <a:buAutoNum type="arabicPeriod"/>
              <a:defRPr/>
            </a:pPr>
            <a:r>
              <a:rPr lang="en-US" altLang="ko-KR" sz="1800" dirty="0" err="1" smtClean="0"/>
              <a:t>Helion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오픈스택</a:t>
            </a:r>
            <a:r>
              <a:rPr lang="ko-KR" altLang="en-US" sz="1800" dirty="0" smtClean="0"/>
              <a:t>  개요</a:t>
            </a:r>
            <a:endParaRPr lang="en-US" altLang="ko-KR" sz="1800" dirty="0" smtClean="0"/>
          </a:p>
          <a:p>
            <a:pPr marL="342900" indent="-342900" defTabSz="952500">
              <a:buFont typeface="Wingdings" pitchFamily="2" charset="2"/>
              <a:buAutoNum type="arabicPeriod"/>
              <a:defRPr/>
            </a:pPr>
            <a:r>
              <a:rPr lang="en-US" altLang="ko-KR" sz="1800" dirty="0" err="1" smtClean="0"/>
              <a:t>Helion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오픈스택</a:t>
            </a:r>
            <a:r>
              <a:rPr lang="ko-KR" altLang="en-US" sz="1800" dirty="0" smtClean="0"/>
              <a:t> 구조</a:t>
            </a:r>
            <a:endParaRPr lang="en-US" altLang="ko-KR" sz="1800" dirty="0"/>
          </a:p>
          <a:p>
            <a:pPr marL="342900" indent="-342900" defTabSz="952500">
              <a:buFont typeface="Wingdings" pitchFamily="2" charset="2"/>
              <a:buAutoNum type="arabicPeriod"/>
              <a:defRPr/>
            </a:pPr>
            <a:r>
              <a:rPr lang="en-US" altLang="ko-KR" sz="1800" dirty="0" smtClean="0"/>
              <a:t>Lifecycle </a:t>
            </a:r>
            <a:r>
              <a:rPr lang="ko-KR" altLang="en-US" sz="1800" dirty="0" smtClean="0"/>
              <a:t>관리</a:t>
            </a:r>
            <a:endParaRPr lang="en-US" altLang="ko-KR" sz="1800" dirty="0" smtClean="0"/>
          </a:p>
          <a:p>
            <a:pPr marL="342900" indent="-342900" defTabSz="952500">
              <a:buFont typeface="Wingdings" pitchFamily="2" charset="2"/>
              <a:buAutoNum type="arabicPeriod"/>
              <a:defRPr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5338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4344C431-1F35-474B-96CC-DCB58988BAF3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191860"/>
            <a:ext cx="9488488" cy="576263"/>
          </a:xfrm>
          <a:prstGeom prst="rect">
            <a:avLst/>
          </a:prstGeom>
        </p:spPr>
        <p:txBody>
          <a:bodyPr/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2400" dirty="0" smtClean="0"/>
              <a:t>1. </a:t>
            </a:r>
            <a:r>
              <a:rPr lang="en-US" altLang="ko-KR" sz="2400" dirty="0" err="1" smtClean="0"/>
              <a:t>Helion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오픈스택</a:t>
            </a:r>
            <a:r>
              <a:rPr lang="ko-KR" altLang="en-US" sz="2400" dirty="0" smtClean="0"/>
              <a:t> 개요</a:t>
            </a:r>
            <a:endParaRPr lang="ko-KR" altLang="en-US" sz="2400" dirty="0"/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B76E79A4-106F-4880-B85F-19D21DADF8CA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857023"/>
            <a:ext cx="8117794" cy="5732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52500">
              <a:buFont typeface="Wingdings" pitchFamily="2" charset="2"/>
              <a:buAutoNum type="arabicParenR"/>
              <a:defRPr/>
            </a:pPr>
            <a:r>
              <a:rPr lang="ko-KR" altLang="en-US" sz="1800" dirty="0" err="1" smtClean="0"/>
              <a:t>오픈스택</a:t>
            </a:r>
            <a:r>
              <a:rPr lang="ko-KR" altLang="en-US" sz="1800" dirty="0" smtClean="0"/>
              <a:t> 기술 기반 기업 환경 수준의 사설 </a:t>
            </a:r>
            <a:r>
              <a:rPr lang="ko-KR" altLang="en-US" sz="1800" dirty="0" err="1" smtClean="0"/>
              <a:t>클라우드</a:t>
            </a:r>
            <a:r>
              <a:rPr lang="ko-KR" altLang="en-US" sz="1800" dirty="0" smtClean="0"/>
              <a:t> 관리 목적</a:t>
            </a:r>
            <a:endParaRPr lang="en-US" altLang="ko-KR" sz="1800" dirty="0" smtClean="0"/>
          </a:p>
          <a:p>
            <a:pPr lvl="1" defTabSz="952500">
              <a:buFontTx/>
              <a:buChar char="-"/>
              <a:defRPr/>
            </a:pPr>
            <a:r>
              <a:rPr lang="ko-KR" altLang="en-US" sz="1400" dirty="0" smtClean="0"/>
              <a:t>개방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유연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확장 가능한 </a:t>
            </a:r>
            <a:r>
              <a:rPr lang="ko-KR" altLang="en-US" sz="1400" dirty="0" err="1" smtClean="0"/>
              <a:t>클라우드</a:t>
            </a:r>
            <a:r>
              <a:rPr lang="ko-KR" altLang="en-US" sz="1400" dirty="0" smtClean="0"/>
              <a:t> 플랫폼</a:t>
            </a:r>
            <a:endParaRPr lang="en-US" altLang="ko-KR" sz="1400" dirty="0" smtClean="0"/>
          </a:p>
          <a:p>
            <a:pPr lvl="1" defTabSz="952500">
              <a:buFontTx/>
              <a:buChar char="-"/>
              <a:defRPr/>
            </a:pPr>
            <a:r>
              <a:rPr lang="ko-KR" altLang="en-US" sz="1400" dirty="0" err="1" smtClean="0"/>
              <a:t>오픈스택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를 활용하고 특정 벤더에 종속되지 않음</a:t>
            </a:r>
            <a:endParaRPr lang="en-US" altLang="ko-KR" sz="1400" dirty="0" smtClean="0"/>
          </a:p>
          <a:p>
            <a:pPr lvl="1" defTabSz="952500">
              <a:buFontTx/>
              <a:buChar char="-"/>
              <a:defRPr/>
            </a:pPr>
            <a:r>
              <a:rPr lang="ko-KR" altLang="en-US" sz="1400" dirty="0" smtClean="0"/>
              <a:t>다양한 하드웨어 기반 동작 가능</a:t>
            </a:r>
            <a:endParaRPr lang="en-US" altLang="ko-KR" sz="1400" dirty="0" smtClean="0"/>
          </a:p>
          <a:p>
            <a:pPr lvl="1" defTabSz="952500">
              <a:buFontTx/>
              <a:buChar char="-"/>
              <a:defRPr/>
            </a:pPr>
            <a:r>
              <a:rPr lang="en-US" altLang="ko-KR" sz="1400" dirty="0" err="1" smtClean="0"/>
              <a:t>Ansible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자동화 도구 기반 설치와 관리가 용이</a:t>
            </a:r>
            <a:endParaRPr lang="en-US" altLang="ko-KR" sz="1400" dirty="0" smtClean="0"/>
          </a:p>
          <a:p>
            <a:pPr lvl="1" defTabSz="952500">
              <a:buFontTx/>
              <a:buChar char="-"/>
              <a:defRPr/>
            </a:pPr>
            <a:r>
              <a:rPr lang="ko-KR" altLang="en-US" sz="1400" dirty="0" smtClean="0"/>
              <a:t>테스트 기반 검증을 강화하였고 보안이 강화되었음</a:t>
            </a:r>
            <a:endParaRPr lang="en-US" altLang="ko-KR" sz="1400" dirty="0" smtClean="0"/>
          </a:p>
          <a:p>
            <a:pPr lvl="1" defTabSz="952500">
              <a:buFontTx/>
              <a:buChar char="-"/>
              <a:defRPr/>
            </a:pPr>
            <a:r>
              <a:rPr lang="ko-KR" altLang="en-US" sz="1400" dirty="0" smtClean="0"/>
              <a:t>라이프 사이클 관리나 감시 측면에서 운용하는데 뛰어남</a:t>
            </a:r>
            <a:endParaRPr lang="ko-KR" altLang="en-US" sz="1400" dirty="0"/>
          </a:p>
        </p:txBody>
      </p:sp>
      <p:pic>
        <p:nvPicPr>
          <p:cNvPr id="5" name="Content Placeholder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71" y="2943721"/>
            <a:ext cx="5303837" cy="36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4344C431-1F35-474B-96CC-DCB58988BAF3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191860"/>
            <a:ext cx="9488488" cy="576263"/>
          </a:xfrm>
          <a:prstGeom prst="rect">
            <a:avLst/>
          </a:prstGeom>
        </p:spPr>
        <p:txBody>
          <a:bodyPr/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2400" dirty="0" smtClean="0"/>
              <a:t>1. </a:t>
            </a:r>
            <a:r>
              <a:rPr lang="en-US" altLang="ko-KR" sz="2400" dirty="0" err="1" smtClean="0"/>
              <a:t>Helion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오픈스택</a:t>
            </a:r>
            <a:r>
              <a:rPr lang="ko-KR" altLang="en-US" sz="2400" dirty="0" smtClean="0"/>
              <a:t> 개요</a:t>
            </a:r>
            <a:endParaRPr lang="ko-KR" altLang="en-US" sz="2400" dirty="0"/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B76E79A4-106F-4880-B85F-19D21DADF8CA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857023"/>
            <a:ext cx="8117794" cy="5732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52500">
              <a:buFont typeface="+mj-lt"/>
              <a:buAutoNum type="arabicParenR" startAt="2"/>
              <a:defRPr/>
            </a:pPr>
            <a:r>
              <a:rPr lang="ko-KR" altLang="en-US" sz="1800" dirty="0" err="1" smtClean="0"/>
              <a:t>힐리온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오픈스택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Release </a:t>
            </a:r>
            <a:r>
              <a:rPr lang="ko-KR" altLang="en-US" sz="1800" dirty="0" smtClean="0"/>
              <a:t>주기</a:t>
            </a:r>
            <a:endParaRPr lang="en-US" altLang="ko-KR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681163"/>
            <a:ext cx="8655050" cy="349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9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4344C431-1F35-474B-96CC-DCB58988BAF3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191860"/>
            <a:ext cx="9488488" cy="576263"/>
          </a:xfrm>
          <a:prstGeom prst="rect">
            <a:avLst/>
          </a:prstGeom>
        </p:spPr>
        <p:txBody>
          <a:bodyPr/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2400" dirty="0" smtClean="0"/>
              <a:t>1. </a:t>
            </a:r>
            <a:r>
              <a:rPr lang="en-US" altLang="ko-KR" sz="2400" dirty="0" err="1" smtClean="0"/>
              <a:t>Helion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오픈스택</a:t>
            </a:r>
            <a:r>
              <a:rPr lang="ko-KR" altLang="en-US" sz="2400" dirty="0" smtClean="0"/>
              <a:t> 개요</a:t>
            </a:r>
            <a:endParaRPr lang="ko-KR" altLang="en-US" sz="2400" dirty="0"/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B76E79A4-106F-4880-B85F-19D21DADF8CA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857023"/>
            <a:ext cx="8117794" cy="5732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52500">
              <a:buFont typeface="+mj-lt"/>
              <a:buAutoNum type="arabicParenR" startAt="3"/>
              <a:defRPr/>
            </a:pPr>
            <a:r>
              <a:rPr lang="ko-KR" altLang="en-US" sz="1800" dirty="0" err="1" smtClean="0"/>
              <a:t>오픈스택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Mitaka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기반에 </a:t>
            </a:r>
            <a:r>
              <a:rPr lang="en-US" altLang="ko-KR" sz="1800" dirty="0" smtClean="0"/>
              <a:t>Value add</a:t>
            </a:r>
          </a:p>
          <a:p>
            <a:pPr lvl="1" defTabSz="952500">
              <a:buFontTx/>
              <a:buChar char="-"/>
              <a:defRPr/>
            </a:pPr>
            <a:r>
              <a:rPr lang="ko-KR" altLang="en-US" sz="1400" dirty="0" err="1" smtClean="0"/>
              <a:t>오픈스택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Mitaka</a:t>
            </a:r>
            <a:r>
              <a:rPr lang="ko-KR" altLang="en-US" sz="1400" dirty="0" smtClean="0"/>
              <a:t>의 핵심 서비스</a:t>
            </a:r>
            <a:endParaRPr lang="en-US" altLang="ko-KR" sz="1400" dirty="0" smtClean="0"/>
          </a:p>
          <a:p>
            <a:pPr marL="457200" lvl="1" indent="0" defTabSz="952500">
              <a:buNone/>
              <a:defRPr/>
            </a:pPr>
            <a:r>
              <a:rPr lang="en-US" altLang="ko-KR" sz="1400" dirty="0" smtClean="0"/>
              <a:t>: </a:t>
            </a:r>
            <a:r>
              <a:rPr lang="en-US" altLang="ko-KR" sz="1400" dirty="0"/>
              <a:t>Keystone, Barbican, Nova, Glance, Neutron, Cinder, Swift, Horizon, </a:t>
            </a:r>
            <a:r>
              <a:rPr lang="en-US" altLang="ko-KR" sz="1400" dirty="0" err="1"/>
              <a:t>Monasca</a:t>
            </a:r>
            <a:r>
              <a:rPr lang="en-US" altLang="ko-KR" sz="1400" dirty="0"/>
              <a:t>, Heat, Ceilometer, Freezer, Designate, Octavia, Ironic</a:t>
            </a:r>
          </a:p>
          <a:p>
            <a:pPr lvl="1" defTabSz="952500">
              <a:buFontTx/>
              <a:buChar char="-"/>
              <a:defRPr/>
            </a:pPr>
            <a:r>
              <a:rPr lang="ko-KR" altLang="en-US" sz="1400" dirty="0" err="1" smtClean="0"/>
              <a:t>오픈소스</a:t>
            </a:r>
            <a:endParaRPr lang="en-US" altLang="ko-KR" sz="1400" dirty="0" smtClean="0"/>
          </a:p>
          <a:p>
            <a:pPr marL="457200" lvl="1" indent="0" defTabSz="952500">
              <a:buNone/>
              <a:defRPr/>
            </a:pPr>
            <a:r>
              <a:rPr lang="en-US" altLang="ko-KR" sz="1400" dirty="0" smtClean="0"/>
              <a:t>: </a:t>
            </a:r>
            <a:r>
              <a:rPr lang="en-US" altLang="ko-KR" sz="1400" dirty="0" err="1"/>
              <a:t>Ansible</a:t>
            </a:r>
            <a:r>
              <a:rPr lang="en-US" altLang="ko-KR" sz="1400" dirty="0"/>
              <a:t>, Cobbler, Elastic Search, </a:t>
            </a:r>
            <a:r>
              <a:rPr lang="en-US" altLang="ko-KR" sz="1400" dirty="0" err="1"/>
              <a:t>Logstash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Kibana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Stunnel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HAProxy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Keepalived</a:t>
            </a:r>
            <a:r>
              <a:rPr lang="en-US" altLang="ko-KR" sz="1400" dirty="0"/>
              <a:t>, MySQL, </a:t>
            </a:r>
            <a:r>
              <a:rPr lang="en-US" altLang="ko-KR" sz="1400" dirty="0" err="1" smtClean="0"/>
              <a:t>Percona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RabbitMQ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InfluxDB</a:t>
            </a:r>
            <a:r>
              <a:rPr lang="en-US" altLang="ko-KR" sz="1400" dirty="0"/>
              <a:t>, Linux for HPE </a:t>
            </a:r>
            <a:r>
              <a:rPr lang="en-US" altLang="ko-KR" sz="1400" dirty="0" err="1"/>
              <a:t>Helion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Ceph</a:t>
            </a:r>
            <a:endParaRPr lang="en-US" altLang="ko-KR" sz="1400" dirty="0"/>
          </a:p>
          <a:p>
            <a:pPr lvl="1" defTabSz="952500">
              <a:buFontTx/>
              <a:buChar char="-"/>
              <a:defRPr/>
            </a:pPr>
            <a:r>
              <a:rPr lang="en-US" altLang="ko-KR" sz="1400" dirty="0" smtClean="0"/>
              <a:t>HPE </a:t>
            </a:r>
            <a:r>
              <a:rPr lang="ko-KR" altLang="en-US" sz="1400" dirty="0" smtClean="0"/>
              <a:t>자체 솔루션</a:t>
            </a:r>
            <a:endParaRPr lang="en-US" altLang="ko-KR" sz="1400" dirty="0" smtClean="0"/>
          </a:p>
          <a:p>
            <a:pPr marL="457200" lvl="1" indent="0" defTabSz="952500">
              <a:buNone/>
              <a:defRPr/>
            </a:pPr>
            <a:r>
              <a:rPr lang="en-US" altLang="ko-KR" sz="1400" dirty="0" smtClean="0"/>
              <a:t>: Vertica</a:t>
            </a:r>
          </a:p>
          <a:p>
            <a:pPr marL="457200" lvl="1" indent="0" defTabSz="952500">
              <a:buNone/>
              <a:defRPr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9658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4344C431-1F35-474B-96CC-DCB58988BAF3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191860"/>
            <a:ext cx="9488488" cy="576263"/>
          </a:xfrm>
          <a:prstGeom prst="rect">
            <a:avLst/>
          </a:prstGeom>
        </p:spPr>
        <p:txBody>
          <a:bodyPr/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2400" dirty="0" smtClean="0"/>
              <a:t>2. </a:t>
            </a:r>
            <a:r>
              <a:rPr lang="en-US" altLang="ko-KR" sz="2400" dirty="0" err="1" smtClean="0"/>
              <a:t>Helion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오픈스택</a:t>
            </a:r>
            <a:r>
              <a:rPr lang="ko-KR" altLang="en-US" sz="2400" dirty="0" smtClean="0"/>
              <a:t> 구조</a:t>
            </a:r>
            <a:endParaRPr lang="ko-KR" altLang="en-US" sz="2400" dirty="0"/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B76E79A4-106F-4880-B85F-19D21DADF8CA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857023"/>
            <a:ext cx="8117794" cy="5732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52500">
              <a:buFont typeface="+mj-lt"/>
              <a:buAutoNum type="arabicParenR"/>
              <a:defRPr/>
            </a:pPr>
            <a:r>
              <a:rPr lang="en-US" altLang="ko-KR" sz="1800" dirty="0" err="1" smtClean="0"/>
              <a:t>Helion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오픈스택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4.0</a:t>
            </a:r>
          </a:p>
          <a:p>
            <a:pPr marL="457200" lvl="1" indent="0" defTabSz="952500">
              <a:buNone/>
              <a:defRPr/>
            </a:pPr>
            <a:endParaRPr lang="en-US" altLang="ko-KR" sz="1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4" y="1257300"/>
            <a:ext cx="8772151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4344C431-1F35-474B-96CC-DCB58988BAF3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191860"/>
            <a:ext cx="9488488" cy="576263"/>
          </a:xfrm>
          <a:prstGeom prst="rect">
            <a:avLst/>
          </a:prstGeom>
        </p:spPr>
        <p:txBody>
          <a:bodyPr/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2400" dirty="0" smtClean="0"/>
              <a:t>2. </a:t>
            </a:r>
            <a:r>
              <a:rPr lang="en-US" altLang="ko-KR" sz="2400" dirty="0" err="1" smtClean="0"/>
              <a:t>Helion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오픈스택</a:t>
            </a:r>
            <a:r>
              <a:rPr lang="ko-KR" altLang="en-US" sz="2400" dirty="0" smtClean="0"/>
              <a:t> 구조</a:t>
            </a:r>
            <a:endParaRPr lang="ko-KR" altLang="en-US" sz="2400" dirty="0"/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B76E79A4-106F-4880-B85F-19D21DADF8CA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857023"/>
            <a:ext cx="8117794" cy="5732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52500">
              <a:buFont typeface="+mj-lt"/>
              <a:buAutoNum type="arabicParenR" startAt="2"/>
              <a:defRPr/>
            </a:pPr>
            <a:r>
              <a:rPr lang="ko-KR" altLang="en-US" sz="1800" dirty="0" smtClean="0"/>
              <a:t>제공하는 </a:t>
            </a:r>
            <a:r>
              <a:rPr lang="ko-KR" altLang="en-US" sz="1800" dirty="0" err="1" smtClean="0"/>
              <a:t>오픈스택</a:t>
            </a:r>
            <a:r>
              <a:rPr lang="ko-KR" altLang="en-US" sz="1800" dirty="0" smtClean="0"/>
              <a:t> 서비스</a:t>
            </a:r>
            <a:endParaRPr lang="en-US" altLang="ko-KR" sz="1800" dirty="0" smtClean="0"/>
          </a:p>
          <a:p>
            <a:pPr marL="457200" lvl="1" indent="0" defTabSz="952500">
              <a:buNone/>
              <a:defRPr/>
            </a:pPr>
            <a:endParaRPr lang="en-US" altLang="ko-KR" sz="1400" dirty="0" smtClean="0"/>
          </a:p>
        </p:txBody>
      </p:sp>
      <p:grpSp>
        <p:nvGrpSpPr>
          <p:cNvPr id="5" name="Group 1"/>
          <p:cNvGrpSpPr/>
          <p:nvPr/>
        </p:nvGrpSpPr>
        <p:grpSpPr>
          <a:xfrm>
            <a:off x="0" y="1493275"/>
            <a:ext cx="9144000" cy="3630269"/>
            <a:chOff x="770873" y="1386143"/>
            <a:chExt cx="10650255" cy="3310909"/>
          </a:xfrm>
        </p:grpSpPr>
        <p:sp>
          <p:nvSpPr>
            <p:cNvPr id="6" name="Rectangle 88"/>
            <p:cNvSpPr/>
            <p:nvPr/>
          </p:nvSpPr>
          <p:spPr>
            <a:xfrm>
              <a:off x="10323848" y="1386143"/>
              <a:ext cx="1097280" cy="3296379"/>
            </a:xfrm>
            <a:prstGeom prst="rect">
              <a:avLst/>
            </a:prstGeom>
            <a:solidFill>
              <a:srgbClr val="00B388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rtlCol="0" anchor="ctr"/>
            <a:lstStyle/>
            <a:p>
              <a:pPr algn="ctr" defTabSz="1218804">
                <a:tabLst>
                  <a:tab pos="10359832" algn="r"/>
                </a:tabLst>
              </a:pPr>
              <a:r>
                <a:rPr lang="en-US" sz="1400" b="1" kern="0">
                  <a:solidFill>
                    <a:prstClr val="black"/>
                  </a:solidFill>
                </a:rPr>
                <a:t>Keystone</a:t>
              </a:r>
            </a:p>
            <a:p>
              <a:pPr algn="ctr" defTabSz="1218804">
                <a:tabLst>
                  <a:tab pos="10359832" algn="r"/>
                </a:tabLst>
              </a:pPr>
              <a:r>
                <a:rPr lang="en-US" sz="1050" b="1" kern="0">
                  <a:solidFill>
                    <a:prstClr val="black"/>
                  </a:solidFill>
                </a:rPr>
                <a:t>(identity)</a:t>
              </a:r>
            </a:p>
          </p:txBody>
        </p:sp>
        <p:sp>
          <p:nvSpPr>
            <p:cNvPr id="7" name="Rectangle 95"/>
            <p:cNvSpPr/>
            <p:nvPr/>
          </p:nvSpPr>
          <p:spPr>
            <a:xfrm>
              <a:off x="770874" y="2124020"/>
              <a:ext cx="1097280" cy="1097280"/>
            </a:xfrm>
            <a:prstGeom prst="rect">
              <a:avLst/>
            </a:prstGeom>
            <a:solidFill>
              <a:srgbClr val="00B388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218804">
                <a:tabLst>
                  <a:tab pos="10359832" algn="r"/>
                </a:tabLst>
              </a:pPr>
              <a:r>
                <a:rPr lang="en-US" sz="1400" b="1" kern="0">
                  <a:solidFill>
                    <a:prstClr val="black"/>
                  </a:solidFill>
                </a:rPr>
                <a:t>Swift</a:t>
              </a:r>
            </a:p>
            <a:p>
              <a:pPr algn="ctr" defTabSz="1218804">
                <a:tabLst>
                  <a:tab pos="10359832" algn="r"/>
                </a:tabLst>
              </a:pPr>
              <a:r>
                <a:rPr lang="en-US" sz="1000" b="1" kern="0">
                  <a:solidFill>
                    <a:prstClr val="black"/>
                  </a:solidFill>
                </a:rPr>
                <a:t>(object storage)</a:t>
              </a:r>
            </a:p>
          </p:txBody>
        </p:sp>
        <p:sp>
          <p:nvSpPr>
            <p:cNvPr id="8" name="Rectangle 129"/>
            <p:cNvSpPr/>
            <p:nvPr/>
          </p:nvSpPr>
          <p:spPr>
            <a:xfrm>
              <a:off x="5547360" y="3319096"/>
              <a:ext cx="4679645" cy="640080"/>
            </a:xfrm>
            <a:prstGeom prst="rect">
              <a:avLst/>
            </a:prstGeom>
            <a:solidFill>
              <a:srgbClr val="00B388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218804">
                <a:tabLst>
                  <a:tab pos="10359832" algn="r"/>
                </a:tabLst>
              </a:pPr>
              <a:r>
                <a:rPr lang="en-US" sz="1400" b="1" kern="0">
                  <a:solidFill>
                    <a:prstClr val="black"/>
                  </a:solidFill>
                </a:rPr>
                <a:t>Ceilometer</a:t>
              </a:r>
            </a:p>
            <a:p>
              <a:pPr algn="ctr" defTabSz="1218804">
                <a:tabLst>
                  <a:tab pos="10359832" algn="r"/>
                </a:tabLst>
              </a:pPr>
              <a:r>
                <a:rPr lang="en-US" sz="1000" b="1" kern="0">
                  <a:solidFill>
                    <a:prstClr val="black"/>
                  </a:solidFill>
                </a:rPr>
                <a:t>(metering)</a:t>
              </a:r>
            </a:p>
          </p:txBody>
        </p:sp>
        <p:sp>
          <p:nvSpPr>
            <p:cNvPr id="9" name="Rectangle 153"/>
            <p:cNvSpPr/>
            <p:nvPr/>
          </p:nvSpPr>
          <p:spPr>
            <a:xfrm>
              <a:off x="770873" y="3319096"/>
              <a:ext cx="4679647" cy="640080"/>
            </a:xfrm>
            <a:prstGeom prst="rect">
              <a:avLst/>
            </a:prstGeom>
            <a:solidFill>
              <a:srgbClr val="00B388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218804">
                <a:tabLst>
                  <a:tab pos="10359832" algn="r"/>
                </a:tabLst>
              </a:pPr>
              <a:r>
                <a:rPr lang="en-US" sz="1400" b="1" kern="0" dirty="0" err="1">
                  <a:solidFill>
                    <a:prstClr val="black"/>
                  </a:solidFill>
                </a:rPr>
                <a:t>Monasca</a:t>
              </a:r>
              <a:endParaRPr lang="en-US" sz="1400" b="1" kern="0" dirty="0">
                <a:solidFill>
                  <a:prstClr val="black"/>
                </a:solidFill>
              </a:endParaRPr>
            </a:p>
            <a:p>
              <a:pPr algn="ctr" defTabSz="1218804">
                <a:tabLst>
                  <a:tab pos="10359832" algn="r"/>
                </a:tabLst>
              </a:pPr>
              <a:r>
                <a:rPr lang="en-US" sz="1000" b="1" kern="0" dirty="0">
                  <a:solidFill>
                    <a:prstClr val="black"/>
                  </a:solidFill>
                </a:rPr>
                <a:t>(monitoring)</a:t>
              </a:r>
            </a:p>
          </p:txBody>
        </p:sp>
        <p:sp>
          <p:nvSpPr>
            <p:cNvPr id="10" name="Rectangle 119"/>
            <p:cNvSpPr/>
            <p:nvPr/>
          </p:nvSpPr>
          <p:spPr>
            <a:xfrm>
              <a:off x="1964996" y="2124020"/>
              <a:ext cx="1097280" cy="1097280"/>
            </a:xfrm>
            <a:prstGeom prst="rect">
              <a:avLst/>
            </a:prstGeom>
            <a:solidFill>
              <a:srgbClr val="00B388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218804">
                <a:tabLst>
                  <a:tab pos="10359832" algn="r"/>
                </a:tabLst>
              </a:pPr>
              <a:r>
                <a:rPr lang="en-US" sz="1400" b="1" kern="0">
                  <a:solidFill>
                    <a:prstClr val="black"/>
                  </a:solidFill>
                </a:rPr>
                <a:t>Cinder</a:t>
              </a:r>
            </a:p>
            <a:p>
              <a:pPr algn="ctr" defTabSz="1218804">
                <a:tabLst>
                  <a:tab pos="10359832" algn="r"/>
                </a:tabLst>
              </a:pPr>
              <a:r>
                <a:rPr lang="en-US" sz="1000" b="1" kern="0">
                  <a:solidFill>
                    <a:prstClr val="black"/>
                  </a:solidFill>
                </a:rPr>
                <a:t>(block storage)</a:t>
              </a:r>
            </a:p>
          </p:txBody>
        </p:sp>
        <p:sp>
          <p:nvSpPr>
            <p:cNvPr id="11" name="Rectangle 155"/>
            <p:cNvSpPr/>
            <p:nvPr/>
          </p:nvSpPr>
          <p:spPr>
            <a:xfrm>
              <a:off x="3159118" y="2124020"/>
              <a:ext cx="1097280" cy="1097280"/>
            </a:xfrm>
            <a:prstGeom prst="rect">
              <a:avLst/>
            </a:prstGeom>
            <a:solidFill>
              <a:srgbClr val="00B388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218804">
                <a:tabLst>
                  <a:tab pos="10359832" algn="r"/>
                </a:tabLst>
              </a:pPr>
              <a:r>
                <a:rPr lang="en-US" sz="1400" b="1" kern="0">
                  <a:solidFill>
                    <a:prstClr val="black"/>
                  </a:solidFill>
                </a:rPr>
                <a:t>Glance</a:t>
              </a:r>
            </a:p>
            <a:p>
              <a:pPr algn="ctr" defTabSz="1218804">
                <a:tabLst>
                  <a:tab pos="10359832" algn="r"/>
                </a:tabLst>
              </a:pPr>
              <a:r>
                <a:rPr lang="en-US" sz="1000" b="1" kern="0">
                  <a:solidFill>
                    <a:prstClr val="black"/>
                  </a:solidFill>
                </a:rPr>
                <a:t>(image)</a:t>
              </a:r>
            </a:p>
          </p:txBody>
        </p:sp>
        <p:sp>
          <p:nvSpPr>
            <p:cNvPr id="12" name="Rectangle 156"/>
            <p:cNvSpPr/>
            <p:nvPr/>
          </p:nvSpPr>
          <p:spPr>
            <a:xfrm>
              <a:off x="4353240" y="2124020"/>
              <a:ext cx="1097280" cy="1097280"/>
            </a:xfrm>
            <a:prstGeom prst="rect">
              <a:avLst/>
            </a:prstGeom>
            <a:solidFill>
              <a:srgbClr val="00B388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218804">
                <a:tabLst>
                  <a:tab pos="10359832" algn="r"/>
                </a:tabLst>
              </a:pPr>
              <a:r>
                <a:rPr lang="en-US" sz="1400" b="1" kern="0">
                  <a:solidFill>
                    <a:prstClr val="black"/>
                  </a:solidFill>
                </a:rPr>
                <a:t>Nova</a:t>
              </a:r>
            </a:p>
            <a:p>
              <a:pPr algn="ctr" defTabSz="1218804">
                <a:tabLst>
                  <a:tab pos="10359832" algn="r"/>
                </a:tabLst>
              </a:pPr>
              <a:r>
                <a:rPr lang="en-US" sz="1000" b="1" kern="0">
                  <a:solidFill>
                    <a:prstClr val="black"/>
                  </a:solidFill>
                </a:rPr>
                <a:t>(compute)</a:t>
              </a:r>
            </a:p>
          </p:txBody>
        </p:sp>
        <p:sp>
          <p:nvSpPr>
            <p:cNvPr id="13" name="Rectangle 157"/>
            <p:cNvSpPr/>
            <p:nvPr/>
          </p:nvSpPr>
          <p:spPr>
            <a:xfrm>
              <a:off x="5547362" y="2124020"/>
              <a:ext cx="1097280" cy="1097280"/>
            </a:xfrm>
            <a:prstGeom prst="rect">
              <a:avLst/>
            </a:prstGeom>
            <a:solidFill>
              <a:srgbClr val="00B388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218804">
                <a:tabLst>
                  <a:tab pos="10359832" algn="r"/>
                </a:tabLst>
              </a:pPr>
              <a:r>
                <a:rPr lang="en-US" sz="1400" b="1" kern="0">
                  <a:solidFill>
                    <a:prstClr val="black"/>
                  </a:solidFill>
                </a:rPr>
                <a:t>Ironic</a:t>
              </a:r>
            </a:p>
            <a:p>
              <a:pPr algn="ctr" defTabSz="1218804">
                <a:tabLst>
                  <a:tab pos="10359832" algn="r"/>
                </a:tabLst>
              </a:pPr>
              <a:r>
                <a:rPr lang="en-US" sz="1000" b="1" kern="0">
                  <a:solidFill>
                    <a:prstClr val="black"/>
                  </a:solidFill>
                </a:rPr>
                <a:t>(bare metal)</a:t>
              </a:r>
            </a:p>
          </p:txBody>
        </p:sp>
        <p:sp>
          <p:nvSpPr>
            <p:cNvPr id="14" name="Rectangle 158"/>
            <p:cNvSpPr/>
            <p:nvPr/>
          </p:nvSpPr>
          <p:spPr>
            <a:xfrm>
              <a:off x="6741484" y="2124020"/>
              <a:ext cx="1097280" cy="1097280"/>
            </a:xfrm>
            <a:prstGeom prst="rect">
              <a:avLst/>
            </a:prstGeom>
            <a:solidFill>
              <a:srgbClr val="00B388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218804">
                <a:tabLst>
                  <a:tab pos="10359832" algn="r"/>
                </a:tabLst>
              </a:pPr>
              <a:r>
                <a:rPr lang="en-US" sz="1400" b="1" kern="0">
                  <a:solidFill>
                    <a:prstClr val="black"/>
                  </a:solidFill>
                </a:rPr>
                <a:t>Neutron</a:t>
              </a:r>
            </a:p>
            <a:p>
              <a:pPr algn="ctr" defTabSz="1218804">
                <a:tabLst>
                  <a:tab pos="10359832" algn="r"/>
                </a:tabLst>
              </a:pPr>
              <a:r>
                <a:rPr lang="en-US" sz="1000" b="1" kern="0">
                  <a:solidFill>
                    <a:prstClr val="black"/>
                  </a:solidFill>
                </a:rPr>
                <a:t>(networking)</a:t>
              </a:r>
            </a:p>
          </p:txBody>
        </p:sp>
        <p:sp>
          <p:nvSpPr>
            <p:cNvPr id="15" name="Rectangle 159"/>
            <p:cNvSpPr/>
            <p:nvPr/>
          </p:nvSpPr>
          <p:spPr>
            <a:xfrm>
              <a:off x="770873" y="1386144"/>
              <a:ext cx="9456133" cy="640080"/>
            </a:xfrm>
            <a:prstGeom prst="rect">
              <a:avLst/>
            </a:prstGeom>
            <a:solidFill>
              <a:srgbClr val="00B388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218804">
                <a:tabLst>
                  <a:tab pos="10359832" algn="r"/>
                </a:tabLst>
              </a:pPr>
              <a:r>
                <a:rPr lang="en-US" sz="1400" b="1" kern="0">
                  <a:solidFill>
                    <a:prstClr val="black"/>
                  </a:solidFill>
                </a:rPr>
                <a:t>Horizon</a:t>
              </a:r>
            </a:p>
            <a:p>
              <a:pPr algn="ctr" defTabSz="1218804">
                <a:tabLst>
                  <a:tab pos="10359832" algn="r"/>
                </a:tabLst>
              </a:pPr>
              <a:r>
                <a:rPr lang="en-US" sz="1000" b="1" kern="0">
                  <a:solidFill>
                    <a:prstClr val="black"/>
                  </a:solidFill>
                </a:rPr>
                <a:t>(dashboard)</a:t>
              </a:r>
            </a:p>
          </p:txBody>
        </p:sp>
        <p:sp>
          <p:nvSpPr>
            <p:cNvPr id="16" name="Rectangle 160"/>
            <p:cNvSpPr/>
            <p:nvPr/>
          </p:nvSpPr>
          <p:spPr>
            <a:xfrm>
              <a:off x="7887183" y="2124020"/>
              <a:ext cx="1194128" cy="1097280"/>
            </a:xfrm>
            <a:prstGeom prst="rect">
              <a:avLst/>
            </a:prstGeom>
            <a:solidFill>
              <a:srgbClr val="00B388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218804">
                <a:tabLst>
                  <a:tab pos="10359832" algn="r"/>
                </a:tabLst>
              </a:pPr>
              <a:r>
                <a:rPr lang="en-US" sz="1400" b="1" kern="0" dirty="0">
                  <a:solidFill>
                    <a:prstClr val="black"/>
                  </a:solidFill>
                </a:rPr>
                <a:t>Heat</a:t>
              </a:r>
            </a:p>
            <a:p>
              <a:pPr algn="ctr" defTabSz="1218804">
                <a:tabLst>
                  <a:tab pos="10359832" algn="r"/>
                </a:tabLst>
              </a:pPr>
              <a:r>
                <a:rPr lang="en-US" sz="1000" b="1" kern="0" dirty="0">
                  <a:solidFill>
                    <a:prstClr val="black"/>
                  </a:solidFill>
                </a:rPr>
                <a:t>(orchestration)</a:t>
              </a:r>
            </a:p>
          </p:txBody>
        </p:sp>
        <p:sp>
          <p:nvSpPr>
            <p:cNvPr id="17" name="Rectangle 161"/>
            <p:cNvSpPr/>
            <p:nvPr/>
          </p:nvSpPr>
          <p:spPr>
            <a:xfrm>
              <a:off x="9129727" y="2124020"/>
              <a:ext cx="1097280" cy="1097280"/>
            </a:xfrm>
            <a:prstGeom prst="rect">
              <a:avLst/>
            </a:prstGeom>
            <a:solidFill>
              <a:srgbClr val="00B388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218804">
                <a:tabLst>
                  <a:tab pos="10359832" algn="r"/>
                </a:tabLst>
              </a:pPr>
              <a:r>
                <a:rPr lang="en-US" sz="1400" b="1" kern="0">
                  <a:solidFill>
                    <a:prstClr val="black"/>
                  </a:solidFill>
                </a:rPr>
                <a:t>Barbican</a:t>
              </a:r>
            </a:p>
            <a:p>
              <a:pPr algn="ctr" defTabSz="1218804">
                <a:tabLst>
                  <a:tab pos="10359832" algn="r"/>
                </a:tabLst>
              </a:pPr>
              <a:r>
                <a:rPr lang="en-US" sz="1000" b="1" kern="0">
                  <a:solidFill>
                    <a:prstClr val="black"/>
                  </a:solidFill>
                </a:rPr>
                <a:t>(key management)</a:t>
              </a:r>
            </a:p>
          </p:txBody>
        </p:sp>
        <p:sp>
          <p:nvSpPr>
            <p:cNvPr id="18" name="Rectangle 36"/>
            <p:cNvSpPr/>
            <p:nvPr/>
          </p:nvSpPr>
          <p:spPr>
            <a:xfrm>
              <a:off x="770873" y="4056972"/>
              <a:ext cx="9456132" cy="640080"/>
            </a:xfrm>
            <a:prstGeom prst="rect">
              <a:avLst/>
            </a:prstGeom>
            <a:solidFill>
              <a:srgbClr val="00B388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218804">
                <a:tabLst>
                  <a:tab pos="10359832" algn="r"/>
                </a:tabLst>
              </a:pPr>
              <a:r>
                <a:rPr lang="en-US" sz="1400" b="1" kern="0">
                  <a:solidFill>
                    <a:prstClr val="black"/>
                  </a:solidFill>
                </a:rPr>
                <a:t>Freezer</a:t>
              </a:r>
            </a:p>
            <a:p>
              <a:pPr algn="ctr" defTabSz="1218804">
                <a:tabLst>
                  <a:tab pos="10359832" algn="r"/>
                </a:tabLst>
              </a:pPr>
              <a:r>
                <a:rPr lang="en-US" sz="1000" b="1" kern="0">
                  <a:solidFill>
                    <a:prstClr val="black"/>
                  </a:solidFill>
                </a:rPr>
                <a:t>(backup &amp; recovery)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425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4344C431-1F35-474B-96CC-DCB58988BAF3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191860"/>
            <a:ext cx="9488488" cy="576263"/>
          </a:xfrm>
          <a:prstGeom prst="rect">
            <a:avLst/>
          </a:prstGeom>
        </p:spPr>
        <p:txBody>
          <a:bodyPr/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2400" dirty="0"/>
              <a:t>3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LifeCycle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관리</a:t>
            </a:r>
            <a:endParaRPr lang="ko-KR" altLang="en-US" sz="2400" dirty="0"/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B76E79A4-106F-4880-B85F-19D21DADF8CA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857023"/>
            <a:ext cx="8117794" cy="5732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52500">
              <a:buFont typeface="+mj-lt"/>
              <a:buAutoNum type="arabicParenR"/>
              <a:defRPr/>
            </a:pPr>
            <a:r>
              <a:rPr lang="en-US" altLang="ko-KR" sz="1800" dirty="0" smtClean="0"/>
              <a:t>Cloud Model</a:t>
            </a:r>
          </a:p>
          <a:p>
            <a:pPr marL="457200" lvl="1" indent="0" defTabSz="952500">
              <a:buNone/>
              <a:defRPr/>
            </a:pPr>
            <a:endParaRPr lang="en-US" altLang="ko-KR" sz="1400" dirty="0" smtClean="0"/>
          </a:p>
        </p:txBody>
      </p:sp>
      <p:pic>
        <p:nvPicPr>
          <p:cNvPr id="19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" t="5700" r="600" b="7301"/>
          <a:stretch/>
        </p:blipFill>
        <p:spPr>
          <a:xfrm>
            <a:off x="813550" y="1285966"/>
            <a:ext cx="7498080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4344C431-1F35-474B-96CC-DCB58988BAF3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191860"/>
            <a:ext cx="9488488" cy="576263"/>
          </a:xfrm>
          <a:prstGeom prst="rect">
            <a:avLst/>
          </a:prstGeom>
        </p:spPr>
        <p:txBody>
          <a:bodyPr/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2400" dirty="0"/>
              <a:t>3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LifeCycle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관리</a:t>
            </a:r>
            <a:endParaRPr lang="ko-KR" altLang="en-US" sz="2400" dirty="0"/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B76E79A4-106F-4880-B85F-19D21DADF8CA}"/>
              </a:ext>
            </a:extLst>
          </p:cNvPr>
          <p:cNvSpPr txBox="1">
            <a:spLocks noChangeArrowheads="1"/>
          </p:cNvSpPr>
          <p:nvPr/>
        </p:nvSpPr>
        <p:spPr>
          <a:xfrm>
            <a:off x="503693" y="857023"/>
            <a:ext cx="8117794" cy="5732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52500">
              <a:buFont typeface="+mj-lt"/>
              <a:buAutoNum type="arabicParenR" startAt="2"/>
              <a:defRPr/>
            </a:pPr>
            <a:r>
              <a:rPr lang="en-US" altLang="ko-KR" sz="1800" dirty="0" smtClean="0"/>
              <a:t>Cloud Model </a:t>
            </a:r>
            <a:r>
              <a:rPr lang="ko-KR" altLang="en-US" sz="1800" dirty="0" smtClean="0"/>
              <a:t>기반 동작</a:t>
            </a:r>
            <a:endParaRPr lang="en-US" altLang="ko-KR" sz="1800" dirty="0" smtClean="0"/>
          </a:p>
          <a:p>
            <a:pPr marL="800100" lvl="1" indent="-342900" defTabSz="952500">
              <a:buAutoNum type="arabicPeriod"/>
              <a:defRPr/>
            </a:pPr>
            <a:r>
              <a:rPr lang="ko-KR" altLang="en-US" sz="1800" dirty="0" smtClean="0"/>
              <a:t>물리 서버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네트워크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스토리지와</a:t>
            </a:r>
            <a:r>
              <a:rPr lang="ko-KR" altLang="en-US" sz="1800" dirty="0" smtClean="0"/>
              <a:t> 이 위에 </a:t>
            </a:r>
            <a:r>
              <a:rPr lang="ko-KR" altLang="en-US" sz="1800" dirty="0" err="1" smtClean="0"/>
              <a:t>오픈스택</a:t>
            </a:r>
            <a:r>
              <a:rPr lang="ko-KR" altLang="en-US" sz="1800" dirty="0" smtClean="0"/>
              <a:t> 서비스를 어떻게 배포할지 결정 </a:t>
            </a:r>
            <a:endParaRPr lang="en-US" altLang="ko-KR" sz="1800" dirty="0" smtClean="0"/>
          </a:p>
          <a:p>
            <a:pPr marL="800100" lvl="1" indent="-342900" defTabSz="952500">
              <a:buAutoNum type="arabicPeriod"/>
              <a:defRPr/>
            </a:pPr>
            <a:r>
              <a:rPr lang="en-US" altLang="ko-KR" sz="1800" dirty="0" smtClean="0"/>
              <a:t>Cloud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en-US" altLang="ko-KR" sz="1800" dirty="0" smtClean="0">
                <a:sym typeface="Wingdings" panose="05000000000000000000" pitchFamily="2" charset="2"/>
              </a:rPr>
              <a:t>Control Plane : </a:t>
            </a:r>
            <a:r>
              <a:rPr lang="ko-KR" altLang="en-US" sz="1800" dirty="0" smtClean="0">
                <a:sym typeface="Wingdings" panose="05000000000000000000" pitchFamily="2" charset="2"/>
              </a:rPr>
              <a:t>하나의 </a:t>
            </a:r>
            <a:r>
              <a:rPr lang="en-US" altLang="ko-KR" sz="1800" dirty="0" smtClean="0">
                <a:sym typeface="Wingdings" panose="05000000000000000000" pitchFamily="2" charset="2"/>
              </a:rPr>
              <a:t>Cloud</a:t>
            </a:r>
            <a:r>
              <a:rPr lang="ko-KR" altLang="en-US" sz="1800" dirty="0" smtClean="0">
                <a:sym typeface="Wingdings" panose="05000000000000000000" pitchFamily="2" charset="2"/>
              </a:rPr>
              <a:t>는 한 </a:t>
            </a:r>
            <a:r>
              <a:rPr lang="en-US" altLang="ko-KR" sz="1800" dirty="0" smtClean="0">
                <a:sym typeface="Wingdings" panose="05000000000000000000" pitchFamily="2" charset="2"/>
              </a:rPr>
              <a:t>Site</a:t>
            </a:r>
            <a:r>
              <a:rPr lang="ko-KR" altLang="en-US" sz="1800" dirty="0" smtClean="0">
                <a:sym typeface="Wingdings" panose="05000000000000000000" pitchFamily="2" charset="2"/>
              </a:rPr>
              <a:t>를 의미하고 한 개 이상의 </a:t>
            </a:r>
            <a:r>
              <a:rPr lang="en-US" altLang="ko-KR" sz="1800" dirty="0" smtClean="0">
                <a:sym typeface="Wingdings" panose="05000000000000000000" pitchFamily="2" charset="2"/>
              </a:rPr>
              <a:t>Control Plane</a:t>
            </a:r>
            <a:r>
              <a:rPr lang="ko-KR" altLang="en-US" sz="1800" dirty="0" smtClean="0">
                <a:sym typeface="Wingdings" panose="05000000000000000000" pitchFamily="2" charset="2"/>
              </a:rPr>
              <a:t>을 가짐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marL="800100" lvl="1" indent="-342900" defTabSz="952500">
              <a:buAutoNum type="arabicPeriod"/>
              <a:defRPr/>
            </a:pPr>
            <a:r>
              <a:rPr lang="en-US" altLang="ko-KR" sz="1800" dirty="0" smtClean="0">
                <a:sym typeface="Wingdings" panose="05000000000000000000" pitchFamily="2" charset="2"/>
              </a:rPr>
              <a:t>Control Plane  Service : </a:t>
            </a:r>
            <a:r>
              <a:rPr lang="ko-KR" altLang="en-US" sz="1800" dirty="0" smtClean="0">
                <a:sym typeface="Wingdings" panose="05000000000000000000" pitchFamily="2" charset="2"/>
              </a:rPr>
              <a:t>하나의 </a:t>
            </a:r>
            <a:r>
              <a:rPr lang="en-US" altLang="ko-KR" sz="1800" dirty="0" smtClean="0">
                <a:sym typeface="Wingdings" panose="05000000000000000000" pitchFamily="2" charset="2"/>
              </a:rPr>
              <a:t>Control Plane</a:t>
            </a:r>
            <a:r>
              <a:rPr lang="ko-KR" altLang="en-US" sz="1800" dirty="0" smtClean="0">
                <a:sym typeface="Wingdings" panose="05000000000000000000" pitchFamily="2" charset="2"/>
              </a:rPr>
              <a:t>은 한 개 이상의 서비스를 가짐</a:t>
            </a:r>
            <a:r>
              <a:rPr lang="en-US" altLang="ko-KR" sz="1800" dirty="0" smtClean="0">
                <a:sym typeface="Wingdings" panose="05000000000000000000" pitchFamily="2" charset="2"/>
              </a:rPr>
              <a:t>. </a:t>
            </a:r>
            <a:r>
              <a:rPr lang="ko-KR" altLang="en-US" sz="1800" dirty="0" smtClean="0">
                <a:sym typeface="Wingdings" panose="05000000000000000000" pitchFamily="2" charset="2"/>
              </a:rPr>
              <a:t>서비스는 </a:t>
            </a:r>
            <a:r>
              <a:rPr lang="en-US" altLang="ko-KR" sz="1800" dirty="0" smtClean="0">
                <a:sym typeface="Wingdings" panose="05000000000000000000" pitchFamily="2" charset="2"/>
              </a:rPr>
              <a:t>end-point</a:t>
            </a:r>
            <a:r>
              <a:rPr lang="ko-KR" altLang="en-US" sz="1800" dirty="0" smtClean="0">
                <a:sym typeface="Wingdings" panose="05000000000000000000" pitchFamily="2" charset="2"/>
              </a:rPr>
              <a:t>를 </a:t>
            </a:r>
            <a:r>
              <a:rPr lang="en-US" altLang="ko-KR" sz="1800" dirty="0" smtClean="0">
                <a:sym typeface="Wingdings" panose="05000000000000000000" pitchFamily="2" charset="2"/>
              </a:rPr>
              <a:t>expose</a:t>
            </a:r>
          </a:p>
          <a:p>
            <a:pPr marL="800100" lvl="1" indent="-342900" defTabSz="952500">
              <a:buAutoNum type="arabicPeriod"/>
              <a:defRPr/>
            </a:pPr>
            <a:r>
              <a:rPr lang="en-US" altLang="ko-KR" sz="1800" dirty="0" smtClean="0">
                <a:sym typeface="Wingdings" panose="05000000000000000000" pitchFamily="2" charset="2"/>
              </a:rPr>
              <a:t>Control </a:t>
            </a:r>
            <a:r>
              <a:rPr lang="en-US" altLang="ko-KR" sz="1800" dirty="0" smtClean="0">
                <a:sym typeface="Wingdings" panose="05000000000000000000" pitchFamily="2" charset="2"/>
              </a:rPr>
              <a:t>Plane  Server : Control Plane</a:t>
            </a:r>
            <a:r>
              <a:rPr lang="ko-KR" altLang="en-US" sz="1800" dirty="0" smtClean="0">
                <a:sym typeface="Wingdings" panose="05000000000000000000" pitchFamily="2" charset="2"/>
              </a:rPr>
              <a:t>은 </a:t>
            </a:r>
            <a:r>
              <a:rPr lang="en-US" altLang="ko-KR" sz="1800" dirty="0" smtClean="0">
                <a:sym typeface="Wingdings" panose="05000000000000000000" pitchFamily="2" charset="2"/>
              </a:rPr>
              <a:t>Role</a:t>
            </a:r>
            <a:r>
              <a:rPr lang="ko-KR" altLang="en-US" sz="1800" dirty="0" smtClean="0">
                <a:sym typeface="Wingdings" panose="05000000000000000000" pitchFamily="2" charset="2"/>
              </a:rPr>
              <a:t>를 갖고 있는 </a:t>
            </a:r>
            <a:r>
              <a:rPr lang="en-US" altLang="ko-KR" sz="1800" dirty="0" smtClean="0"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sym typeface="Wingdings" panose="05000000000000000000" pitchFamily="2" charset="2"/>
              </a:rPr>
              <a:t>를 </a:t>
            </a:r>
            <a:r>
              <a:rPr lang="en-US" altLang="ko-KR" sz="1800" dirty="0" smtClean="0">
                <a:sym typeface="Wingdings" panose="05000000000000000000" pitchFamily="2" charset="2"/>
              </a:rPr>
              <a:t>Service</a:t>
            </a:r>
            <a:r>
              <a:rPr lang="ko-KR" altLang="en-US" sz="1800" dirty="0" smtClean="0">
                <a:sym typeface="Wingdings" panose="05000000000000000000" pitchFamily="2" charset="2"/>
              </a:rPr>
              <a:t>를 띄우기 위해서 사용</a:t>
            </a:r>
            <a:r>
              <a:rPr lang="en-US" altLang="ko-KR" sz="1800" dirty="0" smtClean="0">
                <a:sym typeface="Wingdings" panose="05000000000000000000" pitchFamily="2" charset="2"/>
              </a:rPr>
              <a:t>(ex. Compute, control)</a:t>
            </a:r>
          </a:p>
          <a:p>
            <a:pPr marL="800100" lvl="1" indent="-342900" defTabSz="952500">
              <a:buAutoNum type="arabicPeriod"/>
              <a:defRPr/>
            </a:pPr>
            <a:r>
              <a:rPr lang="en-US" altLang="ko-KR" sz="1800" dirty="0" smtClean="0"/>
              <a:t>Server Group : </a:t>
            </a:r>
            <a:r>
              <a:rPr lang="ko-KR" altLang="en-US" sz="1800" dirty="0" smtClean="0"/>
              <a:t>물리적인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클러스터를 구성</a:t>
            </a:r>
            <a:r>
              <a:rPr lang="en-US" altLang="ko-KR" sz="1800" dirty="0" smtClean="0"/>
              <a:t>, nova, cinder </a:t>
            </a:r>
            <a:r>
              <a:rPr lang="ko-KR" altLang="en-US" sz="1800" dirty="0" smtClean="0"/>
              <a:t>서비스 등의 물리 인프라 클러스터</a:t>
            </a:r>
            <a:endParaRPr lang="en-US" altLang="ko-KR" sz="1800" dirty="0" smtClean="0"/>
          </a:p>
          <a:p>
            <a:pPr marL="800100" lvl="1" indent="-342900" defTabSz="952500">
              <a:buAutoNum type="arabicPeriod"/>
              <a:defRPr/>
            </a:pPr>
            <a:r>
              <a:rPr lang="en-US" altLang="ko-KR" sz="1800" dirty="0" smtClean="0"/>
              <a:t>NIC  Mapping : </a:t>
            </a:r>
            <a:r>
              <a:rPr lang="ko-KR" altLang="en-US" sz="1800" dirty="0" smtClean="0"/>
              <a:t>서버의 물리 인터페이스 주소를 </a:t>
            </a:r>
            <a:r>
              <a:rPr lang="ko-KR" altLang="en-US" sz="1800" dirty="0" err="1" smtClean="0"/>
              <a:t>매핑</a:t>
            </a:r>
            <a:endParaRPr lang="en-US" altLang="ko-KR" sz="1800" dirty="0" smtClean="0"/>
          </a:p>
          <a:p>
            <a:pPr marL="800100" lvl="1" indent="-342900" defTabSz="952500">
              <a:buAutoNum type="arabicPeriod"/>
              <a:defRPr/>
            </a:pPr>
            <a:r>
              <a:rPr lang="en-US" altLang="ko-KR" sz="1800" dirty="0" smtClean="0"/>
              <a:t>Network : Server Group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Network </a:t>
            </a:r>
            <a:r>
              <a:rPr lang="ko-KR" altLang="en-US" sz="1800" dirty="0" smtClean="0"/>
              <a:t>하나 이상을 가질 수 있고 </a:t>
            </a:r>
            <a:r>
              <a:rPr lang="en-US" altLang="ko-KR" sz="1800" dirty="0" smtClean="0"/>
              <a:t>Network Group</a:t>
            </a:r>
            <a:r>
              <a:rPr lang="ko-KR" altLang="en-US" sz="1800" dirty="0" smtClean="0"/>
              <a:t>에 일부</a:t>
            </a:r>
            <a:r>
              <a:rPr lang="en-US" altLang="ko-KR" sz="1800" dirty="0" smtClean="0"/>
              <a:t>, Network</a:t>
            </a:r>
            <a:r>
              <a:rPr lang="ko-KR" altLang="en-US" sz="1800" dirty="0" smtClean="0"/>
              <a:t>는 실제 네트워크 </a:t>
            </a:r>
            <a:r>
              <a:rPr lang="en-US" altLang="ko-KR" sz="1800" dirty="0" smtClean="0"/>
              <a:t>IP </a:t>
            </a:r>
            <a:r>
              <a:rPr lang="ko-KR" altLang="en-US" sz="1800" dirty="0" smtClean="0"/>
              <a:t>정보나 </a:t>
            </a:r>
            <a:r>
              <a:rPr lang="en-US" altLang="ko-KR" sz="1800" dirty="0" smtClean="0"/>
              <a:t>L2 </a:t>
            </a:r>
            <a:r>
              <a:rPr lang="ko-KR" altLang="en-US" sz="1800" dirty="0" err="1" smtClean="0"/>
              <a:t>스위칭에</a:t>
            </a:r>
            <a:r>
              <a:rPr lang="ko-KR" altLang="en-US" sz="1800" dirty="0" smtClean="0"/>
              <a:t> 대한 구성 정보</a:t>
            </a:r>
            <a:endParaRPr lang="en-US" altLang="ko-KR" sz="1800" dirty="0" smtClean="0"/>
          </a:p>
          <a:p>
            <a:pPr marL="800100" lvl="1" indent="-342900" defTabSz="952500">
              <a:buAutoNum type="arabicPeriod"/>
              <a:defRPr/>
            </a:pPr>
            <a:endParaRPr lang="en-US" altLang="ko-KR" sz="1400" dirty="0" smtClean="0"/>
          </a:p>
          <a:p>
            <a:pPr marL="800100" lvl="1" indent="-342900" defTabSz="952500">
              <a:buAutoNum type="arabicPeriod"/>
              <a:defRPr/>
            </a:pPr>
            <a:endParaRPr lang="en-US" altLang="ko-KR" sz="1400" dirty="0" smtClean="0"/>
          </a:p>
          <a:p>
            <a:pPr marL="457200" lvl="1" indent="0" defTabSz="952500">
              <a:buNone/>
              <a:defRPr/>
            </a:pPr>
            <a:endParaRPr lang="en-US" altLang="ko-KR" sz="1400" dirty="0" smtClean="0"/>
          </a:p>
          <a:p>
            <a:pPr marL="457200" lvl="1" indent="0" defTabSz="952500">
              <a:buNone/>
              <a:defRPr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7719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1147</Words>
  <Application>Microsoft Office PowerPoint</Application>
  <PresentationFormat>화면 슬라이드 쇼(4:3)</PresentationFormat>
  <Paragraphs>344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신원석/보라매NOC</cp:lastModifiedBy>
  <cp:revision>19</cp:revision>
  <dcterms:created xsi:type="dcterms:W3CDTF">2017-08-25T00:39:37Z</dcterms:created>
  <dcterms:modified xsi:type="dcterms:W3CDTF">2017-09-11T14:02:29Z</dcterms:modified>
</cp:coreProperties>
</file>