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4" r:id="rId1"/>
    <p:sldMasterId id="2147483679" r:id="rId2"/>
  </p:sldMasterIdLst>
  <p:notesMasterIdLst>
    <p:notesMasterId r:id="rId7"/>
  </p:notesMasterIdLst>
  <p:handoutMasterIdLst>
    <p:handoutMasterId r:id="rId8"/>
  </p:handoutMasterIdLst>
  <p:sldIdLst>
    <p:sldId id="3426" r:id="rId3"/>
    <p:sldId id="3689" r:id="rId4"/>
    <p:sldId id="3690" r:id="rId5"/>
    <p:sldId id="3691" r:id="rId6"/>
  </p:sldIdLst>
  <p:sldSz cx="10440988" cy="7308850"/>
  <p:notesSz cx="6807200" cy="9939338"/>
  <p:kinsoku lang="ko-KR" invalStChars="、。，．・：；？！゛゜ヽヾゝゞ々ー’”）〕］｝〉》」』】°‰′″℃￠％ぁぃぅぇぉっゃゅょゎァィゥェォッャュョヮヵヶ!%),.:;?]}｡｣､･ｧｨｩｪｫｬｭｮｯｰﾞﾟ" invalEndChars="‘“（〔［｛〈《「『【￥＄$([\{｢￡"/>
  <p:defaultTex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p:defaultTextStyle>
  <p:extLst>
    <p:ext uri="{521415D9-36F7-43E2-AB2F-B90AF26B5E84}">
      <p14:sectionLst xmlns:p14="http://schemas.microsoft.com/office/powerpoint/2010/main">
        <p14:section name="기본 구역" id="{89724E39-A602-4F68-9D58-B1E30C6B6FDD}">
          <p14:sldIdLst>
            <p14:sldId id="3426"/>
            <p14:sldId id="3689"/>
            <p14:sldId id="3690"/>
            <p14:sldId id="36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E9E8F0"/>
    <a:srgbClr val="6666FF"/>
    <a:srgbClr val="6BFA32"/>
    <a:srgbClr val="B03C76"/>
    <a:srgbClr val="FF99CC"/>
    <a:srgbClr val="B7B7FF"/>
    <a:srgbClr val="7D2B54"/>
    <a:srgbClr val="DDDDDD"/>
    <a:srgbClr val="CED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6" autoAdjust="0"/>
    <p:restoredTop sz="98698" autoAdjust="0"/>
  </p:normalViewPr>
  <p:slideViewPr>
    <p:cSldViewPr showGuides="1">
      <p:cViewPr varScale="1">
        <p:scale>
          <a:sx n="108" d="100"/>
          <a:sy n="108" d="100"/>
        </p:scale>
        <p:origin x="-1530" y="-78"/>
      </p:cViewPr>
      <p:guideLst>
        <p:guide orient="horz" pos="4593"/>
        <p:guide pos="6277"/>
        <p:guide pos="300"/>
        <p:guide pos="3288"/>
        <p:guide pos="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
    </p:cViewPr>
  </p:sorterViewPr>
  <p:notesViewPr>
    <p:cSldViewPr showGuides="1">
      <p:cViewPr varScale="1">
        <p:scale>
          <a:sx n="73" d="100"/>
          <a:sy n="73" d="100"/>
        </p:scale>
        <p:origin x="-1998" y="-96"/>
      </p:cViewPr>
      <p:guideLst>
        <p:guide orient="horz" pos="3132"/>
        <p:guide pos="21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9922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2"/>
          </p:nvPr>
        </p:nvSpPr>
        <p:spPr bwMode="auto">
          <a:xfrm>
            <a:off x="771525" y="639763"/>
            <a:ext cx="5299075" cy="3708400"/>
          </a:xfrm>
          <a:prstGeom prst="rect">
            <a:avLst/>
          </a:prstGeom>
          <a:noFill/>
          <a:ln w="12700">
            <a:noFill/>
            <a:miter lim="800000"/>
            <a:headEnd/>
            <a:tailEnd/>
          </a:ln>
        </p:spPr>
      </p:sp>
      <p:sp>
        <p:nvSpPr>
          <p:cNvPr id="3" name="슬라이드 노트 개체 틀 2"/>
          <p:cNvSpPr>
            <a:spLocks noGrp="1"/>
          </p:cNvSpPr>
          <p:nvPr>
            <p:ph type="body" sz="quarter" idx="3"/>
          </p:nvPr>
        </p:nvSpPr>
        <p:spPr bwMode="auto">
          <a:xfrm>
            <a:off x="679763" y="4721106"/>
            <a:ext cx="5447675" cy="4474136"/>
          </a:xfrm>
          <a:prstGeom prst="rect">
            <a:avLst/>
          </a:prstGeom>
          <a:noFill/>
          <a:ln w="9525">
            <a:noFill/>
            <a:miter lim="800000"/>
            <a:headEnd/>
            <a:tailEnd/>
          </a:ln>
        </p:spPr>
        <p:txBody>
          <a:bodyPr vert="horz" wrap="square" lIns="91827" tIns="45914" rIns="91827" bIns="4591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Tree>
    <p:extLst>
      <p:ext uri="{BB962C8B-B14F-4D97-AF65-F5344CB8AC3E}">
        <p14:creationId xmlns:p14="http://schemas.microsoft.com/office/powerpoint/2010/main" val="3635530594"/>
      </p:ext>
    </p:extLst>
  </p:cSld>
  <p:clrMap bg1="lt1" tx1="dk1" bg2="lt2" tx2="dk2" accent1="accent1" accent2="accent2" accent3="accent3" accent4="accent4" accent5="accent5" accent6="accent6" hlink="hlink" folHlink="folHlink"/>
  <p:hf ftr="0"/>
  <p:notesStyle>
    <a:lvl1pPr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73" descr="2-1"/>
          <p:cNvPicPr>
            <a:picLocks noChangeAspect="1" noChangeArrowheads="1"/>
          </p:cNvPicPr>
          <p:nvPr userDrawn="1"/>
        </p:nvPicPr>
        <p:blipFill>
          <a:blip r:embed="rId2" cstate="print"/>
          <a:srcRect/>
          <a:stretch>
            <a:fillRect/>
          </a:stretch>
        </p:blipFill>
        <p:spPr bwMode="auto">
          <a:xfrm>
            <a:off x="0" y="0"/>
            <a:ext cx="10440988" cy="730567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gray">
          <a:xfrm>
            <a:off x="776288" y="657225"/>
            <a:ext cx="1090612" cy="422275"/>
          </a:xfrm>
          <a:prstGeom prst="rect">
            <a:avLst/>
          </a:prstGeom>
          <a:noFill/>
          <a:ln w="9525" algn="ctr">
            <a:noFill/>
            <a:miter lim="800000"/>
            <a:headEnd/>
            <a:tailEnd/>
          </a:ln>
        </p:spPr>
      </p:pic>
      <p:sp>
        <p:nvSpPr>
          <p:cNvPr id="29762" name="Rectangle 2"/>
          <p:cNvSpPr>
            <a:spLocks noGrp="1" noChangeArrowheads="1"/>
          </p:cNvSpPr>
          <p:nvPr>
            <p:ph type="ctrTitle"/>
          </p:nvPr>
        </p:nvSpPr>
        <p:spPr>
          <a:xfrm>
            <a:off x="1490663" y="2286000"/>
            <a:ext cx="7473950" cy="838200"/>
          </a:xfrm>
        </p:spPr>
        <p:txBody>
          <a:bodyPr/>
          <a:lstStyle>
            <a:lvl1pPr>
              <a:defRPr sz="4200" smtClean="0"/>
            </a:lvl1pPr>
          </a:lstStyle>
          <a:p>
            <a:endParaRPr lang="en-US" altLang="ko-KR" smtClean="0"/>
          </a:p>
        </p:txBody>
      </p:sp>
      <p:sp>
        <p:nvSpPr>
          <p:cNvPr id="29764" name="Rectangle 3"/>
          <p:cNvSpPr>
            <a:spLocks noGrp="1" noChangeArrowheads="1"/>
          </p:cNvSpPr>
          <p:nvPr>
            <p:ph type="subTitle" idx="1"/>
          </p:nvPr>
        </p:nvSpPr>
        <p:spPr>
          <a:xfrm>
            <a:off x="1490663" y="3195638"/>
            <a:ext cx="7473950" cy="576262"/>
          </a:xfrm>
        </p:spPr>
        <p:txBody>
          <a:bodyPr/>
          <a:lstStyle>
            <a:lvl1pPr marL="0" indent="0">
              <a:buFont typeface="Wingdings" pitchFamily="2" charset="2"/>
              <a:buNone/>
              <a:defRPr sz="2100" b="1" smtClean="0"/>
            </a:lvl1pPr>
          </a:lstStyle>
          <a:p>
            <a:endParaRPr lang="ko-KR"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atin typeface="+mn-ea"/>
                <a:ea typeface="+mn-ea"/>
              </a:defRPr>
            </a:lvl1pPr>
            <a:lvl2pPr>
              <a:buNone/>
              <a:defRPr/>
            </a:lvl2pPr>
            <a:lvl3pPr>
              <a:buNone/>
              <a:defRPr/>
            </a:lvl3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a:p>
            <a:pPr lvl="4"/>
            <a:endParaRPr lang="en-US" altLang="ko-K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제목 및 표">
    <p:spTree>
      <p:nvGrpSpPr>
        <p:cNvPr id="1" name=""/>
        <p:cNvGrpSpPr/>
        <p:nvPr/>
      </p:nvGrpSpPr>
      <p:grpSpPr>
        <a:xfrm>
          <a:off x="0" y="0"/>
          <a:ext cx="0" cy="0"/>
          <a:chOff x="0" y="0"/>
          <a:chExt cx="0" cy="0"/>
        </a:xfrm>
      </p:grpSpPr>
      <p:sp>
        <p:nvSpPr>
          <p:cNvPr id="4" name="TextBox 3"/>
          <p:cNvSpPr txBox="1"/>
          <p:nvPr userDrawn="1"/>
        </p:nvSpPr>
        <p:spPr>
          <a:xfrm>
            <a:off x="8312150" y="231775"/>
            <a:ext cx="1827213" cy="382588"/>
          </a:xfrm>
          <a:prstGeom prst="rect">
            <a:avLst/>
          </a:prstGeom>
          <a:solidFill>
            <a:srgbClr val="E30F32"/>
          </a:solidFill>
        </p:spPr>
        <p:txBody>
          <a:bodyPr lIns="0" tIns="0" rIns="0" bIns="0"/>
          <a:lstStyle/>
          <a:p>
            <a:pPr>
              <a:defRPr/>
            </a:pPr>
            <a:endParaRPr lang="ko-KR" altLang="en-US" sz="700" dirty="0">
              <a:solidFill>
                <a:schemeClr val="bg1"/>
              </a:solidFill>
              <a:latin typeface="+mn-ea"/>
              <a:ea typeface="+mn-ea"/>
            </a:endParaRPr>
          </a:p>
        </p:txBody>
      </p:sp>
      <p:sp>
        <p:nvSpPr>
          <p:cNvPr id="3" name="표 개체 틀 2"/>
          <p:cNvSpPr>
            <a:spLocks noGrp="1"/>
          </p:cNvSpPr>
          <p:nvPr>
            <p:ph type="tbl" idx="1"/>
          </p:nvPr>
        </p:nvSpPr>
        <p:spPr>
          <a:xfrm>
            <a:off x="528743" y="1008351"/>
            <a:ext cx="9396890" cy="727501"/>
          </a:xfrm>
        </p:spPr>
        <p:txBody>
          <a:bodyPr/>
          <a:lstStyle/>
          <a:p>
            <a:pPr lvl="0"/>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57" descr="2-3"/>
          <p:cNvPicPr>
            <a:picLocks noChangeAspect="1" noChangeArrowheads="1"/>
          </p:cNvPicPr>
          <p:nvPr userDrawn="1"/>
        </p:nvPicPr>
        <p:blipFill>
          <a:blip r:embed="rId2" cstate="print"/>
          <a:srcRect/>
          <a:stretch>
            <a:fillRect/>
          </a:stretch>
        </p:blipFill>
        <p:spPr bwMode="auto">
          <a:xfrm>
            <a:off x="0" y="0"/>
            <a:ext cx="10440988" cy="7307263"/>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screen">
            <a:extLst>
              <a:ext uri="{28A0092B-C50C-407E-A947-70E740481C1C}">
                <a14:useLocalDpi xmlns:a14="http://schemas.microsoft.com/office/drawing/2010/main"/>
              </a:ext>
            </a:extLst>
          </a:blip>
          <a:srcRect l="2161" t="5249" r="2161" b="5249"/>
          <a:stretch>
            <a:fillRect/>
          </a:stretch>
        </p:blipFill>
        <p:spPr bwMode="gray">
          <a:xfrm>
            <a:off x="755650" y="657225"/>
            <a:ext cx="1119188" cy="430213"/>
          </a:xfrm>
          <a:prstGeom prst="rect">
            <a:avLst/>
          </a:prstGeom>
          <a:noFill/>
          <a:ln w="9525" algn="ctr">
            <a:noFill/>
            <a:miter lim="800000"/>
            <a:headEnd/>
            <a:tailEnd/>
          </a:ln>
        </p:spPr>
      </p:pic>
      <p:sp>
        <p:nvSpPr>
          <p:cNvPr id="38962" name="Rectangle 2"/>
          <p:cNvSpPr>
            <a:spLocks noGrp="1" noChangeArrowheads="1"/>
          </p:cNvSpPr>
          <p:nvPr>
            <p:ph type="ctrTitle"/>
          </p:nvPr>
        </p:nvSpPr>
        <p:spPr>
          <a:xfrm>
            <a:off x="1489075" y="2284413"/>
            <a:ext cx="7473950" cy="838200"/>
          </a:xfrm>
        </p:spPr>
        <p:txBody>
          <a:bodyPr/>
          <a:lstStyle>
            <a:lvl1pPr>
              <a:defRPr sz="4200" smtClean="0"/>
            </a:lvl1pPr>
          </a:lstStyle>
          <a:p>
            <a:r>
              <a:rPr lang="ko-KR" altLang="en-US" smtClean="0"/>
              <a:t> </a:t>
            </a:r>
          </a:p>
        </p:txBody>
      </p:sp>
      <p:sp>
        <p:nvSpPr>
          <p:cNvPr id="38964" name="Rectangle 3"/>
          <p:cNvSpPr>
            <a:spLocks noGrp="1" noChangeArrowheads="1"/>
          </p:cNvSpPr>
          <p:nvPr>
            <p:ph type="subTitle" idx="1"/>
          </p:nvPr>
        </p:nvSpPr>
        <p:spPr>
          <a:xfrm>
            <a:off x="1489075" y="3195638"/>
            <a:ext cx="7473950" cy="576262"/>
          </a:xfrm>
        </p:spPr>
        <p:txBody>
          <a:bodyPr/>
          <a:lstStyle>
            <a:lvl1pPr marL="0" indent="0">
              <a:buFont typeface="Wingdings" pitchFamily="2" charset="2"/>
              <a:buNone/>
              <a:defRPr sz="2100" smtClean="0"/>
            </a:lvl1pPr>
          </a:lstStyle>
          <a:p>
            <a:endParaRPr lang="ko-KR" altLang="en-US" smtClean="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vl1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5" descr="1-2"/>
          <p:cNvPicPr>
            <a:picLocks noChangeAspect="1" noChangeArrowheads="1"/>
          </p:cNvPicPr>
          <p:nvPr/>
        </p:nvPicPr>
        <p:blipFill>
          <a:blip r:embed="rId8" cstate="print"/>
          <a:srcRect/>
          <a:stretch>
            <a:fillRect/>
          </a:stretch>
        </p:blipFill>
        <p:spPr bwMode="auto">
          <a:xfrm>
            <a:off x="0" y="0"/>
            <a:ext cx="10440988" cy="7307263"/>
          </a:xfrm>
          <a:prstGeom prst="rect">
            <a:avLst/>
          </a:prstGeom>
          <a:noFill/>
          <a:ln w="9525">
            <a:noFill/>
            <a:miter lim="800000"/>
            <a:headEnd/>
            <a:tailEnd/>
          </a:ln>
        </p:spPr>
      </p:pic>
      <p:sp>
        <p:nvSpPr>
          <p:cNvPr id="3075"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 </a:t>
            </a:r>
          </a:p>
        </p:txBody>
      </p:sp>
      <p:sp>
        <p:nvSpPr>
          <p:cNvPr id="3076" name="Rectangle 3"/>
          <p:cNvSpPr>
            <a:spLocks noGrp="1" noChangeArrowheads="1"/>
          </p:cNvSpPr>
          <p:nvPr>
            <p:ph type="body" idx="1"/>
          </p:nvPr>
        </p:nvSpPr>
        <p:spPr bwMode="auto">
          <a:xfrm>
            <a:off x="528638" y="909638"/>
            <a:ext cx="9356725" cy="5757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D779707D-6BB7-4C8F-A0D6-4B750CF8354A}" type="slidenum">
              <a:rPr lang="ko-KR" altLang="en-US" sz="900" b="1">
                <a:latin typeface="맑은 고딕" pitchFamily="50" charset="-127"/>
                <a:ea typeface="맑은 고딕" pitchFamily="50" charset="-127"/>
              </a:rPr>
              <a:pPr algn="l">
                <a:defRPr/>
              </a:pPr>
              <a:t>‹#›</a:t>
            </a:fld>
            <a:endParaRPr lang="en-US" altLang="ko-KR" sz="900" b="1">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38" r:id="rId1"/>
    <p:sldLayoutId id="2147484329" r:id="rId2"/>
    <p:sldLayoutId id="2147484330" r:id="rId3"/>
    <p:sldLayoutId id="2147484331" r:id="rId4"/>
    <p:sldLayoutId id="2147484332" r:id="rId5"/>
    <p:sldLayoutId id="2147484339" r:id="rId6"/>
  </p:sldLayoutIdLst>
  <p:hf hdr="0" ftr="0"/>
  <p:txStyles>
    <p:title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tx1"/>
          </a:solidFill>
          <a:latin typeface="맑은 고딕" pitchFamily="50" charset="-127"/>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2pPr>
      <a:lvl3pPr marL="844550" indent="-98425"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tx1"/>
          </a:solidFill>
          <a:latin typeface="맑은 고딕" pitchFamily="50" charset="-127"/>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098" name="Picture 118" descr="1-4"/>
          <p:cNvPicPr>
            <a:picLocks noChangeAspect="1" noChangeArrowheads="1"/>
          </p:cNvPicPr>
          <p:nvPr/>
        </p:nvPicPr>
        <p:blipFill>
          <a:blip r:embed="rId7" cstate="print"/>
          <a:srcRect/>
          <a:stretch>
            <a:fillRect/>
          </a:stretch>
        </p:blipFill>
        <p:spPr bwMode="auto">
          <a:xfrm>
            <a:off x="0" y="0"/>
            <a:ext cx="10440988" cy="7307263"/>
          </a:xfrm>
          <a:prstGeom prst="rect">
            <a:avLst/>
          </a:prstGeom>
          <a:noFill/>
          <a:ln w="9525">
            <a:noFill/>
            <a:miter lim="800000"/>
            <a:headEnd/>
            <a:tailEnd/>
          </a:ln>
        </p:spPr>
      </p:pic>
      <p:sp>
        <p:nvSpPr>
          <p:cNvPr id="3934214" name="Rectangle 6"/>
          <p:cNvSpPr>
            <a:spLocks noChangeArrowheads="1"/>
          </p:cNvSpPr>
          <p:nvPr/>
        </p:nvSpPr>
        <p:spPr bwMode="ltGray">
          <a:xfrm>
            <a:off x="5072063" y="6954838"/>
            <a:ext cx="300037" cy="304800"/>
          </a:xfrm>
          <a:prstGeom prst="rect">
            <a:avLst/>
          </a:prstGeom>
          <a:noFill/>
          <a:ln w="9525">
            <a:noFill/>
            <a:miter lim="800000"/>
            <a:headEnd/>
            <a:tailEnd/>
          </a:ln>
        </p:spPr>
        <p:txBody>
          <a:bodyPr wrap="none" lIns="56318" tIns="56318" rIns="56318" bIns="56318" anchor="ctr"/>
          <a:lstStyle/>
          <a:p>
            <a:pPr defTabSz="954088" eaLnBrk="0" latinLnBrk="0" hangingPunct="0">
              <a:defRPr/>
            </a:pPr>
            <a:endParaRPr kumimoji="0" lang="en-GB" altLang="ko-KR" sz="1200" b="1">
              <a:solidFill>
                <a:srgbClr val="3333CC"/>
              </a:solidFill>
              <a:latin typeface="Optima" pitchFamily="2" charset="2"/>
              <a:ea typeface="가는각진제목체" pitchFamily="18" charset="-127"/>
            </a:endParaRPr>
          </a:p>
        </p:txBody>
      </p:sp>
      <p:sp>
        <p:nvSpPr>
          <p:cNvPr id="4100"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a:t>
            </a:r>
          </a:p>
        </p:txBody>
      </p:sp>
      <p:sp>
        <p:nvSpPr>
          <p:cNvPr id="4101" name="Rectangle 3"/>
          <p:cNvSpPr>
            <a:spLocks noGrp="1" noChangeArrowheads="1"/>
          </p:cNvSpPr>
          <p:nvPr>
            <p:ph type="body" idx="1"/>
          </p:nvPr>
        </p:nvSpPr>
        <p:spPr bwMode="auto">
          <a:xfrm>
            <a:off x="542925" y="917575"/>
            <a:ext cx="9356725" cy="5757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EABB69BB-C40E-433D-BF15-62F6E2354879}" type="slidenum">
              <a:rPr lang="ko-KR" altLang="en-US" sz="900" b="1">
                <a:solidFill>
                  <a:schemeClr val="bg1"/>
                </a:solidFill>
                <a:latin typeface="맑은 고딕" pitchFamily="50" charset="-127"/>
                <a:ea typeface="맑은 고딕" pitchFamily="50" charset="-127"/>
              </a:rPr>
              <a:pPr algn="l">
                <a:defRPr/>
              </a:pPr>
              <a:t>‹#›</a:t>
            </a:fld>
            <a:endParaRPr lang="en-US" altLang="ko-KR" sz="900" b="1">
              <a:solidFill>
                <a:schemeClr val="bg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40" r:id="rId1"/>
    <p:sldLayoutId id="2147484334" r:id="rId2"/>
    <p:sldLayoutId id="2147484335" r:id="rId3"/>
    <p:sldLayoutId id="2147484336" r:id="rId4"/>
    <p:sldLayoutId id="2147484337" r:id="rId5"/>
  </p:sldLayoutIdLst>
  <p:hf hdr="0" ftr="0"/>
  <p:txStyles>
    <p:titleStyle>
      <a:lvl1pPr algn="l" defTabSz="952500" rtl="0" eaLnBrk="0" fontAlgn="base" latinLnBrk="1" hangingPunct="0">
        <a:spcBef>
          <a:spcPct val="0"/>
        </a:spcBef>
        <a:spcAft>
          <a:spcPct val="0"/>
        </a:spcAft>
        <a:defRPr kumimoji="1" sz="1700" b="1">
          <a:solidFill>
            <a:schemeClr val="bg1"/>
          </a:solidFill>
          <a:latin typeface="Arial" charset="0"/>
          <a:ea typeface="+mj-ea"/>
          <a:cs typeface="+mj-cs"/>
        </a:defRPr>
      </a:lvl1pPr>
      <a:lvl2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bg1"/>
          </a:solidFill>
          <a:latin typeface="+mn-lt"/>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bg1"/>
          </a:solidFill>
          <a:latin typeface="+mn-lt"/>
          <a:ea typeface="+mn-ea"/>
        </a:defRPr>
      </a:lvl2pPr>
      <a:lvl3pPr marL="844550" indent="-98425" algn="l" defTabSz="952500" rtl="0" eaLnBrk="0" fontAlgn="base" latinLnBrk="1" hangingPunct="0">
        <a:spcBef>
          <a:spcPct val="20000"/>
        </a:spcBef>
        <a:spcAft>
          <a:spcPct val="0"/>
        </a:spcAft>
        <a:buChar char="•"/>
        <a:defRPr kumimoji="1" sz="1200">
          <a:solidFill>
            <a:schemeClr val="bg1"/>
          </a:solidFill>
          <a:latin typeface="+mn-lt"/>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bg1"/>
          </a:solidFill>
          <a:latin typeface="+mn-lt"/>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rantis.com/openstack/fuel/fuel-5.1/operations.html#experimental-features-op" TargetMode="External"/><Relationship Id="rId2" Type="http://schemas.openxmlformats.org/officeDocument/2006/relationships/hyperlink" Target="https://www.openstac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3990" y="2250269"/>
            <a:ext cx="9145016" cy="1188132"/>
          </a:xfrm>
        </p:spPr>
        <p:txBody>
          <a:bodyPr/>
          <a:lstStyle/>
          <a:p>
            <a:pPr algn="ctr"/>
            <a:r>
              <a:rPr lang="en-US" altLang="ko-KR" sz="6000" dirty="0" smtClean="0">
                <a:latin typeface="+mn-ea"/>
                <a:ea typeface="+mn-ea"/>
              </a:rPr>
              <a:t>fuel</a:t>
            </a:r>
            <a:endParaRPr lang="ko-KR" altLang="en-US" sz="6000" dirty="0">
              <a:latin typeface="+mn-ea"/>
              <a:ea typeface="+mn-ea"/>
            </a:endParaRPr>
          </a:p>
        </p:txBody>
      </p:sp>
      <p:sp>
        <p:nvSpPr>
          <p:cNvPr id="3" name="부제목 2"/>
          <p:cNvSpPr>
            <a:spLocks noGrp="1"/>
          </p:cNvSpPr>
          <p:nvPr>
            <p:ph type="subTitle" idx="1"/>
          </p:nvPr>
        </p:nvSpPr>
        <p:spPr>
          <a:xfrm>
            <a:off x="3168266" y="4914565"/>
            <a:ext cx="3888432" cy="576262"/>
          </a:xfrm>
        </p:spPr>
        <p:txBody>
          <a:bodyPr/>
          <a:lstStyle/>
          <a:p>
            <a:pPr algn="ctr"/>
            <a:r>
              <a:rPr lang="ko-KR" altLang="en-US" sz="2400" dirty="0" smtClean="0">
                <a:latin typeface="+mn-ea"/>
              </a:rPr>
              <a:t>보라매</a:t>
            </a:r>
            <a:r>
              <a:rPr lang="en-US" altLang="ko-KR" sz="2400" dirty="0" smtClean="0">
                <a:latin typeface="+mn-ea"/>
              </a:rPr>
              <a:t>NOC – </a:t>
            </a:r>
            <a:r>
              <a:rPr lang="ko-KR" altLang="en-US" sz="2400" dirty="0" smtClean="0">
                <a:latin typeface="+mn-ea"/>
              </a:rPr>
              <a:t>가상화</a:t>
            </a:r>
            <a:r>
              <a:rPr lang="en-US" altLang="ko-KR" sz="2400" dirty="0" smtClean="0">
                <a:latin typeface="+mn-ea"/>
              </a:rPr>
              <a:t>WG</a:t>
            </a:r>
            <a:endParaRPr lang="ko-KR" altLang="en-US" sz="2400" dirty="0">
              <a:latin typeface="+mn-ea"/>
            </a:endParaRPr>
          </a:p>
        </p:txBody>
      </p:sp>
    </p:spTree>
    <p:extLst>
      <p:ext uri="{BB962C8B-B14F-4D97-AF65-F5344CB8AC3E}">
        <p14:creationId xmlns:p14="http://schemas.microsoft.com/office/powerpoint/2010/main" val="18171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mirantis</a:t>
            </a:r>
            <a:r>
              <a:rPr lang="en-US" altLang="ko-KR" sz="2000" dirty="0" smtClean="0">
                <a:latin typeface="+mn-ea"/>
                <a:ea typeface="+mn-ea"/>
              </a:rPr>
              <a:t> </a:t>
            </a:r>
            <a:r>
              <a:rPr lang="en-US" altLang="ko-KR" sz="2000" dirty="0" err="1" smtClean="0">
                <a:latin typeface="+mn-ea"/>
                <a:ea typeface="+mn-ea"/>
              </a:rPr>
              <a:t>openstack</a:t>
            </a:r>
            <a:endParaRPr lang="ko-KR" altLang="en-US" sz="2000" dirty="0">
              <a:latin typeface="+mn-ea"/>
              <a:ea typeface="+mn-ea"/>
            </a:endParaRPr>
          </a:p>
        </p:txBody>
      </p:sp>
      <p:sp>
        <p:nvSpPr>
          <p:cNvPr id="8" name="TextBox 7"/>
          <p:cNvSpPr txBox="1"/>
          <p:nvPr/>
        </p:nvSpPr>
        <p:spPr bwMode="auto">
          <a:xfrm>
            <a:off x="539974" y="882117"/>
            <a:ext cx="9793088" cy="5232202"/>
          </a:xfrm>
          <a:prstGeom prst="rect">
            <a:avLst/>
          </a:prstGeom>
          <a:noFill/>
          <a:ln w="9525">
            <a:noFill/>
            <a:miter lim="800000"/>
            <a:headEnd/>
            <a:tailEnd/>
          </a:ln>
        </p:spPr>
        <p:txBody>
          <a:bodyPr wrap="square">
            <a:spAutoFit/>
          </a:bodyPr>
          <a:lstStyle/>
          <a:p>
            <a:pPr marL="342900" indent="-342900" algn="l">
              <a:buAutoNum type="arabicPeriod"/>
            </a:pPr>
            <a:r>
              <a:rPr lang="ko-KR" altLang="en-US" sz="1600" b="1" dirty="0" err="1" smtClean="0"/>
              <a:t>미란티스</a:t>
            </a:r>
            <a:r>
              <a:rPr lang="ko-KR" altLang="en-US" sz="1600" b="1" dirty="0" smtClean="0"/>
              <a:t> </a:t>
            </a:r>
            <a:r>
              <a:rPr lang="en-US" altLang="ko-KR" sz="1600" b="1" dirty="0" err="1" smtClean="0"/>
              <a:t>openstakc</a:t>
            </a:r>
            <a:r>
              <a:rPr lang="en-US" altLang="ko-KR" sz="1600" b="1" dirty="0" smtClean="0"/>
              <a:t> </a:t>
            </a:r>
            <a:r>
              <a:rPr lang="ko-KR" altLang="en-US" sz="1600" b="1" dirty="0" smtClean="0"/>
              <a:t>구성요소</a:t>
            </a:r>
            <a:endParaRPr lang="en-US" altLang="ko-KR" sz="1600" b="1" dirty="0" smtClean="0"/>
          </a:p>
          <a:p>
            <a:pPr algn="l"/>
            <a:r>
              <a:rPr lang="en-US" altLang="ko-KR" sz="1600" dirty="0" smtClean="0"/>
              <a:t> • </a:t>
            </a:r>
            <a:r>
              <a:rPr lang="en-US" altLang="ko-KR" sz="1600" dirty="0" err="1" smtClean="0"/>
              <a:t>Mirantis</a:t>
            </a:r>
            <a:r>
              <a:rPr lang="en-US" altLang="ko-KR" sz="1600" dirty="0" smtClean="0"/>
              <a:t> </a:t>
            </a:r>
            <a:r>
              <a:rPr lang="en-US" altLang="ko-KR" sz="1600" dirty="0" err="1"/>
              <a:t>OpenStack</a:t>
            </a:r>
            <a:r>
              <a:rPr lang="en-US" altLang="ko-KR" sz="1600" dirty="0"/>
              <a:t> hardened packages</a:t>
            </a:r>
          </a:p>
          <a:p>
            <a:pPr algn="l"/>
            <a:r>
              <a:rPr lang="en-US" altLang="ko-KR" sz="1600" dirty="0"/>
              <a:t> </a:t>
            </a:r>
            <a:r>
              <a:rPr lang="en-US" altLang="ko-KR" sz="1600" dirty="0" smtClean="0"/>
              <a:t>• Fuel </a:t>
            </a:r>
            <a:r>
              <a:rPr lang="en-US" altLang="ko-KR" sz="1600" dirty="0"/>
              <a:t>for </a:t>
            </a:r>
            <a:r>
              <a:rPr lang="en-US" altLang="ko-KR" sz="1600" dirty="0" err="1"/>
              <a:t>OpenStack</a:t>
            </a:r>
            <a:endParaRPr lang="en-US" altLang="ko-KR" sz="1600" dirty="0"/>
          </a:p>
          <a:p>
            <a:pPr algn="l"/>
            <a:r>
              <a:rPr lang="en-US" altLang="ko-KR" sz="1600" dirty="0"/>
              <a:t> </a:t>
            </a:r>
            <a:r>
              <a:rPr lang="en-US" altLang="ko-KR" sz="1600" dirty="0" smtClean="0"/>
              <a:t>• </a:t>
            </a:r>
            <a:r>
              <a:rPr lang="en-US" altLang="ko-KR" sz="1600" dirty="0" err="1" smtClean="0"/>
              <a:t>Mirantis</a:t>
            </a:r>
            <a:r>
              <a:rPr lang="en-US" altLang="ko-KR" sz="1600" dirty="0" smtClean="0"/>
              <a:t> Support</a:t>
            </a:r>
          </a:p>
          <a:p>
            <a:pPr algn="l"/>
            <a:endParaRPr lang="en-US" altLang="ko-KR" sz="1600" dirty="0" smtClean="0"/>
          </a:p>
          <a:p>
            <a:pPr algn="l"/>
            <a:r>
              <a:rPr lang="en-US" altLang="ko-KR" sz="1200" b="1" dirty="0" err="1"/>
              <a:t>Mirantis</a:t>
            </a:r>
            <a:r>
              <a:rPr lang="en-US" altLang="ko-KR" sz="1200" b="1" dirty="0"/>
              <a:t> </a:t>
            </a:r>
            <a:r>
              <a:rPr lang="en-US" altLang="ko-KR" sz="1200" b="1" dirty="0" err="1"/>
              <a:t>OpenStack</a:t>
            </a:r>
            <a:r>
              <a:rPr lang="en-US" altLang="ko-KR" sz="1200" b="1" dirty="0"/>
              <a:t> hardened packages</a:t>
            </a:r>
          </a:p>
          <a:p>
            <a:pPr algn="l"/>
            <a:r>
              <a:rPr lang="en-US" altLang="ko-KR" sz="1000" dirty="0"/>
              <a:t>These packages include the core </a:t>
            </a:r>
            <a:r>
              <a:rPr lang="en-US" altLang="ko-KR" sz="1000" dirty="0" err="1"/>
              <a:t>OpenStack</a:t>
            </a:r>
            <a:r>
              <a:rPr lang="en-US" altLang="ko-KR" sz="1000" dirty="0"/>
              <a:t> projects, updated with each stable release of </a:t>
            </a:r>
            <a:r>
              <a:rPr lang="en-US" altLang="ko-KR" sz="1000" dirty="0" err="1"/>
              <a:t>OpenStack</a:t>
            </a:r>
            <a:r>
              <a:rPr lang="en-US" altLang="ko-KR" sz="1000" dirty="0"/>
              <a:t>, and supporting a broad range of operating systems, hypervisors, and deployment topologies. Also included are:</a:t>
            </a:r>
          </a:p>
          <a:p>
            <a:pPr algn="l"/>
            <a:r>
              <a:rPr lang="en-US" altLang="ko-KR" sz="1000" dirty="0"/>
              <a:t>Packages to ensure High Availability.</a:t>
            </a:r>
          </a:p>
          <a:p>
            <a:pPr algn="l"/>
            <a:r>
              <a:rPr lang="en-US" altLang="ko-KR" sz="1000" dirty="0"/>
              <a:t>Fixes for defects reported by our customers that may not yet have been merged into the community source.</a:t>
            </a:r>
          </a:p>
          <a:p>
            <a:pPr algn="l"/>
            <a:r>
              <a:rPr lang="en-US" altLang="ko-KR" sz="1000" dirty="0" err="1"/>
              <a:t>Mirantis</a:t>
            </a:r>
            <a:r>
              <a:rPr lang="en-US" altLang="ko-KR" sz="1000" dirty="0"/>
              <a:t>-driven premium </a:t>
            </a:r>
            <a:r>
              <a:rPr lang="en-US" altLang="ko-KR" sz="1000" dirty="0" err="1"/>
              <a:t>OpenStack</a:t>
            </a:r>
            <a:r>
              <a:rPr lang="en-US" altLang="ko-KR" sz="1000" dirty="0"/>
              <a:t> projects such as Sahara (which provides a simple means to provision a Hadoop cluster on top of </a:t>
            </a:r>
            <a:r>
              <a:rPr lang="en-US" altLang="ko-KR" sz="1000" dirty="0" err="1"/>
              <a:t>OpenStack</a:t>
            </a:r>
            <a:r>
              <a:rPr lang="en-US" altLang="ko-KR" sz="1000" dirty="0"/>
              <a:t>) and Murano (an application catalog that can be used to publish apps and compose reliable environments out of them.)</a:t>
            </a:r>
          </a:p>
          <a:p>
            <a:pPr algn="l"/>
            <a:r>
              <a:rPr lang="en-US" altLang="ko-KR" sz="1000" dirty="0" err="1"/>
              <a:t>Mirantis</a:t>
            </a:r>
            <a:r>
              <a:rPr lang="en-US" altLang="ko-KR" sz="1000" dirty="0"/>
              <a:t>-certified partner plug-ins, drivers, and integrations</a:t>
            </a:r>
            <a:r>
              <a:rPr lang="en-US" altLang="ko-KR" sz="1000" dirty="0" smtClean="0"/>
              <a:t>.</a:t>
            </a:r>
          </a:p>
          <a:p>
            <a:pPr algn="l"/>
            <a:endParaRPr lang="en-US" altLang="ko-KR" sz="1000" dirty="0"/>
          </a:p>
          <a:p>
            <a:pPr algn="l"/>
            <a:r>
              <a:rPr lang="en-US" altLang="ko-KR" sz="1200" b="1" dirty="0"/>
              <a:t>Fuel for </a:t>
            </a:r>
            <a:r>
              <a:rPr lang="en-US" altLang="ko-KR" sz="1200" b="1" dirty="0" err="1"/>
              <a:t>OpenStack</a:t>
            </a:r>
            <a:endParaRPr lang="en-US" altLang="ko-KR" sz="1200" b="1" dirty="0"/>
          </a:p>
          <a:p>
            <a:pPr algn="l"/>
            <a:r>
              <a:rPr lang="en-US" altLang="ko-KR" sz="1000" dirty="0"/>
              <a:t>Fuel is a life cycle management application that deploys </a:t>
            </a:r>
            <a:r>
              <a:rPr lang="en-US" altLang="ko-KR" sz="1000" dirty="0" err="1"/>
              <a:t>multiple</a:t>
            </a:r>
            <a:r>
              <a:rPr lang="en-US" altLang="ko-KR" sz="1000" dirty="0" err="1">
                <a:hlinkClick r:id="rId2"/>
              </a:rPr>
              <a:t>OpenStack</a:t>
            </a:r>
            <a:r>
              <a:rPr lang="en-US" altLang="ko-KR" sz="1000" dirty="0"/>
              <a:t> clouds from a single interface and then enables you to manage those clouds post deployment. You can add nodes, remove nodes, or even remove clouds, restoring those resources to the available resources pool. Fuel also eases the complexities of network and storage configurations through a simple-to-use graphical user experience. Baked into Fuel are:</a:t>
            </a:r>
          </a:p>
          <a:p>
            <a:pPr algn="l"/>
            <a:r>
              <a:rPr lang="en-US" altLang="ko-KR" sz="1000" dirty="0" err="1"/>
              <a:t>Mirantis</a:t>
            </a:r>
            <a:r>
              <a:rPr lang="en-US" altLang="ko-KR" sz="1000" dirty="0"/>
              <a:t> reference architectures that we have tested and certified to ensure that your deployed clouds are scalable, reliable, and production quality.</a:t>
            </a:r>
          </a:p>
          <a:p>
            <a:pPr algn="l"/>
            <a:r>
              <a:rPr lang="en-US" altLang="ko-KR" sz="1000" dirty="0"/>
              <a:t>An open and flexible library that enables customers to make configuration changes that may be more advanced or focused than the default choices within Fuel. This library also empowers organizations to fold additional drivers or integrations into the deployed environment.</a:t>
            </a:r>
          </a:p>
          <a:p>
            <a:pPr algn="l"/>
            <a:r>
              <a:rPr lang="en-US" altLang="ko-KR" sz="1000" dirty="0" err="1"/>
              <a:t>Mirantis</a:t>
            </a:r>
            <a:r>
              <a:rPr lang="en-US" altLang="ko-KR" sz="1000" dirty="0"/>
              <a:t> </a:t>
            </a:r>
            <a:r>
              <a:rPr lang="en-US" altLang="ko-KR" sz="1000" dirty="0" err="1"/>
              <a:t>OpenStack</a:t>
            </a:r>
            <a:r>
              <a:rPr lang="en-US" altLang="ko-KR" sz="1000" dirty="0"/>
              <a:t>, by default, enables those features in the Fuel Project that </a:t>
            </a:r>
            <a:r>
              <a:rPr lang="en-US" altLang="ko-KR" sz="1000" dirty="0" err="1"/>
              <a:t>Mirantis</a:t>
            </a:r>
            <a:r>
              <a:rPr lang="en-US" altLang="ko-KR" sz="1000" dirty="0"/>
              <a:t> has certified and confirmed as production ready. However, it also includes some newer features that are marked as "experimental"; they are less-hardened but are integrated into the product for customers who can tolerate some risk. These experimental features can be enabled for </a:t>
            </a:r>
            <a:r>
              <a:rPr lang="en-US" altLang="ko-KR" sz="1000" dirty="0" err="1"/>
              <a:t>Mirantis</a:t>
            </a:r>
            <a:r>
              <a:rPr lang="en-US" altLang="ko-KR" sz="1000" dirty="0"/>
              <a:t> </a:t>
            </a:r>
            <a:r>
              <a:rPr lang="en-US" altLang="ko-KR" sz="1000" dirty="0" err="1"/>
              <a:t>OpenStack</a:t>
            </a:r>
            <a:r>
              <a:rPr lang="en-US" altLang="ko-KR" sz="1000" dirty="0"/>
              <a:t> any time after you have a running Fuel Master Node; see </a:t>
            </a:r>
            <a:r>
              <a:rPr lang="en-US" altLang="ko-KR" sz="1000" i="1" dirty="0">
                <a:hlinkClick r:id="rId3" action="ppaction://hlinkfile"/>
              </a:rPr>
              <a:t>Enable Experimental Features</a:t>
            </a:r>
            <a:r>
              <a:rPr lang="en-US" altLang="ko-KR" sz="1000" dirty="0" smtClean="0"/>
              <a:t>.</a:t>
            </a:r>
          </a:p>
          <a:p>
            <a:pPr algn="l"/>
            <a:endParaRPr lang="en-US" altLang="ko-KR" sz="1000" dirty="0"/>
          </a:p>
          <a:p>
            <a:pPr algn="l"/>
            <a:r>
              <a:rPr lang="en-US" altLang="ko-KR" sz="1200" b="1" dirty="0" err="1"/>
              <a:t>Mirantis</a:t>
            </a:r>
            <a:r>
              <a:rPr lang="en-US" altLang="ko-KR" sz="1200" b="1" dirty="0"/>
              <a:t> Support</a:t>
            </a:r>
          </a:p>
          <a:p>
            <a:pPr algn="l"/>
            <a:r>
              <a:rPr lang="en-US" altLang="ko-KR" sz="1000" dirty="0" err="1"/>
              <a:t>Mirantis</a:t>
            </a:r>
            <a:r>
              <a:rPr lang="en-US" altLang="ko-KR" sz="1000" dirty="0"/>
              <a:t> </a:t>
            </a:r>
            <a:r>
              <a:rPr lang="en-US" altLang="ko-KR" sz="1000" dirty="0" err="1"/>
              <a:t>OpenStack</a:t>
            </a:r>
            <a:r>
              <a:rPr lang="en-US" altLang="ko-KR" sz="1000" dirty="0"/>
              <a:t> offers a subscription to our world-class support with defined service level agreements based on the severity of your issue. For example, the premium support guarantees a one-hour response for severity 1 issues.</a:t>
            </a:r>
          </a:p>
          <a:p>
            <a:pPr algn="l"/>
            <a:endParaRPr lang="en-US" altLang="ko-KR" sz="1000" dirty="0"/>
          </a:p>
          <a:p>
            <a:pPr algn="l"/>
            <a:endParaRPr lang="en-US" altLang="ko-KR" sz="1000" dirty="0"/>
          </a:p>
        </p:txBody>
      </p:sp>
    </p:spTree>
    <p:extLst>
      <p:ext uri="{BB962C8B-B14F-4D97-AF65-F5344CB8AC3E}">
        <p14:creationId xmlns:p14="http://schemas.microsoft.com/office/powerpoint/2010/main" val="2238729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mirantis</a:t>
            </a:r>
            <a:r>
              <a:rPr lang="en-US" altLang="ko-KR" sz="2000" dirty="0" smtClean="0">
                <a:latin typeface="+mn-ea"/>
                <a:ea typeface="+mn-ea"/>
              </a:rPr>
              <a:t> </a:t>
            </a:r>
            <a:r>
              <a:rPr lang="en-US" altLang="ko-KR" sz="2000" dirty="0" err="1" smtClean="0">
                <a:latin typeface="+mn-ea"/>
                <a:ea typeface="+mn-ea"/>
              </a:rPr>
              <a:t>openstack</a:t>
            </a:r>
            <a:endParaRPr lang="ko-KR" altLang="en-US" sz="2000" dirty="0">
              <a:latin typeface="+mn-ea"/>
              <a:ea typeface="+mn-ea"/>
            </a:endParaRPr>
          </a:p>
        </p:txBody>
      </p:sp>
      <p:sp>
        <p:nvSpPr>
          <p:cNvPr id="8" name="TextBox 7"/>
          <p:cNvSpPr txBox="1"/>
          <p:nvPr/>
        </p:nvSpPr>
        <p:spPr bwMode="auto">
          <a:xfrm>
            <a:off x="539974" y="882117"/>
            <a:ext cx="9793088" cy="1754326"/>
          </a:xfrm>
          <a:prstGeom prst="rect">
            <a:avLst/>
          </a:prstGeom>
          <a:noFill/>
          <a:ln w="9525">
            <a:noFill/>
            <a:miter lim="800000"/>
            <a:headEnd/>
            <a:tailEnd/>
          </a:ln>
        </p:spPr>
        <p:txBody>
          <a:bodyPr wrap="square">
            <a:spAutoFit/>
          </a:bodyPr>
          <a:lstStyle/>
          <a:p>
            <a:pPr marL="342900" indent="-342900" algn="l">
              <a:buAutoNum type="arabicPeriod"/>
            </a:pPr>
            <a:r>
              <a:rPr lang="ko-KR" altLang="en-US" sz="1600" b="1" dirty="0" err="1" smtClean="0"/>
              <a:t>미란티스</a:t>
            </a:r>
            <a:r>
              <a:rPr lang="ko-KR" altLang="en-US" sz="1600" b="1" dirty="0" smtClean="0"/>
              <a:t> </a:t>
            </a:r>
            <a:r>
              <a:rPr lang="en-US" altLang="ko-KR" sz="1600" b="1" dirty="0" err="1" smtClean="0"/>
              <a:t>openstakc</a:t>
            </a:r>
            <a:r>
              <a:rPr lang="en-US" altLang="ko-KR" sz="1600" b="1" dirty="0" smtClean="0"/>
              <a:t> </a:t>
            </a:r>
            <a:r>
              <a:rPr lang="ko-KR" altLang="en-US" sz="1600" b="1" dirty="0" smtClean="0"/>
              <a:t>설치방법</a:t>
            </a:r>
            <a:endParaRPr lang="en-US" altLang="ko-KR" sz="1600" b="1" dirty="0" smtClean="0"/>
          </a:p>
          <a:p>
            <a:pPr algn="l"/>
            <a:r>
              <a:rPr lang="en-US" altLang="ko-KR" sz="1400" dirty="0" err="1" smtClean="0"/>
              <a:t>Mirantis</a:t>
            </a:r>
            <a:r>
              <a:rPr lang="en-US" altLang="ko-KR" sz="1400" dirty="0" smtClean="0"/>
              <a:t> </a:t>
            </a:r>
            <a:r>
              <a:rPr lang="en-US" altLang="ko-KR" sz="1400" dirty="0" err="1"/>
              <a:t>Openstack</a:t>
            </a:r>
            <a:r>
              <a:rPr lang="en-US" altLang="ko-KR" sz="1400" dirty="0"/>
              <a:t>(MOS) </a:t>
            </a:r>
            <a:r>
              <a:rPr lang="ko-KR" altLang="en-US" sz="1400" dirty="0"/>
              <a:t>설치 </a:t>
            </a:r>
            <a:r>
              <a:rPr lang="en-US" altLang="ko-KR" sz="1400" dirty="0"/>
              <a:t>2</a:t>
            </a:r>
            <a:r>
              <a:rPr lang="ko-KR" altLang="en-US" sz="1400" dirty="0"/>
              <a:t>가지 방법 </a:t>
            </a:r>
            <a:r>
              <a:rPr lang="en-US" altLang="ko-KR" sz="1400" dirty="0"/>
              <a:t>: Automated </a:t>
            </a:r>
            <a:r>
              <a:rPr lang="ko-KR" altLang="en-US" sz="1400" dirty="0"/>
              <a:t>설치</a:t>
            </a:r>
            <a:r>
              <a:rPr lang="en-US" altLang="ko-KR" sz="1400" dirty="0"/>
              <a:t>, Manual </a:t>
            </a:r>
            <a:r>
              <a:rPr lang="ko-KR" altLang="en-US" sz="1400" dirty="0"/>
              <a:t>설치 </a:t>
            </a:r>
          </a:p>
          <a:p>
            <a:pPr algn="l"/>
            <a:r>
              <a:rPr lang="en-US" altLang="ko-KR" sz="1400" dirty="0" smtClean="0"/>
              <a:t>1. </a:t>
            </a:r>
            <a:r>
              <a:rPr lang="en-US" altLang="ko-KR" sz="1400" dirty="0"/>
              <a:t>Automated install : </a:t>
            </a:r>
            <a:r>
              <a:rPr lang="en-US" altLang="ko-KR" sz="1400" dirty="0" err="1"/>
              <a:t>Mirantis</a:t>
            </a:r>
            <a:r>
              <a:rPr lang="en-US" altLang="ko-KR" sz="1400" dirty="0"/>
              <a:t> </a:t>
            </a:r>
            <a:r>
              <a:rPr lang="en-US" altLang="ko-KR" sz="1400" dirty="0" err="1"/>
              <a:t>VirtualBox</a:t>
            </a:r>
            <a:r>
              <a:rPr lang="en-US" altLang="ko-KR" sz="1400" dirty="0"/>
              <a:t> Script </a:t>
            </a:r>
            <a:r>
              <a:rPr lang="ko-KR" altLang="en-US" sz="1400" dirty="0"/>
              <a:t>로 </a:t>
            </a:r>
            <a:r>
              <a:rPr lang="en-US" altLang="ko-KR" sz="1400" dirty="0"/>
              <a:t>VM network/HW </a:t>
            </a:r>
            <a:r>
              <a:rPr lang="ko-KR" altLang="en-US" sz="1400" dirty="0"/>
              <a:t>자동 설정</a:t>
            </a:r>
            <a:r>
              <a:rPr lang="en-US" altLang="ko-KR" sz="1400" dirty="0"/>
              <a:t>, </a:t>
            </a:r>
            <a:r>
              <a:rPr lang="ko-KR" altLang="en-US" sz="1400" dirty="0"/>
              <a:t>최신 </a:t>
            </a:r>
            <a:r>
              <a:rPr lang="en-US" altLang="ko-KR" sz="1400" dirty="0"/>
              <a:t>MOS ISO image </a:t>
            </a:r>
            <a:r>
              <a:rPr lang="ko-KR" altLang="en-US" sz="1400" dirty="0"/>
              <a:t>필요</a:t>
            </a:r>
            <a:r>
              <a:rPr lang="en-US" altLang="ko-KR" sz="1400" dirty="0"/>
              <a:t>, config.sh(Slave Node </a:t>
            </a:r>
            <a:r>
              <a:rPr lang="ko-KR" altLang="en-US" sz="1400" dirty="0"/>
              <a:t>조절</a:t>
            </a:r>
            <a:r>
              <a:rPr lang="en-US" altLang="ko-KR" sz="1400" dirty="0"/>
              <a:t>)</a:t>
            </a:r>
          </a:p>
          <a:p>
            <a:pPr algn="l"/>
            <a:r>
              <a:rPr lang="en-US" altLang="ko-KR" sz="1400" dirty="0" smtClean="0"/>
              <a:t>2. </a:t>
            </a:r>
            <a:r>
              <a:rPr lang="en-US" altLang="ko-KR" sz="1400" dirty="0"/>
              <a:t>Manual install : VM network/HW </a:t>
            </a:r>
            <a:r>
              <a:rPr lang="ko-KR" altLang="en-US" sz="1400" dirty="0"/>
              <a:t>직접 구성 후 직접 설치</a:t>
            </a:r>
          </a:p>
          <a:p>
            <a:pPr algn="l"/>
            <a:endParaRPr lang="en-US" altLang="ko-KR" sz="1600" dirty="0" smtClean="0"/>
          </a:p>
          <a:p>
            <a:pPr algn="l"/>
            <a:endParaRPr lang="en-US" altLang="ko-KR" sz="1000" dirty="0"/>
          </a:p>
          <a:p>
            <a:pPr algn="l"/>
            <a:endParaRPr lang="en-US" altLang="ko-KR" sz="1000" dirty="0"/>
          </a:p>
        </p:txBody>
      </p:sp>
      <p:pic>
        <p:nvPicPr>
          <p:cNvPr id="1026" name="Picture 2" descr="C:\Users\user\Desktop\080616_1401_MirantisFu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02" y="2898341"/>
            <a:ext cx="4392488" cy="23402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080616_1401_MirantisFu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503" y="2826333"/>
            <a:ext cx="4284476" cy="2556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792002" y="2574305"/>
            <a:ext cx="1152128" cy="3077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pPr>
            <a:r>
              <a:rPr kumimoji="1" lang="ko-KR" altLang="en-US" sz="1400" b="1" i="0" u="none" strike="noStrike" kern="0" cap="none" spc="0" normalizeH="0" baseline="0" noProof="0" smtClean="0">
                <a:ln>
                  <a:noFill/>
                </a:ln>
                <a:solidFill>
                  <a:schemeClr val="tx1"/>
                </a:solidFill>
                <a:effectLst/>
                <a:uLnTx/>
                <a:uFillTx/>
                <a:latin typeface="+mn-lt"/>
                <a:ea typeface="+mn-ea"/>
              </a:rPr>
              <a:t>자동설치</a:t>
            </a:r>
            <a:endParaRPr kumimoji="1" lang="ko-KR" altLang="en-US" sz="1400" b="1" i="0" u="none" strike="noStrike" kern="0" cap="none" spc="0" normalizeH="0" baseline="0" noProof="0" dirty="0" smtClean="0">
              <a:ln>
                <a:noFill/>
              </a:ln>
              <a:solidFill>
                <a:schemeClr val="tx1"/>
              </a:solidFill>
              <a:effectLst/>
              <a:uLnTx/>
              <a:uFillTx/>
              <a:latin typeface="+mn-lt"/>
              <a:ea typeface="+mn-ea"/>
            </a:endParaRPr>
          </a:p>
        </p:txBody>
      </p:sp>
      <p:sp>
        <p:nvSpPr>
          <p:cNvPr id="9" name="TextBox 8"/>
          <p:cNvSpPr txBox="1"/>
          <p:nvPr/>
        </p:nvSpPr>
        <p:spPr bwMode="auto">
          <a:xfrm>
            <a:off x="5294446" y="2524407"/>
            <a:ext cx="1152128" cy="3077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pPr>
            <a:r>
              <a:rPr kumimoji="1" lang="ko-KR" altLang="en-US" sz="1400" b="1" i="0" u="none" strike="noStrike" kern="0" cap="none" spc="0" normalizeH="0" baseline="0" noProof="0" dirty="0" smtClean="0">
                <a:ln>
                  <a:noFill/>
                </a:ln>
                <a:solidFill>
                  <a:schemeClr val="tx1"/>
                </a:solidFill>
                <a:effectLst/>
                <a:uLnTx/>
                <a:uFillTx/>
                <a:latin typeface="+mn-lt"/>
                <a:ea typeface="+mn-ea"/>
              </a:rPr>
              <a:t>수동설치</a:t>
            </a:r>
          </a:p>
        </p:txBody>
      </p:sp>
    </p:spTree>
    <p:extLst>
      <p:ext uri="{BB962C8B-B14F-4D97-AF65-F5344CB8AC3E}">
        <p14:creationId xmlns:p14="http://schemas.microsoft.com/office/powerpoint/2010/main" val="486071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1. </a:t>
            </a:r>
            <a:r>
              <a:rPr lang="en-US" altLang="ko-KR" sz="2000" dirty="0" err="1" smtClean="0">
                <a:latin typeface="+mn-ea"/>
                <a:ea typeface="+mn-ea"/>
              </a:rPr>
              <a:t>mirantis</a:t>
            </a:r>
            <a:r>
              <a:rPr lang="en-US" altLang="ko-KR" sz="2000" dirty="0" smtClean="0">
                <a:latin typeface="+mn-ea"/>
                <a:ea typeface="+mn-ea"/>
              </a:rPr>
              <a:t> </a:t>
            </a:r>
            <a:r>
              <a:rPr lang="en-US" altLang="ko-KR" sz="2000" dirty="0" err="1" smtClean="0">
                <a:latin typeface="+mn-ea"/>
                <a:ea typeface="+mn-ea"/>
              </a:rPr>
              <a:t>openstack</a:t>
            </a:r>
            <a:endParaRPr lang="ko-KR" altLang="en-US" sz="2000" dirty="0">
              <a:latin typeface="+mn-ea"/>
              <a:ea typeface="+mn-ea"/>
            </a:endParaRPr>
          </a:p>
        </p:txBody>
      </p:sp>
      <p:sp>
        <p:nvSpPr>
          <p:cNvPr id="8" name="TextBox 7"/>
          <p:cNvSpPr txBox="1"/>
          <p:nvPr/>
        </p:nvSpPr>
        <p:spPr bwMode="auto">
          <a:xfrm>
            <a:off x="539974" y="882117"/>
            <a:ext cx="9793088" cy="3785652"/>
          </a:xfrm>
          <a:prstGeom prst="rect">
            <a:avLst/>
          </a:prstGeom>
          <a:noFill/>
          <a:ln w="9525">
            <a:noFill/>
            <a:miter lim="800000"/>
            <a:headEnd/>
            <a:tailEnd/>
          </a:ln>
        </p:spPr>
        <p:txBody>
          <a:bodyPr wrap="square">
            <a:spAutoFit/>
          </a:bodyPr>
          <a:lstStyle/>
          <a:p>
            <a:pPr marL="342900" indent="-342900" algn="l">
              <a:buAutoNum type="arabicPeriod"/>
            </a:pPr>
            <a:r>
              <a:rPr lang="ko-KR" altLang="en-US" sz="1600" b="1" dirty="0" err="1" smtClean="0"/>
              <a:t>미란티스</a:t>
            </a:r>
            <a:r>
              <a:rPr lang="ko-KR" altLang="en-US" sz="1600" b="1" dirty="0" smtClean="0"/>
              <a:t> </a:t>
            </a:r>
            <a:r>
              <a:rPr lang="en-US" altLang="ko-KR" sz="1600" b="1" dirty="0" err="1" smtClean="0"/>
              <a:t>openstack</a:t>
            </a:r>
            <a:r>
              <a:rPr lang="en-US" altLang="ko-KR" sz="1600" b="1" dirty="0" smtClean="0"/>
              <a:t> </a:t>
            </a:r>
            <a:r>
              <a:rPr lang="ko-KR" altLang="en-US" sz="1600" b="1" dirty="0" smtClean="0"/>
              <a:t>자동화 방법</a:t>
            </a:r>
            <a:endParaRPr lang="en-US" altLang="ko-KR" sz="1600" b="1" dirty="0" smtClean="0"/>
          </a:p>
          <a:p>
            <a:pPr algn="l"/>
            <a:endParaRPr lang="en-US" altLang="ko-KR" sz="1600" b="1" dirty="0" smtClean="0"/>
          </a:p>
          <a:p>
            <a:pPr algn="l"/>
            <a:r>
              <a:rPr lang="en-US" altLang="ko-KR" sz="1600" b="1" dirty="0">
                <a:latin typeface="+mn-ea"/>
                <a:ea typeface="+mn-ea"/>
              </a:rPr>
              <a:t>PXE + TFTP</a:t>
            </a:r>
            <a:r>
              <a:rPr lang="ko-KR" altLang="en-US" sz="1600" b="1" dirty="0">
                <a:latin typeface="+mn-ea"/>
                <a:ea typeface="+mn-ea"/>
              </a:rPr>
              <a:t>를 이용한 </a:t>
            </a:r>
            <a:r>
              <a:rPr lang="en-US" altLang="ko-KR" sz="1600" b="1" dirty="0">
                <a:latin typeface="+mn-ea"/>
                <a:ea typeface="+mn-ea"/>
              </a:rPr>
              <a:t>OS </a:t>
            </a:r>
            <a:r>
              <a:rPr lang="en-US" altLang="ko-KR" sz="1600" b="1" dirty="0" smtClean="0">
                <a:latin typeface="+mn-ea"/>
                <a:ea typeface="+mn-ea"/>
              </a:rPr>
              <a:t>Provisioning</a:t>
            </a:r>
            <a:endParaRPr lang="en-US" altLang="ko-KR" sz="1400" dirty="0">
              <a:latin typeface="+mn-ea"/>
              <a:ea typeface="+mn-ea"/>
            </a:endParaRPr>
          </a:p>
          <a:p>
            <a:pPr algn="l"/>
            <a:r>
              <a:rPr lang="en-US" altLang="ko-KR" sz="1400" dirty="0">
                <a:latin typeface="+mn-ea"/>
                <a:ea typeface="+mn-ea"/>
              </a:rPr>
              <a:t>Fuel</a:t>
            </a:r>
            <a:r>
              <a:rPr lang="ko-KR" altLang="en-US" sz="1400" dirty="0">
                <a:latin typeface="+mn-ea"/>
                <a:ea typeface="+mn-ea"/>
              </a:rPr>
              <a:t>이 설치된 서버는 </a:t>
            </a:r>
            <a:r>
              <a:rPr lang="en-US" altLang="ko-KR" sz="1400" dirty="0">
                <a:latin typeface="+mn-ea"/>
                <a:ea typeface="+mn-ea"/>
              </a:rPr>
              <a:t>Cobbler</a:t>
            </a:r>
            <a:r>
              <a:rPr lang="ko-KR" altLang="en-US" sz="1400" dirty="0">
                <a:latin typeface="+mn-ea"/>
                <a:ea typeface="+mn-ea"/>
              </a:rPr>
              <a:t>를 이용해 </a:t>
            </a:r>
            <a:r>
              <a:rPr lang="en-US" altLang="ko-KR" sz="1400" dirty="0">
                <a:latin typeface="+mn-ea"/>
                <a:ea typeface="+mn-ea"/>
              </a:rPr>
              <a:t>PXE </a:t>
            </a:r>
            <a:r>
              <a:rPr lang="ko-KR" altLang="en-US" sz="1400" dirty="0">
                <a:latin typeface="+mn-ea"/>
                <a:ea typeface="+mn-ea"/>
              </a:rPr>
              <a:t>서버 역할을 한다</a:t>
            </a:r>
            <a:r>
              <a:rPr lang="en-US" altLang="ko-KR" sz="1400" dirty="0">
                <a:latin typeface="+mn-ea"/>
                <a:ea typeface="+mn-ea"/>
              </a:rPr>
              <a:t>. </a:t>
            </a:r>
            <a:r>
              <a:rPr lang="ko-KR" altLang="en-US" sz="1400" dirty="0">
                <a:latin typeface="+mn-ea"/>
                <a:ea typeface="+mn-ea"/>
              </a:rPr>
              <a:t>동일 네트워크에서 </a:t>
            </a:r>
            <a:r>
              <a:rPr lang="en-US" altLang="ko-KR" sz="1400" dirty="0" err="1">
                <a:latin typeface="+mn-ea"/>
                <a:ea typeface="+mn-ea"/>
              </a:rPr>
              <a:t>OpenStack</a:t>
            </a:r>
            <a:r>
              <a:rPr lang="ko-KR" altLang="en-US" sz="1400" dirty="0">
                <a:latin typeface="+mn-ea"/>
                <a:ea typeface="+mn-ea"/>
              </a:rPr>
              <a:t>이 설치될 깡통</a:t>
            </a:r>
            <a:r>
              <a:rPr lang="en-US" altLang="ko-KR" sz="1400" dirty="0">
                <a:latin typeface="+mn-ea"/>
                <a:ea typeface="+mn-ea"/>
              </a:rPr>
              <a:t>(</a:t>
            </a:r>
            <a:r>
              <a:rPr lang="ko-KR" altLang="en-US" sz="1400" dirty="0">
                <a:latin typeface="+mn-ea"/>
                <a:ea typeface="+mn-ea"/>
              </a:rPr>
              <a:t>어떤 </a:t>
            </a:r>
            <a:r>
              <a:rPr lang="en-US" altLang="ko-KR" sz="1400" dirty="0">
                <a:latin typeface="+mn-ea"/>
                <a:ea typeface="+mn-ea"/>
              </a:rPr>
              <a:t>OS</a:t>
            </a:r>
            <a:r>
              <a:rPr lang="ko-KR" altLang="en-US" sz="1400" dirty="0">
                <a:latin typeface="+mn-ea"/>
                <a:ea typeface="+mn-ea"/>
              </a:rPr>
              <a:t>도 설치되지 않은</a:t>
            </a:r>
            <a:r>
              <a:rPr lang="en-US" altLang="ko-KR" sz="1400" dirty="0">
                <a:latin typeface="+mn-ea"/>
                <a:ea typeface="+mn-ea"/>
              </a:rPr>
              <a:t>) </a:t>
            </a:r>
            <a:r>
              <a:rPr lang="ko-KR" altLang="en-US" sz="1400" dirty="0">
                <a:latin typeface="+mn-ea"/>
                <a:ea typeface="+mn-ea"/>
              </a:rPr>
              <a:t>서버를 </a:t>
            </a:r>
            <a:r>
              <a:rPr lang="en-US" altLang="ko-KR" sz="1400" dirty="0">
                <a:latin typeface="+mn-ea"/>
                <a:ea typeface="+mn-ea"/>
              </a:rPr>
              <a:t>PXE</a:t>
            </a:r>
            <a:r>
              <a:rPr lang="ko-KR" altLang="en-US" sz="1400" dirty="0">
                <a:latin typeface="+mn-ea"/>
                <a:ea typeface="+mn-ea"/>
              </a:rPr>
              <a:t>로 부팅시키면</a:t>
            </a:r>
            <a:r>
              <a:rPr lang="en-US" altLang="ko-KR" sz="1400" dirty="0">
                <a:latin typeface="+mn-ea"/>
                <a:ea typeface="+mn-ea"/>
              </a:rPr>
              <a:t>, Fuel</a:t>
            </a:r>
            <a:r>
              <a:rPr lang="ko-KR" altLang="en-US" sz="1400" dirty="0">
                <a:latin typeface="+mn-ea"/>
                <a:ea typeface="+mn-ea"/>
              </a:rPr>
              <a:t>로부터 기본적인 </a:t>
            </a:r>
            <a:r>
              <a:rPr lang="ko-KR" altLang="en-US" sz="1400" dirty="0" err="1">
                <a:latin typeface="+mn-ea"/>
                <a:ea typeface="+mn-ea"/>
              </a:rPr>
              <a:t>리눅스</a:t>
            </a:r>
            <a:r>
              <a:rPr lang="ko-KR" altLang="en-US" sz="1400" dirty="0">
                <a:latin typeface="+mn-ea"/>
                <a:ea typeface="+mn-ea"/>
              </a:rPr>
              <a:t> 이미지를 가져와 부팅을 </a:t>
            </a:r>
            <a:r>
              <a:rPr lang="ko-KR" altLang="en-US" sz="1400" dirty="0" err="1">
                <a:latin typeface="+mn-ea"/>
                <a:ea typeface="+mn-ea"/>
              </a:rPr>
              <a:t>진행하게된다</a:t>
            </a:r>
            <a:r>
              <a:rPr lang="en-US" altLang="ko-KR" sz="1400" dirty="0">
                <a:latin typeface="+mn-ea"/>
                <a:ea typeface="+mn-ea"/>
              </a:rPr>
              <a:t>. </a:t>
            </a:r>
            <a:r>
              <a:rPr lang="ko-KR" altLang="en-US" sz="1400" dirty="0">
                <a:latin typeface="+mn-ea"/>
                <a:ea typeface="+mn-ea"/>
              </a:rPr>
              <a:t>이 후</a:t>
            </a:r>
            <a:r>
              <a:rPr lang="en-US" altLang="ko-KR" sz="1400" dirty="0">
                <a:latin typeface="+mn-ea"/>
                <a:ea typeface="+mn-ea"/>
              </a:rPr>
              <a:t>, OS Provision </a:t>
            </a:r>
            <a:r>
              <a:rPr lang="ko-KR" altLang="en-US" sz="1400" dirty="0">
                <a:latin typeface="+mn-ea"/>
                <a:ea typeface="+mn-ea"/>
              </a:rPr>
              <a:t>과정에 따라 </a:t>
            </a:r>
            <a:r>
              <a:rPr lang="ko-KR" altLang="en-US" sz="1400" dirty="0" err="1">
                <a:latin typeface="+mn-ea"/>
                <a:ea typeface="+mn-ea"/>
              </a:rPr>
              <a:t>노드의</a:t>
            </a:r>
            <a:r>
              <a:rPr lang="ko-KR" altLang="en-US" sz="1400" dirty="0">
                <a:latin typeface="+mn-ea"/>
                <a:ea typeface="+mn-ea"/>
              </a:rPr>
              <a:t> 실제 디스크에 </a:t>
            </a:r>
            <a:r>
              <a:rPr lang="en-US" altLang="ko-KR" sz="1400" dirty="0">
                <a:latin typeface="+mn-ea"/>
                <a:ea typeface="+mn-ea"/>
              </a:rPr>
              <a:t>Ubuntu OS</a:t>
            </a:r>
            <a:r>
              <a:rPr lang="ko-KR" altLang="en-US" sz="1400" dirty="0">
                <a:latin typeface="+mn-ea"/>
                <a:ea typeface="+mn-ea"/>
              </a:rPr>
              <a:t>를 자동으로 </a:t>
            </a:r>
            <a:r>
              <a:rPr lang="ko-KR" altLang="en-US" sz="1400" dirty="0" err="1">
                <a:latin typeface="+mn-ea"/>
                <a:ea typeface="+mn-ea"/>
              </a:rPr>
              <a:t>설치하게된다</a:t>
            </a:r>
            <a:r>
              <a:rPr lang="en-US" altLang="ko-KR" sz="1400" dirty="0">
                <a:latin typeface="+mn-ea"/>
                <a:ea typeface="+mn-ea"/>
              </a:rPr>
              <a:t>.</a:t>
            </a:r>
          </a:p>
          <a:p>
            <a:pPr algn="l"/>
            <a:endParaRPr lang="en-US" altLang="ko-KR" sz="1400" dirty="0">
              <a:latin typeface="+mn-ea"/>
              <a:ea typeface="+mn-ea"/>
            </a:endParaRPr>
          </a:p>
          <a:p>
            <a:pPr algn="l"/>
            <a:r>
              <a:rPr lang="en-US" altLang="ko-KR" sz="1600" b="1" dirty="0">
                <a:latin typeface="+mn-ea"/>
                <a:ea typeface="+mn-ea"/>
              </a:rPr>
              <a:t>Puppet</a:t>
            </a:r>
            <a:r>
              <a:rPr lang="ko-KR" altLang="en-US" sz="1600" b="1" dirty="0">
                <a:latin typeface="+mn-ea"/>
                <a:ea typeface="+mn-ea"/>
              </a:rPr>
              <a:t>을 통한 </a:t>
            </a:r>
            <a:r>
              <a:rPr lang="en-US" altLang="ko-KR" sz="1600" b="1" dirty="0" err="1">
                <a:latin typeface="+mn-ea"/>
                <a:ea typeface="+mn-ea"/>
              </a:rPr>
              <a:t>OpenStack</a:t>
            </a:r>
            <a:r>
              <a:rPr lang="en-US" altLang="ko-KR" sz="1600" b="1" dirty="0">
                <a:latin typeface="+mn-ea"/>
                <a:ea typeface="+mn-ea"/>
              </a:rPr>
              <a:t> </a:t>
            </a:r>
            <a:r>
              <a:rPr lang="en-US" altLang="ko-KR" sz="1600" b="1" dirty="0" smtClean="0">
                <a:latin typeface="+mn-ea"/>
                <a:ea typeface="+mn-ea"/>
              </a:rPr>
              <a:t>Deploy</a:t>
            </a:r>
            <a:endParaRPr lang="en-US" altLang="ko-KR" sz="1400" dirty="0">
              <a:latin typeface="+mn-ea"/>
              <a:ea typeface="+mn-ea"/>
            </a:endParaRPr>
          </a:p>
          <a:p>
            <a:pPr algn="l"/>
            <a:r>
              <a:rPr lang="en-US" altLang="ko-KR" sz="1400" dirty="0">
                <a:latin typeface="+mn-ea"/>
                <a:ea typeface="+mn-ea"/>
              </a:rPr>
              <a:t>OS Provision </a:t>
            </a:r>
            <a:r>
              <a:rPr lang="ko-KR" altLang="en-US" sz="1400" dirty="0">
                <a:latin typeface="+mn-ea"/>
                <a:ea typeface="+mn-ea"/>
              </a:rPr>
              <a:t>이 후</a:t>
            </a:r>
            <a:r>
              <a:rPr lang="en-US" altLang="ko-KR" sz="1400" dirty="0">
                <a:latin typeface="+mn-ea"/>
                <a:ea typeface="+mn-ea"/>
              </a:rPr>
              <a:t>, </a:t>
            </a:r>
            <a:r>
              <a:rPr lang="ko-KR" altLang="en-US" sz="1400" dirty="0">
                <a:latin typeface="+mn-ea"/>
                <a:ea typeface="+mn-ea"/>
              </a:rPr>
              <a:t>각 </a:t>
            </a:r>
            <a:r>
              <a:rPr lang="ko-KR" altLang="en-US" sz="1400" dirty="0" err="1">
                <a:latin typeface="+mn-ea"/>
                <a:ea typeface="+mn-ea"/>
              </a:rPr>
              <a:t>노드들은</a:t>
            </a:r>
            <a:r>
              <a:rPr lang="ko-KR" altLang="en-US" sz="1400" dirty="0">
                <a:latin typeface="+mn-ea"/>
                <a:ea typeface="+mn-ea"/>
              </a:rPr>
              <a:t> </a:t>
            </a:r>
            <a:r>
              <a:rPr lang="en-US" altLang="ko-KR" sz="1400" dirty="0">
                <a:latin typeface="+mn-ea"/>
                <a:ea typeface="+mn-ea"/>
              </a:rPr>
              <a:t>Puppet </a:t>
            </a:r>
            <a:r>
              <a:rPr lang="ko-KR" altLang="en-US" sz="1400" dirty="0">
                <a:latin typeface="+mn-ea"/>
                <a:ea typeface="+mn-ea"/>
              </a:rPr>
              <a:t>배포</a:t>
            </a:r>
            <a:r>
              <a:rPr lang="en-US" altLang="ko-KR" sz="1400" dirty="0">
                <a:latin typeface="+mn-ea"/>
                <a:ea typeface="+mn-ea"/>
              </a:rPr>
              <a:t>/</a:t>
            </a:r>
            <a:r>
              <a:rPr lang="ko-KR" altLang="en-US" sz="1400" dirty="0">
                <a:latin typeface="+mn-ea"/>
                <a:ea typeface="+mn-ea"/>
              </a:rPr>
              <a:t>설정 자동화 스크립트를 시작하여 </a:t>
            </a:r>
            <a:r>
              <a:rPr lang="en-US" altLang="ko-KR" sz="1400" dirty="0" err="1">
                <a:latin typeface="+mn-ea"/>
                <a:ea typeface="+mn-ea"/>
              </a:rPr>
              <a:t>OpenStack</a:t>
            </a:r>
            <a:r>
              <a:rPr lang="en-US" altLang="ko-KR" sz="1400" dirty="0">
                <a:latin typeface="+mn-ea"/>
                <a:ea typeface="+mn-ea"/>
              </a:rPr>
              <a:t> </a:t>
            </a:r>
            <a:r>
              <a:rPr lang="ko-KR" altLang="en-US" sz="1400" dirty="0">
                <a:latin typeface="+mn-ea"/>
                <a:ea typeface="+mn-ea"/>
              </a:rPr>
              <a:t>구성 요소를 설치하고 설정 또한 진행하게 된다</a:t>
            </a:r>
            <a:r>
              <a:rPr lang="en-US" altLang="ko-KR" sz="1400" dirty="0">
                <a:latin typeface="+mn-ea"/>
                <a:ea typeface="+mn-ea"/>
              </a:rPr>
              <a:t>. </a:t>
            </a:r>
            <a:r>
              <a:rPr lang="ko-KR" altLang="en-US" sz="1400" dirty="0">
                <a:latin typeface="+mn-ea"/>
                <a:ea typeface="+mn-ea"/>
              </a:rPr>
              <a:t>자동으로 진행되기 때문에 배포가 끝날 때까지 느긋하게 기다려주면 된다</a:t>
            </a:r>
            <a:r>
              <a:rPr lang="en-US" altLang="ko-KR" sz="1400" dirty="0">
                <a:latin typeface="+mn-ea"/>
                <a:ea typeface="+mn-ea"/>
              </a:rPr>
              <a:t>.</a:t>
            </a:r>
          </a:p>
          <a:p>
            <a:pPr algn="l"/>
            <a:endParaRPr lang="en-US" altLang="ko-KR" sz="1400" dirty="0">
              <a:latin typeface="+mn-ea"/>
              <a:ea typeface="+mn-ea"/>
            </a:endParaRPr>
          </a:p>
          <a:p>
            <a:pPr algn="l"/>
            <a:r>
              <a:rPr lang="en-US" altLang="ko-KR" sz="1400" b="1" dirty="0">
                <a:latin typeface="+mn-ea"/>
                <a:ea typeface="+mn-ea"/>
              </a:rPr>
              <a:t>OSTF</a:t>
            </a:r>
            <a:r>
              <a:rPr lang="ko-KR" altLang="en-US" sz="1400" b="1" dirty="0">
                <a:latin typeface="+mn-ea"/>
                <a:ea typeface="+mn-ea"/>
              </a:rPr>
              <a:t>를 이용한 설치 이후 </a:t>
            </a:r>
            <a:r>
              <a:rPr lang="ko-KR" altLang="en-US" sz="1400" b="1" dirty="0" smtClean="0">
                <a:latin typeface="+mn-ea"/>
                <a:ea typeface="+mn-ea"/>
              </a:rPr>
              <a:t>테스트</a:t>
            </a:r>
            <a:endParaRPr lang="ko-KR" altLang="en-US" sz="1400" b="1" dirty="0">
              <a:latin typeface="+mn-ea"/>
              <a:ea typeface="+mn-ea"/>
            </a:endParaRPr>
          </a:p>
          <a:p>
            <a:pPr algn="l"/>
            <a:r>
              <a:rPr lang="en-US" altLang="ko-KR" sz="1400" dirty="0" err="1">
                <a:latin typeface="+mn-ea"/>
                <a:ea typeface="+mn-ea"/>
              </a:rPr>
              <a:t>OpenStack</a:t>
            </a:r>
            <a:r>
              <a:rPr lang="en-US" altLang="ko-KR" sz="1400" dirty="0">
                <a:latin typeface="+mn-ea"/>
                <a:ea typeface="+mn-ea"/>
              </a:rPr>
              <a:t> </a:t>
            </a:r>
            <a:r>
              <a:rPr lang="ko-KR" altLang="en-US" sz="1400" dirty="0">
                <a:latin typeface="+mn-ea"/>
                <a:ea typeface="+mn-ea"/>
              </a:rPr>
              <a:t>배포가 </a:t>
            </a:r>
            <a:r>
              <a:rPr lang="ko-KR" altLang="en-US" sz="1400" dirty="0" err="1">
                <a:latin typeface="+mn-ea"/>
                <a:ea typeface="+mn-ea"/>
              </a:rPr>
              <a:t>완료되고나서</a:t>
            </a:r>
            <a:r>
              <a:rPr lang="ko-KR" altLang="en-US" sz="1400" dirty="0">
                <a:latin typeface="+mn-ea"/>
                <a:ea typeface="+mn-ea"/>
              </a:rPr>
              <a:t> 제대로 설치되고 잘 작동하는지 검증이 필요하다</a:t>
            </a:r>
            <a:r>
              <a:rPr lang="en-US" altLang="ko-KR" sz="1400" dirty="0">
                <a:latin typeface="+mn-ea"/>
                <a:ea typeface="+mn-ea"/>
              </a:rPr>
              <a:t>. </a:t>
            </a:r>
            <a:r>
              <a:rPr lang="ko-KR" altLang="en-US" sz="1400" dirty="0">
                <a:latin typeface="+mn-ea"/>
                <a:ea typeface="+mn-ea"/>
              </a:rPr>
              <a:t>이 또한 미리 </a:t>
            </a:r>
            <a:r>
              <a:rPr lang="ko-KR" altLang="en-US" sz="1400" dirty="0" err="1">
                <a:latin typeface="+mn-ea"/>
                <a:ea typeface="+mn-ea"/>
              </a:rPr>
              <a:t>만들어져있는</a:t>
            </a:r>
            <a:r>
              <a:rPr lang="ko-KR" altLang="en-US" sz="1400" dirty="0">
                <a:latin typeface="+mn-ea"/>
                <a:ea typeface="+mn-ea"/>
              </a:rPr>
              <a:t> 테스트 스크립트를 통해 기능들을 점검하게 된다</a:t>
            </a:r>
          </a:p>
          <a:p>
            <a:pPr algn="l"/>
            <a:endParaRPr lang="en-US" altLang="ko-KR" sz="1600" dirty="0" smtClean="0"/>
          </a:p>
          <a:p>
            <a:pPr algn="l"/>
            <a:endParaRPr lang="en-US" altLang="ko-KR" sz="1000" dirty="0"/>
          </a:p>
          <a:p>
            <a:pPr algn="l"/>
            <a:endParaRPr lang="en-US" altLang="ko-KR" sz="1000" dirty="0"/>
          </a:p>
        </p:txBody>
      </p:sp>
    </p:spTree>
    <p:extLst>
      <p:ext uri="{BB962C8B-B14F-4D97-AF65-F5344CB8AC3E}">
        <p14:creationId xmlns:p14="http://schemas.microsoft.com/office/powerpoint/2010/main" val="1243428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72000" tIns="0" rIns="18000" bIns="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latin typeface="+mn-ea"/>
            <a:ea typeface="+mn-ea"/>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txDef>
      <a:spPr bwMode="auto">
        <a:noFill/>
        <a:ln w="9525">
          <a:noFill/>
          <a:miter lim="800000"/>
          <a:headEnd/>
          <a:tailEnd/>
        </a:ln>
      </a:spPr>
      <a:bodyPr vert="horz" wrap="square" lIns="91440" tIns="45720" rIns="91440" bIns="45720" numCol="1" anchor="t" anchorCtr="0" compatLnSpc="1">
        <a:prstTxWarp prst="textNoShape">
          <a:avLst/>
        </a:prstTxWarp>
      </a:bodyPr>
      <a:lstStyle>
        <a:def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defRPr kumimoji="1" sz="1000" b="1" i="0" u="none" strike="noStrike" kern="0" cap="none" spc="0" normalizeH="0" baseline="0" noProof="0" dirty="0" smtClean="0">
            <a:ln>
              <a:noFill/>
            </a:ln>
            <a:solidFill>
              <a:schemeClr val="tx1"/>
            </a:solidFill>
            <a:effectLst/>
            <a:uLnTx/>
            <a:uFillTx/>
            <a:latin typeface="+mn-lt"/>
            <a:ea typeface="+mn-ea"/>
          </a:defRPr>
        </a:defPPr>
      </a:lstStyle>
    </a:tx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1474034057</TotalTime>
  <Pages>39</Pages>
  <Words>595</Words>
  <Application>Microsoft Office PowerPoint</Application>
  <PresentationFormat>사용자 지정</PresentationFormat>
  <Paragraphs>43</Paragraphs>
  <Slides>4</Slides>
  <Notes>0</Notes>
  <HiddenSlides>0</HiddenSlides>
  <MMClips>0</MMClips>
  <ScaleCrop>false</ScaleCrop>
  <HeadingPairs>
    <vt:vector size="4" baseType="variant">
      <vt:variant>
        <vt:lpstr>테마</vt:lpstr>
      </vt:variant>
      <vt:variant>
        <vt:i4>2</vt:i4>
      </vt:variant>
      <vt:variant>
        <vt:lpstr>슬라이드 제목</vt:lpstr>
      </vt:variant>
      <vt:variant>
        <vt:i4>4</vt:i4>
      </vt:variant>
    </vt:vector>
  </HeadingPairs>
  <TitlesOfParts>
    <vt:vector size="6" baseType="lpstr">
      <vt:lpstr>1_디자인 사용자 지정</vt:lpstr>
      <vt:lpstr>3_디자인 사용자 지정</vt:lpstr>
      <vt:lpstr>fuel</vt:lpstr>
      <vt:lpstr>1. mirantis openstack</vt:lpstr>
      <vt:lpstr>1. mirantis openstack</vt:lpstr>
      <vt:lpstr>1. mirantis openstack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VMware HA</dc:title>
  <dc:creator>강재준/보라매NOC</dc:creator>
  <cp:lastModifiedBy>user</cp:lastModifiedBy>
  <cp:revision>6112</cp:revision>
  <cp:lastPrinted>2014-04-16T08:01:37Z</cp:lastPrinted>
  <dcterms:created xsi:type="dcterms:W3CDTF">1996-10-14T12:11:22Z</dcterms:created>
  <dcterms:modified xsi:type="dcterms:W3CDTF">2017-03-29T12:37:39Z</dcterms:modified>
</cp:coreProperties>
</file>