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24"/>
  </p:notesMasterIdLst>
  <p:handoutMasterIdLst>
    <p:handoutMasterId r:id="rId25"/>
  </p:handoutMasterIdLst>
  <p:sldIdLst>
    <p:sldId id="3426" r:id="rId3"/>
    <p:sldId id="3696" r:id="rId4"/>
    <p:sldId id="3689" r:id="rId5"/>
    <p:sldId id="3690" r:id="rId6"/>
    <p:sldId id="3691" r:id="rId7"/>
    <p:sldId id="3692" r:id="rId8"/>
    <p:sldId id="3693" r:id="rId9"/>
    <p:sldId id="3694" r:id="rId10"/>
    <p:sldId id="3695" r:id="rId11"/>
    <p:sldId id="3697" r:id="rId12"/>
    <p:sldId id="3698" r:id="rId13"/>
    <p:sldId id="3699" r:id="rId14"/>
    <p:sldId id="3700" r:id="rId15"/>
    <p:sldId id="3701" r:id="rId16"/>
    <p:sldId id="3702" r:id="rId17"/>
    <p:sldId id="3703" r:id="rId18"/>
    <p:sldId id="3704" r:id="rId19"/>
    <p:sldId id="3705" r:id="rId20"/>
    <p:sldId id="3706" r:id="rId21"/>
    <p:sldId id="3707" r:id="rId22"/>
    <p:sldId id="3708" r:id="rId23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96"/>
            <p14:sldId id="3689"/>
            <p14:sldId id="3690"/>
            <p14:sldId id="3691"/>
            <p14:sldId id="3692"/>
            <p14:sldId id="3693"/>
            <p14:sldId id="3694"/>
            <p14:sldId id="3695"/>
            <p14:sldId id="3697"/>
            <p14:sldId id="3698"/>
            <p14:sldId id="3699"/>
            <p14:sldId id="3700"/>
            <p14:sldId id="3701"/>
            <p14:sldId id="3702"/>
            <p14:sldId id="3703"/>
            <p14:sldId id="3704"/>
            <p14:sldId id="3705"/>
            <p14:sldId id="3706"/>
            <p14:sldId id="3707"/>
            <p14:sldId id="37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 varScale="1">
        <p:scale>
          <a:sx n="93" d="100"/>
          <a:sy n="93" d="100"/>
        </p:scale>
        <p:origin x="-120" y="-402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subicura/docker-jenkins-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iki.jenkins.io/display/JENKINS/Building+a+software+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ip/100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subicura/docker-jenkins-workshop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err="1" smtClean="0">
                <a:latin typeface="+mn-ea"/>
                <a:ea typeface="+mn-ea"/>
              </a:rPr>
              <a:t>zenkins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(pipeline </a:t>
            </a:r>
            <a:r>
              <a:rPr lang="ko-KR" altLang="en-US" sz="1800" b="1" dirty="0" err="1" smtClean="0"/>
              <a:t>설정후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ok)</a:t>
            </a:r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endParaRPr lang="en-US" altLang="ko-KR" sz="12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Do not allow concurrent builds </a:t>
            </a:r>
            <a:r>
              <a:rPr lang="ko-KR" altLang="en-US" sz="1000" dirty="0" smtClean="0"/>
              <a:t>체크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동시에 </a:t>
            </a:r>
            <a:r>
              <a:rPr lang="ko-KR" altLang="en-US" sz="1000" dirty="0" err="1" smtClean="0"/>
              <a:t>빌드하는</a:t>
            </a:r>
            <a:r>
              <a:rPr lang="ko-KR" altLang="en-US" sz="1000" dirty="0" smtClean="0"/>
              <a:t> 것을 막음 </a:t>
            </a:r>
            <a:endParaRPr lang="en-US" altLang="ko-KR" sz="10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Github</a:t>
            </a:r>
            <a:r>
              <a:rPr lang="en-US" altLang="ko-KR" sz="1000" dirty="0" smtClean="0"/>
              <a:t> project-</a:t>
            </a:r>
            <a:r>
              <a:rPr lang="en-US" altLang="ko-KR" sz="1000" dirty="0"/>
              <a:t>&gt; </a:t>
            </a: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github.com/subicura/docker-jenkins-workshop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입력 </a:t>
            </a:r>
            <a:endParaRPr lang="en-US" altLang="ko-KR" sz="1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6" y="1314165"/>
            <a:ext cx="551935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10" y="1314165"/>
            <a:ext cx="48245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4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78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endParaRPr lang="en-US" altLang="ko-KR" sz="12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Build Now</a:t>
            </a:r>
            <a:r>
              <a:rPr lang="ko-KR" altLang="en-US" sz="1000" dirty="0" smtClean="0"/>
              <a:t>를 누르면 </a:t>
            </a:r>
            <a:r>
              <a:rPr lang="en-US" altLang="ko-KR" sz="1000" dirty="0" smtClean="0"/>
              <a:t>stage</a:t>
            </a:r>
            <a:r>
              <a:rPr lang="ko-KR" altLang="en-US" sz="1000" dirty="0" smtClean="0"/>
              <a:t>가 없다고 나옴 </a:t>
            </a:r>
            <a:endParaRPr lang="en-US" altLang="ko-KR" sz="10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구성을 눌러 </a:t>
            </a:r>
            <a:r>
              <a:rPr lang="en-US" altLang="ko-KR" sz="1000" dirty="0" smtClean="0"/>
              <a:t>stage</a:t>
            </a:r>
            <a:r>
              <a:rPr lang="ko-KR" altLang="en-US" sz="1000" dirty="0" smtClean="0"/>
              <a:t>에   아래 내용을 입력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node {</a:t>
            </a:r>
          </a:p>
          <a:p>
            <a:pPr algn="l"/>
            <a:r>
              <a:rPr lang="en-US" altLang="ko-KR" sz="1000" dirty="0"/>
              <a:t>stage('Pull')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stage('Unit Test')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stage('Build')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stage('Tag')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stage('Push')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stage('Deploy')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1242157"/>
            <a:ext cx="550861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58" y="1258014"/>
            <a:ext cx="5184576" cy="48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78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endParaRPr lang="en-US" altLang="ko-KR" sz="12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Build Now</a:t>
            </a:r>
            <a:r>
              <a:rPr lang="ko-KR" altLang="en-US" sz="1000" dirty="0" smtClean="0"/>
              <a:t>를 누르면 </a:t>
            </a:r>
            <a:r>
              <a:rPr lang="en-US" altLang="ko-KR" sz="1000" dirty="0" smtClean="0"/>
              <a:t>stage</a:t>
            </a:r>
            <a:r>
              <a:rPr lang="ko-KR" altLang="en-US" sz="1000" dirty="0" smtClean="0"/>
              <a:t>가 없다고 나옴 </a:t>
            </a:r>
            <a:endParaRPr lang="en-US" altLang="ko-KR" sz="10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구성을 눌러 </a:t>
            </a:r>
            <a:r>
              <a:rPr lang="en-US" altLang="ko-KR" sz="1000" dirty="0" smtClean="0"/>
              <a:t>stage</a:t>
            </a:r>
            <a:r>
              <a:rPr lang="ko-KR" altLang="en-US" sz="1000" dirty="0" smtClean="0"/>
              <a:t>에   아래 내용을 입력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node {</a:t>
            </a:r>
          </a:p>
          <a:p>
            <a:pPr algn="l"/>
            <a:r>
              <a:rPr lang="en-US" altLang="ko-KR" sz="1000" dirty="0"/>
              <a:t>stage('Pull')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stage('Unit Test')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stage('Build')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stage('Tag')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stage('Push')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stage('Deploy') {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1242157"/>
            <a:ext cx="550861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58" y="1258014"/>
            <a:ext cx="5184576" cy="48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endParaRPr lang="en-US" altLang="ko-KR" sz="12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Build Now</a:t>
            </a:r>
            <a:r>
              <a:rPr lang="ko-KR" altLang="en-US" sz="1000" dirty="0" smtClean="0"/>
              <a:t>를 누르면 </a:t>
            </a:r>
            <a:r>
              <a:rPr lang="en-US" altLang="ko-KR" sz="1000" dirty="0" smtClean="0"/>
              <a:t>stage</a:t>
            </a:r>
            <a:r>
              <a:rPr lang="ko-KR" altLang="en-US" sz="1000" dirty="0" smtClean="0"/>
              <a:t>별로 걸리는 시간이 나옴</a:t>
            </a:r>
            <a:endParaRPr lang="en-US" altLang="ko-KR" sz="10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구성을 눌러 </a:t>
            </a:r>
            <a:r>
              <a:rPr lang="en-US" altLang="ko-KR" sz="1000" dirty="0" smtClean="0"/>
              <a:t>stage</a:t>
            </a:r>
            <a:r>
              <a:rPr lang="ko-KR" altLang="en-US" sz="1000" dirty="0" smtClean="0"/>
              <a:t>에   아래 내용을 </a:t>
            </a:r>
            <a:r>
              <a:rPr lang="en-US" altLang="ko-KR" sz="1000" dirty="0" smtClean="0"/>
              <a:t>source</a:t>
            </a:r>
            <a:r>
              <a:rPr lang="ko-KR" altLang="en-US" sz="1000" dirty="0" smtClean="0"/>
              <a:t>를 다운받도록 </a:t>
            </a:r>
            <a:r>
              <a:rPr lang="en-US" altLang="ko-KR" sz="1000" dirty="0" smtClean="0"/>
              <a:t>Pull</a:t>
            </a:r>
            <a:r>
              <a:rPr lang="ko-KR" altLang="en-US" sz="1000" dirty="0" smtClean="0"/>
              <a:t>을 수정함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stage</a:t>
            </a:r>
            <a:r>
              <a:rPr lang="en-US" altLang="ko-KR" sz="1000" dirty="0"/>
              <a:t>('Pull') {</a:t>
            </a:r>
          </a:p>
          <a:p>
            <a:pPr algn="l"/>
            <a:r>
              <a:rPr lang="en-US" altLang="ko-KR" sz="1000" dirty="0" err="1"/>
              <a:t>git</a:t>
            </a:r>
            <a:r>
              <a:rPr lang="en-US" altLang="ko-KR" sz="1000" dirty="0"/>
              <a:t> 'https://github.com/</a:t>
            </a:r>
            <a:r>
              <a:rPr lang="en-US" altLang="ko-KR" sz="1000" dirty="0" err="1"/>
              <a:t>subicura</a:t>
            </a:r>
            <a:r>
              <a:rPr lang="en-US" altLang="ko-KR" sz="1000" dirty="0"/>
              <a:t>/</a:t>
            </a:r>
            <a:r>
              <a:rPr lang="en-US" altLang="ko-KR" sz="1000" dirty="0" err="1"/>
              <a:t>docker-jenkins-workshop.git</a:t>
            </a:r>
            <a:r>
              <a:rPr lang="en-US" altLang="ko-KR" sz="1000" dirty="0"/>
              <a:t>'</a:t>
            </a:r>
          </a:p>
          <a:p>
            <a:pPr algn="l"/>
            <a:r>
              <a:rPr lang="en-US" altLang="ko-KR" sz="1000" dirty="0" smtClean="0"/>
              <a:t>}</a:t>
            </a:r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/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/lib/</a:t>
            </a:r>
            <a:r>
              <a:rPr lang="en-US" altLang="ko-KR" sz="1000" dirty="0" err="1" smtClean="0"/>
              <a:t>jenkins</a:t>
            </a:r>
            <a:r>
              <a:rPr lang="en-US" altLang="ko-KR" sz="1000" dirty="0" smtClean="0"/>
              <a:t>/workspace/awesome-app</a:t>
            </a:r>
            <a:r>
              <a:rPr lang="ko-KR" altLang="en-US" sz="1000" dirty="0" smtClean="0"/>
              <a:t>의 경로에 실제로 파일을 다운받음</a:t>
            </a:r>
            <a:endParaRPr lang="en-US" altLang="ko-KR" sz="1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0" y="1247943"/>
            <a:ext cx="5004556" cy="481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94" y="1235623"/>
            <a:ext cx="5784776" cy="482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7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endParaRPr lang="en-US" altLang="ko-KR" sz="12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Build Now</a:t>
            </a:r>
            <a:r>
              <a:rPr lang="ko-KR" altLang="en-US" sz="1000" dirty="0" smtClean="0"/>
              <a:t>를 누르면 </a:t>
            </a:r>
            <a:r>
              <a:rPr lang="en-US" altLang="ko-KR" sz="1000" dirty="0" smtClean="0"/>
              <a:t>stage</a:t>
            </a:r>
            <a:r>
              <a:rPr lang="ko-KR" altLang="en-US" sz="1000" dirty="0" smtClean="0"/>
              <a:t>별로 걸리는 시간이 나옴</a:t>
            </a:r>
            <a:endParaRPr lang="en-US" altLang="ko-KR" sz="10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구성을 눌러 </a:t>
            </a:r>
            <a:r>
              <a:rPr lang="en-US" altLang="ko-KR" sz="1000" dirty="0" smtClean="0"/>
              <a:t>stage</a:t>
            </a:r>
            <a:r>
              <a:rPr lang="ko-KR" altLang="en-US" sz="1000" dirty="0" smtClean="0"/>
              <a:t>에  </a:t>
            </a:r>
            <a:r>
              <a:rPr lang="en-US" altLang="ko-KR" sz="1000" dirty="0" smtClean="0"/>
              <a:t>image build</a:t>
            </a:r>
            <a:r>
              <a:rPr lang="ko-KR" altLang="en-US" sz="1000" dirty="0" smtClean="0"/>
              <a:t>를 위한 명령어 작성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solidFill>
                  <a:srgbClr val="FF0000"/>
                </a:solidFill>
              </a:rPr>
              <a:t>nimi88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ruby-app:lates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계정부분은 자신의 계정사용 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stage('Build') {</a:t>
            </a:r>
          </a:p>
          <a:p>
            <a:pPr algn="l"/>
            <a:r>
              <a:rPr lang="en-US" altLang="ko-KR" sz="1000" dirty="0" err="1"/>
              <a:t>sh</a:t>
            </a:r>
            <a:r>
              <a:rPr lang="en-US" altLang="ko-KR" sz="1000" dirty="0"/>
              <a:t>(script: '''</a:t>
            </a:r>
            <a:r>
              <a:rPr lang="en-US" altLang="ko-KR" sz="1000" dirty="0" err="1"/>
              <a:t>docker</a:t>
            </a:r>
            <a:r>
              <a:rPr lang="en-US" altLang="ko-KR" sz="1000" dirty="0"/>
              <a:t> build --force-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=true \</a:t>
            </a:r>
          </a:p>
          <a:p>
            <a:pPr algn="l"/>
            <a:r>
              <a:rPr lang="en-US" altLang="ko-KR" sz="1000" dirty="0"/>
              <a:t>-t </a:t>
            </a:r>
            <a:r>
              <a:rPr lang="en-US" altLang="ko-KR" sz="1000" dirty="0" smtClean="0"/>
              <a:t>nimi88/</a:t>
            </a:r>
            <a:r>
              <a:rPr lang="en-US" altLang="ko-KR" sz="1000" dirty="0" err="1" smtClean="0"/>
              <a:t>ruby-app:latest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.''')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4" y="1235624"/>
            <a:ext cx="4985412" cy="479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50" y="1226432"/>
            <a:ext cx="5184576" cy="480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7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endParaRPr lang="en-US" altLang="ko-KR" sz="12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Build Now</a:t>
            </a:r>
            <a:r>
              <a:rPr lang="ko-KR" altLang="en-US" sz="1000" dirty="0" smtClean="0"/>
              <a:t>를 누르면 </a:t>
            </a:r>
            <a:r>
              <a:rPr lang="en-US" altLang="ko-KR" sz="1000" dirty="0" err="1" smtClean="0"/>
              <a:t>docker</a:t>
            </a:r>
            <a:r>
              <a:rPr lang="en-US" altLang="ko-KR" sz="1000" dirty="0" smtClean="0"/>
              <a:t> images </a:t>
            </a:r>
            <a:r>
              <a:rPr lang="ko-KR" altLang="en-US" sz="1000" dirty="0" smtClean="0"/>
              <a:t>명령어를 사용하여 이미지를 생성함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이미지 생성시간 및 로그확인</a:t>
            </a:r>
            <a:r>
              <a:rPr lang="en-US" altLang="ko-KR" sz="1000" dirty="0" smtClean="0"/>
              <a:t>) </a:t>
            </a:r>
            <a:endParaRPr lang="en-US" altLang="ko-KR" sz="10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ko-KR" altLang="en-US" sz="1000" dirty="0" err="1"/>
              <a:t>도커허브의</a:t>
            </a:r>
            <a:r>
              <a:rPr lang="ko-KR" altLang="en-US" sz="1000" dirty="0"/>
              <a:t> 계정</a:t>
            </a:r>
            <a:r>
              <a:rPr lang="en-US" altLang="ko-KR" sz="1000" dirty="0"/>
              <a:t>/</a:t>
            </a:r>
            <a:r>
              <a:rPr lang="ko-KR" altLang="en-US" sz="1000" dirty="0"/>
              <a:t>패스워드를 변수로 </a:t>
            </a:r>
            <a:r>
              <a:rPr lang="ko-KR" altLang="en-US" sz="1000" dirty="0" smtClean="0"/>
              <a:t>치환하기 위한 </a:t>
            </a:r>
            <a:r>
              <a:rPr lang="en-US" altLang="ko-KR" sz="1000" dirty="0" smtClean="0"/>
              <a:t>credential </a:t>
            </a:r>
            <a:r>
              <a:rPr lang="ko-KR" altLang="en-US" sz="1000" dirty="0" smtClean="0"/>
              <a:t>사전설정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jenkins</a:t>
            </a:r>
            <a:r>
              <a:rPr lang="en-US" altLang="ko-KR" sz="1000" dirty="0" smtClean="0"/>
              <a:t>-&gt;credentials-&gt;global-&gt;add credential-&gt;</a:t>
            </a:r>
            <a:r>
              <a:rPr lang="ko-KR" altLang="en-US" sz="1000" dirty="0" smtClean="0"/>
              <a:t>정보입력 </a:t>
            </a:r>
            <a:r>
              <a:rPr lang="en-US" altLang="ko-KR" sz="1000" dirty="0" smtClean="0"/>
              <a:t>(username, password, id) </a:t>
            </a:r>
            <a:endParaRPr lang="en-US" altLang="ko-KR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86" y="1226434"/>
            <a:ext cx="5832648" cy="480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1223081"/>
            <a:ext cx="5292588" cy="480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2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endParaRPr lang="en-US" altLang="ko-KR" sz="12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도커허브의</a:t>
            </a:r>
            <a:r>
              <a:rPr lang="ko-KR" altLang="en-US" sz="1000" dirty="0" smtClean="0"/>
              <a:t> 계정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패스워드를 변수로 치환 </a:t>
            </a:r>
            <a:endParaRPr lang="en-US" altLang="ko-KR" sz="1000" dirty="0" smtClean="0"/>
          </a:p>
          <a:p>
            <a:pPr algn="l"/>
            <a:r>
              <a:rPr lang="ko-KR" altLang="en-US" sz="1000" dirty="0" smtClean="0"/>
              <a:t> </a:t>
            </a:r>
            <a:r>
              <a:rPr lang="en-US" altLang="ko-KR" sz="1000" b="1" dirty="0" err="1">
                <a:solidFill>
                  <a:srgbClr val="FF0000"/>
                </a:solidFill>
              </a:rPr>
              <a:t>withCredentials</a:t>
            </a:r>
            <a:r>
              <a:rPr lang="en-US" altLang="ko-KR" sz="1000" b="1" dirty="0">
                <a:solidFill>
                  <a:srgbClr val="FF0000"/>
                </a:solidFill>
              </a:rPr>
              <a:t>([[$class: '</a:t>
            </a:r>
            <a:r>
              <a:rPr lang="en-US" altLang="ko-KR" sz="1000" b="1" dirty="0" err="1">
                <a:solidFill>
                  <a:srgbClr val="FF0000"/>
                </a:solidFill>
              </a:rPr>
              <a:t>UsernamePasswordMultiBinding</a:t>
            </a:r>
            <a:r>
              <a:rPr lang="en-US" altLang="ko-KR" sz="1000" b="1" dirty="0">
                <a:solidFill>
                  <a:srgbClr val="FF0000"/>
                </a:solidFill>
              </a:rPr>
              <a:t>',</a:t>
            </a:r>
            <a:r>
              <a:rPr lang="en-US" altLang="ko-KR" sz="1000" b="1" dirty="0" err="1">
                <a:solidFill>
                  <a:srgbClr val="FF0000"/>
                </a:solidFill>
              </a:rPr>
              <a:t>credentialsId</a:t>
            </a:r>
            <a:r>
              <a:rPr lang="en-US" altLang="ko-KR" sz="1000" b="1" dirty="0">
                <a:solidFill>
                  <a:srgbClr val="FF0000"/>
                </a:solidFill>
              </a:rPr>
              <a:t>: '</a:t>
            </a:r>
            <a:r>
              <a:rPr lang="en-US" altLang="ko-KR" sz="1000" b="1" dirty="0" err="1">
                <a:solidFill>
                  <a:srgbClr val="FF0000"/>
                </a:solidFill>
              </a:rPr>
              <a:t>dockerhub</a:t>
            </a:r>
            <a:r>
              <a:rPr lang="en-US" altLang="ko-KR" sz="1000" b="1" dirty="0">
                <a:solidFill>
                  <a:srgbClr val="FF0000"/>
                </a:solidFill>
              </a:rPr>
              <a:t>',</a:t>
            </a:r>
            <a:r>
              <a:rPr lang="en-US" altLang="ko-KR" sz="1000" b="1" dirty="0" err="1">
                <a:solidFill>
                  <a:srgbClr val="FF0000"/>
                </a:solidFill>
              </a:rPr>
              <a:t>usernameVariable</a:t>
            </a:r>
            <a:r>
              <a:rPr lang="en-US" altLang="ko-KR" sz="1000" b="1" dirty="0">
                <a:solidFill>
                  <a:srgbClr val="FF0000"/>
                </a:solidFill>
              </a:rPr>
              <a:t>: 'DOCKER_USER_ID',</a:t>
            </a:r>
            <a:r>
              <a:rPr lang="en-US" altLang="ko-KR" sz="1000" b="1" dirty="0" err="1">
                <a:solidFill>
                  <a:srgbClr val="FF0000"/>
                </a:solidFill>
              </a:rPr>
              <a:t>passwordVariable</a:t>
            </a:r>
            <a:r>
              <a:rPr lang="en-US" altLang="ko-KR" sz="1000" b="1" dirty="0">
                <a:solidFill>
                  <a:srgbClr val="FF0000"/>
                </a:solidFill>
              </a:rPr>
              <a:t>: 'DOCKER_USER_PASSWORD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']])</a:t>
            </a:r>
          </a:p>
          <a:p>
            <a:pPr algn="l"/>
            <a:r>
              <a:rPr lang="en-US" altLang="ko-KR" sz="1000" dirty="0" err="1"/>
              <a:t>sh</a:t>
            </a:r>
            <a:r>
              <a:rPr lang="en-US" altLang="ko-KR" sz="1000" dirty="0"/>
              <a:t>(script: '''</a:t>
            </a:r>
            <a:r>
              <a:rPr lang="en-US" altLang="ko-KR" sz="1000" dirty="0" err="1"/>
              <a:t>docker</a:t>
            </a:r>
            <a:r>
              <a:rPr lang="en-US" altLang="ko-KR" sz="1000" dirty="0"/>
              <a:t> build --force-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=true \-t </a:t>
            </a:r>
            <a:r>
              <a:rPr lang="en-US" altLang="ko-KR" sz="1000" b="1" dirty="0">
                <a:solidFill>
                  <a:srgbClr val="FF0000"/>
                </a:solidFill>
              </a:rPr>
              <a:t>${DOCKER_USER_ID</a:t>
            </a:r>
            <a:r>
              <a:rPr lang="en-US" altLang="ko-KR" sz="1000" dirty="0"/>
              <a:t>}/</a:t>
            </a:r>
            <a:r>
              <a:rPr lang="en-US" altLang="ko-KR" sz="1000" dirty="0" err="1"/>
              <a:t>ruby-app:latest</a:t>
            </a:r>
            <a:r>
              <a:rPr lang="en-US" altLang="ko-KR" sz="1000" dirty="0"/>
              <a:t> .''')}</a:t>
            </a:r>
            <a:endParaRPr lang="en-US" altLang="ko-KR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1206153"/>
            <a:ext cx="6048672" cy="507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26" y="1205912"/>
            <a:ext cx="5496000" cy="507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3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629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image tag</a:t>
            </a:r>
            <a:r>
              <a:rPr lang="ko-KR" altLang="en-US" sz="1000" dirty="0" smtClean="0"/>
              <a:t>에 대하여 </a:t>
            </a:r>
            <a:r>
              <a:rPr lang="en-US" altLang="ko-KR" sz="1000" dirty="0" smtClean="0"/>
              <a:t>BUILD_NUMBER</a:t>
            </a:r>
            <a:r>
              <a:rPr lang="ko-KR" altLang="en-US" sz="1000" dirty="0" smtClean="0"/>
              <a:t>변수로 치환 </a:t>
            </a:r>
            <a:endParaRPr lang="en-US" altLang="ko-KR" sz="1000" dirty="0" smtClean="0"/>
          </a:p>
          <a:p>
            <a:pPr algn="l"/>
            <a:r>
              <a:rPr lang="ko-KR" altLang="en-US" sz="1000" dirty="0" smtClean="0"/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stage('Tag') {</a:t>
            </a:r>
            <a:r>
              <a:rPr lang="en-US" altLang="ko-KR" sz="1000" b="1" dirty="0" err="1">
                <a:solidFill>
                  <a:srgbClr val="FF0000"/>
                </a:solidFill>
              </a:rPr>
              <a:t>sh</a:t>
            </a:r>
            <a:r>
              <a:rPr lang="en-US" altLang="ko-KR" sz="1000" b="1" dirty="0">
                <a:solidFill>
                  <a:srgbClr val="FF0000"/>
                </a:solidFill>
              </a:rPr>
              <a:t>(script: '''</a:t>
            </a:r>
            <a:r>
              <a:rPr lang="en-US" altLang="ko-KR" sz="1000" b="1" dirty="0" err="1">
                <a:solidFill>
                  <a:srgbClr val="FF0000"/>
                </a:solidFill>
              </a:rPr>
              <a:t>docker</a:t>
            </a:r>
            <a:r>
              <a:rPr lang="en-US" altLang="ko-KR" sz="1000" b="1" dirty="0">
                <a:solidFill>
                  <a:srgbClr val="FF0000"/>
                </a:solidFill>
              </a:rPr>
              <a:t> tag ${DOCKER_USER_ID}/ruby-app \${DOCKER_USER_ID}/ruby-app:${BUILD_NUMBER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}''')}</a:t>
            </a:r>
          </a:p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ㅇ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Build </a:t>
            </a:r>
            <a:r>
              <a:rPr lang="ko-KR" altLang="en-US" sz="1000" dirty="0" smtClean="0">
                <a:solidFill>
                  <a:srgbClr val="000000"/>
                </a:solidFill>
              </a:rPr>
              <a:t>숫자가 자동으로 </a:t>
            </a:r>
            <a:r>
              <a:rPr lang="en-US" altLang="ko-KR" sz="1000" dirty="0" smtClean="0">
                <a:solidFill>
                  <a:srgbClr val="000000"/>
                </a:solidFill>
              </a:rPr>
              <a:t>image</a:t>
            </a:r>
            <a:r>
              <a:rPr lang="ko-KR" altLang="en-US" sz="1000" dirty="0" smtClean="0">
                <a:solidFill>
                  <a:srgbClr val="000000"/>
                </a:solidFill>
              </a:rPr>
              <a:t>의 </a:t>
            </a:r>
            <a:r>
              <a:rPr lang="en-US" altLang="ko-KR" sz="1000" dirty="0" smtClean="0">
                <a:solidFill>
                  <a:srgbClr val="000000"/>
                </a:solidFill>
              </a:rPr>
              <a:t>tag</a:t>
            </a:r>
            <a:r>
              <a:rPr lang="ko-KR" altLang="en-US" sz="1000" dirty="0" smtClean="0">
                <a:solidFill>
                  <a:srgbClr val="000000"/>
                </a:solidFill>
              </a:rPr>
              <a:t>로 붙어서 </a:t>
            </a:r>
            <a:r>
              <a:rPr lang="en-US" altLang="ko-KR" sz="1000" dirty="0" smtClean="0">
                <a:solidFill>
                  <a:srgbClr val="000000"/>
                </a:solidFill>
              </a:rPr>
              <a:t>image build</a:t>
            </a:r>
            <a:r>
              <a:rPr lang="ko-KR" altLang="en-US" sz="1000" dirty="0" smtClean="0">
                <a:solidFill>
                  <a:srgbClr val="000000"/>
                </a:solidFill>
              </a:rPr>
              <a:t>가 됨 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000" dirty="0" err="1" smtClean="0">
                <a:solidFill>
                  <a:srgbClr val="000000"/>
                </a:solidFill>
              </a:rPr>
              <a:t>ㅇ</a:t>
            </a:r>
            <a:r>
              <a:rPr lang="ko-KR" altLang="en-US" sz="1000" dirty="0" smtClean="0">
                <a:solidFill>
                  <a:srgbClr val="000000"/>
                </a:solidFill>
              </a:rPr>
              <a:t> 기타 환경변수는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싸이트</a:t>
            </a:r>
            <a:r>
              <a:rPr lang="ko-KR" altLang="en-US" sz="1000" dirty="0" smtClean="0">
                <a:solidFill>
                  <a:srgbClr val="000000"/>
                </a:solidFill>
              </a:rPr>
              <a:t> 참조 </a:t>
            </a:r>
            <a:r>
              <a:rPr lang="en-US" altLang="ko-KR" sz="1000" dirty="0" smtClean="0">
                <a:solidFill>
                  <a:srgbClr val="000000"/>
                </a:solidFill>
              </a:rPr>
              <a:t>(</a:t>
            </a: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wiki.jenkins.io/display/JENKINS/Building+a+software+project</a:t>
            </a:r>
            <a:r>
              <a:rPr lang="en-US" altLang="ko-KR" sz="1000" dirty="0" smtClean="0"/>
              <a:t>) </a:t>
            </a:r>
            <a:endParaRPr lang="en-US" altLang="ko-KR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6" y="1242158"/>
            <a:ext cx="57966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02" y="1249727"/>
            <a:ext cx="5796644" cy="490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8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push</a:t>
            </a:r>
            <a:r>
              <a:rPr lang="ko-KR" altLang="en-US" sz="1000" dirty="0" smtClean="0"/>
              <a:t>에 대하여 로그인하고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</a:t>
            </a:r>
            <a:r>
              <a:rPr lang="en-US" altLang="ko-KR" sz="1000" dirty="0" smtClean="0"/>
              <a:t>image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push</a:t>
            </a:r>
            <a:r>
              <a:rPr lang="ko-KR" altLang="en-US" sz="1000" dirty="0" smtClean="0"/>
              <a:t>하게 </a:t>
            </a:r>
            <a:r>
              <a:rPr lang="ko-KR" altLang="en-US" sz="1000" dirty="0" err="1" smtClean="0"/>
              <a:t>만듬</a:t>
            </a:r>
            <a:endParaRPr lang="en-US" altLang="ko-KR" sz="1000" dirty="0" smtClean="0"/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stage('Push') {</a:t>
            </a:r>
            <a:r>
              <a:rPr lang="en-US" altLang="ko-KR" sz="1000" b="1" dirty="0" err="1">
                <a:solidFill>
                  <a:srgbClr val="FF0000"/>
                </a:solidFill>
              </a:rPr>
              <a:t>sh</a:t>
            </a:r>
            <a:r>
              <a:rPr lang="en-US" altLang="ko-KR" sz="1000" b="1" dirty="0">
                <a:solidFill>
                  <a:srgbClr val="FF0000"/>
                </a:solidFill>
              </a:rPr>
              <a:t>(script: '</a:t>
            </a:r>
            <a:r>
              <a:rPr lang="en-US" altLang="ko-KR" sz="1000" b="1" dirty="0" err="1">
                <a:solidFill>
                  <a:srgbClr val="FF0000"/>
                </a:solidFill>
              </a:rPr>
              <a:t>docker</a:t>
            </a:r>
            <a:r>
              <a:rPr lang="en-US" altLang="ko-KR" sz="1000" b="1" dirty="0">
                <a:solidFill>
                  <a:srgbClr val="FF0000"/>
                </a:solidFill>
              </a:rPr>
              <a:t> login -u ${DOCKER_USER_ID} -p ${DOCKER_USER_PASSWORD}')</a:t>
            </a:r>
            <a:r>
              <a:rPr lang="en-US" altLang="ko-KR" sz="1000" b="1" dirty="0" err="1">
                <a:solidFill>
                  <a:srgbClr val="FF0000"/>
                </a:solidFill>
              </a:rPr>
              <a:t>sh</a:t>
            </a:r>
            <a:r>
              <a:rPr lang="en-US" altLang="ko-KR" sz="1000" b="1" dirty="0">
                <a:solidFill>
                  <a:srgbClr val="FF0000"/>
                </a:solidFill>
              </a:rPr>
              <a:t>(script: '</a:t>
            </a:r>
            <a:r>
              <a:rPr lang="en-US" altLang="ko-KR" sz="1000" b="1" dirty="0" err="1">
                <a:solidFill>
                  <a:srgbClr val="FF0000"/>
                </a:solidFill>
              </a:rPr>
              <a:t>docker</a:t>
            </a:r>
            <a:r>
              <a:rPr lang="en-US" altLang="ko-KR" sz="1000" b="1" dirty="0">
                <a:solidFill>
                  <a:srgbClr val="FF0000"/>
                </a:solidFill>
              </a:rPr>
              <a:t> push ${DOCKER_USER_ID}/ruby-app:${BUILD_NUMBER}')</a:t>
            </a:r>
            <a:r>
              <a:rPr lang="en-US" altLang="ko-KR" sz="1000" b="1" dirty="0" err="1">
                <a:solidFill>
                  <a:srgbClr val="FF0000"/>
                </a:solidFill>
              </a:rPr>
              <a:t>sh</a:t>
            </a:r>
            <a:r>
              <a:rPr lang="en-US" altLang="ko-KR" sz="1000" b="1" dirty="0">
                <a:solidFill>
                  <a:srgbClr val="FF0000"/>
                </a:solidFill>
              </a:rPr>
              <a:t>(script: '</a:t>
            </a:r>
            <a:r>
              <a:rPr lang="en-US" altLang="ko-KR" sz="1000" b="1" dirty="0" err="1">
                <a:solidFill>
                  <a:srgbClr val="FF0000"/>
                </a:solidFill>
              </a:rPr>
              <a:t>docker</a:t>
            </a:r>
            <a:r>
              <a:rPr lang="en-US" altLang="ko-KR" sz="1000" b="1" dirty="0">
                <a:solidFill>
                  <a:srgbClr val="FF0000"/>
                </a:solidFill>
              </a:rPr>
              <a:t> push ${DOCKER_USER_ID}/</a:t>
            </a:r>
            <a:r>
              <a:rPr lang="en-US" altLang="ko-KR" sz="1000" b="1" dirty="0" err="1">
                <a:solidFill>
                  <a:srgbClr val="FF0000"/>
                </a:solidFill>
              </a:rPr>
              <a:t>ruby-app:latest</a:t>
            </a:r>
            <a:r>
              <a:rPr lang="en-US" altLang="ko-KR" sz="1000" b="1" dirty="0">
                <a:solidFill>
                  <a:srgbClr val="FF0000"/>
                </a:solidFill>
              </a:rPr>
              <a:t>')}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1233052"/>
            <a:ext cx="5760640" cy="492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06" y="1233051"/>
            <a:ext cx="5604013" cy="492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blue ocean</a:t>
            </a:r>
            <a:r>
              <a:rPr lang="ko-KR" altLang="en-US" sz="1000" dirty="0" smtClean="0"/>
              <a:t>에서 전체 </a:t>
            </a:r>
            <a:r>
              <a:rPr lang="en-US" altLang="ko-KR" sz="1000" dirty="0" smtClean="0"/>
              <a:t>build</a:t>
            </a:r>
            <a:r>
              <a:rPr lang="ko-KR" altLang="en-US" sz="1000" dirty="0" smtClean="0"/>
              <a:t>의 단계별 로그를 </a:t>
            </a:r>
            <a:r>
              <a:rPr lang="ko-KR" altLang="en-US" sz="1000" dirty="0" err="1" smtClean="0"/>
              <a:t>확인할수</a:t>
            </a:r>
            <a:r>
              <a:rPr lang="ko-KR" altLang="en-US" sz="1000" dirty="0" smtClean="0"/>
              <a:t> 있음 </a:t>
            </a:r>
            <a:endParaRPr lang="en-US" altLang="ko-KR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1233051"/>
            <a:ext cx="5904656" cy="500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14" y="1236837"/>
            <a:ext cx="5940574" cy="499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7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ko-KR" altLang="en-US" sz="2000" dirty="0" smtClean="0">
                <a:latin typeface="+mn-ea"/>
                <a:ea typeface="+mn-ea"/>
              </a:rPr>
              <a:t>란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CI/CD</a:t>
            </a:r>
            <a:r>
              <a:rPr lang="ko-KR" altLang="en-US" sz="1800" b="1" dirty="0" smtClean="0"/>
              <a:t>란</a:t>
            </a:r>
            <a:endParaRPr lang="en-US" altLang="ko-KR" sz="1800" b="1" dirty="0"/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CI (Continuous Integration)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CD (Continuous Delivery)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>빠르고 효과적으로 제품을 출시하기 위해 지속적으로 소스를 통합하고 </a:t>
            </a:r>
            <a:r>
              <a:rPr lang="ko-KR" altLang="en-US" sz="1600" dirty="0" err="1">
                <a:latin typeface="+mn-ea"/>
                <a:ea typeface="+mn-ea"/>
              </a:rPr>
              <a:t>빌드하고</a:t>
            </a:r>
            <a:r>
              <a:rPr lang="ko-KR" altLang="en-US" sz="1600" dirty="0">
                <a:latin typeface="+mn-ea"/>
                <a:ea typeface="+mn-ea"/>
              </a:rPr>
              <a:t> 테스트하고 배포</a:t>
            </a: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>하는 과정이 필요합니다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CI</a:t>
            </a:r>
            <a:r>
              <a:rPr lang="ko-KR" altLang="en-US" sz="1600" dirty="0">
                <a:latin typeface="+mn-ea"/>
                <a:ea typeface="+mn-ea"/>
              </a:rPr>
              <a:t>는 보통 테스트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 err="1">
                <a:latin typeface="+mn-ea"/>
                <a:ea typeface="+mn-ea"/>
              </a:rPr>
              <a:t>빌드까지의</a:t>
            </a:r>
            <a:r>
              <a:rPr lang="ko-KR" altLang="en-US" sz="1600" dirty="0">
                <a:latin typeface="+mn-ea"/>
                <a:ea typeface="+mn-ea"/>
              </a:rPr>
              <a:t> 과정을 이야기하고 </a:t>
            </a:r>
            <a:r>
              <a:rPr lang="en-US" altLang="ko-KR" sz="1600" dirty="0">
                <a:latin typeface="+mn-ea"/>
                <a:ea typeface="+mn-ea"/>
              </a:rPr>
              <a:t>CD</a:t>
            </a:r>
            <a:r>
              <a:rPr lang="ko-KR" altLang="en-US" sz="1600" dirty="0">
                <a:latin typeface="+mn-ea"/>
                <a:ea typeface="+mn-ea"/>
              </a:rPr>
              <a:t>는 추가로 전달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배포까지 포함합니다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하지만</a:t>
            </a: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>혼용해서 쓰는 경우가 많고 </a:t>
            </a:r>
            <a:r>
              <a:rPr lang="en-US" altLang="ko-KR" sz="1600" dirty="0">
                <a:latin typeface="+mn-ea"/>
                <a:ea typeface="+mn-ea"/>
              </a:rPr>
              <a:t>CI</a:t>
            </a:r>
            <a:r>
              <a:rPr lang="ko-KR" altLang="en-US" sz="1600" dirty="0">
                <a:latin typeface="+mn-ea"/>
                <a:ea typeface="+mn-ea"/>
              </a:rPr>
              <a:t>라도 배포까지 포함하는 경우가 있습니다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0" algn="l"/>
            <a:endParaRPr lang="en-US" altLang="ko-KR" sz="1800" b="1" dirty="0" smtClean="0">
              <a:solidFill>
                <a:srgbClr val="000000"/>
              </a:solidFill>
            </a:endParaRPr>
          </a:p>
          <a:p>
            <a:pPr algn="l"/>
            <a:endParaRPr lang="ko-KR" altLang="en-US" sz="1600" dirty="0">
              <a:effectLst/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7" t="19774" r="3983" b="30763"/>
          <a:stretch/>
        </p:blipFill>
        <p:spPr bwMode="auto">
          <a:xfrm>
            <a:off x="547736" y="2942333"/>
            <a:ext cx="8966535" cy="341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9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1000</a:t>
            </a:r>
            <a:r>
              <a:rPr lang="ko-KR" altLang="en-US" sz="1000" dirty="0" smtClean="0"/>
              <a:t>번 </a:t>
            </a:r>
            <a:r>
              <a:rPr lang="en-US" altLang="ko-KR" sz="1000" dirty="0" smtClean="0"/>
              <a:t>port</a:t>
            </a:r>
            <a:r>
              <a:rPr lang="ko-KR" altLang="en-US" sz="1000" dirty="0" smtClean="0"/>
              <a:t>를 </a:t>
            </a:r>
            <a:r>
              <a:rPr lang="ko-KR" altLang="en-US" sz="1000" dirty="0" smtClean="0"/>
              <a:t>사용하는 </a:t>
            </a:r>
            <a:r>
              <a:rPr lang="en-US" altLang="ko-KR" sz="1000" dirty="0" smtClean="0"/>
              <a:t>ruby-app </a:t>
            </a:r>
            <a:r>
              <a:rPr lang="ko-KR" altLang="en-US" sz="1000" dirty="0" smtClean="0"/>
              <a:t>컨테이너를 배포 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stage('Deploy') {try {</a:t>
            </a:r>
            <a:r>
              <a:rPr lang="en-US" altLang="ko-KR" sz="1000" b="1" dirty="0" err="1">
                <a:solidFill>
                  <a:srgbClr val="FF0000"/>
                </a:solidFill>
              </a:rPr>
              <a:t>sh</a:t>
            </a:r>
            <a:r>
              <a:rPr lang="en-US" altLang="ko-KR" sz="1000" b="1" dirty="0">
                <a:solidFill>
                  <a:srgbClr val="FF0000"/>
                </a:solidFill>
              </a:rPr>
              <a:t>(script: '</a:t>
            </a:r>
            <a:r>
              <a:rPr lang="en-US" altLang="ko-KR" sz="1000" b="1" dirty="0" err="1">
                <a:solidFill>
                  <a:srgbClr val="FF0000"/>
                </a:solidFill>
              </a:rPr>
              <a:t>docker</a:t>
            </a:r>
            <a:r>
              <a:rPr lang="en-US" altLang="ko-KR" sz="1000" b="1" dirty="0">
                <a:solidFill>
                  <a:srgbClr val="FF0000"/>
                </a:solidFill>
              </a:rPr>
              <a:t> stop ruby-app')</a:t>
            </a:r>
            <a:r>
              <a:rPr lang="en-US" altLang="ko-KR" sz="1000" b="1" dirty="0" err="1">
                <a:solidFill>
                  <a:srgbClr val="FF0000"/>
                </a:solidFill>
              </a:rPr>
              <a:t>sh</a:t>
            </a:r>
            <a:r>
              <a:rPr lang="en-US" altLang="ko-KR" sz="1000" b="1" dirty="0">
                <a:solidFill>
                  <a:srgbClr val="FF0000"/>
                </a:solidFill>
              </a:rPr>
              <a:t>(script: '</a:t>
            </a:r>
            <a:r>
              <a:rPr lang="en-US" altLang="ko-KR" sz="1000" b="1" dirty="0" err="1">
                <a:solidFill>
                  <a:srgbClr val="FF0000"/>
                </a:solidFill>
              </a:rPr>
              <a:t>docker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</a:rPr>
              <a:t>rm</a:t>
            </a:r>
            <a:r>
              <a:rPr lang="en-US" altLang="ko-KR" sz="1000" b="1" dirty="0">
                <a:solidFill>
                  <a:srgbClr val="FF0000"/>
                </a:solidFill>
              </a:rPr>
              <a:t> ruby-app')} catch(e) {echo "No ruby-app container exists"}</a:t>
            </a:r>
            <a:r>
              <a:rPr lang="en-US" altLang="ko-KR" sz="1000" b="1" dirty="0" err="1">
                <a:solidFill>
                  <a:srgbClr val="FF0000"/>
                </a:solidFill>
              </a:rPr>
              <a:t>sh</a:t>
            </a:r>
            <a:r>
              <a:rPr lang="en-US" altLang="ko-KR" sz="1000" b="1" dirty="0">
                <a:solidFill>
                  <a:srgbClr val="FF0000"/>
                </a:solidFill>
              </a:rPr>
              <a:t>(script: '''</a:t>
            </a:r>
            <a:r>
              <a:rPr lang="en-US" altLang="ko-KR" sz="1000" b="1" dirty="0" err="1">
                <a:solidFill>
                  <a:srgbClr val="FF0000"/>
                </a:solidFill>
              </a:rPr>
              <a:t>docker</a:t>
            </a:r>
            <a:r>
              <a:rPr lang="en-US" altLang="ko-KR" sz="1000" b="1" dirty="0">
                <a:solidFill>
                  <a:srgbClr val="FF0000"/>
                </a:solidFill>
              </a:rPr>
              <a:t> run -d -p 10000:4567 --name=ruby-app \${DOCKER_USER_ID}/ruby-app:${BUILD_NUMBER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}''')}</a:t>
            </a:r>
          </a:p>
          <a:p>
            <a:pPr algn="l"/>
            <a:r>
              <a:rPr lang="en-US" altLang="ko-KR" sz="1000" dirty="0" smtClean="0"/>
              <a:t>[</a:t>
            </a:r>
            <a:r>
              <a:rPr lang="en-US" altLang="ko-KR" sz="1000" dirty="0"/>
              <a:t>root@web1 ~]# </a:t>
            </a:r>
            <a:r>
              <a:rPr lang="en-US" altLang="ko-KR" sz="1000" dirty="0" err="1"/>
              <a:t>docker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ps</a:t>
            </a:r>
            <a:r>
              <a:rPr lang="en-US" altLang="ko-KR" sz="1000" dirty="0"/>
              <a:t> -a</a:t>
            </a:r>
          </a:p>
          <a:p>
            <a:pPr algn="l"/>
            <a:r>
              <a:rPr lang="en-US" altLang="ko-KR" sz="1000" dirty="0"/>
              <a:t>CONTAINER ID        IMAGE                COMMAND                  CREATED             STATUS              PORTS                                         NAMES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6d6691e5c98e        nimi88/ruby-app:11   "/bin/</a:t>
            </a:r>
            <a:r>
              <a:rPr lang="en-US" altLang="ko-KR" sz="1000" b="1" dirty="0" err="1">
                <a:solidFill>
                  <a:srgbClr val="FF0000"/>
                </a:solidFill>
              </a:rPr>
              <a:t>sh</a:t>
            </a:r>
            <a:r>
              <a:rPr lang="en-US" altLang="ko-KR" sz="1000" b="1" dirty="0">
                <a:solidFill>
                  <a:srgbClr val="FF0000"/>
                </a:solidFill>
              </a:rPr>
              <a:t> -c 'bundle e"   7 seconds ago       Up 6 seconds        0.0.0.0:10000          -&gt;4567/</a:t>
            </a:r>
            <a:r>
              <a:rPr lang="en-US" altLang="ko-KR" sz="1000" b="1" dirty="0" err="1">
                <a:solidFill>
                  <a:srgbClr val="FF0000"/>
                </a:solidFill>
              </a:rPr>
              <a:t>tcp</a:t>
            </a:r>
            <a:r>
              <a:rPr lang="en-US" altLang="ko-KR" sz="1000" b="1" dirty="0">
                <a:solidFill>
                  <a:srgbClr val="FF0000"/>
                </a:solidFill>
              </a:rPr>
              <a:t>             ruby-app</a:t>
            </a:r>
          </a:p>
          <a:p>
            <a:pPr algn="l"/>
            <a:r>
              <a:rPr lang="en-US" altLang="ko-KR" sz="1000" dirty="0"/>
              <a:t>8da449f27f1f        </a:t>
            </a:r>
            <a:r>
              <a:rPr lang="en-US" altLang="ko-KR" sz="1000" dirty="0" err="1"/>
              <a:t>subicura</a:t>
            </a:r>
            <a:r>
              <a:rPr lang="en-US" altLang="ko-KR" sz="1000" dirty="0"/>
              <a:t>/jenkins:2   "/bin/</a:t>
            </a:r>
            <a:r>
              <a:rPr lang="en-US" altLang="ko-KR" sz="1000" dirty="0" err="1"/>
              <a:t>tini</a:t>
            </a:r>
            <a:r>
              <a:rPr lang="en-US" altLang="ko-KR" sz="1000" dirty="0"/>
              <a:t> --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/lo"   53 minutes ago      Up 53 minutes       0.0.0.0:8080-          &gt;8080/</a:t>
            </a:r>
            <a:r>
              <a:rPr lang="en-US" altLang="ko-KR" sz="1000" dirty="0" err="1"/>
              <a:t>tcp</a:t>
            </a:r>
            <a:r>
              <a:rPr lang="en-US" altLang="ko-KR" sz="1000" dirty="0"/>
              <a:t>, 50000/</a:t>
            </a:r>
            <a:r>
              <a:rPr lang="en-US" altLang="ko-KR" sz="1000" dirty="0" err="1"/>
              <a:t>tcp</a:t>
            </a:r>
            <a:r>
              <a:rPr lang="en-US" altLang="ko-KR" sz="1000" dirty="0"/>
              <a:t>   </a:t>
            </a:r>
            <a:r>
              <a:rPr lang="en-US" altLang="ko-KR" sz="1000" dirty="0" err="1" smtClean="0"/>
              <a:t>jenkins</a:t>
            </a:r>
            <a:endParaRPr lang="en-US" altLang="ko-KR" sz="1000" dirty="0" smtClean="0"/>
          </a:p>
          <a:p>
            <a:pPr algn="l"/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smtClean="0">
                <a:hlinkClick r:id="rId2"/>
              </a:rPr>
              <a:t>http://ip/10000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접속하여 실제로 </a:t>
            </a:r>
            <a:r>
              <a:rPr lang="en-US" altLang="ko-KR" sz="1000" dirty="0" smtClean="0"/>
              <a:t>ruby-app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잘동작하는지</a:t>
            </a:r>
            <a:r>
              <a:rPr lang="ko-KR" altLang="en-US" sz="1000" dirty="0" smtClean="0"/>
              <a:t> 확인</a:t>
            </a:r>
            <a:endParaRPr lang="en-US" altLang="ko-KR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2" y="1163396"/>
            <a:ext cx="6324092" cy="497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482" y="1163396"/>
            <a:ext cx="4884357" cy="497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4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63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 </a:t>
            </a:r>
            <a:r>
              <a:rPr lang="en-US" altLang="ko-KR" sz="1800" b="1" dirty="0" smtClean="0"/>
              <a:t>(Build Now, 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marL="342900" indent="-342900" algn="l">
              <a:buAutoNum type="arabicPeriod"/>
            </a:pPr>
            <a:endParaRPr lang="en-US" altLang="ko-KR" sz="1800" b="1" dirty="0"/>
          </a:p>
          <a:p>
            <a:pPr marL="342900" indent="-342900" algn="l">
              <a:buAutoNum type="arabicPeriod"/>
            </a:pP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r>
              <a:rPr lang="ko-KR" altLang="en-US" sz="1000" dirty="0" err="1" smtClean="0"/>
              <a:t>ㅇ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pipieline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source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repository</a:t>
            </a:r>
            <a:r>
              <a:rPr lang="ko-KR" altLang="en-US" sz="1000" dirty="0" smtClean="0"/>
              <a:t>에 저장하여 불러다가 배포 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Configuration &gt; Pipeline </a:t>
            </a:r>
            <a:r>
              <a:rPr lang="ko-KR" altLang="en-US" sz="1000" dirty="0"/>
              <a:t>에서 </a:t>
            </a:r>
            <a:r>
              <a:rPr lang="en-US" altLang="ko-KR" sz="1000" dirty="0"/>
              <a:t>Pipeline script from </a:t>
            </a:r>
            <a:r>
              <a:rPr lang="en-US" altLang="ko-KR" sz="1000" dirty="0" smtClean="0"/>
              <a:t>SCM</a:t>
            </a:r>
          </a:p>
          <a:p>
            <a:pPr algn="l"/>
            <a:r>
              <a:rPr lang="en-US" altLang="ko-KR" sz="1000" dirty="0"/>
              <a:t>Repository URL </a:t>
            </a:r>
            <a:r>
              <a:rPr lang="ko-KR" altLang="en-US" sz="1000" dirty="0"/>
              <a:t>에 </a:t>
            </a: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github.com/subicura/docker-jenkins-workshop.git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입력 </a:t>
            </a:r>
            <a:endParaRPr lang="en-US" altLang="ko-KR" sz="1000" dirty="0" smtClean="0"/>
          </a:p>
          <a:p>
            <a:pPr algn="l"/>
            <a:r>
              <a:rPr lang="en-US" altLang="ko-KR" sz="1000" dirty="0"/>
              <a:t>Script </a:t>
            </a:r>
            <a:r>
              <a:rPr lang="en-US" altLang="ko-KR" sz="1000" dirty="0" smtClean="0"/>
              <a:t>Path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Jenkinsfile</a:t>
            </a:r>
            <a:r>
              <a:rPr lang="ko-KR" altLang="en-US" sz="1000" dirty="0" smtClean="0"/>
              <a:t>로 설정</a:t>
            </a:r>
            <a:endParaRPr lang="en-US" altLang="ko-KR" sz="1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" y="1278162"/>
            <a:ext cx="6852456" cy="493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3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ko-KR" altLang="en-US" sz="2000" dirty="0" smtClean="0">
                <a:latin typeface="+mn-ea"/>
                <a:ea typeface="+mn-ea"/>
              </a:rPr>
              <a:t>란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91554" y="918121"/>
            <a:ext cx="9793088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</a:rPr>
              <a:t>1. Jenkins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를 활용한 </a:t>
            </a:r>
            <a:r>
              <a:rPr lang="ko-KR" altLang="en-US" sz="1800" b="1" dirty="0" err="1" smtClean="0">
                <a:solidFill>
                  <a:srgbClr val="000000"/>
                </a:solidFill>
              </a:rPr>
              <a:t>도커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 배포방법</a:t>
            </a:r>
            <a:endParaRPr lang="en-US" altLang="ko-KR" sz="1800" b="1" dirty="0" smtClean="0">
              <a:solidFill>
                <a:srgbClr val="000000"/>
              </a:solidFill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1. </a:t>
            </a:r>
            <a:r>
              <a:rPr lang="ko-KR" altLang="en-US" sz="1600" dirty="0">
                <a:latin typeface="+mn-ea"/>
                <a:ea typeface="+mn-ea"/>
              </a:rPr>
              <a:t>소스저장소에 최신 소스를 저장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전체 소스를 다운로드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테스트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4. Docker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이미지 만들기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5. Docker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이미지 저장하기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6.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애플리케이션 업데이트 </a:t>
            </a:r>
            <a:endParaRPr lang="en-US" altLang="ko-KR" sz="1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600" b="1" dirty="0" smtClean="0">
                <a:solidFill>
                  <a:srgbClr val="000000"/>
                </a:solidFill>
              </a:rPr>
              <a:t>2. </a:t>
            </a:r>
            <a:r>
              <a:rPr lang="ko-KR" altLang="en-US" sz="1600" b="1" dirty="0" err="1" smtClean="0">
                <a:solidFill>
                  <a:srgbClr val="000000"/>
                </a:solidFill>
              </a:rPr>
              <a:t>도커를</a:t>
            </a:r>
            <a:r>
              <a:rPr lang="ko-KR" altLang="en-US" sz="1600" b="1" dirty="0" smtClean="0">
                <a:solidFill>
                  <a:srgbClr val="000000"/>
                </a:solidFill>
              </a:rPr>
              <a:t> 활용한 </a:t>
            </a:r>
            <a:r>
              <a:rPr lang="en-US" altLang="ko-KR" sz="1600" b="1" dirty="0" smtClean="0">
                <a:solidFill>
                  <a:srgbClr val="000000"/>
                </a:solidFill>
              </a:rPr>
              <a:t>Jenkins</a:t>
            </a:r>
            <a:r>
              <a:rPr lang="ko-KR" altLang="en-US" sz="1600" b="1" dirty="0" smtClean="0">
                <a:solidFill>
                  <a:srgbClr val="000000"/>
                </a:solidFill>
              </a:rPr>
              <a:t> 설치</a:t>
            </a:r>
            <a:endParaRPr lang="en-US" altLang="ko-KR" sz="1600" b="1" dirty="0" smtClean="0">
              <a:solidFill>
                <a:srgbClr val="000000"/>
              </a:solidFill>
            </a:endParaRPr>
          </a:p>
          <a:p>
            <a:pPr lvl="0" algn="l"/>
            <a:r>
              <a:rPr lang="en-US" altLang="ko-KR" sz="1400" b="1" dirty="0" err="1">
                <a:solidFill>
                  <a:srgbClr val="000000"/>
                </a:solidFill>
              </a:rPr>
              <a:t>docker</a:t>
            </a:r>
            <a:r>
              <a:rPr lang="en-US" altLang="ko-KR" sz="1400" b="1" dirty="0">
                <a:solidFill>
                  <a:srgbClr val="000000"/>
                </a:solidFill>
              </a:rPr>
              <a:t> run \</a:t>
            </a:r>
          </a:p>
          <a:p>
            <a:pPr lvl="0" algn="l"/>
            <a:r>
              <a:rPr lang="en-US" altLang="ko-KR" sz="1400" b="1" dirty="0">
                <a:solidFill>
                  <a:srgbClr val="000000"/>
                </a:solidFill>
              </a:rPr>
              <a:t>  -u root \</a:t>
            </a:r>
          </a:p>
          <a:p>
            <a:pPr lvl="0" algn="l"/>
            <a:r>
              <a:rPr lang="en-US" altLang="ko-KR" sz="1400" b="1" dirty="0">
                <a:solidFill>
                  <a:srgbClr val="000000"/>
                </a:solidFill>
              </a:rPr>
              <a:t>  --</a:t>
            </a:r>
            <a:r>
              <a:rPr lang="en-US" altLang="ko-KR" sz="1400" b="1" dirty="0" err="1">
                <a:solidFill>
                  <a:srgbClr val="000000"/>
                </a:solidFill>
              </a:rPr>
              <a:t>rm</a:t>
            </a:r>
            <a:r>
              <a:rPr lang="en-US" altLang="ko-KR" sz="1400" b="1" dirty="0">
                <a:solidFill>
                  <a:srgbClr val="000000"/>
                </a:solidFill>
              </a:rPr>
              <a:t> \  </a:t>
            </a:r>
          </a:p>
          <a:p>
            <a:pPr lvl="0" algn="l"/>
            <a:r>
              <a:rPr lang="en-US" altLang="ko-KR" sz="1400" b="1" dirty="0">
                <a:solidFill>
                  <a:srgbClr val="000000"/>
                </a:solidFill>
              </a:rPr>
              <a:t>  -d \ </a:t>
            </a:r>
          </a:p>
          <a:p>
            <a:pPr lvl="0" algn="l"/>
            <a:r>
              <a:rPr lang="en-US" altLang="ko-KR" sz="1400" b="1" dirty="0">
                <a:solidFill>
                  <a:srgbClr val="000000"/>
                </a:solidFill>
              </a:rPr>
              <a:t>  -p 8080:8080 \ </a:t>
            </a:r>
          </a:p>
          <a:p>
            <a:pPr lvl="0" algn="l"/>
            <a:r>
              <a:rPr lang="en-US" altLang="ko-KR" sz="1400" b="1" dirty="0">
                <a:solidFill>
                  <a:srgbClr val="000000"/>
                </a:solidFill>
              </a:rPr>
              <a:t>  -p 50000:50000 \ </a:t>
            </a:r>
          </a:p>
          <a:p>
            <a:pPr lvl="0" algn="l"/>
            <a:r>
              <a:rPr lang="en-US" altLang="ko-KR" sz="1400" b="1" dirty="0">
                <a:solidFill>
                  <a:srgbClr val="000000"/>
                </a:solidFill>
              </a:rPr>
              <a:t>  -v </a:t>
            </a:r>
            <a:r>
              <a:rPr lang="en-US" altLang="ko-KR" sz="1400" b="1" dirty="0" err="1">
                <a:solidFill>
                  <a:srgbClr val="000000"/>
                </a:solidFill>
              </a:rPr>
              <a:t>jenkins</a:t>
            </a:r>
            <a:r>
              <a:rPr lang="en-US" altLang="ko-KR" sz="1400" b="1" dirty="0">
                <a:solidFill>
                  <a:srgbClr val="000000"/>
                </a:solidFill>
              </a:rPr>
              <a:t>-data:/</a:t>
            </a:r>
            <a:r>
              <a:rPr lang="en-US" altLang="ko-KR" sz="1400" b="1" dirty="0" err="1">
                <a:solidFill>
                  <a:srgbClr val="000000"/>
                </a:solidFill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</a:rPr>
              <a:t>/</a:t>
            </a:r>
            <a:r>
              <a:rPr lang="en-US" altLang="ko-KR" sz="1400" b="1" dirty="0" err="1">
                <a:solidFill>
                  <a:srgbClr val="000000"/>
                </a:solidFill>
              </a:rPr>
              <a:t>jenkins_home</a:t>
            </a:r>
            <a:r>
              <a:rPr lang="en-US" altLang="ko-KR" sz="1400" b="1" dirty="0">
                <a:solidFill>
                  <a:srgbClr val="000000"/>
                </a:solidFill>
              </a:rPr>
              <a:t> \ </a:t>
            </a:r>
          </a:p>
          <a:p>
            <a:pPr lvl="0" algn="l"/>
            <a:r>
              <a:rPr lang="en-US" altLang="ko-KR" sz="1400" b="1" dirty="0">
                <a:solidFill>
                  <a:srgbClr val="000000"/>
                </a:solidFill>
              </a:rPr>
              <a:t>  -v /</a:t>
            </a:r>
            <a:r>
              <a:rPr lang="en-US" altLang="ko-KR" sz="1400" b="1" dirty="0" err="1">
                <a:solidFill>
                  <a:srgbClr val="000000"/>
                </a:solidFill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</a:rPr>
              <a:t>/run/</a:t>
            </a:r>
            <a:r>
              <a:rPr lang="en-US" altLang="ko-KR" sz="1400" b="1" dirty="0" err="1">
                <a:solidFill>
                  <a:srgbClr val="000000"/>
                </a:solidFill>
              </a:rPr>
              <a:t>docker.sock</a:t>
            </a:r>
            <a:r>
              <a:rPr lang="en-US" altLang="ko-KR" sz="1400" b="1" dirty="0">
                <a:solidFill>
                  <a:srgbClr val="000000"/>
                </a:solidFill>
              </a:rPr>
              <a:t>:/</a:t>
            </a:r>
            <a:r>
              <a:rPr lang="en-US" altLang="ko-KR" sz="1400" b="1" dirty="0" err="1">
                <a:solidFill>
                  <a:srgbClr val="000000"/>
                </a:solidFill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</a:rPr>
              <a:t>/run/</a:t>
            </a:r>
            <a:r>
              <a:rPr lang="en-US" altLang="ko-KR" sz="1400" b="1" dirty="0" err="1">
                <a:solidFill>
                  <a:srgbClr val="000000"/>
                </a:solidFill>
              </a:rPr>
              <a:t>docker.sock</a:t>
            </a:r>
            <a:r>
              <a:rPr lang="en-US" altLang="ko-KR" sz="1400" b="1" dirty="0">
                <a:solidFill>
                  <a:srgbClr val="000000"/>
                </a:solidFill>
              </a:rPr>
              <a:t> \ </a:t>
            </a:r>
          </a:p>
          <a:p>
            <a:pPr lvl="0" algn="l"/>
            <a:r>
              <a:rPr lang="en-US" altLang="ko-KR" sz="1400" b="1" dirty="0">
                <a:solidFill>
                  <a:srgbClr val="000000"/>
                </a:solidFill>
              </a:rPr>
              <a:t>  </a:t>
            </a:r>
            <a:r>
              <a:rPr lang="en-US" altLang="ko-KR" sz="1400" b="1" dirty="0" err="1">
                <a:solidFill>
                  <a:srgbClr val="000000"/>
                </a:solidFill>
              </a:rPr>
              <a:t>jenkinsci</a:t>
            </a:r>
            <a:r>
              <a:rPr lang="en-US" altLang="ko-KR" sz="1400" b="1" dirty="0">
                <a:solidFill>
                  <a:srgbClr val="000000"/>
                </a:solidFill>
              </a:rPr>
              <a:t>/</a:t>
            </a:r>
            <a:r>
              <a:rPr lang="en-US" altLang="ko-KR" sz="1400" b="1" dirty="0" err="1">
                <a:solidFill>
                  <a:srgbClr val="000000"/>
                </a:solidFill>
              </a:rPr>
              <a:t>blueocean</a:t>
            </a:r>
            <a:r>
              <a:rPr lang="en-US" altLang="ko-KR" sz="1400" b="1" dirty="0">
                <a:solidFill>
                  <a:srgbClr val="000000"/>
                </a:solidFill>
              </a:rPr>
              <a:t> </a:t>
            </a:r>
            <a:endParaRPr lang="en-US" altLang="ko-KR" sz="1400" b="1" dirty="0" smtClean="0">
              <a:solidFill>
                <a:srgbClr val="000000"/>
              </a:solidFill>
            </a:endParaRPr>
          </a:p>
          <a:p>
            <a:pPr lvl="0" algn="l"/>
            <a:endParaRPr lang="en-US" altLang="ko-KR" sz="1400" b="1" dirty="0">
              <a:solidFill>
                <a:srgbClr val="000000"/>
              </a:solidFill>
            </a:endParaRPr>
          </a:p>
          <a:p>
            <a:pPr lvl="0" algn="l"/>
            <a:r>
              <a:rPr lang="en-US" altLang="ko-KR" sz="1600" dirty="0" err="1"/>
              <a:t>docker</a:t>
            </a:r>
            <a:r>
              <a:rPr lang="en-US" altLang="ko-KR" sz="1600" dirty="0"/>
              <a:t> exec -it </a:t>
            </a:r>
            <a:r>
              <a:rPr lang="en-US" altLang="ko-KR" sz="1600" dirty="0" err="1"/>
              <a:t>jenkins-blueocean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/bin/bash </a:t>
            </a:r>
            <a:r>
              <a:rPr lang="ko-KR" altLang="en-US" sz="1600" dirty="0" smtClean="0"/>
              <a:t>로 접속</a:t>
            </a:r>
            <a:endParaRPr lang="en-US" altLang="ko-KR" sz="1600" b="1" dirty="0">
              <a:solidFill>
                <a:srgbClr val="000000"/>
              </a:solidFill>
            </a:endParaRPr>
          </a:p>
          <a:p>
            <a:pPr algn="l"/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ko-KR" altLang="en-US" sz="1600" dirty="0">
              <a:effectLst/>
              <a:latin typeface="+mn-ea"/>
              <a:ea typeface="+mn-ea"/>
            </a:endParaRPr>
          </a:p>
        </p:txBody>
      </p:sp>
      <p:sp>
        <p:nvSpPr>
          <p:cNvPr id="3" name="오른쪽 중괄호 2"/>
          <p:cNvSpPr/>
          <p:nvPr/>
        </p:nvSpPr>
        <p:spPr bwMode="auto">
          <a:xfrm>
            <a:off x="3629378" y="1638201"/>
            <a:ext cx="504056" cy="1044116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234506" y="1909682"/>
            <a:ext cx="4716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번부터 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6</a:t>
            </a:r>
            <a:r>
              <a:rPr kumimoji="1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번과정을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jenkins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를 통해 자동화가 가능 </a:t>
            </a:r>
          </a:p>
        </p:txBody>
      </p:sp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설치</a:t>
            </a:r>
            <a:endParaRPr lang="en-US" altLang="ko-KR" sz="1800" b="1" dirty="0" smtClean="0"/>
          </a:p>
          <a:p>
            <a:pPr algn="l"/>
            <a:r>
              <a:rPr lang="en-US" altLang="ko-KR" sz="1200" b="1" dirty="0" smtClean="0">
                <a:solidFill>
                  <a:srgbClr val="FF0000"/>
                </a:solidFill>
              </a:rPr>
              <a:t>java –version</a:t>
            </a:r>
          </a:p>
          <a:p>
            <a:pPr algn="l"/>
            <a:r>
              <a:rPr lang="en-US" altLang="ko-KR" sz="1200" b="1" dirty="0" err="1" smtClean="0">
                <a:solidFill>
                  <a:srgbClr val="FF0000"/>
                </a:solidFill>
              </a:rPr>
              <a:t>wget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-O /</a:t>
            </a:r>
            <a:r>
              <a:rPr lang="en-US" altLang="ko-KR" sz="1200" b="1" dirty="0" err="1">
                <a:solidFill>
                  <a:srgbClr val="FF0000"/>
                </a:solidFill>
              </a:rPr>
              <a:t>etc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</a:rPr>
              <a:t>yum.repos.d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</a:rPr>
              <a:t>jenkins.repo</a:t>
            </a:r>
            <a:r>
              <a:rPr lang="en-US" altLang="ko-KR" sz="1200" b="1" dirty="0">
                <a:solidFill>
                  <a:srgbClr val="FF0000"/>
                </a:solidFill>
              </a:rPr>
              <a:t> http://pkg.jenkins-ci.org/redhat/jenkins.repo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en-US" altLang="ko-KR" sz="1200" dirty="0" smtClean="0"/>
              <a:t>[</a:t>
            </a:r>
            <a:r>
              <a:rPr lang="en-US" altLang="ko-KR" sz="1200" dirty="0"/>
              <a:t>root@web1 ~]# </a:t>
            </a:r>
            <a:r>
              <a:rPr lang="en-US" altLang="ko-KR" sz="1200" b="1" dirty="0">
                <a:solidFill>
                  <a:srgbClr val="FF0000"/>
                </a:solidFill>
              </a:rPr>
              <a:t>cat /</a:t>
            </a:r>
            <a:r>
              <a:rPr lang="en-US" altLang="ko-KR" sz="1200" b="1" dirty="0" err="1">
                <a:solidFill>
                  <a:srgbClr val="FF0000"/>
                </a:solidFill>
              </a:rPr>
              <a:t>etc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</a:rPr>
              <a:t>yum.repos.d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</a:rPr>
              <a:t>jenkins.repo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l"/>
            <a:r>
              <a:rPr lang="en-US" altLang="ko-KR" sz="1200" dirty="0"/>
              <a:t>[</a:t>
            </a:r>
            <a:r>
              <a:rPr lang="en-US" altLang="ko-KR" sz="1200" dirty="0" err="1"/>
              <a:t>jenkins</a:t>
            </a:r>
            <a:r>
              <a:rPr lang="en-US" altLang="ko-KR" sz="1200" dirty="0"/>
              <a:t>]</a:t>
            </a:r>
          </a:p>
          <a:p>
            <a:pPr algn="l"/>
            <a:r>
              <a:rPr lang="en-US" altLang="ko-KR" sz="1200" dirty="0"/>
              <a:t>name=Jenkins</a:t>
            </a:r>
          </a:p>
          <a:p>
            <a:pPr algn="l"/>
            <a:r>
              <a:rPr lang="en-US" altLang="ko-KR" sz="1200" dirty="0" err="1"/>
              <a:t>baseurl</a:t>
            </a:r>
            <a:r>
              <a:rPr lang="en-US" altLang="ko-KR" sz="1200" dirty="0"/>
              <a:t>=http://pkg.jenkins.io/redhat</a:t>
            </a:r>
          </a:p>
          <a:p>
            <a:pPr algn="l"/>
            <a:r>
              <a:rPr lang="en-US" altLang="ko-KR" sz="1200" dirty="0" err="1"/>
              <a:t>gpgcheck</a:t>
            </a:r>
            <a:r>
              <a:rPr lang="en-US" altLang="ko-KR" sz="1200" dirty="0"/>
              <a:t>=0</a:t>
            </a:r>
          </a:p>
          <a:p>
            <a:pPr algn="l"/>
            <a:r>
              <a:rPr lang="en-US" altLang="ko-KR" sz="1200" dirty="0" smtClean="0"/>
              <a:t>enabled=1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b="1" dirty="0" smtClean="0">
                <a:solidFill>
                  <a:srgbClr val="FF0000"/>
                </a:solidFill>
              </a:rPr>
              <a:t>yum </a:t>
            </a:r>
            <a:r>
              <a:rPr lang="en-US" altLang="ko-KR" sz="1200" b="1" dirty="0">
                <a:solidFill>
                  <a:srgbClr val="FF0000"/>
                </a:solidFill>
              </a:rPr>
              <a:t>install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jenkins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b="1" dirty="0" err="1">
                <a:solidFill>
                  <a:srgbClr val="FF0000"/>
                </a:solidFill>
              </a:rPr>
              <a:t>systemctl</a:t>
            </a:r>
            <a:r>
              <a:rPr lang="en-US" altLang="ko-KR" sz="1200" b="1" dirty="0">
                <a:solidFill>
                  <a:srgbClr val="FF0000"/>
                </a:solidFill>
              </a:rPr>
              <a:t> enable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jenkins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b="1" dirty="0" err="1">
                <a:solidFill>
                  <a:srgbClr val="FF0000"/>
                </a:solidFill>
              </a:rPr>
              <a:t>systemctl</a:t>
            </a:r>
            <a:r>
              <a:rPr lang="en-US" altLang="ko-KR" sz="1200" b="1" dirty="0">
                <a:solidFill>
                  <a:srgbClr val="FF0000"/>
                </a:solidFill>
              </a:rPr>
              <a:t> start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jenkins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[root@web1 </a:t>
            </a:r>
            <a:r>
              <a:rPr lang="en-US" altLang="ko-KR" sz="1200" dirty="0" err="1"/>
              <a:t>jenkins</a:t>
            </a:r>
            <a:r>
              <a:rPr lang="en-US" altLang="ko-KR" sz="1200" dirty="0"/>
              <a:t>]# </a:t>
            </a:r>
            <a:r>
              <a:rPr lang="en-US" altLang="ko-KR" sz="1200" b="1" dirty="0" err="1">
                <a:solidFill>
                  <a:srgbClr val="FF0000"/>
                </a:solidFill>
              </a:rPr>
              <a:t>systemctl</a:t>
            </a:r>
            <a:r>
              <a:rPr lang="en-US" altLang="ko-KR" sz="1200" b="1" dirty="0">
                <a:solidFill>
                  <a:srgbClr val="FF0000"/>
                </a:solidFill>
              </a:rPr>
              <a:t> status  </a:t>
            </a:r>
            <a:r>
              <a:rPr lang="en-US" altLang="ko-KR" sz="1200" b="1" dirty="0" err="1">
                <a:solidFill>
                  <a:srgbClr val="FF0000"/>
                </a:solidFill>
              </a:rPr>
              <a:t>jenkins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l"/>
            <a:r>
              <a:rPr lang="en-US" altLang="ko-KR" sz="1200" dirty="0"/>
              <a:t>● </a:t>
            </a:r>
            <a:r>
              <a:rPr lang="en-US" altLang="ko-KR" sz="1200" dirty="0" err="1"/>
              <a:t>jenkins.service</a:t>
            </a:r>
            <a:r>
              <a:rPr lang="en-US" altLang="ko-KR" sz="1200" dirty="0"/>
              <a:t> - LSB: Jenkins Automation Server</a:t>
            </a:r>
          </a:p>
          <a:p>
            <a:pPr algn="l"/>
            <a:r>
              <a:rPr lang="en-US" altLang="ko-KR" sz="1200" dirty="0"/>
              <a:t>   Loaded: loaded (/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rc.d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init.d</a:t>
            </a:r>
            <a:r>
              <a:rPr lang="en-US" altLang="ko-KR" sz="1200" dirty="0"/>
              <a:t>/</a:t>
            </a:r>
            <a:r>
              <a:rPr lang="en-US" altLang="ko-KR" sz="1200" dirty="0" err="1"/>
              <a:t>jenkins</a:t>
            </a:r>
            <a:r>
              <a:rPr lang="en-US" altLang="ko-KR" sz="1200" dirty="0"/>
              <a:t>; bad; vendor preset: disabled)</a:t>
            </a:r>
          </a:p>
          <a:p>
            <a:pPr algn="l"/>
            <a:r>
              <a:rPr lang="en-US" altLang="ko-KR" sz="1200" dirty="0"/>
              <a:t>   Active: active (running) since Mon 2018-02-05 08:54:34 GMT; 4h 49min ago</a:t>
            </a:r>
          </a:p>
          <a:p>
            <a:pPr algn="l"/>
            <a:r>
              <a:rPr lang="en-US" altLang="ko-KR" sz="1200" dirty="0"/>
              <a:t>     Docs: </a:t>
            </a:r>
            <a:r>
              <a:rPr lang="en-US" altLang="ko-KR" sz="1200" dirty="0" err="1"/>
              <a:t>man:systemd-sysv-generator</a:t>
            </a:r>
            <a:r>
              <a:rPr lang="en-US" altLang="ko-KR" sz="1200" dirty="0"/>
              <a:t>(8)</a:t>
            </a:r>
          </a:p>
          <a:p>
            <a:pPr algn="l"/>
            <a:r>
              <a:rPr lang="en-US" altLang="ko-KR" sz="1200" dirty="0"/>
              <a:t>   </a:t>
            </a:r>
            <a:r>
              <a:rPr lang="en-US" altLang="ko-KR" sz="1200" dirty="0" err="1"/>
              <a:t>CGroup</a:t>
            </a:r>
            <a:r>
              <a:rPr lang="en-US" altLang="ko-KR" sz="1200" dirty="0"/>
              <a:t>: /</a:t>
            </a:r>
            <a:r>
              <a:rPr lang="en-US" altLang="ko-KR" sz="1200" dirty="0" err="1"/>
              <a:t>system.slice</a:t>
            </a:r>
            <a:r>
              <a:rPr lang="en-US" altLang="ko-KR" sz="1200" dirty="0"/>
              <a:t>/</a:t>
            </a:r>
            <a:r>
              <a:rPr lang="en-US" altLang="ko-KR" sz="1200" dirty="0" err="1"/>
              <a:t>jenkins.service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  └─4237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/alternatives/java -</a:t>
            </a:r>
            <a:r>
              <a:rPr lang="en-US" altLang="ko-KR" sz="1200" dirty="0" err="1"/>
              <a:t>Dcom.sun.akuma.Daemon</a:t>
            </a:r>
            <a:r>
              <a:rPr lang="en-US" altLang="ko-KR" sz="1200" dirty="0"/>
              <a:t>=</a:t>
            </a:r>
            <a:r>
              <a:rPr lang="en-US" altLang="ko-KR" sz="1200" dirty="0" err="1"/>
              <a:t>daemonized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Djava.awt.headless</a:t>
            </a:r>
            <a:r>
              <a:rPr lang="en-US" altLang="ko-KR" sz="1200" dirty="0"/>
              <a:t>=true -DJENKINS_H...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Feb 05 08:54:33 web1 </a:t>
            </a:r>
            <a:r>
              <a:rPr lang="en-US" altLang="ko-KR" sz="1200" dirty="0" err="1"/>
              <a:t>systemd</a:t>
            </a:r>
            <a:r>
              <a:rPr lang="en-US" altLang="ko-KR" sz="1200" dirty="0"/>
              <a:t>[1]: Starting LSB: Jenkins Automation Server...</a:t>
            </a:r>
          </a:p>
          <a:p>
            <a:pPr algn="l"/>
            <a:r>
              <a:rPr lang="en-US" altLang="ko-KR" sz="1200" dirty="0"/>
              <a:t>Feb 05 08:54:33 web1 </a:t>
            </a:r>
            <a:r>
              <a:rPr lang="en-US" altLang="ko-KR" sz="1200" dirty="0" err="1"/>
              <a:t>runuser</a:t>
            </a:r>
            <a:r>
              <a:rPr lang="en-US" altLang="ko-KR" sz="1200" dirty="0"/>
              <a:t>[4223]: </a:t>
            </a:r>
            <a:r>
              <a:rPr lang="en-US" altLang="ko-KR" sz="1200" dirty="0" err="1"/>
              <a:t>pam_unix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runuser:session</a:t>
            </a:r>
            <a:r>
              <a:rPr lang="en-US" altLang="ko-KR" sz="1200" dirty="0"/>
              <a:t>): session opened for user </a:t>
            </a:r>
            <a:r>
              <a:rPr lang="en-US" altLang="ko-KR" sz="1200" dirty="0" err="1"/>
              <a:t>jenkins</a:t>
            </a:r>
            <a:r>
              <a:rPr lang="en-US" altLang="ko-KR" sz="1200" dirty="0"/>
              <a:t> by (</a:t>
            </a:r>
            <a:r>
              <a:rPr lang="en-US" altLang="ko-KR" sz="1200" dirty="0" err="1"/>
              <a:t>uid</a:t>
            </a:r>
            <a:r>
              <a:rPr lang="en-US" altLang="ko-KR" sz="1200" dirty="0"/>
              <a:t>=0)</a:t>
            </a:r>
          </a:p>
          <a:p>
            <a:pPr algn="l"/>
            <a:r>
              <a:rPr lang="en-US" altLang="ko-KR" sz="1200" dirty="0"/>
              <a:t>Feb 05 08:54:34 web1 </a:t>
            </a:r>
            <a:r>
              <a:rPr lang="en-US" altLang="ko-KR" sz="1200" dirty="0" err="1"/>
              <a:t>jenkins</a:t>
            </a:r>
            <a:r>
              <a:rPr lang="en-US" altLang="ko-KR" sz="1200" dirty="0"/>
              <a:t>[4218]: Starting Jenkins [  OK  ]</a:t>
            </a:r>
          </a:p>
          <a:p>
            <a:pPr algn="l"/>
            <a:r>
              <a:rPr lang="en-US" altLang="ko-KR" sz="1200" dirty="0"/>
              <a:t>Feb 05 08:54:34 web1 </a:t>
            </a:r>
            <a:r>
              <a:rPr lang="en-US" altLang="ko-KR" sz="1200" dirty="0" err="1"/>
              <a:t>systemd</a:t>
            </a:r>
            <a:r>
              <a:rPr lang="en-US" altLang="ko-KR" sz="1200" dirty="0"/>
              <a:t>[1]: Started LSB: Jenkins Automation Server.</a:t>
            </a:r>
          </a:p>
          <a:p>
            <a:pPr algn="l"/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788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8496944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config</a:t>
            </a:r>
            <a:r>
              <a:rPr lang="en-US" altLang="ko-KR" sz="1800" b="1" dirty="0" smtClean="0"/>
              <a:t> </a:t>
            </a:r>
          </a:p>
          <a:p>
            <a:pPr algn="l"/>
            <a:r>
              <a:rPr lang="en-US" altLang="ko-KR" sz="1000" dirty="0"/>
              <a:t>[root@web1 </a:t>
            </a:r>
            <a:r>
              <a:rPr lang="en-US" altLang="ko-KR" sz="1000" dirty="0" err="1"/>
              <a:t>jenkins</a:t>
            </a:r>
            <a:r>
              <a:rPr lang="en-US" altLang="ko-KR" sz="1000" dirty="0"/>
              <a:t>]# </a:t>
            </a:r>
            <a:r>
              <a:rPr lang="en-US" altLang="ko-KR" sz="1200" b="1" dirty="0">
                <a:solidFill>
                  <a:srgbClr val="FF0000"/>
                </a:solidFill>
              </a:rPr>
              <a:t>cat /</a:t>
            </a:r>
            <a:r>
              <a:rPr lang="en-US" altLang="ko-KR" sz="1200" b="1" dirty="0" err="1">
                <a:solidFill>
                  <a:srgbClr val="FF0000"/>
                </a:solidFill>
              </a:rPr>
              <a:t>etc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</a:rPr>
              <a:t>sysconfig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</a:rPr>
              <a:t>jenkins</a:t>
            </a:r>
            <a:r>
              <a:rPr lang="en-US" altLang="ko-KR" sz="1200" b="1" dirty="0">
                <a:solidFill>
                  <a:srgbClr val="FF0000"/>
                </a:solidFill>
              </a:rPr>
              <a:t>  | grep -v "#"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JENKINS_HOME="/</a:t>
            </a:r>
            <a:r>
              <a:rPr lang="en-US" altLang="ko-KR" sz="1000" b="1" dirty="0" err="1">
                <a:solidFill>
                  <a:srgbClr val="FF0000"/>
                </a:solidFill>
              </a:rPr>
              <a:t>var</a:t>
            </a:r>
            <a:r>
              <a:rPr lang="en-US" altLang="ko-KR" sz="1000" b="1" dirty="0">
                <a:solidFill>
                  <a:srgbClr val="FF0000"/>
                </a:solidFill>
              </a:rPr>
              <a:t>/lib/</a:t>
            </a:r>
            <a:r>
              <a:rPr lang="en-US" altLang="ko-KR" sz="1000" b="1" dirty="0" err="1">
                <a:solidFill>
                  <a:srgbClr val="FF0000"/>
                </a:solidFill>
              </a:rPr>
              <a:t>jenkins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JENKINS_JAVA_CMD=""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JENKINS_USER="</a:t>
            </a:r>
            <a:r>
              <a:rPr lang="en-US" altLang="ko-KR" sz="1000" b="1" dirty="0" err="1">
                <a:solidFill>
                  <a:srgbClr val="FF0000"/>
                </a:solidFill>
              </a:rPr>
              <a:t>jenkins</a:t>
            </a:r>
            <a:r>
              <a:rPr lang="en-US" altLang="ko-KR" sz="1000" b="1" dirty="0">
                <a:solidFill>
                  <a:srgbClr val="FF0000"/>
                </a:solidFill>
              </a:rPr>
              <a:t>"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JENKINS_JAVA_OPTIONS="-</a:t>
            </a:r>
            <a:r>
              <a:rPr lang="en-US" altLang="ko-KR" sz="1000" dirty="0" err="1"/>
              <a:t>Djava.awt.headless</a:t>
            </a:r>
            <a:r>
              <a:rPr lang="en-US" altLang="ko-KR" sz="1000" dirty="0"/>
              <a:t>=true"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b="1" dirty="0">
                <a:solidFill>
                  <a:srgbClr val="FF0000"/>
                </a:solidFill>
              </a:rPr>
              <a:t>JENKINS_PORT="8080"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JENKINS_LISTEN_ADDRESS=""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JENKINS_HTTPS_PORT=""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JENKINS_HTTPS_KEYSTORE=""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JENKINS_HTTPS_KEYSTORE_PASSWORD=""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JENKINS_HTTPS_LISTEN_ADDRESS=""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JENKINS_DEBUG_LEVEL="5"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JENKINS_ENABLE_ACCESS_LOG="no"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JENKINS_HANDLER_MAX="100"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JENKINS_HANDLER_IDLE="20"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JENKINS_ARGS=""</a:t>
            </a:r>
          </a:p>
        </p:txBody>
      </p:sp>
    </p:spTree>
    <p:extLst>
      <p:ext uri="{BB962C8B-B14F-4D97-AF65-F5344CB8AC3E}">
        <p14:creationId xmlns:p14="http://schemas.microsoft.com/office/powerpoint/2010/main" val="12454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웹접속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(</a:t>
            </a:r>
            <a:r>
              <a:rPr lang="en-US" altLang="ko-KR" sz="1800" b="1" dirty="0" smtClean="0">
                <a:hlinkClick r:id="rId2"/>
              </a:rPr>
              <a:t>http://localhost:8080</a:t>
            </a:r>
            <a:r>
              <a:rPr lang="en-US" altLang="ko-KR" sz="1800" b="1" dirty="0" smtClean="0"/>
              <a:t>)</a:t>
            </a:r>
          </a:p>
          <a:p>
            <a:pPr algn="l"/>
            <a:r>
              <a:rPr lang="en-US" altLang="ko-KR" sz="1200" b="1" dirty="0"/>
              <a:t>[root@web1 </a:t>
            </a:r>
            <a:r>
              <a:rPr lang="en-US" altLang="ko-KR" sz="1200" b="1" dirty="0" err="1"/>
              <a:t>jenkins</a:t>
            </a:r>
            <a:r>
              <a:rPr lang="en-US" altLang="ko-KR" sz="1200" b="1" dirty="0"/>
              <a:t>]# cat /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/lib/</a:t>
            </a:r>
            <a:r>
              <a:rPr lang="en-US" altLang="ko-KR" sz="1200" b="1" dirty="0" err="1" smtClean="0"/>
              <a:t>jenkins</a:t>
            </a:r>
            <a:r>
              <a:rPr lang="en-US" altLang="ko-KR" sz="1200" b="1" dirty="0" smtClean="0"/>
              <a:t>/secrets/</a:t>
            </a:r>
            <a:r>
              <a:rPr lang="en-US" altLang="ko-KR" sz="1200" b="1" dirty="0" err="1" smtClean="0"/>
              <a:t>initialAdminPassword</a:t>
            </a:r>
            <a:r>
              <a:rPr lang="en-US" altLang="ko-KR" sz="1200" b="1" dirty="0" smtClean="0"/>
              <a:t> 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초기패스워드 입력</a:t>
            </a:r>
            <a:endParaRPr lang="en-US" altLang="ko-KR" sz="1200" b="1" dirty="0"/>
          </a:p>
          <a:p>
            <a:pPr algn="l"/>
            <a:r>
              <a:rPr lang="en-US" altLang="ko-KR" sz="1200" b="1" dirty="0" smtClean="0">
                <a:solidFill>
                  <a:srgbClr val="FF0000"/>
                </a:solidFill>
              </a:rPr>
              <a:t>29d32d532dc14cbb81cd0db23b68f4c2</a:t>
            </a:r>
          </a:p>
          <a:p>
            <a:pPr algn="l"/>
            <a:endParaRPr lang="en-US" altLang="ko-KR" sz="1200" b="1" dirty="0">
              <a:solidFill>
                <a:srgbClr val="FF0000"/>
              </a:solidFill>
            </a:endParaRPr>
          </a:p>
          <a:p>
            <a:pPr algn="l"/>
            <a:r>
              <a:rPr lang="en-US" altLang="ko-KR" sz="1800" b="1" dirty="0" smtClean="0"/>
              <a:t> </a:t>
            </a:r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400" b="1" dirty="0" smtClean="0"/>
              <a:t>※ admin </a:t>
            </a:r>
            <a:r>
              <a:rPr lang="ko-KR" altLang="en-US" sz="1400" b="1" dirty="0" smtClean="0"/>
              <a:t>패스워드 </a:t>
            </a:r>
            <a:r>
              <a:rPr lang="ko-KR" altLang="en-US" sz="1400" b="1" dirty="0" err="1" smtClean="0"/>
              <a:t>분실시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조치</a:t>
            </a:r>
            <a:endParaRPr lang="en-US" altLang="ko-KR" sz="1400" b="1" dirty="0" smtClean="0"/>
          </a:p>
          <a:p>
            <a:pPr algn="l"/>
            <a:r>
              <a:rPr lang="en-US" altLang="ko-KR" sz="1400" dirty="0"/>
              <a:t>vi 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/lib/</a:t>
            </a:r>
            <a:r>
              <a:rPr lang="en-US" altLang="ko-KR" sz="1400" dirty="0" err="1"/>
              <a:t>jenkins</a:t>
            </a:r>
            <a:r>
              <a:rPr lang="en-US" altLang="ko-KR" sz="1400" dirty="0"/>
              <a:t>/config.xml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useSecurity</a:t>
            </a:r>
            <a:r>
              <a:rPr lang="en-US" altLang="ko-KR" sz="1400" dirty="0"/>
              <a:t>&gt;true&lt;/</a:t>
            </a:r>
            <a:r>
              <a:rPr lang="en-US" altLang="ko-KR" sz="1400" dirty="0" err="1"/>
              <a:t>useSecurity</a:t>
            </a:r>
            <a:r>
              <a:rPr lang="en-US" altLang="ko-KR" sz="1400" dirty="0"/>
              <a:t>&gt; =&gt; </a:t>
            </a:r>
            <a:r>
              <a:rPr lang="en-US" altLang="ko-KR" sz="1400" b="1" dirty="0">
                <a:solidFill>
                  <a:srgbClr val="FF0000"/>
                </a:solidFill>
              </a:rPr>
              <a:t>true</a:t>
            </a:r>
            <a:r>
              <a:rPr lang="ko-KR" altLang="en-US" sz="1400" b="1" dirty="0">
                <a:solidFill>
                  <a:srgbClr val="FF0000"/>
                </a:solidFill>
              </a:rPr>
              <a:t>를 </a:t>
            </a:r>
            <a:r>
              <a:rPr lang="en-US" altLang="ko-KR" sz="1400" b="1" dirty="0">
                <a:solidFill>
                  <a:srgbClr val="FF0000"/>
                </a:solidFill>
              </a:rPr>
              <a:t>false</a:t>
            </a:r>
            <a:r>
              <a:rPr lang="ko-KR" altLang="en-US" sz="1400" b="1" dirty="0">
                <a:solidFill>
                  <a:srgbClr val="FF0000"/>
                </a:solidFill>
              </a:rPr>
              <a:t>로 </a:t>
            </a:r>
            <a:r>
              <a:rPr lang="ko-KR" altLang="en-US" sz="1400" dirty="0"/>
              <a:t>수정하고 </a:t>
            </a:r>
            <a:r>
              <a:rPr lang="en-US" altLang="ko-KR" sz="1400" b="1" dirty="0" err="1">
                <a:solidFill>
                  <a:srgbClr val="FF0000"/>
                </a:solidFill>
              </a:rPr>
              <a:t>sudo</a:t>
            </a:r>
            <a:r>
              <a:rPr lang="en-US" altLang="ko-KR" sz="1400" b="1" dirty="0">
                <a:solidFill>
                  <a:srgbClr val="FF0000"/>
                </a:solidFill>
              </a:rPr>
              <a:t> service </a:t>
            </a:r>
            <a:r>
              <a:rPr lang="en-US" altLang="ko-KR" sz="1400" b="1" dirty="0" err="1">
                <a:solidFill>
                  <a:srgbClr val="FF0000"/>
                </a:solidFill>
              </a:rPr>
              <a:t>jenkins</a:t>
            </a:r>
            <a:r>
              <a:rPr lang="en-US" altLang="ko-KR" sz="1400" b="1" dirty="0">
                <a:solidFill>
                  <a:srgbClr val="FF0000"/>
                </a:solidFill>
              </a:rPr>
              <a:t> restart</a:t>
            </a:r>
            <a:r>
              <a:rPr lang="ko-KR" altLang="en-US" sz="1400" dirty="0" smtClean="0"/>
              <a:t>를 실행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endParaRPr lang="en-US" altLang="ko-KR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1638201"/>
            <a:ext cx="6470704" cy="412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플러그인 설치</a:t>
            </a:r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r>
              <a:rPr lang="ko-KR" altLang="en-US" sz="1600" b="1" dirty="0" smtClean="0"/>
              <a:t>기본 플러그인 설치</a:t>
            </a:r>
            <a:endParaRPr lang="en-US" altLang="ko-KR" sz="16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endParaRPr lang="en-US" altLang="ko-KR" sz="1200" dirty="0" smtClean="0"/>
          </a:p>
          <a:p>
            <a:pPr algn="l"/>
            <a:endParaRPr lang="en-US" altLang="ko-KR" sz="1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1818221"/>
            <a:ext cx="4896544" cy="401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78" y="1818220"/>
            <a:ext cx="5448301" cy="401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8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admin </a:t>
            </a:r>
            <a:r>
              <a:rPr lang="ko-KR" altLang="en-US" sz="1800" b="1" dirty="0" smtClean="0"/>
              <a:t>계정생성</a:t>
            </a: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endParaRPr lang="en-US" altLang="ko-KR" sz="1200" dirty="0" smtClean="0"/>
          </a:p>
          <a:p>
            <a:pPr algn="l"/>
            <a:endParaRPr lang="en-US" altLang="ko-KR" sz="1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4" y="1530189"/>
            <a:ext cx="664887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0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zenkins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설치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145016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zenkins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새작업</a:t>
            </a:r>
            <a:r>
              <a:rPr lang="ko-KR" altLang="en-US" sz="1800" b="1" dirty="0" smtClean="0"/>
              <a:t> 생성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(pipeline </a:t>
            </a:r>
            <a:r>
              <a:rPr lang="ko-KR" altLang="en-US" sz="1800" b="1" dirty="0" err="1"/>
              <a:t>설정후</a:t>
            </a:r>
            <a:r>
              <a:rPr lang="ko-KR" altLang="en-US" sz="1800" b="1" dirty="0"/>
              <a:t> </a:t>
            </a:r>
            <a:r>
              <a:rPr lang="en-US" altLang="ko-KR" sz="1800" b="1" dirty="0" smtClean="0"/>
              <a:t>ok)</a:t>
            </a:r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 </a:t>
            </a:r>
            <a:endParaRPr lang="en-US" altLang="ko-KR" sz="1200" dirty="0" smtClean="0"/>
          </a:p>
          <a:p>
            <a:pPr algn="l"/>
            <a:endParaRPr lang="en-US" altLang="ko-KR" sz="1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0" y="1314166"/>
            <a:ext cx="4788532" cy="46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38" y="1297274"/>
            <a:ext cx="5496744" cy="462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6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1474034740</TotalTime>
  <Pages>39</Pages>
  <Words>1205</Words>
  <Application>Microsoft Office PowerPoint</Application>
  <PresentationFormat>사용자 지정</PresentationFormat>
  <Paragraphs>478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1_디자인 사용자 지정</vt:lpstr>
      <vt:lpstr>3_디자인 사용자 지정</vt:lpstr>
      <vt:lpstr>zenkins</vt:lpstr>
      <vt:lpstr>1. zenkins란 </vt:lpstr>
      <vt:lpstr>1. zenkins란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  <vt:lpstr>1. zenkins 설치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6157</cp:revision>
  <cp:lastPrinted>2014-04-16T08:01:37Z</cp:lastPrinted>
  <dcterms:created xsi:type="dcterms:W3CDTF">1996-10-14T12:11:22Z</dcterms:created>
  <dcterms:modified xsi:type="dcterms:W3CDTF">2018-02-08T04:18:12Z</dcterms:modified>
</cp:coreProperties>
</file>