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9"/>
  </p:notesMasterIdLst>
  <p:handoutMasterIdLst>
    <p:handoutMasterId r:id="rId10"/>
  </p:handoutMasterIdLst>
  <p:sldIdLst>
    <p:sldId id="3426" r:id="rId3"/>
    <p:sldId id="3689" r:id="rId4"/>
    <p:sldId id="3692" r:id="rId5"/>
    <p:sldId id="3693" r:id="rId6"/>
    <p:sldId id="3690" r:id="rId7"/>
    <p:sldId id="3691" r:id="rId8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89"/>
            <p14:sldId id="3692"/>
            <p14:sldId id="3693"/>
            <p14:sldId id="3690"/>
            <p14:sldId id="36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6" autoAdjust="0"/>
    <p:restoredTop sz="98698" autoAdjust="0"/>
  </p:normalViewPr>
  <p:slideViewPr>
    <p:cSldViewPr showGuides="1">
      <p:cViewPr varScale="1">
        <p:scale>
          <a:sx n="102" d="100"/>
          <a:sy n="102" d="100"/>
        </p:scale>
        <p:origin x="-618" y="-84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thertype" TargetMode="External"/><Relationship Id="rId2" Type="http://schemas.openxmlformats.org/officeDocument/2006/relationships/hyperlink" Target="https://en.wikipedia.org/wiki/Preamble_(communication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rame_check_sequen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+mn-ea"/>
                <a:ea typeface="+mn-ea"/>
              </a:rPr>
              <a:t>LLDP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LLDP</a:t>
            </a:r>
            <a:r>
              <a:rPr lang="ko-KR" altLang="en-US" sz="2000" dirty="0" smtClean="0">
                <a:latin typeface="+mn-ea"/>
                <a:ea typeface="+mn-ea"/>
              </a:rPr>
              <a:t>란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LLDP </a:t>
            </a:r>
            <a:r>
              <a:rPr lang="ko-KR" altLang="en-US" sz="1800" b="1" dirty="0"/>
              <a:t>란</a:t>
            </a:r>
            <a:endParaRPr lang="en-US" altLang="ko-KR" sz="1800" b="1" dirty="0"/>
          </a:p>
          <a:p>
            <a:pPr algn="l"/>
            <a:r>
              <a:rPr lang="ko-KR" altLang="en-US" sz="1400" dirty="0">
                <a:latin typeface="+mn-ea"/>
                <a:ea typeface="+mn-ea"/>
              </a:rPr>
              <a:t>먼저</a:t>
            </a:r>
            <a:r>
              <a:rPr lang="en-US" altLang="ko-KR" sz="1400" dirty="0">
                <a:latin typeface="+mn-ea"/>
                <a:ea typeface="+mn-ea"/>
              </a:rPr>
              <a:t>, 802.1ab</a:t>
            </a:r>
            <a:r>
              <a:rPr lang="ko-KR" altLang="en-US" sz="1400" dirty="0">
                <a:latin typeface="+mn-ea"/>
                <a:ea typeface="+mn-ea"/>
              </a:rPr>
              <a:t>에서 논의중인 </a:t>
            </a:r>
            <a:r>
              <a:rPr lang="en-US" altLang="ko-KR" sz="1400" dirty="0">
                <a:latin typeface="+mn-ea"/>
                <a:ea typeface="+mn-ea"/>
              </a:rPr>
              <a:t>MAC</a:t>
            </a:r>
            <a:r>
              <a:rPr lang="ko-KR" altLang="en-US" sz="1400" dirty="0">
                <a:latin typeface="+mn-ea"/>
                <a:ea typeface="+mn-ea"/>
              </a:rPr>
              <a:t>계층</a:t>
            </a:r>
            <a:r>
              <a:rPr lang="en-US" altLang="ko-KR" sz="1400" dirty="0">
                <a:latin typeface="+mn-ea"/>
                <a:ea typeface="+mn-ea"/>
              </a:rPr>
              <a:t>(Media Access Control Layer)</a:t>
            </a:r>
            <a:r>
              <a:rPr lang="ko-KR" altLang="en-US" sz="1400" dirty="0">
                <a:latin typeface="+mn-ea"/>
                <a:ea typeface="+mn-ea"/>
              </a:rPr>
              <a:t>에서의 </a:t>
            </a:r>
            <a:r>
              <a:rPr lang="en-US" altLang="ko-KR" sz="1400" dirty="0">
                <a:latin typeface="+mn-ea"/>
                <a:ea typeface="+mn-ea"/>
              </a:rPr>
              <a:t>Connectivity Discovery </a:t>
            </a:r>
            <a:r>
              <a:rPr lang="ko-KR" altLang="en-US" sz="1400" dirty="0">
                <a:latin typeface="+mn-ea"/>
                <a:ea typeface="+mn-ea"/>
              </a:rPr>
              <a:t>프로토콜인 </a:t>
            </a:r>
            <a:r>
              <a:rPr lang="en-US" altLang="ko-KR" sz="1400" dirty="0">
                <a:latin typeface="+mn-ea"/>
                <a:ea typeface="+mn-ea"/>
              </a:rPr>
              <a:t>LLDP</a:t>
            </a:r>
            <a:r>
              <a:rPr lang="ko-KR" altLang="en-US" sz="1400" dirty="0">
                <a:latin typeface="+mn-ea"/>
                <a:ea typeface="+mn-ea"/>
              </a:rPr>
              <a:t>는 </a:t>
            </a:r>
            <a:r>
              <a:rPr lang="en-US" altLang="ko-KR" sz="1400" dirty="0">
                <a:latin typeface="+mn-ea"/>
                <a:ea typeface="+mn-ea"/>
              </a:rPr>
              <a:t>Cisco Discovery Protocol(CDP)</a:t>
            </a:r>
            <a:r>
              <a:rPr lang="ko-KR" altLang="en-US" sz="1400" dirty="0">
                <a:latin typeface="+mn-ea"/>
                <a:ea typeface="+mn-ea"/>
              </a:rPr>
              <a:t>와 유사한 것으로서</a:t>
            </a:r>
            <a:r>
              <a:rPr lang="en-US" altLang="ko-KR" sz="1400" dirty="0">
                <a:latin typeface="+mn-ea"/>
                <a:ea typeface="+mn-ea"/>
              </a:rPr>
              <a:t>, CDP</a:t>
            </a:r>
            <a:r>
              <a:rPr lang="ko-KR" altLang="en-US" sz="1400" dirty="0">
                <a:latin typeface="+mn-ea"/>
                <a:ea typeface="+mn-ea"/>
              </a:rPr>
              <a:t>가 </a:t>
            </a:r>
            <a:r>
              <a:rPr lang="en-US" altLang="ko-KR" sz="1400" dirty="0">
                <a:latin typeface="+mn-ea"/>
                <a:ea typeface="+mn-ea"/>
              </a:rPr>
              <a:t>IP</a:t>
            </a:r>
            <a:r>
              <a:rPr lang="ko-KR" altLang="en-US" sz="1400" dirty="0">
                <a:latin typeface="+mn-ea"/>
                <a:ea typeface="+mn-ea"/>
              </a:rPr>
              <a:t>계층 이상에서 동작하는 것에 비하여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링크계층의 </a:t>
            </a:r>
            <a:r>
              <a:rPr lang="ko-KR" altLang="en-US" sz="1400" dirty="0" err="1">
                <a:latin typeface="+mn-ea"/>
                <a:ea typeface="+mn-ea"/>
              </a:rPr>
              <a:t>여러가지</a:t>
            </a:r>
            <a:r>
              <a:rPr lang="ko-KR" altLang="en-US" sz="1400" dirty="0">
                <a:latin typeface="+mn-ea"/>
                <a:ea typeface="+mn-ea"/>
              </a:rPr>
              <a:t> 시스템 정보를 교환하는데 특징이 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이것은 </a:t>
            </a:r>
            <a:r>
              <a:rPr lang="en-US" altLang="ko-KR" sz="1400" dirty="0">
                <a:latin typeface="+mn-ea"/>
                <a:ea typeface="+mn-ea"/>
              </a:rPr>
              <a:t>RFC 2922</a:t>
            </a:r>
            <a:r>
              <a:rPr lang="ko-KR" altLang="en-US" sz="1400" dirty="0">
                <a:latin typeface="+mn-ea"/>
                <a:ea typeface="+mn-ea"/>
              </a:rPr>
              <a:t>에 규정된 표준 </a:t>
            </a:r>
            <a:r>
              <a:rPr lang="en-US" altLang="ko-KR" sz="1400" dirty="0">
                <a:latin typeface="+mn-ea"/>
                <a:ea typeface="+mn-ea"/>
              </a:rPr>
              <a:t>MIB(Management Information Base)</a:t>
            </a:r>
            <a:r>
              <a:rPr lang="ko-KR" altLang="en-US" sz="1400" dirty="0">
                <a:latin typeface="+mn-ea"/>
                <a:ea typeface="+mn-ea"/>
              </a:rPr>
              <a:t>뿐만 아니라 다양한 벤더 관련</a:t>
            </a:r>
            <a:r>
              <a:rPr lang="en-US" altLang="ko-KR" sz="1400" dirty="0">
                <a:latin typeface="+mn-ea"/>
                <a:ea typeface="+mn-ea"/>
              </a:rPr>
              <a:t>(vendor-specific) MIB</a:t>
            </a:r>
            <a:r>
              <a:rPr lang="ko-KR" altLang="en-US" sz="1400" dirty="0">
                <a:latin typeface="+mn-ea"/>
                <a:ea typeface="+mn-ea"/>
              </a:rPr>
              <a:t>에 의해 망의 물리적인 형상과 이 망에 접속된 장치들의 정보를 표시하는데 사용되지만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이러한 </a:t>
            </a:r>
            <a:r>
              <a:rPr lang="en-US" altLang="ko-KR" sz="1400" dirty="0">
                <a:latin typeface="+mn-ea"/>
                <a:ea typeface="+mn-ea"/>
              </a:rPr>
              <a:t>MIB</a:t>
            </a:r>
            <a:r>
              <a:rPr lang="ko-KR" altLang="en-US" sz="1400" dirty="0">
                <a:latin typeface="+mn-ea"/>
                <a:ea typeface="+mn-ea"/>
              </a:rPr>
              <a:t>정보들을 링크계층에서 전달하는 프로토콜에 대한 표준이 없는 문제점을 해결한다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즉</a:t>
            </a:r>
            <a:r>
              <a:rPr lang="en-US" altLang="ko-KR" sz="1400" dirty="0">
                <a:latin typeface="+mn-ea"/>
                <a:ea typeface="+mn-ea"/>
              </a:rPr>
              <a:t>, LLDP</a:t>
            </a:r>
            <a:r>
              <a:rPr lang="ko-KR" altLang="en-US" sz="1400" dirty="0">
                <a:latin typeface="+mn-ea"/>
                <a:ea typeface="+mn-ea"/>
              </a:rPr>
              <a:t>는 물리적인 망의 형상정보와 상위계층이 지원하는 기능들에 대한 정보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그리고 자원들의 변경상황을 알리는데 사용되는 새로운 제어프로토콜로서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현재 </a:t>
            </a:r>
            <a:r>
              <a:rPr lang="en-US" altLang="ko-KR" sz="1400" dirty="0">
                <a:latin typeface="+mn-ea"/>
                <a:ea typeface="+mn-ea"/>
              </a:rPr>
              <a:t>LLDP</a:t>
            </a:r>
            <a:r>
              <a:rPr lang="ko-KR" altLang="en-US" sz="1400" dirty="0">
                <a:latin typeface="+mn-ea"/>
                <a:ea typeface="+mn-ea"/>
              </a:rPr>
              <a:t>에 대한 동작과 프레임 형식에 대한 표준화를 진행 중이다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이러한 </a:t>
            </a:r>
            <a:r>
              <a:rPr lang="en-US" altLang="ko-KR" sz="1400" dirty="0">
                <a:latin typeface="+mn-ea"/>
                <a:ea typeface="+mn-ea"/>
              </a:rPr>
              <a:t>LLDP</a:t>
            </a:r>
            <a:r>
              <a:rPr lang="ko-KR" altLang="en-US" sz="1400" dirty="0">
                <a:latin typeface="+mn-ea"/>
                <a:ea typeface="+mn-ea"/>
              </a:rPr>
              <a:t>는 자신의 정보를 주기적으로 광고하는 </a:t>
            </a:r>
            <a:r>
              <a:rPr lang="ko-KR" altLang="en-US" sz="1400" dirty="0" err="1">
                <a:latin typeface="+mn-ea"/>
                <a:ea typeface="+mn-ea"/>
              </a:rPr>
              <a:t>단방향</a:t>
            </a:r>
            <a:r>
              <a:rPr lang="ko-KR" altLang="en-US" sz="1400" dirty="0">
                <a:latin typeface="+mn-ea"/>
                <a:ea typeface="+mn-ea"/>
              </a:rPr>
              <a:t> 프로토콜이기 때문에 해당 장치에 대한 동작 </a:t>
            </a:r>
            <a:r>
              <a:rPr lang="ko-KR" altLang="en-US" sz="1400" dirty="0" err="1">
                <a:latin typeface="+mn-ea"/>
                <a:ea typeface="+mn-ea"/>
              </a:rPr>
              <a:t>파라미터를</a:t>
            </a:r>
            <a:r>
              <a:rPr lang="ko-KR" altLang="en-US" sz="1400" dirty="0">
                <a:latin typeface="+mn-ea"/>
                <a:ea typeface="+mn-ea"/>
              </a:rPr>
              <a:t> 변경하는 등의 제어 기능은 수행하지 않는다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즉</a:t>
            </a:r>
            <a:r>
              <a:rPr lang="en-US" altLang="ko-KR" sz="1400" dirty="0">
                <a:latin typeface="+mn-ea"/>
                <a:ea typeface="+mn-ea"/>
              </a:rPr>
              <a:t>, LLDP</a:t>
            </a:r>
            <a:r>
              <a:rPr lang="ko-KR" altLang="en-US" sz="1400" dirty="0">
                <a:latin typeface="+mn-ea"/>
                <a:ea typeface="+mn-ea"/>
              </a:rPr>
              <a:t>로 보고되는 망 정보를 단순히 수집하여 활성화된 망의 현 상태를 </a:t>
            </a:r>
            <a:r>
              <a:rPr lang="ko-KR" altLang="en-US" sz="1400" dirty="0" err="1">
                <a:latin typeface="+mn-ea"/>
                <a:ea typeface="+mn-ea"/>
              </a:rPr>
              <a:t>탐색하는데에만</a:t>
            </a:r>
            <a:r>
              <a:rPr lang="ko-KR" altLang="en-US" sz="1400" dirty="0">
                <a:latin typeface="+mn-ea"/>
                <a:ea typeface="+mn-ea"/>
              </a:rPr>
              <a:t> 활용된다</a:t>
            </a:r>
            <a:r>
              <a:rPr lang="en-US" altLang="ko-KR" sz="1400" dirty="0">
                <a:latin typeface="+mn-ea"/>
                <a:ea typeface="+mn-ea"/>
              </a:rPr>
              <a:t>. LLDP</a:t>
            </a:r>
            <a:r>
              <a:rPr lang="ko-KR" altLang="en-US" sz="1400" dirty="0">
                <a:latin typeface="+mn-ea"/>
                <a:ea typeface="+mn-ea"/>
              </a:rPr>
              <a:t>의 계층구조는 </a:t>
            </a:r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ko-KR" altLang="en-US" sz="1400" dirty="0">
                <a:latin typeface="+mn-ea"/>
                <a:ea typeface="+mn-ea"/>
              </a:rPr>
              <a:t>그림 </a:t>
            </a:r>
            <a:r>
              <a:rPr lang="en-US" altLang="ko-KR" sz="1400" dirty="0">
                <a:latin typeface="+mn-ea"/>
                <a:ea typeface="+mn-ea"/>
              </a:rPr>
              <a:t>1&gt;</a:t>
            </a:r>
            <a:r>
              <a:rPr lang="ko-KR" altLang="en-US" sz="1400" dirty="0">
                <a:latin typeface="+mn-ea"/>
                <a:ea typeface="+mn-ea"/>
              </a:rPr>
              <a:t>과 같다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>
              <a:effectLst/>
              <a:latin typeface="+mn-ea"/>
              <a:ea typeface="+mn-ea"/>
            </a:endParaRPr>
          </a:p>
        </p:txBody>
      </p:sp>
      <p:pic>
        <p:nvPicPr>
          <p:cNvPr id="3" name="Picture 2" descr="C:\Users\user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96" y="3582417"/>
            <a:ext cx="5498794" cy="306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LLDP</a:t>
            </a:r>
            <a:r>
              <a:rPr lang="ko-KR" altLang="en-US" sz="2000" dirty="0" smtClean="0">
                <a:latin typeface="+mn-ea"/>
                <a:ea typeface="+mn-ea"/>
              </a:rPr>
              <a:t>구</a:t>
            </a:r>
            <a:r>
              <a:rPr lang="ko-KR" altLang="en-US" sz="2000" dirty="0">
                <a:latin typeface="+mn-ea"/>
                <a:ea typeface="+mn-ea"/>
              </a:rPr>
              <a:t>조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LLDP </a:t>
            </a:r>
            <a:r>
              <a:rPr lang="ko-KR" altLang="en-US" sz="1800" b="1" dirty="0" smtClean="0"/>
              <a:t>구</a:t>
            </a:r>
            <a:r>
              <a:rPr lang="ko-KR" altLang="en-US" sz="1800" b="1" dirty="0"/>
              <a:t>조</a:t>
            </a:r>
            <a:endParaRPr lang="en-US" altLang="ko-KR" sz="1800" b="1" dirty="0"/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LLDP</a:t>
            </a:r>
            <a:r>
              <a:rPr lang="ko-KR" altLang="en-US" sz="1400" dirty="0" smtClean="0">
                <a:latin typeface="+mn-ea"/>
                <a:ea typeface="+mn-ea"/>
              </a:rPr>
              <a:t>는 일정한 간격으로 프레임으로 각 인터페이스에서 다른 디바이스로 보냄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dirty="0" smtClean="0">
                <a:effectLst/>
                <a:latin typeface="+mn-ea"/>
                <a:ea typeface="+mn-ea"/>
              </a:rPr>
              <a:t>프레임에 들어가는 </a:t>
            </a:r>
            <a:r>
              <a:rPr lang="en-US" altLang="ko-KR" sz="1400" dirty="0" smtClean="0">
                <a:latin typeface="+mn-ea"/>
                <a:ea typeface="+mn-ea"/>
              </a:rPr>
              <a:t>data</a:t>
            </a:r>
            <a:r>
              <a:rPr lang="ko-KR" altLang="en-US" sz="1400" dirty="0" smtClean="0">
                <a:latin typeface="+mn-ea"/>
                <a:ea typeface="+mn-ea"/>
              </a:rPr>
              <a:t>를 </a:t>
            </a:r>
            <a:r>
              <a:rPr lang="en-US" altLang="ko-KR" sz="1400" dirty="0" smtClean="0">
                <a:latin typeface="+mn-ea"/>
                <a:ea typeface="+mn-ea"/>
              </a:rPr>
              <a:t>LLDPDU</a:t>
            </a:r>
            <a:r>
              <a:rPr lang="ko-KR" altLang="en-US" sz="1400" dirty="0" smtClean="0">
                <a:latin typeface="+mn-ea"/>
                <a:ea typeface="+mn-ea"/>
              </a:rPr>
              <a:t>라 하며 </a:t>
            </a:r>
            <a:r>
              <a:rPr lang="en-US" altLang="ko-KR" sz="1400" dirty="0" smtClean="0">
                <a:latin typeface="+mn-ea"/>
                <a:ea typeface="+mn-ea"/>
              </a:rPr>
              <a:t>TLV</a:t>
            </a:r>
            <a:r>
              <a:rPr lang="ko-KR" altLang="en-US" sz="1400" dirty="0" smtClean="0">
                <a:latin typeface="+mn-ea"/>
                <a:ea typeface="+mn-ea"/>
              </a:rPr>
              <a:t>의 구조체임 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TLV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r>
              <a:rPr lang="en-US" altLang="ko-KR" sz="1400" dirty="0" smtClean="0">
                <a:latin typeface="+mn-ea"/>
                <a:ea typeface="+mn-ea"/>
              </a:rPr>
              <a:t>type-length-</a:t>
            </a:r>
            <a:r>
              <a:rPr lang="en-US" altLang="ko-KR" sz="1400" dirty="0" err="1" smtClean="0">
                <a:latin typeface="+mn-ea"/>
                <a:ea typeface="+mn-ea"/>
              </a:rPr>
              <a:t>vlaue</a:t>
            </a:r>
            <a:r>
              <a:rPr lang="ko-KR" altLang="en-US" sz="1400" dirty="0" smtClean="0">
                <a:latin typeface="+mn-ea"/>
                <a:ea typeface="+mn-ea"/>
              </a:rPr>
              <a:t>를 포함함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LLDP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destination MAC </a:t>
            </a:r>
            <a:r>
              <a:rPr lang="ko-KR" altLang="en-US" sz="1400" dirty="0">
                <a:latin typeface="+mn-ea"/>
                <a:ea typeface="+mn-ea"/>
              </a:rPr>
              <a:t>주소는 특별히 멀티캐스트를 위해  </a:t>
            </a:r>
            <a:r>
              <a:rPr lang="en-US" altLang="ko-KR" sz="1400" dirty="0">
                <a:latin typeface="+mn-ea"/>
                <a:ea typeface="+mn-ea"/>
              </a:rPr>
              <a:t>01:80:c2:00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ethertype</a:t>
            </a:r>
            <a:r>
              <a:rPr lang="ko-KR" altLang="en-US" sz="1400" dirty="0">
                <a:latin typeface="+mn-ea"/>
                <a:ea typeface="+mn-ea"/>
              </a:rPr>
              <a:t>은 </a:t>
            </a:r>
            <a:r>
              <a:rPr lang="en-US" altLang="ko-KR" sz="1400" dirty="0">
                <a:latin typeface="+mn-ea"/>
                <a:ea typeface="+mn-ea"/>
              </a:rPr>
              <a:t>0x88CC</a:t>
            </a:r>
            <a:r>
              <a:rPr lang="ko-KR" altLang="en-US" sz="1400" dirty="0">
                <a:latin typeface="+mn-ea"/>
                <a:ea typeface="+mn-ea"/>
              </a:rPr>
              <a:t>로 설정</a:t>
            </a:r>
            <a:endParaRPr lang="en-US" altLang="ko-KR" sz="1400" dirty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End of LLDPDU </a:t>
            </a:r>
            <a:r>
              <a:rPr lang="en-US" altLang="ko-KR" sz="1400" dirty="0">
                <a:latin typeface="+mn-ea"/>
                <a:ea typeface="+mn-ea"/>
              </a:rPr>
              <a:t>TLV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type</a:t>
            </a:r>
            <a:r>
              <a:rPr lang="ko-KR" altLang="en-US" sz="1400" dirty="0">
                <a:latin typeface="+mn-ea"/>
                <a:ea typeface="+mn-ea"/>
              </a:rPr>
              <a:t>과 </a:t>
            </a:r>
            <a:r>
              <a:rPr lang="en-US" altLang="ko-KR" sz="1400" dirty="0">
                <a:latin typeface="+mn-ea"/>
                <a:ea typeface="+mn-ea"/>
              </a:rPr>
              <a:t>length</a:t>
            </a:r>
            <a:r>
              <a:rPr lang="ko-KR" altLang="en-US" sz="1400" dirty="0">
                <a:latin typeface="+mn-ea"/>
                <a:ea typeface="+mn-ea"/>
              </a:rPr>
              <a:t>가 </a:t>
            </a:r>
            <a:r>
              <a:rPr lang="en-US" altLang="ko-KR" sz="1400" dirty="0">
                <a:latin typeface="+mn-ea"/>
                <a:ea typeface="+mn-ea"/>
              </a:rPr>
              <a:t>0</a:t>
            </a:r>
            <a:r>
              <a:rPr lang="ko-KR" altLang="en-US" sz="1400" dirty="0">
                <a:latin typeface="+mn-ea"/>
                <a:ea typeface="+mn-ea"/>
              </a:rPr>
              <a:t>인 프레임으로 끝남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                                                      </a:t>
            </a:r>
          </a:p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LLDP </a:t>
            </a:r>
            <a:r>
              <a:rPr lang="ko-KR" altLang="en-US" sz="1600" b="1" dirty="0" smtClean="0">
                <a:latin typeface="+mn-ea"/>
                <a:ea typeface="+mn-ea"/>
              </a:rPr>
              <a:t>프레임 구조 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88778"/>
              </p:ext>
            </p:extLst>
          </p:nvPr>
        </p:nvGraphicFramePr>
        <p:xfrm>
          <a:off x="611982" y="2825642"/>
          <a:ext cx="9397040" cy="22142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0060"/>
                <a:gridCol w="1404156"/>
                <a:gridCol w="874896"/>
                <a:gridCol w="817292"/>
                <a:gridCol w="1062116"/>
                <a:gridCol w="846096"/>
                <a:gridCol w="1116124"/>
                <a:gridCol w="972108"/>
                <a:gridCol w="824488"/>
                <a:gridCol w="939704"/>
              </a:tblGrid>
              <a:tr h="612456"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2" action="ppaction://hlinkfile" tooltip="Preamble (communication)"/>
                        </a:rPr>
                        <a:t>Preamble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Source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3" action="ppaction://hlinkfile" tooltip="Ethertype"/>
                        </a:rPr>
                        <a:t>Ethertype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Chassis ID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Port ID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Time to live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Optional TLVs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End of LLDPDU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4" action="ppaction://hlinkfile" tooltip="Frame check sequence"/>
                        </a:rPr>
                        <a:t>Frame check sequence</a:t>
                      </a:r>
                      <a:endParaRPr lang="en-US" sz="1000"/>
                    </a:p>
                  </a:txBody>
                  <a:tcPr anchor="ctr"/>
                </a:tc>
              </a:tr>
              <a:tr h="1601809"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01:80:c2:00:00:0e, or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01:80:c2:00:00:03, or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01:80:c2:00:00:00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Station's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0x88CC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Type=3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Zero or more complete TLVs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Type=0, Length=0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611982" y="5346613"/>
            <a:ext cx="2196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TLV</a:t>
            </a:r>
            <a:r>
              <a:rPr kumimoji="1" lang="en-US" altLang="ko-KR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ko-KR" alt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구조</a:t>
            </a:r>
            <a:endParaRPr kumimoji="1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29470"/>
              </p:ext>
            </p:extLst>
          </p:nvPr>
        </p:nvGraphicFramePr>
        <p:xfrm>
          <a:off x="683990" y="5692236"/>
          <a:ext cx="3776043" cy="48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1707"/>
                <a:gridCol w="612068"/>
                <a:gridCol w="2412268"/>
              </a:tblGrid>
              <a:tr h="134144">
                <a:tc>
                  <a:txBody>
                    <a:bodyPr/>
                    <a:lstStyle/>
                    <a:p>
                      <a:r>
                        <a:rPr lang="en-US" sz="1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Value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7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0-511 octets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LLDP</a:t>
            </a:r>
            <a:r>
              <a:rPr lang="ko-KR" altLang="en-US" sz="2000" dirty="0" smtClean="0">
                <a:latin typeface="+mn-ea"/>
                <a:ea typeface="+mn-ea"/>
              </a:rPr>
              <a:t>와 </a:t>
            </a:r>
            <a:r>
              <a:rPr lang="en-US" altLang="ko-KR" sz="2000" dirty="0" smtClean="0">
                <a:latin typeface="+mn-ea"/>
                <a:ea typeface="+mn-ea"/>
              </a:rPr>
              <a:t>SDN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LLDP </a:t>
            </a:r>
            <a:r>
              <a:rPr lang="ko-KR" altLang="en-US" sz="1800" b="1" dirty="0" smtClean="0"/>
              <a:t>와 </a:t>
            </a:r>
            <a:r>
              <a:rPr lang="en-US" altLang="ko-KR" sz="1800" b="1" dirty="0" smtClean="0"/>
              <a:t>SDN</a:t>
            </a:r>
            <a:endParaRPr lang="en-US" altLang="ko-KR" sz="1800" b="1" dirty="0"/>
          </a:p>
          <a:p>
            <a:pPr algn="l"/>
            <a:r>
              <a:rPr lang="ko-KR" altLang="en-US" sz="1400" dirty="0">
                <a:latin typeface="+mn-ea"/>
                <a:ea typeface="+mn-ea"/>
              </a:rPr>
              <a:t>컨트롤러가 스위치에게 필요한 설정을 보내거나 스위치의 상태를 확인 한다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이어서 컨트롤러는 연결된 스위치들에게 </a:t>
            </a:r>
            <a:r>
              <a:rPr lang="en-US" altLang="ko-KR" sz="1400" dirty="0">
                <a:latin typeface="+mn-ea"/>
                <a:ea typeface="+mn-ea"/>
              </a:rPr>
              <a:t>LLDP(Link Layer Discovery Protocol) request</a:t>
            </a:r>
            <a:r>
              <a:rPr lang="ko-KR" altLang="en-US" sz="1400" dirty="0">
                <a:latin typeface="+mn-ea"/>
                <a:ea typeface="+mn-ea"/>
              </a:rPr>
              <a:t>를 보낸다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이 요청을 받은 각 스위치들은 </a:t>
            </a:r>
            <a:r>
              <a:rPr lang="en-US" altLang="ko-KR" sz="1400" dirty="0">
                <a:latin typeface="+mn-ea"/>
                <a:ea typeface="+mn-ea"/>
              </a:rPr>
              <a:t>LLDP </a:t>
            </a:r>
            <a:r>
              <a:rPr lang="ko-KR" altLang="en-US" sz="1400" dirty="0">
                <a:latin typeface="+mn-ea"/>
                <a:ea typeface="+mn-ea"/>
              </a:rPr>
              <a:t>응답을 보내고 컨트롤러는 그 응답을 모아 토폴로지 </a:t>
            </a:r>
            <a:r>
              <a:rPr lang="ko-KR" altLang="en-US" sz="1400" dirty="0" err="1">
                <a:latin typeface="+mn-ea"/>
                <a:ea typeface="+mn-ea"/>
              </a:rPr>
              <a:t>맵을</a:t>
            </a:r>
            <a:r>
              <a:rPr lang="ko-KR" altLang="en-US" sz="1400" dirty="0">
                <a:latin typeface="+mn-ea"/>
                <a:ea typeface="+mn-ea"/>
              </a:rPr>
              <a:t> 작성한다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그 다음은 각 스위치가 자신에게 연결되어 있는 단말들의 정보를 </a:t>
            </a:r>
            <a:r>
              <a:rPr lang="en-US" altLang="ko-KR" sz="1400" dirty="0">
                <a:latin typeface="+mn-ea"/>
                <a:ea typeface="+mn-ea"/>
              </a:rPr>
              <a:t>ARP</a:t>
            </a:r>
            <a:r>
              <a:rPr lang="ko-KR" altLang="en-US" sz="1400" dirty="0">
                <a:latin typeface="+mn-ea"/>
                <a:ea typeface="+mn-ea"/>
              </a:rPr>
              <a:t>로 검출하고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스위치를 식별하는 </a:t>
            </a:r>
            <a:r>
              <a:rPr lang="en-US" altLang="ko-KR" sz="1400" dirty="0">
                <a:latin typeface="+mn-ea"/>
                <a:ea typeface="+mn-ea"/>
              </a:rPr>
              <a:t>ID, </a:t>
            </a:r>
            <a:r>
              <a:rPr lang="ko-KR" altLang="en-US" sz="1400" dirty="0">
                <a:latin typeface="+mn-ea"/>
                <a:ea typeface="+mn-ea"/>
              </a:rPr>
              <a:t>포트번호 등을 추가하여 컨트롤러에게 보낸다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이로써 컨트롤러는 단말을 포함한 토폴로지 </a:t>
            </a:r>
            <a:r>
              <a:rPr lang="ko-KR" altLang="en-US" sz="1400" dirty="0" err="1">
                <a:latin typeface="+mn-ea"/>
                <a:ea typeface="+mn-ea"/>
              </a:rPr>
              <a:t>맵을</a:t>
            </a:r>
            <a:r>
              <a:rPr lang="ko-KR" altLang="en-US" sz="1400" dirty="0">
                <a:latin typeface="+mn-ea"/>
                <a:ea typeface="+mn-ea"/>
              </a:rPr>
              <a:t> 작성하게 된다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이러한 절차를 통해 </a:t>
            </a:r>
            <a:r>
              <a:rPr lang="en-US" altLang="ko-KR" sz="1400" dirty="0" err="1">
                <a:latin typeface="+mn-ea"/>
                <a:ea typeface="+mn-ea"/>
              </a:rPr>
              <a:t>OpenFlow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연결이 성립되고 통신 준비가 갖추어 진 상태가 </a:t>
            </a:r>
            <a:r>
              <a:rPr lang="ko-KR" altLang="en-US" sz="1400" dirty="0" smtClean="0">
                <a:latin typeface="+mn-ea"/>
                <a:ea typeface="+mn-ea"/>
              </a:rPr>
              <a:t>된다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2344356"/>
            <a:ext cx="8181975" cy="37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615042" y="5238601"/>
            <a:ext cx="7632848" cy="9721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04916" y="6426732"/>
            <a:ext cx="6012668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1400" b="1" kern="0" dirty="0" smtClean="0">
                <a:latin typeface="+mn-lt"/>
                <a:ea typeface="+mn-ea"/>
              </a:rPr>
              <a:t>※ </a:t>
            </a:r>
            <a:r>
              <a:rPr lang="en-US" altLang="ko-KR" sz="1400" b="1" kern="0" dirty="0" err="1" smtClean="0">
                <a:latin typeface="+mn-lt"/>
                <a:ea typeface="+mn-ea"/>
              </a:rPr>
              <a:t>onos,odl</a:t>
            </a:r>
            <a:r>
              <a:rPr lang="en-US" altLang="ko-KR" sz="1400" b="1" kern="0" dirty="0" smtClean="0">
                <a:latin typeface="+mn-lt"/>
                <a:ea typeface="+mn-ea"/>
              </a:rPr>
              <a:t> </a:t>
            </a:r>
            <a:r>
              <a:rPr lang="ko-KR" altLang="en-US" sz="1400" b="1" kern="0" dirty="0" smtClean="0">
                <a:latin typeface="+mn-lt"/>
                <a:ea typeface="+mn-ea"/>
              </a:rPr>
              <a:t>컨트롤러에 </a:t>
            </a:r>
            <a:r>
              <a:rPr lang="en-US" altLang="ko-KR" sz="1400" b="1" kern="0" dirty="0" smtClean="0">
                <a:latin typeface="+mn-lt"/>
                <a:ea typeface="+mn-ea"/>
              </a:rPr>
              <a:t>LLDP </a:t>
            </a:r>
            <a:r>
              <a:rPr lang="ko-KR" altLang="en-US" sz="1400" b="1" kern="0" dirty="0" smtClean="0">
                <a:latin typeface="+mn-lt"/>
                <a:ea typeface="+mn-ea"/>
              </a:rPr>
              <a:t>모듈을 추가 설정이 가능하다</a:t>
            </a:r>
            <a:r>
              <a:rPr lang="en-US" altLang="ko-KR" sz="1400" b="1" kern="0" dirty="0" smtClean="0">
                <a:latin typeface="+mn-lt"/>
                <a:ea typeface="+mn-ea"/>
              </a:rPr>
              <a:t>. </a:t>
            </a: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1400" b="1" kern="0" dirty="0" err="1" smtClean="0">
                <a:latin typeface="+mn-lt"/>
                <a:ea typeface="+mn-ea"/>
              </a:rPr>
              <a:t>onon-lldp-priveder</a:t>
            </a:r>
            <a:r>
              <a:rPr lang="en-US" altLang="ko-KR" sz="1400" b="1" kern="0" dirty="0" smtClean="0">
                <a:latin typeface="+mn-lt"/>
                <a:ea typeface="+mn-ea"/>
              </a:rPr>
              <a:t> </a:t>
            </a:r>
            <a:r>
              <a:rPr lang="ko-KR" altLang="en-US" sz="1400" b="1" kern="0" dirty="0" smtClean="0">
                <a:latin typeface="+mn-lt"/>
                <a:ea typeface="+mn-ea"/>
              </a:rPr>
              <a:t>  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04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ko-KR" altLang="en-US" sz="2000" dirty="0" err="1" smtClean="0">
                <a:latin typeface="+mn-ea"/>
                <a:ea typeface="+mn-ea"/>
              </a:rPr>
              <a:t>리눅스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LLDP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LLDP </a:t>
            </a:r>
            <a:r>
              <a:rPr lang="ko-KR" altLang="en-US" sz="1800" b="1" dirty="0" smtClean="0"/>
              <a:t>설치</a:t>
            </a:r>
            <a:endParaRPr lang="en-US" altLang="ko-KR" sz="1800" b="1" dirty="0" smtClean="0"/>
          </a:p>
          <a:p>
            <a:pPr algn="l"/>
            <a:r>
              <a:rPr lang="sv-SE" altLang="ko-KR" sz="1000" dirty="0"/>
              <a:t>root@webserver01 Desktop]# yum install lldpad</a:t>
            </a:r>
          </a:p>
          <a:p>
            <a:pPr algn="l"/>
            <a:endParaRPr lang="en-US" altLang="ko-KR" sz="1000" dirty="0" smtClean="0"/>
          </a:p>
          <a:p>
            <a:pPr algn="l"/>
            <a:r>
              <a:rPr lang="en-US" altLang="ko-KR" sz="1000" dirty="0"/>
              <a:t>[root@webserver01 Desktop]# </a:t>
            </a:r>
            <a:r>
              <a:rPr lang="en-US" altLang="ko-KR" sz="1000" dirty="0" err="1"/>
              <a:t>lldpad</a:t>
            </a:r>
            <a:r>
              <a:rPr lang="en-US" altLang="ko-KR" sz="1000" dirty="0"/>
              <a:t> -d</a:t>
            </a:r>
          </a:p>
          <a:p>
            <a:pPr algn="l"/>
            <a:r>
              <a:rPr lang="en-US" altLang="ko-KR" sz="1000" dirty="0"/>
              <a:t>[root@webserver01 Desktop]# </a:t>
            </a:r>
          </a:p>
          <a:p>
            <a:pPr algn="l"/>
            <a:r>
              <a:rPr lang="en-US" altLang="ko-KR" sz="1000" dirty="0" smtClean="0"/>
              <a:t>[</a:t>
            </a:r>
            <a:r>
              <a:rPr lang="en-US" altLang="ko-KR" sz="1000" dirty="0"/>
              <a:t>root@webserver01 Desktop]# </a:t>
            </a:r>
            <a:r>
              <a:rPr lang="en-US" altLang="ko-KR" sz="1000" dirty="0" err="1"/>
              <a:t>ps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ef</a:t>
            </a:r>
            <a:r>
              <a:rPr lang="en-US" altLang="ko-KR" sz="1000" dirty="0"/>
              <a:t> | </a:t>
            </a:r>
            <a:r>
              <a:rPr lang="en-US" altLang="ko-KR" sz="1000" dirty="0" err="1"/>
              <a:t>grep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lldp</a:t>
            </a:r>
            <a:endParaRPr lang="en-US" altLang="ko-KR" sz="1000" dirty="0"/>
          </a:p>
          <a:p>
            <a:pPr algn="l"/>
            <a:r>
              <a:rPr lang="en-US" altLang="ko-KR" sz="1000" dirty="0"/>
              <a:t>root      3911     1  0 02:07 ?        00:00:00 </a:t>
            </a:r>
            <a:r>
              <a:rPr lang="en-US" altLang="ko-KR" sz="1000" dirty="0" err="1"/>
              <a:t>lldpad</a:t>
            </a:r>
            <a:r>
              <a:rPr lang="en-US" altLang="ko-KR" sz="1000" dirty="0"/>
              <a:t> -d</a:t>
            </a:r>
          </a:p>
          <a:p>
            <a:pPr algn="l"/>
            <a:r>
              <a:rPr lang="en-US" altLang="ko-KR" sz="1000" dirty="0"/>
              <a:t>root      3915  3866  0 02:07 pts/0    00:00:00 </a:t>
            </a:r>
            <a:r>
              <a:rPr lang="en-US" altLang="ko-KR" sz="1000" dirty="0" err="1"/>
              <a:t>grep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lldp</a:t>
            </a:r>
            <a:endParaRPr lang="en-US" altLang="ko-KR" sz="1000" dirty="0" smtClean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[root@webserver01 Desktop]# </a:t>
            </a:r>
            <a:r>
              <a:rPr lang="en-US" altLang="ko-KR" sz="1000" dirty="0" err="1"/>
              <a:t>ls</a:t>
            </a:r>
            <a:r>
              <a:rPr lang="en-US" altLang="ko-KR" sz="1000" dirty="0"/>
              <a:t> /sys/class/net/ | </a:t>
            </a:r>
            <a:r>
              <a:rPr lang="en-US" altLang="ko-KR" sz="1000" dirty="0" err="1"/>
              <a:t>grep</a:t>
            </a:r>
            <a:r>
              <a:rPr lang="en-US" altLang="ko-KR" sz="1000" dirty="0"/>
              <a:t> eth</a:t>
            </a:r>
          </a:p>
          <a:p>
            <a:pPr algn="l"/>
            <a:r>
              <a:rPr lang="en-US" altLang="ko-KR" sz="1000" dirty="0"/>
              <a:t>eth0</a:t>
            </a:r>
          </a:p>
          <a:p>
            <a:pPr algn="l"/>
            <a:r>
              <a:rPr lang="en-US" altLang="ko-KR" sz="1000" dirty="0"/>
              <a:t>[root@webserver01 Desktop]# </a:t>
            </a:r>
            <a:r>
              <a:rPr lang="en-US" altLang="ko-KR" sz="1000" dirty="0" err="1"/>
              <a:t>lldptool</a:t>
            </a:r>
            <a:r>
              <a:rPr lang="en-US" altLang="ko-KR" sz="1000" dirty="0"/>
              <a:t> set-</a:t>
            </a:r>
            <a:r>
              <a:rPr lang="en-US" altLang="ko-KR" sz="1000" dirty="0" err="1"/>
              <a:t>lldp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eth0 </a:t>
            </a:r>
            <a:r>
              <a:rPr lang="en-US" altLang="ko-KR" sz="1000" dirty="0" err="1"/>
              <a:t>adminStatus</a:t>
            </a:r>
            <a:r>
              <a:rPr lang="en-US" altLang="ko-KR" sz="1000" dirty="0"/>
              <a:t>=</a:t>
            </a:r>
            <a:r>
              <a:rPr lang="en-US" altLang="ko-KR" sz="1000" dirty="0" err="1"/>
              <a:t>rxtx</a:t>
            </a:r>
            <a:endParaRPr lang="en-US" altLang="ko-KR" sz="1000" dirty="0"/>
          </a:p>
          <a:p>
            <a:pPr algn="l"/>
            <a:r>
              <a:rPr lang="en-US" altLang="ko-KR" sz="1000" dirty="0" err="1"/>
              <a:t>adminStatus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rxtx</a:t>
            </a:r>
            <a:endParaRPr lang="en-US" altLang="ko-KR" sz="1000" dirty="0"/>
          </a:p>
          <a:p>
            <a:pPr algn="l"/>
            <a:r>
              <a:rPr lang="en-US" altLang="ko-KR" sz="1000" dirty="0"/>
              <a:t>[root@webserver01 Desktop]# </a:t>
            </a:r>
            <a:r>
              <a:rPr lang="en-US" altLang="ko-KR" sz="1000" dirty="0" err="1"/>
              <a:t>lldptool</a:t>
            </a:r>
            <a:r>
              <a:rPr lang="en-US" altLang="ko-KR" sz="1000" dirty="0"/>
              <a:t> -T 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eth0 -V </a:t>
            </a:r>
            <a:r>
              <a:rPr lang="en-US" altLang="ko-KR" sz="1000" dirty="0" err="1"/>
              <a:t>sysName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enableTx</a:t>
            </a:r>
            <a:r>
              <a:rPr lang="en-US" altLang="ko-KR" sz="1000" dirty="0" smtClean="0"/>
              <a:t>=yes     </a:t>
            </a:r>
            <a:r>
              <a:rPr lang="ko-KR" altLang="en-US" sz="1000" dirty="0"/>
              <a:t>이 시스템 이름 </a:t>
            </a:r>
            <a:r>
              <a:rPr lang="ko-KR" altLang="en-US" sz="1000" dirty="0" err="1"/>
              <a:t>식별자</a:t>
            </a:r>
            <a:endParaRPr lang="en-US" altLang="ko-KR" sz="1000" dirty="0"/>
          </a:p>
          <a:p>
            <a:pPr algn="l"/>
            <a:r>
              <a:rPr lang="en-US" altLang="ko-KR" sz="1000" dirty="0" err="1"/>
              <a:t>enableTx</a:t>
            </a:r>
            <a:r>
              <a:rPr lang="en-US" altLang="ko-KR" sz="1000" dirty="0"/>
              <a:t> = yes</a:t>
            </a:r>
          </a:p>
          <a:p>
            <a:pPr algn="l"/>
            <a:r>
              <a:rPr lang="en-US" altLang="ko-KR" sz="1000" dirty="0"/>
              <a:t>[root@webserver01 Desktop]# </a:t>
            </a:r>
            <a:r>
              <a:rPr lang="en-US" altLang="ko-KR" sz="1000" dirty="0" err="1"/>
              <a:t>lldptool</a:t>
            </a:r>
            <a:r>
              <a:rPr lang="en-US" altLang="ko-KR" sz="1000" dirty="0"/>
              <a:t> -T 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eth0 -V </a:t>
            </a:r>
            <a:r>
              <a:rPr lang="en-US" altLang="ko-KR" sz="1000" dirty="0" err="1"/>
              <a:t>portDesc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enableTx</a:t>
            </a:r>
            <a:r>
              <a:rPr lang="en-US" altLang="ko-KR" sz="1000" dirty="0" smtClean="0"/>
              <a:t>=yes   </a:t>
            </a:r>
            <a:r>
              <a:rPr lang="ko-KR" altLang="en-US" sz="1000" dirty="0" smtClean="0"/>
              <a:t>포</a:t>
            </a:r>
            <a:r>
              <a:rPr lang="ko-KR" altLang="en-US" sz="1000" dirty="0"/>
              <a:t>트</a:t>
            </a:r>
            <a:r>
              <a:rPr lang="ko-KR" altLang="en-US" sz="1000" dirty="0" smtClean="0"/>
              <a:t>설명 </a:t>
            </a:r>
            <a:r>
              <a:rPr lang="ko-KR" altLang="en-US" sz="1000" dirty="0" err="1"/>
              <a:t>식별자를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사용</a:t>
            </a:r>
            <a:endParaRPr lang="en-US" altLang="ko-KR" sz="1000" dirty="0"/>
          </a:p>
          <a:p>
            <a:pPr algn="l"/>
            <a:r>
              <a:rPr lang="en-US" altLang="ko-KR" sz="1000" dirty="0" err="1"/>
              <a:t>enableTx</a:t>
            </a:r>
            <a:r>
              <a:rPr lang="en-US" altLang="ko-KR" sz="1000" dirty="0"/>
              <a:t> = yes</a:t>
            </a:r>
          </a:p>
          <a:p>
            <a:pPr algn="l"/>
            <a:r>
              <a:rPr lang="en-US" altLang="ko-KR" sz="1000" dirty="0"/>
              <a:t>[root@webserver01 Desktop]# </a:t>
            </a:r>
            <a:r>
              <a:rPr lang="en-US" altLang="ko-KR" sz="1000" dirty="0" err="1"/>
              <a:t>lldptool</a:t>
            </a:r>
            <a:r>
              <a:rPr lang="en-US" altLang="ko-KR" sz="1000" dirty="0"/>
              <a:t> -T 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eth0 -V </a:t>
            </a:r>
            <a:r>
              <a:rPr lang="en-US" altLang="ko-KR" sz="1000" dirty="0" err="1"/>
              <a:t>sysDesc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enableTx</a:t>
            </a:r>
            <a:r>
              <a:rPr lang="en-US" altLang="ko-KR" sz="1000" dirty="0" smtClean="0"/>
              <a:t>=yes    </a:t>
            </a:r>
            <a:r>
              <a:rPr lang="ko-KR" altLang="en-US" sz="1000" dirty="0" smtClean="0"/>
              <a:t>시스템 </a:t>
            </a:r>
            <a:r>
              <a:rPr lang="ko-KR" altLang="en-US" sz="1000" dirty="0"/>
              <a:t>설명 </a:t>
            </a:r>
            <a:r>
              <a:rPr lang="ko-KR" altLang="en-US" sz="1000" dirty="0" err="1"/>
              <a:t>식별자를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사용</a:t>
            </a:r>
            <a:endParaRPr lang="en-US" altLang="ko-KR" sz="1000" dirty="0"/>
          </a:p>
          <a:p>
            <a:pPr algn="l"/>
            <a:r>
              <a:rPr lang="en-US" altLang="ko-KR" sz="1000" dirty="0" err="1"/>
              <a:t>enableTx</a:t>
            </a:r>
            <a:r>
              <a:rPr lang="en-US" altLang="ko-KR" sz="1000" dirty="0"/>
              <a:t> = yes</a:t>
            </a:r>
          </a:p>
          <a:p>
            <a:pPr algn="l"/>
            <a:r>
              <a:rPr lang="en-US" altLang="ko-KR" sz="1000" dirty="0"/>
              <a:t>[root@webserver01 Desktop]# </a:t>
            </a:r>
            <a:r>
              <a:rPr lang="en-US" altLang="ko-KR" sz="1000" dirty="0" err="1"/>
              <a:t>lldptool</a:t>
            </a:r>
            <a:r>
              <a:rPr lang="en-US" altLang="ko-KR" sz="1000" dirty="0"/>
              <a:t> -T 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eth0 -V </a:t>
            </a:r>
            <a:r>
              <a:rPr lang="en-US" altLang="ko-KR" sz="1000" dirty="0" err="1"/>
              <a:t>sysCap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enableTx</a:t>
            </a:r>
            <a:r>
              <a:rPr lang="en-US" altLang="ko-KR" sz="1000" dirty="0"/>
              <a:t>=yes</a:t>
            </a:r>
          </a:p>
          <a:p>
            <a:pPr algn="l"/>
            <a:r>
              <a:rPr lang="en-US" altLang="ko-KR" sz="1000" dirty="0" err="1"/>
              <a:t>enableTx</a:t>
            </a:r>
            <a:r>
              <a:rPr lang="en-US" altLang="ko-KR" sz="1000" dirty="0"/>
              <a:t> = yes</a:t>
            </a:r>
          </a:p>
          <a:p>
            <a:pPr algn="l"/>
            <a:r>
              <a:rPr lang="en-US" altLang="ko-KR" sz="1000" dirty="0"/>
              <a:t>[root@webserver01 Desktop]# </a:t>
            </a:r>
            <a:r>
              <a:rPr lang="en-US" altLang="ko-KR" sz="1000" dirty="0" err="1"/>
              <a:t>lldptool</a:t>
            </a:r>
            <a:r>
              <a:rPr lang="en-US" altLang="ko-KR" sz="1000" dirty="0"/>
              <a:t> -T 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eth0 -V </a:t>
            </a:r>
            <a:r>
              <a:rPr lang="en-US" altLang="ko-KR" sz="1000" dirty="0" err="1"/>
              <a:t>mngAddr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enableTx</a:t>
            </a:r>
            <a:r>
              <a:rPr lang="en-US" altLang="ko-KR" sz="1000" dirty="0"/>
              <a:t>=yes</a:t>
            </a:r>
          </a:p>
          <a:p>
            <a:pPr algn="l"/>
            <a:r>
              <a:rPr lang="en-US" altLang="ko-KR" sz="1000" dirty="0" err="1"/>
              <a:t>enableTx</a:t>
            </a:r>
            <a:r>
              <a:rPr lang="en-US" altLang="ko-KR" sz="1000" dirty="0"/>
              <a:t> = yes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 smtClean="0"/>
          </a:p>
          <a:p>
            <a:pPr algn="l"/>
            <a:r>
              <a:rPr lang="en-US" altLang="ko-KR" sz="1000" dirty="0"/>
              <a:t>Device not found or inactive </a:t>
            </a:r>
          </a:p>
          <a:p>
            <a:pPr algn="l"/>
            <a:r>
              <a:rPr lang="en-US" altLang="ko-KR" sz="1000" dirty="0"/>
              <a:t>[root@webserver01 Desktop]# </a:t>
            </a:r>
            <a:r>
              <a:rPr lang="en-US" altLang="ko-KR" sz="1000" dirty="0" err="1"/>
              <a:t>lldptool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eth0 -S</a:t>
            </a:r>
          </a:p>
          <a:p>
            <a:pPr algn="l"/>
            <a:r>
              <a:rPr lang="en-US" altLang="ko-KR" sz="1000" dirty="0"/>
              <a:t>Total Frames Transmitted        = 32</a:t>
            </a:r>
          </a:p>
          <a:p>
            <a:pPr algn="l"/>
            <a:r>
              <a:rPr lang="en-US" altLang="ko-KR" sz="1000" dirty="0"/>
              <a:t>Total Discarded Frames Received = 0</a:t>
            </a:r>
          </a:p>
          <a:p>
            <a:pPr algn="l"/>
            <a:r>
              <a:rPr lang="en-US" altLang="ko-KR" sz="1000" dirty="0"/>
              <a:t>Total Error Frames Received     = 0</a:t>
            </a:r>
          </a:p>
          <a:p>
            <a:pPr algn="l"/>
            <a:r>
              <a:rPr lang="en-US" altLang="ko-KR" sz="1000" dirty="0"/>
              <a:t>Total Frames Received           = 0</a:t>
            </a:r>
          </a:p>
          <a:p>
            <a:pPr algn="l"/>
            <a:r>
              <a:rPr lang="en-US" altLang="ko-KR" sz="1000" dirty="0"/>
              <a:t>Total Discarded TLVs            = 0</a:t>
            </a:r>
          </a:p>
          <a:p>
            <a:pPr algn="l"/>
            <a:r>
              <a:rPr lang="en-US" altLang="ko-KR" sz="1000" dirty="0"/>
              <a:t>Total Unrecognized TLVs         = 0</a:t>
            </a:r>
          </a:p>
          <a:p>
            <a:pPr algn="l"/>
            <a:r>
              <a:rPr lang="en-US" altLang="ko-KR" sz="1000" dirty="0"/>
              <a:t>Total </a:t>
            </a:r>
            <a:r>
              <a:rPr lang="en-US" altLang="ko-KR" sz="1000" dirty="0" err="1"/>
              <a:t>Ageouts</a:t>
            </a:r>
            <a:r>
              <a:rPr lang="en-US" altLang="ko-KR" sz="1000" dirty="0"/>
              <a:t>                   = 0</a:t>
            </a:r>
          </a:p>
          <a:p>
            <a:pPr algn="l"/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788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CISCO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LLDP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CISCO </a:t>
            </a:r>
            <a:r>
              <a:rPr lang="en-US" altLang="ko-KR" sz="1800" b="1" dirty="0" smtClean="0"/>
              <a:t>LLDP </a:t>
            </a:r>
            <a:endParaRPr lang="en-US" altLang="ko-KR" sz="1800" b="1" dirty="0" smtClean="0"/>
          </a:p>
          <a:p>
            <a:pPr marL="171450" indent="-171450" algn="l">
              <a:buFontTx/>
              <a:buChar char="-"/>
            </a:pPr>
            <a:r>
              <a:rPr lang="en-US" altLang="ko-KR" sz="1400" dirty="0" smtClean="0"/>
              <a:t>CISCO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Layer2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CDP </a:t>
            </a:r>
            <a:r>
              <a:rPr lang="ko-KR" altLang="en-US" sz="1400" dirty="0" smtClean="0"/>
              <a:t>프로토콜을 사용하나 같은 </a:t>
            </a:r>
            <a:r>
              <a:rPr lang="en-US" altLang="ko-KR" sz="1400" dirty="0" smtClean="0"/>
              <a:t>CISCO </a:t>
            </a:r>
            <a:r>
              <a:rPr lang="ko-KR" altLang="en-US" sz="1400" dirty="0" smtClean="0"/>
              <a:t>장비간만 동작하는 한계가 있음</a:t>
            </a:r>
            <a:endParaRPr lang="en-US" altLang="ko-KR" sz="1400" dirty="0" smtClean="0"/>
          </a:p>
          <a:p>
            <a:pPr marL="171450" indent="-171450" algn="l">
              <a:buFontTx/>
              <a:buChar char="-"/>
            </a:pPr>
            <a:r>
              <a:rPr lang="en-US" altLang="ko-KR" sz="1400" dirty="0" smtClean="0"/>
              <a:t>801.1AD LLDP</a:t>
            </a:r>
            <a:r>
              <a:rPr lang="ko-KR" altLang="en-US" sz="1400" dirty="0" smtClean="0"/>
              <a:t>표준프로토콜을 사용하며 타 벤더간에도 </a:t>
            </a:r>
            <a:r>
              <a:rPr lang="ko-KR" altLang="en-US" sz="1400" dirty="0" err="1" smtClean="0"/>
              <a:t>동작가능함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l"/>
            <a:r>
              <a:rPr lang="en-US" altLang="ko-KR" sz="1400" dirty="0" smtClean="0"/>
              <a:t>-   TLVs</a:t>
            </a:r>
            <a:r>
              <a:rPr lang="ko-KR" altLang="en-US" sz="1400" dirty="0" smtClean="0"/>
              <a:t>라 부르는 </a:t>
            </a:r>
            <a:r>
              <a:rPr lang="en-US" altLang="ko-KR" sz="1400" dirty="0"/>
              <a:t>type, length, and value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속성을 포함</a:t>
            </a:r>
            <a:endParaRPr lang="en-US" altLang="ko-KR" sz="1400" dirty="0" smtClean="0"/>
          </a:p>
          <a:p>
            <a:pPr algn="l"/>
            <a:r>
              <a:rPr lang="en-US" altLang="ko-KR" sz="1400" dirty="0" smtClean="0"/>
              <a:t>•</a:t>
            </a:r>
            <a:r>
              <a:rPr lang="en-US" altLang="ko-KR" sz="1400" dirty="0"/>
              <a:t>Port description TLV </a:t>
            </a:r>
          </a:p>
          <a:p>
            <a:pPr algn="l"/>
            <a:r>
              <a:rPr lang="en-US" altLang="ko-KR" sz="1400" dirty="0"/>
              <a:t>•System name TLV </a:t>
            </a:r>
          </a:p>
          <a:p>
            <a:pPr algn="l"/>
            <a:r>
              <a:rPr lang="en-US" altLang="ko-KR" sz="1400" dirty="0"/>
              <a:t>•System description TLV </a:t>
            </a:r>
          </a:p>
          <a:p>
            <a:pPr algn="l"/>
            <a:r>
              <a:rPr lang="en-US" altLang="ko-KR" sz="1400" dirty="0"/>
              <a:t>•System capabilities TLV </a:t>
            </a:r>
          </a:p>
          <a:p>
            <a:pPr algn="l"/>
            <a:r>
              <a:rPr lang="en-US" altLang="ko-KR" sz="1400" dirty="0"/>
              <a:t>• Management address TLV </a:t>
            </a:r>
            <a:endParaRPr lang="en-US" altLang="ko-KR" sz="1000" dirty="0" smtClean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3258381"/>
            <a:ext cx="9793088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2. CISCO </a:t>
            </a:r>
            <a:r>
              <a:rPr lang="en-US" altLang="ko-KR" sz="1800" b="1" dirty="0" smtClean="0"/>
              <a:t>LLDP-</a:t>
            </a:r>
            <a:r>
              <a:rPr lang="en-US" altLang="ko-KR" sz="1800" b="1" dirty="0" smtClean="0"/>
              <a:t>MED</a:t>
            </a:r>
            <a:r>
              <a:rPr lang="en-US" altLang="ko-KR" sz="1800" b="1" dirty="0" smtClean="0"/>
              <a:t> </a:t>
            </a:r>
            <a:endParaRPr lang="en-US" altLang="ko-KR" sz="1800" b="1" dirty="0" smtClean="0"/>
          </a:p>
          <a:p>
            <a:pPr marL="171450" indent="-171450" algn="l">
              <a:buFontTx/>
              <a:buChar char="-"/>
            </a:pPr>
            <a:r>
              <a:rPr lang="en-US" altLang="ko-KR" sz="1400" dirty="0" smtClean="0"/>
              <a:t>LLDP-MED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LLDP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확장버젼</a:t>
            </a:r>
            <a:endParaRPr lang="en-US" altLang="ko-KR" sz="1400" dirty="0" smtClean="0"/>
          </a:p>
          <a:p>
            <a:pPr marL="171450" indent="-171450" algn="l">
              <a:buFontTx/>
              <a:buChar char="-"/>
            </a:pPr>
            <a:r>
              <a:rPr lang="ko-KR" altLang="en-US" sz="1400" dirty="0" smtClean="0"/>
              <a:t>추가적인 </a:t>
            </a:r>
            <a:r>
              <a:rPr lang="en-US" altLang="ko-KR" sz="1400" dirty="0" smtClean="0"/>
              <a:t>TLVs </a:t>
            </a:r>
            <a:r>
              <a:rPr lang="ko-KR" altLang="en-US" sz="1400" dirty="0" smtClean="0"/>
              <a:t>속성의 지원을 제공함</a:t>
            </a:r>
            <a:endParaRPr lang="en-US" altLang="ko-KR" sz="1400" dirty="0" smtClean="0"/>
          </a:p>
          <a:p>
            <a:pPr algn="l"/>
            <a:r>
              <a:rPr lang="en-US" altLang="ko-KR" sz="1400" dirty="0"/>
              <a:t>LLDP-MED capabilities TLV </a:t>
            </a:r>
            <a:endParaRPr lang="en-US" altLang="ko-KR" sz="1400" dirty="0" smtClean="0"/>
          </a:p>
          <a:p>
            <a:pPr algn="l"/>
            <a:r>
              <a:rPr lang="en-US" altLang="ko-KR" sz="1400" dirty="0"/>
              <a:t>Network policy </a:t>
            </a:r>
            <a:r>
              <a:rPr lang="en-US" altLang="ko-KR" sz="1400" dirty="0" smtClean="0"/>
              <a:t>TLV</a:t>
            </a:r>
          </a:p>
          <a:p>
            <a:pPr algn="l"/>
            <a:r>
              <a:rPr lang="en-US" altLang="ko-KR" sz="1400" dirty="0"/>
              <a:t>Power management </a:t>
            </a:r>
            <a:r>
              <a:rPr lang="en-US" altLang="ko-KR" sz="1400" dirty="0" smtClean="0"/>
              <a:t>TLV</a:t>
            </a:r>
          </a:p>
          <a:p>
            <a:pPr algn="l"/>
            <a:r>
              <a:rPr lang="en-US" altLang="ko-KR" sz="1400" dirty="0"/>
              <a:t>Inventory management TLV </a:t>
            </a:r>
            <a:endParaRPr lang="en-US" altLang="ko-KR" sz="1400" dirty="0" smtClean="0"/>
          </a:p>
          <a:p>
            <a:pPr algn="l"/>
            <a:r>
              <a:rPr lang="en-US" altLang="ko-KR" sz="1400" dirty="0"/>
              <a:t>Location TLV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algn="l"/>
            <a:endParaRPr lang="en-US" altLang="ko-KR" sz="1600" b="1" dirty="0" smtClean="0"/>
          </a:p>
          <a:p>
            <a:pPr algn="l"/>
            <a:r>
              <a:rPr lang="en-US" altLang="ko-KR" sz="1800" b="1" dirty="0" smtClean="0"/>
              <a:t>3. CONFIG </a:t>
            </a:r>
            <a:r>
              <a:rPr lang="ko-KR" altLang="en-US" sz="1800" b="1" dirty="0" smtClean="0"/>
              <a:t>방법</a:t>
            </a:r>
            <a:endParaRPr lang="en-US" altLang="ko-KR" sz="1800" b="1" dirty="0" smtClean="0"/>
          </a:p>
          <a:p>
            <a:pPr algn="l"/>
            <a:r>
              <a:rPr lang="en-US" altLang="ko-KR" sz="1200" dirty="0" smtClean="0"/>
              <a:t>This </a:t>
            </a:r>
            <a:r>
              <a:rPr lang="en-US" altLang="ko-KR" sz="1200" dirty="0"/>
              <a:t>example shows how to globally enable LLDP. </a:t>
            </a:r>
          </a:p>
          <a:p>
            <a:pPr algn="l"/>
            <a:r>
              <a:rPr lang="en-US" altLang="ko-KR" sz="1200" dirty="0"/>
              <a:t>Switch# </a:t>
            </a:r>
            <a:r>
              <a:rPr lang="en-US" altLang="ko-KR" sz="1200" b="1" dirty="0"/>
              <a:t>configure </a:t>
            </a:r>
            <a:r>
              <a:rPr lang="en-US" altLang="ko-KR" sz="1200" b="1" dirty="0" smtClean="0"/>
              <a:t>terminal</a:t>
            </a:r>
          </a:p>
          <a:p>
            <a:pPr algn="l"/>
            <a:r>
              <a:rPr lang="en-US" altLang="ko-KR" sz="1200" b="1" dirty="0" smtClean="0"/>
              <a:t> </a:t>
            </a:r>
            <a:r>
              <a:rPr lang="en-US" altLang="ko-KR" sz="1200" dirty="0"/>
              <a:t>Switch(</a:t>
            </a:r>
            <a:r>
              <a:rPr lang="en-US" altLang="ko-KR" sz="1200" dirty="0" err="1"/>
              <a:t>config</a:t>
            </a:r>
            <a:r>
              <a:rPr lang="en-US" altLang="ko-KR" sz="1200" dirty="0"/>
              <a:t>)# </a:t>
            </a:r>
            <a:r>
              <a:rPr lang="en-US" altLang="ko-KR" sz="1200" b="1" dirty="0" err="1"/>
              <a:t>lldp</a:t>
            </a:r>
            <a:r>
              <a:rPr lang="en-US" altLang="ko-KR" sz="1200" b="1" dirty="0"/>
              <a:t> run </a:t>
            </a:r>
            <a:r>
              <a:rPr lang="en-US" altLang="ko-KR" sz="1200" b="1" dirty="0" smtClean="0"/>
              <a:t>  -&gt; </a:t>
            </a:r>
            <a:r>
              <a:rPr lang="en-US" altLang="ko-KR" sz="1200" b="1" dirty="0" err="1" smtClean="0"/>
              <a:t>lldp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활성화 </a:t>
            </a:r>
            <a:endParaRPr lang="en-US" altLang="ko-KR" sz="1200" b="1" dirty="0" smtClean="0"/>
          </a:p>
          <a:p>
            <a:pPr algn="l"/>
            <a:r>
              <a:rPr lang="en-US" altLang="ko-KR" sz="1200" dirty="0" smtClean="0"/>
              <a:t>Switch(</a:t>
            </a:r>
            <a:r>
              <a:rPr lang="en-US" altLang="ko-KR" sz="1200" dirty="0" err="1" smtClean="0"/>
              <a:t>config</a:t>
            </a:r>
            <a:r>
              <a:rPr lang="en-US" altLang="ko-KR" sz="1200" dirty="0"/>
              <a:t>)# </a:t>
            </a:r>
            <a:r>
              <a:rPr lang="en-US" altLang="ko-KR" sz="1200" b="1" dirty="0"/>
              <a:t>end </a:t>
            </a:r>
            <a:endParaRPr lang="en-US" altLang="ko-KR" sz="1200" b="1" dirty="0" smtClean="0"/>
          </a:p>
          <a:p>
            <a:pPr algn="l"/>
            <a:endParaRPr lang="en-US" altLang="ko-KR" sz="1200" b="1" dirty="0"/>
          </a:p>
          <a:p>
            <a:pPr algn="l"/>
            <a:r>
              <a:rPr lang="en-US" altLang="ko-KR" sz="1200" dirty="0"/>
              <a:t>Switch(</a:t>
            </a:r>
            <a:r>
              <a:rPr lang="en-US" altLang="ko-KR" sz="1200" dirty="0" err="1"/>
              <a:t>config</a:t>
            </a:r>
            <a:r>
              <a:rPr lang="en-US" altLang="ko-KR" sz="1200" dirty="0"/>
              <a:t>)# </a:t>
            </a:r>
            <a:r>
              <a:rPr lang="en-US" altLang="ko-KR" sz="1200" b="1" dirty="0"/>
              <a:t>no </a:t>
            </a:r>
            <a:r>
              <a:rPr lang="en-US" altLang="ko-KR" sz="1200" b="1" dirty="0" err="1"/>
              <a:t>lldp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run -&gt; </a:t>
            </a:r>
            <a:r>
              <a:rPr lang="en-US" altLang="ko-KR" sz="1200" b="1" dirty="0" err="1" smtClean="0"/>
              <a:t>lldp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비활성화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501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1474034385</TotalTime>
  <Pages>39</Pages>
  <Words>753</Words>
  <Application>Microsoft Office PowerPoint</Application>
  <PresentationFormat>사용자 지정</PresentationFormat>
  <Paragraphs>105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1_디자인 사용자 지정</vt:lpstr>
      <vt:lpstr>3_디자인 사용자 지정</vt:lpstr>
      <vt:lpstr>LLDP</vt:lpstr>
      <vt:lpstr>1. LLDP란 </vt:lpstr>
      <vt:lpstr>1. LLDP구조 </vt:lpstr>
      <vt:lpstr>1. LLDP와 SDN </vt:lpstr>
      <vt:lpstr>1. 리눅스 LLDP 설치 </vt:lpstr>
      <vt:lpstr>1. CISCO LLDP 설치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6130</cp:revision>
  <cp:lastPrinted>2014-04-16T08:01:37Z</cp:lastPrinted>
  <dcterms:created xsi:type="dcterms:W3CDTF">1996-10-14T12:11:22Z</dcterms:created>
  <dcterms:modified xsi:type="dcterms:W3CDTF">2016-06-21T05:37:41Z</dcterms:modified>
</cp:coreProperties>
</file>