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16"/>
  </p:notesMasterIdLst>
  <p:handoutMasterIdLst>
    <p:handoutMasterId r:id="rId17"/>
  </p:handoutMasterIdLst>
  <p:sldIdLst>
    <p:sldId id="3426" r:id="rId3"/>
    <p:sldId id="3689" r:id="rId4"/>
    <p:sldId id="3700" r:id="rId5"/>
    <p:sldId id="3696" r:id="rId6"/>
    <p:sldId id="3690" r:id="rId7"/>
    <p:sldId id="3699" r:id="rId8"/>
    <p:sldId id="3698" r:id="rId9"/>
    <p:sldId id="3697" r:id="rId10"/>
    <p:sldId id="3691" r:id="rId11"/>
    <p:sldId id="3692" r:id="rId12"/>
    <p:sldId id="3693" r:id="rId13"/>
    <p:sldId id="3694" r:id="rId14"/>
    <p:sldId id="3695" r:id="rId15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689"/>
            <p14:sldId id="3700"/>
            <p14:sldId id="3696"/>
            <p14:sldId id="3690"/>
            <p14:sldId id="3699"/>
            <p14:sldId id="3698"/>
            <p14:sldId id="3697"/>
            <p14:sldId id="3691"/>
            <p14:sldId id="3692"/>
            <p14:sldId id="3693"/>
            <p14:sldId id="3694"/>
            <p14:sldId id="36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E9E8F0"/>
    <a:srgbClr val="6666FF"/>
    <a:srgbClr val="6BFA32"/>
    <a:srgbClr val="B03C76"/>
    <a:srgbClr val="FF99CC"/>
    <a:srgbClr val="B7B7FF"/>
    <a:srgbClr val="7D2B54"/>
    <a:srgbClr val="DDDDDD"/>
    <a:srgbClr val="CE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6" autoAdjust="0"/>
    <p:restoredTop sz="98698" autoAdjust="0"/>
  </p:normalViewPr>
  <p:slideViewPr>
    <p:cSldViewPr showGuides="1">
      <p:cViewPr varScale="1">
        <p:scale>
          <a:sx n="78" d="100"/>
          <a:sy n="78" d="100"/>
        </p:scale>
        <p:origin x="-108" y="-474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mqtt.org/document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ivemq.com/" TargetMode="External"/><Relationship Id="rId13" Type="http://schemas.openxmlformats.org/officeDocument/2006/relationships/hyperlink" Target="http://dev.solacesystems.com/tech" TargetMode="External"/><Relationship Id="rId18" Type="http://schemas.openxmlformats.org/officeDocument/2006/relationships/hyperlink" Target="http://2lemetry.com/platform/" TargetMode="External"/><Relationship Id="rId3" Type="http://schemas.openxmlformats.org/officeDocument/2006/relationships/hyperlink" Target="https://github.com/mqtt/mqtt.github.io/wiki/conventions#%24sys" TargetMode="External"/><Relationship Id="rId21" Type="http://schemas.openxmlformats.org/officeDocument/2006/relationships/hyperlink" Target="https://thingmq.com/" TargetMode="External"/><Relationship Id="rId7" Type="http://schemas.openxmlformats.org/officeDocument/2006/relationships/hyperlink" Target="http://www-03.ibm.com/software/products/en/wmq/" TargetMode="External"/><Relationship Id="rId12" Type="http://schemas.openxmlformats.org/officeDocument/2006/relationships/hyperlink" Target="http://www.rabbitmq.com/blog/2012/09/12/mqtt-adapter/" TargetMode="External"/><Relationship Id="rId17" Type="http://schemas.openxmlformats.org/officeDocument/2006/relationships/hyperlink" Target="http://www-03.ibm.com/software/products/en/messagesight/" TargetMode="External"/><Relationship Id="rId2" Type="http://schemas.openxmlformats.org/officeDocument/2006/relationships/hyperlink" Target="https://github.com/mqtt/mqtt.github.io/wiki/bridge_protocol" TargetMode="External"/><Relationship Id="rId16" Type="http://schemas.openxmlformats.org/officeDocument/2006/relationships/hyperlink" Target="https://github.com/mqtt/mqtt.github.io/wiki/mosca" TargetMode="External"/><Relationship Id="rId20" Type="http://schemas.openxmlformats.org/officeDocument/2006/relationships/hyperlink" Target="http://mqtt.jorammq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qtt/mqtt.github.io/wiki/Really-Small-Message-Broker" TargetMode="External"/><Relationship Id="rId11" Type="http://schemas.openxmlformats.org/officeDocument/2006/relationships/hyperlink" Target="http://www.my-channels.com/products/nirvana.html" TargetMode="External"/><Relationship Id="rId24" Type="http://schemas.openxmlformats.org/officeDocument/2006/relationships/hyperlink" Target="http://www.eclipse.org/paho/" TargetMode="External"/><Relationship Id="rId5" Type="http://schemas.openxmlformats.org/officeDocument/2006/relationships/hyperlink" Target="https://github.com/mqtt/mqtt.github.io/wiki/mosquitto_message_broker" TargetMode="External"/><Relationship Id="rId15" Type="http://schemas.openxmlformats.org/officeDocument/2006/relationships/hyperlink" Target="http://code.google.com/p/moquette-mqtt/" TargetMode="External"/><Relationship Id="rId23" Type="http://schemas.openxmlformats.org/officeDocument/2006/relationships/hyperlink" Target="http://emqtt.io/" TargetMode="External"/><Relationship Id="rId10" Type="http://schemas.openxmlformats.org/officeDocument/2006/relationships/hyperlink" Target="http://activemq.apache.org/" TargetMode="External"/><Relationship Id="rId19" Type="http://schemas.openxmlformats.org/officeDocument/2006/relationships/hyperlink" Target="http://mqttbroker.codeplex.com/" TargetMode="External"/><Relationship Id="rId4" Type="http://schemas.openxmlformats.org/officeDocument/2006/relationships/hyperlink" Target="https://github.com/mqtt/mqtt.github.io/wiki/are_topics_dynamic" TargetMode="External"/><Relationship Id="rId9" Type="http://schemas.openxmlformats.org/officeDocument/2006/relationships/hyperlink" Target="http://activemq.apache.org/apollo" TargetMode="External"/><Relationship Id="rId14" Type="http://schemas.openxmlformats.org/officeDocument/2006/relationships/hyperlink" Target="https://github.com/mqttjs/MQTT.js" TargetMode="External"/><Relationship Id="rId22" Type="http://schemas.openxmlformats.org/officeDocument/2006/relationships/hyperlink" Target="https://verne.mq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990" y="2250269"/>
            <a:ext cx="9145016" cy="1188132"/>
          </a:xfrm>
        </p:spPr>
        <p:txBody>
          <a:bodyPr/>
          <a:lstStyle/>
          <a:p>
            <a:pPr algn="ctr"/>
            <a:r>
              <a:rPr lang="en-US" altLang="ko-KR" sz="6000" smtClean="0">
                <a:latin typeface="+mn-ea"/>
                <a:ea typeface="+mn-ea"/>
              </a:rPr>
              <a:t>MQTT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8266" y="4914565"/>
            <a:ext cx="3888432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– </a:t>
            </a:r>
            <a:r>
              <a:rPr lang="ko-KR" altLang="en-US" sz="2400" dirty="0" smtClean="0">
                <a:latin typeface="+mn-ea"/>
              </a:rPr>
              <a:t>가상화</a:t>
            </a:r>
            <a:r>
              <a:rPr lang="en-US" altLang="ko-KR" sz="2400" dirty="0" smtClean="0">
                <a:latin typeface="+mn-ea"/>
              </a:rPr>
              <a:t>WG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MQTT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>
                <a:latin typeface="+mn-ea"/>
                <a:ea typeface="+mn-ea"/>
              </a:rPr>
              <a:t>MQTT  test </a:t>
            </a:r>
          </a:p>
          <a:p>
            <a:pPr algn="l"/>
            <a:endParaRPr lang="en-US" altLang="ko-KR" sz="1400" b="1" dirty="0">
              <a:latin typeface="+mn-ea"/>
              <a:ea typeface="+mn-ea"/>
            </a:endParaRPr>
          </a:p>
          <a:p>
            <a:pPr algn="l"/>
            <a:r>
              <a:rPr lang="en-US" altLang="ko-KR" sz="1400" b="1" dirty="0" err="1" smtClean="0">
                <a:latin typeface="+mn-ea"/>
                <a:ea typeface="+mn-ea"/>
              </a:rPr>
              <a:t>mosquitto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설치 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Mosquitto_pub</a:t>
            </a:r>
            <a:r>
              <a:rPr lang="en-US" altLang="ko-KR" sz="1400" dirty="0">
                <a:latin typeface="+mn-ea"/>
                <a:ea typeface="+mn-ea"/>
              </a:rPr>
              <a:t> -&gt; </a:t>
            </a:r>
            <a:r>
              <a:rPr lang="en-US" altLang="ko-KR" sz="1400" dirty="0" err="1">
                <a:latin typeface="+mn-ea"/>
                <a:ea typeface="+mn-ea"/>
              </a:rPr>
              <a:t>Mosquitto</a:t>
            </a:r>
            <a:r>
              <a:rPr lang="en-US" altLang="ko-KR" sz="1400" dirty="0">
                <a:latin typeface="+mn-ea"/>
                <a:ea typeface="+mn-ea"/>
              </a:rPr>
              <a:t> Broker -&gt; </a:t>
            </a:r>
            <a:r>
              <a:rPr lang="en-US" altLang="ko-KR" sz="1400" dirty="0" err="1" smtClean="0">
                <a:latin typeface="+mn-ea"/>
                <a:ea typeface="+mn-ea"/>
              </a:rPr>
              <a:t>Mosquitto_sub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Mosquitto_pub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는 </a:t>
            </a:r>
            <a:r>
              <a:rPr lang="en-US" altLang="ko-KR" sz="1400" dirty="0">
                <a:latin typeface="+mn-ea"/>
                <a:ea typeface="+mn-ea"/>
              </a:rPr>
              <a:t>Publish </a:t>
            </a:r>
            <a:r>
              <a:rPr lang="ko-KR" altLang="en-US" sz="1400" dirty="0">
                <a:latin typeface="+mn-ea"/>
                <a:ea typeface="+mn-ea"/>
              </a:rPr>
              <a:t>로 발행자를 의미합니다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 err="1">
                <a:latin typeface="+mn-ea"/>
                <a:ea typeface="+mn-ea"/>
              </a:rPr>
              <a:t>메세지를</a:t>
            </a:r>
            <a:r>
              <a:rPr lang="ko-KR" altLang="en-US" sz="1400" dirty="0">
                <a:latin typeface="+mn-ea"/>
                <a:ea typeface="+mn-ea"/>
              </a:rPr>
              <a:t> 보내는 역할을 하고요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Mosquitto</a:t>
            </a:r>
            <a:r>
              <a:rPr lang="en-US" altLang="ko-KR" sz="1400" dirty="0">
                <a:latin typeface="+mn-ea"/>
                <a:ea typeface="+mn-ea"/>
              </a:rPr>
              <a:t> Broker </a:t>
            </a:r>
            <a:r>
              <a:rPr lang="ko-KR" altLang="en-US" sz="1400" dirty="0">
                <a:latin typeface="+mn-ea"/>
                <a:ea typeface="+mn-ea"/>
              </a:rPr>
              <a:t>는 중간에 </a:t>
            </a:r>
            <a:r>
              <a:rPr lang="ko-KR" altLang="en-US" sz="1400" dirty="0" err="1">
                <a:latin typeface="+mn-ea"/>
                <a:ea typeface="+mn-ea"/>
              </a:rPr>
              <a:t>메세지를</a:t>
            </a:r>
            <a:r>
              <a:rPr lang="ko-KR" altLang="en-US" sz="1400" dirty="0">
                <a:latin typeface="+mn-ea"/>
                <a:ea typeface="+mn-ea"/>
              </a:rPr>
              <a:t> 각 클라이언트한테 전달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관리 하는 </a:t>
            </a:r>
            <a:r>
              <a:rPr lang="ko-KR" altLang="en-US" sz="1400" dirty="0" err="1">
                <a:latin typeface="+mn-ea"/>
                <a:ea typeface="+mn-ea"/>
              </a:rPr>
              <a:t>역할으르</a:t>
            </a:r>
            <a:r>
              <a:rPr lang="ko-KR" altLang="en-US" sz="1400" dirty="0">
                <a:latin typeface="+mn-ea"/>
                <a:ea typeface="+mn-ea"/>
              </a:rPr>
              <a:t> 합니다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Mosquitto_sub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는 </a:t>
            </a:r>
            <a:r>
              <a:rPr lang="en-US" altLang="ko-KR" sz="1400" dirty="0">
                <a:latin typeface="+mn-ea"/>
                <a:ea typeface="+mn-ea"/>
              </a:rPr>
              <a:t>Subscribe </a:t>
            </a:r>
            <a:r>
              <a:rPr lang="ko-KR" altLang="en-US" sz="1400" dirty="0">
                <a:latin typeface="+mn-ea"/>
                <a:ea typeface="+mn-ea"/>
              </a:rPr>
              <a:t>로 구독자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 err="1">
                <a:latin typeface="+mn-ea"/>
                <a:ea typeface="+mn-ea"/>
              </a:rPr>
              <a:t>메세지를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dirty="0" err="1">
                <a:latin typeface="+mn-ea"/>
                <a:ea typeface="+mn-ea"/>
              </a:rPr>
              <a:t>받는자를</a:t>
            </a:r>
            <a:r>
              <a:rPr lang="ko-KR" altLang="en-US" sz="1400" dirty="0">
                <a:latin typeface="+mn-ea"/>
                <a:ea typeface="+mn-ea"/>
              </a:rPr>
              <a:t> 뜻합니다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ko-KR" altLang="en-US" sz="1400" dirty="0" smtClean="0">
                <a:latin typeface="+mn-ea"/>
                <a:ea typeface="+mn-ea"/>
              </a:rPr>
              <a:t>각 </a:t>
            </a:r>
            <a:r>
              <a:rPr lang="ko-KR" altLang="en-US" sz="1400" dirty="0">
                <a:latin typeface="+mn-ea"/>
                <a:ea typeface="+mn-ea"/>
              </a:rPr>
              <a:t>토픽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채널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에 접속해서 다른 </a:t>
            </a:r>
            <a:r>
              <a:rPr lang="ko-KR" altLang="en-US" sz="1400" dirty="0" err="1">
                <a:latin typeface="+mn-ea"/>
                <a:ea typeface="+mn-ea"/>
              </a:rPr>
              <a:t>메세지를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dirty="0" err="1">
                <a:latin typeface="+mn-ea"/>
                <a:ea typeface="+mn-ea"/>
              </a:rPr>
              <a:t>받을수</a:t>
            </a:r>
            <a:r>
              <a:rPr lang="ko-KR" altLang="en-US" sz="1400" dirty="0">
                <a:latin typeface="+mn-ea"/>
                <a:ea typeface="+mn-ea"/>
              </a:rPr>
              <a:t> 있으며 기본적으로 아이디와 비밀번호의 적용이 가능합니다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en-US" altLang="ko-KR" sz="1400" b="1" dirty="0">
              <a:latin typeface="+mn-ea"/>
              <a:ea typeface="+mn-ea"/>
            </a:endParaRPr>
          </a:p>
          <a:p>
            <a:pPr algn="l"/>
            <a:r>
              <a:rPr lang="ko-KR" altLang="en-US" sz="1400" dirty="0">
                <a:latin typeface="+mn-ea"/>
                <a:ea typeface="+mn-ea"/>
              </a:rPr>
              <a:t/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[root@salt-minion-2 </a:t>
            </a:r>
            <a:r>
              <a:rPr lang="en-US" altLang="ko-KR" sz="1400" dirty="0" err="1">
                <a:latin typeface="+mn-ea"/>
                <a:ea typeface="+mn-ea"/>
              </a:rPr>
              <a:t>yum.repos.d</a:t>
            </a:r>
            <a:r>
              <a:rPr lang="en-US" altLang="ko-KR" sz="1400" dirty="0">
                <a:latin typeface="+mn-ea"/>
                <a:ea typeface="+mn-ea"/>
              </a:rPr>
              <a:t>]# cat </a:t>
            </a:r>
            <a:r>
              <a:rPr lang="en-US" altLang="ko-KR" sz="1400" dirty="0" err="1">
                <a:latin typeface="+mn-ea"/>
                <a:ea typeface="+mn-ea"/>
              </a:rPr>
              <a:t>mqtt.repo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 err="1">
                <a:latin typeface="+mn-ea"/>
                <a:ea typeface="+mn-ea"/>
              </a:rPr>
              <a:t>home_oojah_mqtt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name=</a:t>
            </a:r>
            <a:r>
              <a:rPr lang="en-US" altLang="ko-KR" sz="1400" dirty="0" err="1">
                <a:latin typeface="+mn-ea"/>
                <a:ea typeface="+mn-ea"/>
              </a:rPr>
              <a:t>mqtt</a:t>
            </a:r>
            <a:r>
              <a:rPr lang="en-US" altLang="ko-KR" sz="1400" dirty="0">
                <a:latin typeface="+mn-ea"/>
                <a:ea typeface="+mn-ea"/>
              </a:rPr>
              <a:t> (CentOS_CentOS-6)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type=rpm-md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baseurl</a:t>
            </a:r>
            <a:r>
              <a:rPr lang="en-US" altLang="ko-KR" sz="1400" dirty="0">
                <a:latin typeface="+mn-ea"/>
                <a:ea typeface="+mn-ea"/>
              </a:rPr>
              <a:t>=http://download.opensuse.org/repositories/home:/oojah:/mqtt/CentOS_CentOS-6/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gpgcheck</a:t>
            </a:r>
            <a:r>
              <a:rPr lang="en-US" altLang="ko-KR" sz="1400" dirty="0">
                <a:latin typeface="+mn-ea"/>
                <a:ea typeface="+mn-ea"/>
              </a:rPr>
              <a:t>=1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gpgkey</a:t>
            </a:r>
            <a:r>
              <a:rPr lang="en-US" altLang="ko-KR" sz="1400" dirty="0">
                <a:latin typeface="+mn-ea"/>
                <a:ea typeface="+mn-ea"/>
              </a:rPr>
              <a:t>=http://download.opensuse.org/repositories/home:/oojah:/mqtt/CentOS_CentOS-6//repodata/repomd.xml.key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enabled=1</a:t>
            </a: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yum install </a:t>
            </a:r>
            <a:r>
              <a:rPr lang="en-US" altLang="ko-KR" sz="1400" dirty="0" err="1">
                <a:latin typeface="+mn-ea"/>
                <a:ea typeface="+mn-ea"/>
              </a:rPr>
              <a:t>mosquitto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yum </a:t>
            </a:r>
            <a:r>
              <a:rPr lang="en-US" altLang="ko-KR" sz="1400" dirty="0">
                <a:latin typeface="+mn-ea"/>
                <a:ea typeface="+mn-ea"/>
              </a:rPr>
              <a:t>list </a:t>
            </a:r>
            <a:r>
              <a:rPr lang="en-US" altLang="ko-KR" sz="1400" dirty="0" err="1" smtClean="0">
                <a:latin typeface="+mn-ea"/>
                <a:ea typeface="+mn-ea"/>
              </a:rPr>
              <a:t>mosquitto</a:t>
            </a:r>
            <a:r>
              <a:rPr lang="en-US" altLang="ko-KR" sz="1400" dirty="0" smtClean="0">
                <a:latin typeface="+mn-ea"/>
                <a:ea typeface="+mn-ea"/>
              </a:rPr>
              <a:t>-clients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73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MQTT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MQTT  test </a:t>
            </a:r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400" b="1" dirty="0" err="1" smtClean="0"/>
              <a:t>mosquitto</a:t>
            </a:r>
            <a:r>
              <a:rPr lang="en-US" altLang="ko-KR" sz="1400" b="1" dirty="0" smtClean="0"/>
              <a:t> server </a:t>
            </a:r>
            <a:r>
              <a:rPr lang="ko-KR" altLang="en-US" sz="1400" b="1" dirty="0" smtClean="0"/>
              <a:t>구동 </a:t>
            </a:r>
            <a:endParaRPr lang="en-US" altLang="ko-KR" sz="1400" b="1" dirty="0"/>
          </a:p>
          <a:p>
            <a:pPr algn="l"/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>
                <a:latin typeface="+mn-ea"/>
                <a:ea typeface="+mn-ea"/>
              </a:rPr>
              <a:t>[root@salt-minion-2 </a:t>
            </a:r>
            <a:r>
              <a:rPr lang="en-US" altLang="ko-KR" sz="1400" dirty="0" err="1">
                <a:latin typeface="+mn-ea"/>
                <a:ea typeface="+mn-ea"/>
              </a:rPr>
              <a:t>yum.repos.d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dirty="0" err="1">
                <a:latin typeface="+mn-ea"/>
                <a:ea typeface="+mn-ea"/>
              </a:rPr>
              <a:t>mosquitto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1460214296: </a:t>
            </a:r>
            <a:r>
              <a:rPr lang="en-US" altLang="ko-KR" sz="1400" dirty="0" err="1">
                <a:latin typeface="+mn-ea"/>
                <a:ea typeface="+mn-ea"/>
              </a:rPr>
              <a:t>mosquitto</a:t>
            </a:r>
            <a:r>
              <a:rPr lang="en-US" altLang="ko-KR" sz="1400" dirty="0">
                <a:latin typeface="+mn-ea"/>
                <a:ea typeface="+mn-ea"/>
              </a:rPr>
              <a:t> version 1.4.8 (build date 2016-02-14 15:30:31+0000) starting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1460214296: Using default </a:t>
            </a:r>
            <a:r>
              <a:rPr lang="en-US" altLang="ko-KR" sz="1400" dirty="0" err="1">
                <a:latin typeface="+mn-ea"/>
                <a:ea typeface="+mn-ea"/>
              </a:rPr>
              <a:t>config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1460214296: Opening ipv4 listen socket on port 1883.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1460214296: Opening ipv6 listen socket on port 1883.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1460214296: New connection from ::1 on port 1883.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1460214296: New client connected from ::1 as </a:t>
            </a:r>
            <a:r>
              <a:rPr lang="en-US" altLang="ko-KR" sz="1400" dirty="0" err="1">
                <a:latin typeface="+mn-ea"/>
                <a:ea typeface="+mn-ea"/>
              </a:rPr>
              <a:t>mosqsub</a:t>
            </a:r>
            <a:r>
              <a:rPr lang="en-US" altLang="ko-KR" sz="1400" dirty="0">
                <a:latin typeface="+mn-ea"/>
                <a:ea typeface="+mn-ea"/>
              </a:rPr>
              <a:t>/4912-salt-minio (c1, k60</a:t>
            </a:r>
            <a:r>
              <a:rPr lang="en-US" altLang="ko-KR" sz="1400" dirty="0" smtClean="0">
                <a:latin typeface="+mn-ea"/>
                <a:ea typeface="+mn-ea"/>
              </a:rPr>
              <a:t>).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[root@salt-minion-2 </a:t>
            </a:r>
            <a:r>
              <a:rPr lang="en-US" altLang="ko-KR" sz="1400" dirty="0" err="1">
                <a:latin typeface="+mn-ea"/>
                <a:ea typeface="+mn-ea"/>
              </a:rPr>
              <a:t>yum.repos.d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dirty="0" err="1">
                <a:latin typeface="+mn-ea"/>
                <a:ea typeface="+mn-ea"/>
              </a:rPr>
              <a:t>netstat</a:t>
            </a:r>
            <a:r>
              <a:rPr lang="en-US" altLang="ko-KR" sz="1400" dirty="0">
                <a:latin typeface="+mn-ea"/>
                <a:ea typeface="+mn-ea"/>
              </a:rPr>
              <a:t> -</a:t>
            </a:r>
            <a:r>
              <a:rPr lang="en-US" altLang="ko-KR" sz="1400" dirty="0" err="1">
                <a:latin typeface="+mn-ea"/>
                <a:ea typeface="+mn-ea"/>
              </a:rPr>
              <a:t>tunlp</a:t>
            </a:r>
            <a:r>
              <a:rPr lang="en-US" altLang="ko-KR" sz="1400" dirty="0">
                <a:latin typeface="+mn-ea"/>
                <a:ea typeface="+mn-ea"/>
              </a:rPr>
              <a:t> | </a:t>
            </a:r>
            <a:r>
              <a:rPr lang="en-US" altLang="ko-KR" sz="1400" dirty="0" err="1">
                <a:latin typeface="+mn-ea"/>
                <a:ea typeface="+mn-ea"/>
              </a:rPr>
              <a:t>grep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mos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tcp</a:t>
            </a:r>
            <a:r>
              <a:rPr lang="en-US" altLang="ko-KR" sz="1400" dirty="0">
                <a:latin typeface="+mn-ea"/>
                <a:ea typeface="+mn-ea"/>
              </a:rPr>
              <a:t>        0      0 0.0.0.0:1883                0.0.0.0:*                   LISTEN      5064/</a:t>
            </a:r>
            <a:r>
              <a:rPr lang="en-US" altLang="ko-KR" sz="1400" dirty="0" err="1">
                <a:latin typeface="+mn-ea"/>
                <a:ea typeface="+mn-ea"/>
              </a:rPr>
              <a:t>mosquitto</a:t>
            </a:r>
            <a:r>
              <a:rPr lang="en-US" altLang="ko-KR" sz="1400" dirty="0">
                <a:latin typeface="+mn-ea"/>
                <a:ea typeface="+mn-ea"/>
              </a:rPr>
              <a:t>      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tcp</a:t>
            </a:r>
            <a:r>
              <a:rPr lang="en-US" altLang="ko-KR" sz="1400" dirty="0">
                <a:latin typeface="+mn-ea"/>
                <a:ea typeface="+mn-ea"/>
              </a:rPr>
              <a:t>        0      0 :::1883                     :::*                        LISTEN      5064/</a:t>
            </a:r>
            <a:r>
              <a:rPr lang="en-US" altLang="ko-KR" sz="1400" dirty="0" err="1">
                <a:latin typeface="+mn-ea"/>
                <a:ea typeface="+mn-ea"/>
              </a:rPr>
              <a:t>mosquitto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</a:p>
          <a:p>
            <a:pPr algn="l"/>
            <a:r>
              <a:rPr lang="ko-KR" altLang="en-US" sz="1600" dirty="0">
                <a:latin typeface="+mn-ea"/>
                <a:ea typeface="+mn-ea"/>
              </a:rPr>
              <a:t/>
            </a:r>
            <a:br>
              <a:rPr lang="ko-KR" altLang="en-US" sz="1600" dirty="0">
                <a:latin typeface="+mn-ea"/>
                <a:ea typeface="+mn-ea"/>
              </a:rPr>
            </a:b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19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MQTT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MQTT  test </a:t>
            </a:r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400" b="1" dirty="0" err="1" smtClean="0"/>
              <a:t>mosquitto</a:t>
            </a:r>
            <a:r>
              <a:rPr lang="en-US" altLang="ko-KR" sz="1400" b="1" dirty="0" smtClean="0"/>
              <a:t>  </a:t>
            </a:r>
            <a:r>
              <a:rPr lang="en-US" altLang="ko-KR" sz="1400" b="1" dirty="0" err="1" smtClean="0"/>
              <a:t>clinet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구동 </a:t>
            </a:r>
            <a:endParaRPr lang="en-US" altLang="ko-KR" sz="1400" b="1" dirty="0"/>
          </a:p>
          <a:p>
            <a:pPr algn="l"/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en-US" altLang="ko-KR" sz="1200" dirty="0" err="1" smtClean="0">
                <a:latin typeface="+mn-ea"/>
                <a:ea typeface="+mn-ea"/>
              </a:rPr>
              <a:t>mosquitto_sub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-h </a:t>
            </a:r>
            <a:r>
              <a:rPr lang="ko-KR" altLang="en-US" sz="1200" dirty="0">
                <a:latin typeface="+mn-ea"/>
                <a:ea typeface="+mn-ea"/>
              </a:rPr>
              <a:t>서버 주소 </a:t>
            </a:r>
            <a:r>
              <a:rPr lang="en-US" altLang="ko-KR" sz="1200" dirty="0">
                <a:latin typeface="+mn-ea"/>
                <a:ea typeface="+mn-ea"/>
              </a:rPr>
              <a:t>-t /</a:t>
            </a:r>
            <a:r>
              <a:rPr lang="ko-KR" altLang="en-US" sz="1200" dirty="0" smtClean="0">
                <a:latin typeface="+mn-ea"/>
                <a:ea typeface="+mn-ea"/>
              </a:rPr>
              <a:t>토픽    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※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구독하는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topic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이 맞지 않으면 </a:t>
            </a:r>
            <a:r>
              <a:rPr lang="ko-KR" altLang="en-US" sz="1200" dirty="0" err="1" smtClean="0">
                <a:solidFill>
                  <a:srgbClr val="FF0000"/>
                </a:solidFill>
                <a:latin typeface="+mn-ea"/>
              </a:rPr>
              <a:t>메세지를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  <a:latin typeface="+mn-ea"/>
              </a:rPr>
              <a:t>받을수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없음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[root@salt-minion-2 </a:t>
            </a:r>
            <a:r>
              <a:rPr lang="en-US" altLang="ko-KR" sz="1200" dirty="0" err="1">
                <a:latin typeface="+mn-ea"/>
                <a:ea typeface="+mn-ea"/>
              </a:rPr>
              <a:t>mosquitto</a:t>
            </a:r>
            <a:r>
              <a:rPr lang="en-US" altLang="ko-KR" sz="1200" dirty="0">
                <a:latin typeface="+mn-ea"/>
                <a:ea typeface="+mn-ea"/>
              </a:rPr>
              <a:t>]# </a:t>
            </a:r>
            <a:r>
              <a:rPr lang="en-US" altLang="ko-KR" sz="1200" dirty="0" err="1">
                <a:latin typeface="+mn-ea"/>
                <a:ea typeface="+mn-ea"/>
              </a:rPr>
              <a:t>mosquitto_sub</a:t>
            </a:r>
            <a:r>
              <a:rPr lang="en-US" altLang="ko-KR" sz="1200" dirty="0">
                <a:latin typeface="+mn-ea"/>
                <a:ea typeface="+mn-ea"/>
              </a:rPr>
              <a:t> -h localhost -t /test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mosquitto1</a:t>
            </a:r>
          </a:p>
          <a:p>
            <a:pPr algn="l"/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en-US" altLang="ko-KR" sz="1200" dirty="0" err="1"/>
              <a:t>mosquitto_pub</a:t>
            </a:r>
            <a:r>
              <a:rPr lang="en-US" altLang="ko-KR" sz="1200" dirty="0"/>
              <a:t> - h </a:t>
            </a:r>
            <a:r>
              <a:rPr lang="ko-KR" altLang="en-US" sz="1200" dirty="0"/>
              <a:t>서버 주소 </a:t>
            </a:r>
            <a:r>
              <a:rPr lang="en-US" altLang="ko-KR" sz="1200" dirty="0"/>
              <a:t>-t /</a:t>
            </a:r>
            <a:r>
              <a:rPr lang="ko-KR" altLang="en-US" sz="1200" dirty="0"/>
              <a:t>토픽 </a:t>
            </a:r>
            <a:r>
              <a:rPr lang="en-US" altLang="ko-KR" sz="1200" dirty="0"/>
              <a:t>-m "</a:t>
            </a:r>
            <a:r>
              <a:rPr lang="ko-KR" altLang="en-US" sz="1200" dirty="0" err="1"/>
              <a:t>메세지</a:t>
            </a:r>
            <a:r>
              <a:rPr lang="en-US" altLang="ko-KR" sz="1200" dirty="0"/>
              <a:t>"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[root@salt-minion-2 ~]# </a:t>
            </a:r>
            <a:r>
              <a:rPr lang="en-US" altLang="ko-KR" sz="1200" dirty="0" err="1">
                <a:latin typeface="+mn-ea"/>
                <a:ea typeface="+mn-ea"/>
              </a:rPr>
              <a:t>mosquitto_pub</a:t>
            </a:r>
            <a:r>
              <a:rPr lang="en-US" altLang="ko-KR" sz="1200" dirty="0">
                <a:latin typeface="+mn-ea"/>
                <a:ea typeface="+mn-ea"/>
              </a:rPr>
              <a:t> -h localhost -t /test -m "</a:t>
            </a:r>
            <a:r>
              <a:rPr lang="en-US" altLang="ko-KR" sz="1200" dirty="0" smtClean="0">
                <a:latin typeface="+mn-ea"/>
                <a:ea typeface="+mn-ea"/>
              </a:rPr>
              <a:t>mosquitto1“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[root@salt-minion-2 </a:t>
            </a:r>
            <a:r>
              <a:rPr lang="en-US" altLang="ko-KR" sz="1200" dirty="0" err="1">
                <a:latin typeface="+mn-ea"/>
                <a:ea typeface="+mn-ea"/>
              </a:rPr>
              <a:t>yum.repos.d</a:t>
            </a:r>
            <a:r>
              <a:rPr lang="en-US" altLang="ko-KR" sz="1200" dirty="0">
                <a:latin typeface="+mn-ea"/>
                <a:ea typeface="+mn-ea"/>
              </a:rPr>
              <a:t>]# </a:t>
            </a:r>
            <a:r>
              <a:rPr lang="en-US" altLang="ko-KR" sz="1200" dirty="0" err="1">
                <a:latin typeface="+mn-ea"/>
                <a:ea typeface="+mn-ea"/>
              </a:rPr>
              <a:t>mosquitto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1460214296: </a:t>
            </a:r>
            <a:r>
              <a:rPr lang="en-US" altLang="ko-KR" sz="1200" dirty="0" err="1">
                <a:latin typeface="+mn-ea"/>
                <a:ea typeface="+mn-ea"/>
              </a:rPr>
              <a:t>mosquitto</a:t>
            </a:r>
            <a:r>
              <a:rPr lang="en-US" altLang="ko-KR" sz="1200" dirty="0">
                <a:latin typeface="+mn-ea"/>
                <a:ea typeface="+mn-ea"/>
              </a:rPr>
              <a:t> version 1.4.8 (build date 2016-02-14 15:30:31+0000) starting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1460214296: Using default </a:t>
            </a:r>
            <a:r>
              <a:rPr lang="en-US" altLang="ko-KR" sz="1200" dirty="0" err="1">
                <a:latin typeface="+mn-ea"/>
                <a:ea typeface="+mn-ea"/>
              </a:rPr>
              <a:t>config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1460214296: Opening ipv4 listen socket on port 1883.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1460214296: Opening ipv6 listen socket on port 1883.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1460214296: New connection from ::1 on port 1883.</a:t>
            </a: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1460214568</a:t>
            </a:r>
            <a:r>
              <a:rPr lang="en-US" altLang="ko-KR" sz="1200" dirty="0">
                <a:latin typeface="+mn-ea"/>
                <a:ea typeface="+mn-ea"/>
              </a:rPr>
              <a:t>: New client connected from ::1 as </a:t>
            </a:r>
            <a:r>
              <a:rPr lang="en-US" altLang="ko-KR" sz="1200" dirty="0" err="1">
                <a:latin typeface="+mn-ea"/>
                <a:ea typeface="+mn-ea"/>
              </a:rPr>
              <a:t>mosqsub</a:t>
            </a:r>
            <a:r>
              <a:rPr lang="en-US" altLang="ko-KR" sz="1200" dirty="0">
                <a:latin typeface="+mn-ea"/>
                <a:ea typeface="+mn-ea"/>
              </a:rPr>
              <a:t>/5114-salt-minio (c1, k60</a:t>
            </a:r>
            <a:r>
              <a:rPr lang="en-US" altLang="ko-KR" sz="1200" dirty="0" smtClean="0">
                <a:latin typeface="+mn-ea"/>
                <a:ea typeface="+mn-ea"/>
              </a:rPr>
              <a:t>). -&gt; </a:t>
            </a:r>
            <a:r>
              <a:rPr lang="ko-KR" altLang="en-US" sz="1200" dirty="0" err="1" smtClean="0">
                <a:latin typeface="+mn-ea"/>
                <a:ea typeface="+mn-ea"/>
              </a:rPr>
              <a:t>받는놈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1460214617: New connection from ::1 on port 1883.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1460214617: New client connected from ::1 as </a:t>
            </a:r>
            <a:r>
              <a:rPr lang="en-US" altLang="ko-KR" sz="1200" dirty="0" err="1">
                <a:latin typeface="+mn-ea"/>
                <a:ea typeface="+mn-ea"/>
              </a:rPr>
              <a:t>mosqpub</a:t>
            </a:r>
            <a:r>
              <a:rPr lang="en-US" altLang="ko-KR" sz="1200" dirty="0">
                <a:latin typeface="+mn-ea"/>
                <a:ea typeface="+mn-ea"/>
              </a:rPr>
              <a:t>/5121-salt-minio (c1, k60</a:t>
            </a:r>
            <a:r>
              <a:rPr lang="en-US" altLang="ko-KR" sz="1200" dirty="0" smtClean="0">
                <a:latin typeface="+mn-ea"/>
                <a:ea typeface="+mn-ea"/>
              </a:rPr>
              <a:t>). -&gt;</a:t>
            </a:r>
            <a:r>
              <a:rPr lang="ko-KR" altLang="en-US" sz="1200" dirty="0" err="1" smtClean="0">
                <a:latin typeface="+mn-ea"/>
                <a:ea typeface="+mn-ea"/>
              </a:rPr>
              <a:t>보낸는놈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1460214617: Client </a:t>
            </a:r>
            <a:r>
              <a:rPr lang="en-US" altLang="ko-KR" sz="1200" dirty="0" err="1">
                <a:latin typeface="+mn-ea"/>
                <a:ea typeface="+mn-ea"/>
              </a:rPr>
              <a:t>mosqpub</a:t>
            </a:r>
            <a:r>
              <a:rPr lang="en-US" altLang="ko-KR" sz="1200" dirty="0">
                <a:latin typeface="+mn-ea"/>
                <a:ea typeface="+mn-ea"/>
              </a:rPr>
              <a:t>/5121-salt-minio disconnected.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1460214896: New connection from ::1 on port 1883.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1460214896: New client connected from ::1 as </a:t>
            </a:r>
            <a:r>
              <a:rPr lang="en-US" altLang="ko-KR" sz="1200" dirty="0" err="1">
                <a:latin typeface="+mn-ea"/>
                <a:ea typeface="+mn-ea"/>
              </a:rPr>
              <a:t>mosqpub</a:t>
            </a:r>
            <a:r>
              <a:rPr lang="en-US" altLang="ko-KR" sz="1200" dirty="0">
                <a:latin typeface="+mn-ea"/>
                <a:ea typeface="+mn-ea"/>
              </a:rPr>
              <a:t>/5137-salt-minio (c1, k60</a:t>
            </a:r>
            <a:r>
              <a:rPr lang="en-US" altLang="ko-KR" sz="1200" dirty="0" smtClean="0">
                <a:latin typeface="+mn-ea"/>
                <a:ea typeface="+mn-ea"/>
              </a:rPr>
              <a:t>).-&gt;</a:t>
            </a:r>
            <a:r>
              <a:rPr lang="ko-KR" altLang="en-US" sz="1200" dirty="0" err="1" smtClean="0">
                <a:latin typeface="+mn-ea"/>
                <a:ea typeface="+mn-ea"/>
              </a:rPr>
              <a:t>보내는놈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1460214896: Client </a:t>
            </a:r>
            <a:r>
              <a:rPr lang="en-US" altLang="ko-KR" sz="1200" dirty="0" err="1">
                <a:latin typeface="+mn-ea"/>
                <a:ea typeface="+mn-ea"/>
              </a:rPr>
              <a:t>mosqpub</a:t>
            </a:r>
            <a:r>
              <a:rPr lang="en-US" altLang="ko-KR" sz="1200" dirty="0">
                <a:latin typeface="+mn-ea"/>
                <a:ea typeface="+mn-ea"/>
              </a:rPr>
              <a:t>/5137-salt-minio disconnected.</a:t>
            </a:r>
          </a:p>
          <a:p>
            <a:pPr algn="l"/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[root@salt-minion-2 </a:t>
            </a:r>
            <a:r>
              <a:rPr lang="en-US" altLang="ko-KR" sz="1200" dirty="0" err="1">
                <a:latin typeface="+mn-ea"/>
                <a:ea typeface="+mn-ea"/>
              </a:rPr>
              <a:t>yum.repos.d</a:t>
            </a:r>
            <a:r>
              <a:rPr lang="en-US" altLang="ko-KR" sz="1200" dirty="0">
                <a:latin typeface="+mn-ea"/>
                <a:ea typeface="+mn-ea"/>
              </a:rPr>
              <a:t>]# </a:t>
            </a:r>
            <a:r>
              <a:rPr lang="en-US" altLang="ko-KR" sz="1200" dirty="0" err="1">
                <a:latin typeface="+mn-ea"/>
                <a:ea typeface="+mn-ea"/>
              </a:rPr>
              <a:t>netstat</a:t>
            </a:r>
            <a:r>
              <a:rPr lang="en-US" altLang="ko-KR" sz="1200" dirty="0">
                <a:latin typeface="+mn-ea"/>
                <a:ea typeface="+mn-ea"/>
              </a:rPr>
              <a:t> -</a:t>
            </a:r>
            <a:r>
              <a:rPr lang="en-US" altLang="ko-KR" sz="1200" dirty="0" err="1">
                <a:latin typeface="+mn-ea"/>
                <a:ea typeface="+mn-ea"/>
              </a:rPr>
              <a:t>tunp</a:t>
            </a:r>
            <a:r>
              <a:rPr lang="en-US" altLang="ko-KR" sz="1200" dirty="0">
                <a:latin typeface="+mn-ea"/>
                <a:ea typeface="+mn-ea"/>
              </a:rPr>
              <a:t> | </a:t>
            </a:r>
            <a:r>
              <a:rPr lang="en-US" altLang="ko-KR" sz="1200" dirty="0" err="1">
                <a:latin typeface="+mn-ea"/>
                <a:ea typeface="+mn-ea"/>
              </a:rPr>
              <a:t>grep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mos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err="1">
                <a:latin typeface="+mn-ea"/>
                <a:ea typeface="+mn-ea"/>
              </a:rPr>
              <a:t>tcp</a:t>
            </a:r>
            <a:r>
              <a:rPr lang="en-US" altLang="ko-KR" sz="1200" dirty="0">
                <a:latin typeface="+mn-ea"/>
                <a:ea typeface="+mn-ea"/>
              </a:rPr>
              <a:t>        0      0 ::1:46490                   ::1:1883                    ESTABLISHED 5114/</a:t>
            </a:r>
            <a:r>
              <a:rPr lang="en-US" altLang="ko-KR" sz="1200" dirty="0" err="1">
                <a:latin typeface="+mn-ea"/>
                <a:ea typeface="+mn-ea"/>
              </a:rPr>
              <a:t>mosquitto_sub</a:t>
            </a:r>
            <a:r>
              <a:rPr lang="en-US" altLang="ko-KR" sz="1200" dirty="0">
                <a:latin typeface="+mn-ea"/>
                <a:ea typeface="+mn-ea"/>
              </a:rPr>
              <a:t>  </a:t>
            </a:r>
          </a:p>
          <a:p>
            <a:pPr algn="l"/>
            <a:r>
              <a:rPr lang="en-US" altLang="ko-KR" sz="1200" dirty="0" err="1">
                <a:latin typeface="+mn-ea"/>
                <a:ea typeface="+mn-ea"/>
              </a:rPr>
              <a:t>tcp</a:t>
            </a:r>
            <a:r>
              <a:rPr lang="en-US" altLang="ko-KR" sz="1200" dirty="0">
                <a:latin typeface="+mn-ea"/>
                <a:ea typeface="+mn-ea"/>
              </a:rPr>
              <a:t>        0      0 ::1:1883                    ::1:46490                   ESTABLISHED 5064/</a:t>
            </a:r>
            <a:r>
              <a:rPr lang="en-US" altLang="ko-KR" sz="1200" dirty="0" err="1">
                <a:latin typeface="+mn-ea"/>
                <a:ea typeface="+mn-ea"/>
              </a:rPr>
              <a:t>mosquitto</a:t>
            </a:r>
            <a:r>
              <a:rPr lang="en-US" altLang="ko-KR" sz="1200" dirty="0">
                <a:latin typeface="+mn-ea"/>
                <a:ea typeface="+mn-ea"/>
              </a:rPr>
              <a:t>      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[root@salt-minion-2 </a:t>
            </a:r>
            <a:r>
              <a:rPr lang="en-US" altLang="ko-KR" sz="1200" dirty="0" err="1">
                <a:latin typeface="+mn-ea"/>
                <a:ea typeface="+mn-ea"/>
              </a:rPr>
              <a:t>yum.repos.d</a:t>
            </a:r>
            <a:r>
              <a:rPr lang="en-US" altLang="ko-KR" sz="1200" dirty="0">
                <a:latin typeface="+mn-ea"/>
                <a:ea typeface="+mn-ea"/>
              </a:rPr>
              <a:t>]# </a:t>
            </a:r>
            <a:r>
              <a:rPr lang="en-US" altLang="ko-KR" sz="1200" dirty="0" err="1">
                <a:latin typeface="+mn-ea"/>
                <a:ea typeface="+mn-ea"/>
              </a:rPr>
              <a:t>ps</a:t>
            </a:r>
            <a:r>
              <a:rPr lang="en-US" altLang="ko-KR" sz="1200" dirty="0">
                <a:latin typeface="+mn-ea"/>
                <a:ea typeface="+mn-ea"/>
              </a:rPr>
              <a:t> -</a:t>
            </a:r>
            <a:r>
              <a:rPr lang="en-US" altLang="ko-KR" sz="1200" dirty="0" err="1">
                <a:latin typeface="+mn-ea"/>
                <a:ea typeface="+mn-ea"/>
              </a:rPr>
              <a:t>ef</a:t>
            </a:r>
            <a:r>
              <a:rPr lang="en-US" altLang="ko-KR" sz="1200" dirty="0">
                <a:latin typeface="+mn-ea"/>
                <a:ea typeface="+mn-ea"/>
              </a:rPr>
              <a:t> | </a:t>
            </a:r>
            <a:r>
              <a:rPr lang="en-US" altLang="ko-KR" sz="1200" dirty="0" err="1">
                <a:latin typeface="+mn-ea"/>
                <a:ea typeface="+mn-ea"/>
              </a:rPr>
              <a:t>grep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mos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494       5064  5035  0 11:04 pts/3    00:00:00 </a:t>
            </a:r>
            <a:r>
              <a:rPr lang="en-US" altLang="ko-KR" sz="1200" dirty="0" err="1">
                <a:latin typeface="+mn-ea"/>
                <a:ea typeface="+mn-ea"/>
              </a:rPr>
              <a:t>mosquitto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root      5114  4861  0 11:09 pts/1    00:00:00 </a:t>
            </a:r>
            <a:r>
              <a:rPr lang="en-US" altLang="ko-KR" sz="1200" dirty="0" err="1">
                <a:latin typeface="+mn-ea"/>
                <a:ea typeface="+mn-ea"/>
              </a:rPr>
              <a:t>mosquitto_sub</a:t>
            </a:r>
            <a:r>
              <a:rPr lang="en-US" altLang="ko-KR" sz="1200" dirty="0">
                <a:latin typeface="+mn-ea"/>
                <a:ea typeface="+mn-ea"/>
              </a:rPr>
              <a:t> -h localhost -t /</a:t>
            </a:r>
            <a:r>
              <a:rPr lang="en-US" altLang="ko-KR" sz="1200" dirty="0" smtClean="0">
                <a:latin typeface="+mn-ea"/>
                <a:ea typeface="+mn-ea"/>
              </a:rPr>
              <a:t>test</a:t>
            </a:r>
            <a:endParaRPr lang="en-US" altLang="ko-KR" sz="16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서버 </a:t>
            </a:r>
            <a:r>
              <a:rPr lang="ko-KR" altLang="en-US" sz="1600" dirty="0" err="1" smtClean="0">
                <a:solidFill>
                  <a:srgbClr val="FF0000"/>
                </a:solidFill>
                <a:latin typeface="+mn-ea"/>
                <a:ea typeface="+mn-ea"/>
              </a:rPr>
              <a:t>재기동하면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+mn-ea"/>
                <a:ea typeface="+mn-ea"/>
              </a:rPr>
              <a:t>clinet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는 구독하는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  <a:ea typeface="+mn-ea"/>
              </a:rPr>
              <a:t>(subscribe)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자동으로 붙음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53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MQTT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MQTT  test </a:t>
            </a:r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400" b="1" dirty="0" err="1" smtClean="0"/>
              <a:t>mosquitto</a:t>
            </a:r>
            <a:r>
              <a:rPr lang="en-US" altLang="ko-KR" sz="1400" b="1" dirty="0" smtClean="0"/>
              <a:t>  </a:t>
            </a:r>
            <a:r>
              <a:rPr lang="en-US" altLang="ko-KR" sz="1400" b="1" dirty="0" err="1" smtClean="0"/>
              <a:t>clinet</a:t>
            </a:r>
            <a:r>
              <a:rPr lang="en-US" altLang="ko-KR" sz="1400" b="1" dirty="0" smtClean="0"/>
              <a:t>  code (node.js </a:t>
            </a:r>
            <a:r>
              <a:rPr lang="ko-KR" altLang="en-US" sz="1400" b="1" dirty="0" smtClean="0"/>
              <a:t>사용경우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</a:t>
            </a:r>
            <a:endParaRPr lang="en-US" altLang="ko-KR" sz="1400" b="1" dirty="0"/>
          </a:p>
          <a:p>
            <a:pPr algn="l"/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6" t="12838" r="23818" b="30177"/>
          <a:stretch/>
        </p:blipFill>
        <p:spPr bwMode="auto">
          <a:xfrm>
            <a:off x="683990" y="1926233"/>
            <a:ext cx="8496944" cy="482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5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MQTT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 smtClean="0"/>
              <a:t>1</a:t>
            </a:r>
            <a:r>
              <a:rPr lang="en-US" altLang="ko-KR" sz="1600" b="1" dirty="0"/>
              <a:t>. MQTT(Message Queue Telemetry Transport</a:t>
            </a:r>
            <a:r>
              <a:rPr lang="en-US" altLang="ko-KR" sz="1600" b="1" dirty="0" smtClean="0"/>
              <a:t>)</a:t>
            </a:r>
            <a:endParaRPr lang="en-US" altLang="ko-KR" sz="1400" dirty="0"/>
          </a:p>
          <a:p>
            <a:pPr algn="l"/>
            <a:r>
              <a:rPr lang="en-US" altLang="ko-KR" sz="1400" dirty="0"/>
              <a:t>MQTT</a:t>
            </a:r>
            <a:r>
              <a:rPr lang="ko-KR" altLang="en-US" sz="1400" dirty="0"/>
              <a:t>는 </a:t>
            </a:r>
            <a:r>
              <a:rPr lang="en-US" altLang="ko-KR" sz="1400" dirty="0"/>
              <a:t>TCP</a:t>
            </a:r>
            <a:r>
              <a:rPr lang="ko-KR" altLang="en-US" sz="1400" dirty="0"/>
              <a:t>기반의 경량화된 </a:t>
            </a:r>
            <a:r>
              <a:rPr lang="en-US" altLang="ko-KR" sz="1400" dirty="0"/>
              <a:t>Publish-Subscribe </a:t>
            </a:r>
            <a:r>
              <a:rPr lang="ko-KR" altLang="en-US" sz="1400" dirty="0"/>
              <a:t>메시지 프로토콜입니다</a:t>
            </a:r>
            <a:r>
              <a:rPr lang="en-US" altLang="ko-KR" sz="1400" dirty="0"/>
              <a:t>. Publish-Subscribe</a:t>
            </a:r>
            <a:r>
              <a:rPr lang="ko-KR" altLang="en-US" sz="1400" dirty="0"/>
              <a:t>은 </a:t>
            </a:r>
            <a:r>
              <a:rPr lang="en-US" altLang="ko-KR" sz="1400" dirty="0"/>
              <a:t>SW</a:t>
            </a:r>
            <a:r>
              <a:rPr lang="ko-KR" altLang="en-US" sz="1400" dirty="0"/>
              <a:t>아키텍처 스타일에서 등장하는 모델과 동일한 내용입니다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출판</a:t>
            </a:r>
            <a:r>
              <a:rPr lang="en-US" altLang="ko-KR" sz="1400" dirty="0"/>
              <a:t>/</a:t>
            </a:r>
            <a:r>
              <a:rPr lang="ko-KR" altLang="en-US" sz="1400" dirty="0"/>
              <a:t>구독 </a:t>
            </a:r>
            <a:r>
              <a:rPr lang="ko-KR" altLang="en-US" sz="1400" dirty="0" err="1"/>
              <a:t>아키턱처에서</a:t>
            </a:r>
            <a:r>
              <a:rPr lang="ko-KR" altLang="en-US" sz="1400" dirty="0"/>
              <a:t> 특정 이벤트를 발생시키는 </a:t>
            </a:r>
            <a:r>
              <a:rPr lang="en-US" altLang="ko-KR" sz="1400" dirty="0"/>
              <a:t>'</a:t>
            </a:r>
            <a:r>
              <a:rPr lang="ko-KR" altLang="en-US" sz="1400" dirty="0" err="1"/>
              <a:t>출판자</a:t>
            </a:r>
            <a:r>
              <a:rPr lang="en-US" altLang="ko-KR" sz="1400" dirty="0"/>
              <a:t>'</a:t>
            </a:r>
            <a:r>
              <a:rPr lang="ko-KR" altLang="en-US" sz="1400" dirty="0"/>
              <a:t>와 해당 이벤트를 구독하는 </a:t>
            </a:r>
            <a:r>
              <a:rPr lang="en-US" altLang="ko-KR" sz="1400" dirty="0"/>
              <a:t>'</a:t>
            </a:r>
            <a:r>
              <a:rPr lang="ko-KR" altLang="en-US" sz="1400" dirty="0"/>
              <a:t>구독자</a:t>
            </a:r>
            <a:r>
              <a:rPr lang="en-US" altLang="ko-KR" sz="1400" dirty="0"/>
              <a:t>'</a:t>
            </a:r>
            <a:r>
              <a:rPr lang="ko-KR" altLang="en-US" sz="1400" dirty="0"/>
              <a:t>처럼 </a:t>
            </a:r>
            <a:r>
              <a:rPr lang="en-US" altLang="ko-KR" sz="1400" dirty="0"/>
              <a:t>MQTT </a:t>
            </a:r>
            <a:r>
              <a:rPr lang="ko-KR" altLang="en-US" sz="1400" dirty="0"/>
              <a:t>프로토콜에서는 브로커</a:t>
            </a:r>
            <a:r>
              <a:rPr lang="en-US" altLang="ko-KR" sz="1400" dirty="0"/>
              <a:t>(Broker)</a:t>
            </a:r>
            <a:r>
              <a:rPr lang="ko-KR" altLang="en-US" sz="1400" dirty="0"/>
              <a:t>서버가 </a:t>
            </a:r>
            <a:r>
              <a:rPr lang="en-US" altLang="ko-KR" sz="1400" dirty="0"/>
              <a:t>'</a:t>
            </a:r>
            <a:r>
              <a:rPr lang="ko-KR" altLang="en-US" sz="1400" dirty="0"/>
              <a:t>토픽</a:t>
            </a:r>
            <a:r>
              <a:rPr lang="en-US" altLang="ko-KR" sz="1400" dirty="0"/>
              <a:t>'</a:t>
            </a:r>
            <a:r>
              <a:rPr lang="ko-KR" altLang="en-US" sz="1400" dirty="0"/>
              <a:t>이라고 부르는 이벤트 </a:t>
            </a:r>
            <a:r>
              <a:rPr lang="ko-KR" altLang="en-US" sz="1400" dirty="0" err="1"/>
              <a:t>발생자와</a:t>
            </a:r>
            <a:r>
              <a:rPr lang="ko-KR" altLang="en-US" sz="1400" dirty="0"/>
              <a:t> 구독자를 </a:t>
            </a:r>
            <a:r>
              <a:rPr lang="ko-KR" altLang="en-US" sz="1400" dirty="0" err="1"/>
              <a:t>다대다</a:t>
            </a:r>
            <a:r>
              <a:rPr lang="en-US" altLang="ko-KR" sz="1400" dirty="0"/>
              <a:t>(N:M)</a:t>
            </a:r>
            <a:r>
              <a:rPr lang="ko-KR" altLang="en-US" sz="1400" dirty="0"/>
              <a:t>로 중개하는 메시지 버스 역할을 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algn="l"/>
            <a:r>
              <a:rPr lang="en-US" altLang="ko-KR" sz="1400" dirty="0"/>
              <a:t>'</a:t>
            </a:r>
            <a:r>
              <a:rPr lang="ko-KR" altLang="en-US" sz="1400" dirty="0"/>
              <a:t>토픽</a:t>
            </a:r>
            <a:r>
              <a:rPr lang="en-US" altLang="ko-KR" sz="1400" dirty="0"/>
              <a:t>'</a:t>
            </a:r>
            <a:r>
              <a:rPr lang="ko-KR" altLang="en-US" sz="1400" dirty="0"/>
              <a:t>은 </a:t>
            </a:r>
            <a:r>
              <a:rPr lang="ko-KR" altLang="en-US" sz="1400" dirty="0" err="1"/>
              <a:t>계층형</a:t>
            </a:r>
            <a:r>
              <a:rPr lang="ko-KR" altLang="en-US" sz="1400" dirty="0"/>
              <a:t> 자료구조로 마치 </a:t>
            </a:r>
            <a:r>
              <a:rPr lang="ko-KR" altLang="en-US" sz="1400" dirty="0" err="1"/>
              <a:t>디렉토리를</a:t>
            </a:r>
            <a:r>
              <a:rPr lang="ko-KR" altLang="en-US" sz="1400" dirty="0"/>
              <a:t> 표기하는 것 처럼 </a:t>
            </a:r>
            <a:r>
              <a:rPr lang="en-US" altLang="ko-KR" sz="1400" dirty="0"/>
              <a:t>/(</a:t>
            </a:r>
            <a:r>
              <a:rPr lang="ko-KR" altLang="en-US" sz="1400" dirty="0"/>
              <a:t>슬래시</a:t>
            </a:r>
            <a:r>
              <a:rPr lang="en-US" altLang="ko-KR" sz="1400" dirty="0"/>
              <a:t>)</a:t>
            </a:r>
            <a:r>
              <a:rPr lang="ko-KR" altLang="en-US" sz="1400" dirty="0"/>
              <a:t>를 기준으로 계층적으로 데이터를 표현합니다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</a:t>
            </a:r>
            <a:r>
              <a:rPr lang="en-US" altLang="ko-KR" sz="1400" dirty="0"/>
              <a:t>'</a:t>
            </a:r>
            <a:r>
              <a:rPr lang="ko-KR" altLang="en-US" sz="1400" dirty="0"/>
              <a:t>토픽</a:t>
            </a:r>
            <a:r>
              <a:rPr lang="en-US" altLang="ko-KR" sz="1400" dirty="0"/>
              <a:t>'</a:t>
            </a:r>
            <a:r>
              <a:rPr lang="ko-KR" altLang="en-US" sz="1400" dirty="0"/>
              <a:t>은 </a:t>
            </a:r>
            <a:r>
              <a:rPr lang="en-US" altLang="ko-KR" sz="1400" dirty="0"/>
              <a:t>MQTT Broker</a:t>
            </a:r>
            <a:r>
              <a:rPr lang="ko-KR" altLang="en-US" sz="1400" dirty="0"/>
              <a:t>를 통해 구독자인 다수의 클라이언트로 전달됩니다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algn="l"/>
            <a:r>
              <a:rPr lang="en-US" altLang="ko-KR" sz="1400" dirty="0"/>
              <a:t>MQTT</a:t>
            </a:r>
            <a:r>
              <a:rPr lang="ko-KR" altLang="en-US" sz="1400" dirty="0"/>
              <a:t>의 또 다른 특징은 </a:t>
            </a:r>
            <a:r>
              <a:rPr lang="en-US" altLang="ko-KR" sz="1400" dirty="0" err="1"/>
              <a:t>QoS</a:t>
            </a:r>
            <a:r>
              <a:rPr lang="ko-KR" altLang="en-US" sz="1400" dirty="0"/>
              <a:t>를 지원한다는 점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서비스 종류에 따라 총 </a:t>
            </a:r>
            <a:r>
              <a:rPr lang="en-US" altLang="ko-KR" sz="1400" dirty="0"/>
              <a:t>3</a:t>
            </a:r>
            <a:r>
              <a:rPr lang="ko-KR" altLang="en-US" sz="1400" dirty="0"/>
              <a:t>단계의 </a:t>
            </a:r>
            <a:r>
              <a:rPr lang="en-US" altLang="ko-KR" sz="1400" dirty="0" err="1"/>
              <a:t>QoS</a:t>
            </a:r>
            <a:r>
              <a:rPr lang="ko-KR" altLang="en-US" sz="1400" dirty="0"/>
              <a:t>를 지원하고 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algn="l"/>
            <a:endParaRPr lang="en-US" altLang="ko-KR" sz="1400" dirty="0"/>
          </a:p>
          <a:p>
            <a:pPr algn="l"/>
            <a:r>
              <a:rPr lang="en-US" altLang="ko-KR" sz="1600" b="1" dirty="0"/>
              <a:t>2. </a:t>
            </a:r>
            <a:r>
              <a:rPr lang="en-US" altLang="ko-KR" sz="1600" b="1" dirty="0" err="1"/>
              <a:t>CoAP</a:t>
            </a:r>
            <a:r>
              <a:rPr lang="en-US" altLang="ko-KR" sz="1600" b="1" dirty="0"/>
              <a:t> (Constrained Application Protocol</a:t>
            </a:r>
            <a:r>
              <a:rPr lang="en-US" altLang="ko-KR" sz="1600" b="1" dirty="0" smtClean="0"/>
              <a:t>)</a:t>
            </a:r>
            <a:endParaRPr lang="en-US" altLang="ko-KR" sz="1400" dirty="0"/>
          </a:p>
          <a:p>
            <a:pPr algn="l"/>
            <a:r>
              <a:rPr lang="en-US" altLang="ko-KR" sz="1400" dirty="0" err="1"/>
              <a:t>CoAP</a:t>
            </a:r>
            <a:r>
              <a:rPr lang="ko-KR" altLang="en-US" sz="1400" dirty="0"/>
              <a:t>는 저전력 </a:t>
            </a:r>
            <a:r>
              <a:rPr lang="ko-KR" altLang="en-US" sz="1400" dirty="0" err="1"/>
              <a:t>비동기</a:t>
            </a:r>
            <a:r>
              <a:rPr lang="ko-KR" altLang="en-US" sz="1400" dirty="0"/>
              <a:t> 통신 프로토콜 입니다</a:t>
            </a:r>
            <a:r>
              <a:rPr lang="en-US" altLang="ko-KR" sz="1400" dirty="0"/>
              <a:t>. MQTT</a:t>
            </a:r>
            <a:r>
              <a:rPr lang="ko-KR" altLang="en-US" sz="1400" dirty="0"/>
              <a:t>와는 다르게 </a:t>
            </a:r>
            <a:r>
              <a:rPr lang="en-US" altLang="ko-KR" sz="1400" dirty="0"/>
              <a:t>UDP</a:t>
            </a:r>
            <a:r>
              <a:rPr lang="ko-KR" altLang="en-US" sz="1400" dirty="0"/>
              <a:t>를 기반으로 </a:t>
            </a:r>
            <a:r>
              <a:rPr lang="ko-KR" altLang="en-US" sz="1400" dirty="0" err="1"/>
              <a:t>비동기</a:t>
            </a:r>
            <a:r>
              <a:rPr lang="ko-KR" altLang="en-US" sz="1400" dirty="0"/>
              <a:t> 통신을 사용합니다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당연히 더 가볍고 부하가 적습니다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대신 </a:t>
            </a:r>
            <a:r>
              <a:rPr lang="en-US" altLang="ko-KR" sz="1400" dirty="0"/>
              <a:t>TCP</a:t>
            </a:r>
            <a:r>
              <a:rPr lang="ko-KR" altLang="en-US" sz="1400" dirty="0"/>
              <a:t>와 다르게 전송 여부 신뢰성을 확인할 수 없으므로 </a:t>
            </a:r>
            <a:r>
              <a:rPr lang="en-US" altLang="ko-KR" sz="1400" dirty="0"/>
              <a:t>Confirmation/Non-Confirmation message, Reset Message </a:t>
            </a:r>
            <a:r>
              <a:rPr lang="ko-KR" altLang="en-US" sz="1400" dirty="0"/>
              <a:t>같은 메시지를 통해 보완을 하고 있습니다</a:t>
            </a:r>
            <a:r>
              <a:rPr lang="en-US" altLang="ko-KR" sz="1400" dirty="0"/>
              <a:t>. </a:t>
            </a:r>
          </a:p>
          <a:p>
            <a:pPr algn="l"/>
            <a:r>
              <a:rPr lang="ko-KR" altLang="en-US" sz="1400" dirty="0"/>
              <a:t>프로토콜 경량화를 위해 </a:t>
            </a:r>
            <a:r>
              <a:rPr lang="en-US" altLang="ko-KR" sz="1400" dirty="0"/>
              <a:t>UDP</a:t>
            </a:r>
            <a:r>
              <a:rPr lang="ko-KR" altLang="en-US" sz="1400" dirty="0"/>
              <a:t>를 사용하는 것 뿐만 아니라 프로토콜 레이아웃도 단순화 하여 전문의 </a:t>
            </a:r>
            <a:r>
              <a:rPr lang="en-US" altLang="ko-KR" sz="1400" dirty="0"/>
              <a:t>Header</a:t>
            </a:r>
            <a:r>
              <a:rPr lang="ko-KR" altLang="en-US" sz="1400" dirty="0"/>
              <a:t>는 </a:t>
            </a:r>
            <a:r>
              <a:rPr lang="en-US" altLang="ko-KR" sz="1400" dirty="0"/>
              <a:t>Binary </a:t>
            </a:r>
            <a:r>
              <a:rPr lang="ko-KR" altLang="en-US" sz="1400" dirty="0"/>
              <a:t>형태로 사이즈를 줄였습니다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algn="l"/>
            <a:r>
              <a:rPr lang="ko-KR" altLang="en-US" sz="1400" dirty="0"/>
              <a:t>추가적인 특징으로 </a:t>
            </a:r>
            <a:r>
              <a:rPr lang="en-US" altLang="ko-KR" sz="1400" dirty="0" err="1"/>
              <a:t>RESTFul</a:t>
            </a:r>
            <a:r>
              <a:rPr lang="en-US" altLang="ko-KR" sz="1400" dirty="0"/>
              <a:t> </a:t>
            </a:r>
            <a:r>
              <a:rPr lang="ko-KR" altLang="en-US" sz="1400" dirty="0"/>
              <a:t>방식을 지원하며</a:t>
            </a:r>
            <a:r>
              <a:rPr lang="en-US" altLang="ko-KR" sz="1400" dirty="0"/>
              <a:t>, </a:t>
            </a:r>
            <a:r>
              <a:rPr lang="ko-KR" altLang="en-US" sz="1400" dirty="0"/>
              <a:t>암호화를 위해 </a:t>
            </a:r>
            <a:r>
              <a:rPr lang="en-US" altLang="ko-KR" sz="1400" dirty="0"/>
              <a:t>DTLS(Datagram Transport Layer Security)</a:t>
            </a:r>
            <a:r>
              <a:rPr lang="ko-KR" altLang="en-US" sz="1400" dirty="0"/>
              <a:t>을 사용합니다</a:t>
            </a:r>
            <a:r>
              <a:rPr lang="en-US" altLang="ko-KR" sz="1400" dirty="0"/>
              <a:t>.(TCP </a:t>
            </a:r>
            <a:r>
              <a:rPr lang="ko-KR" altLang="en-US" sz="1400" dirty="0"/>
              <a:t>기반이 아니므로 </a:t>
            </a:r>
            <a:r>
              <a:rPr lang="en-US" altLang="ko-KR" sz="1400" dirty="0"/>
              <a:t>SSL/TLS</a:t>
            </a:r>
            <a:r>
              <a:rPr lang="ko-KR" altLang="en-US" sz="1400" dirty="0"/>
              <a:t>는 사용 불가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algn="l"/>
            <a:r>
              <a:rPr lang="en-US" altLang="ko-KR" sz="1400" dirty="0" err="1"/>
              <a:t>CoAP</a:t>
            </a:r>
            <a:r>
              <a:rPr lang="ko-KR" altLang="en-US" sz="1400" dirty="0"/>
              <a:t>는 </a:t>
            </a:r>
            <a:r>
              <a:rPr lang="en-US" altLang="ko-KR" sz="1400" dirty="0"/>
              <a:t>MQTT</a:t>
            </a:r>
            <a:r>
              <a:rPr lang="ko-KR" altLang="en-US" sz="1400" dirty="0"/>
              <a:t>와 다르게 </a:t>
            </a:r>
            <a:r>
              <a:rPr lang="en-US" altLang="ko-KR" sz="1400" dirty="0"/>
              <a:t>1:1 </a:t>
            </a:r>
            <a:r>
              <a:rPr lang="ko-KR" altLang="en-US" sz="1400" dirty="0"/>
              <a:t>프로토콜이며 </a:t>
            </a:r>
            <a:r>
              <a:rPr lang="en-US" altLang="ko-KR" sz="1400" dirty="0"/>
              <a:t>Pub/Sub </a:t>
            </a:r>
            <a:r>
              <a:rPr lang="ko-KR" altLang="en-US" sz="1400" dirty="0" err="1"/>
              <a:t>메세지큐</a:t>
            </a:r>
            <a:r>
              <a:rPr lang="ko-KR" altLang="en-US" sz="1400" dirty="0"/>
              <a:t> 기능을 사용하지 못 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algn="l"/>
            <a:r>
              <a:rPr lang="ko-KR" altLang="en-US" sz="1400" dirty="0"/>
              <a:t>또한 응용프로그램 수준에서 </a:t>
            </a:r>
            <a:r>
              <a:rPr lang="en-US" altLang="ko-KR" sz="1400" dirty="0" err="1"/>
              <a:t>QoS</a:t>
            </a:r>
            <a:r>
              <a:rPr lang="ko-KR" altLang="en-US" sz="1400" dirty="0"/>
              <a:t>를 구현해야 하며 요청 혹은 응답 메시지에 </a:t>
            </a:r>
            <a:r>
              <a:rPr lang="en-US" altLang="ko-KR" sz="1400" dirty="0"/>
              <a:t>confirmable </a:t>
            </a:r>
            <a:r>
              <a:rPr lang="ko-KR" altLang="en-US" sz="1400" dirty="0"/>
              <a:t>이나 </a:t>
            </a:r>
            <a:r>
              <a:rPr lang="en-US" altLang="ko-KR" sz="1400" dirty="0" err="1"/>
              <a:t>nonconfirmable</a:t>
            </a:r>
            <a:r>
              <a:rPr lang="ko-KR" altLang="en-US" sz="1400" dirty="0"/>
              <a:t>을 표기해서 전송하는데 </a:t>
            </a:r>
            <a:r>
              <a:rPr lang="en-US" altLang="ko-KR" sz="1400" dirty="0"/>
              <a:t>confirmable </a:t>
            </a:r>
            <a:r>
              <a:rPr lang="ko-KR" altLang="en-US" sz="1400" dirty="0"/>
              <a:t>표기된 메시지를 받는 경우 </a:t>
            </a:r>
            <a:r>
              <a:rPr lang="en-US" altLang="ko-KR" sz="1400" dirty="0"/>
              <a:t>Acknowledge </a:t>
            </a:r>
            <a:r>
              <a:rPr lang="ko-KR" altLang="en-US" sz="1400" dirty="0"/>
              <a:t>응답을 해야 </a:t>
            </a:r>
            <a:r>
              <a:rPr lang="ko-KR" altLang="en-US" sz="1400" dirty="0" smtClean="0"/>
              <a:t>합니다</a:t>
            </a:r>
            <a:r>
              <a:rPr lang="en-US" altLang="ko-KR" sz="1400" dirty="0" smtClean="0"/>
              <a:t>.</a:t>
            </a:r>
            <a:endParaRPr lang="en-US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365330"/>
              </p:ext>
            </p:extLst>
          </p:nvPr>
        </p:nvGraphicFramePr>
        <p:xfrm>
          <a:off x="540576" y="5526635"/>
          <a:ext cx="8136301" cy="1782214"/>
        </p:xfrm>
        <a:graphic>
          <a:graphicData uri="http://schemas.openxmlformats.org/drawingml/2006/table">
            <a:tbl>
              <a:tblPr/>
              <a:tblGrid>
                <a:gridCol w="1908515"/>
                <a:gridCol w="3113893"/>
                <a:gridCol w="3113893"/>
              </a:tblGrid>
              <a:tr h="2300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>
                          <a:effectLst/>
                        </a:rPr>
                        <a:t>　</a:t>
                      </a:r>
                      <a:r>
                        <a:rPr lang="ko-KR" altLang="en-US" sz="1200" b="1" smtClean="0">
                          <a:effectLst/>
                        </a:rPr>
                        <a:t>구분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MQTT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CoAP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A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A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A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A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300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>
                          <a:effectLst/>
                        </a:rPr>
                        <a:t>기반프로토콜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05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5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TCP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05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7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77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UDP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077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7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A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77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>
                          <a:effectLst/>
                        </a:rPr>
                        <a:t>통신 노드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28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8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5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28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M:N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28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77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7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>
                          <a:effectLst/>
                        </a:rPr>
                        <a:t>1:1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07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77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7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>
                          <a:effectLst/>
                        </a:rPr>
                        <a:t>전력소모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24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24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8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24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비교적 높음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024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7B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7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7B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</a:rPr>
                        <a:t>비교적 낮음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07B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7B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7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7B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98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QoS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1024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24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24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4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</a:rPr>
                        <a:t>자체 지원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1024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7B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7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</a:rPr>
                        <a:t>별도 구현 필요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07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7B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7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>
                          <a:effectLst/>
                        </a:rPr>
                        <a:t>암호화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05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5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24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5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TCP </a:t>
                      </a:r>
                      <a:r>
                        <a:rPr lang="ko-KR" altLang="en-US" sz="1200">
                          <a:effectLst/>
                        </a:rPr>
                        <a:t>기반 </a:t>
                      </a:r>
                      <a:r>
                        <a:rPr lang="en-US" sz="1200">
                          <a:effectLst/>
                        </a:rPr>
                        <a:t>SSL </a:t>
                      </a:r>
                      <a:r>
                        <a:rPr lang="ko-KR" altLang="en-US" sz="1200">
                          <a:effectLst/>
                        </a:rPr>
                        <a:t>사용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05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0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7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0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DTLS </a:t>
                      </a:r>
                      <a:r>
                        <a:rPr lang="ko-KR" altLang="en-US" sz="1200">
                          <a:effectLst/>
                        </a:rPr>
                        <a:t>사용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0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0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7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0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62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effectLst/>
                        </a:rPr>
                        <a:t>기타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08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5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8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effectLst/>
                        </a:rPr>
                        <a:t>Pub/Sub </a:t>
                      </a:r>
                      <a:r>
                        <a:rPr lang="ko-KR" altLang="en-US" sz="1200" dirty="0">
                          <a:effectLst/>
                        </a:rPr>
                        <a:t>모델</a:t>
                      </a:r>
                      <a:r>
                        <a:rPr lang="en-US" altLang="ko-KR" sz="1200" dirty="0">
                          <a:effectLst/>
                        </a:rPr>
                        <a:t>,</a:t>
                      </a:r>
                      <a:br>
                        <a:rPr lang="en-US" altLang="ko-KR" sz="1200" dirty="0">
                          <a:effectLst/>
                        </a:rPr>
                      </a:br>
                      <a:r>
                        <a:rPr lang="ko-KR" altLang="en-US" sz="1200" dirty="0">
                          <a:effectLst/>
                        </a:rPr>
                        <a:t>브로커 존재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08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0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0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err="1">
                          <a:effectLst/>
                        </a:rPr>
                        <a:t>RESTful</a:t>
                      </a:r>
                      <a:r>
                        <a:rPr lang="en-US" altLang="ko-KR" sz="1200" dirty="0">
                          <a:effectLst/>
                        </a:rPr>
                        <a:t> </a:t>
                      </a:r>
                      <a:r>
                        <a:rPr lang="ko-KR" altLang="en-US" sz="1200" dirty="0">
                          <a:effectLst/>
                        </a:rPr>
                        <a:t>지원</a:t>
                      </a:r>
                      <a:r>
                        <a:rPr lang="en-US" altLang="ko-KR" sz="1200" dirty="0">
                          <a:effectLst/>
                        </a:rPr>
                        <a:t>,</a:t>
                      </a:r>
                      <a:br>
                        <a:rPr lang="en-US" altLang="ko-KR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NAT</a:t>
                      </a:r>
                      <a:r>
                        <a:rPr lang="ko-KR" altLang="en-US" sz="1200" dirty="0">
                          <a:effectLst/>
                        </a:rPr>
                        <a:t>환경에서 작동 보장 </a:t>
                      </a:r>
                      <a:r>
                        <a:rPr lang="ko-KR" altLang="en-US" sz="1200" dirty="0" smtClean="0">
                          <a:effectLst/>
                        </a:rPr>
                        <a:t>못함</a:t>
                      </a:r>
                      <a:endParaRPr lang="ko-KR" altLang="en-US" sz="1200" b="0" i="0" dirty="0">
                        <a:effectLst/>
                        <a:latin typeface="Dotum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00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0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0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7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MQTT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MQTT</a:t>
            </a:r>
            <a:r>
              <a:rPr lang="ko-KR" altLang="en-US" sz="1800" b="1" dirty="0" smtClean="0"/>
              <a:t>란</a:t>
            </a:r>
            <a:endParaRPr lang="en-US" altLang="ko-KR" sz="1800" b="1" dirty="0"/>
          </a:p>
          <a:p>
            <a:pPr algn="l"/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MQTT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란 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텔레메트리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장치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모바일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기기에 최적화된 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라이트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메시징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프로토콜로서 더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다양한 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앱과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서비스의 등장으로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HTTP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등의 기존 프로토콜만으로는 커뮤니케이션의 다양한 요구사항을 수용할 수 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없게되었고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제한된 통신 환경을 고려하여 디자인된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MQTT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프로토콜은 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모바일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영역의 진화에 따라 최적의 프로토콜로 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주목받고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있습니다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algn="l"/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MQTT(Message Queue Telemetry Transport)</a:t>
            </a:r>
            <a:r>
              <a:rPr lang="ko-KR" altLang="en-US" sz="1600" dirty="0" smtClean="0">
                <a:latin typeface="+mn-ea"/>
                <a:ea typeface="+mn-ea"/>
              </a:rPr>
              <a:t>는 </a:t>
            </a:r>
            <a:r>
              <a:rPr lang="ko-KR" altLang="en-US" sz="1600" dirty="0" err="1" smtClean="0">
                <a:latin typeface="+mn-ea"/>
                <a:ea typeface="+mn-ea"/>
              </a:rPr>
              <a:t>퍼블리시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ko-KR" altLang="en-US" sz="1600" dirty="0" err="1" smtClean="0">
                <a:latin typeface="+mn-ea"/>
                <a:ea typeface="+mn-ea"/>
              </a:rPr>
              <a:t>섭스크라이브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err="1" smtClean="0">
                <a:latin typeface="+mn-ea"/>
                <a:ea typeface="+mn-ea"/>
              </a:rPr>
              <a:t>메시징</a:t>
            </a:r>
            <a:r>
              <a:rPr lang="ko-KR" altLang="en-US" sz="1600" dirty="0" smtClean="0">
                <a:latin typeface="+mn-ea"/>
                <a:ea typeface="+mn-ea"/>
              </a:rPr>
              <a:t> 프로토콜로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en-US" altLang="ko-KR" sz="1600" dirty="0" err="1" smtClean="0">
                <a:latin typeface="+mn-ea"/>
                <a:ea typeface="+mn-ea"/>
              </a:rPr>
              <a:t>CoAP</a:t>
            </a:r>
            <a:r>
              <a:rPr lang="ko-KR" altLang="en-US" sz="1600" dirty="0" smtClean="0">
                <a:latin typeface="+mn-ea"/>
                <a:ea typeface="+mn-ea"/>
              </a:rPr>
              <a:t>와 마찬가지로 자원 제약이 있는 기기를 타깃으로 개발됐다</a:t>
            </a:r>
            <a:r>
              <a:rPr lang="en-US" altLang="ko-KR" sz="1600" dirty="0" smtClean="0">
                <a:latin typeface="+mn-ea"/>
                <a:ea typeface="+mn-ea"/>
              </a:rPr>
              <a:t>. MQTT</a:t>
            </a:r>
            <a:r>
              <a:rPr lang="ko-KR" altLang="en-US" sz="1600" dirty="0" smtClean="0">
                <a:latin typeface="+mn-ea"/>
                <a:ea typeface="+mn-ea"/>
              </a:rPr>
              <a:t>는 메모리 및 전력 이용을 효율화하기 위한 가벼운 </a:t>
            </a:r>
            <a:r>
              <a:rPr lang="ko-KR" altLang="en-US" sz="1600" dirty="0" err="1" smtClean="0">
                <a:latin typeface="+mn-ea"/>
                <a:ea typeface="+mn-ea"/>
              </a:rPr>
              <a:t>패킷</a:t>
            </a:r>
            <a:r>
              <a:rPr lang="ko-KR" altLang="en-US" sz="1600" dirty="0" smtClean="0">
                <a:latin typeface="+mn-ea"/>
                <a:ea typeface="+mn-ea"/>
              </a:rPr>
              <a:t> 구조를 채택하고 있으며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여기에 연결된 기기는 </a:t>
            </a:r>
            <a:r>
              <a:rPr lang="en-US" altLang="ko-KR" sz="1600" dirty="0" smtClean="0">
                <a:latin typeface="+mn-ea"/>
                <a:ea typeface="+mn-ea"/>
              </a:rPr>
              <a:t>MQTT </a:t>
            </a:r>
            <a:r>
              <a:rPr lang="ko-KR" altLang="en-US" sz="1600" dirty="0" smtClean="0">
                <a:latin typeface="+mn-ea"/>
                <a:ea typeface="+mn-ea"/>
              </a:rPr>
              <a:t>브로커 상에 </a:t>
            </a:r>
            <a:r>
              <a:rPr lang="ko-KR" altLang="en-US" sz="1600" dirty="0" err="1" smtClean="0">
                <a:latin typeface="+mn-ea"/>
                <a:ea typeface="+mn-ea"/>
              </a:rPr>
              <a:t>호스팅</a:t>
            </a:r>
            <a:r>
              <a:rPr lang="ko-KR" altLang="en-US" sz="1600" dirty="0" smtClean="0">
                <a:latin typeface="+mn-ea"/>
                <a:ea typeface="+mn-ea"/>
              </a:rPr>
              <a:t> 되는 토픽에 인용된다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어떠한 기기나 서비스가 데이터를 토픽에 발행하면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여기에 인용된 모든 기기들은 자동적으로 갱신된 정보를 획득하게 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br>
              <a:rPr lang="en-US" altLang="ko-KR" sz="1600" dirty="0" smtClean="0">
                <a:latin typeface="+mn-ea"/>
                <a:ea typeface="+mn-ea"/>
              </a:rPr>
            </a:br>
            <a:r>
              <a:rPr lang="en-US" altLang="ko-KR" sz="1600" dirty="0" smtClean="0">
                <a:latin typeface="+mn-ea"/>
                <a:ea typeface="+mn-ea"/>
              </a:rPr>
              <a:t/>
            </a:r>
            <a:br>
              <a:rPr lang="en-US" altLang="ko-KR" sz="1600" dirty="0" smtClean="0">
                <a:latin typeface="+mn-ea"/>
                <a:ea typeface="+mn-ea"/>
              </a:rPr>
            </a:br>
            <a:r>
              <a:rPr lang="en-US" altLang="ko-KR" sz="1600" dirty="0" smtClean="0">
                <a:latin typeface="+mn-ea"/>
                <a:ea typeface="+mn-ea"/>
              </a:rPr>
              <a:t>MQTT</a:t>
            </a:r>
            <a:r>
              <a:rPr lang="ko-KR" altLang="en-US" sz="1600" dirty="0" smtClean="0">
                <a:latin typeface="+mn-ea"/>
                <a:ea typeface="+mn-ea"/>
              </a:rPr>
              <a:t>의 주된 장점으로는 </a:t>
            </a:r>
            <a:r>
              <a:rPr lang="ko-KR" altLang="en-US" sz="1600" dirty="0" err="1" smtClean="0">
                <a:latin typeface="+mn-ea"/>
                <a:ea typeface="+mn-ea"/>
              </a:rPr>
              <a:t>퍼블리쉬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ko-KR" altLang="en-US" sz="1600" dirty="0" err="1" smtClean="0">
                <a:latin typeface="+mn-ea"/>
                <a:ea typeface="+mn-ea"/>
              </a:rPr>
              <a:t>섭스크라이브</a:t>
            </a:r>
            <a:r>
              <a:rPr lang="ko-KR" altLang="en-US" sz="1600" dirty="0" smtClean="0">
                <a:latin typeface="+mn-ea"/>
                <a:ea typeface="+mn-ea"/>
              </a:rPr>
              <a:t> 메시지 큐</a:t>
            </a:r>
            <a:r>
              <a:rPr lang="en-US" altLang="ko-KR" sz="1600" dirty="0" smtClean="0">
                <a:latin typeface="+mn-ea"/>
                <a:ea typeface="+mn-ea"/>
              </a:rPr>
              <a:t>(message queue)</a:t>
            </a:r>
            <a:r>
              <a:rPr lang="ko-KR" altLang="en-US" sz="1600" dirty="0" smtClean="0">
                <a:latin typeface="+mn-ea"/>
                <a:ea typeface="+mn-ea"/>
              </a:rPr>
              <a:t>와 다</a:t>
            </a:r>
            <a:r>
              <a:rPr lang="en-US" altLang="ko-KR" sz="1600" dirty="0" smtClean="0">
                <a:latin typeface="+mn-ea"/>
                <a:ea typeface="+mn-ea"/>
              </a:rPr>
              <a:t>-</a:t>
            </a:r>
            <a:r>
              <a:rPr lang="ko-KR" altLang="en-US" sz="1600" dirty="0" smtClean="0">
                <a:latin typeface="+mn-ea"/>
                <a:ea typeface="+mn-ea"/>
              </a:rPr>
              <a:t>대</a:t>
            </a:r>
            <a:r>
              <a:rPr lang="en-US" altLang="ko-KR" sz="1600" dirty="0" smtClean="0">
                <a:latin typeface="+mn-ea"/>
                <a:ea typeface="+mn-ea"/>
              </a:rPr>
              <a:t>-</a:t>
            </a:r>
            <a:r>
              <a:rPr lang="ko-KR" altLang="en-US" sz="1600" dirty="0" smtClean="0">
                <a:latin typeface="+mn-ea"/>
                <a:ea typeface="+mn-ea"/>
              </a:rPr>
              <a:t>다 송출 기능이 이야기된다</a:t>
            </a:r>
            <a:r>
              <a:rPr lang="en-US" altLang="ko-KR" sz="1600" dirty="0" smtClean="0">
                <a:latin typeface="+mn-ea"/>
                <a:ea typeface="+mn-ea"/>
              </a:rPr>
              <a:t>. MQTT </a:t>
            </a:r>
            <a:r>
              <a:rPr lang="ko-KR" altLang="en-US" sz="1600" dirty="0" smtClean="0">
                <a:latin typeface="+mn-ea"/>
                <a:ea typeface="+mn-ea"/>
              </a:rPr>
              <a:t>브로커에 수명이 긴 방출 </a:t>
            </a:r>
            <a:r>
              <a:rPr lang="en-US" altLang="ko-KR" sz="1600" dirty="0" smtClean="0">
                <a:latin typeface="+mn-ea"/>
                <a:ea typeface="+mn-ea"/>
              </a:rPr>
              <a:t>TCP </a:t>
            </a:r>
            <a:r>
              <a:rPr lang="ko-KR" altLang="en-US" sz="1600" dirty="0" smtClean="0">
                <a:latin typeface="+mn-ea"/>
                <a:ea typeface="+mn-ea"/>
              </a:rPr>
              <a:t>연결을 이용하고 제한된 대역폭의 메시지를 전후방으로 전송함으로써 </a:t>
            </a:r>
            <a:r>
              <a:rPr lang="en-US" altLang="ko-KR" sz="1600" dirty="0" smtClean="0">
                <a:latin typeface="+mn-ea"/>
                <a:ea typeface="+mn-ea"/>
              </a:rPr>
              <a:t>MQTT</a:t>
            </a:r>
            <a:r>
              <a:rPr lang="ko-KR" altLang="en-US" sz="1600" dirty="0" smtClean="0">
                <a:latin typeface="+mn-ea"/>
                <a:ea typeface="+mn-ea"/>
              </a:rPr>
              <a:t>는 간결함과 </a:t>
            </a:r>
            <a:r>
              <a:rPr lang="ko-KR" altLang="en-US" sz="1600" dirty="0" err="1" smtClean="0">
                <a:latin typeface="+mn-ea"/>
                <a:ea typeface="+mn-ea"/>
              </a:rPr>
              <a:t>직관성을</a:t>
            </a:r>
            <a:r>
              <a:rPr lang="ko-KR" altLang="en-US" sz="1600" dirty="0" smtClean="0">
                <a:latin typeface="+mn-ea"/>
                <a:ea typeface="+mn-ea"/>
              </a:rPr>
              <a:t> 보장한다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공식싸이트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  <a:hlinkClick r:id="rId2"/>
              </a:rPr>
              <a:t>http</a:t>
            </a:r>
            <a:r>
              <a:rPr lang="en-US" altLang="ko-KR" sz="1600" dirty="0">
                <a:latin typeface="+mn-ea"/>
                <a:ea typeface="+mn-ea"/>
                <a:hlinkClick r:id="rId2"/>
              </a:rPr>
              <a:t>://</a:t>
            </a:r>
            <a:r>
              <a:rPr lang="en-US" altLang="ko-KR" sz="1600" dirty="0" smtClean="0">
                <a:latin typeface="+mn-ea"/>
                <a:ea typeface="+mn-ea"/>
                <a:hlinkClick r:id="rId2"/>
              </a:rPr>
              <a:t>mqtt.org/documentation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smtClean="0"/>
              <a:t>MQTT SPEC: http</a:t>
            </a:r>
            <a:r>
              <a:rPr lang="en-US" altLang="ko-KR" sz="1600" dirty="0"/>
              <a:t>://public.dhe.ibm.com/software/dw/webservices/ws-mqtt/mqtt-v3r1.html</a:t>
            </a:r>
            <a:endParaRPr lang="ko-KR" altLang="en-US" sz="1600" dirty="0"/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3074" name="Picture 2" descr="C:\Users\user\Desktop\thumb-1030719486_GRczMw6F_publish_flow_600x19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402" y="5598641"/>
            <a:ext cx="5715000" cy="149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24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MQTT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MQTT </a:t>
            </a:r>
            <a:r>
              <a:rPr lang="ko-KR" altLang="en-US" sz="1800" b="1" dirty="0" smtClean="0"/>
              <a:t>특징</a:t>
            </a:r>
            <a:endParaRPr lang="en-US" altLang="ko-KR" sz="1800" b="1" dirty="0"/>
          </a:p>
          <a:p>
            <a:pPr algn="l"/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•IBM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과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Eurotech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Arcom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에 의해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1999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년 최초 개발</a:t>
            </a: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•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센서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장치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+ 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모바일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기기들의 연결을 위한 프로토콜</a:t>
            </a: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•MQTT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프로토콜 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오픈소스로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공개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(http://www.mqtt.org)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•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단순하고 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미니멀한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Pub/Sub 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메시징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체제</a:t>
            </a: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기업 경계 박의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Edge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네트워크 장치와 기업 내의 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백엔드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애플리케이션 간 메시지 교환에 접합</a:t>
            </a: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간편한 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메시징을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위한 직관적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verb set(connect/disconnect publish/subscribe)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제공</a:t>
            </a: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•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오버헤드를 최소화</a:t>
            </a: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가장 작은 메시지 사이즈는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2byte: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가변길이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MQTT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헤더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+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애플리케이션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Payload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– Payload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데이터에 중립적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별도의 다른 애플리케이션 헤더 불필요</a:t>
            </a: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클라이언트 라이브러리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: C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버전은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30KB, Java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버전은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100KB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내외</a:t>
            </a: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•Pub/Sub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에 있어서 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메시징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신뢰성을 위한 세가지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QoS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(Quality of Service)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레벨 제공</a:t>
            </a: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반드시 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전달되어야하는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중요 메시지에 대한 전달 보장</a:t>
            </a: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– 0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메시지가 최대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번 전달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유실 가능성 있음</a:t>
            </a: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– 1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메시지가 최소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번 전달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중복 전달 가능성 있음</a:t>
            </a: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– 2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메시지가 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단한번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정당성 있게 전달</a:t>
            </a: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•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클라이언트와 서버간의 연결을 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잃었을때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이를 보정하기 위한 자체 기능</a:t>
            </a: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– Last will and testament: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클라이언트가 예고 없이 연결을 잃을 경우 이벤트가 서버에서 발생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서버 측에서 연결의 유실 여부 인지</a:t>
            </a: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– Durable subscription: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서버에 클라이언트의 구독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(subscription)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정보 저장됨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세션 종료 후 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재접속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시에도 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재작업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없이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Pub/Sub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유지</a:t>
            </a: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– Clean session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기능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연결 해제 후 다시 연결되었을 때의 이전 세션 유지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삭제 선택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31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MQTT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MQTT  </a:t>
            </a:r>
            <a:r>
              <a:rPr lang="ko-KR" altLang="en-US" sz="1800" b="1" dirty="0" smtClean="0"/>
              <a:t>동작구조 </a:t>
            </a:r>
            <a:endParaRPr lang="en-US" altLang="ko-KR" sz="1800" b="1" dirty="0"/>
          </a:p>
          <a:p>
            <a:pPr algn="l"/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>
                <a:latin typeface="+mn-ea"/>
                <a:ea typeface="+mn-ea"/>
              </a:rPr>
              <a:t>MQTT</a:t>
            </a:r>
            <a:r>
              <a:rPr lang="ko-KR" altLang="en-US" sz="1600" dirty="0">
                <a:latin typeface="+mn-ea"/>
                <a:ea typeface="+mn-ea"/>
              </a:rPr>
              <a:t>도 거의 유사한 동작구조를 갖습니다</a:t>
            </a:r>
            <a:r>
              <a:rPr lang="en-US" altLang="ko-KR" sz="1600" dirty="0">
                <a:latin typeface="+mn-ea"/>
                <a:ea typeface="+mn-ea"/>
              </a:rPr>
              <a:t>. MQTT </a:t>
            </a:r>
            <a:r>
              <a:rPr lang="ko-KR" altLang="en-US" sz="1600" dirty="0">
                <a:latin typeface="+mn-ea"/>
                <a:ea typeface="+mn-ea"/>
              </a:rPr>
              <a:t>시스템에 참여하는 </a:t>
            </a:r>
            <a:r>
              <a:rPr lang="en-US" altLang="ko-KR" sz="1600" dirty="0">
                <a:latin typeface="+mn-ea"/>
                <a:ea typeface="+mn-ea"/>
              </a:rPr>
              <a:t>MQTT </a:t>
            </a:r>
            <a:r>
              <a:rPr lang="ko-KR" altLang="en-US" sz="1600" dirty="0">
                <a:latin typeface="+mn-ea"/>
                <a:ea typeface="+mn-ea"/>
              </a:rPr>
              <a:t>클라이언트는 메시지 발행</a:t>
            </a:r>
            <a:r>
              <a:rPr lang="en-US" altLang="ko-KR" sz="1600" dirty="0">
                <a:latin typeface="+mn-ea"/>
                <a:ea typeface="+mn-ea"/>
              </a:rPr>
              <a:t>(publish, </a:t>
            </a:r>
            <a:r>
              <a:rPr lang="ko-KR" altLang="en-US" sz="1600" dirty="0" err="1">
                <a:latin typeface="+mn-ea"/>
                <a:ea typeface="+mn-ea"/>
              </a:rPr>
              <a:t>트윗에</a:t>
            </a:r>
            <a:r>
              <a:rPr lang="ko-KR" altLang="en-US" sz="1600" dirty="0">
                <a:latin typeface="+mn-ea"/>
                <a:ea typeface="+mn-ea"/>
              </a:rPr>
              <a:t> 해당</a:t>
            </a:r>
            <a:r>
              <a:rPr lang="en-US" altLang="ko-KR" sz="1600" dirty="0">
                <a:latin typeface="+mn-ea"/>
                <a:ea typeface="+mn-ea"/>
              </a:rPr>
              <a:t>), </a:t>
            </a:r>
            <a:r>
              <a:rPr lang="ko-KR" altLang="en-US" sz="1600" dirty="0">
                <a:latin typeface="+mn-ea"/>
                <a:ea typeface="+mn-ea"/>
              </a:rPr>
              <a:t>메시지 구독</a:t>
            </a:r>
            <a:r>
              <a:rPr lang="en-US" altLang="ko-KR" sz="1600" dirty="0">
                <a:latin typeface="+mn-ea"/>
                <a:ea typeface="+mn-ea"/>
              </a:rPr>
              <a:t>(subscribe, follow</a:t>
            </a:r>
            <a:r>
              <a:rPr lang="ko-KR" altLang="en-US" sz="1600" dirty="0">
                <a:latin typeface="+mn-ea"/>
                <a:ea typeface="+mn-ea"/>
              </a:rPr>
              <a:t>에 해당</a:t>
            </a:r>
            <a:r>
              <a:rPr lang="en-US" altLang="ko-KR" sz="1600" dirty="0">
                <a:latin typeface="+mn-ea"/>
                <a:ea typeface="+mn-ea"/>
              </a:rPr>
              <a:t>) </a:t>
            </a:r>
            <a:r>
              <a:rPr lang="ko-KR" altLang="en-US" sz="1600" dirty="0">
                <a:latin typeface="+mn-ea"/>
                <a:ea typeface="+mn-ea"/>
              </a:rPr>
              <a:t>두 가지 동작을 할 수 있습니다</a:t>
            </a:r>
            <a:r>
              <a:rPr lang="en-US" altLang="ko-KR" sz="1600" dirty="0">
                <a:latin typeface="+mn-ea"/>
                <a:ea typeface="+mn-ea"/>
              </a:rPr>
              <a:t>. MQTT </a:t>
            </a:r>
            <a:r>
              <a:rPr lang="ko-KR" altLang="en-US" sz="1600" dirty="0">
                <a:latin typeface="+mn-ea"/>
                <a:ea typeface="+mn-ea"/>
              </a:rPr>
              <a:t>클라이언트가 메시지를 특정 채널</a:t>
            </a:r>
            <a:r>
              <a:rPr lang="en-US" altLang="ko-KR" sz="1600" dirty="0">
                <a:latin typeface="+mn-ea"/>
                <a:ea typeface="+mn-ea"/>
              </a:rPr>
              <a:t>(Topic, </a:t>
            </a:r>
            <a:r>
              <a:rPr lang="ko-KR" altLang="en-US" sz="1600" dirty="0">
                <a:latin typeface="+mn-ea"/>
                <a:ea typeface="+mn-ea"/>
              </a:rPr>
              <a:t>토픽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에 발행하면 이 채널을 구독한 모든 클라이언트에게 메시지가 전달되는 겁니다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중간에서 메시지를 수집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 err="1">
                <a:latin typeface="+mn-ea"/>
                <a:ea typeface="+mn-ea"/>
              </a:rPr>
              <a:t>재분해</a:t>
            </a:r>
            <a:r>
              <a:rPr lang="ko-KR" altLang="en-US" sz="1600" dirty="0">
                <a:latin typeface="+mn-ea"/>
                <a:ea typeface="+mn-ea"/>
              </a:rPr>
              <a:t> 하는 작업은 </a:t>
            </a:r>
            <a:r>
              <a:rPr lang="en-US" altLang="ko-KR" sz="1600" dirty="0">
                <a:latin typeface="+mn-ea"/>
                <a:ea typeface="+mn-ea"/>
              </a:rPr>
              <a:t>MQTT </a:t>
            </a:r>
            <a:r>
              <a:rPr lang="ko-KR" altLang="en-US" sz="1600" dirty="0">
                <a:latin typeface="+mn-ea"/>
                <a:ea typeface="+mn-ea"/>
              </a:rPr>
              <a:t>브로커가 담당합니다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r>
              <a:rPr lang="ko-KR" altLang="en-US" sz="1600" dirty="0">
                <a:latin typeface="+mn-ea"/>
                <a:ea typeface="+mn-ea"/>
              </a:rPr>
              <a:t/>
            </a:r>
            <a:br>
              <a:rPr lang="ko-KR" altLang="en-US" sz="1600" dirty="0">
                <a:latin typeface="+mn-ea"/>
                <a:ea typeface="+mn-ea"/>
              </a:rPr>
            </a:b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4098" name="Picture 2" descr="C:\Users\user\Desktop\0912embmqtt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0" y="2728776"/>
            <a:ext cx="6648928" cy="26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1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MQTT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MQTT  </a:t>
            </a:r>
            <a:r>
              <a:rPr lang="ko-KR" altLang="en-US" sz="1800" b="1" dirty="0" err="1" smtClean="0"/>
              <a:t>메세지</a:t>
            </a:r>
            <a:r>
              <a:rPr lang="ko-KR" altLang="en-US" sz="1800" b="1" dirty="0" smtClean="0"/>
              <a:t> 포맷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>
                <a:latin typeface="+mn-ea"/>
                <a:ea typeface="+mn-ea"/>
              </a:rPr>
              <a:t>헤더를 위한 </a:t>
            </a:r>
            <a:r>
              <a:rPr lang="en-US" altLang="ko-KR" sz="1600" dirty="0">
                <a:latin typeface="+mn-ea"/>
                <a:ea typeface="+mn-ea"/>
              </a:rPr>
              <a:t>2</a:t>
            </a:r>
            <a:r>
              <a:rPr lang="ko-KR" altLang="en-US" sz="1600" dirty="0">
                <a:latin typeface="+mn-ea"/>
                <a:ea typeface="+mn-ea"/>
              </a:rPr>
              <a:t>바이트가 필수 정보고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나머지는 옵션이다</a:t>
            </a:r>
            <a:r>
              <a:rPr lang="en-US" altLang="ko-KR" sz="1600" dirty="0">
                <a:latin typeface="+mn-ea"/>
                <a:ea typeface="+mn-ea"/>
              </a:rPr>
              <a:t>. PING </a:t>
            </a:r>
            <a:r>
              <a:rPr lang="ko-KR" altLang="en-US" sz="1600" dirty="0">
                <a:latin typeface="+mn-ea"/>
                <a:ea typeface="+mn-ea"/>
              </a:rPr>
              <a:t>메시지는 단지 </a:t>
            </a:r>
            <a:r>
              <a:rPr lang="en-US" altLang="ko-KR" sz="1600" dirty="0">
                <a:latin typeface="+mn-ea"/>
                <a:ea typeface="+mn-ea"/>
              </a:rPr>
              <a:t>2byte</a:t>
            </a:r>
            <a:r>
              <a:rPr lang="ko-KR" altLang="en-US" sz="1600" dirty="0">
                <a:latin typeface="+mn-ea"/>
                <a:ea typeface="+mn-ea"/>
              </a:rPr>
              <a:t>의 데이터만 필요하며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메시지의 타입과 데이터의 크기에 따라서 헤더 크기가 변한다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저전력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낮은 대역폭에서의 작동을 위해서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단 </a:t>
            </a:r>
            <a:r>
              <a:rPr lang="ko-KR" altLang="en-US" sz="1600" dirty="0" smtClean="0">
                <a:latin typeface="+mn-ea"/>
                <a:ea typeface="+mn-ea"/>
              </a:rPr>
              <a:t>헤더를 줄임</a:t>
            </a:r>
            <a:r>
              <a:rPr lang="ko-KR" altLang="en-US" sz="1600" dirty="0">
                <a:latin typeface="+mn-ea"/>
                <a:ea typeface="+mn-ea"/>
              </a:rPr>
              <a:t/>
            </a:r>
            <a:br>
              <a:rPr lang="ko-KR" altLang="en-US" sz="1600" dirty="0">
                <a:latin typeface="+mn-ea"/>
                <a:ea typeface="+mn-ea"/>
              </a:rPr>
            </a:b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6146" name="Picture 2" descr="C:\Users\user\Desktop\sfu1PdmXPiREU8-WtkaFFO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62" y="2034245"/>
            <a:ext cx="4560219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183261"/>
              </p:ext>
            </p:extLst>
          </p:nvPr>
        </p:nvGraphicFramePr>
        <p:xfrm>
          <a:off x="5112482" y="1808866"/>
          <a:ext cx="4932547" cy="54899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7339"/>
                <a:gridCol w="1257339"/>
                <a:gridCol w="2417869"/>
              </a:tblGrid>
              <a:tr h="206101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Mnemonic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Enumeration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Description </a:t>
                      </a:r>
                    </a:p>
                  </a:txBody>
                  <a:tcPr marL="66952" marR="66952" marT="33476" marB="33476" anchor="ctr"/>
                </a:tc>
              </a:tr>
              <a:tr h="206101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Reserved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300"/>
                        <a:t>0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Reserved </a:t>
                      </a:r>
                    </a:p>
                  </a:txBody>
                  <a:tcPr marL="66952" marR="66952" marT="33476" marB="33476" anchor="ctr"/>
                </a:tc>
              </a:tr>
              <a:tr h="360676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CONNECT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300"/>
                        <a:t>1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Client request to connect to Server </a:t>
                      </a:r>
                    </a:p>
                  </a:txBody>
                  <a:tcPr marL="66952" marR="66952" marT="33476" marB="33476" anchor="ctr"/>
                </a:tc>
              </a:tr>
              <a:tr h="206101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CONNACK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300" dirty="0"/>
                        <a:t>2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Connect Acknowledgment </a:t>
                      </a:r>
                    </a:p>
                  </a:txBody>
                  <a:tcPr marL="66952" marR="66952" marT="33476" marB="33476" anchor="ctr"/>
                </a:tc>
              </a:tr>
              <a:tr h="206101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PUBLISH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300"/>
                        <a:t>3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Publish message </a:t>
                      </a:r>
                    </a:p>
                  </a:txBody>
                  <a:tcPr marL="66952" marR="66952" marT="33476" marB="33476" anchor="ctr"/>
                </a:tc>
              </a:tr>
              <a:tr h="206101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PUBACK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300"/>
                        <a:t>4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Publish Acknoledgment </a:t>
                      </a:r>
                    </a:p>
                  </a:txBody>
                  <a:tcPr marL="66952" marR="66952" marT="33476" marB="33476" anchor="ctr"/>
                </a:tc>
              </a:tr>
              <a:tr h="360676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PUBREC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300" dirty="0"/>
                        <a:t>5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Publish Received (assured delivery part 1) </a:t>
                      </a:r>
                    </a:p>
                  </a:txBody>
                  <a:tcPr marL="66952" marR="66952" marT="33476" marB="33476" anchor="ctr"/>
                </a:tc>
              </a:tr>
              <a:tr h="360676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PUBREL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300"/>
                        <a:t>6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Publish Received (assured delivery part 2) </a:t>
                      </a:r>
                    </a:p>
                  </a:txBody>
                  <a:tcPr marL="66952" marR="66952" marT="33476" marB="33476" anchor="ctr"/>
                </a:tc>
              </a:tr>
              <a:tr h="360676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PUBCOMP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300"/>
                        <a:t>7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Publish Complete (assured delivery part 3) </a:t>
                      </a:r>
                    </a:p>
                  </a:txBody>
                  <a:tcPr marL="66952" marR="66952" marT="33476" marB="33476" anchor="ctr"/>
                </a:tc>
              </a:tr>
              <a:tr h="206101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SUBSCRIBE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300"/>
                        <a:t>8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Client Subscribe request </a:t>
                      </a:r>
                    </a:p>
                  </a:txBody>
                  <a:tcPr marL="66952" marR="66952" marT="33476" marB="33476" anchor="ctr"/>
                </a:tc>
              </a:tr>
              <a:tr h="206101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SUBACK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300"/>
                        <a:t>9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Subscribe Acknoledgment </a:t>
                      </a:r>
                    </a:p>
                  </a:txBody>
                  <a:tcPr marL="66952" marR="66952" marT="33476" marB="33476" anchor="ctr"/>
                </a:tc>
              </a:tr>
              <a:tr h="360676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UNSUBSCRIBE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300"/>
                        <a:t>10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Unsubscribe Acknoledgment </a:t>
                      </a:r>
                    </a:p>
                  </a:txBody>
                  <a:tcPr marL="66952" marR="66952" marT="33476" marB="33476" anchor="ctr"/>
                </a:tc>
              </a:tr>
              <a:tr h="360676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UNSUBACK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300"/>
                        <a:t>11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Unsubscribe Acknoledgment </a:t>
                      </a:r>
                    </a:p>
                  </a:txBody>
                  <a:tcPr marL="66952" marR="66952" marT="33476" marB="33476" anchor="ctr"/>
                </a:tc>
              </a:tr>
              <a:tr h="206101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PINGREQ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300"/>
                        <a:t>12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PING Request </a:t>
                      </a:r>
                    </a:p>
                  </a:txBody>
                  <a:tcPr marL="66952" marR="66952" marT="33476" marB="33476" anchor="ctr"/>
                </a:tc>
              </a:tr>
              <a:tr h="206101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PINGRESP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300"/>
                        <a:t>13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PING Response </a:t>
                      </a:r>
                    </a:p>
                  </a:txBody>
                  <a:tcPr marL="66952" marR="66952" marT="33476" marB="33476" anchor="ctr"/>
                </a:tc>
              </a:tr>
              <a:tr h="206101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DISCONNECT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300"/>
                        <a:t>14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Client is Disconnecting </a:t>
                      </a:r>
                    </a:p>
                  </a:txBody>
                  <a:tcPr marL="66952" marR="66952" marT="33476" marB="33476" anchor="ctr"/>
                </a:tc>
              </a:tr>
              <a:tr h="206101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Reserved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300"/>
                        <a:t>15 </a:t>
                      </a:r>
                    </a:p>
                  </a:txBody>
                  <a:tcPr marL="66952" marR="66952" marT="33476" marB="334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Reserved </a:t>
                      </a:r>
                    </a:p>
                  </a:txBody>
                  <a:tcPr marL="66952" marR="66952" marT="33476" marB="3347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9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MQTT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MQTT  QOS</a:t>
            </a:r>
            <a:endParaRPr lang="en-US" altLang="ko-KR" sz="1800" b="1" dirty="0"/>
          </a:p>
          <a:p>
            <a:pPr algn="l"/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en-US" altLang="ko-KR" sz="1600" dirty="0">
                <a:latin typeface="+mn-ea"/>
                <a:ea typeface="+mn-ea"/>
              </a:rPr>
              <a:t>MQTT</a:t>
            </a:r>
            <a:r>
              <a:rPr lang="ko-KR" altLang="en-US" sz="1600" dirty="0">
                <a:latin typeface="+mn-ea"/>
                <a:ea typeface="+mn-ea"/>
              </a:rPr>
              <a:t>는 시스템에 참여하는 장치들의 처리 능력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네트워크 대역폭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메시지 오버헤드 등 주변상황에 맞게 시스템이 동작할 수 있도록 </a:t>
            </a: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ko-KR" altLang="en-US" sz="1600" dirty="0">
                <a:latin typeface="+mn-ea"/>
                <a:ea typeface="+mn-ea"/>
              </a:rPr>
              <a:t>단계 </a:t>
            </a:r>
            <a:r>
              <a:rPr lang="en-US" altLang="ko-KR" sz="1600" dirty="0" err="1">
                <a:latin typeface="+mn-ea"/>
                <a:ea typeface="+mn-ea"/>
              </a:rPr>
              <a:t>QoS</a:t>
            </a:r>
            <a:r>
              <a:rPr lang="en-US" altLang="ko-KR" sz="1600" dirty="0">
                <a:latin typeface="+mn-ea"/>
                <a:ea typeface="+mn-ea"/>
              </a:rPr>
              <a:t>(Quality of Service) </a:t>
            </a:r>
            <a:r>
              <a:rPr lang="ko-KR" altLang="en-US" sz="1600" dirty="0">
                <a:latin typeface="+mn-ea"/>
                <a:ea typeface="+mn-ea"/>
              </a:rPr>
              <a:t>를 제공합니다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•0 : </a:t>
            </a:r>
            <a:r>
              <a:rPr lang="ko-KR" altLang="en-US" sz="1600" dirty="0">
                <a:latin typeface="+mn-ea"/>
                <a:ea typeface="+mn-ea"/>
              </a:rPr>
              <a:t>메시지는 한번만 전달하며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전달여부를 확인하지 않는다</a:t>
            </a:r>
            <a:r>
              <a:rPr lang="en-US" altLang="ko-KR" sz="1600" dirty="0">
                <a:latin typeface="+mn-ea"/>
                <a:ea typeface="+mn-ea"/>
              </a:rPr>
              <a:t>. Fire and Forget </a:t>
            </a:r>
            <a:r>
              <a:rPr lang="ko-KR" altLang="en-US" sz="1600" dirty="0">
                <a:latin typeface="+mn-ea"/>
                <a:ea typeface="+mn-ea"/>
              </a:rPr>
              <a:t>타입이다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•1 : </a:t>
            </a:r>
            <a:r>
              <a:rPr lang="ko-KR" altLang="en-US" sz="1600" dirty="0">
                <a:latin typeface="+mn-ea"/>
                <a:ea typeface="+mn-ea"/>
              </a:rPr>
              <a:t>메시지는 반드시 한번 이상 전달된다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하지만 메시지의 </a:t>
            </a:r>
            <a:r>
              <a:rPr lang="ko-KR" altLang="en-US" sz="1600" dirty="0" err="1">
                <a:latin typeface="+mn-ea"/>
                <a:ea typeface="+mn-ea"/>
              </a:rPr>
              <a:t>핸드셰이킹</a:t>
            </a:r>
            <a:r>
              <a:rPr lang="ko-KR" altLang="en-US" sz="1600" dirty="0">
                <a:latin typeface="+mn-ea"/>
                <a:ea typeface="+mn-ea"/>
              </a:rPr>
              <a:t> 과정을 엄밀하게 추적하지 않기 때문에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 err="1">
                <a:latin typeface="+mn-ea"/>
                <a:ea typeface="+mn-ea"/>
              </a:rPr>
              <a:t>중복전송될</a:t>
            </a:r>
            <a:r>
              <a:rPr lang="ko-KR" altLang="en-US" sz="1600" dirty="0">
                <a:latin typeface="+mn-ea"/>
                <a:ea typeface="+mn-ea"/>
              </a:rPr>
              <a:t> 수도 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•2 : </a:t>
            </a:r>
            <a:r>
              <a:rPr lang="ko-KR" altLang="en-US" sz="1600" dirty="0">
                <a:latin typeface="+mn-ea"/>
                <a:ea typeface="+mn-ea"/>
              </a:rPr>
              <a:t>메시지는 한번만 전달된다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메시지의 </a:t>
            </a:r>
            <a:r>
              <a:rPr lang="ko-KR" altLang="en-US" sz="1600" dirty="0" err="1">
                <a:latin typeface="+mn-ea"/>
                <a:ea typeface="+mn-ea"/>
              </a:rPr>
              <a:t>핸드셰이킹</a:t>
            </a:r>
            <a:r>
              <a:rPr lang="ko-KR" altLang="en-US" sz="1600" dirty="0">
                <a:latin typeface="+mn-ea"/>
                <a:ea typeface="+mn-ea"/>
              </a:rPr>
              <a:t> 과정을 추적한다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높은 품질을 보장하지만 성능의 희생이 따른다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0</a:t>
            </a:r>
            <a:r>
              <a:rPr lang="ko-KR" altLang="en-US" sz="1600" dirty="0">
                <a:latin typeface="+mn-ea"/>
                <a:ea typeface="+mn-ea"/>
              </a:rPr>
              <a:t>에 가까울수록 메시지 처리에 대한 부하가 적은 대신 메시지 손실 위험이 높아집니다</a:t>
            </a:r>
            <a:r>
              <a:rPr lang="en-US" altLang="ko-KR" sz="1600" dirty="0">
                <a:latin typeface="+mn-ea"/>
                <a:ea typeface="+mn-ea"/>
              </a:rPr>
              <a:t>. 2</a:t>
            </a:r>
            <a:r>
              <a:rPr lang="ko-KR" altLang="en-US" sz="1600" dirty="0">
                <a:latin typeface="+mn-ea"/>
                <a:ea typeface="+mn-ea"/>
              </a:rPr>
              <a:t>에 가까울수록 메시지 손실 위험은 줄어들지만 메시지 처리 부하가 급격히 늘어납니다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35808"/>
              </p:ext>
            </p:extLst>
          </p:nvPr>
        </p:nvGraphicFramePr>
        <p:xfrm>
          <a:off x="683990" y="4014465"/>
          <a:ext cx="779727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59454"/>
                <a:gridCol w="1559454"/>
                <a:gridCol w="1559454"/>
                <a:gridCol w="1559454"/>
                <a:gridCol w="155945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QoS value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bit 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bit 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Description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/>
                        <a:t>최대 한번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Fire and Forget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/>
                        <a:t>적어도 한번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Acknowledged delivery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/>
                        <a:t>정확히 한번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Fire and Forget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/>
                        <a:t>최대한번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Fire and Forget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Reserved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9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MQTT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MQTT  topic</a:t>
            </a:r>
            <a:endParaRPr lang="en-US" altLang="ko-KR" sz="1800" b="1" dirty="0"/>
          </a:p>
          <a:p>
            <a:pPr algn="l"/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400" dirty="0">
                <a:latin typeface="+mn-ea"/>
                <a:ea typeface="+mn-ea"/>
              </a:rPr>
              <a:t>메시지를 발행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구독</a:t>
            </a:r>
            <a:r>
              <a:rPr lang="en-US" altLang="ko-KR" sz="1400" dirty="0">
                <a:latin typeface="+mn-ea"/>
                <a:ea typeface="+mn-ea"/>
              </a:rPr>
              <a:t>(pub/sub) </a:t>
            </a:r>
            <a:r>
              <a:rPr lang="ko-KR" altLang="en-US" sz="1400" dirty="0">
                <a:latin typeface="+mn-ea"/>
                <a:ea typeface="+mn-ea"/>
              </a:rPr>
              <a:t>하는 행위는 채널 단위로 일어납니다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이를 </a:t>
            </a:r>
            <a:r>
              <a:rPr lang="en-US" altLang="ko-KR" sz="1400" dirty="0">
                <a:latin typeface="+mn-ea"/>
                <a:ea typeface="+mn-ea"/>
              </a:rPr>
              <a:t>MQTT</a:t>
            </a:r>
            <a:r>
              <a:rPr lang="ko-KR" altLang="en-US" sz="1400" dirty="0">
                <a:latin typeface="+mn-ea"/>
                <a:ea typeface="+mn-ea"/>
              </a:rPr>
              <a:t>에서는 토픽</a:t>
            </a:r>
            <a:r>
              <a:rPr lang="en-US" altLang="ko-KR" sz="1400" dirty="0">
                <a:latin typeface="+mn-ea"/>
                <a:ea typeface="+mn-ea"/>
              </a:rPr>
              <a:t>(Topic)</a:t>
            </a:r>
            <a:r>
              <a:rPr lang="ko-KR" altLang="en-US" sz="1400" dirty="0">
                <a:latin typeface="+mn-ea"/>
                <a:ea typeface="+mn-ea"/>
              </a:rPr>
              <a:t>이라고 합니다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토픽은 슬래시</a:t>
            </a:r>
            <a:r>
              <a:rPr lang="en-US" altLang="ko-KR" sz="1400" dirty="0">
                <a:latin typeface="+mn-ea"/>
                <a:ea typeface="+mn-ea"/>
              </a:rPr>
              <a:t>(/)</a:t>
            </a:r>
            <a:r>
              <a:rPr lang="ko-KR" altLang="en-US" sz="1400" dirty="0">
                <a:latin typeface="+mn-ea"/>
                <a:ea typeface="+mn-ea"/>
              </a:rPr>
              <a:t>로 구분된 계층구조를 갖습니다</a:t>
            </a:r>
            <a:r>
              <a:rPr lang="en-US" altLang="ko-KR" sz="1400" dirty="0" smtClean="0">
                <a:latin typeface="+mn-ea"/>
                <a:ea typeface="+mn-ea"/>
              </a:rPr>
              <a:t>. (</a:t>
            </a:r>
            <a:r>
              <a:rPr lang="en-US" altLang="ko-KR" sz="1400" b="1" dirty="0">
                <a:latin typeface="+mn-ea"/>
                <a:ea typeface="+mn-ea"/>
              </a:rPr>
              <a:t>Variable header </a:t>
            </a:r>
            <a:r>
              <a:rPr lang="ko-KR" altLang="en-US" sz="1400" b="1" dirty="0" smtClean="0">
                <a:latin typeface="+mn-ea"/>
                <a:ea typeface="+mn-ea"/>
              </a:rPr>
              <a:t>에 포함됨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ko-KR" altLang="en-US" sz="1400" dirty="0" smtClean="0">
                <a:latin typeface="+mn-ea"/>
                <a:ea typeface="+mn-ea"/>
              </a:rPr>
              <a:t>토픽 </a:t>
            </a:r>
            <a:r>
              <a:rPr lang="ko-KR" altLang="en-US" sz="1400" dirty="0">
                <a:latin typeface="+mn-ea"/>
                <a:ea typeface="+mn-ea"/>
              </a:rPr>
              <a:t>구조를 구성할 때 몇 가지 주의할 점이 있습니다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•</a:t>
            </a:r>
            <a:r>
              <a:rPr lang="ko-KR" altLang="en-US" sz="1400" dirty="0">
                <a:latin typeface="+mn-ea"/>
                <a:ea typeface="+mn-ea"/>
              </a:rPr>
              <a:t>최상위 토픽이 </a:t>
            </a:r>
            <a:r>
              <a:rPr lang="en-US" altLang="ko-KR" sz="1400" dirty="0">
                <a:latin typeface="+mn-ea"/>
                <a:ea typeface="+mn-ea"/>
              </a:rPr>
              <a:t>[/] </a:t>
            </a:r>
            <a:r>
              <a:rPr lang="ko-KR" altLang="en-US" sz="1400" dirty="0">
                <a:latin typeface="+mn-ea"/>
                <a:ea typeface="+mn-ea"/>
              </a:rPr>
              <a:t>문자로 시작하지 않도록 합니다</a:t>
            </a:r>
            <a:r>
              <a:rPr lang="en-US" altLang="ko-KR" sz="1400" dirty="0">
                <a:latin typeface="+mn-ea"/>
                <a:ea typeface="+mn-ea"/>
              </a:rPr>
              <a:t>. [/home/sensor/humid] </a:t>
            </a:r>
            <a:r>
              <a:rPr lang="ko-KR" altLang="en-US" sz="1400" dirty="0">
                <a:latin typeface="+mn-ea"/>
                <a:ea typeface="+mn-ea"/>
              </a:rPr>
              <a:t>이렇게 사용할 수는 있지만 최상위 토픽이 이름이 없는 토픽이 되므로 사용하지 않는 것을 권장합니다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•</a:t>
            </a:r>
            <a:r>
              <a:rPr lang="ko-KR" altLang="en-US" sz="1400" dirty="0">
                <a:latin typeface="+mn-ea"/>
                <a:ea typeface="+mn-ea"/>
              </a:rPr>
              <a:t>토픽 이름에 공백을 사용하지 않습니다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•</a:t>
            </a:r>
            <a:r>
              <a:rPr lang="ko-KR" altLang="en-US" sz="1400" dirty="0">
                <a:latin typeface="+mn-ea"/>
                <a:ea typeface="+mn-ea"/>
              </a:rPr>
              <a:t>토픽 이름은 </a:t>
            </a:r>
            <a:r>
              <a:rPr lang="en-US" altLang="ko-KR" sz="1400" dirty="0">
                <a:latin typeface="+mn-ea"/>
                <a:ea typeface="+mn-ea"/>
              </a:rPr>
              <a:t>ASCII </a:t>
            </a:r>
            <a:r>
              <a:rPr lang="ko-KR" altLang="en-US" sz="1400" dirty="0">
                <a:latin typeface="+mn-ea"/>
                <a:ea typeface="+mn-ea"/>
              </a:rPr>
              <a:t>문자만 사용합니다</a:t>
            </a:r>
            <a:r>
              <a:rPr lang="en-US" altLang="ko-KR" sz="1400" dirty="0">
                <a:latin typeface="+mn-ea"/>
                <a:ea typeface="+mn-ea"/>
              </a:rPr>
              <a:t>. (</a:t>
            </a:r>
            <a:r>
              <a:rPr lang="ko-KR" altLang="en-US" sz="1400" dirty="0" err="1">
                <a:latin typeface="+mn-ea"/>
                <a:ea typeface="+mn-ea"/>
              </a:rPr>
              <a:t>임베디드</a:t>
            </a:r>
            <a:r>
              <a:rPr lang="ko-KR" altLang="en-US" sz="1400" dirty="0">
                <a:latin typeface="+mn-ea"/>
                <a:ea typeface="+mn-ea"/>
              </a:rPr>
              <a:t> 장치와의 호환성을 위해 주의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•[#] </a:t>
            </a:r>
            <a:r>
              <a:rPr lang="ko-KR" altLang="en-US" sz="1400" dirty="0">
                <a:latin typeface="+mn-ea"/>
                <a:ea typeface="+mn-ea"/>
              </a:rPr>
              <a:t>를 이용해서 토픽 전체를 구독하지 않도록 합니다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오버헤드가 심할 경우 브로커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클라이언트 프로세스가 중단될 수 있습니다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  <p:pic>
        <p:nvPicPr>
          <p:cNvPr id="5125" name="Picture 5" descr="C:\Users\user\Desktop\suyvAZtp6Jda0UGRn-JeX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0" y="2006324"/>
            <a:ext cx="69818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7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MQTT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MQTT  </a:t>
            </a:r>
            <a:r>
              <a:rPr lang="ko-KR" altLang="en-US" sz="1800" b="1" dirty="0" smtClean="0"/>
              <a:t>서버 종류 및 기능 </a:t>
            </a:r>
            <a:endParaRPr lang="en-US" altLang="ko-KR" sz="1800" b="1" dirty="0"/>
          </a:p>
          <a:p>
            <a:pPr algn="l"/>
            <a:r>
              <a:rPr lang="ko-KR" altLang="en-US" sz="1600" dirty="0"/>
              <a:t/>
            </a:r>
            <a:br>
              <a:rPr lang="ko-KR" altLang="en-US" sz="1600" dirty="0"/>
            </a:br>
            <a:endParaRPr lang="en-US" altLang="ko-KR" sz="1600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94322"/>
              </p:ext>
            </p:extLst>
          </p:nvPr>
        </p:nvGraphicFramePr>
        <p:xfrm>
          <a:off x="647986" y="1324737"/>
          <a:ext cx="9037008" cy="55199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8128"/>
                <a:gridCol w="318040"/>
                <a:gridCol w="753084"/>
                <a:gridCol w="753084"/>
                <a:gridCol w="753084"/>
                <a:gridCol w="753084"/>
                <a:gridCol w="753084"/>
                <a:gridCol w="753084"/>
                <a:gridCol w="753084"/>
                <a:gridCol w="753084"/>
                <a:gridCol w="753084"/>
                <a:gridCol w="753084"/>
              </a:tblGrid>
              <a:tr h="299134">
                <a:tc>
                  <a:txBody>
                    <a:bodyPr/>
                    <a:lstStyle/>
                    <a:p>
                      <a:r>
                        <a:rPr lang="en-US" sz="1000" dirty="0"/>
                        <a:t>Server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QoS 0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QoS 1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QoS 2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auth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2" action="ppaction://hlinkfile"/>
                        </a:rPr>
                        <a:t>bridge</a:t>
                      </a:r>
                      <a:endParaRPr lang="en-US" sz="1000"/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3" action="ppaction://hlinkfile"/>
                        </a:rPr>
                        <a:t>$SYS</a:t>
                      </a:r>
                      <a:endParaRPr lang="en-US" sz="1000"/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SSL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4" action="ppaction://hlinkfile"/>
                        </a:rPr>
                        <a:t>dynamic topics</a:t>
                      </a:r>
                      <a:endParaRPr lang="en-US" sz="1000"/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cluster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websockets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plugin system</a:t>
                      </a:r>
                    </a:p>
                  </a:txBody>
                  <a:tcPr marL="32167" marR="32167" marT="16083" marB="16083" anchor="ctr"/>
                </a:tc>
              </a:tr>
              <a:tr h="209394">
                <a:tc>
                  <a:txBody>
                    <a:bodyPr/>
                    <a:lstStyle/>
                    <a:p>
                      <a:r>
                        <a:rPr lang="en-US" sz="1000">
                          <a:hlinkClick r:id="rId5" action="ppaction://hlinkfile"/>
                        </a:rPr>
                        <a:t>mosquitto</a:t>
                      </a:r>
                      <a:endParaRPr lang="en-US" sz="1000"/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</a:tr>
              <a:tr h="209394">
                <a:tc>
                  <a:txBody>
                    <a:bodyPr/>
                    <a:lstStyle/>
                    <a:p>
                      <a:r>
                        <a:rPr lang="en-US" sz="1000">
                          <a:hlinkClick r:id="rId6" action="ppaction://hlinkfile"/>
                        </a:rPr>
                        <a:t>RSMB</a:t>
                      </a:r>
                      <a:endParaRPr lang="en-US" sz="1000"/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</a:t>
                      </a:r>
                    </a:p>
                  </a:txBody>
                  <a:tcPr marL="32167" marR="32167" marT="16083" marB="16083" anchor="ctr"/>
                </a:tc>
              </a:tr>
              <a:tr h="388874">
                <a:tc>
                  <a:txBody>
                    <a:bodyPr/>
                    <a:lstStyle/>
                    <a:p>
                      <a:r>
                        <a:rPr lang="en-US" sz="1000">
                          <a:hlinkClick r:id="rId7"/>
                        </a:rPr>
                        <a:t>WebSphere MQ</a:t>
                      </a:r>
                      <a:endParaRPr lang="en-US" sz="1000"/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</a:t>
                      </a:r>
                    </a:p>
                  </a:txBody>
                  <a:tcPr marL="32167" marR="32167" marT="16083" marB="16083" anchor="ctr"/>
                </a:tc>
              </a:tr>
              <a:tr h="209394">
                <a:tc>
                  <a:txBody>
                    <a:bodyPr/>
                    <a:lstStyle/>
                    <a:p>
                      <a:r>
                        <a:rPr lang="en-US" sz="1000">
                          <a:hlinkClick r:id="rId8"/>
                        </a:rPr>
                        <a:t>HiveMQ</a:t>
                      </a:r>
                      <a:endParaRPr lang="en-US" sz="1000"/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</a:tr>
              <a:tr h="299134">
                <a:tc>
                  <a:txBody>
                    <a:bodyPr/>
                    <a:lstStyle/>
                    <a:p>
                      <a:r>
                        <a:rPr lang="en-US" sz="1000">
                          <a:hlinkClick r:id="rId9"/>
                        </a:rPr>
                        <a:t>Apache Apollo</a:t>
                      </a:r>
                      <a:endParaRPr lang="en-US" sz="1000"/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</a:t>
                      </a:r>
                    </a:p>
                  </a:txBody>
                  <a:tcPr marL="32167" marR="32167" marT="16083" marB="16083" anchor="ctr"/>
                </a:tc>
              </a:tr>
              <a:tr h="388874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0"/>
                        </a:rPr>
                        <a:t>Apache ActiveMQ</a:t>
                      </a:r>
                      <a:endParaRPr lang="en-US" sz="1000"/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</a:tr>
              <a:tr h="658094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1"/>
                        </a:rPr>
                        <a:t>my-Channels Nirvana Messaging</a:t>
                      </a:r>
                      <a:endParaRPr lang="en-US" sz="1000"/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§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</a:t>
                      </a:r>
                    </a:p>
                  </a:txBody>
                  <a:tcPr marL="32167" marR="32167" marT="16083" marB="16083" anchor="ctr"/>
                </a:tc>
              </a:tr>
              <a:tr h="209394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FF0000"/>
                          </a:solidFill>
                          <a:hlinkClick r:id="rId12"/>
                        </a:rPr>
                        <a:t>RabbitMQ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(plugin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으로 제공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</a:t>
                      </a:r>
                    </a:p>
                  </a:txBody>
                  <a:tcPr marL="32167" marR="32167" marT="16083" marB="16083" anchor="ctr"/>
                </a:tc>
              </a:tr>
              <a:tr h="209394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3"/>
                        </a:rPr>
                        <a:t>Solace</a:t>
                      </a:r>
                      <a:endParaRPr lang="en-US" sz="1000"/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§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</a:tr>
              <a:tr h="209394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4"/>
                        </a:rPr>
                        <a:t>MQTT.js</a:t>
                      </a:r>
                      <a:endParaRPr lang="en-US" sz="1000"/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§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</a:tr>
              <a:tr h="209394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5"/>
                        </a:rPr>
                        <a:t>moquette</a:t>
                      </a:r>
                      <a:endParaRPr lang="en-US" sz="1000"/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</a:tr>
              <a:tr h="209394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6" action="ppaction://hlinkfile"/>
                        </a:rPr>
                        <a:t>mosca</a:t>
                      </a:r>
                      <a:endParaRPr lang="en-US" sz="1000"/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</a:tr>
              <a:tr h="388874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7"/>
                        </a:rPr>
                        <a:t>IBM MessageSight</a:t>
                      </a:r>
                      <a:endParaRPr lang="en-US" sz="1000"/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§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</a:tr>
              <a:tr h="209394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8"/>
                        </a:rPr>
                        <a:t>2lemetry</a:t>
                      </a:r>
                      <a:endParaRPr lang="en-US" sz="1000"/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§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</a:tr>
              <a:tr h="209394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9"/>
                        </a:rPr>
                        <a:t>GnatMQ</a:t>
                      </a:r>
                      <a:endParaRPr lang="en-US" sz="1000"/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</a:tr>
              <a:tr h="209394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0"/>
                        </a:rPr>
                        <a:t>JoramMQ</a:t>
                      </a:r>
                      <a:endParaRPr lang="en-US" sz="1000"/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</a:tr>
              <a:tr h="209394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1"/>
                        </a:rPr>
                        <a:t>ThingMQ</a:t>
                      </a:r>
                      <a:endParaRPr lang="en-US" sz="1000"/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✘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</a:tr>
              <a:tr h="209394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2"/>
                        </a:rPr>
                        <a:t>VerneMQ</a:t>
                      </a:r>
                      <a:endParaRPr lang="en-US" sz="1000"/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</a:tr>
              <a:tr h="209394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3"/>
                        </a:rPr>
                        <a:t>emqttd</a:t>
                      </a:r>
                      <a:endParaRPr lang="en-US" sz="1000"/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✔</a:t>
                      </a:r>
                    </a:p>
                  </a:txBody>
                  <a:tcPr marL="32167" marR="32167" marT="16083" marB="16083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✔</a:t>
                      </a:r>
                    </a:p>
                  </a:txBody>
                  <a:tcPr marL="32167" marR="32167" marT="16083" marB="16083"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004470" y="857467"/>
            <a:ext cx="42242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Key: ✔ supported ✘ not supported ? unknown § see limitations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7986" y="6822777"/>
            <a:ext cx="47788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+mn-ea"/>
              </a:rPr>
              <a:t>※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client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들도 다양한 언어로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구현되있음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+mn-ea"/>
                <a:hlinkClick r:id="rId24"/>
              </a:rPr>
              <a:t>http://www.eclipse.org/paho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hlinkClick r:id="rId24"/>
              </a:rPr>
              <a:t>/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)  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46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1474034176</TotalTime>
  <Pages>39</Pages>
  <Words>1214</Words>
  <Application>Microsoft Office PowerPoint</Application>
  <PresentationFormat>사용자 지정</PresentationFormat>
  <Paragraphs>506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1_디자인 사용자 지정</vt:lpstr>
      <vt:lpstr>3_디자인 사용자 지정</vt:lpstr>
      <vt:lpstr>MQTT</vt:lpstr>
      <vt:lpstr>1. MQTT</vt:lpstr>
      <vt:lpstr>1. MQTT</vt:lpstr>
      <vt:lpstr>1. MQTT</vt:lpstr>
      <vt:lpstr>1. MQTT</vt:lpstr>
      <vt:lpstr>1. MQTT</vt:lpstr>
      <vt:lpstr>1. MQTT</vt:lpstr>
      <vt:lpstr>1. MQTT</vt:lpstr>
      <vt:lpstr>1. MQTT</vt:lpstr>
      <vt:lpstr>1. MQTT</vt:lpstr>
      <vt:lpstr>1. MQTT</vt:lpstr>
      <vt:lpstr>1. MQTT</vt:lpstr>
      <vt:lpstr>1. MQTT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VMware HA</dc:title>
  <dc:creator>강재준/보라매NOC</dc:creator>
  <cp:lastModifiedBy>user</cp:lastModifiedBy>
  <cp:revision>6123</cp:revision>
  <cp:lastPrinted>2014-04-16T08:01:37Z</cp:lastPrinted>
  <dcterms:created xsi:type="dcterms:W3CDTF">1996-10-14T12:11:22Z</dcterms:created>
  <dcterms:modified xsi:type="dcterms:W3CDTF">2017-05-25T02:29:20Z</dcterms:modified>
</cp:coreProperties>
</file>