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8"/>
  </p:notesMasterIdLst>
  <p:handoutMasterIdLst>
    <p:handoutMasterId r:id="rId9"/>
  </p:handoutMasterIdLst>
  <p:sldIdLst>
    <p:sldId id="3426" r:id="rId3"/>
    <p:sldId id="3689" r:id="rId4"/>
    <p:sldId id="3690" r:id="rId5"/>
    <p:sldId id="3691" r:id="rId6"/>
    <p:sldId id="3692" r:id="rId7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0"/>
            <p14:sldId id="3691"/>
            <p14:sldId id="36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EDB25"/>
    <a:srgbClr val="7D2B54"/>
    <a:srgbClr val="FF99CC"/>
    <a:srgbClr val="E9E8F0"/>
    <a:srgbClr val="6666FF"/>
    <a:srgbClr val="6BFA32"/>
    <a:srgbClr val="B03C76"/>
    <a:srgbClr val="B7B7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402" y="-7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ML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>
                <a:latin typeface="+mn-ea"/>
                <a:ea typeface="+mn-ea"/>
              </a:rPr>
              <a:t>ML </a:t>
            </a:r>
            <a:r>
              <a:rPr lang="ko-KR" altLang="en-US" sz="1800" b="1" dirty="0" smtClean="0">
                <a:latin typeface="+mn-ea"/>
                <a:ea typeface="+mn-ea"/>
              </a:rPr>
              <a:t>구분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Supervised learning : </a:t>
            </a:r>
            <a:r>
              <a:rPr lang="ko-KR" altLang="en-US" sz="1800" dirty="0" smtClean="0">
                <a:latin typeface="+mn-ea"/>
                <a:ea typeface="+mn-ea"/>
              </a:rPr>
              <a:t>레이블 </a:t>
            </a:r>
            <a:r>
              <a:rPr lang="ko-KR" altLang="en-US" sz="1800" dirty="0" err="1" smtClean="0">
                <a:latin typeface="+mn-ea"/>
                <a:ea typeface="+mn-ea"/>
              </a:rPr>
              <a:t>데이타</a:t>
            </a:r>
            <a:r>
              <a:rPr lang="en-US" altLang="ko-KR" sz="1800" dirty="0" smtClean="0">
                <a:latin typeface="+mn-ea"/>
                <a:ea typeface="+mn-ea"/>
              </a:rPr>
              <a:t>(training data set)</a:t>
            </a:r>
            <a:r>
              <a:rPr lang="ko-KR" altLang="en-US" sz="1800" dirty="0">
                <a:latin typeface="+mn-ea"/>
                <a:ea typeface="+mn-ea"/>
              </a:rPr>
              <a:t>를</a:t>
            </a:r>
            <a:r>
              <a:rPr lang="ko-KR" altLang="en-US" sz="1800" dirty="0" smtClean="0">
                <a:latin typeface="+mn-ea"/>
                <a:ea typeface="+mn-ea"/>
              </a:rPr>
              <a:t> 가지고 학습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</a:t>
            </a:r>
            <a:r>
              <a:rPr lang="ko-KR" altLang="en-US" sz="1800" dirty="0" smtClean="0">
                <a:latin typeface="+mn-ea"/>
                <a:ea typeface="+mn-ea"/>
              </a:rPr>
              <a:t>주어진 </a:t>
            </a:r>
            <a:r>
              <a:rPr lang="ko-KR" altLang="en-US" sz="1800" dirty="0" err="1" smtClean="0">
                <a:latin typeface="+mn-ea"/>
                <a:ea typeface="+mn-ea"/>
              </a:rPr>
              <a:t>데이타를</a:t>
            </a:r>
            <a:r>
              <a:rPr lang="ko-KR" altLang="en-US" sz="1800" dirty="0" smtClean="0">
                <a:latin typeface="+mn-ea"/>
                <a:ea typeface="+mn-ea"/>
              </a:rPr>
              <a:t> 기반으로 모델</a:t>
            </a:r>
            <a:r>
              <a:rPr lang="en-US" altLang="ko-KR" sz="1800" dirty="0" smtClean="0">
                <a:latin typeface="+mn-ea"/>
                <a:ea typeface="+mn-ea"/>
              </a:rPr>
              <a:t>(function)</a:t>
            </a:r>
            <a:r>
              <a:rPr lang="ko-KR" altLang="en-US" sz="1800" dirty="0" smtClean="0">
                <a:latin typeface="+mn-ea"/>
                <a:ea typeface="+mn-ea"/>
              </a:rPr>
              <a:t>을 만들어냄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image labeling, spam filter , predicting exam score</a:t>
            </a: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Unsupervised learning : </a:t>
            </a:r>
            <a:r>
              <a:rPr lang="ko-KR" altLang="en-US" sz="1800" dirty="0" smtClean="0">
                <a:latin typeface="+mn-ea"/>
                <a:ea typeface="+mn-ea"/>
              </a:rPr>
              <a:t>레이블이 없는 </a:t>
            </a:r>
            <a:r>
              <a:rPr lang="ko-KR" altLang="en-US" sz="1800" dirty="0" err="1" smtClean="0">
                <a:latin typeface="+mn-ea"/>
                <a:ea typeface="+mn-ea"/>
              </a:rPr>
              <a:t>데이타를</a:t>
            </a:r>
            <a:r>
              <a:rPr lang="ko-KR" altLang="en-US" sz="1800" dirty="0" smtClean="0">
                <a:latin typeface="+mn-ea"/>
                <a:ea typeface="+mn-ea"/>
              </a:rPr>
              <a:t> 가지고 학습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Google news grouping, Word clustering 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>
                <a:latin typeface="+mn-ea"/>
                <a:ea typeface="+mn-ea"/>
              </a:rPr>
              <a:t>Supervised </a:t>
            </a:r>
            <a:r>
              <a:rPr lang="en-US" altLang="ko-KR" sz="1800" b="1" dirty="0" err="1" smtClean="0">
                <a:latin typeface="+mn-ea"/>
                <a:ea typeface="+mn-ea"/>
              </a:rPr>
              <a:t>learing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구분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linear regression</a:t>
            </a:r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    - </a:t>
            </a:r>
            <a:r>
              <a:rPr lang="ko-KR" altLang="en-US" sz="1800" dirty="0" smtClean="0">
                <a:latin typeface="+mn-ea"/>
                <a:ea typeface="+mn-ea"/>
              </a:rPr>
              <a:t>시간소비에 따른 시험점수 예측처럼 연속적인 값을 가지는 </a:t>
            </a:r>
            <a:r>
              <a:rPr lang="ko-KR" altLang="en-US" sz="1800" dirty="0" smtClean="0">
                <a:latin typeface="+mn-ea"/>
                <a:ea typeface="+mn-ea"/>
              </a:rPr>
              <a:t>경우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binary </a:t>
            </a:r>
            <a:r>
              <a:rPr lang="en-US" altLang="ko-KR" sz="1800" dirty="0" err="1" smtClean="0">
                <a:latin typeface="+mn-ea"/>
                <a:ea typeface="+mn-ea"/>
              </a:rPr>
              <a:t>classfication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(0 </a:t>
            </a:r>
            <a:r>
              <a:rPr lang="ko-KR" altLang="en-US" sz="1800" dirty="0" smtClean="0">
                <a:latin typeface="+mn-ea"/>
                <a:ea typeface="+mn-ea"/>
              </a:rPr>
              <a:t>또는 </a:t>
            </a:r>
            <a:r>
              <a:rPr lang="en-US" altLang="ko-KR" sz="1800" dirty="0" smtClean="0">
                <a:latin typeface="+mn-ea"/>
                <a:ea typeface="+mn-ea"/>
              </a:rPr>
              <a:t>1), (True </a:t>
            </a:r>
            <a:r>
              <a:rPr lang="ko-KR" altLang="en-US" sz="1800" dirty="0" smtClean="0">
                <a:latin typeface="+mn-ea"/>
                <a:ea typeface="+mn-ea"/>
              </a:rPr>
              <a:t>또는 </a:t>
            </a:r>
            <a:r>
              <a:rPr lang="en-US" altLang="ko-KR" sz="1800" dirty="0" smtClean="0">
                <a:latin typeface="+mn-ea"/>
                <a:ea typeface="+mn-ea"/>
              </a:rPr>
              <a:t>False)</a:t>
            </a:r>
            <a:r>
              <a:rPr lang="ko-KR" altLang="en-US" sz="1800" dirty="0" smtClean="0">
                <a:latin typeface="+mn-ea"/>
                <a:ea typeface="+mn-ea"/>
              </a:rPr>
              <a:t>처럼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r>
              <a:rPr lang="ko-KR" altLang="en-US" sz="1800" dirty="0" smtClean="0">
                <a:latin typeface="+mn-ea"/>
                <a:ea typeface="+mn-ea"/>
              </a:rPr>
              <a:t>가지의 값만 가지는 경우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multi-label classification </a:t>
            </a: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</a:t>
            </a:r>
            <a:r>
              <a:rPr lang="ko-KR" altLang="en-US" sz="1800" dirty="0" smtClean="0">
                <a:latin typeface="+mn-ea"/>
                <a:ea typeface="+mn-ea"/>
              </a:rPr>
              <a:t>학점처럼 </a:t>
            </a:r>
            <a:r>
              <a:rPr lang="en-US" altLang="ko-KR" sz="1800" dirty="0" smtClean="0">
                <a:latin typeface="+mn-ea"/>
                <a:ea typeface="+mn-ea"/>
              </a:rPr>
              <a:t>(A,B,C,D,F) </a:t>
            </a:r>
            <a:r>
              <a:rPr lang="ko-KR" altLang="en-US" sz="1800" dirty="0" smtClean="0">
                <a:latin typeface="+mn-ea"/>
                <a:ea typeface="+mn-ea"/>
              </a:rPr>
              <a:t>특정 값만을 가지는 경우 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03591"/>
              </p:ext>
            </p:extLst>
          </p:nvPr>
        </p:nvGraphicFramePr>
        <p:xfrm>
          <a:off x="683990" y="4311050"/>
          <a:ext cx="24122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/>
                <a:gridCol w="1206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Y(score)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80949"/>
              </p:ext>
            </p:extLst>
          </p:nvPr>
        </p:nvGraphicFramePr>
        <p:xfrm>
          <a:off x="3636318" y="4298846"/>
          <a:ext cx="24122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4041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Y(pass/fail)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4465"/>
              </p:ext>
            </p:extLst>
          </p:nvPr>
        </p:nvGraphicFramePr>
        <p:xfrm>
          <a:off x="6552642" y="4291417"/>
          <a:ext cx="24122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/>
                <a:gridCol w="1206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X(hours)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Y(grade)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linear regression</a:t>
            </a: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단계</a:t>
            </a:r>
            <a:r>
              <a:rPr lang="en-US" altLang="ko-KR" sz="1800" dirty="0" smtClean="0">
                <a:latin typeface="+mn-ea"/>
                <a:ea typeface="+mn-ea"/>
              </a:rPr>
              <a:t>: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linear </a:t>
            </a:r>
            <a:r>
              <a:rPr lang="en-US" altLang="ko-KR" sz="1800" dirty="0" err="1" smtClean="0">
                <a:latin typeface="+mn-ea"/>
                <a:ea typeface="+mn-ea"/>
              </a:rPr>
              <a:t>Hypthesis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가설</a:t>
            </a:r>
            <a:r>
              <a:rPr lang="en-US" altLang="ko-KR" sz="1800" dirty="0" smtClean="0">
                <a:latin typeface="+mn-ea"/>
                <a:ea typeface="+mn-ea"/>
              </a:rPr>
              <a:t>) </a:t>
            </a:r>
            <a:r>
              <a:rPr lang="ko-KR" altLang="en-US" sz="1800" dirty="0" smtClean="0">
                <a:latin typeface="+mn-ea"/>
                <a:ea typeface="+mn-ea"/>
              </a:rPr>
              <a:t>수립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    - </a:t>
            </a:r>
            <a:r>
              <a:rPr lang="en-US" altLang="ko-KR" sz="1800" dirty="0" smtClean="0">
                <a:latin typeface="+mn-ea"/>
                <a:ea typeface="+mn-ea"/>
              </a:rPr>
              <a:t>H(x)=</a:t>
            </a:r>
            <a:r>
              <a:rPr lang="en-US" altLang="ko-KR" sz="1800" dirty="0" err="1" smtClean="0">
                <a:latin typeface="+mn-ea"/>
                <a:ea typeface="+mn-ea"/>
              </a:rPr>
              <a:t>Wx+b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ko-KR" altLang="en-US" sz="1800" dirty="0" err="1">
                <a:latin typeface="+mn-ea"/>
                <a:ea typeface="+mn-ea"/>
              </a:rPr>
              <a:t>ㅇ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r>
              <a:rPr lang="ko-KR" altLang="en-US" sz="1800" dirty="0" smtClean="0">
                <a:latin typeface="+mn-ea"/>
                <a:ea typeface="+mn-ea"/>
              </a:rPr>
              <a:t>단계</a:t>
            </a:r>
            <a:r>
              <a:rPr lang="en-US" altLang="ko-KR" sz="1800" dirty="0" smtClean="0">
                <a:latin typeface="+mn-ea"/>
                <a:ea typeface="+mn-ea"/>
              </a:rPr>
              <a:t>: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linear </a:t>
            </a:r>
            <a:r>
              <a:rPr lang="en-US" altLang="ko-KR" sz="1800" dirty="0" err="1">
                <a:latin typeface="+mn-ea"/>
                <a:ea typeface="+mn-ea"/>
              </a:rPr>
              <a:t>Hypthesis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가설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중에 어떤 가설이 더 좋은가</a:t>
            </a:r>
            <a:r>
              <a:rPr lang="en-US" altLang="ko-KR" sz="1800" dirty="0" smtClean="0">
                <a:latin typeface="+mn-ea"/>
                <a:ea typeface="+mn-ea"/>
              </a:rPr>
              <a:t>?  </a:t>
            </a:r>
            <a:endParaRPr lang="ko-KR" altLang="en-US" sz="1800" dirty="0">
              <a:latin typeface="+mn-ea"/>
              <a:ea typeface="+mn-ea"/>
            </a:endParaRPr>
          </a:p>
          <a:p>
            <a:pPr algn="l"/>
            <a:r>
              <a:rPr lang="ko-KR" altLang="en-US" sz="1800" dirty="0"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dirty="0" smtClean="0">
                <a:latin typeface="+mn-ea"/>
                <a:ea typeface="+mn-ea"/>
              </a:rPr>
              <a:t>Cost function</a:t>
            </a:r>
            <a:r>
              <a:rPr lang="ko-KR" altLang="en-US" sz="1800" dirty="0" smtClean="0">
                <a:latin typeface="+mn-ea"/>
                <a:ea typeface="+mn-ea"/>
              </a:rPr>
              <a:t>값  </a:t>
            </a:r>
            <a:r>
              <a:rPr lang="en-US" altLang="ko-KR" sz="1800" dirty="0" smtClean="0">
                <a:latin typeface="+mn-ea"/>
                <a:ea typeface="+mn-ea"/>
              </a:rPr>
              <a:t>H(x)-y : </a:t>
            </a:r>
            <a:r>
              <a:rPr lang="ko-KR" altLang="en-US" sz="1800" dirty="0" err="1" smtClean="0">
                <a:latin typeface="+mn-ea"/>
                <a:ea typeface="+mn-ea"/>
              </a:rPr>
              <a:t>실제값과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err="1" smtClean="0">
                <a:latin typeface="+mn-ea"/>
                <a:ea typeface="+mn-ea"/>
              </a:rPr>
              <a:t>예측값과의</a:t>
            </a:r>
            <a:r>
              <a:rPr lang="ko-KR" altLang="en-US" sz="1800" dirty="0" smtClean="0">
                <a:latin typeface="+mn-ea"/>
                <a:ea typeface="+mn-ea"/>
              </a:rPr>
              <a:t> 차이 계산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en-US" altLang="ko-KR" sz="1800" dirty="0" smtClean="0">
                <a:latin typeface="+mn-ea"/>
                <a:ea typeface="+mn-ea"/>
              </a:rPr>
              <a:t>3</a:t>
            </a:r>
            <a:r>
              <a:rPr lang="ko-KR" altLang="en-US" sz="1800" dirty="0" smtClean="0">
                <a:latin typeface="+mn-ea"/>
                <a:ea typeface="+mn-ea"/>
              </a:rPr>
              <a:t>단계</a:t>
            </a:r>
            <a:r>
              <a:rPr lang="en-US" altLang="ko-KR" sz="1800" dirty="0" smtClean="0">
                <a:latin typeface="+mn-ea"/>
                <a:ea typeface="+mn-ea"/>
              </a:rPr>
              <a:t>: Cost function</a:t>
            </a:r>
            <a:r>
              <a:rPr lang="ko-KR" altLang="en-US" sz="1800" dirty="0" smtClean="0">
                <a:latin typeface="+mn-ea"/>
                <a:ea typeface="+mn-ea"/>
              </a:rPr>
              <a:t>을 최소화 </a:t>
            </a:r>
            <a:r>
              <a:rPr lang="ko-KR" altLang="en-US" sz="1800" dirty="0" err="1" smtClean="0">
                <a:latin typeface="+mn-ea"/>
                <a:ea typeface="+mn-ea"/>
              </a:rPr>
              <a:t>할수</a:t>
            </a:r>
            <a:r>
              <a:rPr lang="ko-KR" altLang="en-US" sz="1800" dirty="0" smtClean="0">
                <a:latin typeface="+mn-ea"/>
                <a:ea typeface="+mn-ea"/>
              </a:rPr>
              <a:t> 있는 방법도출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    -   minimize cost(</a:t>
            </a:r>
            <a:r>
              <a:rPr lang="en-US" altLang="ko-KR" sz="1800" dirty="0" err="1" smtClean="0">
                <a:latin typeface="+mn-ea"/>
                <a:ea typeface="+mn-ea"/>
              </a:rPr>
              <a:t>W,b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로 </a:t>
            </a:r>
            <a:r>
              <a:rPr lang="ko-KR" altLang="en-US" sz="1800" dirty="0" smtClean="0">
                <a:latin typeface="+mn-ea"/>
                <a:ea typeface="+mn-ea"/>
              </a:rPr>
              <a:t>표현가능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  cost(</a:t>
            </a:r>
            <a:r>
              <a:rPr lang="en-US" altLang="ko-KR" sz="1800" dirty="0" err="1" smtClean="0">
                <a:latin typeface="+mn-ea"/>
                <a:ea typeface="+mn-ea"/>
              </a:rPr>
              <a:t>W,b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이므로 </a:t>
            </a:r>
            <a:r>
              <a:rPr lang="en-US" altLang="ko-KR" sz="1800" dirty="0" smtClean="0">
                <a:latin typeface="+mn-ea"/>
                <a:ea typeface="+mn-ea"/>
              </a:rPr>
              <a:t>W</a:t>
            </a:r>
            <a:r>
              <a:rPr lang="ko-KR" altLang="en-US" sz="1800" dirty="0" smtClean="0">
                <a:latin typeface="+mn-ea"/>
                <a:ea typeface="+mn-ea"/>
              </a:rPr>
              <a:t>와</a:t>
            </a:r>
            <a:r>
              <a:rPr lang="en-US" altLang="ko-KR" sz="1800" dirty="0" smtClean="0">
                <a:latin typeface="+mn-ea"/>
                <a:ea typeface="+mn-ea"/>
              </a:rPr>
              <a:t>b</a:t>
            </a:r>
            <a:r>
              <a:rPr lang="ko-KR" altLang="en-US" sz="1800" dirty="0" smtClean="0">
                <a:latin typeface="+mn-ea"/>
                <a:ea typeface="+mn-ea"/>
              </a:rPr>
              <a:t>의 </a:t>
            </a:r>
            <a:r>
              <a:rPr lang="ko-KR" altLang="en-US" sz="1800" dirty="0" smtClean="0">
                <a:latin typeface="+mn-ea"/>
                <a:ea typeface="+mn-ea"/>
              </a:rPr>
              <a:t>함</a:t>
            </a:r>
            <a:r>
              <a:rPr lang="ko-KR" altLang="en-US" sz="1800" dirty="0">
                <a:latin typeface="+mn-ea"/>
                <a:ea typeface="+mn-ea"/>
              </a:rPr>
              <a:t>수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 bwMode="auto">
              <a:xfrm>
                <a:off x="1152040" y="3042357"/>
                <a:ext cx="2991075" cy="4479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9388" marR="0" indent="-179388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70000"/>
                  <a:buFont typeface="Wingdings" pitchFamily="2" charset="2"/>
                  <a:buNone/>
                  <a:tabLst/>
                </a:pPr>
                <a:r>
                  <a:rPr kumimoji="1" lang="pt-BR" altLang="ko-KR" sz="1600" b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</a:rPr>
                  <a:t>cost </a:t>
                </a:r>
                <a14:m>
                  <m:oMath xmlns:m="http://schemas.openxmlformats.org/officeDocument/2006/math">
                    <m:r>
                      <a:rPr kumimoji="1" lang="pt-BR" altLang="ko-KR" sz="1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𝒇</m:t>
                    </m:r>
                    <m:d>
                      <m:dPr>
                        <m:ctrlPr>
                          <a:rPr kumimoji="1" lang="pt-B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kumimoji="1" lang="pt-B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𝒙</m:t>
                        </m:r>
                      </m:e>
                    </m:d>
                    <m:r>
                      <a:rPr kumimoji="1" lang="pt-BR" altLang="ko-KR" sz="1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1" lang="el-G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kumimoji="1" lang="en-US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𝟏</m:t>
                        </m:r>
                      </m:num>
                      <m:den>
                        <m:r>
                          <a:rPr kumimoji="1" lang="en-US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pt-B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𝒊</m:t>
                        </m:r>
                        <m:r>
                          <a:rPr kumimoji="1" lang="pt-B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=</m:t>
                        </m:r>
                        <m:r>
                          <a:rPr kumimoji="1" lang="pt-BR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kumimoji="1" lang="en-US" altLang="ko-KR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kumimoji="1" lang="pt-BR" altLang="ko-KR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1" lang="en-US" altLang="ko-KR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kumimoji="1" lang="en-US" altLang="ko-KR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US" altLang="ko-KR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  <m:t>−</m:t>
                            </m:r>
                            <m:r>
                              <a:rPr kumimoji="1" lang="en-US" altLang="ko-KR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  <m:t>𝒚</m:t>
                            </m:r>
                          </m:e>
                        </m:d>
                        <m:r>
                          <a:rPr kumimoji="1" lang="en-US" altLang="ko-KR" sz="1600" b="1" i="1" u="none" strike="noStrike" kern="0" cap="none" spc="0" normalizeH="0" baseline="3000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𝟐</m:t>
                        </m:r>
                      </m:e>
                    </m:nary>
                  </m:oMath>
                </a14:m>
                <a:endPara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40" y="3042357"/>
                <a:ext cx="2991075" cy="447943"/>
              </a:xfrm>
              <a:prstGeom prst="rect">
                <a:avLst/>
              </a:prstGeom>
              <a:blipFill rotWithShape="1">
                <a:blip r:embed="rId2"/>
                <a:stretch>
                  <a:fillRect l="-1222" t="-68919" b="-1162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79369"/>
              </p:ext>
            </p:extLst>
          </p:nvPr>
        </p:nvGraphicFramePr>
        <p:xfrm>
          <a:off x="1008026" y="4302497"/>
          <a:ext cx="24122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/>
                <a:gridCol w="1206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3636318" y="4575436"/>
            <a:ext cx="396044" cy="843185"/>
          </a:xfrm>
          <a:prstGeom prst="right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00084"/>
              </p:ext>
            </p:extLst>
          </p:nvPr>
        </p:nvGraphicFramePr>
        <p:xfrm>
          <a:off x="4153087" y="4255348"/>
          <a:ext cx="24122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/>
                <a:gridCol w="1206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Cost</a:t>
                      </a:r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linear regression</a:t>
            </a:r>
          </a:p>
          <a:p>
            <a:pPr algn="l"/>
            <a:r>
              <a:rPr lang="ko-KR" altLang="en-US" sz="1800" dirty="0" err="1" smtClean="0">
                <a:latin typeface="+mn-ea"/>
                <a:ea typeface="+mn-ea"/>
              </a:rPr>
              <a:t>ㅇ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r>
              <a:rPr lang="ko-KR" altLang="en-US" sz="1800" dirty="0" smtClean="0">
                <a:latin typeface="+mn-ea"/>
                <a:ea typeface="+mn-ea"/>
              </a:rPr>
              <a:t>단계</a:t>
            </a:r>
            <a:r>
              <a:rPr lang="en-US" altLang="ko-KR" sz="1800" dirty="0" smtClean="0">
                <a:latin typeface="+mn-ea"/>
                <a:ea typeface="+mn-ea"/>
              </a:rPr>
              <a:t>: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Cost</a:t>
            </a:r>
            <a:r>
              <a:rPr lang="ko-KR" altLang="en-US" sz="1800" dirty="0" smtClean="0">
                <a:latin typeface="+mn-ea"/>
                <a:ea typeface="+mn-ea"/>
              </a:rPr>
              <a:t>를 최소화하기 위해 </a:t>
            </a:r>
            <a:r>
              <a:rPr lang="en-US" altLang="ko-KR" sz="1800" dirty="0" smtClean="0">
                <a:latin typeface="+mn-ea"/>
                <a:ea typeface="+mn-ea"/>
              </a:rPr>
              <a:t>Gradient descent algorithm </a:t>
            </a:r>
            <a:r>
              <a:rPr lang="ko-KR" altLang="en-US" sz="1800" dirty="0" smtClean="0">
                <a:latin typeface="+mn-ea"/>
                <a:ea typeface="+mn-ea"/>
              </a:rPr>
              <a:t>사용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    - Gradient descent algorithm</a:t>
            </a:r>
            <a:r>
              <a:rPr lang="ko-KR" altLang="en-US" sz="1800" dirty="0" smtClean="0">
                <a:latin typeface="+mn-ea"/>
                <a:ea typeface="+mn-ea"/>
              </a:rPr>
              <a:t>을 사용하면 </a:t>
            </a:r>
            <a:r>
              <a:rPr lang="en-US" altLang="ko-KR" sz="1800" dirty="0" smtClean="0">
                <a:latin typeface="+mn-ea"/>
                <a:ea typeface="+mn-ea"/>
              </a:rPr>
              <a:t>cost</a:t>
            </a:r>
            <a:r>
              <a:rPr lang="ko-KR" altLang="en-US" sz="1800" dirty="0" smtClean="0">
                <a:latin typeface="+mn-ea"/>
                <a:ea typeface="+mn-ea"/>
              </a:rPr>
              <a:t>최소로 하는 </a:t>
            </a:r>
            <a:r>
              <a:rPr lang="en-US" altLang="ko-KR" sz="1800" dirty="0" err="1">
                <a:latin typeface="+mn-ea"/>
                <a:ea typeface="+mn-ea"/>
              </a:rPr>
              <a:t>W</a:t>
            </a:r>
            <a:r>
              <a:rPr lang="en-US" altLang="ko-KR" sz="1800" dirty="0" err="1" smtClean="0">
                <a:latin typeface="+mn-ea"/>
                <a:ea typeface="+mn-ea"/>
              </a:rPr>
              <a:t>,b</a:t>
            </a:r>
            <a:r>
              <a:rPr lang="ko-KR" altLang="en-US" sz="1800" dirty="0" smtClean="0">
                <a:latin typeface="+mn-ea"/>
                <a:ea typeface="+mn-ea"/>
              </a:rPr>
              <a:t>를 </a:t>
            </a:r>
            <a:r>
              <a:rPr lang="ko-KR" altLang="en-US" sz="1800" dirty="0" err="1" smtClean="0">
                <a:latin typeface="+mn-ea"/>
                <a:ea typeface="+mn-ea"/>
              </a:rPr>
              <a:t>구할수</a:t>
            </a:r>
            <a:r>
              <a:rPr lang="ko-KR" altLang="en-US" sz="1800" dirty="0" smtClean="0">
                <a:latin typeface="+mn-ea"/>
                <a:ea typeface="+mn-ea"/>
              </a:rPr>
              <a:t> 있음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</a:t>
            </a:r>
            <a:r>
              <a:rPr lang="en-US" altLang="ko-KR" sz="1800" dirty="0" err="1" smtClean="0">
                <a:latin typeface="+mn-ea"/>
                <a:ea typeface="+mn-ea"/>
              </a:rPr>
              <a:t>W,b</a:t>
            </a:r>
            <a:r>
              <a:rPr lang="ko-KR" altLang="en-US" sz="1800" dirty="0" smtClean="0">
                <a:latin typeface="+mn-ea"/>
                <a:ea typeface="+mn-ea"/>
              </a:rPr>
              <a:t>를 구하면 </a:t>
            </a:r>
            <a:r>
              <a:rPr lang="ko-KR" altLang="en-US" sz="1800" dirty="0" err="1" smtClean="0">
                <a:latin typeface="+mn-ea"/>
                <a:ea typeface="+mn-ea"/>
              </a:rPr>
              <a:t>예측가능한</a:t>
            </a:r>
            <a:r>
              <a:rPr lang="ko-KR" altLang="en-US" sz="1800" dirty="0" smtClean="0">
                <a:latin typeface="+mn-ea"/>
                <a:ea typeface="+mn-ea"/>
              </a:rPr>
              <a:t> 알고리즘이 </a:t>
            </a:r>
            <a:r>
              <a:rPr lang="ko-KR" altLang="en-US" sz="1800" dirty="0" err="1" smtClean="0">
                <a:latin typeface="+mn-ea"/>
                <a:ea typeface="+mn-ea"/>
              </a:rPr>
              <a:t>나오게됨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   - </a:t>
            </a:r>
            <a:r>
              <a:rPr lang="ko-KR" altLang="en-US" sz="1800" dirty="0" smtClean="0">
                <a:latin typeface="+mn-ea"/>
                <a:ea typeface="+mn-ea"/>
              </a:rPr>
              <a:t>일반화 하여 </a:t>
            </a:r>
            <a:r>
              <a:rPr lang="en-US" altLang="ko-KR" sz="1800" dirty="0" smtClean="0">
                <a:latin typeface="+mn-ea"/>
                <a:ea typeface="+mn-ea"/>
              </a:rPr>
              <a:t>cost (w1,w2 ...)</a:t>
            </a:r>
            <a:r>
              <a:rPr lang="ko-KR" altLang="en-US" sz="1800" smtClean="0">
                <a:latin typeface="+mn-ea"/>
                <a:ea typeface="+mn-ea"/>
              </a:rPr>
              <a:t>로 확장가능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1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1474035207</TotalTime>
  <Pages>39</Pages>
  <Words>324</Words>
  <Application>Microsoft Office PowerPoint</Application>
  <PresentationFormat>사용자 지정</PresentationFormat>
  <Paragraphs>88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1_디자인 사용자 지정</vt:lpstr>
      <vt:lpstr>3_디자인 사용자 지정</vt:lpstr>
      <vt:lpstr>ML</vt:lpstr>
      <vt:lpstr>1. ML</vt:lpstr>
      <vt:lpstr>1. ML</vt:lpstr>
      <vt:lpstr>1. ML</vt:lpstr>
      <vt:lpstr>1. 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6200</cp:revision>
  <cp:lastPrinted>2014-04-16T08:01:37Z</cp:lastPrinted>
  <dcterms:created xsi:type="dcterms:W3CDTF">1996-10-14T12:11:22Z</dcterms:created>
  <dcterms:modified xsi:type="dcterms:W3CDTF">2017-12-18T09:25:51Z</dcterms:modified>
</cp:coreProperties>
</file>