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Droid San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56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Onos-create app creates a new onos application of type app (not cli/gui) with org.oneping as groupId, oneping as artifactId and 1.0-snapshot as version the packages will be the same as or.oneping hollow skeletal structure. It uses maven archetypes to generate a complete, buildable and deployable maven bundle with java sources, tests and pom.xml compliant with ONOS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maven clean install will build the app from the maven pom.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Onos-app pushes the .oar bits to one ONOS instance though the ApplicationGossipStore it gets propagated to the other instances of onos. The app gets installed on any of them. ! to activate it also without </a:t>
            </a:r>
            <a:r>
              <a:rPr lang="en" b="1"/>
              <a:t>restarting ONOS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-a -s shows it active.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 code so app does nothing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Onos-create app creates a new onos application of type app (not cli/gui) with org.oneping as groupId, oneping as artifactId and 1.0-snapshot as version the packages will be the same as or.oneping hollow skeletal structure. It uses maven archetypes to generate a complete, buildable and deployable maven bundle with java sources, tests and pom.xml compliant with ONOS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maven clean install will build the app from the maven pom.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Onos-app pushes the .oar bits to one ONOS instance though the ApplicationGossipStore it gets propagated to the other instances of onos. The app gets installed on any of them. ! to activate it also without </a:t>
            </a:r>
            <a:r>
              <a:rPr lang="en" b="1"/>
              <a:t>restarting ONOS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-a -s shows it active.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 code so app does nothing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Onos-create app creates a new onos application of type app (not cli/gui) with org.oneping as groupId, oneping as artifactId and 1.0-snapshot as version the packages will be the same as or.oneping hollow skeletal structure. It uses maven archetypes to generate a complete, buildable and deployable maven bundle with java sources, tests and pom.xml compliant with ONOS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maven clean install will build the app from the maven pom.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Onos-app pushes the .oar bits to one ONOS instance though the ApplicationGossipStore it gets propagated to the other instances of onos. The app gets installed on any of them. ! to activate it also without </a:t>
            </a:r>
            <a:r>
              <a:rPr lang="en" b="1"/>
              <a:t>restarting ONOS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-a -s shows it active.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 code so app does nothing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Onos-create app creates a new onos application of type app (not cli/gui) with org.oneping as groupId, oneping as artifactId and 1.0-snapshot as version the packages will be the same as or.oneping hollow skeletal structure. It uses maven archetypes to generate a complete, buildable and deployable maven bundle with java sources, tests and pom.xml compliant with ONOS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maven clean install will build the app from the maven pom.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Onos-app pushes the .oar bits to one ONOS instance though the ApplicationGossipStore it gets propagated to the other instances of onos. The app gets installed on any of them. ! to activate it also without </a:t>
            </a:r>
            <a:r>
              <a:rPr lang="en" b="1"/>
              <a:t>restarting ONOS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-a -s shows it active.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No code so app does nothing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Only one ICMP ping per minute for a unique src/dst MAC pair per host.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app into intellij -&gt; poject form existing soruces and point to oneping --&gt;  next and import -&gt; next window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Simply AppComponent contains @Component tag that enable karaf to manage it. And the activate deactivate method needed to to that.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that in the pom we modify onos-maven-plugin and modify app.title description ( say that you say dependecies)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Code = copy/paste renaiming the file and deleting the test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Re-build the app after mods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Resintall = deactivate, remove, push bits, install and reactivate (!)</a:t>
            </a:r>
            <a:r>
              <a:rPr lang="en" b="1"/>
              <a:t> without restarting ONOS 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to add to pom.xml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&lt;dependency&gt;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&lt;groupId&gt;org.slf4j&lt;/groupId&gt;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&lt;artifactId&gt;slf4j-api&lt;/artifactId&gt;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&lt;version&gt;1.7.13&lt;/version&gt;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&lt;scope&gt;provided&lt;/scope&gt;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&lt;/dependency&gt;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And revert 1.6.0-SNAPSHOT to 1.5.0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Only one ICMP ping per minute for a unique src/dst MAC pair per host.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app into intellij -&gt; poject form existing soruces and point to oneping --&gt;  next and import -&gt; next window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Simply AppComponent contains @Component tag that enable karaf to manage it. And the activate deactivate method needed to to that.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that in the pom we modify onos-maven-plugin and modify app.title description ( say that you say dependecies)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Code = copy/paste renaiming the file and deleting the test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Re-build the app after mods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Resintall = deactivate, remove, push bits, install and reactivate (!)</a:t>
            </a:r>
            <a:r>
              <a:rPr lang="en" b="1"/>
              <a:t> without restarting ONOS 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to add to pom.xml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&lt;dependency&gt;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&lt;groupId&gt;org.slf4j&lt;/groupId&gt;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&lt;artifactId&gt;slf4j-api&lt;/artifactId&gt;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&lt;version&gt;1.7.13&lt;/version&gt;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&lt;scope&gt;provided&lt;/scope&gt;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&lt;/dependency&gt;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And revert 1.6.0-SNAPSHOT to 1.5.0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send 1 ping between hosts and that ping passes. The second ping fails (Vasili tryied to issue it but the flow rule that we installed on the network prohibits it.)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the logs → so we see info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-&gt; error: command does not exist because the command is not created/put in the CLI/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Augments already existing app with cli command -&gt; type is CLI so maven archetype is different. Overlay on top of existing of one existing app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Recompiles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Reinstalls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Command is there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Need to add to pom.xml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&lt;groupId&gt;org.slf4j&lt;/groupId&gt;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&lt;artifactId&gt;slf4j-api&lt;/artifactId&gt;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&lt;version&gt;1.7.13&lt;/version&gt;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&lt;scope&gt;provided&lt;/scope&gt;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&lt;/dependency&gt;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revert 1.6.0-SNAPSHOT to 1.5.0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Thomas drives, Andrea speaks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REMINDER: start with 1.5.0 and audio turned on and connected to speakers.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REMINDER: audio and 1.5.0 !!!!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261200"/>
            <a:ext cx="8520600" cy="91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2399" y="812825"/>
            <a:ext cx="1576850" cy="1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7" name="Shape 57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0" y="4767264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69039" y="4767264"/>
            <a:ext cx="55128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0" y="4767264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69039" y="4767264"/>
            <a:ext cx="55128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O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" y="4735199"/>
            <a:ext cx="2002200" cy="4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Droid Sans"/>
                <a:ea typeface="Droid Sans"/>
                <a:cs typeface="Droid Sans"/>
                <a:sym typeface="Droid Sans"/>
              </a:rPr>
              <a:t>#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ONOSProject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B43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595307" y="474989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lang="en" sz="1000">
              <a:solidFill>
                <a:srgbClr val="595959"/>
              </a:solidFill>
            </a:endParaRPr>
          </a:p>
        </p:txBody>
      </p:sp>
      <p:pic>
        <p:nvPicPr>
          <p:cNvPr id="80" name="Shape 80" descr="Screen Shot 2016-02-22 at 11.58.40 AM co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134" y="-130396"/>
            <a:ext cx="759036" cy="7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11736" y="68990"/>
            <a:ext cx="8520600" cy="423000"/>
          </a:xfrm>
          <a:prstGeom prst="rect">
            <a:avLst/>
          </a:prstGeom>
        </p:spPr>
        <p:txBody>
          <a:bodyPr wrap="square" lIns="34275" tIns="34275" rIns="34275" bIns="3427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28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 idx="2"/>
          </p:nvPr>
        </p:nvSpPr>
        <p:spPr>
          <a:xfrm>
            <a:off x="311736" y="754790"/>
            <a:ext cx="8520600" cy="4030500"/>
          </a:xfrm>
          <a:prstGeom prst="rect">
            <a:avLst/>
          </a:prstGeom>
        </p:spPr>
        <p:txBody>
          <a:bodyPr wrap="square" lIns="34275" tIns="34275" rIns="34275" bIns="3427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onos-logo.png"/>
          <p:cNvPicPr preferRelativeResize="0"/>
          <p:nvPr/>
        </p:nvPicPr>
        <p:blipFill>
          <a:blip r:embed="rId2">
            <a:alphaModFix amt="96000"/>
          </a:blip>
          <a:stretch>
            <a:fillRect/>
          </a:stretch>
        </p:blipFill>
        <p:spPr>
          <a:xfrm>
            <a:off x="8344100" y="131246"/>
            <a:ext cx="623100" cy="5772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0" y="4753500"/>
            <a:ext cx="1659300" cy="3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#ONOSProject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0"/>
            <a:ext cx="9144000" cy="771599"/>
          </a:xfrm>
          <a:prstGeom prst="rect">
            <a:avLst/>
          </a:prstGeom>
          <a:solidFill>
            <a:srgbClr val="B43232"/>
          </a:solidFill>
          <a:ln>
            <a:noFill/>
          </a:ln>
        </p:spPr>
        <p:txBody>
          <a:bodyPr wrap="square" lIns="243825" tIns="243825" rIns="243825" bIns="243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 descr="Screen Shot 2016-02-22 at 11.58.40 AM co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725" y="-132725"/>
            <a:ext cx="925775" cy="9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 lang="en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7" name="Shape 17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77775" y="3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2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77775" y="3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77775" y="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Font typeface="Arial"/>
              <a:buNone/>
              <a:defRPr sz="3600" b="1" i="0" u="none" strike="noStrike" cap="none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751497"/>
            <a:ext cx="8229600" cy="39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road.jpg"/>
          <p:cNvPicPr preferRelativeResize="0"/>
          <p:nvPr/>
        </p:nvPicPr>
        <p:blipFill rotWithShape="1">
          <a:blip r:embed="rId2">
            <a:alphaModFix/>
          </a:blip>
          <a:srcRect t="15840" b="43638"/>
          <a:stretch/>
        </p:blipFill>
        <p:spPr>
          <a:xfrm>
            <a:off x="-4668" y="-57149"/>
            <a:ext cx="9143982" cy="24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11700" y="1906348"/>
            <a:ext cx="8520600" cy="2011800"/>
          </a:xfrm>
          <a:prstGeom prst="rect">
            <a:avLst/>
          </a:prstGeom>
        </p:spPr>
        <p:txBody>
          <a:bodyPr wrap="square" lIns="34275" tIns="34275" rIns="34275" bIns="3427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5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0209" y="4785249"/>
            <a:ext cx="2002200" cy="4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Droid Sans"/>
                <a:ea typeface="Droid Sans"/>
                <a:cs typeface="Droid Sans"/>
                <a:sym typeface="Droid Sans"/>
              </a:rPr>
              <a:t>#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ONOSProject</a:t>
            </a:r>
          </a:p>
        </p:txBody>
      </p:sp>
      <p:pic>
        <p:nvPicPr>
          <p:cNvPr id="109" name="Shape 109" descr="Screen Shot 2016-02-22 at 11.56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054" y="4417139"/>
            <a:ext cx="892856" cy="617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-4675" y="1800900"/>
            <a:ext cx="9144000" cy="12660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3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36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ans"/>
              <a:buChar char="●"/>
              <a:defRPr sz="30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Droid Sans"/>
              <a:buChar char="○"/>
              <a:defRPr sz="22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Droid Sans"/>
              <a:buChar char="■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etworkinglab/onos-app-samples/tree/master/onep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etworkinglab/onos-app-samples/tree/master/onep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dandoush@gmail.com" TargetMode="External"/><Relationship Id="rId5" Type="http://schemas.openxmlformats.org/officeDocument/2006/relationships/hyperlink" Target="mailto:manassakis@gmail.com" TargetMode="External"/><Relationship Id="rId4" Type="http://schemas.openxmlformats.org/officeDocument/2006/relationships/hyperlink" Target="mailto:andrea@opennetworking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B5yf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osproject.org/display/ONOS/Tutorials+and+Walkthrough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ki.onosproject.org/display/ONOS/Template+Application+Tutorial" TargetMode="External"/><Relationship Id="rId5" Type="http://schemas.openxmlformats.org/officeDocument/2006/relationships/hyperlink" Target="https://www.youtube.com/watch?v=mzQubYhJhro" TargetMode="External"/><Relationship Id="rId4" Type="http://schemas.openxmlformats.org/officeDocument/2006/relationships/hyperlink" Target="https://wiki.onosproject.org/display/ONOS/Creating+and+deploying+an+ONOS+appl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r0JaXfKj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311700" y="2261200"/>
            <a:ext cx="8520600" cy="91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Developing ONOS Apps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406450"/>
            <a:ext cx="3395100" cy="8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Teaching brigade, ONF</a:t>
            </a:r>
          </a:p>
        </p:txBody>
      </p:sp>
      <p:pic>
        <p:nvPicPr>
          <p:cNvPr id="117" name="Shape 117" descr="onf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500" y="406449"/>
            <a:ext cx="1423998" cy="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1500" y="3479525"/>
            <a:ext cx="7941900" cy="13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Andrea Campanella, ONF, USA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Abdulhalim Dandoush, ESME-SUDRIA, France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Lefteris Manassakis, ICS FORTH, Greece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ONOS Build, SAMSUNG Seoul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September 20,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Minimal ONOS app project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chemeClr val="dk1"/>
                </a:solidFill>
              </a:rPr>
              <a:t>Create minimal app project via </a:t>
            </a:r>
            <a:r>
              <a:rPr lang="en" sz="2400" b="1" dirty="0">
                <a:solidFill>
                  <a:srgbClr val="980000"/>
                </a:solidFill>
              </a:rPr>
              <a:t>onos-create-app</a:t>
            </a:r>
            <a:r>
              <a:rPr lang="en" sz="2400" b="1" dirty="0">
                <a:solidFill>
                  <a:schemeClr val="dk1"/>
                </a:solidFill>
              </a:rPr>
              <a:t> tool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lang="en" sz="2000" b="1" dirty="0" smtClean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buNone/>
            </a:pPr>
            <a:r>
              <a:rPr lang="en" altLang="ko-KR" sz="2000" b="1" u="sng" dirty="0" smtClean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git clone https</a:t>
            </a:r>
            <a:r>
              <a:rPr lang="en" altLang="ko-KR" sz="2000" b="1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://github.com/opennetworkinglab/onos-app-samples/tree/master/oneping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$cd ~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-US" sz="2000" b="1" dirty="0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oneping</a:t>
            </a:r>
            <a:endParaRPr lang="en-US" sz="2000" b="1" dirty="0" smtClean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altLang="ko-KR" sz="20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onos-create-app app org.oneping oneping 1.0-SNAPSHOT</a:t>
            </a:r>
            <a:endParaRPr lang="en-US" sz="2000" b="1" dirty="0" smtClean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lang="en" sz="2000" b="1" dirty="0" smtClean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Minimal ONOS app project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Import into IDE and Edit our app </a:t>
            </a: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n" b="1">
                <a:solidFill>
                  <a:schemeClr val="dk1"/>
                </a:solidFill>
              </a:rPr>
              <a:t>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Minimal ONOS app project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Build the app via Maven and deploy it via </a:t>
            </a:r>
            <a:r>
              <a:rPr lang="en" b="1">
                <a:solidFill>
                  <a:srgbClr val="980000"/>
                </a:solidFill>
              </a:rPr>
              <a:t>onos-app</a:t>
            </a:r>
            <a:r>
              <a:rPr lang="en" b="1">
                <a:solidFill>
                  <a:schemeClr val="dk1"/>
                </a:solidFill>
              </a:rPr>
              <a:t> tool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1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mvn clean install -U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onos-app 127.0.0.1 install! target/oneping*.oar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Minimal ONOS app project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Clean existing topology (if any)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sudo mn -c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Start Mininet topology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sudo mn --controller=remote,ip=127.0.0.1,port=6633  --mac --topo=tree,2,2 --switch=ovsk,protocols=OpenFlow13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Ping in Between mininet hosts does NOT work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mininet&gt; h1 ping h2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&amp; deploy OnePingOnly app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Code</a:t>
            </a:r>
            <a:r>
              <a:rPr lang="en" b="1" i="1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our app as </a:t>
            </a:r>
            <a:r>
              <a:rPr lang="en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OnePing.java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https://github.com/opennetworkinglab/onos-app-samples/tree/master/oneping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Build the app via Maven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cd oneping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mvn clean install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&amp; deploy OnePingOnly app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Deploy the app to ONOS cluster via </a:t>
            </a:r>
            <a:r>
              <a:rPr lang="en" b="1">
                <a:solidFill>
                  <a:srgbClr val="980000"/>
                </a:solidFill>
              </a:rPr>
              <a:t>onos-app</a:t>
            </a:r>
            <a:r>
              <a:rPr lang="en" b="1">
                <a:solidFill>
                  <a:schemeClr val="dk1"/>
                </a:solidFill>
              </a:rPr>
              <a:t> tool</a:t>
            </a: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onos-app 127.0.0.1 reinstall! target/oneping*.oar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one-ping-only enforcement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Issue one ping between two hosts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mininet&gt; h1 ping -c 1 h2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mininet&gt; h1 ping -c 1 h3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endParaRPr b="1">
              <a:solidFill>
                <a:srgbClr val="980000"/>
              </a:solidFill>
            </a:endParaRPr>
          </a:p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b="1">
                <a:solidFill>
                  <a:schemeClr val="dk1"/>
                </a:solidFill>
              </a:rPr>
              <a:t>Issue another ping between the same two hosts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mininet&gt; h1 ping -c 1 h2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endParaRPr b="1">
              <a:solidFill>
                <a:srgbClr val="980000"/>
              </a:solidFill>
            </a:endParaRPr>
          </a:p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b="1">
                <a:solidFill>
                  <a:schemeClr val="dk1"/>
                </a:solidFill>
              </a:rPr>
              <a:t>Second ping fails 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Messages in the logs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app overlay archetypes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Some ONOS archetypes can be used to enhance an existing project with additional capabilities</a:t>
            </a: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add CLI extensions</a:t>
            </a: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add GUI extensions</a:t>
            </a: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others in future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>
              <a:solidFill>
                <a:srgbClr val="980000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Simply run </a:t>
            </a:r>
            <a:r>
              <a:rPr lang="en" b="1">
                <a:solidFill>
                  <a:srgbClr val="980000"/>
                </a:solidFill>
              </a:rPr>
              <a:t>onos-create-app</a:t>
            </a:r>
            <a:r>
              <a:rPr lang="en" b="1">
                <a:solidFill>
                  <a:schemeClr val="dk1"/>
                </a:solidFill>
              </a:rPr>
              <a:t> tool in the same project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Sample command does not exist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onos&gt; sample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CLI archetype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Overlay CLI additions via </a:t>
            </a: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onos-create-app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onos-create-app cli org.oneping oneping 1.0-SNAPSHOT</a:t>
            </a:r>
          </a:p>
          <a:p>
            <a:pPr lvl="0" indent="3873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endParaRPr b="1">
              <a:solidFill>
                <a:srgbClr val="980000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Rebuild and redeploy the enhanced app</a:t>
            </a:r>
          </a:p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mvn clean install</a:t>
            </a:r>
          </a:p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$ onos-app 127.0.0.1 reinstall! target/oneping*.oar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Show that sample command now exists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onos&gt; sample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256" name="Shape 256" descr="ques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362" y="712924"/>
            <a:ext cx="4255274" cy="28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185100" y="3751825"/>
            <a:ext cx="8773800" cy="13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Andrea: </a:t>
            </a:r>
            <a:r>
              <a:rPr lang="en" sz="2400" u="sng">
                <a:solidFill>
                  <a:srgbClr val="1155CC"/>
                </a:solidFill>
                <a:hlinkClick r:id="rId4"/>
              </a:rPr>
              <a:t>andrea@opennetworking.org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Lefteris: </a:t>
            </a:r>
            <a:r>
              <a:rPr lang="en" sz="2400" u="sng">
                <a:solidFill>
                  <a:srgbClr val="1155CC"/>
                </a:solidFill>
                <a:hlinkClick r:id="rId5"/>
              </a:rPr>
              <a:t>manassakis@gmail.com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Abdulhalim:</a:t>
            </a:r>
            <a:r>
              <a:rPr lang="en" sz="2400" u="sng">
                <a:solidFill>
                  <a:srgbClr val="1155CC"/>
                </a:solidFill>
                <a:hlinkClick r:id="rId6"/>
              </a:rPr>
              <a:t>adandoush@gmail.com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311675" y="754800"/>
            <a:ext cx="8520600" cy="4101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Slides	: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https://goo.gl/fB5yfJ</a:t>
            </a:r>
            <a:r>
              <a:rPr lang="en">
                <a:solidFill>
                  <a:srgbClr val="444444"/>
                </a:solidFill>
              </a:rPr>
              <a:t> 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Slides 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Documentation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1575" y="909371"/>
            <a:ext cx="7886700" cy="351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lvl="0" indent="-209550" rtl="0">
              <a:lnSpc>
                <a:spcPct val="150000"/>
              </a:lnSpc>
              <a:spcBef>
                <a:spcPts val="0"/>
              </a:spcBef>
              <a:buSzPct val="100000"/>
              <a:buFont typeface="Droid Sans"/>
              <a:buChar char="•"/>
            </a:pPr>
            <a:r>
              <a:rPr lang="en" sz="2400" u="sng">
                <a:solidFill>
                  <a:srgbClr val="0563C1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Get Started with ONOS</a:t>
            </a:r>
          </a:p>
          <a:p>
            <a:pPr marL="171450" lvl="0" indent="-209550" rtl="0">
              <a:lnSpc>
                <a:spcPct val="150000"/>
              </a:lnSpc>
              <a:spcBef>
                <a:spcPts val="0"/>
              </a:spcBef>
              <a:buSzPct val="100000"/>
              <a:buFont typeface="Droid Sans"/>
              <a:buChar char="•"/>
            </a:pPr>
            <a:r>
              <a:rPr lang="en" sz="2400" u="sng">
                <a:solidFill>
                  <a:srgbClr val="0563C1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Creating and deploying and ONOS App</a:t>
            </a:r>
          </a:p>
          <a:p>
            <a:pPr marL="171450" lvl="0" indent="-209550" rtl="0">
              <a:lnSpc>
                <a:spcPct val="150000"/>
              </a:lnSpc>
              <a:spcBef>
                <a:spcPts val="0"/>
              </a:spcBef>
              <a:buSzPct val="100000"/>
              <a:buFont typeface="Droid Sans"/>
              <a:buChar char="•"/>
            </a:pPr>
            <a:r>
              <a:rPr lang="en" sz="2400" u="sng">
                <a:solidFill>
                  <a:srgbClr val="0563C1"/>
                </a:solidFill>
                <a:latin typeface="Droid Sans"/>
                <a:ea typeface="Droid Sans"/>
                <a:cs typeface="Droid Sans"/>
                <a:sym typeface="Droid Sans"/>
                <a:hlinkClick r:id="rId5"/>
              </a:rPr>
              <a:t>Creating and deploying and ONOS App (video)</a:t>
            </a:r>
          </a:p>
          <a:p>
            <a:pPr marL="171450" lvl="0" indent="-209550" rtl="0">
              <a:lnSpc>
                <a:spcPct val="150000"/>
              </a:lnSpc>
              <a:spcBef>
                <a:spcPts val="0"/>
              </a:spcBef>
              <a:buSzPct val="100000"/>
              <a:buFont typeface="Droid Sans"/>
              <a:buChar char="•"/>
            </a:pPr>
            <a:r>
              <a:rPr lang="en" sz="2400" u="sng">
                <a:solidFill>
                  <a:srgbClr val="0563C1"/>
                </a:solidFill>
                <a:latin typeface="Droid Sans"/>
                <a:ea typeface="Droid Sans"/>
                <a:cs typeface="Droid Sans"/>
                <a:sym typeface="Droid Sans"/>
                <a:hlinkClick r:id="rId6"/>
              </a:rPr>
              <a:t>Template application tutorial</a:t>
            </a:r>
          </a:p>
        </p:txBody>
      </p:sp>
      <p:pic>
        <p:nvPicPr>
          <p:cNvPr id="264" name="Shape 264" descr="onos-logo-l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2201" y="2600475"/>
            <a:ext cx="3255374" cy="21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311736" y="754790"/>
            <a:ext cx="8520600" cy="40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ONOS Applications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OSGi bundles, Karaf features, ONOS apps &amp; OAR files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application lifecycle - install, activate, deactivate, uninstall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ONOS CLI &amp; GUI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Droid Sans"/>
            </a:pPr>
            <a:r>
              <a:rPr lang="en">
                <a:solidFill>
                  <a:schemeClr val="dk1"/>
                </a:solidFill>
              </a:rPr>
              <a:t>Developing ONOS apps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use </a:t>
            </a: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mvn archetype:generate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onos-create-app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archetype overlays for CLI and UI - generated &amp; pre-canned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iterative and demonstrating use of </a:t>
            </a: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onos-app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tool or GUI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99815" y="3037435"/>
            <a:ext cx="2427600" cy="159660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multi-bundle app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Bundles, Features &amp; ONOS Apps</a:t>
            </a:r>
          </a:p>
        </p:txBody>
      </p:sp>
      <p:sp>
        <p:nvSpPr>
          <p:cNvPr id="137" name="Shape 137"/>
          <p:cNvSpPr/>
          <p:nvPr/>
        </p:nvSpPr>
        <p:spPr>
          <a:xfrm>
            <a:off x="632316" y="1030725"/>
            <a:ext cx="1480800" cy="159660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simple app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645384" y="1030725"/>
            <a:ext cx="5927700" cy="159660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multi-feature &amp; multi-bundle app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750083" y="2223990"/>
            <a:ext cx="1042799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1293" y="2223990"/>
            <a:ext cx="10428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1" name="Shape 141"/>
          <p:cNvSpPr/>
          <p:nvPr/>
        </p:nvSpPr>
        <p:spPr>
          <a:xfrm>
            <a:off x="5072502" y="2223990"/>
            <a:ext cx="10428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2" name="Shape 142"/>
          <p:cNvSpPr/>
          <p:nvPr/>
        </p:nvSpPr>
        <p:spPr>
          <a:xfrm>
            <a:off x="6264213" y="2223990"/>
            <a:ext cx="10428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3" name="Shape 143"/>
          <p:cNvSpPr/>
          <p:nvPr/>
        </p:nvSpPr>
        <p:spPr>
          <a:xfrm>
            <a:off x="7418473" y="2223990"/>
            <a:ext cx="10428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4" name="Shape 144"/>
          <p:cNvSpPr/>
          <p:nvPr/>
        </p:nvSpPr>
        <p:spPr>
          <a:xfrm>
            <a:off x="2750083" y="1785867"/>
            <a:ext cx="3365400" cy="285300"/>
          </a:xfrm>
          <a:prstGeom prst="rect">
            <a:avLst/>
          </a:prstGeom>
          <a:solidFill>
            <a:srgbClr val="3A81BA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feature.xml</a:t>
            </a:r>
          </a:p>
        </p:txBody>
      </p:sp>
      <p:sp>
        <p:nvSpPr>
          <p:cNvPr id="145" name="Shape 145"/>
          <p:cNvSpPr/>
          <p:nvPr/>
        </p:nvSpPr>
        <p:spPr>
          <a:xfrm>
            <a:off x="6264213" y="1785867"/>
            <a:ext cx="2204400" cy="285300"/>
          </a:xfrm>
          <a:prstGeom prst="rect">
            <a:avLst/>
          </a:prstGeom>
          <a:solidFill>
            <a:srgbClr val="3A81BA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features.xml</a:t>
            </a:r>
          </a:p>
        </p:txBody>
      </p:sp>
      <p:sp>
        <p:nvSpPr>
          <p:cNvPr id="146" name="Shape 146"/>
          <p:cNvSpPr/>
          <p:nvPr/>
        </p:nvSpPr>
        <p:spPr>
          <a:xfrm>
            <a:off x="1814428" y="4215659"/>
            <a:ext cx="10428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7" name="Shape 147"/>
          <p:cNvSpPr/>
          <p:nvPr/>
        </p:nvSpPr>
        <p:spPr>
          <a:xfrm>
            <a:off x="2975637" y="4215659"/>
            <a:ext cx="1042799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sp>
        <p:nvSpPr>
          <p:cNvPr id="148" name="Shape 148"/>
          <p:cNvSpPr/>
          <p:nvPr/>
        </p:nvSpPr>
        <p:spPr>
          <a:xfrm>
            <a:off x="1814428" y="3777536"/>
            <a:ext cx="2204400" cy="285300"/>
          </a:xfrm>
          <a:prstGeom prst="rect">
            <a:avLst/>
          </a:prstGeom>
          <a:solidFill>
            <a:srgbClr val="3A81BA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features.xml</a:t>
            </a:r>
          </a:p>
        </p:txBody>
      </p:sp>
      <p:sp>
        <p:nvSpPr>
          <p:cNvPr id="149" name="Shape 149"/>
          <p:cNvSpPr/>
          <p:nvPr/>
        </p:nvSpPr>
        <p:spPr>
          <a:xfrm>
            <a:off x="739952" y="1785880"/>
            <a:ext cx="1278300" cy="285300"/>
          </a:xfrm>
          <a:prstGeom prst="rect">
            <a:avLst/>
          </a:prstGeom>
          <a:solidFill>
            <a:srgbClr val="3A81BA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features.xml</a:t>
            </a:r>
          </a:p>
        </p:txBody>
      </p:sp>
      <p:sp>
        <p:nvSpPr>
          <p:cNvPr id="150" name="Shape 150"/>
          <p:cNvSpPr/>
          <p:nvPr/>
        </p:nvSpPr>
        <p:spPr>
          <a:xfrm>
            <a:off x="739952" y="2224003"/>
            <a:ext cx="1278300" cy="2853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bundle</a:t>
            </a:r>
          </a:p>
        </p:txBody>
      </p:sp>
      <p:cxnSp>
        <p:nvCxnSpPr>
          <p:cNvPr id="151" name="Shape 151"/>
          <p:cNvCxnSpPr>
            <a:stCxn id="149" idx="2"/>
            <a:endCxn id="150" idx="0"/>
          </p:cNvCxnSpPr>
          <p:nvPr/>
        </p:nvCxnSpPr>
        <p:spPr>
          <a:xfrm>
            <a:off x="1379102" y="2071180"/>
            <a:ext cx="0" cy="15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3291250" y="2190937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4384562" y="2190937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487793" y="2190937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6624165" y="2190937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7710850" y="2190937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3498975" y="4095950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389116" y="4095950"/>
            <a:ext cx="0" cy="145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9" name="Shape 159"/>
          <p:cNvSpPr/>
          <p:nvPr/>
        </p:nvSpPr>
        <p:spPr>
          <a:xfrm>
            <a:off x="3974133" y="3184884"/>
            <a:ext cx="598800" cy="310200"/>
          </a:xfrm>
          <a:prstGeom prst="wedgeRoundRectCallout">
            <a:avLst>
              <a:gd name="adj1" fmla="val -83760"/>
              <a:gd name="adj2" fmla="val 9165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.oar</a:t>
            </a:r>
          </a:p>
        </p:txBody>
      </p:sp>
      <p:sp>
        <p:nvSpPr>
          <p:cNvPr id="160" name="Shape 160"/>
          <p:cNvSpPr/>
          <p:nvPr/>
        </p:nvSpPr>
        <p:spPr>
          <a:xfrm>
            <a:off x="8293412" y="1168915"/>
            <a:ext cx="598800" cy="310200"/>
          </a:xfrm>
          <a:prstGeom prst="wedgeRoundRectCallout">
            <a:avLst>
              <a:gd name="adj1" fmla="val -83760"/>
              <a:gd name="adj2" fmla="val 9165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.oar</a:t>
            </a:r>
          </a:p>
        </p:txBody>
      </p:sp>
      <p:sp>
        <p:nvSpPr>
          <p:cNvPr id="161" name="Shape 161"/>
          <p:cNvSpPr/>
          <p:nvPr/>
        </p:nvSpPr>
        <p:spPr>
          <a:xfrm>
            <a:off x="225375" y="2727117"/>
            <a:ext cx="598800" cy="310200"/>
          </a:xfrm>
          <a:prstGeom prst="wedgeRoundRectCallout">
            <a:avLst>
              <a:gd name="adj1" fmla="val 100057"/>
              <a:gd name="adj2" fmla="val -95123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.oar</a:t>
            </a:r>
          </a:p>
        </p:txBody>
      </p:sp>
      <p:sp>
        <p:nvSpPr>
          <p:cNvPr id="162" name="Shape 162"/>
          <p:cNvSpPr/>
          <p:nvPr/>
        </p:nvSpPr>
        <p:spPr>
          <a:xfrm>
            <a:off x="739952" y="1386180"/>
            <a:ext cx="1278300" cy="2853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app.xml</a:t>
            </a:r>
          </a:p>
        </p:txBody>
      </p:sp>
      <p:sp>
        <p:nvSpPr>
          <p:cNvPr id="163" name="Shape 163"/>
          <p:cNvSpPr/>
          <p:nvPr/>
        </p:nvSpPr>
        <p:spPr>
          <a:xfrm>
            <a:off x="2750083" y="1386180"/>
            <a:ext cx="1278299" cy="2853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app.xml</a:t>
            </a:r>
          </a:p>
        </p:txBody>
      </p:sp>
      <p:sp>
        <p:nvSpPr>
          <p:cNvPr id="164" name="Shape 164"/>
          <p:cNvSpPr/>
          <p:nvPr/>
        </p:nvSpPr>
        <p:spPr>
          <a:xfrm>
            <a:off x="1814428" y="3363049"/>
            <a:ext cx="1278300" cy="2853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app.xml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Bundles, Features &amp; ONOS Apps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923650"/>
            <a:ext cx="8653200" cy="39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1000"/>
              </a:spcBef>
            </a:pPr>
            <a:r>
              <a:rPr lang="en" b="1">
                <a:solidFill>
                  <a:schemeClr val="dk1"/>
                </a:solidFill>
              </a:rPr>
              <a:t>Apps are delivered via </a:t>
            </a:r>
            <a:r>
              <a:rPr lang="en" b="1">
                <a:solidFill>
                  <a:srgbClr val="980000"/>
                </a:solidFill>
              </a:rPr>
              <a:t>O</a:t>
            </a:r>
            <a:r>
              <a:rPr lang="en" b="1">
                <a:solidFill>
                  <a:schemeClr val="dk1"/>
                </a:solidFill>
              </a:rPr>
              <a:t>NOS </a:t>
            </a:r>
            <a:r>
              <a:rPr lang="en" b="1">
                <a:solidFill>
                  <a:srgbClr val="980000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pp a</a:t>
            </a:r>
            <a:r>
              <a:rPr lang="en" b="1">
                <a:solidFill>
                  <a:srgbClr val="980000"/>
                </a:solidFill>
              </a:rPr>
              <a:t>R</a:t>
            </a:r>
            <a:r>
              <a:rPr lang="en" b="1">
                <a:solidFill>
                  <a:schemeClr val="dk1"/>
                </a:solidFill>
              </a:rPr>
              <a:t>chive (</a:t>
            </a:r>
            <a:r>
              <a:rPr lang="en" b="1">
                <a:solidFill>
                  <a:srgbClr val="980000"/>
                </a:solidFill>
              </a:rPr>
              <a:t>.oar</a:t>
            </a:r>
            <a:r>
              <a:rPr lang="en" b="1">
                <a:solidFill>
                  <a:schemeClr val="dk1"/>
                </a:solidFill>
              </a:rPr>
              <a:t>) files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OAR is a JAR with </a:t>
            </a:r>
            <a:r>
              <a:rPr lang="en" sz="2000">
                <a:solidFill>
                  <a:srgbClr val="980000"/>
                </a:solidFill>
              </a:rPr>
              <a:t>app.xml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980000"/>
                </a:solidFill>
              </a:rPr>
              <a:t>features.xml</a:t>
            </a:r>
            <a:r>
              <a:rPr lang="en" sz="2000">
                <a:solidFill>
                  <a:schemeClr val="dk1"/>
                </a:solidFill>
              </a:rPr>
              <a:t> and bundle artifacts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rgbClr val="980000"/>
                </a:solidFill>
              </a:rPr>
              <a:t>onos-maven-plugin</a:t>
            </a:r>
            <a:r>
              <a:rPr lang="en" sz="2000">
                <a:solidFill>
                  <a:schemeClr val="dk1"/>
                </a:solidFill>
              </a:rPr>
              <a:t> generates an </a:t>
            </a:r>
            <a:r>
              <a:rPr lang="en" sz="2000">
                <a:solidFill>
                  <a:srgbClr val="980000"/>
                </a:solidFill>
              </a:rPr>
              <a:t>*.oar</a:t>
            </a:r>
            <a:r>
              <a:rPr lang="en" sz="2000">
                <a:solidFill>
                  <a:schemeClr val="dk1"/>
                </a:solidFill>
              </a:rPr>
              <a:t> file as part of Maven build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>
                <a:solidFill>
                  <a:schemeClr val="dk1"/>
                </a:solidFill>
              </a:rPr>
              <a:t>Apps are managed on the entire ONOS cluster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via REST API: </a:t>
            </a:r>
            <a:r>
              <a:rPr lang="en" sz="2000">
                <a:solidFill>
                  <a:srgbClr val="980000"/>
                </a:solidFill>
              </a:rPr>
              <a:t>GET|POST|DELETE /onos/v1/applications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via shell tool: </a:t>
            </a:r>
            <a:r>
              <a:rPr lang="en" sz="2000">
                <a:solidFill>
                  <a:srgbClr val="980000"/>
                </a:solidFill>
              </a:rPr>
              <a:t>onos-app {install|activate|deactivate|uninstall}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via CLI: </a:t>
            </a:r>
            <a:r>
              <a:rPr lang="en" sz="2000">
                <a:solidFill>
                  <a:srgbClr val="980000"/>
                </a:solidFill>
              </a:rPr>
              <a:t>onos:app {install|activate|deactivate|uninstall}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via GUI Applications view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b="1">
                <a:solidFill>
                  <a:schemeClr val="dk1"/>
                </a:solidFill>
              </a:rPr>
              <a:t>Back-end installation and activation is done via normal feature &amp; bundle services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 idx="4294967295"/>
          </p:nvPr>
        </p:nvSpPr>
        <p:spPr>
          <a:xfrm>
            <a:off x="311736" y="754790"/>
            <a:ext cx="8520600" cy="40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Maven archetypes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onos-api-archetype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basis for an app Java API bundle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onos-bundle-archetype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basis for an ONOS bundle or an app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onos-cli-archetype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overlay for apps with CLI extensions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onos-ui-archetype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overlay for apps with GUI extensions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onos-uitab-archetype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basis for an app Java API bundle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" sz="200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onos-uitopo-archetype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- basis for an app Java API bundle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Creates a working minimal project module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via </a:t>
            </a:r>
            <a:r>
              <a:rPr lang="en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onos-create-app</a:t>
            </a:r>
            <a:r>
              <a:rPr lang="en" sz="2000"/>
              <a:t> shell tool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n" sz="2000"/>
              <a:t>convenience wrapper for </a:t>
            </a:r>
            <a:r>
              <a:rPr lang="en" sz="20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mvn archetype:generate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Developing ONOS apps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Ping Only ONOS app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311724" y="754800"/>
            <a:ext cx="8680500" cy="4030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Let’s develop an app of our own…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 descr="One Ping Only, from The Hunt for Red October (1990, Paramount)" title="&quot;One Ping Only&quot;">
            <a:hlinkClick r:id="rId3"/>
          </p:cNvPr>
          <p:cNvSpPr/>
          <p:nvPr/>
        </p:nvSpPr>
        <p:spPr>
          <a:xfrm>
            <a:off x="1434850" y="781200"/>
            <a:ext cx="5714782" cy="42860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One Ping Only ONOS app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 Setup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latin typeface="Droid Sans"/>
                <a:ea typeface="Droid Sans"/>
                <a:cs typeface="Droid Sans"/>
                <a:sym typeface="Droid Sans"/>
              </a:rPr>
              <a:t>Bash_Profile setup: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vi ~/.bashrc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export ONOS_ROOT=~/onos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source $ONOS_ROOT/tools/dev/bash_profile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latin typeface="Droid Sans"/>
                <a:ea typeface="Droid Sans"/>
                <a:cs typeface="Droid Sans"/>
                <a:sym typeface="Droid Sans"/>
              </a:rPr>
              <a:t>Maven: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sudo apt install maven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latin typeface="Droid Sans"/>
                <a:ea typeface="Droid Sans"/>
                <a:cs typeface="Droid Sans"/>
                <a:sym typeface="Droid Sans"/>
              </a:rPr>
              <a:t>ONOS Maven Artifacts: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onos-buck-publish-local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OS Template Pl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1616</Words>
  <Application>Microsoft Office PowerPoint</Application>
  <PresentationFormat>화면 슬라이드 쇼(16:9)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Arial</vt:lpstr>
      <vt:lpstr>Consolas</vt:lpstr>
      <vt:lpstr>Droid Sans</vt:lpstr>
      <vt:lpstr>ONOS Template Plain</vt:lpstr>
      <vt:lpstr>Developing ONOS Apps</vt:lpstr>
      <vt:lpstr>Slides : https://goo.gl/fB5yfJ </vt:lpstr>
      <vt:lpstr>ONOS Applications OSGi bundles, Karaf features, ONOS apps &amp; OAR files application lifecycle - install, activate, deactivate, uninstall ONOS CLI &amp; GUI Developing ONOS apps use mvn archetype:generate and onos-create-app archetype overlays for CLI and UI - generated &amp; pre-canned iterative and demonstrating use of onos-app tool or GUI</vt:lpstr>
      <vt:lpstr>Bundles, Features &amp; ONOS Apps</vt:lpstr>
      <vt:lpstr>Bundles, Features &amp; ONOS Apps</vt:lpstr>
      <vt:lpstr>Maven archetypes onos-api-archetype - basis for an app Java API bundle onos-bundle-archetype - basis for an ONOS bundle or an app onos-cli-archetype - overlay for apps with CLI extensions onos-ui-archetype - overlay for apps with GUI extensions onos-uitab-archetype - basis for an app Java API bundle onos-uitopo-archetype - basis for an app Java API bundle Creates a working minimal project module via onos-create-app shell tool convenience wrapper for mvn archetype:generate</vt:lpstr>
      <vt:lpstr>One Ping Only ONOS app</vt:lpstr>
      <vt:lpstr>One Ping Only ONOS app</vt:lpstr>
      <vt:lpstr>Environment Setup</vt:lpstr>
      <vt:lpstr>Minimal ONOS app project</vt:lpstr>
      <vt:lpstr>Minimal ONOS app project</vt:lpstr>
      <vt:lpstr>Minimal ONOS app project</vt:lpstr>
      <vt:lpstr>Minimal ONOS app project</vt:lpstr>
      <vt:lpstr>Code &amp; deploy OnePingOnly app</vt:lpstr>
      <vt:lpstr>Code &amp; deploy OnePingOnly app</vt:lpstr>
      <vt:lpstr>Show one-ping-only enforcement</vt:lpstr>
      <vt:lpstr>ONOS app overlay archetypes</vt:lpstr>
      <vt:lpstr>Overlay CLI archetype</vt:lpstr>
      <vt:lpstr>Q&amp;A</vt:lpstr>
      <vt:lpstr>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ONOS Apps</dc:title>
  <cp:lastModifiedBy>user</cp:lastModifiedBy>
  <cp:revision>4</cp:revision>
  <dcterms:modified xsi:type="dcterms:W3CDTF">2017-09-20T09:03:27Z</dcterms:modified>
</cp:coreProperties>
</file>