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Droid Sans" panose="020B0604020202020204" charset="0"/>
      <p:regular r:id="rId24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87" d="100"/>
          <a:sy n="87" d="100"/>
        </p:scale>
        <p:origin x="-72" y="-9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50300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050">
              <a:solidFill>
                <a:srgbClr val="A9B7C6"/>
              </a:solidFill>
              <a:highlight>
                <a:srgbClr val="2B2B2B"/>
              </a:highlight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Starting from the home folder ( cd ~), copy/paste this command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2261200"/>
            <a:ext cx="8520600" cy="916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3" name="Shape 13" descr="onos-logo-fliprotate.notex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2399" y="812825"/>
            <a:ext cx="1576850" cy="15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12000"/>
            </a:lvl1pPr>
            <a:lvl2pPr lvl="1" algn="ctr" rtl="0">
              <a:spcBef>
                <a:spcPts val="0"/>
              </a:spcBef>
              <a:buSzPct val="100000"/>
              <a:defRPr sz="12000"/>
            </a:lvl2pPr>
            <a:lvl3pPr lvl="2" algn="ctr" rtl="0">
              <a:spcBef>
                <a:spcPts val="0"/>
              </a:spcBef>
              <a:buSzPct val="100000"/>
              <a:defRPr sz="12000"/>
            </a:lvl3pPr>
            <a:lvl4pPr lvl="3" algn="ctr" rtl="0">
              <a:spcBef>
                <a:spcPts val="0"/>
              </a:spcBef>
              <a:buSzPct val="100000"/>
              <a:defRPr sz="12000"/>
            </a:lvl4pPr>
            <a:lvl5pPr lvl="4" algn="ctr" rtl="0">
              <a:spcBef>
                <a:spcPts val="0"/>
              </a:spcBef>
              <a:buSzPct val="100000"/>
              <a:defRPr sz="12000"/>
            </a:lvl5pPr>
            <a:lvl6pPr lvl="5" algn="ctr" rtl="0">
              <a:spcBef>
                <a:spcPts val="0"/>
              </a:spcBef>
              <a:buSzPct val="100000"/>
              <a:defRPr sz="12000"/>
            </a:lvl6pPr>
            <a:lvl7pPr lvl="6" algn="ctr" rtl="0">
              <a:spcBef>
                <a:spcPts val="0"/>
              </a:spcBef>
              <a:buSzPct val="100000"/>
              <a:defRPr sz="12000"/>
            </a:lvl7pPr>
            <a:lvl8pPr lvl="7" algn="ctr" rtl="0">
              <a:spcBef>
                <a:spcPts val="0"/>
              </a:spcBef>
              <a:buSzPct val="100000"/>
              <a:defRPr sz="12000"/>
            </a:lvl8pPr>
            <a:lvl9pPr lvl="8" algn="ctr" rtl="0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6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57" name="Shape 57" descr="onos-logo-fliprotate.notex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175550" y="66175"/>
            <a:ext cx="875850" cy="8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400"/>
            </a:lvl2pPr>
            <a:lvl3pPr lvl="2" indent="0" rtl="0">
              <a:spcBef>
                <a:spcPts val="0"/>
              </a:spcBef>
              <a:buNone/>
              <a:defRPr sz="1400"/>
            </a:lvl3pPr>
            <a:lvl4pPr lvl="3" indent="0" rtl="0">
              <a:spcBef>
                <a:spcPts val="0"/>
              </a:spcBef>
              <a:buNone/>
              <a:defRPr sz="1400"/>
            </a:lvl4pPr>
            <a:lvl5pPr lvl="4" indent="0" rtl="0">
              <a:spcBef>
                <a:spcPts val="0"/>
              </a:spcBef>
              <a:buNone/>
              <a:defRPr sz="1400"/>
            </a:lvl5pPr>
            <a:lvl6pPr lvl="5" indent="0" rtl="0">
              <a:spcBef>
                <a:spcPts val="0"/>
              </a:spcBef>
              <a:buNone/>
              <a:defRPr sz="1400"/>
            </a:lvl6pPr>
            <a:lvl7pPr lvl="6" indent="0" rtl="0">
              <a:spcBef>
                <a:spcPts val="0"/>
              </a:spcBef>
              <a:buNone/>
              <a:defRPr sz="1400"/>
            </a:lvl7pPr>
            <a:lvl8pPr lvl="7" indent="0" rtl="0">
              <a:spcBef>
                <a:spcPts val="0"/>
              </a:spcBef>
              <a:buNone/>
              <a:defRPr sz="1400"/>
            </a:lvl8pPr>
            <a:lvl9pPr lvl="8" indent="0" rtl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20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6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SzPct val="100000"/>
              <a:buFont typeface="Droid Sans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20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6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SzPct val="100000"/>
              <a:buFont typeface="Droid Sans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0" y="4767264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69039" y="4767264"/>
            <a:ext cx="55128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0" y="4767264"/>
            <a:ext cx="4572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669039" y="4767264"/>
            <a:ext cx="5512800" cy="273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O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/>
        </p:nvSpPr>
        <p:spPr>
          <a:xfrm>
            <a:off x="9" y="4735199"/>
            <a:ext cx="2002200" cy="42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Droid Sans"/>
                <a:ea typeface="Droid Sans"/>
                <a:cs typeface="Droid Sans"/>
                <a:sym typeface="Droid Sans"/>
              </a:rPr>
              <a:t>#</a:t>
            </a: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ONOSProject</a:t>
            </a:r>
          </a:p>
        </p:txBody>
      </p:sp>
      <p:sp>
        <p:nvSpPr>
          <p:cNvPr id="78" name="Shape 78"/>
          <p:cNvSpPr/>
          <p:nvPr/>
        </p:nvSpPr>
        <p:spPr>
          <a:xfrm>
            <a:off x="0" y="0"/>
            <a:ext cx="9144000" cy="594600"/>
          </a:xfrm>
          <a:prstGeom prst="rect">
            <a:avLst/>
          </a:prstGeom>
          <a:solidFill>
            <a:srgbClr val="B4323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8595307" y="474989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lang="en" sz="1000">
              <a:solidFill>
                <a:srgbClr val="595959"/>
              </a:solidFill>
            </a:endParaRPr>
          </a:p>
        </p:txBody>
      </p:sp>
      <p:pic>
        <p:nvPicPr>
          <p:cNvPr id="80" name="Shape 80" descr="Screen Shot 2016-02-22 at 11.58.40 AM cop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134" y="-130396"/>
            <a:ext cx="759036" cy="78352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311736" y="68990"/>
            <a:ext cx="8520600" cy="423000"/>
          </a:xfrm>
          <a:prstGeom prst="rect">
            <a:avLst/>
          </a:prstGeom>
        </p:spPr>
        <p:txBody>
          <a:bodyPr wrap="square" lIns="34275" tIns="34275" rIns="34275" bIns="34275" anchor="ctr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2800" b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ctrTitle" idx="2"/>
          </p:nvPr>
        </p:nvSpPr>
        <p:spPr>
          <a:xfrm>
            <a:off x="311736" y="754790"/>
            <a:ext cx="8520600" cy="4030500"/>
          </a:xfrm>
          <a:prstGeom prst="rect">
            <a:avLst/>
          </a:prstGeom>
        </p:spPr>
        <p:txBody>
          <a:bodyPr wrap="square" lIns="34275" tIns="34275" rIns="34275" bIns="3427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14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defRPr sz="5200"/>
            </a:lvl2pPr>
            <a:lvl3pPr lvl="2" rtl="0">
              <a:spcBef>
                <a:spcPts val="0"/>
              </a:spcBef>
              <a:buSzPct val="100000"/>
              <a:defRPr sz="5200"/>
            </a:lvl3pPr>
            <a:lvl4pPr lvl="3" rtl="0">
              <a:spcBef>
                <a:spcPts val="0"/>
              </a:spcBef>
              <a:buSzPct val="100000"/>
              <a:defRPr sz="5200"/>
            </a:lvl4pPr>
            <a:lvl5pPr lvl="4" rtl="0">
              <a:spcBef>
                <a:spcPts val="0"/>
              </a:spcBef>
              <a:buSzPct val="100000"/>
              <a:defRPr sz="5200"/>
            </a:lvl5pPr>
            <a:lvl6pPr lvl="5" rtl="0">
              <a:spcBef>
                <a:spcPts val="0"/>
              </a:spcBef>
              <a:buSzPct val="100000"/>
              <a:defRPr sz="5200"/>
            </a:lvl6pPr>
            <a:lvl7pPr lvl="6" rtl="0">
              <a:spcBef>
                <a:spcPts val="0"/>
              </a:spcBef>
              <a:buSzPct val="100000"/>
              <a:defRPr sz="5200"/>
            </a:lvl7pPr>
            <a:lvl8pPr lvl="7" rtl="0">
              <a:spcBef>
                <a:spcPts val="0"/>
              </a:spcBef>
              <a:buSzPct val="100000"/>
              <a:defRPr sz="5200"/>
            </a:lvl8pPr>
            <a:lvl9pPr lvl="8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 descr="onos-logo.png"/>
          <p:cNvPicPr preferRelativeResize="0"/>
          <p:nvPr/>
        </p:nvPicPr>
        <p:blipFill>
          <a:blip r:embed="rId2">
            <a:alphaModFix amt="96000"/>
          </a:blip>
          <a:stretch>
            <a:fillRect/>
          </a:stretch>
        </p:blipFill>
        <p:spPr>
          <a:xfrm>
            <a:off x="8344100" y="131246"/>
            <a:ext cx="623100" cy="57729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20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6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SzPct val="100000"/>
              <a:buFont typeface="Droid Sans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0" y="4753500"/>
            <a:ext cx="1659300" cy="390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#ONOSProject</a:t>
            </a:r>
          </a:p>
          <a:p>
            <a:pPr lvl="0" rtl="0">
              <a:spcBef>
                <a:spcPts val="0"/>
              </a:spcBef>
              <a:buNone/>
            </a:pPr>
            <a:endParaRPr sz="1600" b="1">
              <a:solidFill>
                <a:srgbClr val="434343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0" y="0"/>
            <a:ext cx="9144000" cy="771599"/>
          </a:xfrm>
          <a:prstGeom prst="rect">
            <a:avLst/>
          </a:prstGeom>
          <a:solidFill>
            <a:srgbClr val="B43232"/>
          </a:solidFill>
          <a:ln>
            <a:noFill/>
          </a:ln>
        </p:spPr>
        <p:txBody>
          <a:bodyPr wrap="square" lIns="243825" tIns="243825" rIns="243825" bIns="2438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8" name="Shape 88" descr="Screen Shot 2016-02-22 at 11.58.40 AM cop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725" y="-132725"/>
            <a:ext cx="925775" cy="9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‹#›</a:t>
            </a:fld>
            <a:endParaRPr lang="en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17" name="Shape 17" descr="onos-logo-fliprotate.notex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175550" y="66175"/>
            <a:ext cx="875850" cy="8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2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77775" y="3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_2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77775" y="3"/>
            <a:ext cx="82296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1 4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751498"/>
            <a:ext cx="8229600" cy="398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Droid Sans"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SzPct val="100000"/>
              <a:buFont typeface="Droid Sans"/>
              <a:defRPr sz="2000"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spcBef>
                <a:spcPts val="0"/>
              </a:spcBef>
              <a:buSzPct val="100000"/>
              <a:buFont typeface="Droid Sans"/>
              <a:defRPr sz="1600"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spcBef>
                <a:spcPts val="0"/>
              </a:spcBef>
              <a:buSzPct val="100000"/>
              <a:buFont typeface="Droid Sans"/>
              <a:defRPr sz="1200">
                <a:latin typeface="Droid Sans"/>
                <a:ea typeface="Droid Sans"/>
                <a:cs typeface="Droid Sans"/>
                <a:sym typeface="Droid Sans"/>
              </a:defRPr>
            </a:lvl4pPr>
            <a:lvl5pPr lvl="4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lvl="5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lvl="6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lvl="7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lvl="8" rtl="0">
              <a:spcBef>
                <a:spcPts val="0"/>
              </a:spcBef>
              <a:buFont typeface="Droid Sans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body 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77775" y="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Font typeface="Arial"/>
              <a:buNone/>
              <a:defRPr sz="3600" b="1" i="0" u="none" strike="noStrike" cap="none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85200C"/>
              </a:buClr>
              <a:buFont typeface="Arial"/>
              <a:buNone/>
              <a:defRPr sz="3600" b="1">
                <a:solidFill>
                  <a:srgbClr val="85200C"/>
                </a:solidFill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556790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457200" y="751497"/>
            <a:ext cx="8229600" cy="398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 descr="road.jpg"/>
          <p:cNvPicPr preferRelativeResize="0"/>
          <p:nvPr/>
        </p:nvPicPr>
        <p:blipFill rotWithShape="1">
          <a:blip r:embed="rId2">
            <a:alphaModFix/>
          </a:blip>
          <a:srcRect t="15840" b="43638"/>
          <a:stretch/>
        </p:blipFill>
        <p:spPr>
          <a:xfrm>
            <a:off x="-4668" y="-57149"/>
            <a:ext cx="9143982" cy="247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>
            <a:spLocks noGrp="1"/>
          </p:cNvSpPr>
          <p:nvPr>
            <p:ph type="ctrTitle"/>
          </p:nvPr>
        </p:nvSpPr>
        <p:spPr>
          <a:xfrm>
            <a:off x="311700" y="1906348"/>
            <a:ext cx="8520600" cy="2011800"/>
          </a:xfrm>
          <a:prstGeom prst="rect">
            <a:avLst/>
          </a:prstGeom>
        </p:spPr>
        <p:txBody>
          <a:bodyPr wrap="square" lIns="34275" tIns="34275" rIns="34275" bIns="34275" anchor="ctr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Font typeface="Droid Sans"/>
              <a:defRPr sz="5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/>
          <p:nvPr/>
        </p:nvSpPr>
        <p:spPr>
          <a:xfrm>
            <a:off x="20209" y="4785249"/>
            <a:ext cx="2002200" cy="42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latin typeface="Droid Sans"/>
                <a:ea typeface="Droid Sans"/>
                <a:cs typeface="Droid Sans"/>
                <a:sym typeface="Droid Sans"/>
              </a:rPr>
              <a:t>#</a:t>
            </a:r>
            <a:r>
              <a:rPr lang="en" sz="1400" b="1">
                <a:solidFill>
                  <a:srgbClr val="222222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ONOSProject</a:t>
            </a:r>
          </a:p>
        </p:txBody>
      </p:sp>
      <p:pic>
        <p:nvPicPr>
          <p:cNvPr id="109" name="Shape 109" descr="Screen Shot 2016-02-22 at 11.56.5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054" y="4417139"/>
            <a:ext cx="892856" cy="61785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x="-4675" y="1800900"/>
            <a:ext cx="9144000" cy="12660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4000" b="1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3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100"/>
            </a:lvl4pPr>
            <a:lvl5pPr lvl="4" rtl="0">
              <a:spcBef>
                <a:spcPts val="0"/>
              </a:spcBef>
              <a:buSzPct val="100000"/>
              <a:defRPr sz="1100"/>
            </a:lvl5pPr>
            <a:lvl6pPr lvl="5" rtl="0">
              <a:spcBef>
                <a:spcPts val="0"/>
              </a:spcBef>
              <a:buSzPct val="100000"/>
              <a:defRPr sz="1100"/>
            </a:lvl6pPr>
            <a:lvl7pPr lvl="6" rtl="0">
              <a:spcBef>
                <a:spcPts val="0"/>
              </a:spcBef>
              <a:buSzPct val="100000"/>
              <a:defRPr sz="1100"/>
            </a:lvl7pPr>
            <a:lvl8pPr lvl="7" rtl="0">
              <a:spcBef>
                <a:spcPts val="0"/>
              </a:spcBef>
              <a:buSzPct val="100000"/>
              <a:defRPr sz="1100"/>
            </a:lvl8pPr>
            <a:lvl9pPr lvl="8" rtl="0">
              <a:spcBef>
                <a:spcPts val="0"/>
              </a:spcBef>
              <a:buSzPct val="100000"/>
              <a:defRPr sz="11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2" name="Shape 22" descr="onos-logo-fliprotate.notex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175550" y="66175"/>
            <a:ext cx="875850" cy="8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4200"/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  <a:defRPr sz="36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95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Droid Sans"/>
              <a:buChar char="●"/>
              <a:defRPr sz="30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Droid Sans"/>
              <a:buChar char="○"/>
              <a:defRPr sz="22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Droid Sans"/>
              <a:buChar char="■"/>
              <a:defRPr sz="1800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localhost:8181/onos/ui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181/onos/v1/devic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23.1:8181/onos/u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1BjLW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o.gl/i1d9R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adandoush@gmail.com" TargetMode="External"/><Relationship Id="rId5" Type="http://schemas.openxmlformats.org/officeDocument/2006/relationships/hyperlink" Target="mailto:manassakis@gmail.com" TargetMode="External"/><Relationship Id="rId4" Type="http://schemas.openxmlformats.org/officeDocument/2006/relationships/hyperlink" Target="mailto:andrea@opennetworking.or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nosproject.org/display/ONOS/Installing+and+running+ONOS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iki.onosproject.org/display/ONOS/Appendix+B:+REST+API" TargetMode="External"/><Relationship Id="rId5" Type="http://schemas.openxmlformats.org/officeDocument/2006/relationships/hyperlink" Target="https://wiki.onosproject.org/display/ONOS/The+ONOS+Web+GUI" TargetMode="External"/><Relationship Id="rId4" Type="http://schemas.openxmlformats.org/officeDocument/2006/relationships/hyperlink" Target="https://wiki.onosproject.org/display/ONOS/Basic+ONOS+Tutori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311700" y="2261200"/>
            <a:ext cx="8520600" cy="916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ONOS Installation and Build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0" y="406450"/>
            <a:ext cx="3395100" cy="84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2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Teaching brigade, ONF</a:t>
            </a:r>
          </a:p>
        </p:txBody>
      </p:sp>
      <p:pic>
        <p:nvPicPr>
          <p:cNvPr id="117" name="Shape 117" descr="onf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500" y="406449"/>
            <a:ext cx="1423998" cy="8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571500" y="3479525"/>
            <a:ext cx="7941900" cy="134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Andrea Campanella, ONF, USA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Abdulhalim Dandoush, ESME-SUDRIA, France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 Lefteris Manassakis, ICS FORTH,Greece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ONOS Build, SAMSUNG Seoul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34343"/>
                </a:solidFill>
                <a:latin typeface="Droid Sans"/>
                <a:ea typeface="Droid Sans"/>
                <a:cs typeface="Droid Sans"/>
                <a:sym typeface="Droid Sans"/>
              </a:rPr>
              <a:t>September 20,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ONOS Setup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506725" y="1055075"/>
            <a:ext cx="8294100" cy="37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 b="1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Download ONOS: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300" b="1" dirty="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~/mininet$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cd ~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git clone https://github.com/opennetworkinglab/onos.git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 dirty="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 dirty="0">
                <a:latin typeface="Droid Sans"/>
                <a:ea typeface="Droid Sans"/>
                <a:cs typeface="Droid Sans"/>
                <a:sym typeface="Droid Sans"/>
              </a:rPr>
              <a:t>Setup ONOS Environment Variables: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300" b="1" dirty="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echo '. ~/onos/tools/dev/bash_profile' &gt;&gt; ~/.bashrc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source ~/.bashrc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ONOS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06725" y="1055075"/>
            <a:ext cx="8294100" cy="37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 dirty="0">
                <a:latin typeface="Droid Sans"/>
                <a:ea typeface="Droid Sans"/>
                <a:cs typeface="Droid Sans"/>
                <a:sym typeface="Droid Sans"/>
              </a:rPr>
              <a:t>Running ONOS single instance using buck: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300" b="1" dirty="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cd </a:t>
            </a:r>
            <a:r>
              <a:rPr lang="en" sz="2000" b="1" dirty="0" smtClean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onos</a:t>
            </a:r>
          </a:p>
          <a:p>
            <a:pPr>
              <a:lnSpc>
                <a:spcPct val="115000"/>
              </a:lnSpc>
            </a:pPr>
            <a:r>
              <a:rPr lang="en" altLang="ko-KR" sz="2000" b="1" smtClean="0">
                <a:solidFill>
                  <a:srgbClr val="A61C00"/>
                </a:solidFill>
                <a:latin typeface="Consolas"/>
                <a:ea typeface="Consolas"/>
                <a:cs typeface="Consolas"/>
                <a:sym typeface="Droid Sans"/>
              </a:rPr>
              <a:t>~/onos$ </a:t>
            </a:r>
            <a:r>
              <a:rPr lang="en" altLang="ko-KR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Droid Sans"/>
              </a:rPr>
              <a:t>rm </a:t>
            </a:r>
            <a:r>
              <a:rPr lang="en" altLang="ko-KR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Droid Sans"/>
              </a:rPr>
              <a:t>–rf buck-out</a:t>
            </a:r>
            <a:r>
              <a:rPr lang="en" altLang="ko-KR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Droid Sans"/>
              </a:rPr>
              <a:t>/  -&gt; c</a:t>
            </a:r>
            <a:r>
              <a:rPr lang="en-US" altLang="ko-KR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Droid Sans"/>
              </a:rPr>
              <a:t>ache</a:t>
            </a:r>
            <a:r>
              <a:rPr lang="ko-KR" altLang="en-US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Droid Sans"/>
              </a:rPr>
              <a:t> </a:t>
            </a:r>
            <a:r>
              <a:rPr lang="ko-KR" altLang="en-US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Droid Sans"/>
              </a:rPr>
              <a:t>삭</a:t>
            </a:r>
            <a:r>
              <a:rPr lang="ko-KR" altLang="en-US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Droid Sans"/>
              </a:rPr>
              <a:t>제</a:t>
            </a:r>
            <a:endParaRPr lang="en" altLang="ko-KR" sz="2000" b="1" dirty="0">
              <a:solidFill>
                <a:srgbClr val="A61C00"/>
              </a:solidFill>
              <a:latin typeface="Consolas"/>
              <a:ea typeface="Consolas"/>
              <a:cs typeface="Consola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~/</a:t>
            </a:r>
            <a: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onos$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buck run onos-local -- clean debug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 dirty="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 b="1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Wait until the running log </a:t>
            </a:r>
            <a:r>
              <a:rPr lang="en" sz="2300" b="1" dirty="0" smtClean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stops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Run Mininet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06725" y="1055075"/>
            <a:ext cx="8294100" cy="37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 dirty="0">
                <a:latin typeface="Droid Sans"/>
                <a:ea typeface="Droid Sans"/>
                <a:cs typeface="Droid Sans"/>
                <a:sym typeface="Droid Sans"/>
              </a:rPr>
              <a:t>Running Mininet using a tree topology: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 dirty="0">
                <a:latin typeface="Droid Sans"/>
                <a:ea typeface="Droid Sans"/>
                <a:cs typeface="Droid Sans"/>
                <a:sym typeface="Droid Sans"/>
              </a:rPr>
              <a:t>Open a new terminal: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300" b="1" dirty="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cd mininet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~/mininet$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sudo mn --controller=remote,ip=127.0.0.1,port=6633  --mac --topo=tree,2,2 --switch=ovsk,protocols=OpenFlow13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Mininet Commands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506725" y="1055075"/>
            <a:ext cx="8294100" cy="37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Ping all hosts: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300" b="1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mininet&gt;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pingall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From H1 ping H4: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300" b="1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mininet&gt;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h1 ping h4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Ctrl + c to stop the ping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ONOS GUI</a:t>
            </a:r>
          </a:p>
        </p:txBody>
      </p:sp>
      <p:pic>
        <p:nvPicPr>
          <p:cNvPr id="217" name="Shape 217" descr="Cap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800" y="1385999"/>
            <a:ext cx="6749051" cy="360967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841900" y="786250"/>
            <a:ext cx="6832800" cy="45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b="1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4"/>
              </a:rPr>
              <a:t>http://localhost:8181/onos/ui</a:t>
            </a:r>
            <a:r>
              <a:rPr lang="en" sz="18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    user: onos password: rocks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ONOS CLI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506725" y="1156100"/>
            <a:ext cx="8294100" cy="32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>
                <a:latin typeface="Droid Sans"/>
                <a:ea typeface="Droid Sans"/>
                <a:cs typeface="Droid Sans"/>
                <a:sym typeface="Droid Sans"/>
              </a:rPr>
              <a:t>Enter ONOS CLI: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cd onos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~/onos$ 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onos localhost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ONOS CLI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06725" y="927499"/>
            <a:ext cx="8294100" cy="867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ONOS CLI Interface: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33" name="Shape 233" descr="Cap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24" y="2187299"/>
            <a:ext cx="6942549" cy="27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ONOS CLI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506725" y="927499"/>
            <a:ext cx="8294100" cy="3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Basic CLI Commands: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onos&gt;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help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onos&gt;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“command” --help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onos&gt;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apps -a -s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onos&gt;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app deactivate,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app activate org.onosproject.*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onos&gt;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devices, links, hosts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onos&gt;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flows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onos&gt;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paths &lt;TAB&gt;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onos&gt;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intents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ONOS REST API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38200" y="935525"/>
            <a:ext cx="8294100" cy="240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a web browser: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http://localhost:8181/onos/v1/docs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4">
            <a:alphaModFix/>
          </a:blip>
          <a:srcRect t="45698" b="19243"/>
          <a:stretch/>
        </p:blipFill>
        <p:spPr>
          <a:xfrm>
            <a:off x="852000" y="2267674"/>
            <a:ext cx="6647626" cy="25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Multiple ONOS instances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37975" y="1669875"/>
            <a:ext cx="9144000" cy="208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sudo apt-get install mininet bridge-utils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cd ~/onos/tools/dev/mininet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sudo mn --custom onos.py --controller onos,3 --topo torus,4,4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 dirty="0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b="1" dirty="0">
              <a:solidFill>
                <a:srgbClr val="A61C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Default url: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http://192.168.123.1:8181/onos/ui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ctrTitle" idx="4294967295"/>
          </p:nvPr>
        </p:nvSpPr>
        <p:spPr>
          <a:xfrm>
            <a:off x="311675" y="754800"/>
            <a:ext cx="8520600" cy="410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Slides	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https://goo.gl/1BjLWa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>
                <a:solidFill>
                  <a:srgbClr val="FF0000"/>
                </a:solidFill>
              </a:rPr>
              <a:t>VM		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https://goo.gl/i1d9Rs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Slides and VM download Links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Q&amp;A</a:t>
            </a:r>
          </a:p>
        </p:txBody>
      </p:sp>
      <p:pic>
        <p:nvPicPr>
          <p:cNvPr id="261" name="Shape 261" descr="question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362" y="712924"/>
            <a:ext cx="4255274" cy="2835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185100" y="3751825"/>
            <a:ext cx="8773800" cy="130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Andrea: </a:t>
            </a:r>
            <a:r>
              <a:rPr lang="en" sz="2400" u="sng">
                <a:solidFill>
                  <a:srgbClr val="1155CC"/>
                </a:solidFill>
                <a:hlinkClick r:id="rId4"/>
              </a:rPr>
              <a:t>andrea@opennetworking.org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Lefteris: </a:t>
            </a:r>
            <a:r>
              <a:rPr lang="en" sz="2400" u="sng">
                <a:solidFill>
                  <a:srgbClr val="1155CC"/>
                </a:solidFill>
                <a:hlinkClick r:id="rId5"/>
              </a:rPr>
              <a:t>manassakis@gmail.com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Abdulhalim:</a:t>
            </a:r>
            <a:r>
              <a:rPr lang="en" sz="2400" u="sng">
                <a:solidFill>
                  <a:srgbClr val="1155CC"/>
                </a:solidFill>
                <a:hlinkClick r:id="rId6"/>
              </a:rPr>
              <a:t>adandoush@gmail.com</a:t>
            </a:r>
            <a:r>
              <a:rPr lang="en" sz="240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3000">
                <a:solidFill>
                  <a:srgbClr val="000000"/>
                </a:solidFill>
              </a:rPr>
              <a:t>Documentation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301575" y="909371"/>
            <a:ext cx="7886700" cy="351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71450" lvl="0" indent="-20955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ct val="104347"/>
              <a:buFont typeface="Droid Sans"/>
              <a:buChar char="•"/>
            </a:pPr>
            <a:r>
              <a:rPr lang="en" sz="2300" b="1" u="sng">
                <a:solidFill>
                  <a:schemeClr val="hlink"/>
                </a:solidFill>
                <a:hlinkClick r:id="rId3"/>
              </a:rPr>
              <a:t>Installing and running ONOS</a:t>
            </a:r>
          </a:p>
          <a:p>
            <a:pPr marL="171450" lvl="0" indent="-20955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ct val="104347"/>
              <a:buFont typeface="Droid Sans"/>
              <a:buChar char="•"/>
            </a:pPr>
            <a:r>
              <a:rPr lang="en" sz="2300" b="1" u="sng">
                <a:solidFill>
                  <a:schemeClr val="hlink"/>
                </a:solidFill>
                <a:hlinkClick r:id="rId4"/>
              </a:rPr>
              <a:t>Basic ONOS Tutorial</a:t>
            </a:r>
          </a:p>
          <a:p>
            <a:pPr marL="171450" lvl="0" indent="-20955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ct val="104347"/>
              <a:buFont typeface="Droid Sans"/>
              <a:buChar char="•"/>
            </a:pPr>
            <a:r>
              <a:rPr lang="en" sz="2300" b="1" u="sng">
                <a:solidFill>
                  <a:schemeClr val="hlink"/>
                </a:solidFill>
                <a:hlinkClick r:id="rId5"/>
              </a:rPr>
              <a:t>The ONOS Web GUI</a:t>
            </a:r>
          </a:p>
          <a:p>
            <a:pPr marL="171450" lvl="0" indent="-20955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rgbClr val="7F7F7F"/>
              </a:buClr>
              <a:buSzPct val="104347"/>
              <a:buFont typeface="Droid Sans"/>
              <a:buChar char="•"/>
            </a:pPr>
            <a:r>
              <a:rPr lang="en" sz="2300" b="1" u="sng">
                <a:solidFill>
                  <a:schemeClr val="hlink"/>
                </a:solidFill>
                <a:hlinkClick r:id="rId6"/>
              </a:rPr>
              <a:t>Appendix B: REST API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sz="2400">
              <a:solidFill>
                <a:srgbClr val="7F7F7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69" name="Shape 269" descr="onos-logo-l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2201" y="2600475"/>
            <a:ext cx="3255374" cy="216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 idx="4294967295"/>
          </p:nvPr>
        </p:nvSpPr>
        <p:spPr>
          <a:xfrm>
            <a:off x="311725" y="754800"/>
            <a:ext cx="8520600" cy="4101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Import Ubuntu VM in VirtualBox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Download and install ONOS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</a:pPr>
            <a:r>
              <a:rPr lang="en" sz="2000">
                <a:latin typeface="Droid Sans"/>
                <a:ea typeface="Droid Sans"/>
                <a:cs typeface="Droid Sans"/>
                <a:sym typeface="Droid Sans"/>
              </a:rPr>
              <a:t>Install prerequisites, set environment variables</a:t>
            </a: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lang="en" sz="2000">
                <a:latin typeface="Droid Sans"/>
                <a:ea typeface="Droid Sans"/>
                <a:cs typeface="Droid Sans"/>
                <a:sym typeface="Droid Sans"/>
              </a:rPr>
              <a:t>run ONOS</a:t>
            </a:r>
          </a:p>
          <a:p>
            <a:pPr marL="457200" lvl="0" indent="-2286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Font typeface="Droid Sans"/>
            </a:pPr>
            <a:r>
              <a:rPr lang="en"/>
              <a:t>Install Mininet</a:t>
            </a:r>
          </a:p>
          <a:p>
            <a:pPr marL="914400" lvl="1" indent="-355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</a:pPr>
            <a:r>
              <a:rPr lang="en" sz="2000">
                <a:latin typeface="Droid Sans"/>
                <a:ea typeface="Droid Sans"/>
                <a:cs typeface="Droid Sans"/>
                <a:sym typeface="Droid Sans"/>
              </a:rPr>
              <a:t>Create a topology for ONOS</a:t>
            </a:r>
          </a:p>
          <a:p>
            <a:pPr marL="457200" lvl="0" indent="0" rtl="0">
              <a:lnSpc>
                <a:spcPct val="115000"/>
              </a:lnSpc>
              <a:spcBef>
                <a:spcPts val="1000"/>
              </a:spcBef>
              <a:buNone/>
            </a:pPr>
            <a:r>
              <a:rPr lang="en"/>
              <a:t>ONOS Ecosystem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0"/>
              <a:t>Basic commands and interfaces (CLI, GUI, REST)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000" b="0"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Importing the Ubuntu VM 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506725" y="1545250"/>
            <a:ext cx="7241700" cy="32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38" name="Shape 138" descr="virtualbox-import-or-export-applianc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725" y="1699775"/>
            <a:ext cx="5477725" cy="27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1611475" y="963950"/>
            <a:ext cx="4878600" cy="4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</a:pP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Click Import Appliance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Importing the Ubuntu VM 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06725" y="1609275"/>
            <a:ext cx="7175400" cy="3187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47" name="Shape 147" descr="Captu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25" y="1589399"/>
            <a:ext cx="3566024" cy="318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437000" y="963950"/>
            <a:ext cx="4900800" cy="4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</a:pP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Click the folder icon on the right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Importing the Ubuntu VM 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06725" y="1464325"/>
            <a:ext cx="7477200" cy="333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56" name="Shape 156" descr="Capture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25" y="1559975"/>
            <a:ext cx="5685674" cy="31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1206775" y="963950"/>
            <a:ext cx="6173700" cy="4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</a:pP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Browse to the .ova file and click open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Importing the Ubuntu VM 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811525" y="1545250"/>
            <a:ext cx="7167900" cy="325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65" name="Shape 165" descr="Capture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99" y="1758649"/>
            <a:ext cx="3376050" cy="300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2678275" y="963950"/>
            <a:ext cx="3289200" cy="4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</a:pP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Click Import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Booting the Ubuntu VM 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06725" y="1295075"/>
            <a:ext cx="7308000" cy="359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solidFill>
                <a:srgbClr val="FF0000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300" b="1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74" name="Shape 174" descr="Capture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125" y="1521299"/>
            <a:ext cx="4563625" cy="3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2678275" y="963950"/>
            <a:ext cx="3289200" cy="49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Droid Sans"/>
              <a:buNone/>
            </a:pPr>
            <a:r>
              <a:rPr lang="en" sz="20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Click Start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/>
        </p:nvSpPr>
        <p:spPr>
          <a:xfrm>
            <a:off x="37975" y="4796650"/>
            <a:ext cx="1474500" cy="3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Mininet Setup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506725" y="1055075"/>
            <a:ext cx="8294100" cy="374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300" b="1" dirty="0">
                <a:latin typeface="Droid Sans"/>
                <a:ea typeface="Droid Sans"/>
                <a:cs typeface="Droid Sans"/>
                <a:sym typeface="Droid Sans"/>
              </a:rPr>
              <a:t>Download and Install Mininet: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2300" b="1" dirty="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git clone https://github.com/mininet/mininet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cd mininet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~/mininet$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git tag </a:t>
            </a: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(optional)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~/mininet$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git checkout 2.2.2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b="1" dirty="0">
                <a:latin typeface="Consolas"/>
                <a:ea typeface="Consolas"/>
                <a:cs typeface="Consolas"/>
                <a:sym typeface="Consolas"/>
              </a:rPr>
              <a:t>~/mininet$</a:t>
            </a:r>
            <a:r>
              <a:rPr lang="en" sz="2000" b="1" dirty="0">
                <a:solidFill>
                  <a:srgbClr val="A61C00"/>
                </a:solidFill>
                <a:latin typeface="Consolas"/>
                <a:ea typeface="Consolas"/>
                <a:cs typeface="Consolas"/>
                <a:sym typeface="Consolas"/>
              </a:rPr>
              <a:t> ./util/install.sh -fnv </a:t>
            </a:r>
          </a:p>
          <a:p>
            <a:pPr lvl="0" algn="ctr" rtl="0">
              <a:lnSpc>
                <a:spcPct val="115000"/>
              </a:lnSpc>
              <a:spcBef>
                <a:spcPts val="0"/>
              </a:spcBef>
              <a:buNone/>
            </a:pPr>
            <a:endParaRPr sz="1800" dirty="0">
              <a:latin typeface="Droid Sans"/>
              <a:ea typeface="Droid Sans"/>
              <a:cs typeface="Droid Sans"/>
              <a:sym typeface="Droid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rPr lang="en" sz="2300" b="1" dirty="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-fnv: Openflow, Dependencies/Core Files, OVS Switch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OS Template Plai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화면 슬라이드 쇼(16:9)</PresentationFormat>
  <Paragraphs>138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Arial</vt:lpstr>
      <vt:lpstr>Droid Sans</vt:lpstr>
      <vt:lpstr>Consolas</vt:lpstr>
      <vt:lpstr>ONOS Template Plain</vt:lpstr>
      <vt:lpstr>ONOS Installation and Build</vt:lpstr>
      <vt:lpstr> Slides : https://goo.gl/1BjLWa  VM  : https://goo.gl/i1d9Rs </vt:lpstr>
      <vt:lpstr>Import Ubuntu VM in VirtualBox Download and install ONOS Install prerequisites, set environment variables, run ONOS Install Mininet Create a topology for ONOS ONOS Ecosystem Basic commands and interfaces (CLI, GUI, REST) </vt:lpstr>
      <vt:lpstr>Importing the Ubuntu VM </vt:lpstr>
      <vt:lpstr>Importing the Ubuntu VM </vt:lpstr>
      <vt:lpstr>Importing the Ubuntu VM </vt:lpstr>
      <vt:lpstr>Importing the Ubuntu VM </vt:lpstr>
      <vt:lpstr>Booting the Ubuntu VM </vt:lpstr>
      <vt:lpstr>Mininet Setup</vt:lpstr>
      <vt:lpstr>ONOS Setup</vt:lpstr>
      <vt:lpstr>Run ONOS</vt:lpstr>
      <vt:lpstr>Run Mininet</vt:lpstr>
      <vt:lpstr>Basic Mininet Commands</vt:lpstr>
      <vt:lpstr>ONOS GUI</vt:lpstr>
      <vt:lpstr>ONOS CLI</vt:lpstr>
      <vt:lpstr>ONOS CLI</vt:lpstr>
      <vt:lpstr>ONOS CLI</vt:lpstr>
      <vt:lpstr>ONOS REST API</vt:lpstr>
      <vt:lpstr>Multiple ONOS instances</vt:lpstr>
      <vt:lpstr>Q&amp;A</vt:lpstr>
      <vt:lpstr>Documentation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ONOS Installation and Build</dc:title>
  <cp:lastModifiedBy>user</cp:lastModifiedBy>
  <cp:revision>1</cp:revision>
  <dcterms:modified xsi:type="dcterms:W3CDTF">2017-09-20T07:28:21Z</dcterms:modified>
</cp:coreProperties>
</file>