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4" r:id="rId1"/>
    <p:sldMasterId id="2147483679" r:id="rId2"/>
  </p:sldMasterIdLst>
  <p:notesMasterIdLst>
    <p:notesMasterId r:id="rId22"/>
  </p:notesMasterIdLst>
  <p:handoutMasterIdLst>
    <p:handoutMasterId r:id="rId23"/>
  </p:handoutMasterIdLst>
  <p:sldIdLst>
    <p:sldId id="3426" r:id="rId3"/>
    <p:sldId id="3646" r:id="rId4"/>
    <p:sldId id="3642" r:id="rId5"/>
    <p:sldId id="3596" r:id="rId6"/>
    <p:sldId id="3658" r:id="rId7"/>
    <p:sldId id="3660" r:id="rId8"/>
    <p:sldId id="3663" r:id="rId9"/>
    <p:sldId id="3662" r:id="rId10"/>
    <p:sldId id="3665" r:id="rId11"/>
    <p:sldId id="3659" r:id="rId12"/>
    <p:sldId id="3661" r:id="rId13"/>
    <p:sldId id="3664" r:id="rId14"/>
    <p:sldId id="3672" r:id="rId15"/>
    <p:sldId id="3667" r:id="rId16"/>
    <p:sldId id="3668" r:id="rId17"/>
    <p:sldId id="3669" r:id="rId18"/>
    <p:sldId id="3670" r:id="rId19"/>
    <p:sldId id="3671" r:id="rId20"/>
    <p:sldId id="3666" r:id="rId21"/>
  </p:sldIdLst>
  <p:sldSz cx="10440988" cy="7308850"/>
  <p:notesSz cx="6807200" cy="9939338"/>
  <p:kinsoku lang="ko-KR" invalStChars="、。，．・：；？！゛゜ヽヾゝゞ々ー’”）〕］｝〉》」』】°‰′″℃￠％ぁぃぅぇぉっゃゅょゎァィゥェォッャュョヮヵヶ!%),.:;?]}｡｣､･ｧｨｩｪｫｬｭｮｯｰﾞﾟ" invalEndChars="‘“（〔［｛〈《「『【￥＄$([\{｢￡"/>
  <p:defaultTextStyle>
    <a:defPPr>
      <a:defRPr lang="en-US"/>
    </a:defPPr>
    <a:lvl1pPr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1pPr>
    <a:lvl2pPr marL="4572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2pPr>
    <a:lvl3pPr marL="9144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3pPr>
    <a:lvl4pPr marL="13716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4pPr>
    <a:lvl5pPr marL="1828800" algn="ctr" rtl="0" fontAlgn="base" latinLnBrk="1">
      <a:spcBef>
        <a:spcPct val="0"/>
      </a:spcBef>
      <a:spcAft>
        <a:spcPct val="0"/>
      </a:spcAft>
      <a:defRPr kumimoji="1" sz="1100" kern="1200">
        <a:solidFill>
          <a:schemeClr val="tx1"/>
        </a:solidFill>
        <a:latin typeface="Arial" pitchFamily="34" charset="0"/>
        <a:ea typeface="HY태고딕" pitchFamily="18" charset="-127"/>
        <a:cs typeface="+mn-cs"/>
      </a:defRPr>
    </a:lvl5pPr>
    <a:lvl6pPr marL="2286000" algn="l" defTabSz="914400" rtl="0" eaLnBrk="1" latinLnBrk="1" hangingPunct="1">
      <a:defRPr kumimoji="1" sz="1100" kern="1200">
        <a:solidFill>
          <a:schemeClr val="tx1"/>
        </a:solidFill>
        <a:latin typeface="Arial" pitchFamily="34" charset="0"/>
        <a:ea typeface="HY태고딕" pitchFamily="18" charset="-127"/>
        <a:cs typeface="+mn-cs"/>
      </a:defRPr>
    </a:lvl6pPr>
    <a:lvl7pPr marL="2743200" algn="l" defTabSz="914400" rtl="0" eaLnBrk="1" latinLnBrk="1" hangingPunct="1">
      <a:defRPr kumimoji="1" sz="1100" kern="1200">
        <a:solidFill>
          <a:schemeClr val="tx1"/>
        </a:solidFill>
        <a:latin typeface="Arial" pitchFamily="34" charset="0"/>
        <a:ea typeface="HY태고딕" pitchFamily="18" charset="-127"/>
        <a:cs typeface="+mn-cs"/>
      </a:defRPr>
    </a:lvl7pPr>
    <a:lvl8pPr marL="3200400" algn="l" defTabSz="914400" rtl="0" eaLnBrk="1" latinLnBrk="1" hangingPunct="1">
      <a:defRPr kumimoji="1" sz="1100" kern="1200">
        <a:solidFill>
          <a:schemeClr val="tx1"/>
        </a:solidFill>
        <a:latin typeface="Arial" pitchFamily="34" charset="0"/>
        <a:ea typeface="HY태고딕" pitchFamily="18" charset="-127"/>
        <a:cs typeface="+mn-cs"/>
      </a:defRPr>
    </a:lvl8pPr>
    <a:lvl9pPr marL="3657600" algn="l" defTabSz="914400" rtl="0" eaLnBrk="1" latinLnBrk="1" hangingPunct="1">
      <a:defRPr kumimoji="1" sz="1100" kern="1200">
        <a:solidFill>
          <a:schemeClr val="tx1"/>
        </a:solidFill>
        <a:latin typeface="Arial" pitchFamily="34" charset="0"/>
        <a:ea typeface="HY태고딕" pitchFamily="18" charset="-127"/>
        <a:cs typeface="+mn-cs"/>
      </a:defRPr>
    </a:lvl9pPr>
  </p:defaultTextStyle>
  <p:extLst>
    <p:ext uri="{521415D9-36F7-43E2-AB2F-B90AF26B5E84}">
      <p14:sectionLst xmlns:p14="http://schemas.microsoft.com/office/powerpoint/2010/main">
        <p14:section name="기본 구역" id="{89724E39-A602-4F68-9D58-B1E30C6B6FDD}">
          <p14:sldIdLst>
            <p14:sldId id="3426"/>
            <p14:sldId id="3646"/>
            <p14:sldId id="3642"/>
            <p14:sldId id="3596"/>
            <p14:sldId id="3658"/>
            <p14:sldId id="3660"/>
            <p14:sldId id="3663"/>
            <p14:sldId id="3662"/>
            <p14:sldId id="3665"/>
            <p14:sldId id="3659"/>
            <p14:sldId id="3661"/>
            <p14:sldId id="3664"/>
            <p14:sldId id="3672"/>
            <p14:sldId id="3667"/>
            <p14:sldId id="3668"/>
            <p14:sldId id="3669"/>
            <p14:sldId id="3670"/>
            <p14:sldId id="3671"/>
            <p14:sldId id="36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8F0"/>
    <a:srgbClr val="3333CC"/>
    <a:srgbClr val="6666FF"/>
    <a:srgbClr val="6BFA32"/>
    <a:srgbClr val="B03C76"/>
    <a:srgbClr val="FF99CC"/>
    <a:srgbClr val="B7B7FF"/>
    <a:srgbClr val="7D2B54"/>
    <a:srgbClr val="DDDDDD"/>
    <a:srgbClr val="CED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6" autoAdjust="0"/>
    <p:restoredTop sz="85649" autoAdjust="0"/>
  </p:normalViewPr>
  <p:slideViewPr>
    <p:cSldViewPr showGuides="1">
      <p:cViewPr varScale="1">
        <p:scale>
          <a:sx n="71" d="100"/>
          <a:sy n="71" d="100"/>
        </p:scale>
        <p:origin x="-1884" y="-90"/>
      </p:cViewPr>
      <p:guideLst>
        <p:guide orient="horz" pos="4593"/>
        <p:guide pos="6277"/>
        <p:guide pos="300"/>
        <p:guide pos="3288"/>
        <p:guide pos="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32"/>
    </p:cViewPr>
  </p:sorterViewPr>
  <p:notesViewPr>
    <p:cSldViewPr showGuides="1">
      <p:cViewPr varScale="1">
        <p:scale>
          <a:sx n="73" d="100"/>
          <a:sy n="73" d="100"/>
        </p:scale>
        <p:origin x="-1998" y="-96"/>
      </p:cViewPr>
      <p:guideLst>
        <p:guide orient="horz" pos="3132"/>
        <p:guide pos="21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699226"/>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2"/>
          </p:nvPr>
        </p:nvSpPr>
        <p:spPr bwMode="auto">
          <a:xfrm>
            <a:off x="771525" y="639763"/>
            <a:ext cx="5299075" cy="3708400"/>
          </a:xfrm>
          <a:prstGeom prst="rect">
            <a:avLst/>
          </a:prstGeom>
          <a:noFill/>
          <a:ln w="12700">
            <a:noFill/>
            <a:miter lim="800000"/>
            <a:headEnd/>
            <a:tailEnd/>
          </a:ln>
        </p:spPr>
      </p:sp>
      <p:sp>
        <p:nvSpPr>
          <p:cNvPr id="3" name="슬라이드 노트 개체 틀 2"/>
          <p:cNvSpPr>
            <a:spLocks noGrp="1"/>
          </p:cNvSpPr>
          <p:nvPr>
            <p:ph type="body" sz="quarter" idx="3"/>
          </p:nvPr>
        </p:nvSpPr>
        <p:spPr bwMode="auto">
          <a:xfrm>
            <a:off x="679763" y="4721106"/>
            <a:ext cx="5447675" cy="4474136"/>
          </a:xfrm>
          <a:prstGeom prst="rect">
            <a:avLst/>
          </a:prstGeom>
          <a:noFill/>
          <a:ln w="9525">
            <a:noFill/>
            <a:miter lim="800000"/>
            <a:headEnd/>
            <a:tailEnd/>
          </a:ln>
        </p:spPr>
        <p:txBody>
          <a:bodyPr vert="horz" wrap="square" lIns="91827" tIns="45914" rIns="91827" bIns="45914"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Tree>
    <p:extLst>
      <p:ext uri="{BB962C8B-B14F-4D97-AF65-F5344CB8AC3E}">
        <p14:creationId xmlns:p14="http://schemas.microsoft.com/office/powerpoint/2010/main" val="3635530594"/>
      </p:ext>
    </p:extLst>
  </p:cSld>
  <p:clrMap bg1="lt1" tx1="dk1" bg2="lt2" tx2="dk2" accent1="accent1" accent2="accent2" accent3="accent3" accent4="accent4" accent5="accent5" accent6="accent6" hlink="hlink" folHlink="folHlink"/>
  <p:hf ftr="0"/>
  <p:notesStyle>
    <a:lvl1pPr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lnSpc>
        <a:spcPct val="90000"/>
      </a:lnSpc>
      <a:spcBef>
        <a:spcPct val="4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70097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L2,L3,L4</a:t>
            </a:r>
            <a:r>
              <a:rPr lang="ko-KR" altLang="en-US" dirty="0" smtClean="0"/>
              <a:t>를 모두 지원한다</a:t>
            </a:r>
            <a:r>
              <a:rPr lang="en-US" altLang="ko-KR" dirty="0" smtClean="0"/>
              <a:t>. Linux</a:t>
            </a:r>
            <a:r>
              <a:rPr lang="en-US" altLang="ko-KR" baseline="0" dirty="0" smtClean="0"/>
              <a:t> bridge</a:t>
            </a:r>
            <a:r>
              <a:rPr lang="ko-KR" altLang="en-US" baseline="0" dirty="0" smtClean="0"/>
              <a:t>는 </a:t>
            </a:r>
            <a:r>
              <a:rPr lang="en-US" altLang="ko-KR" baseline="0" dirty="0" smtClean="0"/>
              <a:t>L2</a:t>
            </a:r>
            <a:r>
              <a:rPr lang="ko-KR" altLang="en-US" baseline="0" dirty="0" smtClean="0"/>
              <a:t>만 지원</a:t>
            </a:r>
            <a:endParaRPr lang="en-US" altLang="ko-KR" baseline="0" dirty="0" smtClean="0"/>
          </a:p>
          <a:p>
            <a:endParaRPr lang="ko-KR" altLang="en-US" dirty="0"/>
          </a:p>
        </p:txBody>
      </p:sp>
    </p:spTree>
    <p:extLst>
      <p:ext uri="{BB962C8B-B14F-4D97-AF65-F5344CB8AC3E}">
        <p14:creationId xmlns:p14="http://schemas.microsoft.com/office/powerpoint/2010/main" val="117597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14582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a:t>
            </a:r>
            <a:r>
              <a:rPr lang="ko-KR" altLang="en-US" dirty="0" smtClean="0"/>
              <a:t>번은 프로세스 데몬</a:t>
            </a:r>
            <a:endParaRPr lang="en-US" altLang="ko-KR" dirty="0" smtClean="0"/>
          </a:p>
          <a:p>
            <a:r>
              <a:rPr lang="en-US" altLang="ko-KR" dirty="0" smtClean="0"/>
              <a:t>2</a:t>
            </a:r>
            <a:r>
              <a:rPr lang="ko-KR" altLang="en-US" dirty="0" smtClean="0"/>
              <a:t>번은 </a:t>
            </a:r>
            <a:r>
              <a:rPr lang="en-US" altLang="ko-KR" dirty="0" err="1" smtClean="0"/>
              <a:t>db</a:t>
            </a:r>
            <a:r>
              <a:rPr lang="ko-KR" altLang="en-US" dirty="0" smtClean="0"/>
              <a:t>서버</a:t>
            </a:r>
            <a:endParaRPr lang="en-US" altLang="ko-KR" dirty="0" smtClean="0"/>
          </a:p>
          <a:p>
            <a:r>
              <a:rPr lang="en-US" altLang="ko-KR" dirty="0" smtClean="0"/>
              <a:t>3</a:t>
            </a:r>
            <a:r>
              <a:rPr lang="ko-KR" altLang="en-US" dirty="0" smtClean="0"/>
              <a:t>번은 툴들임</a:t>
            </a:r>
            <a:endParaRPr lang="ko-KR" altLang="en-US" dirty="0"/>
          </a:p>
        </p:txBody>
      </p:sp>
    </p:spTree>
    <p:extLst>
      <p:ext uri="{BB962C8B-B14F-4D97-AF65-F5344CB8AC3E}">
        <p14:creationId xmlns:p14="http://schemas.microsoft.com/office/powerpoint/2010/main" val="415044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28726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45464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6031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Rpm</a:t>
            </a:r>
            <a:r>
              <a:rPr lang="en-US" altLang="ko-KR" baseline="0" dirty="0" smtClean="0"/>
              <a:t> </a:t>
            </a:r>
            <a:r>
              <a:rPr lang="ko-KR" altLang="en-US" baseline="0" dirty="0" smtClean="0"/>
              <a:t>파일 </a:t>
            </a:r>
            <a:r>
              <a:rPr lang="ko-KR" altLang="en-US" baseline="0" dirty="0" err="1" smtClean="0"/>
              <a:t>서치에서</a:t>
            </a:r>
            <a:r>
              <a:rPr lang="ko-KR" altLang="en-US" baseline="0" dirty="0" smtClean="0"/>
              <a:t> 맨 처음이 </a:t>
            </a:r>
            <a:r>
              <a:rPr lang="en-US" altLang="ko-KR" baseline="0" dirty="0" smtClean="0"/>
              <a:t>kernel space. </a:t>
            </a:r>
            <a:r>
              <a:rPr lang="ko-KR" altLang="en-US" baseline="0" dirty="0" smtClean="0"/>
              <a:t>아래 </a:t>
            </a:r>
            <a:r>
              <a:rPr lang="ko-KR" altLang="en-US" baseline="0" dirty="0" err="1" smtClean="0"/>
              <a:t>두개가</a:t>
            </a:r>
            <a:r>
              <a:rPr lang="ko-KR" altLang="en-US" baseline="0" dirty="0" smtClean="0"/>
              <a:t> </a:t>
            </a:r>
            <a:r>
              <a:rPr lang="en-US" altLang="ko-KR" baseline="0" dirty="0" smtClean="0"/>
              <a:t>user space</a:t>
            </a:r>
            <a:r>
              <a:rPr lang="ko-KR" altLang="en-US" baseline="0" dirty="0" smtClean="0"/>
              <a:t>에 생김</a:t>
            </a:r>
            <a:endParaRPr lang="en-US" altLang="ko-KR" baseline="0" dirty="0" smtClean="0"/>
          </a:p>
          <a:p>
            <a:endParaRPr lang="en-US" altLang="ko-KR" baseline="0" dirty="0" smtClean="0"/>
          </a:p>
          <a:p>
            <a:r>
              <a:rPr lang="en-US" altLang="ko-KR" baseline="0" dirty="0" smtClean="0"/>
              <a:t>80138 0 </a:t>
            </a:r>
            <a:r>
              <a:rPr lang="ko-KR" altLang="en-US" baseline="0" dirty="0" smtClean="0"/>
              <a:t>에서 </a:t>
            </a:r>
            <a:r>
              <a:rPr lang="en-US" altLang="ko-KR" baseline="0" dirty="0" smtClean="0"/>
              <a:t>0</a:t>
            </a:r>
            <a:r>
              <a:rPr lang="ko-KR" altLang="en-US" baseline="0" dirty="0" smtClean="0"/>
              <a:t>은 </a:t>
            </a:r>
            <a:r>
              <a:rPr lang="ko-KR" altLang="en-US" baseline="0" dirty="0" err="1" smtClean="0"/>
              <a:t>몇번</a:t>
            </a:r>
            <a:r>
              <a:rPr lang="ko-KR" altLang="en-US" baseline="0" dirty="0" smtClean="0"/>
              <a:t> 사용되었냐</a:t>
            </a:r>
            <a:r>
              <a:rPr lang="en-US" altLang="ko-KR" baseline="0" dirty="0" smtClean="0"/>
              <a:t>. </a:t>
            </a:r>
            <a:r>
              <a:rPr lang="ko-KR" altLang="en-US" baseline="0" dirty="0" smtClean="0"/>
              <a:t>다른 모듈에 의해</a:t>
            </a:r>
            <a:r>
              <a:rPr lang="en-US" altLang="ko-KR" baseline="0" dirty="0" smtClean="0"/>
              <a:t>…</a:t>
            </a:r>
          </a:p>
          <a:p>
            <a:r>
              <a:rPr lang="en-US" altLang="ko-KR" dirty="0" smtClean="0"/>
              <a:t>2 2 </a:t>
            </a:r>
            <a:r>
              <a:rPr lang="ko-KR" altLang="en-US" dirty="0" smtClean="0"/>
              <a:t>는 </a:t>
            </a:r>
            <a:r>
              <a:rPr lang="en-US" altLang="ko-KR" dirty="0" smtClean="0"/>
              <a:t>2</a:t>
            </a:r>
            <a:r>
              <a:rPr lang="ko-KR" altLang="en-US" dirty="0" smtClean="0"/>
              <a:t>번 사용되었다 이런 내용임</a:t>
            </a:r>
            <a:endParaRPr lang="ko-KR" altLang="en-US" dirty="0"/>
          </a:p>
        </p:txBody>
      </p:sp>
    </p:spTree>
    <p:extLst>
      <p:ext uri="{BB962C8B-B14F-4D97-AF65-F5344CB8AC3E}">
        <p14:creationId xmlns:p14="http://schemas.microsoft.com/office/powerpoint/2010/main" val="1216757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73" descr="2-1"/>
          <p:cNvPicPr>
            <a:picLocks noChangeAspect="1" noChangeArrowheads="1"/>
          </p:cNvPicPr>
          <p:nvPr userDrawn="1"/>
        </p:nvPicPr>
        <p:blipFill>
          <a:blip r:embed="rId2" cstate="print"/>
          <a:srcRect/>
          <a:stretch>
            <a:fillRect/>
          </a:stretch>
        </p:blipFill>
        <p:spPr bwMode="auto">
          <a:xfrm>
            <a:off x="0" y="0"/>
            <a:ext cx="10440988" cy="730567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gray">
          <a:xfrm>
            <a:off x="776288" y="657225"/>
            <a:ext cx="1090612" cy="422275"/>
          </a:xfrm>
          <a:prstGeom prst="rect">
            <a:avLst/>
          </a:prstGeom>
          <a:noFill/>
          <a:ln w="9525" algn="ctr">
            <a:noFill/>
            <a:miter lim="800000"/>
            <a:headEnd/>
            <a:tailEnd/>
          </a:ln>
        </p:spPr>
      </p:pic>
      <p:sp>
        <p:nvSpPr>
          <p:cNvPr id="29762" name="Rectangle 2"/>
          <p:cNvSpPr>
            <a:spLocks noGrp="1" noChangeArrowheads="1"/>
          </p:cNvSpPr>
          <p:nvPr>
            <p:ph type="ctrTitle"/>
          </p:nvPr>
        </p:nvSpPr>
        <p:spPr>
          <a:xfrm>
            <a:off x="1490663" y="2286000"/>
            <a:ext cx="7473950" cy="838200"/>
          </a:xfrm>
        </p:spPr>
        <p:txBody>
          <a:bodyPr/>
          <a:lstStyle>
            <a:lvl1pPr>
              <a:defRPr sz="4200" smtClean="0"/>
            </a:lvl1pPr>
          </a:lstStyle>
          <a:p>
            <a:endParaRPr lang="en-US" altLang="ko-KR" smtClean="0"/>
          </a:p>
        </p:txBody>
      </p:sp>
      <p:sp>
        <p:nvSpPr>
          <p:cNvPr id="29764" name="Rectangle 3"/>
          <p:cNvSpPr>
            <a:spLocks noGrp="1" noChangeArrowheads="1"/>
          </p:cNvSpPr>
          <p:nvPr>
            <p:ph type="subTitle" idx="1"/>
          </p:nvPr>
        </p:nvSpPr>
        <p:spPr>
          <a:xfrm>
            <a:off x="1490663" y="3195638"/>
            <a:ext cx="7473950" cy="576262"/>
          </a:xfrm>
        </p:spPr>
        <p:txBody>
          <a:bodyPr/>
          <a:lstStyle>
            <a:lvl1pPr marL="0" indent="0">
              <a:buFont typeface="Wingdings" pitchFamily="2" charset="2"/>
              <a:buNone/>
              <a:defRPr sz="2100" b="1" smtClean="0"/>
            </a:lvl1pPr>
          </a:lstStyle>
          <a:p>
            <a:endParaRPr lang="ko-KR" altLang="en-US" smtClean="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atin typeface="+mn-ea"/>
                <a:ea typeface="+mn-ea"/>
              </a:defRPr>
            </a:lvl1pPr>
            <a:lvl2pPr>
              <a:buNone/>
              <a:defRPr/>
            </a:lvl2pPr>
            <a:lvl3pPr>
              <a:buNone/>
              <a:defRPr/>
            </a:lvl3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ko-KR" dirty="0" smtClean="0"/>
          </a:p>
          <a:p>
            <a:pPr lvl="4"/>
            <a:endParaRPr lang="en-US" altLang="ko-KR"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제목 및 표">
    <p:spTree>
      <p:nvGrpSpPr>
        <p:cNvPr id="1" name=""/>
        <p:cNvGrpSpPr/>
        <p:nvPr/>
      </p:nvGrpSpPr>
      <p:grpSpPr>
        <a:xfrm>
          <a:off x="0" y="0"/>
          <a:ext cx="0" cy="0"/>
          <a:chOff x="0" y="0"/>
          <a:chExt cx="0" cy="0"/>
        </a:xfrm>
      </p:grpSpPr>
      <p:sp>
        <p:nvSpPr>
          <p:cNvPr id="4" name="TextBox 3"/>
          <p:cNvSpPr txBox="1"/>
          <p:nvPr userDrawn="1"/>
        </p:nvSpPr>
        <p:spPr>
          <a:xfrm>
            <a:off x="8312150" y="231775"/>
            <a:ext cx="1827213" cy="382588"/>
          </a:xfrm>
          <a:prstGeom prst="rect">
            <a:avLst/>
          </a:prstGeom>
          <a:solidFill>
            <a:srgbClr val="E30F32"/>
          </a:solidFill>
        </p:spPr>
        <p:txBody>
          <a:bodyPr lIns="0" tIns="0" rIns="0" bIns="0"/>
          <a:lstStyle/>
          <a:p>
            <a:pPr>
              <a:defRPr/>
            </a:pPr>
            <a:endParaRPr lang="ko-KR" altLang="en-US" sz="700" dirty="0">
              <a:solidFill>
                <a:schemeClr val="bg1"/>
              </a:solidFill>
              <a:latin typeface="+mn-ea"/>
              <a:ea typeface="+mn-ea"/>
            </a:endParaRPr>
          </a:p>
        </p:txBody>
      </p:sp>
      <p:sp>
        <p:nvSpPr>
          <p:cNvPr id="3" name="표 개체 틀 2"/>
          <p:cNvSpPr>
            <a:spLocks noGrp="1"/>
          </p:cNvSpPr>
          <p:nvPr>
            <p:ph type="tbl" idx="1"/>
          </p:nvPr>
        </p:nvSpPr>
        <p:spPr>
          <a:xfrm>
            <a:off x="528743" y="1008351"/>
            <a:ext cx="9396890" cy="727501"/>
          </a:xfrm>
        </p:spPr>
        <p:txBody>
          <a:bodyPr/>
          <a:lstStyle/>
          <a:p>
            <a:pPr lvl="0"/>
            <a:endParaRPr lang="ko-KR"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Picture 57" descr="2-3"/>
          <p:cNvPicPr>
            <a:picLocks noChangeAspect="1" noChangeArrowheads="1"/>
          </p:cNvPicPr>
          <p:nvPr userDrawn="1"/>
        </p:nvPicPr>
        <p:blipFill>
          <a:blip r:embed="rId2" cstate="print"/>
          <a:srcRect/>
          <a:stretch>
            <a:fillRect/>
          </a:stretch>
        </p:blipFill>
        <p:spPr bwMode="auto">
          <a:xfrm>
            <a:off x="0" y="0"/>
            <a:ext cx="10440988" cy="7307263"/>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screen">
            <a:extLst>
              <a:ext uri="{28A0092B-C50C-407E-A947-70E740481C1C}">
                <a14:useLocalDpi xmlns:a14="http://schemas.microsoft.com/office/drawing/2010/main"/>
              </a:ext>
            </a:extLst>
          </a:blip>
          <a:srcRect l="2161" t="5249" r="2161" b="5249"/>
          <a:stretch>
            <a:fillRect/>
          </a:stretch>
        </p:blipFill>
        <p:spPr bwMode="gray">
          <a:xfrm>
            <a:off x="755650" y="657225"/>
            <a:ext cx="1119188" cy="430213"/>
          </a:xfrm>
          <a:prstGeom prst="rect">
            <a:avLst/>
          </a:prstGeom>
          <a:noFill/>
          <a:ln w="9525" algn="ctr">
            <a:noFill/>
            <a:miter lim="800000"/>
            <a:headEnd/>
            <a:tailEnd/>
          </a:ln>
        </p:spPr>
      </p:pic>
      <p:sp>
        <p:nvSpPr>
          <p:cNvPr id="38962" name="Rectangle 2"/>
          <p:cNvSpPr>
            <a:spLocks noGrp="1" noChangeArrowheads="1"/>
          </p:cNvSpPr>
          <p:nvPr>
            <p:ph type="ctrTitle"/>
          </p:nvPr>
        </p:nvSpPr>
        <p:spPr>
          <a:xfrm>
            <a:off x="1489075" y="2284413"/>
            <a:ext cx="7473950" cy="838200"/>
          </a:xfrm>
        </p:spPr>
        <p:txBody>
          <a:bodyPr/>
          <a:lstStyle>
            <a:lvl1pPr>
              <a:defRPr sz="4200" smtClean="0"/>
            </a:lvl1pPr>
          </a:lstStyle>
          <a:p>
            <a:r>
              <a:rPr lang="ko-KR" altLang="en-US" smtClean="0"/>
              <a:t> </a:t>
            </a:r>
          </a:p>
        </p:txBody>
      </p:sp>
      <p:sp>
        <p:nvSpPr>
          <p:cNvPr id="38964" name="Rectangle 3"/>
          <p:cNvSpPr>
            <a:spLocks noGrp="1" noChangeArrowheads="1"/>
          </p:cNvSpPr>
          <p:nvPr>
            <p:ph type="subTitle" idx="1"/>
          </p:nvPr>
        </p:nvSpPr>
        <p:spPr>
          <a:xfrm>
            <a:off x="1489075" y="3195638"/>
            <a:ext cx="7473950" cy="576262"/>
          </a:xfrm>
        </p:spPr>
        <p:txBody>
          <a:bodyPr/>
          <a:lstStyle>
            <a:lvl1pPr marL="0" indent="0">
              <a:buFont typeface="Wingdings" pitchFamily="2" charset="2"/>
              <a:buNone/>
              <a:defRPr sz="2100" smtClean="0"/>
            </a:lvl1pPr>
          </a:lstStyle>
          <a:p>
            <a:endParaRPr lang="ko-KR" altLang="en-US" smtClean="0"/>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228600" marR="0" indent="-228600" algn="l" defTabSz="914400" rtl="0" eaLnBrk="0" fontAlgn="base" latinLnBrk="1" hangingPunct="0">
              <a:lnSpc>
                <a:spcPct val="100000"/>
              </a:lnSpc>
              <a:spcBef>
                <a:spcPct val="20000"/>
              </a:spcBef>
              <a:spcAft>
                <a:spcPct val="0"/>
              </a:spcAft>
              <a:buClrTx/>
              <a:buSzPct val="70000"/>
              <a:buFont typeface="+mj-lt"/>
              <a:buAutoNum type="arabicPeriod"/>
              <a:tabLst/>
              <a:defRPr b="1"/>
            </a:lvl1pPr>
          </a:lstStyle>
          <a:p>
            <a:pPr lvl="0"/>
            <a:r>
              <a:rPr lang="ko-KR" altLang="en-US" smtClean="0"/>
              <a:t>마스터 텍스트 스타일을 편집합니다</a:t>
            </a:r>
          </a:p>
          <a:p>
            <a:pPr lvl="1"/>
            <a:r>
              <a:rPr lang="ko-KR" altLang="en-US" smtClean="0"/>
              <a:t>둘째 수준</a:t>
            </a:r>
          </a:p>
          <a:p>
            <a:pPr lvl="2"/>
            <a:r>
              <a:rPr lang="ko-KR" altLang="en-US" smtClean="0"/>
              <a:t>셋째 수준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b="1"/>
            </a:lvl1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55" descr="1-2"/>
          <p:cNvPicPr>
            <a:picLocks noChangeAspect="1" noChangeArrowheads="1"/>
          </p:cNvPicPr>
          <p:nvPr/>
        </p:nvPicPr>
        <p:blipFill>
          <a:blip r:embed="rId8" cstate="print"/>
          <a:srcRect/>
          <a:stretch>
            <a:fillRect/>
          </a:stretch>
        </p:blipFill>
        <p:spPr bwMode="auto">
          <a:xfrm>
            <a:off x="0" y="0"/>
            <a:ext cx="10440988" cy="7307263"/>
          </a:xfrm>
          <a:prstGeom prst="rect">
            <a:avLst/>
          </a:prstGeom>
          <a:noFill/>
          <a:ln w="9525">
            <a:noFill/>
            <a:miter lim="800000"/>
            <a:headEnd/>
            <a:tailEnd/>
          </a:ln>
        </p:spPr>
      </p:pic>
      <p:sp>
        <p:nvSpPr>
          <p:cNvPr id="3075"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 </a:t>
            </a:r>
          </a:p>
        </p:txBody>
      </p:sp>
      <p:sp>
        <p:nvSpPr>
          <p:cNvPr id="3076" name="Rectangle 3"/>
          <p:cNvSpPr>
            <a:spLocks noGrp="1" noChangeArrowheads="1"/>
          </p:cNvSpPr>
          <p:nvPr>
            <p:ph type="body" idx="1"/>
          </p:nvPr>
        </p:nvSpPr>
        <p:spPr bwMode="auto">
          <a:xfrm>
            <a:off x="528638" y="909638"/>
            <a:ext cx="9356725" cy="5757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D779707D-6BB7-4C8F-A0D6-4B750CF8354A}" type="slidenum">
              <a:rPr lang="ko-KR" altLang="en-US" sz="900" b="1">
                <a:latin typeface="맑은 고딕" pitchFamily="50" charset="-127"/>
                <a:ea typeface="맑은 고딕" pitchFamily="50" charset="-127"/>
              </a:rPr>
              <a:pPr algn="l">
                <a:defRPr/>
              </a:pPr>
              <a:t>‹#›</a:t>
            </a:fld>
            <a:endParaRPr lang="en-US" altLang="ko-KR" sz="900" b="1">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38" r:id="rId1"/>
    <p:sldLayoutId id="2147484329" r:id="rId2"/>
    <p:sldLayoutId id="2147484330" r:id="rId3"/>
    <p:sldLayoutId id="2147484331" r:id="rId4"/>
    <p:sldLayoutId id="2147484332" r:id="rId5"/>
    <p:sldLayoutId id="2147484339" r:id="rId6"/>
  </p:sldLayoutIdLst>
  <p:hf hdr="0" ftr="0"/>
  <p:txStyles>
    <p:titleStyle>
      <a:lvl1pPr algn="l" defTabSz="952500" rtl="0" eaLnBrk="0" fontAlgn="base" latinLnBrk="1" hangingPunct="0">
        <a:spcBef>
          <a:spcPct val="0"/>
        </a:spcBef>
        <a:spcAft>
          <a:spcPct val="0"/>
        </a:spcAft>
        <a:defRPr kumimoji="1" sz="1700" b="1">
          <a:solidFill>
            <a:srgbClr val="000000"/>
          </a:solidFill>
          <a:latin typeface="Arial" charset="0"/>
          <a:ea typeface="+mj-ea"/>
          <a:cs typeface="+mj-cs"/>
        </a:defRPr>
      </a:lvl1pPr>
      <a:lvl2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rgbClr val="000000"/>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tx1"/>
          </a:solidFill>
          <a:latin typeface="맑은 고딕" pitchFamily="50" charset="-127"/>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2pPr>
      <a:lvl3pPr marL="844550" indent="-98425" algn="l" defTabSz="952500" rtl="0" eaLnBrk="0" fontAlgn="base" latinLnBrk="1" hangingPunct="0">
        <a:spcBef>
          <a:spcPct val="20000"/>
        </a:spcBef>
        <a:spcAft>
          <a:spcPct val="0"/>
        </a:spcAft>
        <a:buChar char="•"/>
        <a:defRPr kumimoji="1" sz="1200">
          <a:solidFill>
            <a:schemeClr val="tx1"/>
          </a:solidFill>
          <a:latin typeface="맑은 고딕" pitchFamily="50" charset="-127"/>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tx1"/>
          </a:solidFill>
          <a:latin typeface="맑은 고딕" pitchFamily="50" charset="-127"/>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098" name="Picture 118" descr="1-4"/>
          <p:cNvPicPr>
            <a:picLocks noChangeAspect="1" noChangeArrowheads="1"/>
          </p:cNvPicPr>
          <p:nvPr/>
        </p:nvPicPr>
        <p:blipFill>
          <a:blip r:embed="rId7" cstate="print"/>
          <a:srcRect/>
          <a:stretch>
            <a:fillRect/>
          </a:stretch>
        </p:blipFill>
        <p:spPr bwMode="auto">
          <a:xfrm>
            <a:off x="0" y="0"/>
            <a:ext cx="10440988" cy="7307263"/>
          </a:xfrm>
          <a:prstGeom prst="rect">
            <a:avLst/>
          </a:prstGeom>
          <a:noFill/>
          <a:ln w="9525">
            <a:noFill/>
            <a:miter lim="800000"/>
            <a:headEnd/>
            <a:tailEnd/>
          </a:ln>
        </p:spPr>
      </p:pic>
      <p:sp>
        <p:nvSpPr>
          <p:cNvPr id="3934214" name="Rectangle 6"/>
          <p:cNvSpPr>
            <a:spLocks noChangeArrowheads="1"/>
          </p:cNvSpPr>
          <p:nvPr/>
        </p:nvSpPr>
        <p:spPr bwMode="ltGray">
          <a:xfrm>
            <a:off x="5072063" y="6954838"/>
            <a:ext cx="300037" cy="304800"/>
          </a:xfrm>
          <a:prstGeom prst="rect">
            <a:avLst/>
          </a:prstGeom>
          <a:noFill/>
          <a:ln w="9525">
            <a:noFill/>
            <a:miter lim="800000"/>
            <a:headEnd/>
            <a:tailEnd/>
          </a:ln>
        </p:spPr>
        <p:txBody>
          <a:bodyPr wrap="none" lIns="56318" tIns="56318" rIns="56318" bIns="56318" anchor="ctr"/>
          <a:lstStyle/>
          <a:p>
            <a:pPr defTabSz="954088" eaLnBrk="0" latinLnBrk="0" hangingPunct="0">
              <a:defRPr/>
            </a:pPr>
            <a:endParaRPr kumimoji="0" lang="en-GB" altLang="ko-KR" sz="1200" b="1">
              <a:solidFill>
                <a:srgbClr val="3333CC"/>
              </a:solidFill>
              <a:latin typeface="Optima" pitchFamily="2" charset="2"/>
              <a:ea typeface="가는각진제목체" pitchFamily="18" charset="-127"/>
            </a:endParaRPr>
          </a:p>
        </p:txBody>
      </p:sp>
      <p:sp>
        <p:nvSpPr>
          <p:cNvPr id="4100" name="Rectangle 2"/>
          <p:cNvSpPr>
            <a:spLocks noGrp="1" noChangeArrowheads="1"/>
          </p:cNvSpPr>
          <p:nvPr>
            <p:ph type="title"/>
          </p:nvPr>
        </p:nvSpPr>
        <p:spPr bwMode="auto">
          <a:xfrm>
            <a:off x="528638" y="244475"/>
            <a:ext cx="9356725" cy="360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Header Ling (Korean-</a:t>
            </a:r>
            <a:r>
              <a:rPr lang="ko-KR" altLang="en-US" smtClean="0"/>
              <a:t>맑은고딕</a:t>
            </a:r>
            <a:r>
              <a:rPr lang="en-US" altLang="ko-KR" smtClean="0"/>
              <a:t>, English-Arial font17)</a:t>
            </a:r>
          </a:p>
        </p:txBody>
      </p:sp>
      <p:sp>
        <p:nvSpPr>
          <p:cNvPr id="4101" name="Rectangle 3"/>
          <p:cNvSpPr>
            <a:spLocks noGrp="1" noChangeArrowheads="1"/>
          </p:cNvSpPr>
          <p:nvPr>
            <p:ph type="body" idx="1"/>
          </p:nvPr>
        </p:nvSpPr>
        <p:spPr bwMode="auto">
          <a:xfrm>
            <a:off x="542925" y="917575"/>
            <a:ext cx="9356725" cy="57578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넷째수준</a:t>
            </a:r>
          </a:p>
        </p:txBody>
      </p:sp>
      <p:sp>
        <p:nvSpPr>
          <p:cNvPr id="13" name="TextBox 12"/>
          <p:cNvSpPr txBox="1"/>
          <p:nvPr/>
        </p:nvSpPr>
        <p:spPr>
          <a:xfrm>
            <a:off x="9702800" y="6878638"/>
            <a:ext cx="766763" cy="230187"/>
          </a:xfrm>
          <a:prstGeom prst="rect">
            <a:avLst/>
          </a:prstGeom>
          <a:noFill/>
        </p:spPr>
        <p:txBody>
          <a:bodyPr>
            <a:spAutoFit/>
          </a:bodyPr>
          <a:lstStyle/>
          <a:p>
            <a:pPr algn="l">
              <a:defRPr/>
            </a:pPr>
            <a:fld id="{EABB69BB-C40E-433D-BF15-62F6E2354879}" type="slidenum">
              <a:rPr lang="ko-KR" altLang="en-US" sz="900" b="1">
                <a:solidFill>
                  <a:schemeClr val="bg1"/>
                </a:solidFill>
                <a:latin typeface="맑은 고딕" pitchFamily="50" charset="-127"/>
                <a:ea typeface="맑은 고딕" pitchFamily="50" charset="-127"/>
              </a:rPr>
              <a:pPr algn="l">
                <a:defRPr/>
              </a:pPr>
              <a:t>‹#›</a:t>
            </a:fld>
            <a:endParaRPr lang="en-US" altLang="ko-KR" sz="900" b="1">
              <a:solidFill>
                <a:schemeClr val="bg1"/>
              </a:solidFill>
              <a:latin typeface="맑은 고딕" pitchFamily="50" charset="-127"/>
              <a:ea typeface="맑은 고딕" pitchFamily="50" charset="-127"/>
            </a:endParaRPr>
          </a:p>
        </p:txBody>
      </p:sp>
    </p:spTree>
  </p:cSld>
  <p:clrMap bg1="lt1" tx1="dk1" bg2="lt2" tx2="dk2" accent1="accent1" accent2="accent2" accent3="accent3" accent4="accent4" accent5="accent5" accent6="accent6" hlink="hlink" folHlink="folHlink"/>
  <p:sldLayoutIdLst>
    <p:sldLayoutId id="2147484340" r:id="rId1"/>
    <p:sldLayoutId id="2147484334" r:id="rId2"/>
    <p:sldLayoutId id="2147484335" r:id="rId3"/>
    <p:sldLayoutId id="2147484336" r:id="rId4"/>
    <p:sldLayoutId id="2147484337" r:id="rId5"/>
  </p:sldLayoutIdLst>
  <p:hf hdr="0" ftr="0"/>
  <p:txStyles>
    <p:titleStyle>
      <a:lvl1pPr algn="l" defTabSz="952500" rtl="0" eaLnBrk="0" fontAlgn="base" latinLnBrk="1" hangingPunct="0">
        <a:spcBef>
          <a:spcPct val="0"/>
        </a:spcBef>
        <a:spcAft>
          <a:spcPct val="0"/>
        </a:spcAft>
        <a:defRPr kumimoji="1" sz="1700" b="1">
          <a:solidFill>
            <a:schemeClr val="bg1"/>
          </a:solidFill>
          <a:latin typeface="Arial" charset="0"/>
          <a:ea typeface="+mj-ea"/>
          <a:cs typeface="+mj-cs"/>
        </a:defRPr>
      </a:lvl1pPr>
      <a:lvl2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2pPr>
      <a:lvl3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3pPr>
      <a:lvl4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4pPr>
      <a:lvl5pPr algn="l" defTabSz="952500" rtl="0" eaLnBrk="0" fontAlgn="base" latinLnBrk="1" hangingPunct="0">
        <a:spcBef>
          <a:spcPct val="0"/>
        </a:spcBef>
        <a:spcAft>
          <a:spcPct val="0"/>
        </a:spcAft>
        <a:defRPr kumimoji="1" sz="1700" b="1">
          <a:solidFill>
            <a:schemeClr val="bg1"/>
          </a:solidFill>
          <a:latin typeface="Arial" charset="0"/>
          <a:ea typeface="맑은 고딕" pitchFamily="50" charset="-127"/>
        </a:defRPr>
      </a:lvl5pPr>
      <a:lvl6pPr marL="457200" algn="l" rtl="0" fontAlgn="base" latinLnBrk="1">
        <a:spcBef>
          <a:spcPct val="0"/>
        </a:spcBef>
        <a:spcAft>
          <a:spcPct val="0"/>
        </a:spcAft>
        <a:defRPr kumimoji="1" sz="1600" b="1">
          <a:solidFill>
            <a:srgbClr val="000000"/>
          </a:solidFill>
          <a:latin typeface="굴림" pitchFamily="50" charset="-127"/>
          <a:ea typeface="굴림" pitchFamily="50" charset="-127"/>
        </a:defRPr>
      </a:lvl6pPr>
      <a:lvl7pPr marL="914400" algn="l" rtl="0" fontAlgn="base" latinLnBrk="1">
        <a:spcBef>
          <a:spcPct val="0"/>
        </a:spcBef>
        <a:spcAft>
          <a:spcPct val="0"/>
        </a:spcAft>
        <a:defRPr kumimoji="1" sz="1600" b="1">
          <a:solidFill>
            <a:srgbClr val="000000"/>
          </a:solidFill>
          <a:latin typeface="굴림" pitchFamily="50" charset="-127"/>
          <a:ea typeface="굴림" pitchFamily="50" charset="-127"/>
        </a:defRPr>
      </a:lvl7pPr>
      <a:lvl8pPr marL="1371600" algn="l" rtl="0" fontAlgn="base" latinLnBrk="1">
        <a:spcBef>
          <a:spcPct val="0"/>
        </a:spcBef>
        <a:spcAft>
          <a:spcPct val="0"/>
        </a:spcAft>
        <a:defRPr kumimoji="1" sz="1600" b="1">
          <a:solidFill>
            <a:srgbClr val="000000"/>
          </a:solidFill>
          <a:latin typeface="굴림" pitchFamily="50" charset="-127"/>
          <a:ea typeface="굴림" pitchFamily="50" charset="-127"/>
        </a:defRPr>
      </a:lvl8pPr>
      <a:lvl9pPr marL="1828800" algn="l" rtl="0" fontAlgn="base" latinLnBrk="1">
        <a:spcBef>
          <a:spcPct val="0"/>
        </a:spcBef>
        <a:spcAft>
          <a:spcPct val="0"/>
        </a:spcAft>
        <a:defRPr kumimoji="1" sz="1600" b="1">
          <a:solidFill>
            <a:srgbClr val="000000"/>
          </a:solidFill>
          <a:latin typeface="굴림" pitchFamily="50" charset="-127"/>
          <a:ea typeface="굴림" pitchFamily="50" charset="-127"/>
        </a:defRPr>
      </a:lvl9pPr>
    </p:titleStyle>
    <p:bodyStyle>
      <a:lvl1pPr marL="187325" indent="-187325" algn="l" defTabSz="952500" rtl="0" eaLnBrk="0" fontAlgn="base" latinLnBrk="1" hangingPunct="0">
        <a:spcBef>
          <a:spcPct val="20000"/>
        </a:spcBef>
        <a:spcAft>
          <a:spcPct val="0"/>
        </a:spcAft>
        <a:buSzPct val="70000"/>
        <a:buFont typeface="Wingdings" pitchFamily="2" charset="2"/>
        <a:buChar char="l"/>
        <a:defRPr kumimoji="1" sz="1200">
          <a:solidFill>
            <a:schemeClr val="bg1"/>
          </a:solidFill>
          <a:latin typeface="+mn-lt"/>
          <a:ea typeface="+mn-ea"/>
          <a:cs typeface="+mn-cs"/>
        </a:defRPr>
      </a:lvl1pPr>
      <a:lvl2pPr marL="461963" indent="-88900" algn="l" defTabSz="952500" rtl="0" eaLnBrk="0" fontAlgn="base" latinLnBrk="1" hangingPunct="0">
        <a:spcBef>
          <a:spcPct val="20000"/>
        </a:spcBef>
        <a:spcAft>
          <a:spcPct val="0"/>
        </a:spcAft>
        <a:buChar char="–"/>
        <a:defRPr kumimoji="1" sz="1200">
          <a:solidFill>
            <a:schemeClr val="bg1"/>
          </a:solidFill>
          <a:latin typeface="+mn-lt"/>
          <a:ea typeface="+mn-ea"/>
        </a:defRPr>
      </a:lvl2pPr>
      <a:lvl3pPr marL="844550" indent="-98425" algn="l" defTabSz="952500" rtl="0" eaLnBrk="0" fontAlgn="base" latinLnBrk="1" hangingPunct="0">
        <a:spcBef>
          <a:spcPct val="20000"/>
        </a:spcBef>
        <a:spcAft>
          <a:spcPct val="0"/>
        </a:spcAft>
        <a:buChar char="•"/>
        <a:defRPr kumimoji="1" sz="1200">
          <a:solidFill>
            <a:schemeClr val="bg1"/>
          </a:solidFill>
          <a:latin typeface="+mn-lt"/>
          <a:ea typeface="+mn-ea"/>
        </a:defRPr>
      </a:lvl3pPr>
      <a:lvl4pPr marL="1306513" indent="-187325" algn="l" defTabSz="952500" rtl="0" eaLnBrk="0" fontAlgn="base" latinLnBrk="1" hangingPunct="0">
        <a:spcBef>
          <a:spcPct val="20000"/>
        </a:spcBef>
        <a:spcAft>
          <a:spcPct val="0"/>
        </a:spcAft>
        <a:buFont typeface="Optima" pitchFamily="2" charset="2"/>
        <a:buChar char=""/>
        <a:defRPr kumimoji="1" sz="1200">
          <a:solidFill>
            <a:schemeClr val="bg1"/>
          </a:solidFill>
          <a:latin typeface="+mn-lt"/>
          <a:ea typeface="+mn-ea"/>
        </a:defRPr>
      </a:lvl4pPr>
      <a:lvl5pPr marL="2143125" indent="-238125" algn="l" defTabSz="952500" rtl="0" eaLnBrk="0" fontAlgn="base" latinLnBrk="1" hangingPunct="0">
        <a:spcBef>
          <a:spcPct val="20000"/>
        </a:spcBef>
        <a:spcAft>
          <a:spcPct val="0"/>
        </a:spcAft>
        <a:buChar char="»"/>
        <a:defRPr kumimoji="1" sz="1200">
          <a:solidFill>
            <a:schemeClr val="tx1"/>
          </a:solidFill>
          <a:latin typeface="+mn-lt"/>
          <a:ea typeface="+mn-ea"/>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openvswitch.org/releases/openvswitch-2.4.0.tar.g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openvswitch/ovs/blob/master/FAQ.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3990" y="2250269"/>
            <a:ext cx="9145016" cy="1188132"/>
          </a:xfrm>
        </p:spPr>
        <p:txBody>
          <a:bodyPr/>
          <a:lstStyle/>
          <a:p>
            <a:pPr algn="ctr"/>
            <a:r>
              <a:rPr lang="en-US" altLang="ko-KR" sz="6000" dirty="0" smtClean="0">
                <a:latin typeface="+mn-ea"/>
                <a:ea typeface="+mn-ea"/>
              </a:rPr>
              <a:t>OVS</a:t>
            </a:r>
            <a:endParaRPr lang="ko-KR" altLang="en-US" sz="6000" dirty="0">
              <a:latin typeface="+mn-ea"/>
              <a:ea typeface="+mn-ea"/>
            </a:endParaRPr>
          </a:p>
        </p:txBody>
      </p:sp>
      <p:sp>
        <p:nvSpPr>
          <p:cNvPr id="3" name="부제목 2"/>
          <p:cNvSpPr>
            <a:spLocks noGrp="1"/>
          </p:cNvSpPr>
          <p:nvPr>
            <p:ph type="subTitle" idx="1"/>
          </p:nvPr>
        </p:nvSpPr>
        <p:spPr>
          <a:xfrm>
            <a:off x="3708326" y="4914565"/>
            <a:ext cx="3888432" cy="576262"/>
          </a:xfrm>
        </p:spPr>
        <p:txBody>
          <a:bodyPr/>
          <a:lstStyle/>
          <a:p>
            <a:pPr algn="ctr"/>
            <a:r>
              <a:rPr lang="ko-KR" altLang="en-US" sz="2400" dirty="0" smtClean="0">
                <a:latin typeface="+mn-ea"/>
              </a:rPr>
              <a:t>보라매</a:t>
            </a:r>
            <a:r>
              <a:rPr lang="en-US" altLang="ko-KR" sz="2400" dirty="0" smtClean="0">
                <a:latin typeface="+mn-ea"/>
              </a:rPr>
              <a:t>NOC – </a:t>
            </a:r>
            <a:r>
              <a:rPr lang="ko-KR" altLang="en-US" sz="2400" dirty="0" smtClean="0">
                <a:latin typeface="+mn-ea"/>
              </a:rPr>
              <a:t>가상화</a:t>
            </a:r>
            <a:r>
              <a:rPr lang="en-US" altLang="ko-KR" sz="2400" dirty="0" smtClean="0">
                <a:latin typeface="+mn-ea"/>
              </a:rPr>
              <a:t>WG</a:t>
            </a:r>
            <a:endParaRPr lang="ko-KR" altLang="en-US" sz="2400" dirty="0">
              <a:latin typeface="+mn-ea"/>
            </a:endParaRPr>
          </a:p>
        </p:txBody>
      </p:sp>
    </p:spTree>
    <p:extLst>
      <p:ext uri="{BB962C8B-B14F-4D97-AF65-F5344CB8AC3E}">
        <p14:creationId xmlns:p14="http://schemas.microsoft.com/office/powerpoint/2010/main" val="181717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4-2. OVS </a:t>
            </a:r>
            <a:r>
              <a:rPr lang="ko-KR" altLang="en-US" sz="2000" dirty="0" smtClean="0">
                <a:latin typeface="+mn-ea"/>
                <a:ea typeface="+mn-ea"/>
              </a:rPr>
              <a:t>동작방식</a:t>
            </a:r>
            <a:endParaRPr lang="ko-KR" altLang="en-US" sz="2000" dirty="0">
              <a:latin typeface="+mn-ea"/>
              <a:ea typeface="+mn-ea"/>
            </a:endParaRPr>
          </a:p>
        </p:txBody>
      </p:sp>
      <p:sp>
        <p:nvSpPr>
          <p:cNvPr id="8" name="TextBox 7"/>
          <p:cNvSpPr txBox="1"/>
          <p:nvPr/>
        </p:nvSpPr>
        <p:spPr bwMode="auto">
          <a:xfrm>
            <a:off x="539974" y="882117"/>
            <a:ext cx="9433048" cy="1569660"/>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a:t>
            </a:r>
            <a:r>
              <a:rPr lang="ko-KR" altLang="en-US" sz="1600" b="1" kern="0" dirty="0" smtClean="0">
                <a:latin typeface="맑은 고딕" pitchFamily="50" charset="-127"/>
                <a:ea typeface="맑은 고딕" pitchFamily="50" charset="-127"/>
              </a:rPr>
              <a:t>동작방식</a:t>
            </a:r>
            <a:endParaRPr lang="en-US" altLang="ko-KR" sz="1600" b="1"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datapath</a:t>
            </a:r>
            <a:r>
              <a:rPr lang="ko-KR" altLang="en-US" sz="1600" kern="0" dirty="0" smtClean="0">
                <a:latin typeface="맑은 고딕" pitchFamily="50" charset="-127"/>
                <a:ea typeface="맑은 고딕" pitchFamily="50" charset="-127"/>
              </a:rPr>
              <a:t>의</a:t>
            </a:r>
            <a:r>
              <a:rPr lang="en-US" altLang="ko-KR" sz="1600" kern="0" dirty="0" smtClean="0">
                <a:latin typeface="맑은 고딕" pitchFamily="50" charset="-127"/>
                <a:ea typeface="맑은 고딕" pitchFamily="50" charset="-127"/>
              </a:rPr>
              <a:t> packet </a:t>
            </a:r>
            <a:r>
              <a:rPr lang="ko-KR" altLang="en-US" sz="1600" kern="0" dirty="0" smtClean="0">
                <a:latin typeface="맑은 고딕" pitchFamily="50" charset="-127"/>
                <a:ea typeface="맑은 고딕" pitchFamily="50" charset="-127"/>
              </a:rPr>
              <a:t>처리방식에는 </a:t>
            </a:r>
            <a:r>
              <a:rPr lang="en-US" altLang="ko-KR" sz="1600" kern="0" dirty="0">
                <a:latin typeface="맑은 고딕" pitchFamily="50" charset="-127"/>
                <a:ea typeface="맑은 고딕" pitchFamily="50" charset="-127"/>
              </a:rPr>
              <a:t>S</a:t>
            </a:r>
            <a:r>
              <a:rPr lang="en-US" altLang="ko-KR" sz="1600" kern="0" dirty="0" smtClean="0">
                <a:latin typeface="맑은 고딕" pitchFamily="50" charset="-127"/>
                <a:ea typeface="맑은 고딕" pitchFamily="50" charset="-127"/>
              </a:rPr>
              <a:t>low path</a:t>
            </a:r>
            <a:r>
              <a:rPr lang="ko-KR" altLang="en-US" sz="1600" kern="0" dirty="0" smtClean="0">
                <a:latin typeface="맑은 고딕" pitchFamily="50" charset="-127"/>
                <a:ea typeface="맑은 고딕" pitchFamily="50" charset="-127"/>
              </a:rPr>
              <a:t>와 </a:t>
            </a:r>
            <a:r>
              <a:rPr lang="en-US" altLang="ko-KR" sz="1600" kern="0" dirty="0">
                <a:latin typeface="맑은 고딕" pitchFamily="50" charset="-127"/>
                <a:ea typeface="맑은 고딕" pitchFamily="50" charset="-127"/>
              </a:rPr>
              <a:t>F</a:t>
            </a:r>
            <a:r>
              <a:rPr lang="en-US" altLang="ko-KR" sz="1600" kern="0" dirty="0" smtClean="0">
                <a:latin typeface="맑은 고딕" pitchFamily="50" charset="-127"/>
                <a:ea typeface="맑은 고딕" pitchFamily="50" charset="-127"/>
              </a:rPr>
              <a:t>ast path </a:t>
            </a:r>
            <a:r>
              <a:rPr lang="ko-KR" altLang="en-US" sz="1600" kern="0" dirty="0" err="1" smtClean="0">
                <a:latin typeface="맑은 고딕" pitchFamily="50" charset="-127"/>
                <a:ea typeface="맑은 고딕" pitchFamily="50" charset="-127"/>
              </a:rPr>
              <a:t>두가지</a:t>
            </a:r>
            <a:r>
              <a:rPr lang="ko-KR" altLang="en-US" sz="1600" kern="0" dirty="0" smtClean="0">
                <a:latin typeface="맑은 고딕" pitchFamily="50" charset="-127"/>
                <a:ea typeface="맑은 고딕" pitchFamily="50" charset="-127"/>
              </a:rPr>
              <a:t> 방식이 있음</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Slow path</a:t>
            </a:r>
            <a:r>
              <a:rPr lang="ko-KR" altLang="en-US" sz="1600" kern="0" dirty="0" smtClean="0">
                <a:latin typeface="맑은 고딕" pitchFamily="50" charset="-127"/>
                <a:ea typeface="맑은 고딕" pitchFamily="50" charset="-127"/>
              </a:rPr>
              <a:t>는 매칭되는 </a:t>
            </a:r>
            <a:r>
              <a:rPr lang="en-US" altLang="ko-KR" sz="1600" kern="0" dirty="0" smtClean="0">
                <a:latin typeface="맑은 고딕" pitchFamily="50" charset="-127"/>
                <a:ea typeface="맑은 고딕" pitchFamily="50" charset="-127"/>
              </a:rPr>
              <a:t>flow rule</a:t>
            </a:r>
            <a:r>
              <a:rPr lang="ko-KR" altLang="en-US" sz="1600" kern="0" dirty="0" smtClean="0">
                <a:latin typeface="맑은 고딕" pitchFamily="50" charset="-127"/>
                <a:ea typeface="맑은 고딕" pitchFamily="50" charset="-127"/>
              </a:rPr>
              <a:t>이 없어 </a:t>
            </a:r>
            <a:r>
              <a:rPr lang="en-US" altLang="ko-KR" sz="1600" kern="0" dirty="0" err="1" smtClean="0">
                <a:latin typeface="맑은 고딕" pitchFamily="50" charset="-127"/>
                <a:ea typeface="맑은 고딕" pitchFamily="50" charset="-127"/>
              </a:rPr>
              <a:t>userspace</a:t>
            </a:r>
            <a:r>
              <a:rPr lang="ko-KR" altLang="en-US" sz="1600" kern="0" dirty="0" smtClean="0">
                <a:latin typeface="맑은 고딕" pitchFamily="50" charset="-127"/>
                <a:ea typeface="맑은 고딕" pitchFamily="50" charset="-127"/>
              </a:rPr>
              <a:t>에 받아서 </a:t>
            </a:r>
            <a:r>
              <a:rPr lang="en-US" altLang="ko-KR" sz="1600" kern="0" dirty="0" smtClean="0">
                <a:latin typeface="맑은 고딕" pitchFamily="50" charset="-127"/>
                <a:ea typeface="맑은 고딕" pitchFamily="50" charset="-127"/>
              </a:rPr>
              <a:t>packet</a:t>
            </a:r>
            <a:r>
              <a:rPr lang="ko-KR" altLang="en-US" sz="1600" kern="0" dirty="0" smtClean="0">
                <a:latin typeface="맑은 고딕" pitchFamily="50" charset="-127"/>
                <a:ea typeface="맑은 고딕" pitchFamily="50" charset="-127"/>
              </a:rPr>
              <a:t>을 처리  </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a:latin typeface="맑은 고딕" pitchFamily="50" charset="-127"/>
                <a:ea typeface="맑은 고딕" pitchFamily="50" charset="-127"/>
              </a:rPr>
              <a:t>Fast </a:t>
            </a:r>
            <a:r>
              <a:rPr lang="en-US" altLang="ko-KR" sz="1600" kern="0" dirty="0" smtClean="0">
                <a:latin typeface="맑은 고딕" pitchFamily="50" charset="-127"/>
                <a:ea typeface="맑은 고딕" pitchFamily="50" charset="-127"/>
              </a:rPr>
              <a:t>path</a:t>
            </a:r>
            <a:r>
              <a:rPr lang="ko-KR" altLang="en-US" sz="1600" kern="0" dirty="0" smtClean="0">
                <a:latin typeface="맑은 고딕" pitchFamily="50" charset="-127"/>
                <a:ea typeface="맑은 고딕" pitchFamily="50" charset="-127"/>
              </a:rPr>
              <a:t>는 매칭되는 </a:t>
            </a:r>
            <a:r>
              <a:rPr lang="en-US" altLang="ko-KR" sz="1600" kern="0" dirty="0" smtClean="0">
                <a:latin typeface="맑은 고딕" pitchFamily="50" charset="-127"/>
                <a:ea typeface="맑은 고딕" pitchFamily="50" charset="-127"/>
              </a:rPr>
              <a:t>flow rule</a:t>
            </a:r>
            <a:r>
              <a:rPr lang="ko-KR" altLang="en-US" sz="1600" kern="0" dirty="0" smtClean="0">
                <a:latin typeface="맑은 고딕" pitchFamily="50" charset="-127"/>
                <a:ea typeface="맑은 고딕" pitchFamily="50" charset="-127"/>
              </a:rPr>
              <a:t>을 알고 있으므로 </a:t>
            </a:r>
            <a:r>
              <a:rPr lang="en-US" altLang="ko-KR" sz="1600" kern="0" dirty="0" err="1" smtClean="0">
                <a:latin typeface="맑은 고딕" pitchFamily="50" charset="-127"/>
                <a:ea typeface="맑은 고딕" pitchFamily="50" charset="-127"/>
              </a:rPr>
              <a:t>datapath</a:t>
            </a:r>
            <a:r>
              <a:rPr lang="ko-KR" altLang="en-US" sz="1600" kern="0" dirty="0" smtClean="0">
                <a:latin typeface="맑은 고딕" pitchFamily="50" charset="-127"/>
                <a:ea typeface="맑은 고딕" pitchFamily="50" charset="-127"/>
              </a:rPr>
              <a:t>에서 바로 처리   </a:t>
            </a:r>
            <a:endParaRPr lang="en-US" altLang="ko-KR" sz="1600" kern="0" dirty="0" smtClean="0">
              <a:latin typeface="맑은 고딕" pitchFamily="50" charset="-127"/>
              <a:ea typeface="맑은 고딕" pitchFamily="50" charset="-127"/>
            </a:endParaRPr>
          </a:p>
        </p:txBody>
      </p:sp>
      <p:pic>
        <p:nvPicPr>
          <p:cNvPr id="1027" name="Picture 3" descr="C:\Users\user\Desktop\open-vswitch-9-638.jpg"/>
          <p:cNvPicPr>
            <a:picLocks noChangeAspect="1" noChangeArrowheads="1"/>
          </p:cNvPicPr>
          <p:nvPr/>
        </p:nvPicPr>
        <p:blipFill rotWithShape="1">
          <a:blip r:embed="rId2">
            <a:extLst>
              <a:ext uri="{28A0092B-C50C-407E-A947-70E740481C1C}">
                <a14:useLocalDpi xmlns:a14="http://schemas.microsoft.com/office/drawing/2010/main" val="0"/>
              </a:ext>
            </a:extLst>
          </a:blip>
          <a:srcRect b="11953"/>
          <a:stretch/>
        </p:blipFill>
        <p:spPr bwMode="auto">
          <a:xfrm>
            <a:off x="467966" y="2605906"/>
            <a:ext cx="4860540" cy="40171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user\Desktop\open-vswitch-11-638.jpg"/>
          <p:cNvPicPr>
            <a:picLocks noChangeAspect="1" noChangeArrowheads="1"/>
          </p:cNvPicPr>
          <p:nvPr/>
        </p:nvPicPr>
        <p:blipFill rotWithShape="1">
          <a:blip r:embed="rId3">
            <a:extLst>
              <a:ext uri="{28A0092B-C50C-407E-A947-70E740481C1C}">
                <a14:useLocalDpi xmlns:a14="http://schemas.microsoft.com/office/drawing/2010/main" val="0"/>
              </a:ext>
            </a:extLst>
          </a:blip>
          <a:srcRect b="11326"/>
          <a:stretch/>
        </p:blipFill>
        <p:spPr bwMode="auto">
          <a:xfrm>
            <a:off x="5004470" y="2597001"/>
            <a:ext cx="5112568" cy="404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62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5-1. OVS </a:t>
            </a:r>
            <a:r>
              <a:rPr lang="ko-KR" altLang="en-US" sz="2000" dirty="0" smtClean="0">
                <a:latin typeface="+mn-ea"/>
                <a:ea typeface="+mn-ea"/>
              </a:rPr>
              <a:t>설치 </a:t>
            </a:r>
            <a:r>
              <a:rPr lang="en-US" altLang="ko-KR" sz="2000" dirty="0" smtClean="0">
                <a:latin typeface="+mn-ea"/>
                <a:ea typeface="+mn-ea"/>
              </a:rPr>
              <a:t>(Source </a:t>
            </a:r>
            <a:r>
              <a:rPr lang="ko-KR" altLang="en-US" sz="2000" dirty="0" smtClean="0">
                <a:latin typeface="+mn-ea"/>
                <a:ea typeface="+mn-ea"/>
              </a:rPr>
              <a:t>설치</a:t>
            </a:r>
            <a:r>
              <a:rPr lang="en-US" altLang="ko-KR" sz="2000" dirty="0" smtClean="0">
                <a:latin typeface="+mn-ea"/>
                <a:ea typeface="+mn-ea"/>
              </a:rPr>
              <a:t>)</a:t>
            </a:r>
            <a:endParaRPr lang="ko-KR" altLang="en-US" sz="2000" dirty="0">
              <a:latin typeface="+mn-ea"/>
              <a:ea typeface="+mn-ea"/>
            </a:endParaRPr>
          </a:p>
        </p:txBody>
      </p:sp>
      <p:sp>
        <p:nvSpPr>
          <p:cNvPr id="8" name="TextBox 7"/>
          <p:cNvSpPr txBox="1"/>
          <p:nvPr/>
        </p:nvSpPr>
        <p:spPr bwMode="auto">
          <a:xfrm>
            <a:off x="539974" y="882117"/>
            <a:ext cx="9433048" cy="5878532"/>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a:t>
            </a:r>
            <a:r>
              <a:rPr lang="ko-KR" altLang="en-US" sz="1600" b="1" kern="0" dirty="0" smtClean="0">
                <a:latin typeface="맑은 고딕" pitchFamily="50" charset="-127"/>
                <a:ea typeface="맑은 고딕" pitchFamily="50" charset="-127"/>
              </a:rPr>
              <a:t>설치 </a:t>
            </a:r>
            <a:r>
              <a:rPr lang="en-US" altLang="ko-KR" sz="1600" b="1" kern="0" dirty="0" smtClean="0">
                <a:latin typeface="맑은 고딕" pitchFamily="50" charset="-127"/>
                <a:ea typeface="맑은 고딕" pitchFamily="50" charset="-127"/>
              </a:rPr>
              <a:t>(Centos 7 </a:t>
            </a:r>
            <a:r>
              <a:rPr lang="ko-KR" altLang="en-US" sz="1600" b="1" kern="0" dirty="0" smtClean="0">
                <a:latin typeface="맑은 고딕" pitchFamily="50" charset="-127"/>
                <a:ea typeface="맑은 고딕" pitchFamily="50" charset="-127"/>
              </a:rPr>
              <a:t>기준</a:t>
            </a:r>
            <a:r>
              <a:rPr lang="en-US" altLang="ko-KR" sz="1600" b="1" kern="0" dirty="0" smtClean="0">
                <a:latin typeface="맑은 고딕" pitchFamily="50" charset="-127"/>
                <a:ea typeface="맑은 고딕" pitchFamily="50" charset="-127"/>
              </a:rPr>
              <a:t>)</a:t>
            </a:r>
          </a:p>
          <a:p>
            <a:pPr algn="l" latinLnBrk="0"/>
            <a:r>
              <a:rPr lang="ko-KR" altLang="en-US" sz="1600" b="1"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① 필수패키지 설치 </a:t>
            </a:r>
            <a:endParaRPr lang="en-US" altLang="ko-KR" sz="1600" kern="0" dirty="0" smtClean="0">
              <a:latin typeface="맑은 고딕" pitchFamily="50" charset="-127"/>
              <a:ea typeface="맑은 고딕" pitchFamily="50" charset="-127"/>
            </a:endParaRPr>
          </a:p>
          <a:p>
            <a:pPr algn="l" latinLnBrk="0"/>
            <a:r>
              <a:rPr lang="en-US" altLang="ko-KR" sz="1400" dirty="0" smtClean="0"/>
              <a:t>yum </a:t>
            </a:r>
            <a:r>
              <a:rPr lang="en-US" altLang="ko-KR" sz="1400" dirty="0"/>
              <a:t>install </a:t>
            </a:r>
            <a:r>
              <a:rPr lang="en-US" altLang="ko-KR" sz="1400" dirty="0" err="1"/>
              <a:t>wget</a:t>
            </a:r>
            <a:r>
              <a:rPr lang="en-US" altLang="ko-KR" sz="1400" dirty="0"/>
              <a:t> </a:t>
            </a:r>
            <a:r>
              <a:rPr lang="en-US" altLang="ko-KR" sz="1400" dirty="0" err="1"/>
              <a:t>gcc</a:t>
            </a:r>
            <a:r>
              <a:rPr lang="en-US" altLang="ko-KR" sz="1400" dirty="0"/>
              <a:t> make python-</a:t>
            </a:r>
            <a:r>
              <a:rPr lang="en-US" altLang="ko-KR" sz="1400" dirty="0" err="1"/>
              <a:t>devel</a:t>
            </a:r>
            <a:r>
              <a:rPr lang="en-US" altLang="ko-KR" sz="1400" dirty="0"/>
              <a:t> </a:t>
            </a:r>
            <a:r>
              <a:rPr lang="en-US" altLang="ko-KR" sz="1400" dirty="0" err="1"/>
              <a:t>openssl-devel</a:t>
            </a:r>
            <a:r>
              <a:rPr lang="en-US" altLang="ko-KR" sz="1400" dirty="0"/>
              <a:t> kernel-</a:t>
            </a:r>
            <a:r>
              <a:rPr lang="en-US" altLang="ko-KR" sz="1400" dirty="0" err="1"/>
              <a:t>devel</a:t>
            </a:r>
            <a:r>
              <a:rPr lang="en-US" altLang="ko-KR" sz="1400" dirty="0"/>
              <a:t> </a:t>
            </a:r>
            <a:r>
              <a:rPr lang="en-US" altLang="ko-KR" sz="1400" dirty="0" err="1"/>
              <a:t>graphviz</a:t>
            </a:r>
            <a:r>
              <a:rPr lang="en-US" altLang="ko-KR" sz="1400" dirty="0"/>
              <a:t> kernel-</a:t>
            </a:r>
            <a:r>
              <a:rPr lang="en-US" altLang="ko-KR" sz="1400" dirty="0" err="1"/>
              <a:t>devug</a:t>
            </a:r>
            <a:r>
              <a:rPr lang="en-US" altLang="ko-KR" sz="1400" dirty="0"/>
              <a:t>-</a:t>
            </a:r>
            <a:r>
              <a:rPr lang="en-US" altLang="ko-KR" sz="1400" dirty="0" err="1"/>
              <a:t>devel</a:t>
            </a:r>
            <a:r>
              <a:rPr lang="en-US" altLang="ko-KR" sz="1400" dirty="0"/>
              <a:t> </a:t>
            </a:r>
            <a:r>
              <a:rPr lang="en-US" altLang="ko-KR" sz="1400" dirty="0" err="1"/>
              <a:t>autoconf</a:t>
            </a:r>
            <a:r>
              <a:rPr lang="en-US" altLang="ko-KR" sz="1400" dirty="0"/>
              <a:t> </a:t>
            </a:r>
            <a:r>
              <a:rPr lang="en-US" altLang="ko-KR" sz="1400" dirty="0" err="1"/>
              <a:t>automake</a:t>
            </a:r>
            <a:r>
              <a:rPr lang="en-US" altLang="ko-KR" sz="1400" dirty="0"/>
              <a:t> rpm-build-</a:t>
            </a:r>
            <a:r>
              <a:rPr lang="en-US" altLang="ko-KR" sz="1400" dirty="0" err="1"/>
              <a:t>redhat</a:t>
            </a:r>
            <a:r>
              <a:rPr lang="en-US" altLang="ko-KR" sz="1400" dirty="0"/>
              <a:t>-rpm-</a:t>
            </a:r>
            <a:r>
              <a:rPr lang="en-US" altLang="ko-KR" sz="1400" dirty="0" err="1"/>
              <a:t>config</a:t>
            </a:r>
            <a:r>
              <a:rPr lang="en-US" altLang="ko-KR" sz="1400" dirty="0"/>
              <a:t> </a:t>
            </a:r>
            <a:r>
              <a:rPr lang="en-US" altLang="ko-KR" sz="1400" dirty="0" err="1" smtClean="0"/>
              <a:t>libtool</a:t>
            </a:r>
            <a:endParaRPr lang="en-US" altLang="ko-KR" sz="1400" dirty="0" smtClean="0"/>
          </a:p>
          <a:p>
            <a:pPr algn="l" latinLnBrk="0"/>
            <a:r>
              <a:rPr lang="ko-KR" altLang="en-US" sz="1400" dirty="0" smtClean="0"/>
              <a:t> </a:t>
            </a:r>
            <a:r>
              <a:rPr lang="ko-KR" altLang="en-US" sz="1600" kern="0" dirty="0">
                <a:latin typeface="맑은 고딕" pitchFamily="50" charset="-127"/>
                <a:ea typeface="맑은 고딕" pitchFamily="50" charset="-127"/>
              </a:rPr>
              <a:t>② 최신 </a:t>
            </a:r>
            <a:r>
              <a:rPr lang="en-US" altLang="ko-KR" sz="1600" kern="0" dirty="0" err="1">
                <a:latin typeface="맑은 고딕" pitchFamily="50" charset="-127"/>
                <a:ea typeface="맑은 고딕" pitchFamily="50" charset="-127"/>
              </a:rPr>
              <a:t>ovs</a:t>
            </a:r>
            <a:r>
              <a:rPr lang="ko-KR" altLang="en-US" sz="1600" kern="0" dirty="0">
                <a:latin typeface="맑은 고딕" pitchFamily="50" charset="-127"/>
                <a:ea typeface="맑은 고딕" pitchFamily="50" charset="-127"/>
              </a:rPr>
              <a:t>설치 </a:t>
            </a:r>
            <a:r>
              <a:rPr lang="en-US" altLang="ko-KR" sz="1600" kern="0" dirty="0">
                <a:latin typeface="맑은 고딕" pitchFamily="50" charset="-127"/>
                <a:ea typeface="맑은 고딕" pitchFamily="50" charset="-127"/>
              </a:rPr>
              <a:t>tar</a:t>
            </a:r>
            <a:r>
              <a:rPr lang="ko-KR" altLang="en-US" sz="1600" kern="0" dirty="0">
                <a:latin typeface="맑은 고딕" pitchFamily="50" charset="-127"/>
                <a:ea typeface="맑은 고딕" pitchFamily="50" charset="-127"/>
              </a:rPr>
              <a:t>파일 </a:t>
            </a:r>
            <a:r>
              <a:rPr lang="ko-KR" altLang="en-US" sz="1600" kern="0" dirty="0" smtClean="0">
                <a:latin typeface="맑은 고딕" pitchFamily="50" charset="-127"/>
                <a:ea typeface="맑은 고딕" pitchFamily="50" charset="-127"/>
              </a:rPr>
              <a:t>다운로드</a:t>
            </a:r>
            <a:endParaRPr lang="en-US" altLang="ko-KR" sz="1600" kern="0" dirty="0">
              <a:latin typeface="맑은 고딕" pitchFamily="50" charset="-127"/>
              <a:ea typeface="맑은 고딕" pitchFamily="50" charset="-127"/>
            </a:endParaRPr>
          </a:p>
          <a:p>
            <a:pPr algn="l" latinLnBrk="0"/>
            <a:r>
              <a:rPr lang="en-US" altLang="ko-KR" sz="1400" kern="0" dirty="0" err="1" smtClean="0">
                <a:latin typeface="맑은 고딕" pitchFamily="50" charset="-127"/>
                <a:ea typeface="맑은 고딕" pitchFamily="50" charset="-127"/>
              </a:rPr>
              <a:t>wget</a:t>
            </a:r>
            <a:r>
              <a:rPr lang="en-US" altLang="ko-KR" sz="1400" kern="0" dirty="0" smtClean="0">
                <a:latin typeface="맑은 고딕" pitchFamily="50" charset="-127"/>
                <a:ea typeface="맑은 고딕" pitchFamily="50" charset="-127"/>
              </a:rPr>
              <a:t> </a:t>
            </a:r>
            <a:r>
              <a:rPr lang="en-US" altLang="ko-KR" sz="1400" kern="0" dirty="0">
                <a:latin typeface="맑은 고딕" pitchFamily="50" charset="-127"/>
                <a:ea typeface="맑은 고딕" pitchFamily="50" charset="-127"/>
                <a:hlinkClick r:id="rId3"/>
              </a:rPr>
              <a:t>http://</a:t>
            </a:r>
            <a:r>
              <a:rPr lang="en-US" altLang="ko-KR" sz="1400" kern="0" dirty="0" smtClean="0">
                <a:latin typeface="맑은 고딕" pitchFamily="50" charset="-127"/>
                <a:ea typeface="맑은 고딕" pitchFamily="50" charset="-127"/>
                <a:hlinkClick r:id="rId3"/>
              </a:rPr>
              <a:t>openvswitch.org/releases/openvswitch-2.4.0.tar.gz</a:t>
            </a:r>
            <a:endParaRPr lang="en-US" altLang="ko-KR" sz="1400" kern="0" dirty="0" smtClean="0">
              <a:latin typeface="맑은 고딕" pitchFamily="50" charset="-127"/>
              <a:ea typeface="맑은 고딕" pitchFamily="50" charset="-127"/>
            </a:endParaRPr>
          </a:p>
          <a:p>
            <a:pPr algn="l" latinLnBrk="0"/>
            <a:r>
              <a:rPr lang="ko-KR" altLang="en-US" sz="1600" kern="0" dirty="0" smtClean="0">
                <a:latin typeface="맑은 고딕" pitchFamily="50" charset="-127"/>
                <a:ea typeface="맑은 고딕" pitchFamily="50" charset="-127"/>
              </a:rPr>
              <a:t> ③ </a:t>
            </a:r>
            <a:r>
              <a:rPr lang="en-US" altLang="ko-KR" sz="1600" dirty="0"/>
              <a:t>RPM sources </a:t>
            </a:r>
            <a:r>
              <a:rPr lang="en-US" altLang="ko-KR" sz="1600" dirty="0" smtClean="0"/>
              <a:t>directory</a:t>
            </a:r>
            <a:r>
              <a:rPr lang="ko-KR" altLang="en-US" sz="1600" dirty="0" smtClean="0"/>
              <a:t>로 </a:t>
            </a:r>
            <a:r>
              <a:rPr lang="en-US" altLang="ko-KR" sz="1600" dirty="0" smtClean="0"/>
              <a:t>tar</a:t>
            </a:r>
            <a:r>
              <a:rPr lang="ko-KR" altLang="en-US" sz="1600" dirty="0" smtClean="0"/>
              <a:t>파일 복사 </a:t>
            </a:r>
            <a:endParaRPr lang="en-US" altLang="ko-KR" sz="1600" kern="0" dirty="0" smtClean="0">
              <a:latin typeface="맑은 고딕" pitchFamily="50" charset="-127"/>
              <a:ea typeface="맑은 고딕" pitchFamily="50" charset="-127"/>
            </a:endParaRPr>
          </a:p>
          <a:p>
            <a:pPr algn="l" latinLnBrk="0"/>
            <a:r>
              <a:rPr lang="en-US" altLang="ko-KR" sz="1400" dirty="0" err="1" smtClean="0"/>
              <a:t>cp</a:t>
            </a:r>
            <a:r>
              <a:rPr lang="en-US" altLang="ko-KR" sz="1400" dirty="0" smtClean="0"/>
              <a:t> </a:t>
            </a:r>
            <a:r>
              <a:rPr lang="en-US" altLang="ko-KR" sz="1400" dirty="0"/>
              <a:t>openvswitch-x.y.z.tar.gz $</a:t>
            </a:r>
            <a:r>
              <a:rPr lang="en-US" altLang="ko-KR" sz="1400" dirty="0" smtClean="0"/>
              <a:t>HOME/</a:t>
            </a:r>
            <a:r>
              <a:rPr lang="en-US" altLang="ko-KR" sz="1400" dirty="0" err="1" smtClean="0"/>
              <a:t>rpmbuild</a:t>
            </a:r>
            <a:r>
              <a:rPr lang="en-US" altLang="ko-KR" sz="1400" dirty="0" smtClean="0"/>
              <a:t>/SOURCES</a:t>
            </a:r>
          </a:p>
          <a:p>
            <a:pPr algn="l" latinLnBrk="0"/>
            <a:r>
              <a:rPr lang="en-US" altLang="ko-KR" sz="1600" dirty="0"/>
              <a:t> </a:t>
            </a:r>
            <a:r>
              <a:rPr lang="ko-KR" altLang="en-US" sz="1600" dirty="0" smtClean="0"/>
              <a:t>④ 압축해제 및 </a:t>
            </a:r>
            <a:r>
              <a:rPr lang="ko-KR" altLang="en-US" sz="1600" dirty="0" err="1" smtClean="0"/>
              <a:t>디렉토리</a:t>
            </a:r>
            <a:r>
              <a:rPr lang="ko-KR" altLang="en-US" sz="1600" dirty="0" smtClean="0"/>
              <a:t> 이동</a:t>
            </a:r>
            <a:endParaRPr lang="en-US" altLang="ko-KR" sz="1600" dirty="0" smtClean="0"/>
          </a:p>
          <a:p>
            <a:pPr algn="l" latinLnBrk="0"/>
            <a:r>
              <a:rPr lang="en-US" altLang="ko-KR" sz="1400" dirty="0"/>
              <a:t>tar </a:t>
            </a:r>
            <a:r>
              <a:rPr lang="en-US" altLang="ko-KR" sz="1400" dirty="0" err="1"/>
              <a:t>xzf</a:t>
            </a:r>
            <a:r>
              <a:rPr lang="en-US" altLang="ko-KR" sz="1400" dirty="0"/>
              <a:t> openvswitch-x.y.z.tar.gz </a:t>
            </a:r>
            <a:endParaRPr lang="en-US" altLang="ko-KR" sz="1400" dirty="0" smtClean="0"/>
          </a:p>
          <a:p>
            <a:pPr algn="l" latinLnBrk="0"/>
            <a:r>
              <a:rPr lang="en-US" altLang="ko-KR" sz="1400" dirty="0" smtClean="0"/>
              <a:t>cd </a:t>
            </a:r>
            <a:r>
              <a:rPr lang="en-US" altLang="ko-KR" sz="1400" dirty="0" err="1" smtClean="0"/>
              <a:t>openvswitch-x.y.z</a:t>
            </a:r>
            <a:endParaRPr lang="en-US" altLang="ko-KR" sz="1400" dirty="0" smtClean="0"/>
          </a:p>
          <a:p>
            <a:pPr algn="l" latinLnBrk="0"/>
            <a:r>
              <a:rPr lang="en-US" altLang="ko-KR" sz="1600" dirty="0"/>
              <a:t> </a:t>
            </a:r>
            <a:r>
              <a:rPr lang="ko-KR" altLang="en-US" sz="1600" dirty="0" smtClean="0"/>
              <a:t>⑤ </a:t>
            </a:r>
            <a:r>
              <a:rPr lang="en-US" altLang="ko-KR" sz="1600" dirty="0" err="1" smtClean="0"/>
              <a:t>userpace</a:t>
            </a:r>
            <a:r>
              <a:rPr lang="en-US" altLang="ko-KR" sz="1600" dirty="0" smtClean="0"/>
              <a:t> rpm </a:t>
            </a:r>
            <a:r>
              <a:rPr lang="ko-KR" altLang="en-US" sz="1600" dirty="0" smtClean="0"/>
              <a:t>파일 생성 </a:t>
            </a:r>
            <a:endParaRPr lang="en-US" altLang="ko-KR" sz="1600" dirty="0" smtClean="0"/>
          </a:p>
          <a:p>
            <a:pPr algn="l" latinLnBrk="0"/>
            <a:r>
              <a:rPr lang="en-US" altLang="ko-KR" sz="1400" dirty="0" err="1"/>
              <a:t>rpmbuild</a:t>
            </a:r>
            <a:r>
              <a:rPr lang="en-US" altLang="ko-KR" sz="1400" dirty="0"/>
              <a:t> –bb </a:t>
            </a:r>
            <a:r>
              <a:rPr lang="en-US" altLang="ko-KR" sz="1400" dirty="0" err="1" smtClean="0"/>
              <a:t>rhel</a:t>
            </a:r>
            <a:r>
              <a:rPr lang="en-US" altLang="ko-KR" sz="1400" dirty="0" smtClean="0"/>
              <a:t>/</a:t>
            </a:r>
            <a:r>
              <a:rPr lang="en-US" altLang="ko-KR" sz="1400" dirty="0" err="1" smtClean="0"/>
              <a:t>openvswitch.spec</a:t>
            </a:r>
            <a:endParaRPr lang="en-US" altLang="ko-KR" sz="1400" dirty="0" smtClean="0"/>
          </a:p>
          <a:p>
            <a:pPr algn="l" latinLnBrk="0"/>
            <a:r>
              <a:rPr lang="en-US" altLang="ko-KR" sz="1600" dirty="0"/>
              <a:t> </a:t>
            </a:r>
            <a:r>
              <a:rPr lang="ko-KR" altLang="en-US" sz="1600" dirty="0" smtClean="0"/>
              <a:t>⑥ </a:t>
            </a:r>
            <a:r>
              <a:rPr lang="en-US" altLang="ko-KR" sz="1600" dirty="0"/>
              <a:t>kernel </a:t>
            </a:r>
            <a:r>
              <a:rPr lang="en-US" altLang="ko-KR" sz="1600" dirty="0" smtClean="0"/>
              <a:t>module rpm </a:t>
            </a:r>
            <a:r>
              <a:rPr lang="ko-KR" altLang="en-US" sz="1600" dirty="0" smtClean="0"/>
              <a:t>파일 생성</a:t>
            </a:r>
            <a:endParaRPr lang="en-US" altLang="ko-KR" sz="1600" dirty="0" smtClean="0"/>
          </a:p>
          <a:p>
            <a:pPr algn="l" latinLnBrk="0"/>
            <a:r>
              <a:rPr lang="en-US" altLang="ko-KR" sz="1400" dirty="0" err="1"/>
              <a:t>rpmbuild</a:t>
            </a:r>
            <a:r>
              <a:rPr lang="en-US" altLang="ko-KR" sz="1400" dirty="0"/>
              <a:t> –bb </a:t>
            </a:r>
            <a:r>
              <a:rPr lang="en-US" altLang="ko-KR" sz="1400" dirty="0" err="1" smtClean="0"/>
              <a:t>rhel</a:t>
            </a:r>
            <a:r>
              <a:rPr lang="en-US" altLang="ko-KR" sz="1400" dirty="0" smtClean="0"/>
              <a:t>/openvswitch-kmod-rhel6.spec</a:t>
            </a:r>
          </a:p>
          <a:p>
            <a:pPr algn="l" latinLnBrk="0"/>
            <a:r>
              <a:rPr lang="en-US" altLang="ko-KR" sz="1600" kern="0" dirty="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⑦ </a:t>
            </a:r>
            <a:r>
              <a:rPr lang="en-US" altLang="ko-KR" sz="1600" kern="0" dirty="0" smtClean="0">
                <a:latin typeface="맑은 고딕" pitchFamily="50" charset="-127"/>
                <a:ea typeface="맑은 고딕" pitchFamily="50" charset="-127"/>
              </a:rPr>
              <a:t>rpm </a:t>
            </a:r>
            <a:r>
              <a:rPr lang="ko-KR" altLang="en-US" sz="1600" kern="0" dirty="0" smtClean="0">
                <a:latin typeface="맑은 고딕" pitchFamily="50" charset="-127"/>
                <a:ea typeface="맑은 고딕" pitchFamily="50" charset="-127"/>
              </a:rPr>
              <a:t>파일 설치</a:t>
            </a:r>
            <a:endParaRPr lang="en-US" altLang="ko-KR" sz="1600" kern="0" dirty="0" smtClean="0">
              <a:latin typeface="맑은 고딕" pitchFamily="50" charset="-127"/>
              <a:ea typeface="맑은 고딕" pitchFamily="50" charset="-127"/>
            </a:endParaRPr>
          </a:p>
          <a:p>
            <a:pPr algn="l" latinLnBrk="0"/>
            <a:r>
              <a:rPr lang="en-US" altLang="ko-KR" sz="1400" dirty="0"/>
              <a:t># rpm –</a:t>
            </a:r>
            <a:r>
              <a:rPr lang="en-US" altLang="ko-KR" sz="1400" dirty="0" err="1"/>
              <a:t>ivh</a:t>
            </a:r>
            <a:r>
              <a:rPr lang="en-US" altLang="ko-KR" sz="1400" dirty="0"/>
              <a:t> /root/</a:t>
            </a:r>
            <a:r>
              <a:rPr lang="en-US" altLang="ko-KR" sz="1400" dirty="0" err="1"/>
              <a:t>rpmbuild</a:t>
            </a:r>
            <a:r>
              <a:rPr lang="en-US" altLang="ko-KR" sz="1400" dirty="0"/>
              <a:t>/RPMS/x86_64/kmod-openvswitch-2.3.1-1.e17.x86_64.rpm</a:t>
            </a:r>
            <a:endParaRPr lang="ko-KR" altLang="ko-KR" sz="1400" dirty="0"/>
          </a:p>
          <a:p>
            <a:pPr algn="l" latinLnBrk="0"/>
            <a:r>
              <a:rPr lang="en-US" altLang="ko-KR" sz="1400" dirty="0" smtClean="0"/>
              <a:t># </a:t>
            </a:r>
            <a:r>
              <a:rPr lang="en-US" altLang="ko-KR" sz="1400" dirty="0"/>
              <a:t>rpm –</a:t>
            </a:r>
            <a:r>
              <a:rPr lang="en-US" altLang="ko-KR" sz="1400" dirty="0" err="1"/>
              <a:t>ivh</a:t>
            </a:r>
            <a:r>
              <a:rPr lang="en-US" altLang="ko-KR" sz="1400" dirty="0"/>
              <a:t> /root/</a:t>
            </a:r>
            <a:r>
              <a:rPr lang="en-US" altLang="ko-KR" sz="1400" dirty="0" err="1"/>
              <a:t>rpmbuild</a:t>
            </a:r>
            <a:r>
              <a:rPr lang="en-US" altLang="ko-KR" sz="1400" dirty="0"/>
              <a:t>/RPMS/x86_64/openvswitch-2.3.1-1.e17.x86_64.rpm</a:t>
            </a:r>
            <a:endParaRPr lang="ko-KR" altLang="ko-KR" sz="1400" dirty="0"/>
          </a:p>
          <a:p>
            <a:pPr algn="l" latinLnBrk="0"/>
            <a:r>
              <a:rPr lang="en-US" altLang="ko-KR" sz="1400" dirty="0" smtClean="0"/>
              <a:t># </a:t>
            </a:r>
            <a:r>
              <a:rPr lang="en-US" altLang="ko-KR" sz="1400" dirty="0"/>
              <a:t>rpm –</a:t>
            </a:r>
            <a:r>
              <a:rPr lang="en-US" altLang="ko-KR" sz="1400" dirty="0" err="1"/>
              <a:t>ivh</a:t>
            </a:r>
            <a:r>
              <a:rPr lang="en-US" altLang="ko-KR" sz="1400" dirty="0"/>
              <a:t> /</a:t>
            </a:r>
            <a:r>
              <a:rPr lang="en-US" altLang="ko-KR" sz="1400" dirty="0" smtClean="0"/>
              <a:t>root/</a:t>
            </a:r>
            <a:r>
              <a:rPr lang="en-US" altLang="ko-KR" sz="1400" dirty="0" err="1" smtClean="0"/>
              <a:t>rpmbuild</a:t>
            </a:r>
            <a:r>
              <a:rPr lang="en-US" altLang="ko-KR" sz="1400" dirty="0" smtClean="0"/>
              <a:t>/RPMS/x86_64/openvswitch-debuginfo-2.3.1-1.e17.x86_64.rpm</a:t>
            </a:r>
          </a:p>
          <a:p>
            <a:pPr algn="l" latinLnBrk="0"/>
            <a:r>
              <a:rPr lang="en-US" altLang="ko-KR" sz="1600" dirty="0"/>
              <a:t> </a:t>
            </a:r>
            <a:r>
              <a:rPr lang="ko-KR" altLang="en-US" sz="1600" dirty="0" smtClean="0"/>
              <a:t>⑧ 모듈설치 여부 확인</a:t>
            </a:r>
            <a:endParaRPr lang="ko-KR" altLang="ko-KR" sz="1600" dirty="0"/>
          </a:p>
          <a:p>
            <a:pPr algn="l" latinLnBrk="0"/>
            <a:r>
              <a:rPr lang="en-US" altLang="ko-KR" sz="1400" dirty="0"/>
              <a:t># </a:t>
            </a:r>
            <a:r>
              <a:rPr lang="en-US" altLang="ko-KR" sz="1400" dirty="0" err="1"/>
              <a:t>lsmod</a:t>
            </a:r>
            <a:r>
              <a:rPr lang="en-US" altLang="ko-KR" sz="1400" dirty="0"/>
              <a:t> | </a:t>
            </a:r>
            <a:r>
              <a:rPr lang="en-US" altLang="ko-KR" sz="1400" dirty="0" err="1"/>
              <a:t>grep</a:t>
            </a:r>
            <a:r>
              <a:rPr lang="en-US" altLang="ko-KR" sz="1400" dirty="0"/>
              <a:t> </a:t>
            </a:r>
            <a:r>
              <a:rPr lang="en-US" altLang="ko-KR" sz="1400" dirty="0" err="1"/>
              <a:t>openvswitch</a:t>
            </a:r>
            <a:endParaRPr lang="ko-KR" altLang="ko-KR" sz="1400" dirty="0"/>
          </a:p>
          <a:p>
            <a:pPr algn="l" latinLnBrk="0"/>
            <a:r>
              <a:rPr lang="en-US" altLang="ko-KR" sz="1400" dirty="0" err="1"/>
              <a:t>openvswitch</a:t>
            </a:r>
            <a:r>
              <a:rPr lang="en-US" altLang="ko-KR" sz="1400" dirty="0"/>
              <a:t> 80138 0</a:t>
            </a:r>
            <a:endParaRPr lang="ko-KR" altLang="ko-KR" sz="1400" dirty="0"/>
          </a:p>
          <a:p>
            <a:pPr algn="l" latinLnBrk="0"/>
            <a:r>
              <a:rPr lang="en-US" altLang="ko-KR" sz="1400" dirty="0" err="1"/>
              <a:t>gre</a:t>
            </a:r>
            <a:r>
              <a:rPr lang="en-US" altLang="ko-KR" sz="1400" dirty="0"/>
              <a:t> 13808 1 </a:t>
            </a:r>
            <a:r>
              <a:rPr lang="en-US" altLang="ko-KR" sz="1400" dirty="0" err="1"/>
              <a:t>openvswitch</a:t>
            </a:r>
            <a:endParaRPr lang="ko-KR" altLang="ko-KR" sz="1400" dirty="0"/>
          </a:p>
          <a:p>
            <a:pPr algn="l" latinLnBrk="0"/>
            <a:r>
              <a:rPr lang="en-US" altLang="ko-KR" sz="1400" dirty="0" err="1"/>
              <a:t>vxlan</a:t>
            </a:r>
            <a:r>
              <a:rPr lang="en-US" altLang="ko-KR" sz="1400" dirty="0"/>
              <a:t> 37584 2 mlx4_en,openvswitch</a:t>
            </a:r>
            <a:endParaRPr lang="ko-KR" altLang="ko-KR" sz="1400" dirty="0"/>
          </a:p>
          <a:p>
            <a:pPr algn="l" latinLnBrk="0"/>
            <a:r>
              <a:rPr lang="en-US" altLang="ko-KR" sz="1400" dirty="0"/>
              <a:t>libcrc32c 12644 2 </a:t>
            </a:r>
            <a:r>
              <a:rPr lang="en-US" altLang="ko-KR" sz="1400" dirty="0" err="1" smtClean="0"/>
              <a:t>xfs,openvswitch</a:t>
            </a:r>
            <a:endParaRPr lang="ko-KR" altLang="ko-KR" sz="1400" dirty="0"/>
          </a:p>
        </p:txBody>
      </p:sp>
    </p:spTree>
    <p:extLst>
      <p:ext uri="{BB962C8B-B14F-4D97-AF65-F5344CB8AC3E}">
        <p14:creationId xmlns:p14="http://schemas.microsoft.com/office/powerpoint/2010/main" val="221313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5-2. OVS </a:t>
            </a:r>
            <a:r>
              <a:rPr lang="ko-KR" altLang="en-US" sz="2000" dirty="0" smtClean="0">
                <a:latin typeface="+mn-ea"/>
                <a:ea typeface="+mn-ea"/>
              </a:rPr>
              <a:t>설치 </a:t>
            </a:r>
            <a:r>
              <a:rPr lang="en-US" altLang="ko-KR" sz="2000" dirty="0" smtClean="0">
                <a:latin typeface="+mn-ea"/>
                <a:ea typeface="+mn-ea"/>
              </a:rPr>
              <a:t>(YUM </a:t>
            </a:r>
            <a:r>
              <a:rPr lang="ko-KR" altLang="en-US" sz="2000" dirty="0" smtClean="0">
                <a:latin typeface="+mn-ea"/>
                <a:ea typeface="+mn-ea"/>
              </a:rPr>
              <a:t>설치</a:t>
            </a:r>
            <a:r>
              <a:rPr lang="en-US" altLang="ko-KR" sz="2000" dirty="0" smtClean="0">
                <a:latin typeface="+mn-ea"/>
                <a:ea typeface="+mn-ea"/>
              </a:rPr>
              <a:t>)</a:t>
            </a:r>
            <a:endParaRPr lang="ko-KR" altLang="en-US" sz="2000" dirty="0">
              <a:latin typeface="+mn-ea"/>
              <a:ea typeface="+mn-ea"/>
            </a:endParaRPr>
          </a:p>
        </p:txBody>
      </p:sp>
      <p:sp>
        <p:nvSpPr>
          <p:cNvPr id="8" name="TextBox 7"/>
          <p:cNvSpPr txBox="1"/>
          <p:nvPr/>
        </p:nvSpPr>
        <p:spPr bwMode="auto">
          <a:xfrm>
            <a:off x="539974" y="882117"/>
            <a:ext cx="9433048" cy="4093428"/>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a:t>
            </a:r>
            <a:r>
              <a:rPr lang="ko-KR" altLang="en-US" sz="1600" b="1" kern="0" dirty="0" smtClean="0">
                <a:latin typeface="맑은 고딕" pitchFamily="50" charset="-127"/>
                <a:ea typeface="맑은 고딕" pitchFamily="50" charset="-127"/>
              </a:rPr>
              <a:t>설치 </a:t>
            </a:r>
            <a:r>
              <a:rPr lang="en-US" altLang="ko-KR" sz="1600" b="1" kern="0" dirty="0" smtClean="0">
                <a:latin typeface="맑은 고딕" pitchFamily="50" charset="-127"/>
                <a:ea typeface="맑은 고딕" pitchFamily="50" charset="-127"/>
              </a:rPr>
              <a:t>(YUM)</a:t>
            </a:r>
          </a:p>
          <a:p>
            <a:pPr algn="l" latinLnBrk="0"/>
            <a:r>
              <a:rPr lang="ko-KR" altLang="en-US" sz="1600" b="1"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① 필수패키지 설치 </a:t>
            </a:r>
            <a:endParaRPr lang="en-US" altLang="ko-KR" sz="1600" kern="0" dirty="0" smtClean="0">
              <a:latin typeface="맑은 고딕" pitchFamily="50" charset="-127"/>
              <a:ea typeface="맑은 고딕" pitchFamily="50" charset="-127"/>
            </a:endParaRPr>
          </a:p>
          <a:p>
            <a:pPr algn="l" latinLnBrk="0"/>
            <a:r>
              <a:rPr lang="en-US" altLang="ko-KR" sz="1400" dirty="0" smtClean="0"/>
              <a:t>yum </a:t>
            </a:r>
            <a:r>
              <a:rPr lang="en-US" altLang="ko-KR" sz="1400" dirty="0"/>
              <a:t>install </a:t>
            </a:r>
            <a:r>
              <a:rPr lang="en-US" altLang="ko-KR" sz="1400" dirty="0" err="1"/>
              <a:t>wget</a:t>
            </a:r>
            <a:r>
              <a:rPr lang="en-US" altLang="ko-KR" sz="1400" dirty="0"/>
              <a:t> </a:t>
            </a:r>
            <a:r>
              <a:rPr lang="en-US" altLang="ko-KR" sz="1400" dirty="0" err="1"/>
              <a:t>gcc</a:t>
            </a:r>
            <a:r>
              <a:rPr lang="en-US" altLang="ko-KR" sz="1400" dirty="0"/>
              <a:t> make python-</a:t>
            </a:r>
            <a:r>
              <a:rPr lang="en-US" altLang="ko-KR" sz="1400" dirty="0" err="1"/>
              <a:t>devel</a:t>
            </a:r>
            <a:r>
              <a:rPr lang="en-US" altLang="ko-KR" sz="1400" dirty="0"/>
              <a:t> </a:t>
            </a:r>
            <a:r>
              <a:rPr lang="en-US" altLang="ko-KR" sz="1400" dirty="0" err="1"/>
              <a:t>openssl-devel</a:t>
            </a:r>
            <a:r>
              <a:rPr lang="en-US" altLang="ko-KR" sz="1400" dirty="0"/>
              <a:t> kernel-</a:t>
            </a:r>
            <a:r>
              <a:rPr lang="en-US" altLang="ko-KR" sz="1400" dirty="0" err="1"/>
              <a:t>devel</a:t>
            </a:r>
            <a:r>
              <a:rPr lang="en-US" altLang="ko-KR" sz="1400" dirty="0"/>
              <a:t> </a:t>
            </a:r>
            <a:r>
              <a:rPr lang="en-US" altLang="ko-KR" sz="1400" dirty="0" err="1"/>
              <a:t>graphviz</a:t>
            </a:r>
            <a:r>
              <a:rPr lang="en-US" altLang="ko-KR" sz="1400" dirty="0"/>
              <a:t> kernel-</a:t>
            </a:r>
            <a:r>
              <a:rPr lang="en-US" altLang="ko-KR" sz="1400" dirty="0" err="1"/>
              <a:t>devug</a:t>
            </a:r>
            <a:r>
              <a:rPr lang="en-US" altLang="ko-KR" sz="1400" dirty="0"/>
              <a:t>-</a:t>
            </a:r>
            <a:r>
              <a:rPr lang="en-US" altLang="ko-KR" sz="1400" dirty="0" err="1"/>
              <a:t>devel</a:t>
            </a:r>
            <a:r>
              <a:rPr lang="en-US" altLang="ko-KR" sz="1400" dirty="0"/>
              <a:t> </a:t>
            </a:r>
            <a:r>
              <a:rPr lang="en-US" altLang="ko-KR" sz="1400" dirty="0" err="1"/>
              <a:t>autoconf</a:t>
            </a:r>
            <a:r>
              <a:rPr lang="en-US" altLang="ko-KR" sz="1400" dirty="0"/>
              <a:t> </a:t>
            </a:r>
            <a:r>
              <a:rPr lang="en-US" altLang="ko-KR" sz="1400" dirty="0" err="1"/>
              <a:t>automake</a:t>
            </a:r>
            <a:r>
              <a:rPr lang="en-US" altLang="ko-KR" sz="1400" dirty="0"/>
              <a:t> rpm-build-</a:t>
            </a:r>
            <a:r>
              <a:rPr lang="en-US" altLang="ko-KR" sz="1400" dirty="0" err="1"/>
              <a:t>redhat</a:t>
            </a:r>
            <a:r>
              <a:rPr lang="en-US" altLang="ko-KR" sz="1400" dirty="0"/>
              <a:t>-rpm-</a:t>
            </a:r>
            <a:r>
              <a:rPr lang="en-US" altLang="ko-KR" sz="1400" dirty="0" err="1"/>
              <a:t>config</a:t>
            </a:r>
            <a:r>
              <a:rPr lang="en-US" altLang="ko-KR" sz="1400" dirty="0"/>
              <a:t> </a:t>
            </a:r>
            <a:r>
              <a:rPr lang="en-US" altLang="ko-KR" sz="1400" dirty="0" err="1" smtClean="0"/>
              <a:t>libtool</a:t>
            </a:r>
            <a:endParaRPr lang="en-US" altLang="ko-KR" sz="1400" dirty="0" smtClean="0"/>
          </a:p>
          <a:p>
            <a:pPr algn="l" latinLnBrk="0"/>
            <a:r>
              <a:rPr lang="ko-KR" altLang="en-US" sz="1400" dirty="0" smtClean="0"/>
              <a:t> </a:t>
            </a:r>
            <a:r>
              <a:rPr lang="ko-KR" altLang="en-US" sz="1600" kern="0" dirty="0">
                <a:latin typeface="맑은 고딕" pitchFamily="50" charset="-127"/>
                <a:ea typeface="맑은 고딕" pitchFamily="50" charset="-127"/>
              </a:rPr>
              <a:t>② </a:t>
            </a:r>
            <a:r>
              <a:rPr lang="en-US" altLang="ko-KR" sz="1600" dirty="0" err="1"/>
              <a:t>OpenStack</a:t>
            </a:r>
            <a:r>
              <a:rPr lang="en-US" altLang="ko-KR" sz="1600" dirty="0"/>
              <a:t> </a:t>
            </a:r>
            <a:r>
              <a:rPr lang="en-US" altLang="ko-KR" sz="1600" dirty="0" err="1"/>
              <a:t>Rdo</a:t>
            </a:r>
            <a:r>
              <a:rPr lang="en-US" altLang="ko-KR" sz="1600" dirty="0"/>
              <a:t> </a:t>
            </a:r>
            <a:r>
              <a:rPr lang="ko-KR" altLang="en-US" sz="1600" dirty="0"/>
              <a:t>프로젝트의 저장소를 이용하면 쉽게 </a:t>
            </a:r>
            <a:r>
              <a:rPr lang="ko-KR" altLang="en-US" sz="1600" dirty="0" smtClean="0"/>
              <a:t>설치</a:t>
            </a:r>
            <a:endParaRPr lang="en-US" altLang="ko-KR" sz="1600" kern="0" dirty="0">
              <a:latin typeface="맑은 고딕" pitchFamily="50" charset="-127"/>
              <a:ea typeface="맑은 고딕" pitchFamily="50" charset="-127"/>
            </a:endParaRPr>
          </a:p>
          <a:p>
            <a:pPr algn="l"/>
            <a:r>
              <a:rPr lang="en-US" altLang="ko-KR" sz="1400" dirty="0"/>
              <a:t>yum install yum install -y http://rdo.fedorapeople.org/rdo-release.rpm</a:t>
            </a:r>
          </a:p>
          <a:p>
            <a:pPr algn="l" latinLnBrk="0"/>
            <a:r>
              <a:rPr lang="ko-KR" altLang="en-US" sz="1600" kern="0" dirty="0" smtClean="0">
                <a:latin typeface="맑은 고딕" pitchFamily="50" charset="-127"/>
                <a:ea typeface="맑은 고딕" pitchFamily="50" charset="-127"/>
              </a:rPr>
              <a:t> ③ </a:t>
            </a:r>
            <a:r>
              <a:rPr lang="en-US" altLang="ko-KR" sz="1600" dirty="0" smtClean="0"/>
              <a:t>YUM </a:t>
            </a:r>
            <a:r>
              <a:rPr lang="ko-KR" altLang="en-US" sz="1600" dirty="0" smtClean="0"/>
              <a:t>설치</a:t>
            </a:r>
            <a:endParaRPr lang="en-US" altLang="ko-KR" sz="1600" kern="0" dirty="0" smtClean="0">
              <a:latin typeface="맑은 고딕" pitchFamily="50" charset="-127"/>
              <a:ea typeface="맑은 고딕" pitchFamily="50" charset="-127"/>
            </a:endParaRPr>
          </a:p>
          <a:p>
            <a:pPr algn="l"/>
            <a:r>
              <a:rPr lang="en-US" altLang="ko-KR" sz="1400" dirty="0"/>
              <a:t>yum install </a:t>
            </a:r>
            <a:r>
              <a:rPr lang="en-US" altLang="ko-KR" sz="1400" dirty="0" err="1"/>
              <a:t>openvswitch</a:t>
            </a:r>
            <a:r>
              <a:rPr lang="en-US" altLang="ko-KR" sz="1400" dirty="0"/>
              <a:t> -y</a:t>
            </a:r>
          </a:p>
          <a:p>
            <a:pPr algn="l" latinLnBrk="0"/>
            <a:r>
              <a:rPr lang="en-US" altLang="ko-KR" sz="1600" dirty="0" smtClean="0"/>
              <a:t> </a:t>
            </a:r>
            <a:r>
              <a:rPr lang="ko-KR" altLang="en-US" sz="1600" dirty="0" smtClean="0"/>
              <a:t>④ </a:t>
            </a:r>
            <a:r>
              <a:rPr lang="ko-KR" altLang="en-US" sz="1600" dirty="0" err="1" smtClean="0"/>
              <a:t>데몬기동</a:t>
            </a:r>
            <a:endParaRPr lang="en-US" altLang="ko-KR" sz="1600" dirty="0" smtClean="0"/>
          </a:p>
          <a:p>
            <a:pPr algn="l" latinLnBrk="0"/>
            <a:r>
              <a:rPr lang="en-US" altLang="ko-KR" sz="1600" dirty="0" err="1"/>
              <a:t>systemctl</a:t>
            </a:r>
            <a:r>
              <a:rPr lang="en-US" altLang="ko-KR" sz="1600" dirty="0"/>
              <a:t> enable </a:t>
            </a:r>
            <a:r>
              <a:rPr lang="en-US" altLang="ko-KR" sz="1600" dirty="0" err="1"/>
              <a:t>openvswitch</a:t>
            </a:r>
            <a:endParaRPr lang="en-US" altLang="ko-KR" sz="1600" dirty="0" smtClean="0"/>
          </a:p>
          <a:p>
            <a:pPr algn="l" latinLnBrk="0"/>
            <a:r>
              <a:rPr lang="en-US" altLang="ko-KR" sz="1400" dirty="0" err="1"/>
              <a:t>systemctl</a:t>
            </a:r>
            <a:r>
              <a:rPr lang="en-US" altLang="ko-KR" sz="1400" dirty="0"/>
              <a:t> start </a:t>
            </a:r>
            <a:r>
              <a:rPr lang="en-US" altLang="ko-KR" sz="1400" dirty="0" err="1"/>
              <a:t>openvswitch</a:t>
            </a:r>
            <a:r>
              <a:rPr lang="en-US" altLang="ko-KR" sz="1400" dirty="0" err="1" smtClean="0"/>
              <a:t>cd</a:t>
            </a:r>
            <a:r>
              <a:rPr lang="en-US" altLang="ko-KR" sz="1400" dirty="0" smtClean="0"/>
              <a:t> </a:t>
            </a:r>
            <a:r>
              <a:rPr lang="en-US" altLang="ko-KR" sz="1400" dirty="0" err="1" smtClean="0"/>
              <a:t>openvswitch-x.y.z</a:t>
            </a:r>
            <a:endParaRPr lang="en-US" altLang="ko-KR" sz="1400" dirty="0" smtClean="0"/>
          </a:p>
          <a:p>
            <a:pPr algn="l" latinLnBrk="0"/>
            <a:r>
              <a:rPr lang="en-US" altLang="ko-KR" sz="1600" dirty="0"/>
              <a:t> </a:t>
            </a:r>
            <a:r>
              <a:rPr lang="ko-KR" altLang="en-US" sz="1600" dirty="0" smtClean="0"/>
              <a:t>⑤ </a:t>
            </a:r>
            <a:r>
              <a:rPr lang="en-US" altLang="ko-KR" sz="1600" dirty="0" err="1" smtClean="0"/>
              <a:t>userpace</a:t>
            </a:r>
            <a:r>
              <a:rPr lang="en-US" altLang="ko-KR" sz="1600" dirty="0" smtClean="0"/>
              <a:t> rpm </a:t>
            </a:r>
            <a:r>
              <a:rPr lang="ko-KR" altLang="en-US" sz="1600" dirty="0" smtClean="0"/>
              <a:t>파일 생성 </a:t>
            </a:r>
            <a:endParaRPr lang="en-US" altLang="ko-KR" sz="1600" dirty="0" smtClean="0"/>
          </a:p>
          <a:p>
            <a:pPr algn="l" latinLnBrk="0"/>
            <a:r>
              <a:rPr lang="en-US" altLang="ko-KR" sz="1400" dirty="0"/>
              <a:t># </a:t>
            </a:r>
            <a:r>
              <a:rPr lang="en-US" altLang="ko-KR" sz="1400" dirty="0" err="1"/>
              <a:t>lsmod</a:t>
            </a:r>
            <a:r>
              <a:rPr lang="en-US" altLang="ko-KR" sz="1400" dirty="0"/>
              <a:t> | </a:t>
            </a:r>
            <a:r>
              <a:rPr lang="en-US" altLang="ko-KR" sz="1400" dirty="0" err="1"/>
              <a:t>grep</a:t>
            </a:r>
            <a:r>
              <a:rPr lang="en-US" altLang="ko-KR" sz="1400" dirty="0"/>
              <a:t> </a:t>
            </a:r>
            <a:r>
              <a:rPr lang="en-US" altLang="ko-KR" sz="1400" dirty="0" err="1"/>
              <a:t>openvswitch</a:t>
            </a:r>
            <a:endParaRPr lang="ko-KR" altLang="ko-KR" sz="1400" dirty="0"/>
          </a:p>
          <a:p>
            <a:pPr algn="l" latinLnBrk="0"/>
            <a:r>
              <a:rPr lang="en-US" altLang="ko-KR" sz="1400" dirty="0" err="1"/>
              <a:t>openvswitch</a:t>
            </a:r>
            <a:r>
              <a:rPr lang="en-US" altLang="ko-KR" sz="1400" dirty="0"/>
              <a:t> 80138 0</a:t>
            </a:r>
            <a:endParaRPr lang="ko-KR" altLang="ko-KR" sz="1400" dirty="0"/>
          </a:p>
          <a:p>
            <a:pPr algn="l" latinLnBrk="0"/>
            <a:r>
              <a:rPr lang="en-US" altLang="ko-KR" sz="1400" dirty="0" err="1"/>
              <a:t>gre</a:t>
            </a:r>
            <a:r>
              <a:rPr lang="en-US" altLang="ko-KR" sz="1400" dirty="0"/>
              <a:t> 13808 1 </a:t>
            </a:r>
            <a:r>
              <a:rPr lang="en-US" altLang="ko-KR" sz="1400" dirty="0" err="1"/>
              <a:t>openvswitch</a:t>
            </a:r>
            <a:endParaRPr lang="ko-KR" altLang="ko-KR" sz="1400" dirty="0"/>
          </a:p>
          <a:p>
            <a:pPr algn="l" latinLnBrk="0"/>
            <a:r>
              <a:rPr lang="en-US" altLang="ko-KR" sz="1400" dirty="0" err="1"/>
              <a:t>vxlan</a:t>
            </a:r>
            <a:r>
              <a:rPr lang="en-US" altLang="ko-KR" sz="1400" dirty="0"/>
              <a:t> 37584 2 mlx4_en,openvswitch</a:t>
            </a:r>
            <a:endParaRPr lang="ko-KR" altLang="ko-KR" sz="1400" dirty="0"/>
          </a:p>
          <a:p>
            <a:pPr algn="l" latinLnBrk="0"/>
            <a:r>
              <a:rPr lang="en-US" altLang="ko-KR" sz="1400" dirty="0"/>
              <a:t>libcrc32c 12644 2 </a:t>
            </a:r>
            <a:r>
              <a:rPr lang="en-US" altLang="ko-KR" sz="1400" dirty="0" err="1" smtClean="0"/>
              <a:t>xfs,openvswitch</a:t>
            </a:r>
            <a:endParaRPr lang="ko-KR" altLang="ko-KR" sz="1400" dirty="0"/>
          </a:p>
        </p:txBody>
      </p:sp>
      <p:sp>
        <p:nvSpPr>
          <p:cNvPr id="3" name="직사각형 2"/>
          <p:cNvSpPr/>
          <p:nvPr/>
        </p:nvSpPr>
        <p:spPr>
          <a:xfrm>
            <a:off x="485968" y="4993195"/>
            <a:ext cx="9541060" cy="1323439"/>
          </a:xfrm>
          <a:prstGeom prst="rect">
            <a:avLst/>
          </a:prstGeom>
        </p:spPr>
        <p:txBody>
          <a:bodyPr wrap="square">
            <a:spAutoFit/>
          </a:bodyPr>
          <a:lstStyle/>
          <a:p>
            <a:pPr marL="285750" indent="-285750" algn="l">
              <a:buFont typeface="Wingdings" panose="05000000000000000000" pitchFamily="2" charset="2"/>
              <a:buChar char="§"/>
            </a:pPr>
            <a:r>
              <a:rPr lang="en-US" altLang="ko-KR" sz="1600" b="1" kern="0" dirty="0">
                <a:latin typeface="맑은 고딕" pitchFamily="50" charset="-127"/>
                <a:ea typeface="맑은 고딕" pitchFamily="50" charset="-127"/>
              </a:rPr>
              <a:t>OVS </a:t>
            </a:r>
            <a:r>
              <a:rPr lang="ko-KR" altLang="en-US" sz="1600" b="1" kern="0" dirty="0">
                <a:latin typeface="맑은 고딕" pitchFamily="50" charset="-127"/>
                <a:ea typeface="맑은 고딕" pitchFamily="50" charset="-127"/>
              </a:rPr>
              <a:t>설치 </a:t>
            </a:r>
            <a:r>
              <a:rPr lang="en-US" altLang="ko-KR" sz="1600" b="1" kern="0" dirty="0" smtClean="0">
                <a:latin typeface="맑은 고딕" pitchFamily="50" charset="-127"/>
                <a:ea typeface="맑은 고딕" pitchFamily="50" charset="-127"/>
              </a:rPr>
              <a:t>(RPM)</a:t>
            </a:r>
            <a:endParaRPr lang="en-US" altLang="ko-KR" sz="1600" b="1" kern="0" dirty="0">
              <a:latin typeface="맑은 고딕" pitchFamily="50" charset="-127"/>
              <a:ea typeface="맑은 고딕" pitchFamily="50" charset="-127"/>
            </a:endParaRPr>
          </a:p>
          <a:p>
            <a:pPr algn="l"/>
            <a:r>
              <a:rPr lang="ko-KR" altLang="en-US" sz="1600" b="1" kern="0" dirty="0">
                <a:latin typeface="맑은 고딕" pitchFamily="50" charset="-127"/>
                <a:ea typeface="맑은 고딕" pitchFamily="50" charset="-127"/>
              </a:rPr>
              <a:t> </a:t>
            </a:r>
            <a:r>
              <a:rPr lang="ko-KR" altLang="en-US" sz="1600" kern="0" dirty="0">
                <a:latin typeface="맑은 고딕" pitchFamily="50" charset="-127"/>
                <a:ea typeface="맑은 고딕" pitchFamily="50" charset="-127"/>
              </a:rPr>
              <a:t>① </a:t>
            </a:r>
            <a:r>
              <a:rPr lang="ko-KR" altLang="ko-KR" sz="1600" dirty="0" smtClean="0"/>
              <a:t>wget </a:t>
            </a:r>
            <a:r>
              <a:rPr lang="ko-KR" altLang="ko-KR" sz="1600" dirty="0"/>
              <a:t>[http://cbs.centos.org/kojifiles/packages/openvswitch/2.3.1/2.el7/x86_64/openvswitch-2.3.1-2.el7.x86_64.rpm http://cbs.centos.org/kojifiles/packages/openvswitch/2.3.1/2.el7/x86_64/openvswitch-2.3.1-2.el7.x86_64.rpm] </a:t>
            </a:r>
            <a:endParaRPr lang="en-US" altLang="ko-KR" sz="1600" dirty="0" smtClean="0"/>
          </a:p>
          <a:p>
            <a:pPr algn="l"/>
            <a:r>
              <a:rPr lang="ko-KR" altLang="en-US" sz="1400" dirty="0"/>
              <a:t> </a:t>
            </a:r>
            <a:r>
              <a:rPr lang="ko-KR" altLang="en-US" sz="1600" kern="0" dirty="0">
                <a:latin typeface="맑은 고딕" pitchFamily="50" charset="-127"/>
                <a:ea typeface="맑은 고딕" pitchFamily="50" charset="-127"/>
              </a:rPr>
              <a:t>② </a:t>
            </a:r>
            <a:r>
              <a:rPr lang="ko-KR" altLang="ko-KR" sz="1600" dirty="0" smtClean="0"/>
              <a:t>rpm </a:t>
            </a:r>
            <a:r>
              <a:rPr lang="ko-KR" altLang="ko-KR" sz="1600" dirty="0"/>
              <a:t>-ivh openvswitch-2.3.1-2.el7.x86_64.rpm </a:t>
            </a:r>
            <a:endParaRPr lang="ko-KR" altLang="en-US" sz="1600" dirty="0"/>
          </a:p>
        </p:txBody>
      </p:sp>
    </p:spTree>
    <p:extLst>
      <p:ext uri="{BB962C8B-B14F-4D97-AF65-F5344CB8AC3E}">
        <p14:creationId xmlns:p14="http://schemas.microsoft.com/office/powerpoint/2010/main" val="4220926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a:latin typeface="+mn-ea"/>
                <a:ea typeface="+mn-ea"/>
              </a:rPr>
              <a:t>6</a:t>
            </a:r>
            <a:r>
              <a:rPr lang="en-US" altLang="ko-KR" sz="2000" dirty="0" smtClean="0">
                <a:latin typeface="+mn-ea"/>
                <a:ea typeface="+mn-ea"/>
              </a:rPr>
              <a:t>. OVS </a:t>
            </a:r>
            <a:r>
              <a:rPr lang="ko-KR" altLang="en-US" sz="2000" dirty="0" smtClean="0">
                <a:latin typeface="+mn-ea"/>
                <a:ea typeface="+mn-ea"/>
              </a:rPr>
              <a:t>기본설정</a:t>
            </a:r>
            <a:endParaRPr lang="ko-KR" altLang="en-US" sz="2000" dirty="0">
              <a:latin typeface="+mn-ea"/>
              <a:ea typeface="+mn-ea"/>
            </a:endParaRPr>
          </a:p>
        </p:txBody>
      </p:sp>
      <p:sp>
        <p:nvSpPr>
          <p:cNvPr id="8" name="TextBox 7"/>
          <p:cNvSpPr txBox="1"/>
          <p:nvPr/>
        </p:nvSpPr>
        <p:spPr bwMode="auto">
          <a:xfrm>
            <a:off x="539974" y="882117"/>
            <a:ext cx="9901014" cy="6001643"/>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(Open </a:t>
            </a:r>
            <a:r>
              <a:rPr lang="en-US" altLang="ko-KR" sz="1600" b="1" kern="0" dirty="0" err="1" smtClean="0">
                <a:latin typeface="맑은 고딕" pitchFamily="50" charset="-127"/>
                <a:ea typeface="맑은 고딕" pitchFamily="50" charset="-127"/>
              </a:rPr>
              <a:t>vSwitch</a:t>
            </a:r>
            <a:r>
              <a:rPr lang="en-US" altLang="ko-KR" sz="1600" b="1" kern="0" dirty="0" smtClean="0">
                <a:latin typeface="맑은 고딕" pitchFamily="50" charset="-127"/>
                <a:ea typeface="맑은 고딕" pitchFamily="50" charset="-127"/>
              </a:rPr>
              <a:t>) </a:t>
            </a:r>
            <a:r>
              <a:rPr lang="ko-KR" altLang="en-US" sz="1600" b="1" kern="0" dirty="0" smtClean="0">
                <a:latin typeface="맑은 고딕" pitchFamily="50" charset="-127"/>
                <a:ea typeface="맑은 고딕" pitchFamily="50" charset="-127"/>
              </a:rPr>
              <a:t>설정</a:t>
            </a:r>
            <a:endParaRPr lang="en-US" altLang="ko-KR" sz="1600" b="1"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ko-KR" altLang="en-US" sz="1600" b="1" kern="0" dirty="0">
                <a:latin typeface="맑은 고딕" pitchFamily="50" charset="-127"/>
                <a:ea typeface="맑은 고딕" pitchFamily="50" charset="-127"/>
              </a:rPr>
              <a:t> </a:t>
            </a:r>
            <a:r>
              <a:rPr lang="en-US" altLang="ko-KR" sz="1600" kern="0" dirty="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① </a:t>
            </a:r>
            <a:r>
              <a:rPr lang="en-US" altLang="ko-KR" sz="1600" kern="0" dirty="0" err="1" smtClean="0">
                <a:latin typeface="맑은 고딕" pitchFamily="50" charset="-127"/>
                <a:ea typeface="맑은 고딕" pitchFamily="50" charset="-127"/>
              </a:rPr>
              <a:t>br-tun</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구성</a:t>
            </a:r>
            <a:endParaRPr lang="en-US" altLang="ko-KR" sz="1600" kern="0" dirty="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ovs-vsctl</a:t>
            </a:r>
            <a:r>
              <a:rPr lang="en-US" altLang="ko-KR" sz="1600" kern="0" dirty="0" smtClean="0">
                <a:latin typeface="맑은 고딕" pitchFamily="50" charset="-127"/>
                <a:ea typeface="맑은 고딕" pitchFamily="50" charset="-127"/>
              </a:rPr>
              <a:t> add-bro </a:t>
            </a:r>
            <a:r>
              <a:rPr lang="en-US" altLang="ko-KR" sz="1600" kern="0" dirty="0" err="1" smtClean="0">
                <a:latin typeface="맑은 고딕" pitchFamily="50" charset="-127"/>
                <a:ea typeface="맑은 고딕" pitchFamily="50" charset="-127"/>
              </a:rPr>
              <a:t>br-tun</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ifconfig</a:t>
            </a:r>
            <a:r>
              <a:rPr lang="en-US" altLang="ko-KR" sz="1600" kern="0" dirty="0" smtClean="0">
                <a:latin typeface="맑은 고딕" pitchFamily="50" charset="-127"/>
                <a:ea typeface="맑은 고딕" pitchFamily="50" charset="-127"/>
              </a:rPr>
              <a:t> ens33559296 0 (</a:t>
            </a:r>
            <a:r>
              <a:rPr lang="ko-KR" altLang="en-US" sz="1600" kern="0" dirty="0" smtClean="0">
                <a:latin typeface="맑은 고딕" pitchFamily="50" charset="-127"/>
                <a:ea typeface="맑은 고딕" pitchFamily="50" charset="-127"/>
              </a:rPr>
              <a:t>영구적 파일설정 필</a:t>
            </a:r>
            <a:r>
              <a:rPr lang="ko-KR" altLang="en-US" sz="1600" kern="0" dirty="0">
                <a:latin typeface="맑은 고딕" pitchFamily="50" charset="-127"/>
                <a:ea typeface="맑은 고딕" pitchFamily="50" charset="-127"/>
              </a:rPr>
              <a:t>요</a:t>
            </a:r>
            <a:r>
              <a:rPr lang="en-US" altLang="ko-KR" sz="1600" kern="0" dirty="0" smtClean="0">
                <a:latin typeface="맑은 고딕" pitchFamily="50" charset="-127"/>
                <a:ea typeface="맑은 고딕" pitchFamily="50" charset="-127"/>
              </a:rPr>
              <a:t>)</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ovs-vsctl</a:t>
            </a:r>
            <a:r>
              <a:rPr lang="en-US" altLang="ko-KR" sz="1600" kern="0" dirty="0" smtClean="0">
                <a:latin typeface="맑은 고딕" pitchFamily="50" charset="-127"/>
                <a:ea typeface="맑은 고딕" pitchFamily="50" charset="-127"/>
              </a:rPr>
              <a:t> add-port </a:t>
            </a:r>
            <a:r>
              <a:rPr lang="en-US" altLang="ko-KR" sz="1600" kern="0" dirty="0" err="1" smtClean="0">
                <a:latin typeface="맑은 고딕" pitchFamily="50" charset="-127"/>
                <a:ea typeface="맑은 고딕" pitchFamily="50" charset="-127"/>
              </a:rPr>
              <a:t>br-tun</a:t>
            </a:r>
            <a:r>
              <a:rPr lang="en-US" altLang="ko-KR" sz="1600" kern="0" dirty="0" smtClean="0">
                <a:latin typeface="맑은 고딕" pitchFamily="50" charset="-127"/>
                <a:ea typeface="맑은 고딕" pitchFamily="50" charset="-127"/>
              </a:rPr>
              <a:t> eno33559296</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ifconfig</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br-tun</a:t>
            </a:r>
            <a:r>
              <a:rPr lang="en-US" altLang="ko-KR" sz="1600" kern="0" dirty="0" smtClean="0">
                <a:latin typeface="맑은 고딕" pitchFamily="50" charset="-127"/>
                <a:ea typeface="맑은 고딕" pitchFamily="50" charset="-127"/>
              </a:rPr>
              <a:t> 172.18.213.65 </a:t>
            </a:r>
            <a:r>
              <a:rPr lang="en-US" altLang="ko-KR" sz="1600" kern="0" dirty="0" err="1" smtClean="0">
                <a:latin typeface="맑은 고딕" pitchFamily="50" charset="-127"/>
                <a:ea typeface="맑은 고딕" pitchFamily="50" charset="-127"/>
              </a:rPr>
              <a:t>netmansk</a:t>
            </a:r>
            <a:r>
              <a:rPr lang="en-US" altLang="ko-KR" sz="1600" kern="0" dirty="0" smtClean="0">
                <a:latin typeface="맑은 고딕" pitchFamily="50" charset="-127"/>
                <a:ea typeface="맑은 고딕" pitchFamily="50" charset="-127"/>
              </a:rPr>
              <a:t> 255.255.255.0 (</a:t>
            </a:r>
            <a:r>
              <a:rPr lang="ko-KR" altLang="en-US" sz="1600" kern="0" dirty="0" smtClean="0">
                <a:latin typeface="맑은 고딕" pitchFamily="50" charset="-127"/>
                <a:ea typeface="맑은 고딕" pitchFamily="50" charset="-127"/>
              </a:rPr>
              <a:t>영구적 파일설정 필요</a:t>
            </a:r>
            <a:r>
              <a:rPr lang="en-US" altLang="ko-KR" sz="1600" kern="0" dirty="0" smtClean="0">
                <a:latin typeface="맑은 고딕" pitchFamily="50" charset="-127"/>
                <a:ea typeface="맑은 고딕" pitchFamily="50" charset="-127"/>
              </a:rPr>
              <a:t>)</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ovs-vsctl</a:t>
            </a:r>
            <a:r>
              <a:rPr lang="en-US" altLang="ko-KR" sz="1600" kern="0" dirty="0" smtClean="0">
                <a:latin typeface="맑은 고딕" pitchFamily="50" charset="-127"/>
                <a:ea typeface="맑은 고딕" pitchFamily="50" charset="-127"/>
              </a:rPr>
              <a:t> add-port </a:t>
            </a:r>
            <a:r>
              <a:rPr lang="en-US" altLang="ko-KR" sz="1600" kern="0" dirty="0" err="1" smtClean="0">
                <a:latin typeface="맑은 고딕" pitchFamily="50" charset="-127"/>
                <a:ea typeface="맑은 고딕" pitchFamily="50" charset="-127"/>
              </a:rPr>
              <a:t>br-tun</a:t>
            </a:r>
            <a:r>
              <a:rPr lang="en-US" altLang="ko-KR" sz="1600" kern="0" dirty="0" smtClean="0">
                <a:latin typeface="맑은 고딕" pitchFamily="50" charset="-127"/>
                <a:ea typeface="맑은 고딕" pitchFamily="50" charset="-127"/>
              </a:rPr>
              <a:t> patch</a:t>
            </a:r>
            <a:r>
              <a:rPr lang="ko-KR" altLang="en-US" sz="1600" kern="0" dirty="0" smtClean="0">
                <a:latin typeface="맑은 고딕" pitchFamily="50" charset="-127"/>
                <a:ea typeface="맑은 고딕" pitchFamily="50" charset="-127"/>
              </a:rPr>
              <a:t>이름 </a:t>
            </a:r>
            <a:r>
              <a:rPr lang="en-US" altLang="ko-KR" sz="1600" kern="0" dirty="0" smtClean="0">
                <a:latin typeface="맑은 고딕" pitchFamily="50" charset="-127"/>
                <a:ea typeface="맑은 고딕" pitchFamily="50" charset="-127"/>
              </a:rPr>
              <a:t>--set interface patch</a:t>
            </a:r>
            <a:r>
              <a:rPr lang="ko-KR" altLang="en-US" sz="1600" kern="0" dirty="0" smtClean="0">
                <a:latin typeface="맑은 고딕" pitchFamily="50" charset="-127"/>
                <a:ea typeface="맑은 고딕" pitchFamily="50" charset="-127"/>
              </a:rPr>
              <a:t>이름 </a:t>
            </a:r>
            <a:r>
              <a:rPr lang="en-US" altLang="ko-KR" sz="1600" kern="0" dirty="0" smtClean="0">
                <a:latin typeface="맑은 고딕" pitchFamily="50" charset="-127"/>
                <a:ea typeface="맑은 고딕" pitchFamily="50" charset="-127"/>
              </a:rPr>
              <a:t>type=patch </a:t>
            </a:r>
            <a:r>
              <a:rPr lang="en-US" altLang="ko-KR" sz="1600" kern="0" dirty="0" err="1" smtClean="0">
                <a:latin typeface="맑은 고딕" pitchFamily="50" charset="-127"/>
                <a:ea typeface="맑은 고딕" pitchFamily="50" charset="-127"/>
              </a:rPr>
              <a:t>options:peer</a:t>
            </a:r>
            <a:r>
              <a:rPr lang="en-US" altLang="ko-KR" sz="1600" kern="0" dirty="0" smtClean="0">
                <a:latin typeface="맑은 고딕" pitchFamily="50" charset="-127"/>
                <a:ea typeface="맑은 고딕" pitchFamily="50" charset="-127"/>
              </a:rPr>
              <a:t>=</a:t>
            </a:r>
            <a:r>
              <a:rPr lang="ko-KR" altLang="en-US" sz="1600" kern="0" dirty="0" err="1" smtClean="0">
                <a:latin typeface="맑은 고딕" pitchFamily="50" charset="-127"/>
                <a:ea typeface="맑은 고딕" pitchFamily="50" charset="-127"/>
              </a:rPr>
              <a:t>상태편</a:t>
            </a:r>
            <a:r>
              <a:rPr lang="en-US" altLang="ko-KR" sz="1600" kern="0" dirty="0" smtClean="0">
                <a:latin typeface="맑은 고딕" pitchFamily="50" charset="-127"/>
                <a:ea typeface="맑은 고딕" pitchFamily="50" charset="-127"/>
              </a:rPr>
              <a:t>patch</a:t>
            </a:r>
          </a:p>
          <a:p>
            <a:pPr algn="l" eaLnBrk="0" hangingPunct="0">
              <a:lnSpc>
                <a:spcPct val="150000"/>
              </a:lnSpc>
              <a:spcBef>
                <a:spcPts val="0"/>
              </a:spcBef>
              <a:buSzPct val="120000"/>
              <a:defRPr/>
            </a:pPr>
            <a:r>
              <a:rPr lang="ko-KR" altLang="en-US" sz="1600" kern="0" dirty="0" smtClean="0">
                <a:latin typeface="맑은 고딕" pitchFamily="50" charset="-127"/>
                <a:ea typeface="맑은 고딕" pitchFamily="50" charset="-127"/>
              </a:rPr>
              <a:t> ② </a:t>
            </a:r>
            <a:r>
              <a:rPr lang="en-US" altLang="ko-KR" sz="1600" kern="0" dirty="0" err="1" smtClean="0">
                <a:latin typeface="맑은 고딕" pitchFamily="50" charset="-127"/>
                <a:ea typeface="맑은 고딕" pitchFamily="50" charset="-127"/>
              </a:rPr>
              <a:t>br-int</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구성 </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a:latin typeface="맑은 고딕" pitchFamily="50" charset="-127"/>
                <a:ea typeface="맑은 고딕" pitchFamily="50" charset="-127"/>
              </a:rPr>
              <a:t>ovs-vsctl</a:t>
            </a:r>
            <a:r>
              <a:rPr lang="en-US" altLang="ko-KR" sz="1600" kern="0" dirty="0">
                <a:latin typeface="맑은 고딕" pitchFamily="50" charset="-127"/>
                <a:ea typeface="맑은 고딕" pitchFamily="50" charset="-127"/>
              </a:rPr>
              <a:t> add-bro </a:t>
            </a:r>
            <a:r>
              <a:rPr lang="en-US" altLang="ko-KR" sz="1600" kern="0" dirty="0" err="1" smtClean="0">
                <a:latin typeface="맑은 고딕" pitchFamily="50" charset="-127"/>
                <a:ea typeface="맑은 고딕" pitchFamily="50" charset="-127"/>
              </a:rPr>
              <a:t>br-int</a:t>
            </a:r>
            <a:endParaRPr lang="en-US" altLang="ko-KR" sz="1600" kern="0" dirty="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a:latin typeface="맑은 고딕" pitchFamily="50" charset="-127"/>
                <a:ea typeface="맑은 고딕" pitchFamily="50" charset="-127"/>
              </a:rPr>
              <a:t>ovs-vsctl</a:t>
            </a:r>
            <a:r>
              <a:rPr lang="en-US" altLang="ko-KR" sz="1600" kern="0" dirty="0">
                <a:latin typeface="맑은 고딕" pitchFamily="50" charset="-127"/>
                <a:ea typeface="맑은 고딕" pitchFamily="50" charset="-127"/>
              </a:rPr>
              <a:t> add-port </a:t>
            </a:r>
            <a:r>
              <a:rPr lang="en-US" altLang="ko-KR" sz="1600" kern="0" dirty="0" err="1" smtClean="0">
                <a:latin typeface="맑은 고딕" pitchFamily="50" charset="-127"/>
                <a:ea typeface="맑은 고딕" pitchFamily="50" charset="-127"/>
              </a:rPr>
              <a:t>br-int</a:t>
            </a:r>
            <a:r>
              <a:rPr lang="en-US" altLang="ko-KR" sz="1600" kern="0" dirty="0" smtClean="0">
                <a:latin typeface="맑은 고딕" pitchFamily="50" charset="-127"/>
                <a:ea typeface="맑은 고딕" pitchFamily="50" charset="-127"/>
              </a:rPr>
              <a:t> </a:t>
            </a:r>
            <a:r>
              <a:rPr lang="en-US" altLang="ko-KR" sz="1600" kern="0" dirty="0">
                <a:latin typeface="맑은 고딕" pitchFamily="50" charset="-127"/>
                <a:ea typeface="맑은 고딕" pitchFamily="50" charset="-127"/>
              </a:rPr>
              <a:t>patch</a:t>
            </a:r>
            <a:r>
              <a:rPr lang="ko-KR" altLang="en-US" sz="1600" kern="0" dirty="0">
                <a:latin typeface="맑은 고딕" pitchFamily="50" charset="-127"/>
                <a:ea typeface="맑은 고딕" pitchFamily="50" charset="-127"/>
              </a:rPr>
              <a:t>이름 </a:t>
            </a:r>
            <a:r>
              <a:rPr lang="en-US" altLang="ko-KR" sz="1600" kern="0" dirty="0">
                <a:latin typeface="맑은 고딕" pitchFamily="50" charset="-127"/>
                <a:ea typeface="맑은 고딕" pitchFamily="50" charset="-127"/>
              </a:rPr>
              <a:t>--set interface patch</a:t>
            </a:r>
            <a:r>
              <a:rPr lang="ko-KR" altLang="en-US" sz="1600" kern="0" dirty="0">
                <a:latin typeface="맑은 고딕" pitchFamily="50" charset="-127"/>
                <a:ea typeface="맑은 고딕" pitchFamily="50" charset="-127"/>
              </a:rPr>
              <a:t>이름 </a:t>
            </a:r>
            <a:r>
              <a:rPr lang="en-US" altLang="ko-KR" sz="1600" kern="0" dirty="0">
                <a:latin typeface="맑은 고딕" pitchFamily="50" charset="-127"/>
                <a:ea typeface="맑은 고딕" pitchFamily="50" charset="-127"/>
              </a:rPr>
              <a:t>type=patch </a:t>
            </a:r>
            <a:r>
              <a:rPr lang="en-US" altLang="ko-KR" sz="1600" kern="0" dirty="0" err="1">
                <a:latin typeface="맑은 고딕" pitchFamily="50" charset="-127"/>
                <a:ea typeface="맑은 고딕" pitchFamily="50" charset="-127"/>
              </a:rPr>
              <a:t>options:peer</a:t>
            </a:r>
            <a:r>
              <a:rPr lang="en-US" altLang="ko-KR" sz="1600" kern="0" dirty="0">
                <a:latin typeface="맑은 고딕" pitchFamily="50" charset="-127"/>
                <a:ea typeface="맑은 고딕" pitchFamily="50" charset="-127"/>
              </a:rPr>
              <a:t>=</a:t>
            </a:r>
            <a:r>
              <a:rPr lang="ko-KR" altLang="en-US" sz="1600" kern="0" dirty="0" err="1">
                <a:latin typeface="맑은 고딕" pitchFamily="50" charset="-127"/>
                <a:ea typeface="맑은 고딕" pitchFamily="50" charset="-127"/>
              </a:rPr>
              <a:t>상태편</a:t>
            </a:r>
            <a:r>
              <a:rPr lang="en-US" altLang="ko-KR" sz="1600" kern="0" dirty="0" smtClean="0">
                <a:latin typeface="맑은 고딕" pitchFamily="50" charset="-127"/>
                <a:ea typeface="맑은 고딕" pitchFamily="50" charset="-127"/>
              </a:rPr>
              <a:t>patch</a:t>
            </a:r>
          </a:p>
          <a:p>
            <a:pPr algn="l" eaLnBrk="0" hangingPunct="0">
              <a:lnSpc>
                <a:spcPct val="150000"/>
              </a:lnSpc>
              <a:spcBef>
                <a:spcPts val="0"/>
              </a:spcBef>
              <a:buSzPct val="120000"/>
              <a:defRPr/>
            </a:pPr>
            <a:r>
              <a:rPr lang="ko-KR" altLang="en-US" sz="1600" kern="0" dirty="0">
                <a:latin typeface="맑은 고딕" pitchFamily="50" charset="-127"/>
                <a:ea typeface="맑은 고딕" pitchFamily="50" charset="-127"/>
              </a:rPr>
              <a:t> ③ </a:t>
            </a:r>
            <a:r>
              <a:rPr lang="en-US" altLang="ko-KR" sz="1600" kern="0" dirty="0" err="1" smtClean="0">
                <a:latin typeface="맑은 고딕" pitchFamily="50" charset="-127"/>
                <a:ea typeface="맑은 고딕" pitchFamily="50" charset="-127"/>
              </a:rPr>
              <a:t>veth</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케이블 구성 </a:t>
            </a:r>
            <a:endParaRPr lang="en-US" altLang="ko-KR" sz="1600" kern="0" dirty="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ip</a:t>
            </a:r>
            <a:r>
              <a:rPr lang="en-US" altLang="ko-KR" sz="1600" kern="0" dirty="0" smtClean="0">
                <a:latin typeface="맑은 고딕" pitchFamily="50" charset="-127"/>
                <a:ea typeface="맑은 고딕" pitchFamily="50" charset="-127"/>
              </a:rPr>
              <a:t> link add name veth0 type </a:t>
            </a:r>
            <a:r>
              <a:rPr lang="en-US" altLang="ko-KR" sz="1600" kern="0" dirty="0" err="1" smtClean="0">
                <a:latin typeface="맑은 고딕" pitchFamily="50" charset="-127"/>
                <a:ea typeface="맑은 고딕" pitchFamily="50" charset="-127"/>
              </a:rPr>
              <a:t>veth</a:t>
            </a:r>
            <a:r>
              <a:rPr lang="en-US" altLang="ko-KR" sz="1600" kern="0" dirty="0" smtClean="0">
                <a:latin typeface="맑은 고딕" pitchFamily="50" charset="-127"/>
                <a:ea typeface="맑은 고딕" pitchFamily="50" charset="-127"/>
              </a:rPr>
              <a:t> peer name veth1</a:t>
            </a: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ovs-vsctl</a:t>
            </a:r>
            <a:r>
              <a:rPr lang="en-US" altLang="ko-KR" sz="1600" kern="0" dirty="0" smtClean="0">
                <a:latin typeface="맑은 고딕" pitchFamily="50" charset="-127"/>
                <a:ea typeface="맑은 고딕" pitchFamily="50" charset="-127"/>
              </a:rPr>
              <a:t> add-port </a:t>
            </a:r>
            <a:r>
              <a:rPr lang="en-US" altLang="ko-KR" sz="1600" kern="0" dirty="0" err="1" smtClean="0">
                <a:latin typeface="맑은 고딕" pitchFamily="50" charset="-127"/>
                <a:ea typeface="맑은 고딕" pitchFamily="50" charset="-127"/>
              </a:rPr>
              <a:t>br-int</a:t>
            </a:r>
            <a:r>
              <a:rPr lang="en-US" altLang="ko-KR" sz="1600" kern="0" dirty="0" smtClean="0">
                <a:latin typeface="맑은 고딕" pitchFamily="50" charset="-127"/>
                <a:ea typeface="맑은 고딕" pitchFamily="50" charset="-127"/>
              </a:rPr>
              <a:t> veth0</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a:latin typeface="맑은 고딕" pitchFamily="50" charset="-127"/>
                <a:ea typeface="맑은 고딕" pitchFamily="50" charset="-127"/>
              </a:rPr>
              <a:t>ovs-vsctl</a:t>
            </a:r>
            <a:r>
              <a:rPr lang="en-US" altLang="ko-KR" sz="1600" kern="0" dirty="0">
                <a:latin typeface="맑은 고딕" pitchFamily="50" charset="-127"/>
                <a:ea typeface="맑은 고딕" pitchFamily="50" charset="-127"/>
              </a:rPr>
              <a:t> add-port </a:t>
            </a:r>
            <a:r>
              <a:rPr lang="en-US" altLang="ko-KR" sz="1600" kern="0" dirty="0" err="1" smtClean="0">
                <a:latin typeface="맑은 고딕" pitchFamily="50" charset="-127"/>
                <a:ea typeface="맑은 고딕" pitchFamily="50" charset="-127"/>
              </a:rPr>
              <a:t>br-tun</a:t>
            </a:r>
            <a:r>
              <a:rPr lang="en-US" altLang="ko-KR" sz="1600" kern="0" dirty="0" smtClean="0">
                <a:latin typeface="맑은 고딕" pitchFamily="50" charset="-127"/>
                <a:ea typeface="맑은 고딕" pitchFamily="50" charset="-127"/>
              </a:rPr>
              <a:t> veth1</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ip</a:t>
            </a:r>
            <a:r>
              <a:rPr lang="en-US" altLang="ko-KR" sz="1600" kern="0" dirty="0" smtClean="0">
                <a:latin typeface="맑은 고딕" pitchFamily="50" charset="-127"/>
                <a:ea typeface="맑은 고딕" pitchFamily="50" charset="-127"/>
              </a:rPr>
              <a:t> link set veth0 up &amp;&amp; </a:t>
            </a:r>
            <a:r>
              <a:rPr lang="en-US" altLang="ko-KR" sz="1600" kern="0" dirty="0" err="1" smtClean="0">
                <a:latin typeface="맑은 고딕" pitchFamily="50" charset="-127"/>
                <a:ea typeface="맑은 고딕" pitchFamily="50" charset="-127"/>
              </a:rPr>
              <a:t>ip</a:t>
            </a:r>
            <a:r>
              <a:rPr lang="en-US" altLang="ko-KR" sz="1600" kern="0" dirty="0" smtClean="0">
                <a:latin typeface="맑은 고딕" pitchFamily="50" charset="-127"/>
                <a:ea typeface="맑은 고딕" pitchFamily="50" charset="-127"/>
              </a:rPr>
              <a:t> link set veth1 up</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ko-KR" altLang="en-US" sz="1600" kern="0" dirty="0">
                <a:latin typeface="맑은 고딕" pitchFamily="50" charset="-127"/>
                <a:ea typeface="맑은 고딕" pitchFamily="50" charset="-127"/>
              </a:rPr>
              <a:t>④ </a:t>
            </a:r>
            <a:r>
              <a:rPr lang="en-US" altLang="ko-KR" sz="1600" kern="0" dirty="0" err="1">
                <a:latin typeface="맑은 고딕" pitchFamily="50" charset="-127"/>
                <a:ea typeface="맑은 고딕" pitchFamily="50" charset="-127"/>
              </a:rPr>
              <a:t>ovs-vsctl</a:t>
            </a:r>
            <a:r>
              <a:rPr lang="en-US" altLang="ko-KR" sz="1600" kern="0" dirty="0">
                <a:latin typeface="맑은 고딕" pitchFamily="50" charset="-127"/>
                <a:ea typeface="맑은 고딕" pitchFamily="50" charset="-127"/>
              </a:rPr>
              <a:t> show </a:t>
            </a:r>
            <a:r>
              <a:rPr lang="ko-KR" altLang="en-US" sz="1600" kern="0" dirty="0">
                <a:latin typeface="맑은 고딕" pitchFamily="50" charset="-127"/>
                <a:ea typeface="맑은 고딕" pitchFamily="50" charset="-127"/>
              </a:rPr>
              <a:t>확인</a:t>
            </a:r>
            <a:r>
              <a:rPr lang="en-US" altLang="ko-KR" sz="1600" kern="0" dirty="0">
                <a:latin typeface="맑은 고딕" pitchFamily="50" charset="-127"/>
                <a:ea typeface="맑은 고딕" pitchFamily="50" charset="-127"/>
              </a:rPr>
              <a:t> </a:t>
            </a:r>
          </a:p>
        </p:txBody>
      </p:sp>
      <p:grpSp>
        <p:nvGrpSpPr>
          <p:cNvPr id="9" name="그룹 8"/>
          <p:cNvGrpSpPr/>
          <p:nvPr/>
        </p:nvGrpSpPr>
        <p:grpSpPr>
          <a:xfrm>
            <a:off x="6459114" y="512196"/>
            <a:ext cx="3243140" cy="2343711"/>
            <a:chOff x="6225826" y="3402397"/>
            <a:chExt cx="3243140" cy="2991783"/>
          </a:xfrm>
        </p:grpSpPr>
        <p:sp>
          <p:nvSpPr>
            <p:cNvPr id="10" name="직사각형 9"/>
            <p:cNvSpPr/>
            <p:nvPr/>
          </p:nvSpPr>
          <p:spPr bwMode="auto">
            <a:xfrm>
              <a:off x="6225826" y="4014465"/>
              <a:ext cx="3243140" cy="2101164"/>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11" name="모서리가 둥근 직사각형 10"/>
            <p:cNvSpPr/>
            <p:nvPr/>
          </p:nvSpPr>
          <p:spPr bwMode="auto">
            <a:xfrm>
              <a:off x="6495234" y="4390112"/>
              <a:ext cx="2742476" cy="558718"/>
            </a:xfrm>
            <a:prstGeom prst="round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BR-INT</a:t>
              </a:r>
              <a:endParaRPr lang="ko-KR" altLang="en-US" sz="1200" dirty="0" smtClean="0">
                <a:latin typeface="+mn-ea"/>
                <a:ea typeface="+mn-ea"/>
                <a:cs typeface="Arials"/>
              </a:endParaRPr>
            </a:p>
          </p:txBody>
        </p:sp>
        <p:sp>
          <p:nvSpPr>
            <p:cNvPr id="12" name="모서리가 둥근 직사각형 11"/>
            <p:cNvSpPr/>
            <p:nvPr/>
          </p:nvSpPr>
          <p:spPr bwMode="auto">
            <a:xfrm>
              <a:off x="6498122" y="5339173"/>
              <a:ext cx="2742476" cy="558718"/>
            </a:xfrm>
            <a:prstGeom prst="round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BR-TUN</a:t>
              </a:r>
              <a:endParaRPr lang="ko-KR" altLang="en-US" sz="1200" dirty="0" smtClean="0">
                <a:latin typeface="+mn-ea"/>
                <a:ea typeface="+mn-ea"/>
                <a:cs typeface="Arials"/>
              </a:endParaRPr>
            </a:p>
          </p:txBody>
        </p:sp>
        <p:sp>
          <p:nvSpPr>
            <p:cNvPr id="13" name="타원 12"/>
            <p:cNvSpPr/>
            <p:nvPr/>
          </p:nvSpPr>
          <p:spPr bwMode="auto">
            <a:xfrm>
              <a:off x="8465682" y="5901342"/>
              <a:ext cx="756084" cy="492838"/>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ENO</a:t>
              </a:r>
              <a:endParaRPr lang="ko-KR" altLang="en-US" sz="1200" dirty="0" smtClean="0">
                <a:latin typeface="+mn-ea"/>
                <a:ea typeface="+mn-ea"/>
                <a:cs typeface="Arials"/>
              </a:endParaRPr>
            </a:p>
          </p:txBody>
        </p:sp>
        <p:sp>
          <p:nvSpPr>
            <p:cNvPr id="14" name="직사각형 13"/>
            <p:cNvSpPr/>
            <p:nvPr/>
          </p:nvSpPr>
          <p:spPr bwMode="auto">
            <a:xfrm>
              <a:off x="7164710" y="3402397"/>
              <a:ext cx="1116124" cy="612068"/>
            </a:xfrm>
            <a:prstGeom prst="rect">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VM</a:t>
              </a:r>
              <a:endParaRPr lang="ko-KR" altLang="en-US" sz="1200" dirty="0" smtClean="0">
                <a:latin typeface="+mn-ea"/>
                <a:ea typeface="+mn-ea"/>
                <a:cs typeface="Arials"/>
              </a:endParaRPr>
            </a:p>
          </p:txBody>
        </p:sp>
        <p:sp>
          <p:nvSpPr>
            <p:cNvPr id="15" name="타원 14"/>
            <p:cNvSpPr/>
            <p:nvPr/>
          </p:nvSpPr>
          <p:spPr bwMode="auto">
            <a:xfrm>
              <a:off x="7416738" y="4230489"/>
              <a:ext cx="648072" cy="288032"/>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TAP</a:t>
              </a:r>
              <a:endParaRPr lang="ko-KR" altLang="en-US" sz="1200" dirty="0" smtClean="0">
                <a:latin typeface="+mn-ea"/>
                <a:ea typeface="+mn-ea"/>
                <a:cs typeface="Arials"/>
              </a:endParaRPr>
            </a:p>
          </p:txBody>
        </p:sp>
        <p:cxnSp>
          <p:nvCxnSpPr>
            <p:cNvPr id="16" name="직선 화살표 연결선 15"/>
            <p:cNvCxnSpPr/>
            <p:nvPr/>
          </p:nvCxnSpPr>
          <p:spPr bwMode="auto">
            <a:xfrm>
              <a:off x="8465682" y="4948830"/>
              <a:ext cx="0" cy="505795"/>
            </a:xfrm>
            <a:prstGeom prst="straightConnector1">
              <a:avLst/>
            </a:prstGeom>
            <a:solidFill>
              <a:schemeClr val="bg1"/>
            </a:solidFill>
            <a:ln w="9525" cap="flat" cmpd="sng" algn="ctr">
              <a:solidFill>
                <a:schemeClr val="tx1"/>
              </a:solidFill>
              <a:prstDash val="solid"/>
              <a:round/>
              <a:headEnd type="arrow"/>
              <a:tailEnd type="arrow"/>
            </a:ln>
            <a:effectLst/>
          </p:spPr>
        </p:cxnSp>
        <p:cxnSp>
          <p:nvCxnSpPr>
            <p:cNvPr id="17" name="직선 화살표 연결선 16"/>
            <p:cNvCxnSpPr/>
            <p:nvPr/>
          </p:nvCxnSpPr>
          <p:spPr bwMode="auto">
            <a:xfrm>
              <a:off x="7164710" y="4898940"/>
              <a:ext cx="0" cy="505795"/>
            </a:xfrm>
            <a:prstGeom prst="straightConnector1">
              <a:avLst/>
            </a:prstGeom>
            <a:solidFill>
              <a:schemeClr val="bg1"/>
            </a:solidFill>
            <a:ln w="9525" cap="flat" cmpd="sng" algn="ctr">
              <a:solidFill>
                <a:schemeClr val="tx1"/>
              </a:solidFill>
              <a:prstDash val="solid"/>
              <a:round/>
              <a:headEnd type="arrow"/>
              <a:tailEnd type="arrow"/>
            </a:ln>
            <a:effectLst/>
          </p:spPr>
        </p:cxnSp>
        <p:sp>
          <p:nvSpPr>
            <p:cNvPr id="18" name="타원 17"/>
            <p:cNvSpPr/>
            <p:nvPr/>
          </p:nvSpPr>
          <p:spPr bwMode="auto">
            <a:xfrm>
              <a:off x="7344730" y="3714619"/>
              <a:ext cx="756084" cy="299846"/>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200" dirty="0" smtClean="0">
                  <a:latin typeface="+mn-ea"/>
                  <a:ea typeface="+mn-ea"/>
                  <a:cs typeface="Arials"/>
                </a:rPr>
                <a:t>ETH</a:t>
              </a:r>
              <a:endParaRPr lang="ko-KR" altLang="en-US" sz="1200" dirty="0" smtClean="0">
                <a:latin typeface="+mn-ea"/>
                <a:ea typeface="+mn-ea"/>
                <a:cs typeface="Arials"/>
              </a:endParaRPr>
            </a:p>
          </p:txBody>
        </p:sp>
        <p:cxnSp>
          <p:nvCxnSpPr>
            <p:cNvPr id="19" name="직선 연결선 18"/>
            <p:cNvCxnSpPr>
              <a:stCxn id="18" idx="4"/>
              <a:endCxn id="15" idx="0"/>
            </p:cNvCxnSpPr>
            <p:nvPr/>
          </p:nvCxnSpPr>
          <p:spPr bwMode="auto">
            <a:xfrm>
              <a:off x="7722772" y="4014465"/>
              <a:ext cx="18002" cy="216024"/>
            </a:xfrm>
            <a:prstGeom prst="line">
              <a:avLst/>
            </a:prstGeom>
            <a:solidFill>
              <a:schemeClr val="bg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89129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a:latin typeface="+mn-ea"/>
                <a:ea typeface="+mn-ea"/>
              </a:rPr>
              <a:t>6</a:t>
            </a:r>
            <a:r>
              <a:rPr lang="en-US" altLang="ko-KR" sz="2000" dirty="0" smtClean="0">
                <a:latin typeface="+mn-ea"/>
                <a:ea typeface="+mn-ea"/>
              </a:rPr>
              <a:t>. OVS </a:t>
            </a:r>
            <a:r>
              <a:rPr lang="ko-KR" altLang="en-US" sz="2000" dirty="0" smtClean="0">
                <a:latin typeface="+mn-ea"/>
                <a:ea typeface="+mn-ea"/>
              </a:rPr>
              <a:t>기본설정</a:t>
            </a:r>
            <a:endParaRPr lang="ko-KR" altLang="en-US" sz="2000" dirty="0">
              <a:latin typeface="+mn-ea"/>
              <a:ea typeface="+mn-ea"/>
            </a:endParaRPr>
          </a:p>
        </p:txBody>
      </p:sp>
      <p:sp>
        <p:nvSpPr>
          <p:cNvPr id="8" name="TextBox 7"/>
          <p:cNvSpPr txBox="1"/>
          <p:nvPr/>
        </p:nvSpPr>
        <p:spPr bwMode="auto">
          <a:xfrm>
            <a:off x="539974" y="882117"/>
            <a:ext cx="6804756" cy="461665"/>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(Open </a:t>
            </a:r>
            <a:r>
              <a:rPr lang="en-US" altLang="ko-KR" sz="1600" b="1" kern="0" dirty="0" err="1" smtClean="0">
                <a:latin typeface="맑은 고딕" pitchFamily="50" charset="-127"/>
                <a:ea typeface="맑은 고딕" pitchFamily="50" charset="-127"/>
              </a:rPr>
              <a:t>vSwitch</a:t>
            </a:r>
            <a:r>
              <a:rPr lang="en-US" altLang="ko-KR" sz="1600" b="1" kern="0" dirty="0" smtClean="0">
                <a:latin typeface="맑은 고딕" pitchFamily="50" charset="-127"/>
                <a:ea typeface="맑은 고딕" pitchFamily="50" charset="-127"/>
              </a:rPr>
              <a:t>) </a:t>
            </a:r>
            <a:r>
              <a:rPr lang="ko-KR" altLang="en-US" sz="1600" b="1" kern="0" dirty="0" smtClean="0">
                <a:latin typeface="맑은 고딕" pitchFamily="50" charset="-127"/>
                <a:ea typeface="맑은 고딕" pitchFamily="50" charset="-127"/>
              </a:rPr>
              <a:t>설정확인</a:t>
            </a:r>
            <a:r>
              <a:rPr lang="en-US" altLang="ko-KR" sz="1600" kern="0" dirty="0" smtClean="0">
                <a:latin typeface="맑은 고딕" pitchFamily="50" charset="-127"/>
                <a:ea typeface="맑은 고딕" pitchFamily="50" charset="-127"/>
              </a:rPr>
              <a:t> </a:t>
            </a:r>
            <a:endParaRPr lang="en-US" altLang="ko-KR" sz="1600" kern="0" dirty="0">
              <a:latin typeface="맑은 고딕" pitchFamily="50" charset="-127"/>
              <a:ea typeface="맑은 고딕" pitchFamily="50" charset="-127"/>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9021" t="29434" r="4780" b="11191"/>
          <a:stretch/>
        </p:blipFill>
        <p:spPr bwMode="auto">
          <a:xfrm>
            <a:off x="539974" y="1296141"/>
            <a:ext cx="5436604"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9391" t="28996" r="24047" b="26927"/>
          <a:stretch/>
        </p:blipFill>
        <p:spPr bwMode="auto">
          <a:xfrm>
            <a:off x="5868566" y="1296142"/>
            <a:ext cx="4240131"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5676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6-1. OVS VLAN</a:t>
            </a:r>
            <a:r>
              <a:rPr lang="ko-KR" altLang="en-US" sz="2000" dirty="0" smtClean="0">
                <a:latin typeface="+mn-ea"/>
                <a:ea typeface="+mn-ea"/>
              </a:rPr>
              <a:t>설정</a:t>
            </a:r>
            <a:endParaRPr lang="ko-KR" altLang="en-US" sz="2000" dirty="0">
              <a:latin typeface="+mn-ea"/>
              <a:ea typeface="+mn-ea"/>
            </a:endParaRPr>
          </a:p>
        </p:txBody>
      </p:sp>
      <p:sp>
        <p:nvSpPr>
          <p:cNvPr id="8" name="TextBox 7"/>
          <p:cNvSpPr txBox="1"/>
          <p:nvPr/>
        </p:nvSpPr>
        <p:spPr bwMode="auto">
          <a:xfrm>
            <a:off x="539974" y="882117"/>
            <a:ext cx="9433048" cy="5447645"/>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VLAN </a:t>
            </a:r>
            <a:r>
              <a:rPr lang="ko-KR" altLang="en-US" sz="1600" b="1" kern="0" dirty="0" smtClean="0">
                <a:latin typeface="맑은 고딕" pitchFamily="50" charset="-127"/>
                <a:ea typeface="맑은 고딕" pitchFamily="50" charset="-127"/>
              </a:rPr>
              <a:t>설정</a:t>
            </a:r>
            <a:endParaRPr lang="en-US" altLang="ko-KR" sz="1600" b="1" kern="0" dirty="0" smtClean="0">
              <a:latin typeface="맑은 고딕" pitchFamily="50" charset="-127"/>
              <a:ea typeface="맑은 고딕" pitchFamily="50" charset="-127"/>
            </a:endParaRPr>
          </a:p>
          <a:p>
            <a:pPr algn="l"/>
            <a:r>
              <a:rPr lang="en-US" altLang="ko-KR" sz="1400" kern="0" dirty="0" smtClean="0">
                <a:latin typeface="맑은 고딕" pitchFamily="50" charset="-127"/>
                <a:ea typeface="맑은 고딕" pitchFamily="50" charset="-127"/>
              </a:rPr>
              <a:t>1. </a:t>
            </a:r>
            <a:r>
              <a:rPr lang="en-US" altLang="ko-KR" sz="1400" dirty="0" smtClean="0"/>
              <a:t>Create </a:t>
            </a:r>
            <a:r>
              <a:rPr lang="en-US" altLang="ko-KR" sz="1400" dirty="0"/>
              <a:t>an OVS bridge:</a:t>
            </a:r>
          </a:p>
          <a:p>
            <a:pPr algn="l"/>
            <a:r>
              <a:rPr lang="en-US" altLang="ko-KR" sz="1400" dirty="0" smtClean="0"/>
              <a:t> - </a:t>
            </a:r>
            <a:r>
              <a:rPr lang="en-US" altLang="ko-KR" sz="1400" dirty="0" err="1" smtClean="0"/>
              <a:t>ovs-vsctl</a:t>
            </a:r>
            <a:r>
              <a:rPr lang="en-US" altLang="ko-KR" sz="1400" dirty="0" smtClean="0"/>
              <a:t> </a:t>
            </a:r>
            <a:r>
              <a:rPr lang="en-US" altLang="ko-KR" sz="1400" dirty="0"/>
              <a:t>add-</a:t>
            </a:r>
            <a:r>
              <a:rPr lang="en-US" altLang="ko-KR" sz="1400" dirty="0" err="1"/>
              <a:t>br</a:t>
            </a:r>
            <a:r>
              <a:rPr lang="en-US" altLang="ko-KR" sz="1400" dirty="0"/>
              <a:t> </a:t>
            </a:r>
            <a:r>
              <a:rPr lang="en-US" altLang="ko-KR" sz="1400" dirty="0" smtClean="0"/>
              <a:t>br0</a:t>
            </a:r>
          </a:p>
          <a:p>
            <a:pPr algn="l"/>
            <a:endParaRPr lang="en-US" altLang="ko-KR" sz="1400" dirty="0" smtClean="0"/>
          </a:p>
          <a:p>
            <a:pPr algn="l"/>
            <a:r>
              <a:rPr lang="en-US" altLang="ko-KR" sz="1400" dirty="0" smtClean="0"/>
              <a:t>2. Add </a:t>
            </a:r>
            <a:r>
              <a:rPr lang="en-US" altLang="ko-KR" sz="1400" dirty="0"/>
              <a:t>eth0 to the bridge (by default, all OVS ports are VLAN trunks, so eth0 will pass all VLANs):</a:t>
            </a:r>
          </a:p>
          <a:p>
            <a:pPr algn="l"/>
            <a:r>
              <a:rPr lang="en-US" altLang="ko-KR" sz="1400" dirty="0" err="1"/>
              <a:t>ovs-vsctl</a:t>
            </a:r>
            <a:r>
              <a:rPr lang="en-US" altLang="ko-KR" sz="1400" dirty="0"/>
              <a:t> add-port br0 eth0</a:t>
            </a:r>
          </a:p>
          <a:p>
            <a:pPr algn="l"/>
            <a:r>
              <a:rPr lang="en-US" altLang="ko-KR" sz="1400" dirty="0"/>
              <a:t>Note that when you add eth0 to the OVS bridge, any IP addresses that might have been assigned to eth0 stop working. IP address assigned to eth0 should be migrated to a different interface before adding eth0 to the OVS bridge. This is the reason for the separate management connection via eth1</a:t>
            </a:r>
            <a:r>
              <a:rPr lang="en-US" altLang="ko-KR" sz="1400" dirty="0" smtClean="0"/>
              <a:t>.</a:t>
            </a:r>
          </a:p>
          <a:p>
            <a:pPr algn="l"/>
            <a:endParaRPr lang="en-US" altLang="ko-KR" sz="1400" dirty="0"/>
          </a:p>
          <a:p>
            <a:pPr algn="l"/>
            <a:r>
              <a:rPr lang="en-US" altLang="ko-KR" sz="1400" dirty="0" smtClean="0"/>
              <a:t>3. Add </a:t>
            </a:r>
            <a:r>
              <a:rPr lang="en-US" altLang="ko-KR" sz="1400" dirty="0"/>
              <a:t>VM1 as an "access port" on VLAN 100. This means that traffic coming into OVS from VM1 will be untagged and considered part of VLAN 100:</a:t>
            </a:r>
          </a:p>
          <a:p>
            <a:pPr algn="l"/>
            <a:r>
              <a:rPr lang="en-US" altLang="ko-KR" sz="1400" dirty="0" err="1"/>
              <a:t>ovs-vsctl</a:t>
            </a:r>
            <a:r>
              <a:rPr lang="en-US" altLang="ko-KR" sz="1400" dirty="0"/>
              <a:t> add-port br0 tap0 </a:t>
            </a:r>
            <a:r>
              <a:rPr lang="en-US" altLang="ko-KR" sz="1400" dirty="0" smtClean="0"/>
              <a:t>tag=100</a:t>
            </a:r>
          </a:p>
          <a:p>
            <a:pPr algn="l"/>
            <a:endParaRPr lang="en-US" altLang="ko-KR" sz="1400" dirty="0"/>
          </a:p>
          <a:p>
            <a:pPr algn="l"/>
            <a:r>
              <a:rPr lang="en-US" altLang="ko-KR" sz="1400" dirty="0" smtClean="0"/>
              <a:t>4. Add </a:t>
            </a:r>
            <a:r>
              <a:rPr lang="en-US" altLang="ko-KR" sz="1400" dirty="0"/>
              <a:t>VM2 on VLAN 200.</a:t>
            </a:r>
          </a:p>
          <a:p>
            <a:pPr algn="l"/>
            <a:r>
              <a:rPr lang="en-US" altLang="ko-KR" sz="1400" dirty="0" err="1"/>
              <a:t>ovs-vsctl</a:t>
            </a:r>
            <a:r>
              <a:rPr lang="en-US" altLang="ko-KR" sz="1400" dirty="0"/>
              <a:t> add-port br0 tap1 </a:t>
            </a:r>
            <a:r>
              <a:rPr lang="en-US" altLang="ko-KR" sz="1400" dirty="0" smtClean="0"/>
              <a:t>tag=200</a:t>
            </a:r>
          </a:p>
          <a:p>
            <a:pPr algn="l"/>
            <a:endParaRPr lang="en-US" altLang="ko-KR" sz="1400" dirty="0"/>
          </a:p>
          <a:p>
            <a:pPr algn="l"/>
            <a:r>
              <a:rPr lang="en-US" altLang="ko-KR" sz="1400" dirty="0" smtClean="0"/>
              <a:t>5. Repeat </a:t>
            </a:r>
            <a:r>
              <a:rPr lang="en-US" altLang="ko-KR" sz="1400" dirty="0"/>
              <a:t>these steps on Host 2:</a:t>
            </a:r>
          </a:p>
          <a:p>
            <a:pPr algn="l"/>
            <a:r>
              <a:rPr lang="en-US" altLang="ko-KR" sz="1400" dirty="0"/>
              <a:t>Setup a bridge with eth0 as a VLAN trunk:</a:t>
            </a:r>
          </a:p>
          <a:p>
            <a:pPr algn="l"/>
            <a:r>
              <a:rPr lang="en-US" altLang="ko-KR" sz="1400" dirty="0" err="1"/>
              <a:t>ovs-vsctl</a:t>
            </a:r>
            <a:r>
              <a:rPr lang="en-US" altLang="ko-KR" sz="1400" dirty="0"/>
              <a:t> add-</a:t>
            </a:r>
            <a:r>
              <a:rPr lang="en-US" altLang="ko-KR" sz="1400" dirty="0" err="1"/>
              <a:t>br</a:t>
            </a:r>
            <a:r>
              <a:rPr lang="en-US" altLang="ko-KR" sz="1400" dirty="0"/>
              <a:t> br0 </a:t>
            </a:r>
            <a:r>
              <a:rPr lang="en-US" altLang="ko-KR" sz="1400" dirty="0" err="1"/>
              <a:t>ovs-vsctl</a:t>
            </a:r>
            <a:r>
              <a:rPr lang="en-US" altLang="ko-KR" sz="1400" dirty="0"/>
              <a:t> add-port br0 eth0</a:t>
            </a:r>
          </a:p>
          <a:p>
            <a:pPr algn="l"/>
            <a:r>
              <a:rPr lang="en-US" altLang="ko-KR" sz="1400" dirty="0"/>
              <a:t>Add VM3 to VLAN 100:</a:t>
            </a:r>
          </a:p>
          <a:p>
            <a:pPr algn="l"/>
            <a:r>
              <a:rPr lang="en-US" altLang="ko-KR" sz="1400" dirty="0" err="1"/>
              <a:t>ovs-vsctl</a:t>
            </a:r>
            <a:r>
              <a:rPr lang="en-US" altLang="ko-KR" sz="1400" dirty="0"/>
              <a:t> add-port br0 tap0 tag=100</a:t>
            </a:r>
          </a:p>
          <a:p>
            <a:pPr algn="l"/>
            <a:r>
              <a:rPr lang="en-US" altLang="ko-KR" sz="1400" dirty="0"/>
              <a:t>Add VM4 to VLAN 200:</a:t>
            </a:r>
          </a:p>
          <a:p>
            <a:pPr algn="l"/>
            <a:r>
              <a:rPr lang="en-US" altLang="ko-KR" sz="1400" dirty="0" err="1"/>
              <a:t>ovs-vsctl</a:t>
            </a:r>
            <a:r>
              <a:rPr lang="en-US" altLang="ko-KR" sz="1400" dirty="0"/>
              <a:t> add-port br0 tap1 tag=2</a:t>
            </a:r>
            <a:r>
              <a:rPr lang="en-US" altLang="ko-KR" sz="1600" dirty="0"/>
              <a:t>00</a:t>
            </a:r>
          </a:p>
        </p:txBody>
      </p:sp>
      <p:pic>
        <p:nvPicPr>
          <p:cNvPr id="5122" name="Picture 2" descr="C:\Users\user\Desktop\2host-4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414" y="3646134"/>
            <a:ext cx="5323023" cy="3233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304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6-2. OVS GRE Tunnel</a:t>
            </a:r>
            <a:r>
              <a:rPr lang="ko-KR" altLang="en-US" sz="2000" dirty="0" smtClean="0">
                <a:latin typeface="+mn-ea"/>
                <a:ea typeface="+mn-ea"/>
              </a:rPr>
              <a:t>설정</a:t>
            </a:r>
            <a:endParaRPr lang="ko-KR" altLang="en-US" sz="2000" dirty="0">
              <a:latin typeface="+mn-ea"/>
              <a:ea typeface="+mn-ea"/>
            </a:endParaRPr>
          </a:p>
        </p:txBody>
      </p:sp>
      <p:sp>
        <p:nvSpPr>
          <p:cNvPr id="8" name="TextBox 7"/>
          <p:cNvSpPr txBox="1"/>
          <p:nvPr/>
        </p:nvSpPr>
        <p:spPr bwMode="auto">
          <a:xfrm>
            <a:off x="539974" y="882117"/>
            <a:ext cx="9433048" cy="5632311"/>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GRE Tunnel </a:t>
            </a:r>
            <a:r>
              <a:rPr lang="ko-KR" altLang="en-US" sz="1600" b="1" kern="0" dirty="0" smtClean="0">
                <a:latin typeface="맑은 고딕" pitchFamily="50" charset="-127"/>
                <a:ea typeface="맑은 고딕" pitchFamily="50" charset="-127"/>
              </a:rPr>
              <a:t>설정</a:t>
            </a:r>
            <a:endParaRPr lang="en-US" altLang="ko-KR" sz="1600" b="1" kern="0" dirty="0" smtClean="0">
              <a:latin typeface="맑은 고딕" pitchFamily="50" charset="-127"/>
              <a:ea typeface="맑은 고딕" pitchFamily="50" charset="-127"/>
            </a:endParaRPr>
          </a:p>
          <a:p>
            <a:pPr algn="l"/>
            <a:r>
              <a:rPr lang="en-US" altLang="ko-KR" sz="1400" dirty="0" smtClean="0"/>
              <a:t>1.Create </a:t>
            </a:r>
            <a:r>
              <a:rPr lang="en-US" altLang="ko-KR" sz="1400" dirty="0"/>
              <a:t>an OVS bridge:</a:t>
            </a:r>
          </a:p>
          <a:p>
            <a:pPr algn="l"/>
            <a:r>
              <a:rPr lang="en-US" altLang="ko-KR" sz="1400" dirty="0" err="1"/>
              <a:t>ovs-vsctl</a:t>
            </a:r>
            <a:r>
              <a:rPr lang="en-US" altLang="ko-KR" sz="1400" dirty="0"/>
              <a:t> add-</a:t>
            </a:r>
            <a:r>
              <a:rPr lang="en-US" altLang="ko-KR" sz="1400" dirty="0" err="1"/>
              <a:t>br</a:t>
            </a:r>
            <a:r>
              <a:rPr lang="en-US" altLang="ko-KR" sz="1400" dirty="0"/>
              <a:t> br0</a:t>
            </a:r>
          </a:p>
          <a:p>
            <a:pPr algn="l"/>
            <a:r>
              <a:rPr lang="en-US" altLang="ko-KR" sz="1400" dirty="0"/>
              <a:t>Note that you will </a:t>
            </a:r>
            <a:r>
              <a:rPr lang="en-US" altLang="ko-KR" sz="1400" i="1" dirty="0"/>
              <a:t>not</a:t>
            </a:r>
            <a:r>
              <a:rPr lang="en-US" altLang="ko-KR" sz="1400" dirty="0"/>
              <a:t> add eth0 to the OVS bridge</a:t>
            </a:r>
            <a:r>
              <a:rPr lang="en-US" altLang="ko-KR" sz="1400" dirty="0" smtClean="0"/>
              <a:t>.</a:t>
            </a:r>
          </a:p>
          <a:p>
            <a:pPr algn="l"/>
            <a:endParaRPr lang="en-US" altLang="ko-KR" sz="1400" dirty="0"/>
          </a:p>
          <a:p>
            <a:pPr algn="l"/>
            <a:r>
              <a:rPr lang="en-US" altLang="ko-KR" sz="1400" dirty="0" smtClean="0"/>
              <a:t>2. Start </a:t>
            </a:r>
            <a:r>
              <a:rPr lang="en-US" altLang="ko-KR" sz="1400" dirty="0"/>
              <a:t>(launch) VM1 and VM2 on Host1. If the VMs are not automatically attached to OVS, add them to the OVS bridge you just created (the commands below assume tap0 is for VM1 and tap1 is for VM2):</a:t>
            </a:r>
          </a:p>
          <a:p>
            <a:pPr algn="l"/>
            <a:r>
              <a:rPr lang="en-US" altLang="ko-KR" sz="1400" dirty="0" err="1"/>
              <a:t>ovs-vsctl</a:t>
            </a:r>
            <a:r>
              <a:rPr lang="en-US" altLang="ko-KR" sz="1400" dirty="0"/>
              <a:t> add-port br0 tap0</a:t>
            </a:r>
            <a:br>
              <a:rPr lang="en-US" altLang="ko-KR" sz="1400" dirty="0"/>
            </a:br>
            <a:r>
              <a:rPr lang="en-US" altLang="ko-KR" sz="1400" dirty="0" err="1"/>
              <a:t>ovs-vsctl</a:t>
            </a:r>
            <a:r>
              <a:rPr lang="en-US" altLang="ko-KR" sz="1400" dirty="0"/>
              <a:t> add-port br0 </a:t>
            </a:r>
            <a:r>
              <a:rPr lang="en-US" altLang="ko-KR" sz="1400" dirty="0" smtClean="0"/>
              <a:t>tap1</a:t>
            </a:r>
          </a:p>
          <a:p>
            <a:pPr algn="l"/>
            <a:endParaRPr lang="en-US" altLang="ko-KR" sz="1400" dirty="0"/>
          </a:p>
          <a:p>
            <a:pPr algn="l"/>
            <a:r>
              <a:rPr lang="en-US" altLang="ko-KR" sz="1400" dirty="0" smtClean="0"/>
              <a:t>3. Add </a:t>
            </a:r>
            <a:r>
              <a:rPr lang="en-US" altLang="ko-KR" sz="1400" dirty="0"/>
              <a:t>a port for the GRE tunnel:</a:t>
            </a:r>
          </a:p>
          <a:p>
            <a:pPr algn="l"/>
            <a:r>
              <a:rPr lang="en-US" altLang="ko-KR" sz="1400" dirty="0" err="1"/>
              <a:t>ovs-vsctl</a:t>
            </a:r>
            <a:r>
              <a:rPr lang="en-US" altLang="ko-KR" sz="1400" dirty="0"/>
              <a:t> add-port br0 gre0 -- set interface gre0 type=</a:t>
            </a:r>
            <a:r>
              <a:rPr lang="en-US" altLang="ko-KR" sz="1400" dirty="0" err="1"/>
              <a:t>gre</a:t>
            </a:r>
            <a:r>
              <a:rPr lang="en-US" altLang="ko-KR" sz="1400" dirty="0"/>
              <a:t> </a:t>
            </a:r>
            <a:r>
              <a:rPr lang="en-US" altLang="ko-KR" sz="1400" dirty="0" err="1"/>
              <a:t>options:remote_ip</a:t>
            </a:r>
            <a:r>
              <a:rPr lang="en-US" altLang="ko-KR" sz="1400" dirty="0"/>
              <a:t>=</a:t>
            </a:r>
            <a:r>
              <a:rPr lang="en-US" altLang="ko-KR" sz="1400" i="1" dirty="0"/>
              <a:t>&lt;IP address of eth0 on Host2</a:t>
            </a:r>
            <a:r>
              <a:rPr lang="en-US" altLang="ko-KR" sz="1400" i="1" dirty="0" smtClean="0"/>
              <a:t>&gt;</a:t>
            </a:r>
          </a:p>
          <a:p>
            <a:pPr algn="l"/>
            <a:endParaRPr lang="en-US" altLang="ko-KR" sz="1400" dirty="0"/>
          </a:p>
          <a:p>
            <a:pPr algn="l"/>
            <a:r>
              <a:rPr lang="en-US" altLang="ko-KR" sz="1400" dirty="0" smtClean="0"/>
              <a:t>4.Create </a:t>
            </a:r>
            <a:r>
              <a:rPr lang="en-US" altLang="ko-KR" sz="1400" dirty="0"/>
              <a:t>a mirrored configuration on Host2 using the same basic steps:</a:t>
            </a:r>
          </a:p>
          <a:p>
            <a:pPr algn="l"/>
            <a:r>
              <a:rPr lang="en-US" altLang="ko-KR" sz="1400" dirty="0"/>
              <a:t>Create an OVS bridge, but do not add any physical interfaces to the bridge:</a:t>
            </a:r>
          </a:p>
          <a:p>
            <a:pPr algn="l"/>
            <a:r>
              <a:rPr lang="en-US" altLang="ko-KR" sz="1400" dirty="0" err="1"/>
              <a:t>ovs-vsctl</a:t>
            </a:r>
            <a:r>
              <a:rPr lang="en-US" altLang="ko-KR" sz="1400" dirty="0"/>
              <a:t> add-</a:t>
            </a:r>
            <a:r>
              <a:rPr lang="en-US" altLang="ko-KR" sz="1400" dirty="0" err="1"/>
              <a:t>br</a:t>
            </a:r>
            <a:r>
              <a:rPr lang="en-US" altLang="ko-KR" sz="1400" dirty="0"/>
              <a:t> </a:t>
            </a:r>
            <a:r>
              <a:rPr lang="en-US" altLang="ko-KR" sz="1400" dirty="0" smtClean="0"/>
              <a:t>br0</a:t>
            </a:r>
          </a:p>
          <a:p>
            <a:pPr algn="l"/>
            <a:endParaRPr lang="en-US" altLang="ko-KR" sz="1400" dirty="0"/>
          </a:p>
          <a:p>
            <a:pPr algn="l"/>
            <a:r>
              <a:rPr lang="en-US" altLang="ko-KR" sz="1400" dirty="0" smtClean="0"/>
              <a:t>5.Launch </a:t>
            </a:r>
            <a:r>
              <a:rPr lang="en-US" altLang="ko-KR" sz="1400" dirty="0"/>
              <a:t>VM3 and VM4 on Host2, adding them to the OVS bridge if needed (again, tap0 is assumed to be for VM3 and tap1 is assumed to be for VM4):</a:t>
            </a:r>
          </a:p>
          <a:p>
            <a:pPr algn="l"/>
            <a:r>
              <a:rPr lang="en-US" altLang="ko-KR" sz="1400" dirty="0" err="1"/>
              <a:t>ovs-vsctl</a:t>
            </a:r>
            <a:r>
              <a:rPr lang="en-US" altLang="ko-KR" sz="1400" dirty="0"/>
              <a:t> add-port br0 tap0</a:t>
            </a:r>
            <a:br>
              <a:rPr lang="en-US" altLang="ko-KR" sz="1400" dirty="0"/>
            </a:br>
            <a:r>
              <a:rPr lang="en-US" altLang="ko-KR" sz="1400" dirty="0" err="1"/>
              <a:t>ovs-vsctl</a:t>
            </a:r>
            <a:r>
              <a:rPr lang="en-US" altLang="ko-KR" sz="1400" dirty="0"/>
              <a:t> add-port br0 </a:t>
            </a:r>
            <a:r>
              <a:rPr lang="en-US" altLang="ko-KR" sz="1400" dirty="0" smtClean="0"/>
              <a:t>tap1</a:t>
            </a:r>
          </a:p>
          <a:p>
            <a:pPr algn="l"/>
            <a:endParaRPr lang="en-US" altLang="ko-KR" sz="1400" dirty="0"/>
          </a:p>
          <a:p>
            <a:pPr algn="l"/>
            <a:r>
              <a:rPr lang="en-US" altLang="ko-KR" sz="1400" dirty="0" smtClean="0"/>
              <a:t>6.Create </a:t>
            </a:r>
            <a:r>
              <a:rPr lang="en-US" altLang="ko-KR" sz="1400" dirty="0"/>
              <a:t>the GRE tunnel on Host2, this time using the IP address for eth0 on Host1 when specifying the </a:t>
            </a:r>
            <a:r>
              <a:rPr lang="en-US" altLang="ko-KR" sz="1400" dirty="0" err="1"/>
              <a:t>remote_ip</a:t>
            </a:r>
            <a:r>
              <a:rPr lang="en-US" altLang="ko-KR" sz="1400" dirty="0"/>
              <a:t> option:</a:t>
            </a:r>
          </a:p>
          <a:p>
            <a:pPr algn="l"/>
            <a:r>
              <a:rPr lang="en-US" altLang="ko-KR" sz="1400" dirty="0" err="1"/>
              <a:t>ovs-vsctl</a:t>
            </a:r>
            <a:r>
              <a:rPr lang="en-US" altLang="ko-KR" sz="1400" dirty="0"/>
              <a:t> add-port br0 gre0 -- set interface gre0 type=</a:t>
            </a:r>
            <a:r>
              <a:rPr lang="en-US" altLang="ko-KR" sz="1400" dirty="0" err="1"/>
              <a:t>gre</a:t>
            </a:r>
            <a:r>
              <a:rPr lang="en-US" altLang="ko-KR" sz="1400" dirty="0"/>
              <a:t> </a:t>
            </a:r>
            <a:r>
              <a:rPr lang="en-US" altLang="ko-KR" sz="1400" dirty="0" err="1"/>
              <a:t>options:remote_ip</a:t>
            </a:r>
            <a:r>
              <a:rPr lang="en-US" altLang="ko-KR" sz="1400" dirty="0"/>
              <a:t>=</a:t>
            </a:r>
            <a:r>
              <a:rPr lang="en-US" altLang="ko-KR" sz="1400" i="1" dirty="0"/>
              <a:t>&lt;IP address of eth0 on Host1&gt;</a:t>
            </a:r>
            <a:endParaRPr lang="en-US" altLang="ko-KR" sz="1400" dirty="0"/>
          </a:p>
        </p:txBody>
      </p:sp>
    </p:spTree>
    <p:extLst>
      <p:ext uri="{BB962C8B-B14F-4D97-AF65-F5344CB8AC3E}">
        <p14:creationId xmlns:p14="http://schemas.microsoft.com/office/powerpoint/2010/main" val="2510065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6-3. OVS VXLAN Tunnel</a:t>
            </a:r>
            <a:r>
              <a:rPr lang="ko-KR" altLang="en-US" sz="2000" dirty="0" smtClean="0">
                <a:latin typeface="+mn-ea"/>
                <a:ea typeface="+mn-ea"/>
              </a:rPr>
              <a:t>설정</a:t>
            </a:r>
            <a:endParaRPr lang="ko-KR" altLang="en-US" sz="2000" dirty="0">
              <a:latin typeface="+mn-ea"/>
              <a:ea typeface="+mn-ea"/>
            </a:endParaRPr>
          </a:p>
        </p:txBody>
      </p:sp>
      <p:sp>
        <p:nvSpPr>
          <p:cNvPr id="8" name="TextBox 7"/>
          <p:cNvSpPr txBox="1"/>
          <p:nvPr/>
        </p:nvSpPr>
        <p:spPr bwMode="auto">
          <a:xfrm>
            <a:off x="533334" y="894368"/>
            <a:ext cx="9433048" cy="2077492"/>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VXLAN Tunnel </a:t>
            </a:r>
            <a:r>
              <a:rPr lang="ko-KR" altLang="en-US" sz="1600" b="1" kern="0" dirty="0" smtClean="0">
                <a:latin typeface="맑은 고딕" pitchFamily="50" charset="-127"/>
                <a:ea typeface="맑은 고딕" pitchFamily="50" charset="-127"/>
              </a:rPr>
              <a:t>설정 </a:t>
            </a:r>
            <a:r>
              <a:rPr lang="en-US" altLang="ko-KR" sz="1600" b="1" kern="0" dirty="0" smtClean="0">
                <a:latin typeface="맑은 고딕" pitchFamily="50" charset="-127"/>
                <a:ea typeface="맑은 고딕" pitchFamily="50" charset="-127"/>
              </a:rPr>
              <a:t>(DPDK</a:t>
            </a:r>
            <a:r>
              <a:rPr lang="ko-KR" altLang="en-US" sz="1600" b="1" kern="0" dirty="0" smtClean="0">
                <a:latin typeface="맑은 고딕" pitchFamily="50" charset="-127"/>
                <a:ea typeface="맑은 고딕" pitchFamily="50" charset="-127"/>
              </a:rPr>
              <a:t>설정</a:t>
            </a:r>
            <a:r>
              <a:rPr lang="en-US" altLang="ko-KR" sz="1600" b="1" kern="0" dirty="0" smtClean="0">
                <a:latin typeface="맑은 고딕" pitchFamily="50" charset="-127"/>
                <a:ea typeface="맑은 고딕" pitchFamily="50" charset="-127"/>
              </a:rPr>
              <a:t>)</a:t>
            </a:r>
          </a:p>
          <a:p>
            <a:pPr algn="l" eaLnBrk="0" hangingPunct="0">
              <a:lnSpc>
                <a:spcPct val="150000"/>
              </a:lnSpc>
              <a:spcBef>
                <a:spcPts val="0"/>
              </a:spcBef>
              <a:buSzPct val="120000"/>
              <a:defRPr/>
            </a:pPr>
            <a:r>
              <a:rPr lang="ko-KR" altLang="en-US" sz="1400" b="1" kern="0" dirty="0">
                <a:solidFill>
                  <a:srgbClr val="000000"/>
                </a:solidFill>
                <a:latin typeface="맑은 고딕" pitchFamily="50" charset="-127"/>
                <a:ea typeface="맑은 고딕" pitchFamily="50" charset="-127"/>
              </a:rPr>
              <a:t> </a:t>
            </a:r>
            <a:r>
              <a:rPr lang="en-US" altLang="ko-KR" sz="1400" kern="0" dirty="0">
                <a:solidFill>
                  <a:srgbClr val="000000"/>
                </a:solidFill>
                <a:latin typeface="맑은 고딕" pitchFamily="50" charset="-127"/>
                <a:ea typeface="맑은 고딕" pitchFamily="50" charset="-127"/>
              </a:rPr>
              <a:t>- </a:t>
            </a:r>
            <a:r>
              <a:rPr lang="ko-KR" altLang="en-US" sz="1400" kern="0" dirty="0" smtClean="0">
                <a:solidFill>
                  <a:srgbClr val="000000"/>
                </a:solidFill>
                <a:latin typeface="맑은 고딕" pitchFamily="50" charset="-127"/>
                <a:ea typeface="맑은 고딕" pitchFamily="50" charset="-127"/>
              </a:rPr>
              <a:t>모든 </a:t>
            </a:r>
            <a:r>
              <a:rPr lang="ko-KR" altLang="en-US" sz="1400" kern="0" dirty="0" err="1" smtClean="0">
                <a:solidFill>
                  <a:srgbClr val="000000"/>
                </a:solidFill>
                <a:latin typeface="맑은 고딕" pitchFamily="50" charset="-127"/>
                <a:ea typeface="맑은 고딕" pitchFamily="50" charset="-127"/>
              </a:rPr>
              <a:t>터널링</a:t>
            </a:r>
            <a:r>
              <a:rPr lang="ko-KR" altLang="en-US" sz="1400" kern="0" dirty="0" smtClean="0">
                <a:solidFill>
                  <a:srgbClr val="000000"/>
                </a:solidFill>
                <a:latin typeface="맑은 고딕" pitchFamily="50" charset="-127"/>
                <a:ea typeface="맑은 고딕" pitchFamily="50" charset="-127"/>
              </a:rPr>
              <a:t> 동작이 </a:t>
            </a:r>
            <a:r>
              <a:rPr lang="en-US" altLang="ko-KR" sz="1400" kern="0" dirty="0" err="1" smtClean="0">
                <a:solidFill>
                  <a:srgbClr val="000000"/>
                </a:solidFill>
                <a:latin typeface="맑은 고딕" pitchFamily="50" charset="-127"/>
                <a:ea typeface="맑은 고딕" pitchFamily="50" charset="-127"/>
              </a:rPr>
              <a:t>userspace</a:t>
            </a:r>
            <a:r>
              <a:rPr lang="ko-KR" altLang="en-US" sz="1400" kern="0" dirty="0" smtClean="0">
                <a:solidFill>
                  <a:srgbClr val="000000"/>
                </a:solidFill>
                <a:latin typeface="맑은 고딕" pitchFamily="50" charset="-127"/>
                <a:ea typeface="맑은 고딕" pitchFamily="50" charset="-127"/>
              </a:rPr>
              <a:t>에서 동작 </a:t>
            </a:r>
            <a:r>
              <a:rPr lang="en-US" altLang="ko-KR" sz="1400" kern="0" dirty="0" smtClean="0">
                <a:solidFill>
                  <a:srgbClr val="000000"/>
                </a:solidFill>
                <a:latin typeface="맑은 고딕" pitchFamily="50" charset="-127"/>
                <a:ea typeface="맑은 고딕" pitchFamily="50" charset="-127"/>
              </a:rPr>
              <a:t>(</a:t>
            </a:r>
            <a:r>
              <a:rPr lang="ko-KR" altLang="en-US" sz="1400" kern="0" dirty="0" smtClean="0">
                <a:solidFill>
                  <a:srgbClr val="000000"/>
                </a:solidFill>
                <a:latin typeface="맑은 고딕" pitchFamily="50" charset="-127"/>
                <a:ea typeface="맑은 고딕" pitchFamily="50" charset="-127"/>
              </a:rPr>
              <a:t>플랫폼에 상관없음</a:t>
            </a:r>
            <a:r>
              <a:rPr lang="en-US" altLang="ko-KR" sz="1400" kern="0" dirty="0" smtClean="0">
                <a:solidFill>
                  <a:srgbClr val="000000"/>
                </a:solidFill>
                <a:latin typeface="맑은 고딕" pitchFamily="50" charset="-127"/>
                <a:ea typeface="맑은 고딕" pitchFamily="50" charset="-127"/>
              </a:rPr>
              <a:t>) </a:t>
            </a:r>
            <a:endParaRPr lang="en-US" altLang="ko-KR" sz="1400" kern="0" dirty="0">
              <a:solidFill>
                <a:srgbClr val="000000"/>
              </a:solidFill>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400" kern="0" dirty="0">
                <a:solidFill>
                  <a:srgbClr val="000000"/>
                </a:solidFill>
                <a:latin typeface="맑은 고딕" pitchFamily="50" charset="-127"/>
                <a:ea typeface="맑은 고딕" pitchFamily="50" charset="-127"/>
              </a:rPr>
              <a:t> - </a:t>
            </a:r>
            <a:r>
              <a:rPr lang="en-US" altLang="ko-KR" sz="1400" kern="0" dirty="0" smtClean="0">
                <a:solidFill>
                  <a:srgbClr val="000000"/>
                </a:solidFill>
                <a:latin typeface="맑은 고딕" pitchFamily="50" charset="-127"/>
                <a:ea typeface="맑은 고딕" pitchFamily="50" charset="-127"/>
              </a:rPr>
              <a:t>br-phy1</a:t>
            </a:r>
            <a:r>
              <a:rPr lang="ko-KR" altLang="en-US" sz="1400" kern="0" dirty="0" smtClean="0">
                <a:solidFill>
                  <a:srgbClr val="000000"/>
                </a:solidFill>
                <a:latin typeface="맑은 고딕" pitchFamily="50" charset="-127"/>
                <a:ea typeface="맑은 고딕" pitchFamily="50" charset="-127"/>
              </a:rPr>
              <a:t>이라는 추가 </a:t>
            </a:r>
            <a:r>
              <a:rPr lang="en-US" altLang="ko-KR" sz="1400" kern="0" dirty="0" smtClean="0">
                <a:solidFill>
                  <a:srgbClr val="000000"/>
                </a:solidFill>
                <a:latin typeface="맑은 고딕" pitchFamily="50" charset="-127"/>
                <a:ea typeface="맑은 고딕" pitchFamily="50" charset="-127"/>
              </a:rPr>
              <a:t>bridge </a:t>
            </a:r>
            <a:r>
              <a:rPr lang="ko-KR" altLang="en-US" sz="1400" kern="0" dirty="0" smtClean="0">
                <a:solidFill>
                  <a:srgbClr val="000000"/>
                </a:solidFill>
                <a:latin typeface="맑은 고딕" pitchFamily="50" charset="-127"/>
                <a:ea typeface="맑은 고딕" pitchFamily="50" charset="-127"/>
              </a:rPr>
              <a:t>구성이 필요 </a:t>
            </a:r>
            <a:r>
              <a:rPr lang="en-US" altLang="ko-KR" sz="1400" kern="0" dirty="0" smtClean="0">
                <a:solidFill>
                  <a:srgbClr val="000000"/>
                </a:solidFill>
                <a:latin typeface="맑은 고딕" pitchFamily="50" charset="-127"/>
                <a:ea typeface="맑은 고딕" pitchFamily="50" charset="-127"/>
              </a:rPr>
              <a:t>(routing</a:t>
            </a:r>
            <a:r>
              <a:rPr lang="ko-KR" altLang="en-US" sz="1400" kern="0" dirty="0" smtClean="0">
                <a:solidFill>
                  <a:srgbClr val="000000"/>
                </a:solidFill>
                <a:latin typeface="맑은 고딕" pitchFamily="50" charset="-127"/>
                <a:ea typeface="맑은 고딕" pitchFamily="50" charset="-127"/>
              </a:rPr>
              <a:t>과 </a:t>
            </a:r>
            <a:r>
              <a:rPr lang="en-US" altLang="ko-KR" sz="1400" kern="0" dirty="0" err="1" smtClean="0">
                <a:solidFill>
                  <a:srgbClr val="000000"/>
                </a:solidFill>
                <a:latin typeface="맑은 고딕" pitchFamily="50" charset="-127"/>
                <a:ea typeface="맑은 고딕" pitchFamily="50" charset="-127"/>
              </a:rPr>
              <a:t>arp</a:t>
            </a:r>
            <a:r>
              <a:rPr lang="ko-KR" altLang="en-US" sz="1400" kern="0" dirty="0" smtClean="0">
                <a:solidFill>
                  <a:srgbClr val="000000"/>
                </a:solidFill>
                <a:latin typeface="맑은 고딕" pitchFamily="50" charset="-127"/>
                <a:ea typeface="맑은 고딕" pitchFamily="50" charset="-127"/>
              </a:rPr>
              <a:t>에 대한 </a:t>
            </a:r>
            <a:r>
              <a:rPr lang="en-US" altLang="ko-KR" sz="1400" kern="0" dirty="0" smtClean="0">
                <a:solidFill>
                  <a:srgbClr val="000000"/>
                </a:solidFill>
                <a:latin typeface="맑은 고딕" pitchFamily="50" charset="-127"/>
                <a:ea typeface="맑은 고딕" pitchFamily="50" charset="-127"/>
              </a:rPr>
              <a:t>kernel network stack</a:t>
            </a:r>
            <a:r>
              <a:rPr lang="ko-KR" altLang="en-US" sz="1400" kern="0" dirty="0" smtClean="0">
                <a:solidFill>
                  <a:srgbClr val="000000"/>
                </a:solidFill>
                <a:latin typeface="맑은 고딕" pitchFamily="50" charset="-127"/>
                <a:ea typeface="맑은 고딕" pitchFamily="50" charset="-127"/>
              </a:rPr>
              <a:t>을 사용</a:t>
            </a:r>
            <a:r>
              <a:rPr lang="en-US" altLang="ko-KR" sz="1400" kern="0" dirty="0" smtClean="0">
                <a:solidFill>
                  <a:srgbClr val="000000"/>
                </a:solidFill>
                <a:latin typeface="맑은 고딕" pitchFamily="50" charset="-127"/>
                <a:ea typeface="맑은 고딕" pitchFamily="50" charset="-127"/>
              </a:rPr>
              <a:t>)</a:t>
            </a:r>
          </a:p>
          <a:p>
            <a:pPr algn="l" eaLnBrk="0" hangingPunct="0">
              <a:lnSpc>
                <a:spcPct val="150000"/>
              </a:lnSpc>
              <a:spcBef>
                <a:spcPts val="0"/>
              </a:spcBef>
              <a:buSzPct val="120000"/>
              <a:defRPr/>
            </a:pPr>
            <a:r>
              <a:rPr lang="en-US" altLang="ko-KR" sz="1400" kern="0" dirty="0">
                <a:solidFill>
                  <a:srgbClr val="000000"/>
                </a:solidFill>
                <a:latin typeface="맑은 고딕" pitchFamily="50" charset="-127"/>
                <a:ea typeface="맑은 고딕" pitchFamily="50" charset="-127"/>
              </a:rPr>
              <a:t> </a:t>
            </a:r>
            <a:r>
              <a:rPr lang="en-US" altLang="ko-KR" sz="1400" kern="0" dirty="0" smtClean="0">
                <a:solidFill>
                  <a:srgbClr val="000000"/>
                </a:solidFill>
                <a:latin typeface="맑은 고딕" pitchFamily="50" charset="-127"/>
                <a:ea typeface="맑은 고딕" pitchFamily="50" charset="-127"/>
              </a:rPr>
              <a:t>- </a:t>
            </a:r>
            <a:r>
              <a:rPr lang="en-US" altLang="ko-KR" sz="1400" kern="0" dirty="0" err="1" smtClean="0">
                <a:solidFill>
                  <a:srgbClr val="000000"/>
                </a:solidFill>
                <a:latin typeface="맑은 고딕" pitchFamily="50" charset="-127"/>
                <a:ea typeface="맑은 고딕" pitchFamily="50" charset="-127"/>
              </a:rPr>
              <a:t>ovs-dpdk</a:t>
            </a:r>
            <a:r>
              <a:rPr lang="ko-KR" altLang="en-US" sz="1400" kern="0" dirty="0" smtClean="0">
                <a:solidFill>
                  <a:srgbClr val="000000"/>
                </a:solidFill>
                <a:latin typeface="맑은 고딕" pitchFamily="50" charset="-127"/>
                <a:ea typeface="맑은 고딕" pitchFamily="50" charset="-127"/>
              </a:rPr>
              <a:t>로 </a:t>
            </a:r>
            <a:r>
              <a:rPr lang="en-US" altLang="ko-KR" sz="1400" kern="0" dirty="0" smtClean="0">
                <a:solidFill>
                  <a:srgbClr val="000000"/>
                </a:solidFill>
                <a:latin typeface="맑은 고딕" pitchFamily="50" charset="-127"/>
                <a:ea typeface="맑은 고딕" pitchFamily="50" charset="-127"/>
              </a:rPr>
              <a:t>OVS</a:t>
            </a:r>
            <a:r>
              <a:rPr lang="ko-KR" altLang="en-US" sz="1400" kern="0" dirty="0" smtClean="0">
                <a:solidFill>
                  <a:srgbClr val="000000"/>
                </a:solidFill>
                <a:latin typeface="맑은 고딕" pitchFamily="50" charset="-127"/>
                <a:ea typeface="맑은 고딕" pitchFamily="50" charset="-127"/>
              </a:rPr>
              <a:t>가 </a:t>
            </a:r>
            <a:r>
              <a:rPr lang="en-US" altLang="ko-KR" sz="1400" kern="0" dirty="0" smtClean="0">
                <a:solidFill>
                  <a:srgbClr val="000000"/>
                </a:solidFill>
                <a:latin typeface="맑은 고딕" pitchFamily="50" charset="-127"/>
                <a:ea typeface="맑은 고딕" pitchFamily="50" charset="-127"/>
              </a:rPr>
              <a:t>Install</a:t>
            </a:r>
          </a:p>
          <a:p>
            <a:pPr algn="l" eaLnBrk="0" hangingPunct="0">
              <a:lnSpc>
                <a:spcPct val="150000"/>
              </a:lnSpc>
              <a:spcBef>
                <a:spcPts val="0"/>
              </a:spcBef>
              <a:buSzPct val="120000"/>
              <a:defRPr/>
            </a:pPr>
            <a:r>
              <a:rPr lang="en-US" altLang="ko-KR" sz="1400" kern="0" dirty="0">
                <a:solidFill>
                  <a:srgbClr val="000000"/>
                </a:solidFill>
                <a:latin typeface="맑은 고딕" pitchFamily="50" charset="-127"/>
                <a:ea typeface="맑은 고딕" pitchFamily="50" charset="-127"/>
              </a:rPr>
              <a:t> </a:t>
            </a:r>
            <a:r>
              <a:rPr lang="en-US" altLang="ko-KR" sz="1400" kern="0" dirty="0" smtClean="0">
                <a:solidFill>
                  <a:srgbClr val="000000"/>
                </a:solidFill>
                <a:latin typeface="맑은 고딕" pitchFamily="50" charset="-127"/>
                <a:ea typeface="맑은 고딕" pitchFamily="50" charset="-127"/>
              </a:rPr>
              <a:t>- br-phy1</a:t>
            </a:r>
            <a:r>
              <a:rPr lang="ko-KR" altLang="en-US" sz="1400" kern="0" dirty="0" smtClean="0">
                <a:solidFill>
                  <a:srgbClr val="000000"/>
                </a:solidFill>
                <a:latin typeface="맑은 고딕" pitchFamily="50" charset="-127"/>
                <a:ea typeface="맑은 고딕" pitchFamily="50" charset="-127"/>
              </a:rPr>
              <a:t>의 </a:t>
            </a:r>
            <a:r>
              <a:rPr lang="en-US" altLang="ko-KR" sz="1400" kern="0" dirty="0" err="1" smtClean="0">
                <a:solidFill>
                  <a:srgbClr val="000000"/>
                </a:solidFill>
                <a:latin typeface="맑은 고딕" pitchFamily="50" charset="-127"/>
                <a:ea typeface="맑은 고딕" pitchFamily="50" charset="-127"/>
              </a:rPr>
              <a:t>dpdk</a:t>
            </a:r>
            <a:r>
              <a:rPr lang="en-US" altLang="ko-KR" sz="1400" kern="0" dirty="0" smtClean="0">
                <a:solidFill>
                  <a:srgbClr val="000000"/>
                </a:solidFill>
                <a:latin typeface="맑은 고딕" pitchFamily="50" charset="-127"/>
                <a:ea typeface="맑은 고딕" pitchFamily="50" charset="-127"/>
              </a:rPr>
              <a:t> </a:t>
            </a:r>
            <a:r>
              <a:rPr lang="ko-KR" altLang="en-US" sz="1400" kern="0" dirty="0" err="1" smtClean="0">
                <a:solidFill>
                  <a:srgbClr val="000000"/>
                </a:solidFill>
                <a:latin typeface="맑은 고딕" pitchFamily="50" charset="-127"/>
                <a:ea typeface="맑은 고딕" pitchFamily="50" charset="-127"/>
              </a:rPr>
              <a:t>이더넷</a:t>
            </a:r>
            <a:r>
              <a:rPr lang="ko-KR" altLang="en-US" sz="1400" kern="0" dirty="0" smtClean="0">
                <a:solidFill>
                  <a:srgbClr val="000000"/>
                </a:solidFill>
                <a:latin typeface="맑은 고딕" pitchFamily="50" charset="-127"/>
                <a:ea typeface="맑은 고딕" pitchFamily="50" charset="-127"/>
              </a:rPr>
              <a:t> 포트는 </a:t>
            </a:r>
            <a:r>
              <a:rPr lang="en-US" altLang="ko-KR" sz="1400" kern="0" dirty="0" smtClean="0">
                <a:solidFill>
                  <a:srgbClr val="000000"/>
                </a:solidFill>
                <a:latin typeface="맑은 고딕" pitchFamily="50" charset="-127"/>
                <a:ea typeface="맑은 고딕" pitchFamily="50" charset="-127"/>
              </a:rPr>
              <a:t>DPDK </a:t>
            </a:r>
            <a:r>
              <a:rPr lang="ko-KR" altLang="en-US" sz="1400" kern="0" dirty="0" smtClean="0">
                <a:solidFill>
                  <a:srgbClr val="000000"/>
                </a:solidFill>
                <a:latin typeface="맑은 고딕" pitchFamily="50" charset="-127"/>
                <a:ea typeface="맑은 고딕" pitchFamily="50" charset="-127"/>
              </a:rPr>
              <a:t>드라이버가 </a:t>
            </a:r>
            <a:r>
              <a:rPr lang="ko-KR" altLang="en-US" sz="1400" kern="0" dirty="0" err="1" smtClean="0">
                <a:solidFill>
                  <a:srgbClr val="000000"/>
                </a:solidFill>
                <a:latin typeface="맑은 고딕" pitchFamily="50" charset="-127"/>
                <a:ea typeface="맑은 고딕" pitchFamily="50" charset="-127"/>
              </a:rPr>
              <a:t>부착되있어야</a:t>
            </a:r>
            <a:r>
              <a:rPr lang="ko-KR" altLang="en-US" sz="1400" kern="0" dirty="0" smtClean="0">
                <a:solidFill>
                  <a:srgbClr val="000000"/>
                </a:solidFill>
                <a:latin typeface="맑은 고딕" pitchFamily="50" charset="-127"/>
                <a:ea typeface="맑은 고딕" pitchFamily="50" charset="-127"/>
              </a:rPr>
              <a:t> 함 </a:t>
            </a:r>
            <a:endParaRPr lang="en-US" altLang="ko-KR" sz="1400" kern="0" dirty="0" smtClean="0">
              <a:solidFill>
                <a:srgbClr val="000000"/>
              </a:solidFill>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400" kern="0" dirty="0">
                <a:solidFill>
                  <a:srgbClr val="000000"/>
                </a:solidFill>
                <a:latin typeface="맑은 고딕" pitchFamily="50" charset="-127"/>
                <a:ea typeface="맑은 고딕" pitchFamily="50" charset="-127"/>
              </a:rPr>
              <a:t> - ./tools/dpdk_nic_bind.py –bind=</a:t>
            </a:r>
            <a:r>
              <a:rPr lang="en-US" altLang="ko-KR" sz="1400" kern="0" dirty="0" err="1">
                <a:solidFill>
                  <a:srgbClr val="000000"/>
                </a:solidFill>
                <a:latin typeface="맑은 고딕" pitchFamily="50" charset="-127"/>
                <a:ea typeface="맑은 고딕" pitchFamily="50" charset="-127"/>
              </a:rPr>
              <a:t>igb_uio</a:t>
            </a:r>
            <a:r>
              <a:rPr lang="en-US" altLang="ko-KR" sz="1400" kern="0" dirty="0">
                <a:solidFill>
                  <a:srgbClr val="000000"/>
                </a:solidFill>
                <a:latin typeface="맑은 고딕" pitchFamily="50" charset="-127"/>
                <a:ea typeface="맑은 고딕" pitchFamily="50" charset="-127"/>
              </a:rPr>
              <a:t> eth1 </a:t>
            </a:r>
            <a:r>
              <a:rPr lang="ko-KR" altLang="en-US" sz="1400" kern="0" dirty="0">
                <a:solidFill>
                  <a:srgbClr val="000000"/>
                </a:solidFill>
                <a:latin typeface="맑은 고딕" pitchFamily="50" charset="-127"/>
                <a:ea typeface="맑은 고딕" pitchFamily="50" charset="-127"/>
              </a:rPr>
              <a:t>로 </a:t>
            </a:r>
            <a:r>
              <a:rPr lang="ko-KR" altLang="en-US" sz="1400" kern="0" dirty="0" err="1">
                <a:solidFill>
                  <a:srgbClr val="000000"/>
                </a:solidFill>
                <a:latin typeface="맑은 고딕" pitchFamily="50" charset="-127"/>
                <a:ea typeface="맑은 고딕" pitchFamily="50" charset="-127"/>
              </a:rPr>
              <a:t>이더넷포트를</a:t>
            </a:r>
            <a:r>
              <a:rPr lang="ko-KR" altLang="en-US" sz="1400" kern="0" dirty="0">
                <a:solidFill>
                  <a:srgbClr val="000000"/>
                </a:solidFill>
                <a:latin typeface="맑은 고딕" pitchFamily="50" charset="-127"/>
                <a:ea typeface="맑은 고딕" pitchFamily="50" charset="-127"/>
              </a:rPr>
              <a:t> </a:t>
            </a:r>
            <a:r>
              <a:rPr lang="en-US" altLang="ko-KR" sz="1400" kern="0">
                <a:solidFill>
                  <a:srgbClr val="000000"/>
                </a:solidFill>
                <a:latin typeface="맑은 고딕" pitchFamily="50" charset="-127"/>
                <a:ea typeface="맑은 고딕" pitchFamily="50" charset="-127"/>
              </a:rPr>
              <a:t> </a:t>
            </a:r>
            <a:r>
              <a:rPr lang="en-US" altLang="ko-KR" sz="1400" kern="0" smtClean="0">
                <a:solidFill>
                  <a:srgbClr val="000000"/>
                </a:solidFill>
                <a:latin typeface="맑은 고딕" pitchFamily="50" charset="-127"/>
                <a:ea typeface="맑은 고딕" pitchFamily="50" charset="-127"/>
              </a:rPr>
              <a:t>DPDK</a:t>
            </a:r>
            <a:r>
              <a:rPr lang="ko-KR" altLang="en-US" sz="1400" kern="0" smtClean="0">
                <a:solidFill>
                  <a:srgbClr val="000000"/>
                </a:solidFill>
                <a:latin typeface="맑은 고딕" pitchFamily="50" charset="-127"/>
                <a:ea typeface="맑은 고딕" pitchFamily="50" charset="-127"/>
              </a:rPr>
              <a:t>에 </a:t>
            </a:r>
            <a:r>
              <a:rPr lang="ko-KR" altLang="en-US" sz="1400" kern="0" dirty="0">
                <a:solidFill>
                  <a:srgbClr val="000000"/>
                </a:solidFill>
                <a:latin typeface="맑은 고딕" pitchFamily="50" charset="-127"/>
                <a:ea typeface="맑은 고딕" pitchFamily="50" charset="-127"/>
              </a:rPr>
              <a:t>바인딩 </a:t>
            </a:r>
            <a:endParaRPr lang="en-US" altLang="ko-KR" sz="1400" kern="0" dirty="0">
              <a:solidFill>
                <a:srgbClr val="000000"/>
              </a:solidFill>
              <a:latin typeface="맑은 고딕" pitchFamily="50" charset="-127"/>
              <a:ea typeface="맑은 고딕" pitchFamily="50" charset="-127"/>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053" t="20031" r="14446" b="22375"/>
          <a:stretch/>
        </p:blipFill>
        <p:spPr bwMode="auto">
          <a:xfrm>
            <a:off x="647986" y="2971860"/>
            <a:ext cx="5577840" cy="395394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70231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rPr>
              <a:t>6-4. </a:t>
            </a:r>
            <a:r>
              <a:rPr lang="en-US" altLang="ko-KR" sz="2000" dirty="0">
                <a:latin typeface="+mn-ea"/>
              </a:rPr>
              <a:t>OVS VXLAN Tunnel</a:t>
            </a:r>
            <a:r>
              <a:rPr lang="ko-KR" altLang="en-US" sz="2000" dirty="0">
                <a:latin typeface="+mn-ea"/>
              </a:rPr>
              <a:t>설정</a:t>
            </a:r>
            <a:endParaRPr lang="ko-KR" altLang="en-US" sz="2000" dirty="0">
              <a:latin typeface="+mn-ea"/>
              <a:ea typeface="+mn-ea"/>
            </a:endParaRPr>
          </a:p>
        </p:txBody>
      </p:sp>
      <p:sp>
        <p:nvSpPr>
          <p:cNvPr id="8" name="TextBox 7"/>
          <p:cNvSpPr txBox="1"/>
          <p:nvPr/>
        </p:nvSpPr>
        <p:spPr bwMode="auto">
          <a:xfrm>
            <a:off x="539974" y="882117"/>
            <a:ext cx="9433048" cy="6001643"/>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a:latin typeface="맑은 고딕" pitchFamily="50" charset="-127"/>
                <a:ea typeface="맑은 고딕" pitchFamily="50" charset="-127"/>
              </a:rPr>
              <a:t>OVS VXLAN Tunnel </a:t>
            </a:r>
            <a:r>
              <a:rPr lang="ko-KR" altLang="en-US" sz="1600" b="1" kern="0" dirty="0">
                <a:latin typeface="맑은 고딕" pitchFamily="50" charset="-127"/>
                <a:ea typeface="맑은 고딕" pitchFamily="50" charset="-127"/>
              </a:rPr>
              <a:t>설정 </a:t>
            </a:r>
            <a:r>
              <a:rPr lang="en-US" altLang="ko-KR" sz="1600" b="1" kern="0" dirty="0">
                <a:latin typeface="맑은 고딕" pitchFamily="50" charset="-127"/>
                <a:ea typeface="맑은 고딕" pitchFamily="50" charset="-127"/>
              </a:rPr>
              <a:t>(DPDK</a:t>
            </a:r>
            <a:r>
              <a:rPr lang="ko-KR" altLang="en-US" sz="1600" b="1" kern="0" dirty="0">
                <a:latin typeface="맑은 고딕" pitchFamily="50" charset="-127"/>
                <a:ea typeface="맑은 고딕" pitchFamily="50" charset="-127"/>
              </a:rPr>
              <a:t>설정</a:t>
            </a:r>
            <a:r>
              <a:rPr lang="en-US" altLang="ko-KR" sz="1600" b="1" kern="0" dirty="0">
                <a:latin typeface="맑은 고딕" pitchFamily="50" charset="-127"/>
                <a:ea typeface="맑은 고딕" pitchFamily="50" charset="-127"/>
              </a:rPr>
              <a:t>)</a:t>
            </a:r>
          </a:p>
          <a:p>
            <a:pPr algn="l"/>
            <a:r>
              <a:rPr lang="en-US" altLang="ko-KR" sz="1000" dirty="0"/>
              <a:t>the “</a:t>
            </a:r>
            <a:r>
              <a:rPr lang="en-US" altLang="ko-KR" sz="1000" dirty="0" err="1"/>
              <a:t>br-int</a:t>
            </a:r>
            <a:r>
              <a:rPr lang="en-US" altLang="ko-KR" sz="1000" dirty="0"/>
              <a:t>” bridge as below,</a:t>
            </a:r>
          </a:p>
          <a:p>
            <a:pPr algn="l"/>
            <a:r>
              <a:rPr lang="en-US" altLang="ko-KR" sz="1000" b="1" i="1" dirty="0"/>
              <a:t>HOST-A$ </a:t>
            </a:r>
            <a:r>
              <a:rPr lang="en-US" altLang="ko-KR" sz="1000" b="1" i="1" dirty="0" err="1"/>
              <a:t>ovs-vsctl</a:t>
            </a:r>
            <a:r>
              <a:rPr lang="en-US" altLang="ko-KR" sz="1000" b="1" i="1" dirty="0"/>
              <a:t> –may-exist add-</a:t>
            </a:r>
            <a:r>
              <a:rPr lang="en-US" altLang="ko-KR" sz="1000" b="1" i="1" dirty="0" err="1"/>
              <a:t>br</a:t>
            </a:r>
            <a:r>
              <a:rPr lang="en-US" altLang="ko-KR" sz="1000" b="1" i="1" dirty="0"/>
              <a:t> </a:t>
            </a:r>
            <a:r>
              <a:rPr lang="en-US" altLang="ko-KR" sz="1000" b="1" i="1" dirty="0" err="1"/>
              <a:t>br-int</a:t>
            </a:r>
            <a:r>
              <a:rPr lang="en-US" altLang="ko-KR" sz="1000" b="1" i="1" dirty="0"/>
              <a:t> – set Bridge </a:t>
            </a:r>
            <a:r>
              <a:rPr lang="en-US" altLang="ko-KR" sz="1000" b="1" i="1" dirty="0" err="1"/>
              <a:t>br-int</a:t>
            </a:r>
            <a:r>
              <a:rPr lang="en-US" altLang="ko-KR" sz="1000" b="1" i="1" dirty="0"/>
              <a:t> </a:t>
            </a:r>
            <a:r>
              <a:rPr lang="en-US" altLang="ko-KR" sz="1000" b="1" i="1" dirty="0" err="1"/>
              <a:t>datapath_type</a:t>
            </a:r>
            <a:r>
              <a:rPr lang="en-US" altLang="ko-KR" sz="1000" b="1" i="1" dirty="0"/>
              <a:t>=</a:t>
            </a:r>
            <a:r>
              <a:rPr lang="en-US" altLang="ko-KR" sz="1000" b="1" i="1" dirty="0" err="1"/>
              <a:t>netdev</a:t>
            </a:r>
            <a:r>
              <a:rPr lang="en-US" altLang="ko-KR" sz="1000" b="1" i="1" dirty="0"/>
              <a:t> – </a:t>
            </a:r>
            <a:r>
              <a:rPr lang="en-US" altLang="ko-KR" sz="1000" b="1" i="1" dirty="0" err="1"/>
              <a:t>br</a:t>
            </a:r>
            <a:r>
              <a:rPr lang="en-US" altLang="ko-KR" sz="1000" b="1" i="1" dirty="0"/>
              <a:t>-set-external-id </a:t>
            </a:r>
            <a:r>
              <a:rPr lang="en-US" altLang="ko-KR" sz="1000" b="1" i="1" dirty="0" err="1"/>
              <a:t>br-int</a:t>
            </a:r>
            <a:r>
              <a:rPr lang="en-US" altLang="ko-KR" sz="1000" b="1" i="1" dirty="0"/>
              <a:t> bridge-id </a:t>
            </a:r>
            <a:r>
              <a:rPr lang="en-US" altLang="ko-KR" sz="1000" b="1" i="1" dirty="0" err="1"/>
              <a:t>br-int</a:t>
            </a:r>
            <a:r>
              <a:rPr lang="en-US" altLang="ko-KR" sz="1000" b="1" i="1" dirty="0"/>
              <a:t> – set bridge </a:t>
            </a:r>
            <a:r>
              <a:rPr lang="en-US" altLang="ko-KR" sz="1000" b="1" i="1" dirty="0" err="1"/>
              <a:t>br-int</a:t>
            </a:r>
            <a:r>
              <a:rPr lang="en-US" altLang="ko-KR" sz="1000" b="1" i="1" dirty="0"/>
              <a:t> fail-mode=standalone</a:t>
            </a:r>
            <a:endParaRPr lang="en-US" altLang="ko-KR" sz="1000" dirty="0"/>
          </a:p>
          <a:p>
            <a:pPr algn="l"/>
            <a:r>
              <a:rPr lang="en-US" altLang="ko-KR" sz="1000" dirty="0"/>
              <a:t>Add the VM interface to the “</a:t>
            </a:r>
            <a:r>
              <a:rPr lang="en-US" altLang="ko-KR" sz="1000" dirty="0" err="1"/>
              <a:t>br-int</a:t>
            </a:r>
            <a:r>
              <a:rPr lang="en-US" altLang="ko-KR" sz="1000" dirty="0"/>
              <a:t>”.</a:t>
            </a:r>
          </a:p>
          <a:p>
            <a:pPr algn="l"/>
            <a:r>
              <a:rPr lang="en-US" altLang="ko-KR" sz="1000" b="1" i="1" dirty="0"/>
              <a:t>HOST-A$ </a:t>
            </a:r>
            <a:r>
              <a:rPr lang="en-US" altLang="ko-KR" sz="1000" b="1" i="1" dirty="0" err="1"/>
              <a:t>ovs-vsctl</a:t>
            </a:r>
            <a:r>
              <a:rPr lang="en-US" altLang="ko-KR" sz="1000" b="1" i="1" dirty="0"/>
              <a:t> add-port </a:t>
            </a:r>
            <a:r>
              <a:rPr lang="en-US" altLang="ko-KR" sz="1000" b="1" i="1" dirty="0" err="1"/>
              <a:t>br-int</a:t>
            </a:r>
            <a:r>
              <a:rPr lang="en-US" altLang="ko-KR" sz="1000" b="1" i="1" dirty="0"/>
              <a:t> vm_port0 – set Interface vm_port0 type=</a:t>
            </a:r>
            <a:r>
              <a:rPr lang="en-US" altLang="ko-KR" sz="1000" b="1" i="1" dirty="0" err="1"/>
              <a:t>dpdkvhostuser</a:t>
            </a:r>
            <a:endParaRPr lang="en-US" altLang="ko-KR" sz="1000" dirty="0"/>
          </a:p>
          <a:p>
            <a:pPr algn="l"/>
            <a:r>
              <a:rPr lang="en-US" altLang="ko-KR" sz="1000" i="1" dirty="0"/>
              <a:t>[“vm_port0” is the </a:t>
            </a:r>
            <a:r>
              <a:rPr lang="en-US" altLang="ko-KR" sz="1000" i="1" dirty="0" err="1"/>
              <a:t>vhost</a:t>
            </a:r>
            <a:r>
              <a:rPr lang="en-US" altLang="ko-KR" sz="1000" i="1" dirty="0"/>
              <a:t>-user interface name for the VM0. This interface name must be used while </a:t>
            </a:r>
            <a:r>
              <a:rPr lang="en-US" altLang="ko-KR" sz="1000" i="1" dirty="0" err="1"/>
              <a:t>qemu</a:t>
            </a:r>
            <a:r>
              <a:rPr lang="en-US" altLang="ko-KR" sz="1000" i="1" dirty="0"/>
              <a:t> starting the virtual machine.]</a:t>
            </a:r>
            <a:endParaRPr lang="en-US" altLang="ko-KR" sz="1000" dirty="0"/>
          </a:p>
          <a:p>
            <a:pPr algn="l"/>
            <a:r>
              <a:rPr lang="en-US" altLang="ko-KR" sz="1000" dirty="0"/>
              <a:t>Start the VM(VM-0) using </a:t>
            </a:r>
            <a:r>
              <a:rPr lang="en-US" altLang="ko-KR" sz="1000" dirty="0" err="1"/>
              <a:t>vhost</a:t>
            </a:r>
            <a:r>
              <a:rPr lang="en-US" altLang="ko-KR" sz="1000" dirty="0"/>
              <a:t>-user network backend. The </a:t>
            </a:r>
            <a:r>
              <a:rPr lang="en-US" altLang="ko-KR" sz="1000" dirty="0" err="1"/>
              <a:t>vhost</a:t>
            </a:r>
            <a:r>
              <a:rPr lang="en-US" altLang="ko-KR" sz="1000" dirty="0"/>
              <a:t>-user interface name is “vm_port0”.</a:t>
            </a:r>
          </a:p>
          <a:p>
            <a:pPr algn="l"/>
            <a:r>
              <a:rPr lang="en-US" altLang="ko-KR" sz="1000" dirty="0"/>
              <a:t>Set the </a:t>
            </a:r>
            <a:r>
              <a:rPr lang="en-US" altLang="ko-KR" sz="1000" dirty="0" err="1"/>
              <a:t>Ip</a:t>
            </a:r>
            <a:r>
              <a:rPr lang="en-US" altLang="ko-KR" sz="1000" dirty="0"/>
              <a:t> address 192.168.1.1 to the VM interface. Run the following command inside the VM to set the </a:t>
            </a:r>
            <a:r>
              <a:rPr lang="en-US" altLang="ko-KR" sz="1000" dirty="0" err="1"/>
              <a:t>Ip</a:t>
            </a:r>
            <a:r>
              <a:rPr lang="en-US" altLang="ko-KR" sz="1000" dirty="0"/>
              <a:t> address.</a:t>
            </a:r>
          </a:p>
          <a:p>
            <a:pPr algn="l"/>
            <a:r>
              <a:rPr lang="en-US" altLang="ko-KR" sz="1000" b="1" i="1" dirty="0"/>
              <a:t>VM-0$ </a:t>
            </a:r>
            <a:r>
              <a:rPr lang="en-US" altLang="ko-KR" sz="1000" b="1" i="1" dirty="0" err="1"/>
              <a:t>ip</a:t>
            </a:r>
            <a:r>
              <a:rPr lang="en-US" altLang="ko-KR" sz="1000" b="1" i="1" dirty="0"/>
              <a:t> </a:t>
            </a:r>
            <a:r>
              <a:rPr lang="en-US" altLang="ko-KR" sz="1000" b="1" i="1" dirty="0" err="1"/>
              <a:t>addr</a:t>
            </a:r>
            <a:r>
              <a:rPr lang="en-US" altLang="ko-KR" sz="1000" b="1" i="1" dirty="0"/>
              <a:t> add 192.168.1.1/24 </a:t>
            </a:r>
            <a:r>
              <a:rPr lang="en-US" altLang="ko-KR" sz="1000" b="1" i="1" dirty="0" err="1"/>
              <a:t>dev</a:t>
            </a:r>
            <a:r>
              <a:rPr lang="en-US" altLang="ko-KR" sz="1000" b="1" i="1" dirty="0"/>
              <a:t> eth0</a:t>
            </a:r>
            <a:endParaRPr lang="en-US" altLang="ko-KR" sz="1000" dirty="0"/>
          </a:p>
          <a:p>
            <a:pPr algn="l"/>
            <a:r>
              <a:rPr lang="en-US" altLang="ko-KR" sz="1000" i="1" dirty="0"/>
              <a:t>[“eth0” is the interface inside VM. It’s possible to set the </a:t>
            </a:r>
            <a:r>
              <a:rPr lang="en-US" altLang="ko-KR" sz="1000" i="1" dirty="0" err="1"/>
              <a:t>ip</a:t>
            </a:r>
            <a:r>
              <a:rPr lang="en-US" altLang="ko-KR" sz="1000" i="1" dirty="0"/>
              <a:t> address </a:t>
            </a:r>
            <a:r>
              <a:rPr lang="en-US" altLang="ko-KR" sz="1000" i="1" dirty="0" err="1"/>
              <a:t>using“ifconfig</a:t>
            </a:r>
            <a:r>
              <a:rPr lang="en-US" altLang="ko-KR" sz="1000" i="1" dirty="0"/>
              <a:t>” command as “</a:t>
            </a:r>
            <a:r>
              <a:rPr lang="en-US" altLang="ko-KR" sz="1000" i="1" dirty="0" err="1"/>
              <a:t>ifconfig</a:t>
            </a:r>
            <a:r>
              <a:rPr lang="en-US" altLang="ko-KR" sz="1000" i="1" dirty="0"/>
              <a:t> eth0 192.168.1.1/24”. Please use either one command to set the </a:t>
            </a:r>
            <a:r>
              <a:rPr lang="en-US" altLang="ko-KR" sz="1000" i="1" dirty="0" err="1"/>
              <a:t>ip</a:t>
            </a:r>
            <a:r>
              <a:rPr lang="en-US" altLang="ko-KR" sz="1000" i="1" dirty="0"/>
              <a:t> address.]</a:t>
            </a:r>
            <a:endParaRPr lang="en-US" altLang="ko-KR" sz="1000" dirty="0"/>
          </a:p>
          <a:p>
            <a:pPr algn="l"/>
            <a:r>
              <a:rPr lang="en-US" altLang="ko-KR" sz="1000" dirty="0"/>
              <a:t>Attach the </a:t>
            </a:r>
            <a:r>
              <a:rPr lang="en-US" altLang="ko-KR" sz="1000" dirty="0" err="1"/>
              <a:t>VxLAN</a:t>
            </a:r>
            <a:r>
              <a:rPr lang="en-US" altLang="ko-KR" sz="1000" dirty="0"/>
              <a:t> tunnel interface to the “</a:t>
            </a:r>
            <a:r>
              <a:rPr lang="en-US" altLang="ko-KR" sz="1000" dirty="0" err="1"/>
              <a:t>br-int</a:t>
            </a:r>
            <a:r>
              <a:rPr lang="en-US" altLang="ko-KR" sz="1000" dirty="0"/>
              <a:t>“ bridge.</a:t>
            </a:r>
          </a:p>
          <a:p>
            <a:pPr algn="l"/>
            <a:r>
              <a:rPr lang="en-US" altLang="ko-KR" sz="1000" b="1" i="1" dirty="0"/>
              <a:t>HOST-A$ </a:t>
            </a:r>
            <a:r>
              <a:rPr lang="en-US" altLang="ko-KR" sz="1000" b="1" i="1" dirty="0" err="1"/>
              <a:t>ovs-vsctl</a:t>
            </a:r>
            <a:r>
              <a:rPr lang="en-US" altLang="ko-KR" sz="1000" b="1" i="1" dirty="0"/>
              <a:t> add-port </a:t>
            </a:r>
            <a:r>
              <a:rPr lang="en-US" altLang="ko-KR" sz="1000" b="1" i="1" dirty="0" err="1"/>
              <a:t>br-int</a:t>
            </a:r>
            <a:r>
              <a:rPr lang="en-US" altLang="ko-KR" sz="1000" b="1" i="1" dirty="0"/>
              <a:t> vxlan0 – set interface vxlan0 type=</a:t>
            </a:r>
            <a:r>
              <a:rPr lang="en-US" altLang="ko-KR" sz="1000" b="1" i="1" dirty="0" err="1"/>
              <a:t>vxlan</a:t>
            </a:r>
            <a:r>
              <a:rPr lang="en-US" altLang="ko-KR" sz="1000" b="1" i="1" dirty="0"/>
              <a:t> </a:t>
            </a:r>
            <a:r>
              <a:rPr lang="en-US" altLang="ko-KR" sz="1000" b="1" i="1" dirty="0" err="1"/>
              <a:t>options:remote_ip</a:t>
            </a:r>
            <a:r>
              <a:rPr lang="en-US" altLang="ko-KR" sz="1000" b="1" i="1" dirty="0"/>
              <a:t>=172.168.1.2</a:t>
            </a:r>
            <a:endParaRPr lang="en-US" altLang="ko-KR" sz="1000" dirty="0"/>
          </a:p>
          <a:p>
            <a:pPr algn="l"/>
            <a:r>
              <a:rPr lang="en-US" altLang="ko-KR" sz="1000" i="1" dirty="0"/>
              <a:t>[“172.168.1.2” is the remote tunnel end point address, On remote host this will be 172.168.1.1.]</a:t>
            </a:r>
            <a:endParaRPr lang="en-US" altLang="ko-KR" sz="1000" dirty="0"/>
          </a:p>
          <a:p>
            <a:pPr algn="l"/>
            <a:r>
              <a:rPr lang="en-US" altLang="ko-KR" sz="1000" dirty="0"/>
              <a:t>Create the “br-phy1” bridge for attaching the physical interface.</a:t>
            </a:r>
          </a:p>
          <a:p>
            <a:pPr algn="l"/>
            <a:r>
              <a:rPr lang="en-US" altLang="ko-KR" sz="1000" b="1" i="1" dirty="0"/>
              <a:t>HOST-A$ </a:t>
            </a:r>
            <a:r>
              <a:rPr lang="en-US" altLang="ko-KR" sz="1000" b="1" i="1" dirty="0" err="1"/>
              <a:t>ovs-vsctl</a:t>
            </a:r>
            <a:r>
              <a:rPr lang="en-US" altLang="ko-KR" sz="1000" b="1" i="1" dirty="0"/>
              <a:t> –may-exist add-</a:t>
            </a:r>
            <a:r>
              <a:rPr lang="en-US" altLang="ko-KR" sz="1000" b="1" i="1" dirty="0" err="1"/>
              <a:t>br</a:t>
            </a:r>
            <a:r>
              <a:rPr lang="en-US" altLang="ko-KR" sz="1000" b="1" i="1" dirty="0"/>
              <a:t> br-phy1 – set Bridge br-phy1 </a:t>
            </a:r>
            <a:r>
              <a:rPr lang="en-US" altLang="ko-KR" sz="1000" b="1" i="1" dirty="0" err="1"/>
              <a:t>datapath_type</a:t>
            </a:r>
            <a:r>
              <a:rPr lang="en-US" altLang="ko-KR" sz="1000" b="1" i="1" dirty="0"/>
              <a:t>=</a:t>
            </a:r>
            <a:r>
              <a:rPr lang="en-US" altLang="ko-KR" sz="1000" b="1" i="1" dirty="0" err="1"/>
              <a:t>netdev</a:t>
            </a:r>
            <a:r>
              <a:rPr lang="en-US" altLang="ko-KR" sz="1000" b="1" i="1" dirty="0"/>
              <a:t> – </a:t>
            </a:r>
            <a:r>
              <a:rPr lang="en-US" altLang="ko-KR" sz="1000" b="1" i="1" dirty="0" err="1"/>
              <a:t>br</a:t>
            </a:r>
            <a:r>
              <a:rPr lang="en-US" altLang="ko-KR" sz="1000" b="1" i="1" dirty="0"/>
              <a:t>-set-external-id br-phy1 bridge-id br-phy1 – set bridge br-phy1 fail-mode=standalone </a:t>
            </a:r>
            <a:r>
              <a:rPr lang="en-US" altLang="ko-KR" sz="1000" b="1" i="1" dirty="0" err="1"/>
              <a:t>other_config:hwaddr</a:t>
            </a:r>
            <a:r>
              <a:rPr lang="en-US" altLang="ko-KR" sz="1000" b="1" i="1" dirty="0"/>
              <a:t>=”&lt;mac address of eth1 interface&gt;“</a:t>
            </a:r>
            <a:endParaRPr lang="en-US" altLang="ko-KR" sz="1000" dirty="0"/>
          </a:p>
          <a:p>
            <a:pPr algn="l"/>
            <a:r>
              <a:rPr lang="en-US" altLang="ko-KR" sz="1000" i="1" dirty="0"/>
              <a:t>[“eth1” is the physical interface on the host, Assign mac address of “eth1”to the “br-phy1”.]</a:t>
            </a:r>
            <a:endParaRPr lang="en-US" altLang="ko-KR" sz="1000" dirty="0"/>
          </a:p>
          <a:p>
            <a:pPr algn="l"/>
            <a:r>
              <a:rPr lang="en-US" altLang="ko-KR" sz="1000" dirty="0"/>
              <a:t>The physical port “eth1” can operate either as a kernel network interface or a DPDK interface. Depending on the operating mode, attach “eth1”to the “br-phy1” bridge as follows.</a:t>
            </a:r>
          </a:p>
          <a:p>
            <a:pPr algn="l"/>
            <a:r>
              <a:rPr lang="en-US" altLang="ko-KR" sz="1000" dirty="0"/>
              <a:t>Use step-7 if “eth1” is managed by kernel driver. Please follow step-8 rather than this step in case “eth1” is a DPDK </a:t>
            </a:r>
            <a:r>
              <a:rPr lang="en-US" altLang="ko-KR" sz="1000" dirty="0" err="1"/>
              <a:t>Interface.This</a:t>
            </a:r>
            <a:r>
              <a:rPr lang="en-US" altLang="ko-KR" sz="1000" dirty="0"/>
              <a:t> step will cause to loose the connectivity through “eth1” (</a:t>
            </a:r>
            <a:r>
              <a:rPr lang="en-US" altLang="ko-KR" sz="1000" dirty="0">
                <a:hlinkClick r:id="rId2"/>
              </a:rPr>
              <a:t>refer configuration problems in FAQ</a:t>
            </a:r>
            <a:r>
              <a:rPr lang="en-US" altLang="ko-KR" sz="1000" dirty="0"/>
              <a:t> for more details) for a while. The connectivity can be restored by moving the IP address to the “br-phy1” internal interface. The following command-set will do that,</a:t>
            </a:r>
          </a:p>
          <a:p>
            <a:pPr algn="l"/>
            <a:r>
              <a:rPr lang="en-US" altLang="ko-KR" sz="1000" b="1" i="1" dirty="0"/>
              <a:t>HOST-A$ </a:t>
            </a:r>
            <a:r>
              <a:rPr lang="en-US" altLang="ko-KR" sz="1000" b="1" i="1" dirty="0" err="1"/>
              <a:t>ovs-vsctl</a:t>
            </a:r>
            <a:r>
              <a:rPr lang="en-US" altLang="ko-KR" sz="1000" b="1" i="1" dirty="0"/>
              <a:t> –timeout 10 add-port br-phy1 eth1</a:t>
            </a:r>
            <a:endParaRPr lang="en-US" altLang="ko-KR" sz="1000" dirty="0"/>
          </a:p>
          <a:p>
            <a:pPr algn="l"/>
            <a:r>
              <a:rPr lang="en-US" altLang="ko-KR" sz="1000" b="1" i="1" dirty="0"/>
              <a:t>HOST-A$ </a:t>
            </a:r>
            <a:r>
              <a:rPr lang="en-US" altLang="ko-KR" sz="1000" b="1" i="1" dirty="0" err="1"/>
              <a:t>ip</a:t>
            </a:r>
            <a:r>
              <a:rPr lang="en-US" altLang="ko-KR" sz="1000" b="1" i="1" dirty="0"/>
              <a:t> </a:t>
            </a:r>
            <a:r>
              <a:rPr lang="en-US" altLang="ko-KR" sz="1000" b="1" i="1" dirty="0" err="1"/>
              <a:t>addr</a:t>
            </a:r>
            <a:r>
              <a:rPr lang="en-US" altLang="ko-KR" sz="1000" b="1" i="1" dirty="0"/>
              <a:t> add 172.168.1.1/24 </a:t>
            </a:r>
            <a:r>
              <a:rPr lang="en-US" altLang="ko-KR" sz="1000" b="1" i="1" dirty="0" err="1"/>
              <a:t>dev</a:t>
            </a:r>
            <a:r>
              <a:rPr lang="en-US" altLang="ko-KR" sz="1000" b="1" i="1" dirty="0"/>
              <a:t> br-phy1</a:t>
            </a:r>
            <a:endParaRPr lang="en-US" altLang="ko-KR" sz="1000" dirty="0"/>
          </a:p>
          <a:p>
            <a:pPr algn="l"/>
            <a:r>
              <a:rPr lang="en-US" altLang="ko-KR" sz="1000" b="1" i="1" dirty="0"/>
              <a:t>HOST-A$ </a:t>
            </a:r>
            <a:r>
              <a:rPr lang="en-US" altLang="ko-KR" sz="1000" b="1" i="1" dirty="0" err="1"/>
              <a:t>ip</a:t>
            </a:r>
            <a:r>
              <a:rPr lang="en-US" altLang="ko-KR" sz="1000" b="1" i="1" dirty="0"/>
              <a:t> link set br-phy1 up</a:t>
            </a:r>
            <a:endParaRPr lang="en-US" altLang="ko-KR" sz="1000" dirty="0"/>
          </a:p>
          <a:p>
            <a:pPr algn="l"/>
            <a:r>
              <a:rPr lang="en-US" altLang="ko-KR" sz="1000" b="1" i="1" dirty="0"/>
              <a:t>HOST-A$ </a:t>
            </a:r>
            <a:r>
              <a:rPr lang="en-US" altLang="ko-KR" sz="1000" b="1" i="1" dirty="0" err="1"/>
              <a:t>ip</a:t>
            </a:r>
            <a:r>
              <a:rPr lang="en-US" altLang="ko-KR" sz="1000" b="1" i="1" dirty="0"/>
              <a:t> </a:t>
            </a:r>
            <a:r>
              <a:rPr lang="en-US" altLang="ko-KR" sz="1000" b="1" i="1" dirty="0" err="1"/>
              <a:t>addr</a:t>
            </a:r>
            <a:r>
              <a:rPr lang="en-US" altLang="ko-KR" sz="1000" b="1" i="1" dirty="0"/>
              <a:t> flush </a:t>
            </a:r>
            <a:r>
              <a:rPr lang="en-US" altLang="ko-KR" sz="1000" b="1" i="1" dirty="0" err="1"/>
              <a:t>dev</a:t>
            </a:r>
            <a:r>
              <a:rPr lang="en-US" altLang="ko-KR" sz="1000" b="1" i="1" dirty="0"/>
              <a:t> eth1 2&gt;/</a:t>
            </a:r>
            <a:r>
              <a:rPr lang="en-US" altLang="ko-KR" sz="1000" b="1" i="1" dirty="0" err="1"/>
              <a:t>dev</a:t>
            </a:r>
            <a:r>
              <a:rPr lang="en-US" altLang="ko-KR" sz="1000" b="1" i="1" dirty="0"/>
              <a:t>/null</a:t>
            </a:r>
            <a:endParaRPr lang="en-US" altLang="ko-KR" sz="1000" dirty="0"/>
          </a:p>
          <a:p>
            <a:pPr algn="l"/>
            <a:r>
              <a:rPr lang="en-US" altLang="ko-KR" sz="1000" b="1" i="1" dirty="0"/>
              <a:t>HOST-A$ </a:t>
            </a:r>
            <a:r>
              <a:rPr lang="en-US" altLang="ko-KR" sz="1000" b="1" i="1" dirty="0" err="1"/>
              <a:t>ip</a:t>
            </a:r>
            <a:r>
              <a:rPr lang="en-US" altLang="ko-KR" sz="1000" b="1" i="1" dirty="0"/>
              <a:t> link set eth1 up</a:t>
            </a:r>
            <a:endParaRPr lang="en-US" altLang="ko-KR" sz="1000" dirty="0"/>
          </a:p>
          <a:p>
            <a:pPr algn="l"/>
            <a:r>
              <a:rPr lang="en-US" altLang="ko-KR" sz="1000" b="1" i="1" dirty="0"/>
              <a:t>HOST-A$ </a:t>
            </a:r>
            <a:r>
              <a:rPr lang="en-US" altLang="ko-KR" sz="1000" b="1" i="1" dirty="0" err="1"/>
              <a:t>iptables</a:t>
            </a:r>
            <a:r>
              <a:rPr lang="en-US" altLang="ko-KR" sz="1000" b="1" i="1" dirty="0"/>
              <a:t> –F</a:t>
            </a:r>
            <a:endParaRPr lang="en-US" altLang="ko-KR" sz="1000" dirty="0"/>
          </a:p>
          <a:p>
            <a:pPr algn="l"/>
            <a:r>
              <a:rPr lang="en-US" altLang="ko-KR" sz="1000" dirty="0"/>
              <a:t>Steps for attaching “eth1” to “br-phy1” is slightly different in case“eth1” is a DPDK interface. DPDK interfaces are not managed by the kernel, so the port details are not visible on any “</a:t>
            </a:r>
            <a:r>
              <a:rPr lang="en-US" altLang="ko-KR" sz="1000" dirty="0" err="1"/>
              <a:t>ip</a:t>
            </a:r>
            <a:r>
              <a:rPr lang="en-US" altLang="ko-KR" sz="1000" dirty="0"/>
              <a:t>” commands.</a:t>
            </a:r>
          </a:p>
          <a:p>
            <a:pPr algn="l"/>
            <a:r>
              <a:rPr lang="en-US" altLang="ko-KR" sz="1000" b="1" i="1" dirty="0"/>
              <a:t>HOST-A$ </a:t>
            </a:r>
            <a:r>
              <a:rPr lang="en-US" altLang="ko-KR" sz="1000" b="1" i="1" dirty="0" err="1"/>
              <a:t>ovs-vsctl</a:t>
            </a:r>
            <a:r>
              <a:rPr lang="en-US" altLang="ko-KR" sz="1000" b="1" i="1" dirty="0"/>
              <a:t> –timeout 10 add-port br-phy1 dpdk0 – set Interface dpdk0 type=</a:t>
            </a:r>
            <a:r>
              <a:rPr lang="en-US" altLang="ko-KR" sz="1000" b="1" i="1" dirty="0" err="1"/>
              <a:t>dpdk</a:t>
            </a:r>
            <a:endParaRPr lang="en-US" altLang="ko-KR" sz="1000" dirty="0"/>
          </a:p>
          <a:p>
            <a:pPr algn="l"/>
            <a:r>
              <a:rPr lang="en-US" altLang="ko-KR" sz="1000" b="1" i="1" dirty="0"/>
              <a:t>HOST-A$ </a:t>
            </a:r>
            <a:r>
              <a:rPr lang="en-US" altLang="ko-KR" sz="1000" b="1" i="1" dirty="0" err="1"/>
              <a:t>ip</a:t>
            </a:r>
            <a:r>
              <a:rPr lang="en-US" altLang="ko-KR" sz="1000" b="1" i="1" dirty="0"/>
              <a:t> </a:t>
            </a:r>
            <a:r>
              <a:rPr lang="en-US" altLang="ko-KR" sz="1000" b="1" i="1" dirty="0" err="1"/>
              <a:t>addr</a:t>
            </a:r>
            <a:r>
              <a:rPr lang="en-US" altLang="ko-KR" sz="1000" b="1" i="1" dirty="0"/>
              <a:t> add 172.168.1.1/24 </a:t>
            </a:r>
            <a:r>
              <a:rPr lang="en-US" altLang="ko-KR" sz="1000" b="1" i="1" dirty="0" err="1"/>
              <a:t>dev</a:t>
            </a:r>
            <a:r>
              <a:rPr lang="en-US" altLang="ko-KR" sz="1000" b="1" i="1" dirty="0"/>
              <a:t> br-phy1</a:t>
            </a:r>
            <a:endParaRPr lang="en-US" altLang="ko-KR" sz="1000" dirty="0"/>
          </a:p>
          <a:p>
            <a:pPr algn="l"/>
            <a:r>
              <a:rPr lang="en-US" altLang="ko-KR" sz="1000" b="1" i="1" dirty="0"/>
              <a:t>HOST-A$ </a:t>
            </a:r>
            <a:r>
              <a:rPr lang="en-US" altLang="ko-KR" sz="1000" b="1" i="1" dirty="0" err="1"/>
              <a:t>ip</a:t>
            </a:r>
            <a:r>
              <a:rPr lang="en-US" altLang="ko-KR" sz="1000" b="1" i="1" dirty="0"/>
              <a:t> link set br-phy1 up</a:t>
            </a:r>
            <a:endParaRPr lang="en-US" altLang="ko-KR" sz="1000" dirty="0"/>
          </a:p>
          <a:p>
            <a:pPr algn="l"/>
            <a:r>
              <a:rPr lang="en-US" altLang="ko-KR" sz="1000" b="1" i="1" dirty="0"/>
              <a:t>HOST-A$ </a:t>
            </a:r>
            <a:r>
              <a:rPr lang="en-US" altLang="ko-KR" sz="1000" b="1" i="1" dirty="0" err="1"/>
              <a:t>iptables</a:t>
            </a:r>
            <a:r>
              <a:rPr lang="en-US" altLang="ko-KR" sz="1000" b="1" i="1" dirty="0"/>
              <a:t> –F</a:t>
            </a:r>
            <a:endParaRPr lang="en-US" altLang="ko-KR" sz="1000" dirty="0"/>
          </a:p>
          <a:p>
            <a:pPr algn="l"/>
            <a:r>
              <a:rPr lang="en-US" altLang="ko-KR" sz="1000" i="1" dirty="0"/>
              <a:t>[“eth1” is mapped to DPDK port “dpdk0”. DPDK driver assign port names that starts with “</a:t>
            </a:r>
            <a:r>
              <a:rPr lang="en-US" altLang="ko-KR" sz="1000" i="1" dirty="0" err="1"/>
              <a:t>dpdk</a:t>
            </a:r>
            <a:r>
              <a:rPr lang="en-US" altLang="ko-KR" sz="1000" i="1" dirty="0"/>
              <a:t>”]</a:t>
            </a:r>
            <a:endParaRPr lang="en-US" altLang="ko-KR" sz="1000" dirty="0"/>
          </a:p>
        </p:txBody>
      </p:sp>
    </p:spTree>
    <p:extLst>
      <p:ext uri="{BB962C8B-B14F-4D97-AF65-F5344CB8AC3E}">
        <p14:creationId xmlns:p14="http://schemas.microsoft.com/office/powerpoint/2010/main" val="494669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a:latin typeface="+mn-ea"/>
                <a:ea typeface="+mn-ea"/>
              </a:rPr>
              <a:t>7</a:t>
            </a:r>
            <a:r>
              <a:rPr lang="en-US" altLang="ko-KR" sz="2000" dirty="0" smtClean="0">
                <a:latin typeface="+mn-ea"/>
                <a:ea typeface="+mn-ea"/>
              </a:rPr>
              <a:t>. OVS </a:t>
            </a:r>
            <a:r>
              <a:rPr lang="ko-KR" altLang="en-US" sz="2000" dirty="0" smtClean="0">
                <a:latin typeface="+mn-ea"/>
                <a:ea typeface="+mn-ea"/>
              </a:rPr>
              <a:t>구성사례 </a:t>
            </a:r>
            <a:r>
              <a:rPr lang="en-US" altLang="ko-KR" sz="2000" dirty="0" smtClean="0">
                <a:latin typeface="+mn-ea"/>
                <a:ea typeface="+mn-ea"/>
              </a:rPr>
              <a:t>(</a:t>
            </a:r>
            <a:r>
              <a:rPr lang="en-US" altLang="ko-KR" sz="2000" dirty="0" err="1" smtClean="0">
                <a:latin typeface="+mn-ea"/>
                <a:ea typeface="+mn-ea"/>
              </a:rPr>
              <a:t>Openstack</a:t>
            </a:r>
            <a:r>
              <a:rPr lang="en-US" altLang="ko-KR" sz="2000" dirty="0" smtClean="0">
                <a:latin typeface="+mn-ea"/>
                <a:ea typeface="+mn-ea"/>
              </a:rPr>
              <a:t>)</a:t>
            </a:r>
            <a:endParaRPr lang="ko-KR" altLang="en-US" sz="2000" dirty="0">
              <a:latin typeface="+mn-ea"/>
              <a:ea typeface="+mn-ea"/>
            </a:endParaRPr>
          </a:p>
        </p:txBody>
      </p:sp>
      <p:sp>
        <p:nvSpPr>
          <p:cNvPr id="8" name="TextBox 7"/>
          <p:cNvSpPr txBox="1"/>
          <p:nvPr/>
        </p:nvSpPr>
        <p:spPr bwMode="auto">
          <a:xfrm>
            <a:off x="539974" y="882117"/>
            <a:ext cx="9433048" cy="1200329"/>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solidFill>
                  <a:srgbClr val="000000"/>
                </a:solidFill>
                <a:latin typeface="맑은 고딕" pitchFamily="50" charset="-127"/>
                <a:ea typeface="맑은 고딕" pitchFamily="50" charset="-127"/>
              </a:rPr>
              <a:t>OVS (</a:t>
            </a:r>
            <a:r>
              <a:rPr lang="en-US" altLang="ko-KR" sz="1600" b="1" kern="0" dirty="0" err="1" smtClean="0">
                <a:solidFill>
                  <a:srgbClr val="000000"/>
                </a:solidFill>
                <a:latin typeface="맑은 고딕" pitchFamily="50" charset="-127"/>
                <a:ea typeface="맑은 고딕" pitchFamily="50" charset="-127"/>
              </a:rPr>
              <a:t>Openstack</a:t>
            </a:r>
            <a:r>
              <a:rPr lang="en-US" altLang="ko-KR" sz="1600" b="1" kern="0" dirty="0" smtClean="0">
                <a:solidFill>
                  <a:srgbClr val="000000"/>
                </a:solidFill>
                <a:latin typeface="맑은 고딕" pitchFamily="50" charset="-127"/>
                <a:ea typeface="맑은 고딕" pitchFamily="50" charset="-127"/>
              </a:rPr>
              <a:t>)</a:t>
            </a:r>
          </a:p>
          <a:p>
            <a:pPr algn="l" eaLnBrk="0" hangingPunct="0">
              <a:lnSpc>
                <a:spcPct val="150000"/>
              </a:lnSpc>
              <a:spcBef>
                <a:spcPts val="0"/>
              </a:spcBef>
              <a:buSzPct val="120000"/>
              <a:defRPr/>
            </a:pPr>
            <a:r>
              <a:rPr lang="ko-KR" altLang="en-US" sz="1600" b="1" kern="0" dirty="0" smtClean="0">
                <a:solidFill>
                  <a:srgbClr val="000000"/>
                </a:solidFill>
                <a:latin typeface="맑은 고딕" pitchFamily="50" charset="-127"/>
                <a:ea typeface="맑은 고딕" pitchFamily="50" charset="-127"/>
              </a:rPr>
              <a:t> </a:t>
            </a:r>
            <a:r>
              <a:rPr lang="en-US" altLang="ko-KR" sz="1600" kern="0" dirty="0" smtClean="0">
                <a:solidFill>
                  <a:srgbClr val="000000"/>
                </a:solidFill>
                <a:latin typeface="맑은 고딕" pitchFamily="50" charset="-127"/>
                <a:ea typeface="맑은 고딕" pitchFamily="50" charset="-127"/>
              </a:rPr>
              <a:t>- </a:t>
            </a:r>
            <a:r>
              <a:rPr lang="en-US" altLang="ko-KR" sz="1600" kern="0" dirty="0" err="1" smtClean="0">
                <a:solidFill>
                  <a:srgbClr val="000000"/>
                </a:solidFill>
                <a:latin typeface="맑은 고딕" pitchFamily="50" charset="-127"/>
                <a:ea typeface="맑은 고딕" pitchFamily="50" charset="-127"/>
              </a:rPr>
              <a:t>br-int</a:t>
            </a:r>
            <a:r>
              <a:rPr lang="en-US" altLang="ko-KR" sz="1600" kern="0" dirty="0" smtClean="0">
                <a:solidFill>
                  <a:srgbClr val="000000"/>
                </a:solidFill>
                <a:latin typeface="맑은 고딕" pitchFamily="50" charset="-127"/>
                <a:ea typeface="맑은 고딕" pitchFamily="50" charset="-127"/>
              </a:rPr>
              <a:t>(</a:t>
            </a:r>
            <a:r>
              <a:rPr lang="ko-KR" altLang="en-US" sz="1600" kern="0" dirty="0" smtClean="0">
                <a:solidFill>
                  <a:srgbClr val="000000"/>
                </a:solidFill>
                <a:latin typeface="맑은 고딕" pitchFamily="50" charset="-127"/>
                <a:ea typeface="맑은 고딕" pitchFamily="50" charset="-127"/>
              </a:rPr>
              <a:t>내부 </a:t>
            </a:r>
            <a:r>
              <a:rPr lang="en-US" altLang="ko-KR" sz="1600" kern="0" dirty="0" err="1" smtClean="0">
                <a:solidFill>
                  <a:srgbClr val="000000"/>
                </a:solidFill>
                <a:latin typeface="맑은 고딕" pitchFamily="50" charset="-127"/>
                <a:ea typeface="맑은 고딕" pitchFamily="50" charset="-127"/>
              </a:rPr>
              <a:t>ovs</a:t>
            </a:r>
            <a:r>
              <a:rPr lang="ko-KR" altLang="en-US" sz="1600" kern="0" dirty="0" smtClean="0">
                <a:solidFill>
                  <a:srgbClr val="000000"/>
                </a:solidFill>
                <a:latin typeface="맑은 고딕" pitchFamily="50" charset="-127"/>
                <a:ea typeface="맑은 고딕" pitchFamily="50" charset="-127"/>
              </a:rPr>
              <a:t>스위치</a:t>
            </a:r>
            <a:r>
              <a:rPr lang="en-US" altLang="ko-KR" sz="1600" kern="0" dirty="0" smtClean="0">
                <a:solidFill>
                  <a:srgbClr val="000000"/>
                </a:solidFill>
                <a:latin typeface="맑은 고딕" pitchFamily="50" charset="-127"/>
                <a:ea typeface="맑은 고딕" pitchFamily="50" charset="-127"/>
              </a:rPr>
              <a:t>), </a:t>
            </a:r>
            <a:r>
              <a:rPr lang="en-US" altLang="ko-KR" sz="1600" kern="0" dirty="0" err="1" smtClean="0">
                <a:solidFill>
                  <a:srgbClr val="000000"/>
                </a:solidFill>
                <a:latin typeface="맑은 고딕" pitchFamily="50" charset="-127"/>
                <a:ea typeface="맑은 고딕" pitchFamily="50" charset="-127"/>
              </a:rPr>
              <a:t>br-ex,br-tun</a:t>
            </a:r>
            <a:r>
              <a:rPr lang="en-US" altLang="ko-KR" sz="1600" kern="0" dirty="0" smtClean="0">
                <a:solidFill>
                  <a:srgbClr val="000000"/>
                </a:solidFill>
                <a:latin typeface="맑은 고딕" pitchFamily="50" charset="-127"/>
                <a:ea typeface="맑은 고딕" pitchFamily="50" charset="-127"/>
              </a:rPr>
              <a:t>(</a:t>
            </a:r>
            <a:r>
              <a:rPr lang="ko-KR" altLang="en-US" sz="1600" kern="0" dirty="0" smtClean="0">
                <a:solidFill>
                  <a:srgbClr val="000000"/>
                </a:solidFill>
                <a:latin typeface="맑은 고딕" pitchFamily="50" charset="-127"/>
                <a:ea typeface="맑은 고딕" pitchFamily="50" charset="-127"/>
              </a:rPr>
              <a:t>외부 </a:t>
            </a:r>
            <a:r>
              <a:rPr lang="en-US" altLang="ko-KR" sz="1600" kern="0" dirty="0" err="1" smtClean="0">
                <a:solidFill>
                  <a:srgbClr val="000000"/>
                </a:solidFill>
                <a:latin typeface="맑은 고딕" pitchFamily="50" charset="-127"/>
                <a:ea typeface="맑은 고딕" pitchFamily="50" charset="-127"/>
              </a:rPr>
              <a:t>ovs</a:t>
            </a:r>
            <a:r>
              <a:rPr lang="ko-KR" altLang="en-US" sz="1600" kern="0" dirty="0" smtClean="0">
                <a:solidFill>
                  <a:srgbClr val="000000"/>
                </a:solidFill>
                <a:latin typeface="맑은 고딕" pitchFamily="50" charset="-127"/>
                <a:ea typeface="맑은 고딕" pitchFamily="50" charset="-127"/>
              </a:rPr>
              <a:t>스위치</a:t>
            </a:r>
            <a:r>
              <a:rPr lang="en-US" altLang="ko-KR" sz="1600" kern="0" dirty="0" smtClean="0">
                <a:solidFill>
                  <a:srgbClr val="000000"/>
                </a:solidFill>
                <a:latin typeface="맑은 고딕" pitchFamily="50" charset="-127"/>
                <a:ea typeface="맑은 고딕" pitchFamily="50" charset="-127"/>
              </a:rPr>
              <a:t>)</a:t>
            </a:r>
            <a:r>
              <a:rPr lang="ko-KR" altLang="en-US" sz="1600" kern="0" dirty="0" smtClean="0">
                <a:solidFill>
                  <a:srgbClr val="000000"/>
                </a:solidFill>
                <a:latin typeface="맑은 고딕" pitchFamily="50" charset="-127"/>
                <a:ea typeface="맑은 고딕" pitchFamily="50" charset="-127"/>
              </a:rPr>
              <a:t>로 구성</a:t>
            </a:r>
            <a:endParaRPr lang="en-US" altLang="ko-KR" sz="1600" kern="0" dirty="0" smtClean="0">
              <a:solidFill>
                <a:srgbClr val="000000"/>
              </a:solidFill>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solidFill>
                  <a:srgbClr val="000000"/>
                </a:solidFill>
                <a:latin typeface="맑은 고딕" pitchFamily="50" charset="-127"/>
                <a:ea typeface="맑은 고딕" pitchFamily="50" charset="-127"/>
              </a:rPr>
              <a:t> </a:t>
            </a:r>
            <a:r>
              <a:rPr lang="en-US" altLang="ko-KR" sz="1600" kern="0" dirty="0" smtClean="0">
                <a:solidFill>
                  <a:srgbClr val="000000"/>
                </a:solidFill>
                <a:latin typeface="맑은 고딕" pitchFamily="50" charset="-127"/>
                <a:ea typeface="맑은 고딕" pitchFamily="50" charset="-127"/>
              </a:rPr>
              <a:t>- </a:t>
            </a:r>
            <a:r>
              <a:rPr lang="en-US" altLang="ko-KR" sz="1600" kern="0" dirty="0" err="1" smtClean="0">
                <a:solidFill>
                  <a:srgbClr val="000000"/>
                </a:solidFill>
                <a:latin typeface="맑은 고딕" pitchFamily="50" charset="-127"/>
                <a:ea typeface="맑은 고딕" pitchFamily="50" charset="-127"/>
              </a:rPr>
              <a:t>packstack</a:t>
            </a:r>
            <a:r>
              <a:rPr lang="en-US" altLang="ko-KR" sz="1600" kern="0" dirty="0" smtClean="0">
                <a:solidFill>
                  <a:srgbClr val="000000"/>
                </a:solidFill>
                <a:latin typeface="맑은 고딕" pitchFamily="50" charset="-127"/>
                <a:ea typeface="맑은 고딕" pitchFamily="50" charset="-127"/>
              </a:rPr>
              <a:t> </a:t>
            </a:r>
            <a:r>
              <a:rPr lang="ko-KR" altLang="en-US" sz="1600" kern="0" dirty="0" err="1" smtClean="0">
                <a:solidFill>
                  <a:srgbClr val="000000"/>
                </a:solidFill>
                <a:latin typeface="맑은 고딕" pitchFamily="50" charset="-127"/>
                <a:ea typeface="맑은 고딕" pitchFamily="50" charset="-127"/>
              </a:rPr>
              <a:t>설치시</a:t>
            </a:r>
            <a:r>
              <a:rPr lang="ko-KR" altLang="en-US" sz="1600" kern="0" dirty="0" smtClean="0">
                <a:solidFill>
                  <a:srgbClr val="000000"/>
                </a:solidFill>
                <a:latin typeface="맑은 고딕" pitchFamily="50" charset="-127"/>
                <a:ea typeface="맑은 고딕" pitchFamily="50" charset="-127"/>
              </a:rPr>
              <a:t> 기본 스위치로 </a:t>
            </a:r>
            <a:r>
              <a:rPr lang="en-US" altLang="ko-KR" sz="1600" kern="0" dirty="0" err="1" smtClean="0">
                <a:solidFill>
                  <a:srgbClr val="000000"/>
                </a:solidFill>
                <a:latin typeface="맑은 고딕" pitchFamily="50" charset="-127"/>
                <a:ea typeface="맑은 고딕" pitchFamily="50" charset="-127"/>
              </a:rPr>
              <a:t>ovs</a:t>
            </a:r>
            <a:r>
              <a:rPr lang="en-US" altLang="ko-KR" sz="1600" kern="0" dirty="0" smtClean="0">
                <a:solidFill>
                  <a:srgbClr val="000000"/>
                </a:solidFill>
                <a:latin typeface="맑은 고딕" pitchFamily="50" charset="-127"/>
                <a:ea typeface="맑은 고딕" pitchFamily="50" charset="-127"/>
              </a:rPr>
              <a:t> </a:t>
            </a:r>
            <a:r>
              <a:rPr lang="ko-KR" altLang="en-US" sz="1600" kern="0" dirty="0" smtClean="0">
                <a:solidFill>
                  <a:srgbClr val="000000"/>
                </a:solidFill>
                <a:latin typeface="맑은 고딕" pitchFamily="50" charset="-127"/>
                <a:ea typeface="맑은 고딕" pitchFamily="50" charset="-127"/>
              </a:rPr>
              <a:t>설치</a:t>
            </a:r>
            <a:endParaRPr lang="en-US" altLang="ko-KR" sz="1600" kern="0" dirty="0" smtClean="0">
              <a:solidFill>
                <a:srgbClr val="000000"/>
              </a:solidFill>
              <a:latin typeface="맑은 고딕" pitchFamily="50" charset="-127"/>
              <a:ea typeface="맑은 고딕" pitchFamily="50" charset="-127"/>
            </a:endParaRPr>
          </a:p>
        </p:txBody>
      </p:sp>
      <p:pic>
        <p:nvPicPr>
          <p:cNvPr id="4098" name="Picture 2" descr="Summary&#10;• OVS is an open source software switch&#10;implementing Open Flow&#10;• Is supported in most of the hypervisors&#10;• Runs in..."/>
          <p:cNvPicPr>
            <a:picLocks noChangeAspect="1" noChangeArrowheads="1"/>
          </p:cNvPicPr>
          <p:nvPr/>
        </p:nvPicPr>
        <p:blipFill rotWithShape="1">
          <a:blip r:embed="rId2">
            <a:extLst>
              <a:ext uri="{28A0092B-C50C-407E-A947-70E740481C1C}">
                <a14:useLocalDpi xmlns:a14="http://schemas.microsoft.com/office/drawing/2010/main" val="0"/>
              </a:ext>
            </a:extLst>
          </a:blip>
          <a:srcRect l="15615" t="3996" r="8075" b="7909"/>
          <a:stretch/>
        </p:blipFill>
        <p:spPr bwMode="auto">
          <a:xfrm>
            <a:off x="359954" y="2214265"/>
            <a:ext cx="5004556" cy="458586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user\Desktop\111614_0540_OpenstackNe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487" y="2214265"/>
            <a:ext cx="5087714" cy="468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52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828006" y="954125"/>
            <a:ext cx="8172908" cy="55092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algn="l" eaLnBrk="0" hangingPunct="0">
              <a:lnSpc>
                <a:spcPct val="200000"/>
              </a:lnSpc>
              <a:spcBef>
                <a:spcPct val="20000"/>
              </a:spcBef>
              <a:buSzPct val="70000"/>
            </a:pPr>
            <a:r>
              <a:rPr lang="en-US" altLang="ko-KR" sz="2400" b="1" dirty="0" smtClean="0">
                <a:latin typeface="+mn-ea"/>
                <a:ea typeface="+mn-ea"/>
              </a:rPr>
              <a:t>1</a:t>
            </a:r>
            <a:r>
              <a:rPr lang="en-US" altLang="ko-KR" sz="2000" b="1" dirty="0" smtClean="0">
                <a:latin typeface="+mn-ea"/>
                <a:ea typeface="+mn-ea"/>
              </a:rPr>
              <a:t>. OVS </a:t>
            </a:r>
            <a:r>
              <a:rPr lang="ko-KR" altLang="en-US" sz="2000" b="1" dirty="0" smtClean="0">
                <a:latin typeface="+mn-ea"/>
                <a:ea typeface="+mn-ea"/>
              </a:rPr>
              <a:t>개념 </a:t>
            </a:r>
            <a:r>
              <a:rPr lang="en-US" altLang="ko-KR" sz="2000" b="1" dirty="0" smtClean="0">
                <a:latin typeface="+mn-ea"/>
                <a:ea typeface="+mn-ea"/>
              </a:rPr>
              <a:t>(</a:t>
            </a:r>
            <a:r>
              <a:rPr lang="en-US" altLang="ko-KR" sz="2000" b="1" dirty="0" err="1" smtClean="0">
                <a:latin typeface="+mn-ea"/>
                <a:ea typeface="+mn-ea"/>
              </a:rPr>
              <a:t>ovs</a:t>
            </a:r>
            <a:r>
              <a:rPr lang="en-US" altLang="ko-KR" sz="2000" b="1" dirty="0" smtClean="0">
                <a:latin typeface="+mn-ea"/>
                <a:ea typeface="+mn-ea"/>
              </a:rPr>
              <a:t>-&gt;</a:t>
            </a:r>
            <a:r>
              <a:rPr lang="en-US" altLang="ko-KR" sz="2000" b="1" dirty="0" err="1" smtClean="0">
                <a:latin typeface="+mn-ea"/>
                <a:ea typeface="+mn-ea"/>
              </a:rPr>
              <a:t>openflow</a:t>
            </a:r>
            <a:r>
              <a:rPr lang="en-US" altLang="ko-KR" sz="2000" b="1" dirty="0" smtClean="0">
                <a:latin typeface="+mn-ea"/>
                <a:ea typeface="+mn-ea"/>
              </a:rPr>
              <a:t>-&gt;</a:t>
            </a:r>
            <a:r>
              <a:rPr lang="en-US" altLang="ko-KR" sz="2000" b="1" dirty="0" err="1" smtClean="0">
                <a:latin typeface="+mn-ea"/>
                <a:ea typeface="+mn-ea"/>
              </a:rPr>
              <a:t>sdn</a:t>
            </a:r>
            <a:r>
              <a:rPr lang="en-US" altLang="ko-KR" sz="2000" b="1" dirty="0" smtClean="0">
                <a:latin typeface="+mn-ea"/>
                <a:ea typeface="+mn-ea"/>
              </a:rPr>
              <a:t>-&gt;</a:t>
            </a:r>
            <a:r>
              <a:rPr lang="en-US" altLang="ko-KR" sz="2000" b="1" dirty="0" err="1" smtClean="0">
                <a:latin typeface="+mn-ea"/>
                <a:ea typeface="+mn-ea"/>
              </a:rPr>
              <a:t>networkslicing</a:t>
            </a:r>
            <a:r>
              <a:rPr lang="en-US" altLang="ko-KR" sz="2000" b="1" dirty="0">
                <a:latin typeface="+mn-ea"/>
                <a:ea typeface="+mn-ea"/>
              </a:rPr>
              <a:t>)</a:t>
            </a:r>
            <a:endParaRPr lang="en-US" altLang="ko-KR" sz="2000" b="1" dirty="0" smtClean="0">
              <a:latin typeface="+mn-ea"/>
              <a:ea typeface="+mn-ea"/>
            </a:endParaRPr>
          </a:p>
          <a:p>
            <a:pPr algn="l" eaLnBrk="0" hangingPunct="0">
              <a:lnSpc>
                <a:spcPct val="200000"/>
              </a:lnSpc>
              <a:spcBef>
                <a:spcPct val="20000"/>
              </a:spcBef>
              <a:buSzPct val="70000"/>
            </a:pPr>
            <a:r>
              <a:rPr lang="en-US" altLang="ko-KR" sz="2000" b="1" dirty="0" smtClean="0">
                <a:latin typeface="+mn-ea"/>
                <a:ea typeface="+mn-ea"/>
              </a:rPr>
              <a:t>2. OVS Features</a:t>
            </a:r>
            <a:endParaRPr lang="en-US" altLang="ko-KR" sz="2000" b="1" dirty="0">
              <a:latin typeface="+mn-ea"/>
              <a:ea typeface="+mn-ea"/>
            </a:endParaRPr>
          </a:p>
          <a:p>
            <a:pPr algn="l" eaLnBrk="0" hangingPunct="0">
              <a:lnSpc>
                <a:spcPct val="200000"/>
              </a:lnSpc>
              <a:spcBef>
                <a:spcPct val="20000"/>
              </a:spcBef>
              <a:buSzPct val="70000"/>
            </a:pPr>
            <a:r>
              <a:rPr lang="en-US" altLang="ko-KR" sz="2000" b="1" dirty="0" smtClean="0">
                <a:latin typeface="+mn-ea"/>
                <a:ea typeface="+mn-ea"/>
              </a:rPr>
              <a:t>3. OVS </a:t>
            </a:r>
            <a:r>
              <a:rPr lang="ko-KR" altLang="en-US" sz="2000" b="1" dirty="0" smtClean="0">
                <a:latin typeface="+mn-ea"/>
                <a:ea typeface="+mn-ea"/>
              </a:rPr>
              <a:t>구조</a:t>
            </a:r>
            <a:endParaRPr lang="en-US" altLang="ko-KR" sz="2000" b="1" dirty="0" smtClean="0">
              <a:latin typeface="+mn-ea"/>
              <a:ea typeface="+mn-ea"/>
            </a:endParaRPr>
          </a:p>
          <a:p>
            <a:pPr algn="l" eaLnBrk="0" hangingPunct="0">
              <a:lnSpc>
                <a:spcPct val="200000"/>
              </a:lnSpc>
              <a:spcBef>
                <a:spcPct val="20000"/>
              </a:spcBef>
              <a:buSzPct val="70000"/>
            </a:pPr>
            <a:r>
              <a:rPr lang="en-US" altLang="ko-KR" sz="2000" b="1" dirty="0" smtClean="0">
                <a:latin typeface="+mn-ea"/>
                <a:ea typeface="+mn-ea"/>
              </a:rPr>
              <a:t>4. OVS </a:t>
            </a:r>
            <a:r>
              <a:rPr lang="ko-KR" altLang="en-US" sz="2000" b="1" dirty="0" smtClean="0">
                <a:latin typeface="+mn-ea"/>
                <a:ea typeface="+mn-ea"/>
              </a:rPr>
              <a:t>동작방식 </a:t>
            </a:r>
            <a:endParaRPr lang="en-US" altLang="ko-KR" sz="2000" b="1" dirty="0">
              <a:latin typeface="+mn-ea"/>
            </a:endParaRPr>
          </a:p>
          <a:p>
            <a:pPr algn="l" eaLnBrk="0" hangingPunct="0">
              <a:lnSpc>
                <a:spcPct val="200000"/>
              </a:lnSpc>
              <a:spcBef>
                <a:spcPct val="20000"/>
              </a:spcBef>
              <a:buSzPct val="70000"/>
            </a:pPr>
            <a:r>
              <a:rPr lang="en-US" altLang="ko-KR" sz="2000" b="1" dirty="0">
                <a:latin typeface="+mn-ea"/>
                <a:ea typeface="+mn-ea"/>
              </a:rPr>
              <a:t>5. OVS </a:t>
            </a:r>
            <a:r>
              <a:rPr lang="ko-KR" altLang="en-US" sz="2000" b="1" dirty="0">
                <a:latin typeface="+mn-ea"/>
                <a:ea typeface="+mn-ea"/>
              </a:rPr>
              <a:t>설치</a:t>
            </a:r>
            <a:endParaRPr lang="en-US" altLang="ko-KR" sz="2000" b="1" dirty="0">
              <a:latin typeface="+mn-ea"/>
              <a:ea typeface="+mn-ea"/>
            </a:endParaRPr>
          </a:p>
          <a:p>
            <a:pPr algn="l" eaLnBrk="0" hangingPunct="0">
              <a:lnSpc>
                <a:spcPct val="200000"/>
              </a:lnSpc>
              <a:spcBef>
                <a:spcPct val="20000"/>
              </a:spcBef>
              <a:buSzPct val="70000"/>
            </a:pPr>
            <a:r>
              <a:rPr lang="en-US" altLang="ko-KR" sz="2000" b="1" dirty="0">
                <a:latin typeface="+mn-ea"/>
                <a:ea typeface="+mn-ea"/>
              </a:rPr>
              <a:t>6. OVS </a:t>
            </a:r>
            <a:r>
              <a:rPr lang="ko-KR" altLang="en-US" sz="2000" b="1" dirty="0">
                <a:latin typeface="+mn-ea"/>
                <a:ea typeface="+mn-ea"/>
              </a:rPr>
              <a:t>설정</a:t>
            </a:r>
            <a:endParaRPr lang="en-US" altLang="ko-KR" sz="2000" b="1" dirty="0">
              <a:latin typeface="+mn-ea"/>
              <a:ea typeface="+mn-ea"/>
            </a:endParaRPr>
          </a:p>
          <a:p>
            <a:pPr algn="l" eaLnBrk="0" hangingPunct="0">
              <a:lnSpc>
                <a:spcPct val="200000"/>
              </a:lnSpc>
              <a:spcBef>
                <a:spcPct val="20000"/>
              </a:spcBef>
              <a:buSzPct val="70000"/>
            </a:pPr>
            <a:r>
              <a:rPr lang="en-US" altLang="ko-KR" sz="2000" b="1" dirty="0">
                <a:latin typeface="+mn-ea"/>
                <a:ea typeface="+mn-ea"/>
              </a:rPr>
              <a:t>7. </a:t>
            </a:r>
            <a:r>
              <a:rPr lang="en-US" altLang="ko-KR" sz="2000" b="1" dirty="0" smtClean="0">
                <a:latin typeface="+mn-ea"/>
                <a:ea typeface="+mn-ea"/>
              </a:rPr>
              <a:t>OVS </a:t>
            </a:r>
            <a:r>
              <a:rPr lang="ko-KR" altLang="en-US" sz="2000" b="1" dirty="0" smtClean="0">
                <a:latin typeface="+mn-ea"/>
                <a:ea typeface="+mn-ea"/>
              </a:rPr>
              <a:t>구성사례</a:t>
            </a:r>
            <a:r>
              <a:rPr lang="en-US" altLang="ko-KR" sz="2000" b="1" dirty="0">
                <a:latin typeface="+mn-ea"/>
                <a:ea typeface="+mn-ea"/>
              </a:rPr>
              <a:t/>
            </a:r>
            <a:br>
              <a:rPr lang="en-US" altLang="ko-KR" sz="2000" b="1" dirty="0">
                <a:latin typeface="+mn-ea"/>
                <a:ea typeface="+mn-ea"/>
              </a:rPr>
            </a:br>
            <a:endParaRPr lang="en-US" altLang="ko-KR" sz="2000" b="1" dirty="0">
              <a:latin typeface="+mn-ea"/>
              <a:ea typeface="+mn-ea"/>
            </a:endParaRPr>
          </a:p>
        </p:txBody>
      </p:sp>
      <p:sp>
        <p:nvSpPr>
          <p:cNvPr id="2" name="TextBox 1"/>
          <p:cNvSpPr txBox="1"/>
          <p:nvPr/>
        </p:nvSpPr>
        <p:spPr bwMode="auto">
          <a:xfrm>
            <a:off x="571428" y="234045"/>
            <a:ext cx="697627"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pPr>
            <a:r>
              <a:rPr kumimoji="1" lang="ko-KR" altLang="en-US" sz="2000" b="1" i="0" u="none" strike="noStrike" kern="0" cap="none" spc="0" normalizeH="0" baseline="0" noProof="0" smtClean="0">
                <a:ln>
                  <a:noFill/>
                </a:ln>
                <a:solidFill>
                  <a:schemeClr val="tx1"/>
                </a:solidFill>
                <a:effectLst/>
                <a:uLnTx/>
                <a:uFillTx/>
                <a:latin typeface="+mn-lt"/>
                <a:ea typeface="+mn-ea"/>
              </a:rPr>
              <a:t>목차</a:t>
            </a:r>
            <a:endParaRPr kumimoji="1" lang="ko-KR" altLang="en-US" sz="2000" b="1" i="0" u="none" strike="noStrike" kern="0" cap="none" spc="0" normalizeH="0" baseline="0" noProof="0" dirty="0" smtClean="0">
              <a:ln>
                <a:noFill/>
              </a:ln>
              <a:solidFill>
                <a:schemeClr val="tx1"/>
              </a:solidFill>
              <a:effectLst/>
              <a:uLnTx/>
              <a:uFillTx/>
              <a:latin typeface="+mn-lt"/>
              <a:ea typeface="+mn-ea"/>
            </a:endParaRPr>
          </a:p>
        </p:txBody>
      </p:sp>
    </p:spTree>
    <p:extLst>
      <p:ext uri="{BB962C8B-B14F-4D97-AF65-F5344CB8AC3E}">
        <p14:creationId xmlns:p14="http://schemas.microsoft.com/office/powerpoint/2010/main" val="4097868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a:latin typeface="+mn-ea"/>
                <a:ea typeface="+mn-ea"/>
              </a:rPr>
              <a:t>1</a:t>
            </a:r>
            <a:r>
              <a:rPr lang="en-US" altLang="ko-KR" sz="2000" dirty="0" smtClean="0">
                <a:latin typeface="+mn-ea"/>
                <a:ea typeface="+mn-ea"/>
              </a:rPr>
              <a:t>. OVS</a:t>
            </a:r>
            <a:endParaRPr lang="ko-KR" altLang="en-US" sz="2000" dirty="0">
              <a:latin typeface="+mn-ea"/>
              <a:ea typeface="+mn-ea"/>
            </a:endParaRPr>
          </a:p>
        </p:txBody>
      </p:sp>
      <p:sp>
        <p:nvSpPr>
          <p:cNvPr id="8" name="TextBox 7"/>
          <p:cNvSpPr txBox="1"/>
          <p:nvPr/>
        </p:nvSpPr>
        <p:spPr bwMode="auto">
          <a:xfrm>
            <a:off x="539974" y="882117"/>
            <a:ext cx="9433048" cy="2677656"/>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(Open </a:t>
            </a:r>
            <a:r>
              <a:rPr lang="en-US" altLang="ko-KR" sz="1600" b="1" kern="0" dirty="0" err="1" smtClean="0">
                <a:latin typeface="맑은 고딕" pitchFamily="50" charset="-127"/>
                <a:ea typeface="맑은 고딕" pitchFamily="50" charset="-127"/>
              </a:rPr>
              <a:t>vSwitch</a:t>
            </a:r>
            <a:r>
              <a:rPr lang="en-US" altLang="ko-KR" sz="1600" b="1" kern="0" dirty="0" smtClean="0">
                <a:latin typeface="맑은 고딕" pitchFamily="50" charset="-127"/>
                <a:ea typeface="맑은 고딕" pitchFamily="50" charset="-127"/>
              </a:rPr>
              <a:t>)</a:t>
            </a: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ko-KR" altLang="en-US" sz="1600" kern="0" dirty="0" err="1" smtClean="0">
                <a:latin typeface="맑은 고딕" pitchFamily="50" charset="-127"/>
                <a:ea typeface="맑은 고딕" pitchFamily="50" charset="-127"/>
              </a:rPr>
              <a:t>오픈소스</a:t>
            </a:r>
            <a:r>
              <a:rPr lang="ko-KR" altLang="en-US" sz="1600" kern="0" dirty="0" smtClean="0">
                <a:latin typeface="맑은 고딕" pitchFamily="50" charset="-127"/>
                <a:ea typeface="맑은 고딕" pitchFamily="50" charset="-127"/>
              </a:rPr>
              <a:t> 아파치</a:t>
            </a:r>
            <a:r>
              <a:rPr lang="en-US" altLang="ko-KR" sz="1600" kern="0" dirty="0" smtClean="0">
                <a:latin typeface="맑은 고딕" pitchFamily="50" charset="-127"/>
                <a:ea typeface="맑은 고딕" pitchFamily="50" charset="-127"/>
              </a:rPr>
              <a:t>2.0 </a:t>
            </a:r>
            <a:r>
              <a:rPr lang="ko-KR" altLang="en-US" sz="1600" kern="0" dirty="0" err="1" smtClean="0">
                <a:latin typeface="맑은 고딕" pitchFamily="50" charset="-127"/>
                <a:ea typeface="맑은 고딕" pitchFamily="50" charset="-127"/>
              </a:rPr>
              <a:t>라이센스</a:t>
            </a:r>
            <a:r>
              <a:rPr lang="ko-KR" altLang="en-US" sz="1600" kern="0" dirty="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기반의 </a:t>
            </a:r>
            <a:r>
              <a:rPr lang="en-US" altLang="ko-KR" sz="1600" kern="0" dirty="0" smtClean="0">
                <a:latin typeface="맑은 고딕" pitchFamily="50" charset="-127"/>
                <a:ea typeface="맑은 고딕" pitchFamily="50" charset="-127"/>
              </a:rPr>
              <a:t>multilayer Virtual </a:t>
            </a:r>
            <a:r>
              <a:rPr lang="en-US" altLang="ko-KR" sz="1600" kern="0" dirty="0">
                <a:latin typeface="맑은 고딕" pitchFamily="50" charset="-127"/>
                <a:ea typeface="맑은 고딕" pitchFamily="50" charset="-127"/>
              </a:rPr>
              <a:t>S</a:t>
            </a:r>
            <a:r>
              <a:rPr lang="en-US" altLang="ko-KR" sz="1600" kern="0" dirty="0" smtClean="0">
                <a:latin typeface="맑은 고딕" pitchFamily="50" charset="-127"/>
                <a:ea typeface="맑은 고딕" pitchFamily="50" charset="-127"/>
              </a:rPr>
              <a:t>witch</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OpenFlow</a:t>
            </a:r>
            <a:r>
              <a:rPr lang="ko-KR" altLang="en-US" sz="1600" kern="0" dirty="0" smtClean="0">
                <a:latin typeface="맑은 고딕" pitchFamily="50" charset="-127"/>
                <a:ea typeface="맑은 고딕" pitchFamily="50" charset="-127"/>
              </a:rPr>
              <a:t>을 지원하</a:t>
            </a:r>
            <a:r>
              <a:rPr lang="ko-KR" altLang="en-US" sz="1600" kern="0" dirty="0">
                <a:latin typeface="맑은 고딕" pitchFamily="50" charset="-127"/>
                <a:ea typeface="맑은 고딕" pitchFamily="50" charset="-127"/>
              </a:rPr>
              <a:t>는</a:t>
            </a:r>
            <a:r>
              <a:rPr lang="ko-KR" altLang="en-US" sz="1600"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SDN </a:t>
            </a:r>
            <a:r>
              <a:rPr lang="ko-KR" altLang="en-US" sz="1600" kern="0" dirty="0" smtClean="0">
                <a:latin typeface="맑은 고딕" pitchFamily="50" charset="-127"/>
                <a:ea typeface="맑은 고딕" pitchFamily="50" charset="-127"/>
              </a:rPr>
              <a:t>스위치로 </a:t>
            </a:r>
            <a:r>
              <a:rPr lang="ko-KR" altLang="en-US" sz="1600" kern="0" dirty="0" err="1" smtClean="0">
                <a:latin typeface="맑은 고딕" pitchFamily="50" charset="-127"/>
                <a:ea typeface="맑은 고딕" pitchFamily="50" charset="-127"/>
              </a:rPr>
              <a:t>사용가능며</a:t>
            </a:r>
            <a:r>
              <a:rPr lang="ko-KR" altLang="en-US" sz="1600" kern="0" dirty="0" smtClean="0">
                <a:latin typeface="맑은 고딕" pitchFamily="50" charset="-127"/>
                <a:ea typeface="맑은 고딕" pitchFamily="50" charset="-127"/>
              </a:rPr>
              <a:t> 프로그래밍적으로 네트워크 확장가능</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VMware</a:t>
            </a:r>
            <a:r>
              <a:rPr lang="ko-KR" altLang="en-US" sz="1600" kern="0" dirty="0" smtClean="0">
                <a:latin typeface="맑은 고딕" pitchFamily="50" charset="-127"/>
                <a:ea typeface="맑은 고딕" pitchFamily="50" charset="-127"/>
              </a:rPr>
              <a:t>의 </a:t>
            </a:r>
            <a:r>
              <a:rPr lang="en-US" altLang="ko-KR" sz="1600" kern="0" dirty="0" smtClean="0">
                <a:latin typeface="맑은 고딕" pitchFamily="50" charset="-127"/>
                <a:ea typeface="맑은 고딕" pitchFamily="50" charset="-127"/>
              </a:rPr>
              <a:t>Distributed Switch</a:t>
            </a:r>
            <a:r>
              <a:rPr lang="ko-KR" altLang="en-US" sz="1600" kern="0" dirty="0" smtClean="0">
                <a:latin typeface="맑은 고딕" pitchFamily="50" charset="-127"/>
                <a:ea typeface="맑은 고딕" pitchFamily="50" charset="-127"/>
              </a:rPr>
              <a:t>와 유사하게 분산스위치 기능제공 </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ko-KR" altLang="en-US" sz="1600" kern="0" dirty="0">
                <a:latin typeface="맑은 고딕" pitchFamily="50" charset="-127"/>
                <a:ea typeface="맑은 고딕" pitchFamily="50" charset="-127"/>
              </a:rPr>
              <a:t>표준 프로토콜</a:t>
            </a:r>
            <a:r>
              <a:rPr lang="en-US" altLang="ko-KR" sz="1600" kern="0" dirty="0">
                <a:latin typeface="맑은 고딕" pitchFamily="50" charset="-127"/>
                <a:ea typeface="맑은 고딕" pitchFamily="50" charset="-127"/>
              </a:rPr>
              <a:t>(</a:t>
            </a:r>
            <a:r>
              <a:rPr lang="en-US" altLang="ko-KR" sz="1600" kern="0" dirty="0" err="1">
                <a:latin typeface="맑은 고딕" pitchFamily="50" charset="-127"/>
                <a:ea typeface="맑은 고딕" pitchFamily="50" charset="-127"/>
              </a:rPr>
              <a:t>NetFlow</a:t>
            </a:r>
            <a:r>
              <a:rPr lang="en-US" altLang="ko-KR" sz="1600" kern="0" dirty="0">
                <a:latin typeface="맑은 고딕" pitchFamily="50" charset="-127"/>
                <a:ea typeface="맑은 고딕" pitchFamily="50" charset="-127"/>
              </a:rPr>
              <a:t>, </a:t>
            </a:r>
            <a:r>
              <a:rPr lang="en-US" altLang="ko-KR" sz="1600" kern="0" dirty="0" err="1">
                <a:latin typeface="맑은 고딕" pitchFamily="50" charset="-127"/>
                <a:ea typeface="맑은 고딕" pitchFamily="50" charset="-127"/>
              </a:rPr>
              <a:t>sFlow</a:t>
            </a:r>
            <a:r>
              <a:rPr lang="en-US" altLang="ko-KR" sz="1600" kern="0" dirty="0">
                <a:latin typeface="맑은 고딕" pitchFamily="50" charset="-127"/>
                <a:ea typeface="맑은 고딕" pitchFamily="50" charset="-127"/>
              </a:rPr>
              <a:t>, IPFIX, RSPAN, CLI, LACP, 802.1ag</a:t>
            </a:r>
            <a:r>
              <a:rPr lang="en-US" altLang="ko-KR" sz="1600" kern="0" dirty="0" smtClean="0">
                <a:latin typeface="맑은 고딕" pitchFamily="50" charset="-127"/>
                <a:ea typeface="맑은 고딕" pitchFamily="50" charset="-127"/>
              </a:rPr>
              <a:t>)</a:t>
            </a:r>
            <a:r>
              <a:rPr lang="ko-KR" altLang="en-US" sz="1600" kern="0" dirty="0" smtClean="0">
                <a:latin typeface="맑은 고딕" pitchFamily="50" charset="-127"/>
                <a:ea typeface="맑은 고딕" pitchFamily="50" charset="-127"/>
              </a:rPr>
              <a:t>을 지원</a:t>
            </a:r>
            <a:endParaRPr lang="en-US" altLang="ko-KR" sz="1600" kern="0" dirty="0" smtClean="0">
              <a:latin typeface="맑은 고딕" pitchFamily="50" charset="-127"/>
              <a:ea typeface="맑은 고딕" pitchFamily="50" charset="-127"/>
            </a:endParaRPr>
          </a:p>
          <a:p>
            <a:pPr marL="285750" indent="-285750" algn="l" eaLnBrk="0" hangingPunct="0">
              <a:lnSpc>
                <a:spcPct val="150000"/>
              </a:lnSpc>
              <a:spcBef>
                <a:spcPts val="0"/>
              </a:spcBef>
              <a:buSzPct val="120000"/>
              <a:buFontTx/>
              <a:buChar char="-"/>
              <a:defRPr/>
            </a:pPr>
            <a:r>
              <a:rPr lang="en-US" altLang="ko-KR" sz="1600" kern="0" dirty="0" smtClean="0">
                <a:latin typeface="맑은 고딕" pitchFamily="50" charset="-127"/>
                <a:ea typeface="맑은 고딕" pitchFamily="50" charset="-127"/>
              </a:rPr>
              <a:t>OVSDB </a:t>
            </a:r>
            <a:r>
              <a:rPr lang="ko-KR" altLang="en-US" sz="1600" kern="0" dirty="0" smtClean="0">
                <a:latin typeface="맑은 고딕" pitchFamily="50" charset="-127"/>
                <a:ea typeface="맑은 고딕" pitchFamily="50" charset="-127"/>
              </a:rPr>
              <a:t>프로토콜 지원</a:t>
            </a:r>
            <a:r>
              <a:rPr lang="en-US" altLang="ko-KR" sz="1600" kern="0" dirty="0" smtClean="0">
                <a:latin typeface="맑은 고딕" pitchFamily="50" charset="-127"/>
                <a:ea typeface="맑은 고딕" pitchFamily="50" charset="-127"/>
              </a:rPr>
              <a:t>(OVS</a:t>
            </a:r>
            <a:r>
              <a:rPr lang="ko-KR" altLang="en-US" sz="1600" kern="0" dirty="0" smtClean="0">
                <a:latin typeface="맑은 고딕" pitchFamily="50" charset="-127"/>
                <a:ea typeface="맑은 고딕" pitchFamily="50" charset="-127"/>
              </a:rPr>
              <a:t>의 </a:t>
            </a:r>
            <a:r>
              <a:rPr lang="ko-KR" altLang="en-US" sz="1600" kern="0" dirty="0" err="1" smtClean="0">
                <a:latin typeface="맑은 고딕" pitchFamily="50" charset="-127"/>
                <a:ea typeface="맑은 고딕" pitchFamily="50" charset="-127"/>
              </a:rPr>
              <a:t>설정값을</a:t>
            </a:r>
            <a:r>
              <a:rPr lang="ko-KR" altLang="en-US" sz="1600" kern="0" dirty="0" smtClean="0">
                <a:latin typeface="맑은 고딕" pitchFamily="50" charset="-127"/>
                <a:ea typeface="맑은 고딕" pitchFamily="50" charset="-127"/>
              </a:rPr>
              <a:t> 저장한 </a:t>
            </a:r>
            <a:r>
              <a:rPr lang="en-US" altLang="ko-KR" sz="1600" kern="0" dirty="0" smtClean="0">
                <a:latin typeface="맑은 고딕" pitchFamily="50" charset="-127"/>
                <a:ea typeface="맑은 고딕" pitchFamily="50" charset="-127"/>
              </a:rPr>
              <a:t>DB</a:t>
            </a:r>
            <a:r>
              <a:rPr lang="ko-KR" altLang="en-US" sz="1600" kern="0" dirty="0" smtClean="0">
                <a:latin typeface="맑은 고딕" pitchFamily="50" charset="-127"/>
                <a:ea typeface="맑은 고딕" pitchFamily="50" charset="-127"/>
              </a:rPr>
              <a:t>관리 프로토콜</a:t>
            </a:r>
            <a:r>
              <a:rPr lang="en-US" altLang="ko-KR" sz="1600" kern="0" dirty="0" smtClean="0">
                <a:latin typeface="맑은 고딕" pitchFamily="50" charset="-127"/>
                <a:ea typeface="맑은 고딕" pitchFamily="50" charset="-127"/>
              </a:rPr>
              <a:t>) </a:t>
            </a:r>
          </a:p>
          <a:p>
            <a:pPr marL="285750" indent="-285750" algn="l" eaLnBrk="0" hangingPunct="0">
              <a:lnSpc>
                <a:spcPct val="150000"/>
              </a:lnSpc>
              <a:spcBef>
                <a:spcPts val="0"/>
              </a:spcBef>
              <a:buSzPct val="120000"/>
              <a:buFontTx/>
              <a:buChar char="-"/>
              <a:defRPr/>
            </a:pPr>
            <a:r>
              <a:rPr lang="ko-KR" altLang="en-US" sz="1600" kern="0" dirty="0" err="1" smtClean="0">
                <a:latin typeface="맑은 고딕" pitchFamily="50" charset="-127"/>
                <a:ea typeface="맑은 고딕" pitchFamily="50" charset="-127"/>
              </a:rPr>
              <a:t>리눅스</a:t>
            </a:r>
            <a:r>
              <a:rPr lang="ko-KR" altLang="en-US" sz="1600" kern="0" dirty="0" smtClean="0">
                <a:latin typeface="맑은 고딕" pitchFamily="50" charset="-127"/>
                <a:ea typeface="맑은 고딕" pitchFamily="50" charset="-127"/>
              </a:rPr>
              <a:t> </a:t>
            </a:r>
            <a:r>
              <a:rPr lang="ko-KR" altLang="en-US" sz="1600" kern="0" dirty="0" err="1" smtClean="0">
                <a:latin typeface="맑은 고딕" pitchFamily="50" charset="-127"/>
                <a:ea typeface="맑은 고딕" pitchFamily="50" charset="-127"/>
              </a:rPr>
              <a:t>커널</a:t>
            </a:r>
            <a:r>
              <a:rPr lang="ko-KR" altLang="en-US" sz="1600"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3.3</a:t>
            </a:r>
            <a:r>
              <a:rPr lang="ko-KR" altLang="en-US" sz="1600" kern="0" dirty="0" smtClean="0">
                <a:latin typeface="맑은 고딕" pitchFamily="50" charset="-127"/>
                <a:ea typeface="맑은 고딕" pitchFamily="50" charset="-127"/>
              </a:rPr>
              <a:t>에 </a:t>
            </a:r>
            <a:r>
              <a:rPr lang="en-US" altLang="ko-KR" sz="1600" kern="0" dirty="0" smtClean="0">
                <a:latin typeface="맑은 고딕" pitchFamily="50" charset="-127"/>
                <a:ea typeface="맑은 고딕" pitchFamily="50" charset="-127"/>
              </a:rPr>
              <a:t>default</a:t>
            </a:r>
            <a:r>
              <a:rPr lang="ko-KR" altLang="en-US" sz="1600" kern="0" dirty="0" smtClean="0">
                <a:latin typeface="맑은 고딕" pitchFamily="50" charset="-127"/>
                <a:ea typeface="맑은 고딕" pitchFamily="50" charset="-127"/>
              </a:rPr>
              <a:t>로 포함됨</a:t>
            </a:r>
            <a:endParaRPr lang="en-US" altLang="ko-KR" sz="1600" kern="0" dirty="0">
              <a:latin typeface="맑은 고딕" pitchFamily="50" charset="-127"/>
              <a:ea typeface="맑은 고딕" pitchFamily="50" charset="-127"/>
            </a:endParaRPr>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04" y="3566571"/>
            <a:ext cx="6758830" cy="3091240"/>
          </a:xfrm>
          <a:prstGeom prst="rect">
            <a:avLst/>
          </a:prstGeom>
        </p:spPr>
      </p:pic>
    </p:spTree>
    <p:extLst>
      <p:ext uri="{BB962C8B-B14F-4D97-AF65-F5344CB8AC3E}">
        <p14:creationId xmlns:p14="http://schemas.microsoft.com/office/powerpoint/2010/main" val="2609787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2. </a:t>
            </a:r>
            <a:r>
              <a:rPr lang="en-US" altLang="ko-KR" sz="2000" dirty="0" smtClean="0">
                <a:latin typeface="+mn-ea"/>
              </a:rPr>
              <a:t>OVS Features</a:t>
            </a:r>
            <a:endParaRPr lang="ko-KR" altLang="en-US" sz="2000" dirty="0">
              <a:latin typeface="+mn-ea"/>
              <a:ea typeface="+mn-ea"/>
            </a:endParaRPr>
          </a:p>
        </p:txBody>
      </p:sp>
      <p:sp>
        <p:nvSpPr>
          <p:cNvPr id="8" name="TextBox 7"/>
          <p:cNvSpPr txBox="1"/>
          <p:nvPr/>
        </p:nvSpPr>
        <p:spPr bwMode="auto">
          <a:xfrm>
            <a:off x="539974" y="882117"/>
            <a:ext cx="9433048" cy="5129609"/>
          </a:xfrm>
          <a:prstGeom prst="rect">
            <a:avLst/>
          </a:prstGeom>
          <a:noFill/>
          <a:ln w="9525">
            <a:noFill/>
            <a:miter lim="800000"/>
            <a:headEnd/>
            <a:tailEnd/>
          </a:ln>
        </p:spPr>
        <p:txBody>
          <a:bodyPr wrap="square">
            <a:spAutoFit/>
          </a:bodyPr>
          <a:lstStyle/>
          <a:p>
            <a:pPr marL="179388" indent="-179388" algn="l" eaLnBrk="0" hangingPunct="0">
              <a:lnSpc>
                <a:spcPts val="2800"/>
              </a:lnSpc>
              <a:spcBef>
                <a:spcPct val="2000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a:t>
            </a:r>
            <a:r>
              <a:rPr lang="ko-KR" altLang="en-US" sz="1600" b="1" kern="0" dirty="0" smtClean="0">
                <a:latin typeface="맑은 고딕" pitchFamily="50" charset="-127"/>
                <a:ea typeface="맑은 고딕" pitchFamily="50" charset="-127"/>
              </a:rPr>
              <a:t>지원 </a:t>
            </a:r>
            <a:r>
              <a:rPr lang="en-US" altLang="ko-KR" sz="1600" b="1" kern="0" dirty="0" smtClean="0">
                <a:latin typeface="맑은 고딕" pitchFamily="50" charset="-127"/>
                <a:ea typeface="맑은 고딕" pitchFamily="50" charset="-127"/>
              </a:rPr>
              <a:t>Features</a:t>
            </a:r>
          </a:p>
          <a:p>
            <a:pPr marL="285750" indent="-285750" algn="l">
              <a:buFont typeface="Wingdings" panose="05000000000000000000" pitchFamily="2" charset="2"/>
              <a:buChar char="Ø"/>
            </a:pPr>
            <a:r>
              <a:rPr lang="en-US" altLang="ko-KR" sz="1600" dirty="0" smtClean="0"/>
              <a:t>Visibility </a:t>
            </a:r>
            <a:r>
              <a:rPr lang="en-US" altLang="ko-KR" sz="1600" dirty="0"/>
              <a:t>into inter-VM communication via </a:t>
            </a:r>
            <a:r>
              <a:rPr lang="en-US" altLang="ko-KR" sz="1600" dirty="0" err="1"/>
              <a:t>NetFlow</a:t>
            </a:r>
            <a:r>
              <a:rPr lang="en-US" altLang="ko-KR" sz="1600" dirty="0"/>
              <a:t>, </a:t>
            </a:r>
            <a:r>
              <a:rPr lang="en-US" altLang="ko-KR" sz="1600" dirty="0" err="1"/>
              <a:t>sFlow</a:t>
            </a:r>
            <a:r>
              <a:rPr lang="en-US" altLang="ko-KR" sz="1600" dirty="0"/>
              <a:t>(R), IPFIX, SPAN, RSPAN, and GRE-tunneled mirrors</a:t>
            </a:r>
          </a:p>
          <a:p>
            <a:pPr marL="285750" indent="-285750" algn="l">
              <a:buFont typeface="Wingdings" panose="05000000000000000000" pitchFamily="2" charset="2"/>
              <a:buChar char="Ø"/>
            </a:pPr>
            <a:r>
              <a:rPr lang="en-US" altLang="ko-KR" sz="1600" dirty="0"/>
              <a:t>LACP (IEEE 802.1AX-2008)</a:t>
            </a:r>
          </a:p>
          <a:p>
            <a:pPr marL="285750" indent="-285750" algn="l">
              <a:buFont typeface="Wingdings" panose="05000000000000000000" pitchFamily="2" charset="2"/>
              <a:buChar char="Ø"/>
            </a:pPr>
            <a:r>
              <a:rPr lang="en-US" altLang="ko-KR" sz="1600" dirty="0"/>
              <a:t>Standard 802.1Q VLAN model with </a:t>
            </a:r>
            <a:r>
              <a:rPr lang="en-US" altLang="ko-KR" sz="1600" dirty="0" err="1"/>
              <a:t>trunking</a:t>
            </a:r>
            <a:endParaRPr lang="en-US" altLang="ko-KR" sz="1600" dirty="0"/>
          </a:p>
          <a:p>
            <a:pPr marL="285750" indent="-285750" algn="l">
              <a:buFont typeface="Wingdings" panose="05000000000000000000" pitchFamily="2" charset="2"/>
              <a:buChar char="Ø"/>
            </a:pPr>
            <a:r>
              <a:rPr lang="en-US" altLang="ko-KR" sz="1600" dirty="0"/>
              <a:t>Multicast snooping</a:t>
            </a:r>
          </a:p>
          <a:p>
            <a:pPr marL="285750" indent="-285750" algn="l">
              <a:buFont typeface="Wingdings" panose="05000000000000000000" pitchFamily="2" charset="2"/>
              <a:buChar char="Ø"/>
            </a:pPr>
            <a:r>
              <a:rPr lang="en-US" altLang="ko-KR" sz="1600" dirty="0"/>
              <a:t>IETF Auto-Attach SPBM and rudimentary required LLDP support</a:t>
            </a:r>
          </a:p>
          <a:p>
            <a:pPr marL="285750" indent="-285750" algn="l">
              <a:buFont typeface="Wingdings" panose="05000000000000000000" pitchFamily="2" charset="2"/>
              <a:buChar char="Ø"/>
            </a:pPr>
            <a:r>
              <a:rPr lang="en-US" altLang="ko-KR" sz="1600" dirty="0"/>
              <a:t>BFD and 802.1ag link monitoring</a:t>
            </a:r>
          </a:p>
          <a:p>
            <a:pPr marL="285750" indent="-285750" algn="l">
              <a:buFont typeface="Wingdings" panose="05000000000000000000" pitchFamily="2" charset="2"/>
              <a:buChar char="Ø"/>
            </a:pPr>
            <a:r>
              <a:rPr lang="en-US" altLang="ko-KR" sz="1600" dirty="0"/>
              <a:t>STP (IEEE 802.1D-1998) and RSTP (IEEE 802.1D-2004)</a:t>
            </a:r>
          </a:p>
          <a:p>
            <a:pPr marL="285750" indent="-285750" algn="l">
              <a:buFont typeface="Wingdings" panose="05000000000000000000" pitchFamily="2" charset="2"/>
              <a:buChar char="Ø"/>
            </a:pPr>
            <a:r>
              <a:rPr lang="en-US" altLang="ko-KR" sz="1600" dirty="0"/>
              <a:t>Fine-grained </a:t>
            </a:r>
            <a:r>
              <a:rPr lang="en-US" altLang="ko-KR" sz="1600" dirty="0" err="1"/>
              <a:t>QoS</a:t>
            </a:r>
            <a:r>
              <a:rPr lang="en-US" altLang="ko-KR" sz="1600" dirty="0"/>
              <a:t> control</a:t>
            </a:r>
          </a:p>
          <a:p>
            <a:pPr marL="285750" indent="-285750" algn="l">
              <a:buFont typeface="Wingdings" panose="05000000000000000000" pitchFamily="2" charset="2"/>
              <a:buChar char="Ø"/>
            </a:pPr>
            <a:r>
              <a:rPr lang="en-US" altLang="ko-KR" sz="1600" dirty="0"/>
              <a:t>Support for HFSC </a:t>
            </a:r>
            <a:r>
              <a:rPr lang="en-US" altLang="ko-KR" sz="1600" dirty="0" err="1"/>
              <a:t>qdisc</a:t>
            </a:r>
            <a:endParaRPr lang="en-US" altLang="ko-KR" sz="1600" dirty="0"/>
          </a:p>
          <a:p>
            <a:pPr marL="285750" indent="-285750" algn="l">
              <a:buFont typeface="Wingdings" panose="05000000000000000000" pitchFamily="2" charset="2"/>
              <a:buChar char="Ø"/>
            </a:pPr>
            <a:r>
              <a:rPr lang="en-US" altLang="ko-KR" sz="1600" dirty="0"/>
              <a:t>Per VM interface traffic policing</a:t>
            </a:r>
          </a:p>
          <a:p>
            <a:pPr marL="285750" indent="-285750" algn="l">
              <a:buFont typeface="Wingdings" panose="05000000000000000000" pitchFamily="2" charset="2"/>
              <a:buChar char="Ø"/>
            </a:pPr>
            <a:r>
              <a:rPr lang="en-US" altLang="ko-KR" sz="1600" dirty="0"/>
              <a:t>NIC bonding with source-MAC load balancing, active backup, and L4 hashing</a:t>
            </a:r>
          </a:p>
          <a:p>
            <a:pPr marL="285750" indent="-285750" algn="l">
              <a:buFont typeface="Wingdings" panose="05000000000000000000" pitchFamily="2" charset="2"/>
              <a:buChar char="Ø"/>
            </a:pPr>
            <a:r>
              <a:rPr lang="en-US" altLang="ko-KR" sz="1600" dirty="0" err="1"/>
              <a:t>OpenFlow</a:t>
            </a:r>
            <a:r>
              <a:rPr lang="en-US" altLang="ko-KR" sz="1600" dirty="0"/>
              <a:t> protocol support (including many extensions for virtualization)</a:t>
            </a:r>
          </a:p>
          <a:p>
            <a:pPr marL="285750" indent="-285750" algn="l">
              <a:buFont typeface="Wingdings" panose="05000000000000000000" pitchFamily="2" charset="2"/>
              <a:buChar char="Ø"/>
            </a:pPr>
            <a:r>
              <a:rPr lang="en-US" altLang="ko-KR" sz="1600" dirty="0"/>
              <a:t>IPv6 support</a:t>
            </a:r>
          </a:p>
          <a:p>
            <a:pPr marL="285750" indent="-285750" algn="l">
              <a:buFont typeface="Wingdings" panose="05000000000000000000" pitchFamily="2" charset="2"/>
              <a:buChar char="Ø"/>
            </a:pPr>
            <a:r>
              <a:rPr lang="en-US" altLang="ko-KR" sz="1600" dirty="0"/>
              <a:t>Multiple tunneling protocols (GRE, VXLAN, STT, and </a:t>
            </a:r>
            <a:r>
              <a:rPr lang="en-US" altLang="ko-KR" sz="1600" dirty="0" err="1"/>
              <a:t>Geneve</a:t>
            </a:r>
            <a:r>
              <a:rPr lang="en-US" altLang="ko-KR" sz="1600" dirty="0"/>
              <a:t>, with IPsec support)</a:t>
            </a:r>
          </a:p>
          <a:p>
            <a:pPr marL="285750" indent="-285750" algn="l">
              <a:buFont typeface="Wingdings" panose="05000000000000000000" pitchFamily="2" charset="2"/>
              <a:buChar char="Ø"/>
            </a:pPr>
            <a:r>
              <a:rPr lang="en-US" altLang="ko-KR" sz="1600" dirty="0"/>
              <a:t>Remote configuration protocol with C and Python bindings</a:t>
            </a:r>
          </a:p>
          <a:p>
            <a:pPr marL="285750" indent="-285750" algn="l">
              <a:buFont typeface="Wingdings" panose="05000000000000000000" pitchFamily="2" charset="2"/>
              <a:buChar char="Ø"/>
            </a:pPr>
            <a:r>
              <a:rPr lang="en-US" altLang="ko-KR" sz="1600" dirty="0"/>
              <a:t>Kernel and user-space forwarding engine options</a:t>
            </a:r>
          </a:p>
          <a:p>
            <a:pPr marL="285750" indent="-285750" algn="l">
              <a:buFont typeface="Wingdings" panose="05000000000000000000" pitchFamily="2" charset="2"/>
              <a:buChar char="Ø"/>
            </a:pPr>
            <a:r>
              <a:rPr lang="en-US" altLang="ko-KR" sz="1600" dirty="0"/>
              <a:t>Multi-table forwarding pipeline with flow-caching engine</a:t>
            </a:r>
          </a:p>
          <a:p>
            <a:pPr marL="285750" indent="-285750" algn="l">
              <a:buFont typeface="Wingdings" panose="05000000000000000000" pitchFamily="2" charset="2"/>
              <a:buChar char="Ø"/>
            </a:pPr>
            <a:r>
              <a:rPr lang="en-US" altLang="ko-KR" sz="1600" dirty="0"/>
              <a:t>Forwarding layer abstraction to ease porting to new software and hardware platforms</a:t>
            </a:r>
          </a:p>
        </p:txBody>
      </p:sp>
    </p:spTree>
    <p:extLst>
      <p:ext uri="{BB962C8B-B14F-4D97-AF65-F5344CB8AC3E}">
        <p14:creationId xmlns:p14="http://schemas.microsoft.com/office/powerpoint/2010/main" val="2612231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3. OVS </a:t>
            </a:r>
            <a:r>
              <a:rPr lang="ko-KR" altLang="en-US" sz="2000" dirty="0" smtClean="0">
                <a:latin typeface="+mn-ea"/>
                <a:ea typeface="+mn-ea"/>
              </a:rPr>
              <a:t>구조</a:t>
            </a:r>
            <a:endParaRPr lang="ko-KR" altLang="en-US" sz="2000" dirty="0">
              <a:latin typeface="+mn-ea"/>
              <a:ea typeface="+mn-ea"/>
            </a:endParaRPr>
          </a:p>
        </p:txBody>
      </p:sp>
      <p:sp>
        <p:nvSpPr>
          <p:cNvPr id="8" name="TextBox 7"/>
          <p:cNvSpPr txBox="1"/>
          <p:nvPr/>
        </p:nvSpPr>
        <p:spPr bwMode="auto">
          <a:xfrm>
            <a:off x="539974" y="882117"/>
            <a:ext cx="9433048" cy="1938992"/>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a:t>
            </a:r>
            <a:r>
              <a:rPr lang="ko-KR" altLang="en-US" sz="1600" b="1" kern="0" dirty="0" smtClean="0">
                <a:latin typeface="맑은 고딕" pitchFamily="50" charset="-127"/>
                <a:ea typeface="맑은 고딕" pitchFamily="50" charset="-127"/>
              </a:rPr>
              <a:t>구조</a:t>
            </a:r>
            <a:endParaRPr lang="en-US" altLang="ko-KR" sz="1600" b="1"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Remote, User space, </a:t>
            </a:r>
            <a:r>
              <a:rPr lang="en-US" altLang="ko-KR" sz="1600" kern="0" dirty="0" err="1" smtClean="0">
                <a:latin typeface="맑은 고딕" pitchFamily="50" charset="-127"/>
                <a:ea typeface="맑은 고딕" pitchFamily="50" charset="-127"/>
              </a:rPr>
              <a:t>Kernerl</a:t>
            </a:r>
            <a:r>
              <a:rPr lang="en-US" altLang="ko-KR" sz="1600" kern="0" dirty="0" smtClean="0">
                <a:latin typeface="맑은 고딕" pitchFamily="50" charset="-127"/>
                <a:ea typeface="맑은 고딕" pitchFamily="50" charset="-127"/>
              </a:rPr>
              <a:t> space</a:t>
            </a:r>
            <a:r>
              <a:rPr lang="ko-KR" altLang="en-US" sz="1600" kern="0" dirty="0" smtClean="0">
                <a:latin typeface="맑은 고딕" pitchFamily="50" charset="-127"/>
                <a:ea typeface="맑은 고딕" pitchFamily="50" charset="-127"/>
              </a:rPr>
              <a:t>로 나뉨</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User space</a:t>
            </a:r>
            <a:r>
              <a:rPr lang="ko-KR" altLang="en-US" sz="1600" kern="0" dirty="0" smtClean="0">
                <a:latin typeface="맑은 고딕" pitchFamily="50" charset="-127"/>
                <a:ea typeface="맑은 고딕" pitchFamily="50" charset="-127"/>
              </a:rPr>
              <a:t>는 다시 </a:t>
            </a:r>
            <a:r>
              <a:rPr lang="en-US" altLang="ko-KR" sz="1600" kern="0" dirty="0" err="1" smtClean="0">
                <a:latin typeface="맑은 고딕" pitchFamily="50" charset="-127"/>
                <a:ea typeface="맑은 고딕" pitchFamily="50" charset="-127"/>
              </a:rPr>
              <a:t>ovs-vswitchd</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-server, </a:t>
            </a:r>
            <a:r>
              <a:rPr lang="ko-KR" altLang="en-US" sz="1600" kern="0" dirty="0" smtClean="0">
                <a:latin typeface="맑은 고딕" pitchFamily="50" charset="-127"/>
                <a:ea typeface="맑은 고딕" pitchFamily="50" charset="-127"/>
              </a:rPr>
              <a:t>관리 </a:t>
            </a:r>
            <a:r>
              <a:rPr lang="en-US" altLang="ko-KR" sz="1600" kern="0" dirty="0" smtClean="0">
                <a:latin typeface="맑은 고딕" pitchFamily="50" charset="-127"/>
                <a:ea typeface="맑은 고딕" pitchFamily="50" charset="-127"/>
              </a:rPr>
              <a:t>tool(</a:t>
            </a:r>
            <a:r>
              <a:rPr lang="en-US" altLang="ko-KR" sz="1600" kern="0" dirty="0" err="1" smtClean="0">
                <a:latin typeface="맑은 고딕" pitchFamily="50" charset="-127"/>
                <a:ea typeface="맑은 고딕" pitchFamily="50" charset="-127"/>
              </a:rPr>
              <a:t>dpctl,appctl,vsctl</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등</a:t>
            </a:r>
            <a:r>
              <a:rPr lang="en-US" altLang="ko-KR" sz="1600" kern="0" dirty="0" smtClean="0">
                <a:latin typeface="맑은 고딕" pitchFamily="50" charset="-127"/>
                <a:ea typeface="맑은 고딕" pitchFamily="50" charset="-127"/>
              </a:rPr>
              <a:t>)</a:t>
            </a:r>
            <a:r>
              <a:rPr lang="ko-KR" altLang="en-US" sz="1600" kern="0" dirty="0" smtClean="0">
                <a:latin typeface="맑은 고딕" pitchFamily="50" charset="-127"/>
                <a:ea typeface="맑은 고딕" pitchFamily="50" charset="-127"/>
              </a:rPr>
              <a:t>로 나뉨</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ps</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ef</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grep</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openvswitch</a:t>
            </a:r>
            <a:r>
              <a:rPr lang="ko-KR" altLang="en-US" sz="1600" kern="0" dirty="0" smtClean="0">
                <a:latin typeface="맑은 고딕" pitchFamily="50" charset="-127"/>
                <a:ea typeface="맑은 고딕" pitchFamily="50" charset="-127"/>
              </a:rPr>
              <a:t>로 </a:t>
            </a:r>
            <a:r>
              <a:rPr lang="ko-KR" altLang="en-US" sz="1600" kern="0" dirty="0" err="1" smtClean="0">
                <a:latin typeface="맑은 고딕" pitchFamily="50" charset="-127"/>
                <a:ea typeface="맑은 고딕" pitchFamily="50" charset="-127"/>
              </a:rPr>
              <a:t>확인시</a:t>
            </a:r>
            <a:r>
              <a:rPr lang="ko-KR" altLang="en-US" sz="1600" kern="0" dirty="0" smtClean="0">
                <a:latin typeface="맑은 고딕" pitchFamily="50" charset="-127"/>
                <a:ea typeface="맑은 고딕" pitchFamily="50" charset="-127"/>
              </a:rPr>
              <a:t> </a:t>
            </a:r>
            <a:r>
              <a:rPr lang="en-US" altLang="ko-KR" sz="1600" kern="0" dirty="0" err="1">
                <a:latin typeface="맑은 고딕" pitchFamily="50" charset="-127"/>
                <a:ea typeface="맑은 고딕" pitchFamily="50" charset="-127"/>
              </a:rPr>
              <a:t>ovs-vswitchd</a:t>
            </a:r>
            <a:r>
              <a:rPr lang="en-US" altLang="ko-KR" sz="1600" kern="0" dirty="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-server</a:t>
            </a:r>
            <a:r>
              <a:rPr lang="ko-KR" altLang="en-US" sz="1600" kern="0" dirty="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데몬 동작</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etc</a:t>
            </a:r>
            <a:r>
              <a:rPr lang="en-US" altLang="ko-KR" sz="1600" kern="0" dirty="0" smtClean="0">
                <a:latin typeface="맑은 고딕" pitchFamily="50" charset="-127"/>
                <a:ea typeface="맑은 고딕" pitchFamily="50" charset="-127"/>
              </a:rPr>
              <a:t>/</a:t>
            </a:r>
            <a:r>
              <a:rPr lang="en-US" altLang="ko-KR" sz="1600" kern="0" dirty="0" err="1" smtClean="0">
                <a:latin typeface="맑은 고딕" pitchFamily="50" charset="-127"/>
                <a:ea typeface="맑은 고딕" pitchFamily="50" charset="-127"/>
              </a:rPr>
              <a:t>sysconfig</a:t>
            </a:r>
            <a:r>
              <a:rPr lang="en-US" altLang="ko-KR" sz="1600" kern="0" dirty="0" smtClean="0">
                <a:latin typeface="맑은 고딕" pitchFamily="50" charset="-127"/>
                <a:ea typeface="맑은 고딕" pitchFamily="50" charset="-127"/>
              </a:rPr>
              <a:t>/</a:t>
            </a:r>
            <a:r>
              <a:rPr lang="en-US" altLang="ko-KR" sz="1600" kern="0" dirty="0" err="1" smtClean="0">
                <a:latin typeface="맑은 고딕" pitchFamily="50" charset="-127"/>
                <a:ea typeface="맑은 고딕" pitchFamily="50" charset="-127"/>
              </a:rPr>
              <a:t>openvswitch</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가 설정파일</a:t>
            </a:r>
            <a:endParaRPr lang="en-US" altLang="ko-KR" sz="1600" kern="0" dirty="0">
              <a:latin typeface="맑은 고딕" pitchFamily="50" charset="-127"/>
              <a:ea typeface="맑은 고딕" pitchFamily="50" charset="-127"/>
            </a:endParaRPr>
          </a:p>
        </p:txBody>
      </p:sp>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t="10095" b="5460"/>
          <a:stretch/>
        </p:blipFill>
        <p:spPr>
          <a:xfrm>
            <a:off x="549970" y="2821074"/>
            <a:ext cx="7307249" cy="3749675"/>
          </a:xfrm>
          <a:prstGeom prst="rect">
            <a:avLst/>
          </a:prstGeom>
        </p:spPr>
      </p:pic>
      <p:sp>
        <p:nvSpPr>
          <p:cNvPr id="7" name="모서리가 둥근 직사각형 6"/>
          <p:cNvSpPr/>
          <p:nvPr/>
        </p:nvSpPr>
        <p:spPr bwMode="auto">
          <a:xfrm>
            <a:off x="1224050" y="4333242"/>
            <a:ext cx="2979544" cy="648072"/>
          </a:xfrm>
          <a:prstGeom prst="roundRect">
            <a:avLst/>
          </a:prstGeom>
          <a:noFill/>
          <a:ln w="25400" cap="flat" cmpd="sng" algn="ctr">
            <a:solidFill>
              <a:srgbClr val="FF0000"/>
            </a:solidFill>
            <a:prstDash val="sysDash"/>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9" name="모서리가 둥근 직사각형 8"/>
          <p:cNvSpPr/>
          <p:nvPr/>
        </p:nvSpPr>
        <p:spPr bwMode="auto">
          <a:xfrm>
            <a:off x="4464410" y="4261234"/>
            <a:ext cx="2016224" cy="1116124"/>
          </a:xfrm>
          <a:prstGeom prst="roundRect">
            <a:avLst/>
          </a:prstGeom>
          <a:noFill/>
          <a:ln w="25400" cap="flat" cmpd="sng" algn="ctr">
            <a:solidFill>
              <a:srgbClr val="FF0000"/>
            </a:solidFill>
            <a:prstDash val="sysDash"/>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10" name="모서리가 둥근 직사각형 9"/>
          <p:cNvSpPr/>
          <p:nvPr/>
        </p:nvSpPr>
        <p:spPr bwMode="auto">
          <a:xfrm>
            <a:off x="1224050" y="3649166"/>
            <a:ext cx="6264696" cy="612068"/>
          </a:xfrm>
          <a:prstGeom prst="roundRect">
            <a:avLst/>
          </a:prstGeom>
          <a:noFill/>
          <a:ln w="25400" cap="flat" cmpd="sng" algn="ctr">
            <a:solidFill>
              <a:srgbClr val="FF0000"/>
            </a:solidFill>
            <a:prstDash val="sysDash"/>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lang="ko-KR" altLang="en-US" sz="1200" dirty="0" smtClean="0">
              <a:latin typeface="+mn-ea"/>
              <a:ea typeface="+mn-ea"/>
              <a:cs typeface="Arials"/>
            </a:endParaRPr>
          </a:p>
        </p:txBody>
      </p:sp>
      <p:sp>
        <p:nvSpPr>
          <p:cNvPr id="4" name="타원 3"/>
          <p:cNvSpPr/>
          <p:nvPr/>
        </p:nvSpPr>
        <p:spPr bwMode="auto">
          <a:xfrm>
            <a:off x="683990" y="4333242"/>
            <a:ext cx="540060" cy="362669"/>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800" b="1" dirty="0" smtClean="0">
                <a:solidFill>
                  <a:srgbClr val="FF0000"/>
                </a:solidFill>
                <a:latin typeface="+mn-ea"/>
                <a:ea typeface="+mn-ea"/>
                <a:cs typeface="Arials"/>
              </a:rPr>
              <a:t>1</a:t>
            </a:r>
            <a:endParaRPr lang="ko-KR" altLang="en-US" sz="1800" b="1" dirty="0" smtClean="0">
              <a:solidFill>
                <a:srgbClr val="FF0000"/>
              </a:solidFill>
              <a:latin typeface="+mn-ea"/>
              <a:ea typeface="+mn-ea"/>
              <a:cs typeface="Arials"/>
            </a:endParaRPr>
          </a:p>
        </p:txBody>
      </p:sp>
      <p:sp>
        <p:nvSpPr>
          <p:cNvPr id="11" name="타원 10"/>
          <p:cNvSpPr/>
          <p:nvPr/>
        </p:nvSpPr>
        <p:spPr bwMode="auto">
          <a:xfrm>
            <a:off x="6479635" y="4318302"/>
            <a:ext cx="540060" cy="362669"/>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800" b="1" dirty="0" smtClean="0">
                <a:solidFill>
                  <a:srgbClr val="FF0000"/>
                </a:solidFill>
                <a:latin typeface="+mn-ea"/>
                <a:ea typeface="+mn-ea"/>
                <a:cs typeface="Arials"/>
              </a:rPr>
              <a:t>2</a:t>
            </a:r>
            <a:endParaRPr lang="ko-KR" altLang="en-US" sz="1800" b="1" dirty="0" smtClean="0">
              <a:solidFill>
                <a:srgbClr val="FF0000"/>
              </a:solidFill>
              <a:latin typeface="+mn-ea"/>
              <a:ea typeface="+mn-ea"/>
              <a:cs typeface="Arials"/>
            </a:endParaRPr>
          </a:p>
        </p:txBody>
      </p:sp>
      <p:sp>
        <p:nvSpPr>
          <p:cNvPr id="12" name="타원 11"/>
          <p:cNvSpPr/>
          <p:nvPr/>
        </p:nvSpPr>
        <p:spPr bwMode="auto">
          <a:xfrm>
            <a:off x="7488746" y="3773865"/>
            <a:ext cx="540060" cy="362669"/>
          </a:xfrm>
          <a:prstGeom prst="ellipse">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800" b="1" dirty="0" smtClean="0">
                <a:solidFill>
                  <a:srgbClr val="FF0000"/>
                </a:solidFill>
                <a:latin typeface="+mn-ea"/>
                <a:ea typeface="+mn-ea"/>
                <a:cs typeface="Arials"/>
              </a:rPr>
              <a:t>3</a:t>
            </a:r>
            <a:endParaRPr lang="ko-KR" altLang="en-US" sz="1800" b="1" dirty="0" smtClean="0">
              <a:solidFill>
                <a:srgbClr val="FF0000"/>
              </a:solidFill>
              <a:latin typeface="+mn-ea"/>
              <a:ea typeface="+mn-ea"/>
              <a:cs typeface="Arials"/>
            </a:endParaRPr>
          </a:p>
        </p:txBody>
      </p:sp>
    </p:spTree>
    <p:extLst>
      <p:ext uri="{BB962C8B-B14F-4D97-AF65-F5344CB8AC3E}">
        <p14:creationId xmlns:p14="http://schemas.microsoft.com/office/powerpoint/2010/main" val="278004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3-1. OVS </a:t>
            </a:r>
            <a:r>
              <a:rPr lang="ko-KR" altLang="en-US" sz="2000" dirty="0" smtClean="0">
                <a:latin typeface="+mn-ea"/>
                <a:ea typeface="+mn-ea"/>
              </a:rPr>
              <a:t>구조</a:t>
            </a:r>
            <a:endParaRPr lang="ko-KR" altLang="en-US" sz="2000" dirty="0">
              <a:latin typeface="+mn-ea"/>
              <a:ea typeface="+mn-ea"/>
            </a:endParaRPr>
          </a:p>
        </p:txBody>
      </p:sp>
      <p:sp>
        <p:nvSpPr>
          <p:cNvPr id="8" name="TextBox 7"/>
          <p:cNvSpPr txBox="1"/>
          <p:nvPr/>
        </p:nvSpPr>
        <p:spPr bwMode="auto">
          <a:xfrm>
            <a:off x="539974" y="882117"/>
            <a:ext cx="9433048" cy="1569660"/>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err="1" smtClean="0">
                <a:latin typeface="맑은 고딕" pitchFamily="50" charset="-127"/>
                <a:ea typeface="맑은 고딕" pitchFamily="50" charset="-127"/>
              </a:rPr>
              <a:t>ovs-vswitchd</a:t>
            </a:r>
            <a:r>
              <a:rPr lang="en-US" altLang="ko-KR" sz="1600" b="1" kern="0" dirty="0" smtClean="0">
                <a:latin typeface="맑은 고딕" pitchFamily="50" charset="-127"/>
                <a:ea typeface="맑은 고딕" pitchFamily="50" charset="-127"/>
              </a:rPr>
              <a:t> </a:t>
            </a: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a:t>
            </a:r>
            <a:r>
              <a:rPr lang="en-US" altLang="ko-KR" sz="1600" kern="0" dirty="0" smtClean="0">
                <a:latin typeface="맑은 고딕" pitchFamily="50" charset="-127"/>
                <a:ea typeface="맑은 고딕" pitchFamily="50" charset="-127"/>
              </a:rPr>
              <a:t> main </a:t>
            </a:r>
            <a:r>
              <a:rPr lang="ko-KR" altLang="en-US" sz="1600" kern="0" dirty="0" err="1" smtClean="0">
                <a:latin typeface="맑은 고딕" pitchFamily="50" charset="-127"/>
                <a:ea typeface="맑은 고딕" pitchFamily="50" charset="-127"/>
              </a:rPr>
              <a:t>데몬이며</a:t>
            </a:r>
            <a:r>
              <a:rPr lang="ko-KR" altLang="en-US"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netlink</a:t>
            </a:r>
            <a:r>
              <a:rPr lang="en-US" altLang="ko-KR" sz="1600" kern="0" dirty="0" smtClean="0">
                <a:latin typeface="맑은 고딕" pitchFamily="50" charset="-127"/>
                <a:ea typeface="맑은 고딕" pitchFamily="50" charset="-127"/>
              </a:rPr>
              <a:t> protocol</a:t>
            </a:r>
            <a:r>
              <a:rPr lang="ko-KR" altLang="en-US" sz="1600" kern="0" dirty="0" smtClean="0">
                <a:latin typeface="맑은 고딕" pitchFamily="50" charset="-127"/>
                <a:ea typeface="맑은 고딕" pitchFamily="50" charset="-127"/>
              </a:rPr>
              <a:t>을 통해 </a:t>
            </a:r>
            <a:r>
              <a:rPr lang="en-US" altLang="ko-KR" sz="1600" kern="0" dirty="0" smtClean="0">
                <a:latin typeface="맑은 고딕" pitchFamily="50" charset="-127"/>
                <a:ea typeface="맑은 고딕" pitchFamily="50" charset="-127"/>
              </a:rPr>
              <a:t>kernel module</a:t>
            </a:r>
            <a:r>
              <a:rPr lang="ko-KR" altLang="en-US" sz="1600" kern="0" dirty="0" smtClean="0">
                <a:latin typeface="맑은 고딕" pitchFamily="50" charset="-127"/>
                <a:ea typeface="맑은 고딕" pitchFamily="50" charset="-127"/>
              </a:rPr>
              <a:t>과 통신</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-server</a:t>
            </a:r>
            <a:r>
              <a:rPr lang="ko-KR" altLang="en-US" sz="1600" kern="0" dirty="0">
                <a:latin typeface="맑은 고딕" pitchFamily="50" charset="-127"/>
                <a:ea typeface="맑은 고딕" pitchFamily="50" charset="-127"/>
              </a:rPr>
              <a:t>의</a:t>
            </a:r>
            <a:r>
              <a:rPr lang="ko-KR" altLang="en-US" sz="1600" kern="0" dirty="0" smtClean="0">
                <a:latin typeface="맑은 고딕" pitchFamily="50" charset="-127"/>
                <a:ea typeface="맑은 고딕" pitchFamily="50" charset="-127"/>
              </a:rPr>
              <a:t> </a:t>
            </a:r>
            <a:r>
              <a:rPr lang="en-US" altLang="ko-KR" sz="1600" kern="0" dirty="0">
                <a:latin typeface="맑은 고딕" pitchFamily="50" charset="-127"/>
                <a:ea typeface="맑은 고딕" pitchFamily="50" charset="-127"/>
              </a:rPr>
              <a:t>D</a:t>
            </a:r>
            <a:r>
              <a:rPr lang="en-US" altLang="ko-KR" sz="1600" kern="0" dirty="0" smtClean="0">
                <a:latin typeface="맑은 고딕" pitchFamily="50" charset="-127"/>
                <a:ea typeface="맑은 고딕" pitchFamily="50" charset="-127"/>
              </a:rPr>
              <a:t>atabase</a:t>
            </a:r>
            <a:r>
              <a:rPr lang="ko-KR" altLang="en-US" sz="1600" kern="0" dirty="0" smtClean="0">
                <a:latin typeface="맑은 고딕" pitchFamily="50" charset="-127"/>
                <a:ea typeface="맑은 고딕" pitchFamily="50" charset="-127"/>
              </a:rPr>
              <a:t>에 스위치 구성변경을 요청하고 결과를 받음</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ko-KR" altLang="en-US" sz="1600" kern="0" dirty="0" smtClean="0">
                <a:latin typeface="맑은 고딕" pitchFamily="50" charset="-127"/>
                <a:ea typeface="맑은 고딕" pitchFamily="50" charset="-127"/>
              </a:rPr>
              <a:t>외부 </a:t>
            </a:r>
            <a:r>
              <a:rPr lang="en-US" altLang="ko-KR" sz="1600" kern="0" dirty="0" smtClean="0">
                <a:latin typeface="맑은 고딕" pitchFamily="50" charset="-127"/>
                <a:ea typeface="맑은 고딕" pitchFamily="50" charset="-127"/>
              </a:rPr>
              <a:t>Controller</a:t>
            </a:r>
            <a:r>
              <a:rPr lang="ko-KR" altLang="en-US" sz="1600" kern="0" dirty="0" smtClean="0">
                <a:latin typeface="맑은 고딕" pitchFamily="50" charset="-127"/>
                <a:ea typeface="맑은 고딕" pitchFamily="50" charset="-127"/>
              </a:rPr>
              <a:t>와 </a:t>
            </a:r>
            <a:r>
              <a:rPr lang="en-US" altLang="ko-KR" sz="1600" kern="0" dirty="0" err="1" smtClean="0">
                <a:latin typeface="맑은 고딕" pitchFamily="50" charset="-127"/>
                <a:ea typeface="맑은 고딕" pitchFamily="50" charset="-127"/>
              </a:rPr>
              <a:t>OpenFlow</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정보를 주고받음 </a:t>
            </a:r>
            <a:r>
              <a:rPr lang="en-US" altLang="ko-KR" sz="1600" kern="0" dirty="0" smtClean="0">
                <a:latin typeface="맑은 고딕" pitchFamily="50" charset="-127"/>
                <a:ea typeface="맑은 고딕" pitchFamily="50" charset="-127"/>
              </a:rPr>
              <a:t>  </a:t>
            </a:r>
            <a:endParaRPr lang="en-US" altLang="ko-KR" sz="1600" kern="0" dirty="0">
              <a:latin typeface="맑은 고딕" pitchFamily="50" charset="-127"/>
              <a:ea typeface="맑은 고딕" pitchFamily="50" charset="-127"/>
            </a:endParaRPr>
          </a:p>
        </p:txBody>
      </p:sp>
      <p:pic>
        <p:nvPicPr>
          <p:cNvPr id="3074" name="Picture 2" descr="OpenvSwitch Internals&#10;&#10; "/>
          <p:cNvPicPr>
            <a:picLocks noChangeAspect="1" noChangeArrowheads="1"/>
          </p:cNvPicPr>
          <p:nvPr/>
        </p:nvPicPr>
        <p:blipFill rotWithShape="1">
          <a:blip r:embed="rId3">
            <a:extLst>
              <a:ext uri="{28A0092B-C50C-407E-A947-70E740481C1C}">
                <a14:useLocalDpi xmlns:a14="http://schemas.microsoft.com/office/drawing/2010/main" val="0"/>
              </a:ext>
            </a:extLst>
          </a:blip>
          <a:srcRect t="22495"/>
          <a:stretch/>
        </p:blipFill>
        <p:spPr bwMode="auto">
          <a:xfrm>
            <a:off x="431962" y="2451778"/>
            <a:ext cx="7956884" cy="447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919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3-2. OVS </a:t>
            </a:r>
            <a:r>
              <a:rPr lang="ko-KR" altLang="en-US" sz="2000" dirty="0" smtClean="0">
                <a:latin typeface="+mn-ea"/>
                <a:ea typeface="+mn-ea"/>
              </a:rPr>
              <a:t>구조</a:t>
            </a:r>
            <a:endParaRPr lang="ko-KR" altLang="en-US" sz="2000" dirty="0">
              <a:latin typeface="+mn-ea"/>
              <a:ea typeface="+mn-ea"/>
            </a:endParaRPr>
          </a:p>
        </p:txBody>
      </p:sp>
      <p:sp>
        <p:nvSpPr>
          <p:cNvPr id="8" name="TextBox 7"/>
          <p:cNvSpPr txBox="1"/>
          <p:nvPr/>
        </p:nvSpPr>
        <p:spPr bwMode="auto">
          <a:xfrm>
            <a:off x="539974" y="882117"/>
            <a:ext cx="9433048" cy="1938992"/>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err="1" smtClean="0">
                <a:latin typeface="맑은 고딕" pitchFamily="50" charset="-127"/>
                <a:ea typeface="맑은 고딕" pitchFamily="50" charset="-127"/>
              </a:rPr>
              <a:t>ovsdb</a:t>
            </a:r>
            <a:r>
              <a:rPr lang="en-US" altLang="ko-KR" sz="1600" b="1" kern="0" dirty="0" smtClean="0">
                <a:latin typeface="맑은 고딕" pitchFamily="50" charset="-127"/>
                <a:ea typeface="맑은 고딕" pitchFamily="50" charset="-127"/>
              </a:rPr>
              <a:t>-server </a:t>
            </a: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a:t>
            </a:r>
            <a:r>
              <a:rPr lang="en-US" altLang="ko-KR" sz="1600" kern="0" dirty="0" smtClean="0">
                <a:latin typeface="맑은 고딕" pitchFamily="50" charset="-127"/>
                <a:ea typeface="맑은 고딕" pitchFamily="50" charset="-127"/>
              </a:rPr>
              <a:t> database </a:t>
            </a:r>
            <a:r>
              <a:rPr lang="ko-KR" altLang="en-US" sz="1600" kern="0" dirty="0" smtClean="0">
                <a:latin typeface="맑은 고딕" pitchFamily="50" charset="-127"/>
                <a:ea typeface="맑은 고딕" pitchFamily="50" charset="-127"/>
              </a:rPr>
              <a:t>서버역할</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-client,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-tool</a:t>
            </a:r>
            <a:r>
              <a:rPr lang="ko-KR" altLang="en-US" sz="1600" kern="0" dirty="0" smtClean="0">
                <a:latin typeface="맑은 고딕" pitchFamily="50" charset="-127"/>
                <a:ea typeface="맑은 고딕" pitchFamily="50" charset="-127"/>
              </a:rPr>
              <a:t>에 </a:t>
            </a:r>
            <a:r>
              <a:rPr lang="en-US" altLang="ko-KR" sz="1600" kern="0" dirty="0" smtClean="0">
                <a:latin typeface="맑은 고딕" pitchFamily="50" charset="-127"/>
                <a:ea typeface="맑은 고딕" pitchFamily="50" charset="-127"/>
              </a:rPr>
              <a:t>database </a:t>
            </a:r>
            <a:r>
              <a:rPr lang="ko-KR" altLang="en-US" sz="1600" kern="0" dirty="0" smtClean="0">
                <a:latin typeface="맑은 고딕" pitchFamily="50" charset="-127"/>
                <a:ea typeface="맑은 고딕" pitchFamily="50" charset="-127"/>
              </a:rPr>
              <a:t>관리</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ko-KR" altLang="en-US" sz="1600" kern="0" dirty="0" smtClean="0">
                <a:latin typeface="맑은 고딕" pitchFamily="50" charset="-127"/>
                <a:ea typeface="맑은 고딕" pitchFamily="50" charset="-127"/>
              </a:rPr>
              <a:t>기본</a:t>
            </a:r>
            <a:r>
              <a:rPr lang="en-US" altLang="ko-KR" sz="1600" kern="0" dirty="0" smtClean="0">
                <a:latin typeface="맑은 고딕" pitchFamily="50" charset="-127"/>
                <a:ea typeface="맑은 고딕" pitchFamily="50" charset="-127"/>
              </a:rPr>
              <a:t>DB</a:t>
            </a:r>
            <a:r>
              <a:rPr lang="ko-KR" altLang="en-US" sz="1600" kern="0" dirty="0" smtClean="0">
                <a:latin typeface="맑은 고딕" pitchFamily="50" charset="-127"/>
                <a:ea typeface="맑은 고딕" pitchFamily="50" charset="-127"/>
              </a:rPr>
              <a:t>는 </a:t>
            </a:r>
            <a:r>
              <a:rPr lang="en-US" altLang="ko-KR" sz="1600" kern="0" dirty="0" smtClean="0">
                <a:latin typeface="맑은 고딕" pitchFamily="50" charset="-127"/>
                <a:ea typeface="맑은 고딕" pitchFamily="50" charset="-127"/>
              </a:rPr>
              <a:t>/</a:t>
            </a:r>
            <a:r>
              <a:rPr lang="en-US" altLang="ko-KR" sz="1600" kern="0" dirty="0" err="1" smtClean="0">
                <a:latin typeface="맑은 고딕" pitchFamily="50" charset="-127"/>
                <a:ea typeface="맑은 고딕" pitchFamily="50" charset="-127"/>
              </a:rPr>
              <a:t>etc</a:t>
            </a:r>
            <a:r>
              <a:rPr lang="en-US" altLang="ko-KR" sz="1600" kern="0" dirty="0" smtClean="0">
                <a:latin typeface="맑은 고딕" pitchFamily="50" charset="-127"/>
                <a:ea typeface="맑은 고딕" pitchFamily="50" charset="-127"/>
              </a:rPr>
              <a:t>/</a:t>
            </a:r>
            <a:r>
              <a:rPr lang="en-US" altLang="ko-KR" sz="1600" kern="0" dirty="0" err="1" smtClean="0">
                <a:latin typeface="맑은 고딕" pitchFamily="50" charset="-127"/>
                <a:ea typeface="맑은 고딕" pitchFamily="50" charset="-127"/>
              </a:rPr>
              <a:t>openvswitch.conf.db</a:t>
            </a:r>
            <a:r>
              <a:rPr lang="en-US" altLang="ko-KR" sz="1600" kern="0" dirty="0" smtClean="0">
                <a:latin typeface="맑은 고딕" pitchFamily="50" charset="-127"/>
                <a:ea typeface="맑은 고딕" pitchFamily="50" charset="-127"/>
              </a:rPr>
              <a:t> , </a:t>
            </a:r>
            <a:r>
              <a:rPr lang="ko-KR" altLang="en-US" sz="1600" kern="0" dirty="0" smtClean="0">
                <a:latin typeface="맑은 고딕" pitchFamily="50" charset="-127"/>
                <a:ea typeface="맑은 고딕" pitchFamily="50" charset="-127"/>
              </a:rPr>
              <a:t>기본스키마는 </a:t>
            </a:r>
            <a:r>
              <a:rPr lang="en-US" altLang="ko-KR" sz="1600" kern="0" dirty="0" smtClean="0">
                <a:latin typeface="맑은 고딕" pitchFamily="50" charset="-127"/>
                <a:ea typeface="맑은 고딕" pitchFamily="50" charset="-127"/>
              </a:rPr>
              <a:t>/</a:t>
            </a:r>
            <a:r>
              <a:rPr lang="en-US" altLang="ko-KR" sz="1600" kern="0" dirty="0" err="1" smtClean="0">
                <a:latin typeface="맑은 고딕" pitchFamily="50" charset="-127"/>
                <a:ea typeface="맑은 고딕" pitchFamily="50" charset="-127"/>
              </a:rPr>
              <a:t>usr</a:t>
            </a:r>
            <a:r>
              <a:rPr lang="en-US" altLang="ko-KR" sz="1600" kern="0" dirty="0" smtClean="0">
                <a:latin typeface="맑은 고딕" pitchFamily="50" charset="-127"/>
                <a:ea typeface="맑은 고딕" pitchFamily="50" charset="-127"/>
              </a:rPr>
              <a:t>/share/</a:t>
            </a:r>
            <a:r>
              <a:rPr lang="en-US" altLang="ko-KR" sz="1600" kern="0" dirty="0" err="1" smtClean="0">
                <a:latin typeface="맑은 고딕" pitchFamily="50" charset="-127"/>
                <a:ea typeface="맑은 고딕" pitchFamily="50" charset="-127"/>
              </a:rPr>
              <a:t>openvswitch</a:t>
            </a:r>
            <a:r>
              <a:rPr lang="en-US" altLang="ko-KR" sz="1600" kern="0" dirty="0" smtClean="0">
                <a:latin typeface="맑은 고딕" pitchFamily="50" charset="-127"/>
                <a:ea typeface="맑은 고딕" pitchFamily="50" charset="-127"/>
              </a:rPr>
              <a:t>/</a:t>
            </a:r>
            <a:r>
              <a:rPr lang="en-US" altLang="ko-KR" sz="1600" kern="0" dirty="0" err="1" smtClean="0">
                <a:latin typeface="맑은 고딕" pitchFamily="50" charset="-127"/>
                <a:ea typeface="맑은 고딕" pitchFamily="50" charset="-127"/>
              </a:rPr>
              <a:t>vswitch.ovsschema</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DB,TABLE.COLUMN( JSON Type</a:t>
            </a:r>
            <a:r>
              <a:rPr lang="ko-KR" altLang="en-US" sz="1600" kern="0" dirty="0" smtClean="0">
                <a:latin typeface="맑은 고딕" pitchFamily="50" charset="-127"/>
                <a:ea typeface="맑은 고딕" pitchFamily="50" charset="-127"/>
              </a:rPr>
              <a:t>으로 표현</a:t>
            </a:r>
            <a:r>
              <a:rPr lang="en-US" altLang="ko-KR" sz="1600" kern="0" dirty="0" smtClean="0">
                <a:latin typeface="맑은 고딕" pitchFamily="50" charset="-127"/>
                <a:ea typeface="맑은 고딕" pitchFamily="50" charset="-127"/>
              </a:rPr>
              <a:t>)</a:t>
            </a:r>
          </a:p>
        </p:txBody>
      </p:sp>
      <p:graphicFrame>
        <p:nvGraphicFramePr>
          <p:cNvPr id="6" name="표 5"/>
          <p:cNvGraphicFramePr>
            <a:graphicFrameLocks noGrp="1"/>
          </p:cNvGraphicFramePr>
          <p:nvPr>
            <p:extLst>
              <p:ext uri="{D42A27DB-BD31-4B8C-83A1-F6EECF244321}">
                <p14:modId xmlns:p14="http://schemas.microsoft.com/office/powerpoint/2010/main" val="530514044"/>
              </p:ext>
            </p:extLst>
          </p:nvPr>
        </p:nvGraphicFramePr>
        <p:xfrm>
          <a:off x="719994" y="2821109"/>
          <a:ext cx="6516724" cy="4329060"/>
        </p:xfrm>
        <a:graphic>
          <a:graphicData uri="http://schemas.openxmlformats.org/drawingml/2006/table">
            <a:tbl>
              <a:tblPr firstRow="1" bandRow="1">
                <a:tableStyleId>{5940675A-B579-460E-94D1-54222C63F5DA}</a:tableStyleId>
              </a:tblPr>
              <a:tblGrid>
                <a:gridCol w="3258362"/>
                <a:gridCol w="3258362"/>
              </a:tblGrid>
              <a:tr h="189021">
                <a:tc>
                  <a:txBody>
                    <a:bodyPr/>
                    <a:lstStyle/>
                    <a:p>
                      <a:pPr latinLnBrk="1"/>
                      <a:r>
                        <a:rPr lang="en-US" altLang="ko-KR" sz="1200" b="1" dirty="0" smtClean="0"/>
                        <a:t>Table</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Purpose</a:t>
                      </a:r>
                    </a:p>
                  </a:txBody>
                  <a:tcPr/>
                </a:tc>
              </a:tr>
              <a:tr h="315035">
                <a:tc>
                  <a:txBody>
                    <a:bodyPr/>
                    <a:lstStyle/>
                    <a:p>
                      <a:pPr latinLnBrk="1"/>
                      <a:r>
                        <a:rPr lang="en-US" altLang="ko-KR" sz="1200" b="1" dirty="0" err="1" smtClean="0"/>
                        <a:t>Open_vSwitch</a:t>
                      </a:r>
                      <a:r>
                        <a:rPr lang="en-US" altLang="ko-KR" sz="1200" b="1" dirty="0" smtClean="0"/>
                        <a:t> </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Open </a:t>
                      </a:r>
                      <a:r>
                        <a:rPr lang="en-US" altLang="ko-KR" sz="1200" b="1" dirty="0" err="1" smtClean="0"/>
                        <a:t>vSwitch</a:t>
                      </a:r>
                      <a:r>
                        <a:rPr lang="en-US" altLang="ko-KR" sz="1200" b="1" dirty="0" smtClean="0"/>
                        <a:t> configuration</a:t>
                      </a:r>
                      <a:endParaRPr lang="ko-KR" altLang="en-US" sz="1200" dirty="0"/>
                    </a:p>
                  </a:txBody>
                  <a:tcPr/>
                </a:tc>
              </a:tr>
              <a:tr h="315035">
                <a:tc>
                  <a:txBody>
                    <a:bodyPr/>
                    <a:lstStyle/>
                    <a:p>
                      <a:pPr latinLnBrk="1"/>
                      <a:r>
                        <a:rPr lang="en-US" altLang="ko-KR" sz="1200" b="1" dirty="0" smtClean="0"/>
                        <a:t>Bridge</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Bridge configuration</a:t>
                      </a:r>
                      <a:endParaRPr lang="ko-KR" altLang="en-US" sz="1200" dirty="0"/>
                    </a:p>
                  </a:txBody>
                  <a:tcPr/>
                </a:tc>
              </a:tr>
              <a:tr h="315035">
                <a:tc>
                  <a:txBody>
                    <a:bodyPr/>
                    <a:lstStyle/>
                    <a:p>
                      <a:pPr latinLnBrk="1"/>
                      <a:r>
                        <a:rPr lang="en-US" altLang="ko-KR" sz="1200" b="1" dirty="0" smtClean="0"/>
                        <a:t>Port</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Port configuration</a:t>
                      </a:r>
                      <a:endParaRPr lang="ko-KR" altLang="en-US" sz="1200" dirty="0"/>
                    </a:p>
                  </a:txBody>
                  <a:tcPr/>
                </a:tc>
              </a:tr>
              <a:tr h="189021">
                <a:tc>
                  <a:txBody>
                    <a:bodyPr/>
                    <a:lstStyle/>
                    <a:p>
                      <a:pPr latinLnBrk="1"/>
                      <a:r>
                        <a:rPr lang="en-US" altLang="ko-KR" sz="1200" b="1" dirty="0" smtClean="0"/>
                        <a:t>Interface</a:t>
                      </a:r>
                      <a:endParaRPr lang="ko-KR" altLang="en-US" sz="1200" dirty="0"/>
                    </a:p>
                  </a:txBody>
                  <a:tcPr/>
                </a:tc>
                <a:tc>
                  <a:txBody>
                    <a:bodyPr/>
                    <a:lstStyle/>
                    <a:p>
                      <a:pPr latinLnBrk="1"/>
                      <a:r>
                        <a:rPr lang="en-US" altLang="ko-KR" sz="1200" b="1" dirty="0" smtClean="0"/>
                        <a:t>One physical network device in a Port</a:t>
                      </a:r>
                      <a:endParaRPr lang="ko-KR" altLang="en-US" sz="1200" dirty="0"/>
                    </a:p>
                  </a:txBody>
                  <a:tcPr/>
                </a:tc>
              </a:tr>
              <a:tr h="315035">
                <a:tc>
                  <a:txBody>
                    <a:bodyPr/>
                    <a:lstStyle/>
                    <a:p>
                      <a:pPr latinLnBrk="1"/>
                      <a:r>
                        <a:rPr lang="en-US" altLang="ko-KR" sz="1200" b="1" dirty="0" err="1" smtClean="0"/>
                        <a:t>Flow_Table</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t>OpenFlow</a:t>
                      </a:r>
                      <a:r>
                        <a:rPr lang="en-US" altLang="ko-KR" sz="1200" b="1" dirty="0" smtClean="0"/>
                        <a:t> table configuration</a:t>
                      </a:r>
                      <a:endParaRPr lang="ko-KR" altLang="en-US" sz="1200" dirty="0"/>
                    </a:p>
                  </a:txBody>
                  <a:tcPr/>
                </a:tc>
              </a:tr>
              <a:tr h="315035">
                <a:tc>
                  <a:txBody>
                    <a:bodyPr/>
                    <a:lstStyle/>
                    <a:p>
                      <a:pPr latinLnBrk="1"/>
                      <a:r>
                        <a:rPr lang="en-US" altLang="ko-KR" sz="1200" b="1" dirty="0" err="1" smtClean="0"/>
                        <a:t>QoS</a:t>
                      </a:r>
                      <a:r>
                        <a:rPr lang="en-US" altLang="ko-KR" sz="1200" b="1" dirty="0" smtClean="0"/>
                        <a:t> </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Quality of Service configuration</a:t>
                      </a:r>
                      <a:endParaRPr lang="ko-KR" altLang="en-US" sz="1200" dirty="0"/>
                    </a:p>
                  </a:txBody>
                  <a:tcPr/>
                </a:tc>
              </a:tr>
              <a:tr h="315035">
                <a:tc>
                  <a:txBody>
                    <a:bodyPr/>
                    <a:lstStyle/>
                    <a:p>
                      <a:pPr latinLnBrk="1"/>
                      <a:r>
                        <a:rPr lang="en-US" altLang="ko-KR" sz="1200" b="1" dirty="0" smtClean="0"/>
                        <a:t>Queue</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t>QoS</a:t>
                      </a:r>
                      <a:r>
                        <a:rPr lang="en-US" altLang="ko-KR" sz="1200" b="1" dirty="0" smtClean="0"/>
                        <a:t> output queue</a:t>
                      </a:r>
                      <a:endParaRPr lang="ko-KR" altLang="en-US" sz="1200" dirty="0"/>
                    </a:p>
                  </a:txBody>
                  <a:tcPr/>
                </a:tc>
              </a:tr>
              <a:tr h="315035">
                <a:tc>
                  <a:txBody>
                    <a:bodyPr/>
                    <a:lstStyle/>
                    <a:p>
                      <a:pPr latinLnBrk="1"/>
                      <a:r>
                        <a:rPr lang="en-US" altLang="ko-KR" sz="1200" b="1" dirty="0" smtClean="0"/>
                        <a:t>Mirror </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Port mirroring</a:t>
                      </a:r>
                      <a:endParaRPr lang="ko-KR" altLang="en-US" sz="1200" dirty="0"/>
                    </a:p>
                  </a:txBody>
                  <a:tcPr/>
                </a:tc>
              </a:tr>
              <a:tr h="315035">
                <a:tc>
                  <a:txBody>
                    <a:bodyPr/>
                    <a:lstStyle/>
                    <a:p>
                      <a:pPr latinLnBrk="1"/>
                      <a:r>
                        <a:rPr lang="en-US" altLang="ko-KR" sz="1200" b="1" dirty="0" smtClean="0"/>
                        <a:t>Controller </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t>OpenFlow</a:t>
                      </a:r>
                      <a:r>
                        <a:rPr lang="en-US" altLang="ko-KR" sz="1200" b="1" dirty="0" smtClean="0"/>
                        <a:t> controller configuration</a:t>
                      </a:r>
                      <a:endParaRPr lang="ko-KR" altLang="en-US" sz="1200" dirty="0"/>
                    </a:p>
                  </a:txBody>
                  <a:tcPr/>
                </a:tc>
              </a:tr>
              <a:tr h="315035">
                <a:tc>
                  <a:txBody>
                    <a:bodyPr/>
                    <a:lstStyle/>
                    <a:p>
                      <a:pPr latinLnBrk="1"/>
                      <a:r>
                        <a:rPr lang="en-US" altLang="ko-KR" sz="1200" b="1" dirty="0" smtClean="0"/>
                        <a:t>Manager</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OVSDB management connection</a:t>
                      </a:r>
                      <a:endParaRPr lang="ko-KR" altLang="en-US" sz="1200" dirty="0"/>
                    </a:p>
                  </a:txBody>
                  <a:tcPr/>
                </a:tc>
              </a:tr>
              <a:tr h="315035">
                <a:tc>
                  <a:txBody>
                    <a:bodyPr/>
                    <a:lstStyle/>
                    <a:p>
                      <a:pPr latinLnBrk="1"/>
                      <a:r>
                        <a:rPr lang="en-US" altLang="ko-KR" sz="1200" b="1" dirty="0" err="1" smtClean="0"/>
                        <a:t>NetFlow</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t>NetFlow</a:t>
                      </a:r>
                      <a:r>
                        <a:rPr lang="en-US" altLang="ko-KR" sz="1200" b="1" dirty="0" smtClean="0"/>
                        <a:t> configuration</a:t>
                      </a:r>
                      <a:endParaRPr lang="ko-KR" altLang="en-US" sz="1200" dirty="0"/>
                    </a:p>
                  </a:txBody>
                  <a:tcPr/>
                </a:tc>
              </a:tr>
              <a:tr h="315035">
                <a:tc>
                  <a:txBody>
                    <a:bodyPr/>
                    <a:lstStyle/>
                    <a:p>
                      <a:pPr latinLnBrk="1"/>
                      <a:r>
                        <a:rPr lang="en-US" altLang="ko-KR" sz="1200" b="1" dirty="0" smtClean="0"/>
                        <a:t>SSL</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t>SSL configuration</a:t>
                      </a:r>
                    </a:p>
                  </a:txBody>
                  <a:tcPr/>
                </a:tc>
              </a:tr>
              <a:tr h="315035">
                <a:tc>
                  <a:txBody>
                    <a:bodyPr/>
                    <a:lstStyle/>
                    <a:p>
                      <a:pPr latinLnBrk="1"/>
                      <a:r>
                        <a:rPr lang="en-US" altLang="ko-KR" sz="1200" b="1" dirty="0" err="1" smtClean="0"/>
                        <a:t>sFlow</a:t>
                      </a:r>
                      <a:endParaRPr lang="ko-KR" altLang="en-US" sz="1200"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err="1" smtClean="0"/>
                        <a:t>sFlow</a:t>
                      </a:r>
                      <a:r>
                        <a:rPr lang="en-US" altLang="ko-KR" sz="1200" b="1" dirty="0" smtClean="0"/>
                        <a:t> configuration</a:t>
                      </a:r>
                      <a:endParaRPr lang="ko-KR" altLang="en-US" sz="1200" dirty="0"/>
                    </a:p>
                  </a:txBody>
                  <a:tcPr/>
                </a:tc>
              </a:tr>
            </a:tbl>
          </a:graphicData>
        </a:graphic>
      </p:graphicFrame>
    </p:spTree>
    <p:extLst>
      <p:ext uri="{BB962C8B-B14F-4D97-AF65-F5344CB8AC3E}">
        <p14:creationId xmlns:p14="http://schemas.microsoft.com/office/powerpoint/2010/main" val="884303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3-3. OVS </a:t>
            </a:r>
            <a:r>
              <a:rPr lang="ko-KR" altLang="en-US" sz="2000" dirty="0" smtClean="0">
                <a:latin typeface="+mn-ea"/>
                <a:ea typeface="+mn-ea"/>
              </a:rPr>
              <a:t>구조</a:t>
            </a:r>
            <a:endParaRPr lang="ko-KR" altLang="en-US" sz="2000" dirty="0">
              <a:latin typeface="+mn-ea"/>
              <a:ea typeface="+mn-ea"/>
            </a:endParaRPr>
          </a:p>
        </p:txBody>
      </p:sp>
      <p:sp>
        <p:nvSpPr>
          <p:cNvPr id="8" name="TextBox 7"/>
          <p:cNvSpPr txBox="1"/>
          <p:nvPr/>
        </p:nvSpPr>
        <p:spPr bwMode="auto">
          <a:xfrm>
            <a:off x="539974" y="882117"/>
            <a:ext cx="9433048" cy="3046988"/>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ko-KR" altLang="en-US" sz="1600" b="1" kern="0" dirty="0" smtClean="0">
                <a:latin typeface="맑은 고딕" pitchFamily="50" charset="-127"/>
                <a:ea typeface="맑은 고딕" pitchFamily="50" charset="-127"/>
              </a:rPr>
              <a:t>관리 </a:t>
            </a:r>
            <a:r>
              <a:rPr lang="en-US" altLang="ko-KR" sz="1600" b="1" kern="0" dirty="0" smtClean="0">
                <a:latin typeface="맑은 고딕" pitchFamily="50" charset="-127"/>
                <a:ea typeface="맑은 고딕" pitchFamily="50" charset="-127"/>
              </a:rPr>
              <a:t>Tool</a:t>
            </a: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ovs-ofctl</a:t>
            </a:r>
            <a:r>
              <a:rPr lang="en-US" altLang="ko-KR" sz="1600" kern="0" dirty="0" smtClean="0">
                <a:latin typeface="맑은 고딕" pitchFamily="50" charset="-127"/>
                <a:ea typeface="맑은 고딕" pitchFamily="50" charset="-127"/>
              </a:rPr>
              <a:t> : Open Flow</a:t>
            </a:r>
            <a:r>
              <a:rPr lang="ko-KR" altLang="en-US" sz="1600" kern="0" dirty="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스위치를 모니터링하고 관리하는 </a:t>
            </a:r>
            <a:r>
              <a:rPr lang="en-US" altLang="ko-KR" sz="1600" kern="0" dirty="0" smtClean="0">
                <a:latin typeface="맑은 고딕" pitchFamily="50" charset="-127"/>
                <a:ea typeface="맑은 고딕" pitchFamily="50" charset="-127"/>
              </a:rPr>
              <a:t>command line tool</a:t>
            </a: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ovs-appctl</a:t>
            </a:r>
            <a:r>
              <a:rPr lang="en-US" altLang="ko-KR" sz="1600" kern="0" dirty="0" smtClean="0">
                <a:latin typeface="맑은 고딕" pitchFamily="50" charset="-127"/>
                <a:ea typeface="맑은 고딕" pitchFamily="50" charset="-127"/>
              </a:rPr>
              <a:t> : </a:t>
            </a:r>
            <a:r>
              <a:rPr lang="ko-KR" altLang="en-US" sz="1600" kern="0" dirty="0" smtClean="0">
                <a:latin typeface="맑은 고딕" pitchFamily="50" charset="-127"/>
                <a:ea typeface="맑은 고딕" pitchFamily="50" charset="-127"/>
              </a:rPr>
              <a:t> 동작중인 </a:t>
            </a:r>
            <a:r>
              <a:rPr lang="en-US" altLang="ko-KR" sz="1600" kern="0" dirty="0" err="1" smtClean="0">
                <a:latin typeface="맑은 고딕" pitchFamily="50" charset="-127"/>
                <a:ea typeface="맑은 고딕" pitchFamily="50" charset="-127"/>
              </a:rPr>
              <a:t>ovs</a:t>
            </a:r>
            <a:r>
              <a:rPr lang="en-US" altLang="ko-KR" sz="1600" kern="0" dirty="0" smtClean="0">
                <a:latin typeface="맑은 고딕" pitchFamily="50" charset="-127"/>
                <a:ea typeface="맑은 고딕" pitchFamily="50" charset="-127"/>
              </a:rPr>
              <a:t> </a:t>
            </a:r>
            <a:r>
              <a:rPr lang="ko-KR" altLang="en-US" sz="1600" kern="0" dirty="0" err="1" smtClean="0">
                <a:latin typeface="맑은 고딕" pitchFamily="50" charset="-127"/>
                <a:ea typeface="맑은 고딕" pitchFamily="50" charset="-127"/>
              </a:rPr>
              <a:t>데몬을</a:t>
            </a:r>
            <a:r>
              <a:rPr lang="ko-KR" altLang="en-US" sz="1600"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configuration</a:t>
            </a:r>
            <a:r>
              <a:rPr lang="ko-KR" altLang="en-US" sz="1600" kern="0" dirty="0" smtClean="0">
                <a:latin typeface="맑은 고딕" pitchFamily="50" charset="-127"/>
                <a:ea typeface="맑은 고딕" pitchFamily="50" charset="-127"/>
              </a:rPr>
              <a:t>하는 </a:t>
            </a:r>
            <a:r>
              <a:rPr lang="en-US" altLang="ko-KR" sz="1600" kern="0" dirty="0" smtClean="0">
                <a:latin typeface="맑은 고딕" pitchFamily="50" charset="-127"/>
                <a:ea typeface="맑은 고딕" pitchFamily="50" charset="-127"/>
              </a:rPr>
              <a:t>utility</a:t>
            </a:r>
            <a:r>
              <a:rPr lang="ko-KR" altLang="en-US" sz="1600" kern="0" dirty="0" smtClean="0">
                <a:latin typeface="맑은 고딕" pitchFamily="50" charset="-127"/>
                <a:ea typeface="맑은 고딕" pitchFamily="50" charset="-127"/>
              </a:rPr>
              <a:t> </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ovs-dpctl</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a:t>
            </a:r>
            <a:r>
              <a:rPr lang="ko-KR" altLang="en-US" sz="1600" kern="0" dirty="0" smtClean="0">
                <a:latin typeface="맑은 고딕" pitchFamily="50" charset="-127"/>
                <a:ea typeface="맑은 고딕" pitchFamily="50" charset="-127"/>
              </a:rPr>
              <a:t>의 </a:t>
            </a:r>
            <a:r>
              <a:rPr lang="en-US" altLang="ko-KR" sz="1600" kern="0" dirty="0" err="1" smtClean="0">
                <a:latin typeface="맑은 고딕" pitchFamily="50" charset="-127"/>
                <a:ea typeface="맑은 고딕" pitchFamily="50" charset="-127"/>
              </a:rPr>
              <a:t>datapaths</a:t>
            </a:r>
            <a:r>
              <a:rPr lang="ko-KR" altLang="en-US" sz="1600" kern="0" dirty="0" smtClean="0">
                <a:latin typeface="맑은 고딕" pitchFamily="50" charset="-127"/>
                <a:ea typeface="맑은 고딕" pitchFamily="50" charset="-127"/>
              </a:rPr>
              <a:t>를 생성</a:t>
            </a:r>
            <a:r>
              <a:rPr lang="en-US" altLang="ko-KR" sz="1600" kern="0" dirty="0" smtClean="0">
                <a:latin typeface="맑은 고딕" pitchFamily="50" charset="-127"/>
                <a:ea typeface="맑은 고딕" pitchFamily="50" charset="-127"/>
              </a:rPr>
              <a:t>,</a:t>
            </a:r>
            <a:r>
              <a:rPr lang="ko-KR" altLang="en-US" sz="1600" kern="0" dirty="0" smtClean="0">
                <a:latin typeface="맑은 고딕" pitchFamily="50" charset="-127"/>
                <a:ea typeface="맑은 고딕" pitchFamily="50" charset="-127"/>
              </a:rPr>
              <a:t>삭제</a:t>
            </a:r>
            <a:r>
              <a:rPr lang="en-US" altLang="ko-KR" sz="1600" kern="0" dirty="0" smtClean="0">
                <a:latin typeface="맑은 고딕" pitchFamily="50" charset="-127"/>
                <a:ea typeface="맑은 고딕" pitchFamily="50" charset="-127"/>
              </a:rPr>
              <a:t>,</a:t>
            </a:r>
            <a:r>
              <a:rPr lang="ko-KR" altLang="en-US" sz="1600" kern="0" dirty="0" smtClean="0">
                <a:latin typeface="맑은 고딕" pitchFamily="50" charset="-127"/>
                <a:ea typeface="맑은 고딕" pitchFamily="50" charset="-127"/>
              </a:rPr>
              <a:t>수정하는 </a:t>
            </a:r>
            <a:r>
              <a:rPr lang="en-US" altLang="ko-KR" sz="1600" kern="0" dirty="0" smtClean="0">
                <a:latin typeface="맑은 고딕" pitchFamily="50" charset="-127"/>
                <a:ea typeface="맑은 고딕" pitchFamily="50" charset="-127"/>
              </a:rPr>
              <a:t>utility</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ovsdb-clinet</a:t>
            </a:r>
            <a:r>
              <a:rPr lang="en-US" altLang="ko-KR" sz="1600" kern="0" dirty="0" smtClean="0">
                <a:latin typeface="맑은 고딕" pitchFamily="50" charset="-127"/>
                <a:ea typeface="맑은 고딕" pitchFamily="50" charset="-127"/>
              </a:rPr>
              <a:t> :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-server</a:t>
            </a:r>
            <a:r>
              <a:rPr lang="ko-KR" altLang="en-US" sz="1600" kern="0" dirty="0" smtClean="0">
                <a:latin typeface="맑은 고딕" pitchFamily="50" charset="-127"/>
                <a:ea typeface="맑은 고딕" pitchFamily="50" charset="-127"/>
              </a:rPr>
              <a:t>와 </a:t>
            </a:r>
            <a:r>
              <a:rPr lang="ko-KR" altLang="en-US" sz="1600" kern="0" dirty="0" err="1" smtClean="0">
                <a:latin typeface="맑은 고딕" pitchFamily="50" charset="-127"/>
                <a:ea typeface="맑은 고딕" pitchFamily="50" charset="-127"/>
              </a:rPr>
              <a:t>접속할수</a:t>
            </a:r>
            <a:r>
              <a:rPr lang="ko-KR" altLang="en-US" sz="1600" kern="0" dirty="0" smtClean="0">
                <a:latin typeface="맑은 고딕" pitchFamily="50" charset="-127"/>
                <a:ea typeface="맑은 고딕" pitchFamily="50" charset="-127"/>
              </a:rPr>
              <a:t> 있는 </a:t>
            </a:r>
            <a:r>
              <a:rPr lang="en-US" altLang="ko-KR" sz="1600" kern="0" dirty="0" smtClean="0">
                <a:latin typeface="맑은 고딕" pitchFamily="50" charset="-127"/>
                <a:ea typeface="맑은 고딕" pitchFamily="50" charset="-127"/>
              </a:rPr>
              <a:t>client program</a:t>
            </a: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-tool : </a:t>
            </a:r>
            <a:r>
              <a:rPr lang="en-US" altLang="ko-KR" sz="1600" kern="0" dirty="0" err="1" smtClean="0">
                <a:latin typeface="맑은 고딕" pitchFamily="50" charset="-127"/>
                <a:ea typeface="맑은 고딕" pitchFamily="50" charset="-127"/>
              </a:rPr>
              <a:t>ovsdb</a:t>
            </a:r>
            <a:r>
              <a:rPr lang="en-US" altLang="ko-KR" sz="1600" kern="0" dirty="0" smtClean="0">
                <a:latin typeface="맑은 고딕" pitchFamily="50" charset="-127"/>
                <a:ea typeface="맑은 고딕" pitchFamily="50" charset="-127"/>
              </a:rPr>
              <a:t> </a:t>
            </a:r>
            <a:r>
              <a:rPr lang="ko-KR" altLang="en-US" sz="1600" kern="0" dirty="0" smtClean="0">
                <a:latin typeface="맑은 고딕" pitchFamily="50" charset="-127"/>
                <a:ea typeface="맑은 고딕" pitchFamily="50" charset="-127"/>
              </a:rPr>
              <a:t>관리하는 </a:t>
            </a:r>
            <a:r>
              <a:rPr lang="en-US" altLang="ko-KR" sz="1600" kern="0" dirty="0" err="1" smtClean="0">
                <a:latin typeface="맑은 고딕" pitchFamily="50" charset="-127"/>
                <a:ea typeface="맑은 고딕" pitchFamily="50" charset="-127"/>
              </a:rPr>
              <a:t>utilty</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 </a:t>
            </a:r>
            <a:r>
              <a:rPr lang="en-US" altLang="ko-KR" sz="1600" kern="0" dirty="0" err="1">
                <a:latin typeface="맑은 고딕" pitchFamily="50" charset="-127"/>
                <a:ea typeface="맑은 고딕" pitchFamily="50" charset="-127"/>
              </a:rPr>
              <a:t>ovs-vsctl</a:t>
            </a:r>
            <a:r>
              <a:rPr lang="en-US" altLang="ko-KR" sz="1600" kern="0" dirty="0">
                <a:latin typeface="맑은 고딕" pitchFamily="50" charset="-127"/>
                <a:ea typeface="맑은 고딕" pitchFamily="50" charset="-127"/>
              </a:rPr>
              <a:t> : </a:t>
            </a:r>
            <a:r>
              <a:rPr lang="en-US" altLang="ko-KR" sz="1600" kern="0" dirty="0" err="1">
                <a:latin typeface="맑은 고딕" pitchFamily="50" charset="-127"/>
                <a:ea typeface="맑은 고딕" pitchFamily="50" charset="-127"/>
              </a:rPr>
              <a:t>ovsdb</a:t>
            </a:r>
            <a:r>
              <a:rPr lang="en-US" altLang="ko-KR" sz="1600" kern="0" dirty="0">
                <a:latin typeface="맑은 고딕" pitchFamily="50" charset="-127"/>
                <a:ea typeface="맑은 고딕" pitchFamily="50" charset="-127"/>
              </a:rPr>
              <a:t> Database</a:t>
            </a:r>
            <a:r>
              <a:rPr lang="ko-KR" altLang="en-US" sz="1600" kern="0" dirty="0">
                <a:latin typeface="맑은 고딕" pitchFamily="50" charset="-127"/>
                <a:ea typeface="맑은 고딕" pitchFamily="50" charset="-127"/>
              </a:rPr>
              <a:t>에 쿼리하고 구성하는 </a:t>
            </a:r>
            <a:r>
              <a:rPr lang="en-US" altLang="ko-KR" sz="1600" kern="0" dirty="0">
                <a:latin typeface="맑은 고딕" pitchFamily="50" charset="-127"/>
                <a:ea typeface="맑은 고딕" pitchFamily="50" charset="-127"/>
              </a:rPr>
              <a:t>utility</a:t>
            </a:r>
          </a:p>
          <a:p>
            <a:pPr algn="l" eaLnBrk="0" hangingPunct="0">
              <a:lnSpc>
                <a:spcPct val="150000"/>
              </a:lnSpc>
              <a:spcBef>
                <a:spcPts val="0"/>
              </a:spcBef>
              <a:buSzPct val="120000"/>
              <a:defRPr/>
            </a:pPr>
            <a:endParaRPr lang="en-US" altLang="ko-KR" sz="1600" kern="0" dirty="0">
              <a:latin typeface="맑은 고딕" pitchFamily="50" charset="-127"/>
              <a:ea typeface="맑은 고딕" pitchFamily="50" charset="-127"/>
            </a:endParaRPr>
          </a:p>
        </p:txBody>
      </p:sp>
      <p:pic>
        <p:nvPicPr>
          <p:cNvPr id="3" name="Picture 2" descr="ovs-vsctl&#10;– Bridge commands&#10;: Manage the bridge&#10;– Port commands&#10;: Manage the Port&#10;– Interface commands : Manages the&#10;Inter..."/>
          <p:cNvPicPr>
            <a:picLocks noChangeAspect="1" noChangeArrowheads="1"/>
          </p:cNvPicPr>
          <p:nvPr/>
        </p:nvPicPr>
        <p:blipFill rotWithShape="1">
          <a:blip r:embed="rId2">
            <a:extLst>
              <a:ext uri="{28A0092B-C50C-407E-A947-70E740481C1C}">
                <a14:useLocalDpi xmlns:a14="http://schemas.microsoft.com/office/drawing/2010/main" val="0"/>
              </a:ext>
            </a:extLst>
          </a:blip>
          <a:srcRect l="11174" t="21658" b="-1"/>
          <a:stretch/>
        </p:blipFill>
        <p:spPr bwMode="auto">
          <a:xfrm>
            <a:off x="936018" y="3510409"/>
            <a:ext cx="6067756" cy="234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958" y="244475"/>
            <a:ext cx="5292588" cy="360363"/>
          </a:xfrm>
        </p:spPr>
        <p:txBody>
          <a:bodyPr/>
          <a:lstStyle/>
          <a:p>
            <a:r>
              <a:rPr lang="en-US" altLang="ko-KR" sz="2000" dirty="0" smtClean="0">
                <a:latin typeface="+mn-ea"/>
                <a:ea typeface="+mn-ea"/>
              </a:rPr>
              <a:t>4-1. OVS </a:t>
            </a:r>
            <a:r>
              <a:rPr lang="ko-KR" altLang="en-US" sz="2000" dirty="0" smtClean="0">
                <a:latin typeface="+mn-ea"/>
                <a:ea typeface="+mn-ea"/>
              </a:rPr>
              <a:t>동작방식</a:t>
            </a:r>
            <a:endParaRPr lang="ko-KR" altLang="en-US" sz="2000" dirty="0">
              <a:latin typeface="+mn-ea"/>
              <a:ea typeface="+mn-ea"/>
            </a:endParaRPr>
          </a:p>
        </p:txBody>
      </p:sp>
      <p:sp>
        <p:nvSpPr>
          <p:cNvPr id="8" name="TextBox 7"/>
          <p:cNvSpPr txBox="1"/>
          <p:nvPr/>
        </p:nvSpPr>
        <p:spPr bwMode="auto">
          <a:xfrm>
            <a:off x="539974" y="882117"/>
            <a:ext cx="9433048" cy="1569660"/>
          </a:xfrm>
          <a:prstGeom prst="rect">
            <a:avLst/>
          </a:prstGeom>
          <a:noFill/>
          <a:ln w="9525">
            <a:noFill/>
            <a:miter lim="800000"/>
            <a:headEnd/>
            <a:tailEnd/>
          </a:ln>
        </p:spPr>
        <p:txBody>
          <a:bodyPr wrap="square">
            <a:spAutoFit/>
          </a:bodyPr>
          <a:lstStyle/>
          <a:p>
            <a:pPr marL="179388" indent="-179388" algn="l" eaLnBrk="0" hangingPunct="0">
              <a:lnSpc>
                <a:spcPct val="150000"/>
              </a:lnSpc>
              <a:spcBef>
                <a:spcPts val="0"/>
              </a:spcBef>
              <a:buSzPct val="120000"/>
              <a:buFont typeface="Wingdings" pitchFamily="2" charset="2"/>
              <a:buChar char="§"/>
              <a:defRPr/>
            </a:pPr>
            <a:r>
              <a:rPr lang="en-US" altLang="ko-KR" sz="1600" b="1" kern="0" dirty="0" smtClean="0">
                <a:latin typeface="맑은 고딕" pitchFamily="50" charset="-127"/>
                <a:ea typeface="맑은 고딕" pitchFamily="50" charset="-127"/>
              </a:rPr>
              <a:t>OVS </a:t>
            </a:r>
            <a:r>
              <a:rPr lang="ko-KR" altLang="en-US" sz="1600" b="1" kern="0" dirty="0" smtClean="0">
                <a:latin typeface="맑은 고딕" pitchFamily="50" charset="-127"/>
                <a:ea typeface="맑은 고딕" pitchFamily="50" charset="-127"/>
              </a:rPr>
              <a:t>동작방식</a:t>
            </a:r>
            <a:endParaRPr lang="en-US" altLang="ko-KR" sz="1600" b="1"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ko-KR" altLang="en-US" sz="1600" b="1" kern="0" dirty="0" smtClean="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datapath</a:t>
            </a:r>
            <a:r>
              <a:rPr lang="ko-KR" altLang="en-US" sz="1600" kern="0" dirty="0" smtClean="0">
                <a:latin typeface="맑은 고딕" pitchFamily="50" charset="-127"/>
                <a:ea typeface="맑은 고딕" pitchFamily="50" charset="-127"/>
              </a:rPr>
              <a:t>의 </a:t>
            </a:r>
            <a:r>
              <a:rPr lang="en-US" altLang="ko-KR" sz="1600" kern="0" dirty="0" smtClean="0">
                <a:latin typeface="맑은 고딕" pitchFamily="50" charset="-127"/>
                <a:ea typeface="맑은 고딕" pitchFamily="50" charset="-127"/>
              </a:rPr>
              <a:t>packet</a:t>
            </a:r>
            <a:r>
              <a:rPr lang="ko-KR" altLang="en-US" sz="1600" kern="0" dirty="0" smtClean="0">
                <a:latin typeface="맑은 고딕" pitchFamily="50" charset="-127"/>
                <a:ea typeface="맑은 고딕" pitchFamily="50" charset="-127"/>
              </a:rPr>
              <a:t>처리는 </a:t>
            </a:r>
            <a:r>
              <a:rPr lang="en-US" altLang="ko-KR" sz="1600" kern="0" dirty="0" smtClean="0">
                <a:latin typeface="맑은 고딕" pitchFamily="50" charset="-127"/>
                <a:ea typeface="맑은 고딕" pitchFamily="50" charset="-127"/>
              </a:rPr>
              <a:t>flow rule base</a:t>
            </a:r>
            <a:r>
              <a:rPr lang="ko-KR" altLang="en-US" sz="1600" kern="0" dirty="0" smtClean="0">
                <a:latin typeface="맑은 고딕" pitchFamily="50" charset="-127"/>
                <a:ea typeface="맑은 고딕" pitchFamily="50" charset="-127"/>
              </a:rPr>
              <a:t>로 동작함</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smtClean="0">
                <a:latin typeface="맑은 고딕" pitchFamily="50" charset="-127"/>
                <a:ea typeface="맑은 고딕" pitchFamily="50" charset="-127"/>
              </a:rPr>
              <a:t> - packet</a:t>
            </a:r>
            <a:r>
              <a:rPr lang="ko-KR" altLang="en-US" sz="1600" kern="0" dirty="0" smtClean="0">
                <a:latin typeface="맑은 고딕" pitchFamily="50" charset="-127"/>
                <a:ea typeface="맑은 고딕" pitchFamily="50" charset="-127"/>
              </a:rPr>
              <a:t>에 매칭되는 </a:t>
            </a:r>
            <a:r>
              <a:rPr lang="en-US" altLang="ko-KR" sz="1600" kern="0" dirty="0" smtClean="0">
                <a:latin typeface="맑은 고딕" pitchFamily="50" charset="-127"/>
                <a:ea typeface="맑은 고딕" pitchFamily="50" charset="-127"/>
              </a:rPr>
              <a:t>flow rule</a:t>
            </a:r>
            <a:r>
              <a:rPr lang="ko-KR" altLang="en-US" sz="1600" kern="0" dirty="0" smtClean="0">
                <a:latin typeface="맑은 고딕" pitchFamily="50" charset="-127"/>
                <a:ea typeface="맑은 고딕" pitchFamily="50" charset="-127"/>
              </a:rPr>
              <a:t> 없는 경우 </a:t>
            </a:r>
            <a:r>
              <a:rPr lang="en-US" altLang="ko-KR" sz="1600" kern="0" dirty="0" err="1" smtClean="0">
                <a:latin typeface="맑은 고딕" pitchFamily="50" charset="-127"/>
                <a:ea typeface="맑은 고딕" pitchFamily="50" charset="-127"/>
              </a:rPr>
              <a:t>userspace</a:t>
            </a:r>
            <a:r>
              <a:rPr lang="ko-KR" altLang="en-US" sz="1600" kern="0" dirty="0" smtClean="0">
                <a:latin typeface="맑은 고딕" pitchFamily="50" charset="-127"/>
                <a:ea typeface="맑은 고딕" pitchFamily="50" charset="-127"/>
              </a:rPr>
              <a:t>로 부터 제공받음</a:t>
            </a:r>
            <a:endParaRPr lang="en-US" altLang="ko-KR" sz="1600" kern="0" dirty="0" smtClean="0">
              <a:latin typeface="맑은 고딕" pitchFamily="50" charset="-127"/>
              <a:ea typeface="맑은 고딕" pitchFamily="50" charset="-127"/>
            </a:endParaRPr>
          </a:p>
          <a:p>
            <a:pPr algn="l" eaLnBrk="0" hangingPunct="0">
              <a:lnSpc>
                <a:spcPct val="150000"/>
              </a:lnSpc>
              <a:spcBef>
                <a:spcPts val="0"/>
              </a:spcBef>
              <a:buSzPct val="120000"/>
              <a:defRPr/>
            </a:pPr>
            <a:r>
              <a:rPr lang="en-US" altLang="ko-KR" sz="1600" kern="0" dirty="0">
                <a:latin typeface="맑은 고딕" pitchFamily="50" charset="-127"/>
                <a:ea typeface="맑은 고딕" pitchFamily="50" charset="-127"/>
              </a:rPr>
              <a:t> </a:t>
            </a:r>
            <a:r>
              <a:rPr lang="en-US" altLang="ko-KR" sz="1600" kern="0" dirty="0" smtClean="0">
                <a:latin typeface="맑은 고딕" pitchFamily="50" charset="-127"/>
                <a:ea typeface="맑은 고딕" pitchFamily="50" charset="-127"/>
              </a:rPr>
              <a:t>- </a:t>
            </a:r>
            <a:r>
              <a:rPr lang="en-US" altLang="ko-KR" sz="1600" kern="0" dirty="0" err="1" smtClean="0">
                <a:latin typeface="맑은 고딕" pitchFamily="50" charset="-127"/>
                <a:ea typeface="맑은 고딕" pitchFamily="50" charset="-127"/>
              </a:rPr>
              <a:t>userspace</a:t>
            </a:r>
            <a:r>
              <a:rPr lang="ko-KR" altLang="en-US" sz="1600" kern="0" dirty="0" smtClean="0">
                <a:latin typeface="맑은 고딕" pitchFamily="50" charset="-127"/>
                <a:ea typeface="맑은 고딕" pitchFamily="50" charset="-127"/>
              </a:rPr>
              <a:t>도 </a:t>
            </a:r>
            <a:r>
              <a:rPr lang="en-US" altLang="ko-KR" sz="1600" kern="0" dirty="0" smtClean="0">
                <a:latin typeface="맑은 고딕" pitchFamily="50" charset="-127"/>
                <a:ea typeface="맑은 고딕" pitchFamily="50" charset="-127"/>
              </a:rPr>
              <a:t>flow rule</a:t>
            </a:r>
            <a:r>
              <a:rPr lang="ko-KR" altLang="en-US" sz="1600" kern="0" dirty="0" smtClean="0">
                <a:latin typeface="맑은 고딕" pitchFamily="50" charset="-127"/>
                <a:ea typeface="맑은 고딕" pitchFamily="50" charset="-127"/>
              </a:rPr>
              <a:t>없는 경우 </a:t>
            </a:r>
            <a:r>
              <a:rPr lang="en-US" altLang="ko-KR" sz="1600" kern="0" dirty="0" smtClean="0">
                <a:latin typeface="맑은 고딕" pitchFamily="50" charset="-127"/>
                <a:ea typeface="맑은 고딕" pitchFamily="50" charset="-127"/>
              </a:rPr>
              <a:t>Controller</a:t>
            </a:r>
            <a:r>
              <a:rPr lang="ko-KR" altLang="en-US" sz="1600" kern="0" dirty="0" smtClean="0">
                <a:latin typeface="맑은 고딕" pitchFamily="50" charset="-127"/>
                <a:ea typeface="맑은 고딕" pitchFamily="50" charset="-127"/>
              </a:rPr>
              <a:t>로부터 받아 </a:t>
            </a:r>
            <a:r>
              <a:rPr lang="en-US" altLang="ko-KR" sz="1600" kern="0" dirty="0" smtClean="0">
                <a:latin typeface="맑은 고딕" pitchFamily="50" charset="-127"/>
                <a:ea typeface="맑은 고딕" pitchFamily="50" charset="-127"/>
              </a:rPr>
              <a:t>flow table</a:t>
            </a:r>
            <a:r>
              <a:rPr lang="ko-KR" altLang="en-US" sz="1600" kern="0" dirty="0" smtClean="0">
                <a:latin typeface="맑은 고딕" pitchFamily="50" charset="-127"/>
                <a:ea typeface="맑은 고딕" pitchFamily="50" charset="-127"/>
              </a:rPr>
              <a:t>을 </a:t>
            </a:r>
            <a:r>
              <a:rPr lang="ko-KR" altLang="en-US" sz="1600" kern="0" dirty="0" err="1" smtClean="0">
                <a:latin typeface="맑은 고딕" pitchFamily="50" charset="-127"/>
                <a:ea typeface="맑은 고딕" pitchFamily="50" charset="-127"/>
              </a:rPr>
              <a:t>업데이함</a:t>
            </a:r>
            <a:endParaRPr lang="en-US" altLang="ko-KR" sz="1600" kern="0" dirty="0" smtClean="0">
              <a:latin typeface="맑은 고딕" pitchFamily="50" charset="-127"/>
              <a:ea typeface="맑은 고딕" pitchFamily="50" charset="-127"/>
            </a:endParaRPr>
          </a:p>
        </p:txBody>
      </p:sp>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t="10896" b="12608"/>
          <a:stretch/>
        </p:blipFill>
        <p:spPr>
          <a:xfrm>
            <a:off x="395958" y="2451777"/>
            <a:ext cx="4968552" cy="3974956"/>
          </a:xfrm>
          <a:prstGeom prst="rect">
            <a:avLst/>
          </a:prstGeom>
        </p:spPr>
      </p:pic>
      <p:sp>
        <p:nvSpPr>
          <p:cNvPr id="6" name="순서도: 대체 처리 5"/>
          <p:cNvSpPr/>
          <p:nvPr/>
        </p:nvSpPr>
        <p:spPr bwMode="auto">
          <a:xfrm>
            <a:off x="2052143" y="3864427"/>
            <a:ext cx="1044116" cy="457199"/>
          </a:xfrm>
          <a:prstGeom prst="flowChartAlternateProcess">
            <a:avLst/>
          </a:prstGeom>
          <a:noFill/>
          <a:ln w="6350" cap="flat" cmpd="sng" algn="ctr">
            <a:solidFill>
              <a:schemeClr val="tx1"/>
            </a:solidFill>
            <a:prstDash val="solid"/>
            <a:round/>
            <a:headEnd type="none" w="med" len="med"/>
            <a:tailEnd type="none" w="med" len="med"/>
          </a:ln>
          <a:effectLst/>
        </p:spPr>
        <p:txBody>
          <a:bodyPr vert="horz" wrap="square" lIns="72000" tIns="0" rIns="18000" bIns="0" numCol="1" rtlCol="0" anchor="ctr" anchorCtr="0" compatLnSpc="1">
            <a:prstTxWarp prst="textNoShape">
              <a:avLst/>
            </a:prstTxWarp>
            <a:noAutofit/>
          </a:bodyPr>
          <a:lstStyle/>
          <a:p>
            <a:pPr latinLnBrk="0"/>
            <a:r>
              <a:rPr lang="en-US" altLang="ko-KR" sz="1200" b="1" dirty="0">
                <a:latin typeface="+mn-ea"/>
                <a:cs typeface="Arials"/>
              </a:rPr>
              <a:t>Flow table</a:t>
            </a:r>
            <a:endParaRPr lang="ko-KR" altLang="en-US" sz="1200" dirty="0" smtClean="0">
              <a:latin typeface="+mn-ea"/>
              <a:ea typeface="+mn-ea"/>
              <a:cs typeface="Arials"/>
            </a:endParaRPr>
          </a:p>
        </p:txBody>
      </p:sp>
      <p:pic>
        <p:nvPicPr>
          <p:cNvPr id="7" name="Picture 2" descr="© PIOLINK, Inc. SDN No.1&#10;Interface Diagram&#10;Controller&#10;vswitchd&#10;(user space)&#10;datapath&#10;(kernel space)&#10;Network&#10;Open vSwitch&#10;N..."/>
          <p:cNvPicPr>
            <a:picLocks noChangeAspect="1" noChangeArrowheads="1"/>
          </p:cNvPicPr>
          <p:nvPr/>
        </p:nvPicPr>
        <p:blipFill rotWithShape="1">
          <a:blip r:embed="rId4">
            <a:extLst>
              <a:ext uri="{28A0092B-C50C-407E-A947-70E740481C1C}">
                <a14:useLocalDpi xmlns:a14="http://schemas.microsoft.com/office/drawing/2010/main" val="0"/>
              </a:ext>
            </a:extLst>
          </a:blip>
          <a:srcRect t="13300" b="12259"/>
          <a:stretch/>
        </p:blipFill>
        <p:spPr bwMode="auto">
          <a:xfrm>
            <a:off x="5256498" y="2646313"/>
            <a:ext cx="503678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068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tx1"/>
          </a:solidFill>
          <a:prstDash val="solid"/>
          <a:round/>
          <a:headEnd type="none" w="med" len="med"/>
          <a:tailEnd type="none" w="med" len="med"/>
        </a:ln>
        <a:effectLst/>
      </a:spPr>
      <a:bodyPr vert="horz" wrap="square" lIns="72000" tIns="0" rIns="18000" bIns="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latin typeface="+mn-ea"/>
            <a:ea typeface="+mn-ea"/>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txDef>
      <a:spPr bwMode="auto">
        <a:noFill/>
        <a:ln w="9525">
          <a:noFill/>
          <a:miter lim="800000"/>
          <a:headEnd/>
          <a:tailEnd/>
        </a:ln>
      </a:spPr>
      <a:bodyPr vert="horz" wrap="square" lIns="91440" tIns="45720" rIns="91440" bIns="45720" numCol="1" anchor="t" anchorCtr="0" compatLnSpc="1">
        <a:prstTxWarp prst="textNoShape">
          <a:avLst/>
        </a:prstTxWarp>
      </a:bodyPr>
      <a:lstStyle>
        <a:defPPr marL="179388" marR="0" indent="-179388" algn="l" defTabSz="914400" rtl="0" eaLnBrk="0" fontAlgn="base" latinLnBrk="1" hangingPunct="0">
          <a:lnSpc>
            <a:spcPct val="100000"/>
          </a:lnSpc>
          <a:spcBef>
            <a:spcPct val="20000"/>
          </a:spcBef>
          <a:spcAft>
            <a:spcPct val="0"/>
          </a:spcAft>
          <a:buClrTx/>
          <a:buSzPct val="70000"/>
          <a:buFont typeface="Wingdings" pitchFamily="2" charset="2"/>
          <a:buNone/>
          <a:tabLst/>
          <a:defRPr kumimoji="1" sz="1000" b="1" i="0" u="none" strike="noStrike" kern="0" cap="none" spc="0" normalizeH="0" baseline="0" noProof="0" dirty="0" smtClean="0">
            <a:ln>
              <a:noFill/>
            </a:ln>
            <a:solidFill>
              <a:schemeClr val="tx1"/>
            </a:solidFill>
            <a:effectLst/>
            <a:uLnTx/>
            <a:uFillTx/>
            <a:latin typeface="+mn-lt"/>
            <a:ea typeface="+mn-ea"/>
          </a:defRPr>
        </a:defPPr>
      </a:lstStyle>
    </a:tx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디자인 사용자 지정">
  <a:themeElements>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사용자 지정 1">
      <a:majorFont>
        <a:latin typeface="Moebius"/>
        <a:ea typeface="맑은 고딕"/>
        <a:cs typeface=""/>
      </a:majorFont>
      <a:minorFont>
        <a:latin typeface="Moebius"/>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72000" tIns="0" rIns="18000" bIns="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100" b="0" i="0" u="none" strike="noStrike" cap="none" normalizeH="0" baseline="0" smtClean="0">
            <a:ln>
              <a:noFill/>
            </a:ln>
            <a:solidFill>
              <a:schemeClr val="tx1"/>
            </a:solidFill>
            <a:effectLst/>
            <a:latin typeface="Arial" pitchFamily="34" charset="0"/>
            <a:ea typeface="HY태고딕" pitchFamily="18" charset="-127"/>
            <a:cs typeface="Arials"/>
          </a:defRPr>
        </a:defPPr>
      </a:lstStyle>
    </a:lnDef>
  </a:objectDefaults>
  <a:extraClrSchemeLst>
    <a:extraClrScheme>
      <a:clrScheme name="1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FF00"/>
      </a:dk2>
      <a:lt2>
        <a:srgbClr val="FF0000"/>
      </a:lt2>
      <a:accent1>
        <a:srgbClr val="0000FF"/>
      </a:accent1>
      <a:accent2>
        <a:srgbClr val="00FFFF"/>
      </a:accent2>
      <a:accent3>
        <a:srgbClr val="FFFFFF"/>
      </a:accent3>
      <a:accent4>
        <a:srgbClr val="000000"/>
      </a:accent4>
      <a:accent5>
        <a:srgbClr val="AAAAFF"/>
      </a:accent5>
      <a:accent6>
        <a:srgbClr val="00E7E7"/>
      </a:accent6>
      <a:hlink>
        <a:srgbClr val="FF00FF"/>
      </a:hlink>
      <a:folHlink>
        <a:srgbClr val="FFFF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1474026149</TotalTime>
  <Pages>39</Pages>
  <Words>2020</Words>
  <Application>Microsoft Office PowerPoint</Application>
  <PresentationFormat>사용자 지정</PresentationFormat>
  <Paragraphs>268</Paragraphs>
  <Slides>19</Slides>
  <Notes>8</Notes>
  <HiddenSlides>0</HiddenSlides>
  <MMClips>0</MMClips>
  <ScaleCrop>false</ScaleCrop>
  <HeadingPairs>
    <vt:vector size="4" baseType="variant">
      <vt:variant>
        <vt:lpstr>테마</vt:lpstr>
      </vt:variant>
      <vt:variant>
        <vt:i4>2</vt:i4>
      </vt:variant>
      <vt:variant>
        <vt:lpstr>슬라이드 제목</vt:lpstr>
      </vt:variant>
      <vt:variant>
        <vt:i4>19</vt:i4>
      </vt:variant>
    </vt:vector>
  </HeadingPairs>
  <TitlesOfParts>
    <vt:vector size="21" baseType="lpstr">
      <vt:lpstr>1_디자인 사용자 지정</vt:lpstr>
      <vt:lpstr>3_디자인 사용자 지정</vt:lpstr>
      <vt:lpstr>OVS</vt:lpstr>
      <vt:lpstr>PowerPoint 프레젠테이션</vt:lpstr>
      <vt:lpstr>1. OVS</vt:lpstr>
      <vt:lpstr>2. OVS Features</vt:lpstr>
      <vt:lpstr>3. OVS 구조</vt:lpstr>
      <vt:lpstr>3-1. OVS 구조</vt:lpstr>
      <vt:lpstr>3-2. OVS 구조</vt:lpstr>
      <vt:lpstr>3-3. OVS 구조</vt:lpstr>
      <vt:lpstr>4-1. OVS 동작방식</vt:lpstr>
      <vt:lpstr>4-2. OVS 동작방식</vt:lpstr>
      <vt:lpstr>5-1. OVS 설치 (Source 설치)</vt:lpstr>
      <vt:lpstr>5-2. OVS 설치 (YUM 설치)</vt:lpstr>
      <vt:lpstr>6. OVS 기본설정</vt:lpstr>
      <vt:lpstr>6. OVS 기본설정</vt:lpstr>
      <vt:lpstr>6-1. OVS VLAN설정</vt:lpstr>
      <vt:lpstr>6-2. OVS GRE Tunnel설정</vt:lpstr>
      <vt:lpstr>6-3. OVS VXLAN Tunnel설정</vt:lpstr>
      <vt:lpstr>6-4. OVS VXLAN Tunnel설정</vt:lpstr>
      <vt:lpstr>7. OVS 구성사례 (Openstack)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VMware HA</dc:title>
  <dc:creator>강재준/보라매NOC</dc:creator>
  <cp:lastModifiedBy>오성근/보라매NOC</cp:lastModifiedBy>
  <cp:revision>6053</cp:revision>
  <cp:lastPrinted>2014-04-16T08:01:37Z</cp:lastPrinted>
  <dcterms:created xsi:type="dcterms:W3CDTF">1996-10-14T12:11:22Z</dcterms:created>
  <dcterms:modified xsi:type="dcterms:W3CDTF">2016-02-15T07:57:34Z</dcterms:modified>
</cp:coreProperties>
</file>