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32"/>
  </p:notesMasterIdLst>
  <p:handoutMasterIdLst>
    <p:handoutMasterId r:id="rId33"/>
  </p:handoutMasterIdLst>
  <p:sldIdLst>
    <p:sldId id="3426" r:id="rId3"/>
    <p:sldId id="3683" r:id="rId4"/>
    <p:sldId id="3685" r:id="rId5"/>
    <p:sldId id="3686" r:id="rId6"/>
    <p:sldId id="3642" r:id="rId7"/>
    <p:sldId id="3674" r:id="rId8"/>
    <p:sldId id="3679" r:id="rId9"/>
    <p:sldId id="3672" r:id="rId10"/>
    <p:sldId id="3673" r:id="rId11"/>
    <p:sldId id="3675" r:id="rId12"/>
    <p:sldId id="3681" r:id="rId13"/>
    <p:sldId id="3677" r:id="rId14"/>
    <p:sldId id="3676" r:id="rId15"/>
    <p:sldId id="3682" r:id="rId16"/>
    <p:sldId id="3680" r:id="rId17"/>
    <p:sldId id="3678" r:id="rId18"/>
    <p:sldId id="3684" r:id="rId19"/>
    <p:sldId id="3687" r:id="rId20"/>
    <p:sldId id="3688" r:id="rId21"/>
    <p:sldId id="3689" r:id="rId22"/>
    <p:sldId id="3690" r:id="rId23"/>
    <p:sldId id="3691" r:id="rId24"/>
    <p:sldId id="3697" r:id="rId25"/>
    <p:sldId id="3692" r:id="rId26"/>
    <p:sldId id="3693" r:id="rId27"/>
    <p:sldId id="3694" r:id="rId28"/>
    <p:sldId id="3695" r:id="rId29"/>
    <p:sldId id="3696" r:id="rId30"/>
    <p:sldId id="3698" r:id="rId31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83"/>
            <p14:sldId id="3685"/>
            <p14:sldId id="3686"/>
            <p14:sldId id="3642"/>
            <p14:sldId id="3674"/>
            <p14:sldId id="3679"/>
            <p14:sldId id="3672"/>
            <p14:sldId id="3673"/>
            <p14:sldId id="3675"/>
            <p14:sldId id="3681"/>
            <p14:sldId id="3677"/>
            <p14:sldId id="3676"/>
            <p14:sldId id="3682"/>
            <p14:sldId id="3680"/>
            <p14:sldId id="3678"/>
            <p14:sldId id="3684"/>
            <p14:sldId id="3687"/>
            <p14:sldId id="3688"/>
            <p14:sldId id="3689"/>
            <p14:sldId id="3690"/>
            <p14:sldId id="3691"/>
            <p14:sldId id="3697"/>
            <p14:sldId id="3692"/>
            <p14:sldId id="3693"/>
            <p14:sldId id="3694"/>
            <p14:sldId id="3695"/>
            <p14:sldId id="3696"/>
            <p14:sldId id="36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893" autoAdjust="0"/>
  </p:normalViewPr>
  <p:slideViewPr>
    <p:cSldViewPr showGuides="1">
      <p:cViewPr varScale="1">
        <p:scale>
          <a:sx n="108" d="100"/>
          <a:sy n="108" d="100"/>
        </p:scale>
        <p:origin x="-1530" y="-84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oxrepo/po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daylight/odlparent/master/settings.xml%20--create-dirs%20-o%20~/.m2/settings.xml" TargetMode="External"/><Relationship Id="rId2" Type="http://schemas.openxmlformats.org/officeDocument/2006/relationships/hyperlink" Target="https://git.opendaylight.org/gerrit/integration/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181/index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system/conso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onosproject.org/download/attachments/9832322/ONOS%20Hummingbird%20Release%20Update%20v2%20%281%29.pptx?version=1&amp;modificationDate=1474381470681&amp;api=v2" TargetMode="External"/><Relationship Id="rId13" Type="http://schemas.openxmlformats.org/officeDocument/2006/relationships/hyperlink" Target="http://onosproject.org/2016/06/15/onos-projects-sdn-release-goldeneye-advances-service-provider-capabilities-for-high-availability-scale-and-performance/" TargetMode="External"/><Relationship Id="rId18" Type="http://schemas.openxmlformats.org/officeDocument/2006/relationships/hyperlink" Target="https://wiki.onosproject.org/display/ONOS/Release+Notes+-+Emu+1.4.0" TargetMode="External"/><Relationship Id="rId26" Type="http://schemas.openxmlformats.org/officeDocument/2006/relationships/hyperlink" Target="https://wiki.onosproject.org/display/ONOS/Release+Notes+-+Cardinal+1.2.2" TargetMode="External"/><Relationship Id="rId3" Type="http://schemas.openxmlformats.org/officeDocument/2006/relationships/hyperlink" Target="https://en.wikipedia.org/wiki/Junco" TargetMode="External"/><Relationship Id="rId21" Type="http://schemas.openxmlformats.org/officeDocument/2006/relationships/hyperlink" Target="http://onosproject.org/2015/12/03/onos-releases-emu-accelerating-development-of-sdn-and-nfv-products-and-solutions/" TargetMode="External"/><Relationship Id="rId34" Type="http://schemas.openxmlformats.org/officeDocument/2006/relationships/hyperlink" Target="http://en.wikipedia.org/wiki/Blackbird_%28Beatles_song%29" TargetMode="External"/><Relationship Id="rId7" Type="http://schemas.openxmlformats.org/officeDocument/2006/relationships/hyperlink" Target="https://en.wikipedia.org/wiki/Hummingbird" TargetMode="External"/><Relationship Id="rId12" Type="http://schemas.openxmlformats.org/officeDocument/2006/relationships/hyperlink" Target="https://wiki.onosproject.org/download/attachments/9832322/ONOS%20Goldeneye%20Release%20Update%20Moor%20Insights.pptx?version=1&amp;modificationDate=1467991873751&amp;api=v2" TargetMode="External"/><Relationship Id="rId17" Type="http://schemas.openxmlformats.org/officeDocument/2006/relationships/hyperlink" Target="http://onosproject.org/2016/03/14/onos-releases-falcon-continuing-momentum-to-transform-service-provider-networks-with-sdn-and-nfv/" TargetMode="External"/><Relationship Id="rId25" Type="http://schemas.openxmlformats.org/officeDocument/2006/relationships/hyperlink" Target="http://www.prnewswire.com/news-releases/onos-partner-involvement-accelerates-to-deliver-increased-infrastructure-functionality-for-sdn-and-nfv-use-case-enablement-300146740.html" TargetMode="External"/><Relationship Id="rId33" Type="http://schemas.openxmlformats.org/officeDocument/2006/relationships/hyperlink" Target="http://www.bbc.com/future/story/20130701-flying-the-worlds-fastest-plane" TargetMode="External"/><Relationship Id="rId38" Type="http://schemas.openxmlformats.org/officeDocument/2006/relationships/hyperlink" Target="https://wiki.onosproject.org/display/ONOS/Release+Notes+-+Avocet" TargetMode="External"/><Relationship Id="rId2" Type="http://schemas.openxmlformats.org/officeDocument/2006/relationships/hyperlink" Target="https://wiki.onosproject.org/display/ONOS/Junco+Release+Content" TargetMode="External"/><Relationship Id="rId16" Type="http://schemas.openxmlformats.org/officeDocument/2006/relationships/hyperlink" Target="https://wiki.onosproject.org/download/attachments/2129999/ONOS%20Falcon%20Release%20Update%20%281%29.pptx?version=1&amp;modificationDate=1463845364460&amp;api=v2" TargetMode="External"/><Relationship Id="rId20" Type="http://schemas.openxmlformats.org/officeDocument/2006/relationships/hyperlink" Target="https://wiki.onosproject.org/download/attachments/2129999/Emu%20Release%20Summary%20%281%29.pptx?version=1&amp;modificationDate=1463845353821&amp;api=v2" TargetMode="External"/><Relationship Id="rId29" Type="http://schemas.openxmlformats.org/officeDocument/2006/relationships/hyperlink" Target="https://wiki.onosproject.org/display/ONOS/Release+Notes+-+Card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onosproject.org/download/attachments/9832322/HummingbirdReleaseContentSummary%20v2.pdf?version=1&amp;modificationDate=1475057739919&amp;api=v2" TargetMode="External"/><Relationship Id="rId11" Type="http://schemas.openxmlformats.org/officeDocument/2006/relationships/hyperlink" Target="https://en.wikipedia.org/wiki/Goldeneye_%28duck%29" TargetMode="External"/><Relationship Id="rId24" Type="http://schemas.openxmlformats.org/officeDocument/2006/relationships/hyperlink" Target="https://wiki.onosproject.org/download/attachments/2129999/ONOS%20Drake%20Release.pptx?version=1&amp;modificationDate=1463845341773&amp;api=v2" TargetMode="External"/><Relationship Id="rId32" Type="http://schemas.openxmlformats.org/officeDocument/2006/relationships/hyperlink" Target="http://en.wikipedia.org/wiki/Common_blackbird" TargetMode="External"/><Relationship Id="rId37" Type="http://schemas.openxmlformats.org/officeDocument/2006/relationships/hyperlink" Target="http://en.wikipedia.org/wiki/Avocet" TargetMode="External"/><Relationship Id="rId5" Type="http://schemas.openxmlformats.org/officeDocument/2006/relationships/hyperlink" Target="https://en.wikipedia.org/wiki/Ibis" TargetMode="External"/><Relationship Id="rId15" Type="http://schemas.openxmlformats.org/officeDocument/2006/relationships/hyperlink" Target="https://en.wikipedia.org/wiki/Falcon" TargetMode="External"/><Relationship Id="rId23" Type="http://schemas.openxmlformats.org/officeDocument/2006/relationships/hyperlink" Target="http://birding.about.com/od/Bird-Glossary-C-D/g/Drake.htm" TargetMode="External"/><Relationship Id="rId28" Type="http://schemas.openxmlformats.org/officeDocument/2006/relationships/hyperlink" Target="https://wiki.onosproject.org/display/ONOS/Release+Notes+-+Cardinal+1.2.1" TargetMode="External"/><Relationship Id="rId36" Type="http://schemas.openxmlformats.org/officeDocument/2006/relationships/hyperlink" Target="https://wiki.onosproject.org/display/ONOS/Release+Notes+-+Avocet+1.0.1" TargetMode="External"/><Relationship Id="rId10" Type="http://schemas.openxmlformats.org/officeDocument/2006/relationships/hyperlink" Target="https://wiki.onosproject.org/display/ONOS/Goldeneye+Release+Notes" TargetMode="External"/><Relationship Id="rId19" Type="http://schemas.openxmlformats.org/officeDocument/2006/relationships/hyperlink" Target="https://en.wikipedia.org/wiki/Emu" TargetMode="External"/><Relationship Id="rId31" Type="http://schemas.openxmlformats.org/officeDocument/2006/relationships/hyperlink" Target="https://wiki.onosproject.org/display/ONOS/Release+Notes+-+Blackbird" TargetMode="External"/><Relationship Id="rId4" Type="http://schemas.openxmlformats.org/officeDocument/2006/relationships/hyperlink" Target="https://wiki.onosproject.org/display/ONOS/Ibis+Release+Content" TargetMode="External"/><Relationship Id="rId9" Type="http://schemas.openxmlformats.org/officeDocument/2006/relationships/hyperlink" Target="http://onosproject.org/2016/09/22/onos-project-hummingbird-release-enables-network-services-for-disruptive-and-incremental-sdn/" TargetMode="External"/><Relationship Id="rId14" Type="http://schemas.openxmlformats.org/officeDocument/2006/relationships/hyperlink" Target="https://wiki.onosproject.org/display/ONOS/Release+notes+-+Falcon+1.5.0" TargetMode="External"/><Relationship Id="rId22" Type="http://schemas.openxmlformats.org/officeDocument/2006/relationships/hyperlink" Target="https://wiki.onosproject.org/display/ONOS/Release+Notes+-+Drake+1.3.0" TargetMode="External"/><Relationship Id="rId27" Type="http://schemas.openxmlformats.org/officeDocument/2006/relationships/hyperlink" Target="http://animals.nationalgeographic.com/animals/birds/cardinal/" TargetMode="External"/><Relationship Id="rId30" Type="http://schemas.openxmlformats.org/officeDocument/2006/relationships/hyperlink" Target="http://www.prnewswire.com/news-releases/onos-accelerates-real-sdnnfv-solutions-with-deployments-in-re-networks-new-comprehensive-feature-sets-and-performance-improvements-300092416.html" TargetMode="External"/><Relationship Id="rId35" Type="http://schemas.openxmlformats.org/officeDocument/2006/relationships/hyperlink" Target="http://www.prnewswire.com/news-releases/onos-blackbird-release-demonstrates-sdn-control-plane-performance-and-scale-leadership-300060055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apache.org/dist/maven/maven-3/3.3.9/binaries/apache-maven-3.3.9-bin.tar.gz" TargetMode="External"/><Relationship Id="rId2" Type="http://schemas.openxmlformats.org/officeDocument/2006/relationships/hyperlink" Target="http://archive.apache.org/dist/karaf/3.0.5/apache-karaf-3.0.5.tar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rrit.onosproject.org/ono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localhost:8181/onos/u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#option-2-native-installation-from-source"/><Relationship Id="rId2" Type="http://schemas.openxmlformats.org/officeDocument/2006/relationships/hyperlink" Target="#option-1-mininet-vm-installation-easy-recommended"/><Relationship Id="rId1" Type="http://schemas.openxmlformats.org/officeDocument/2006/relationships/slideLayout" Target="../slideLayouts/slideLayout2.xml"/><Relationship Id="rId5" Type="http://schemas.openxmlformats.org/officeDocument/2006/relationships/hyperlink" Target="#option-4-upgrading-an-existing-mininet-installation"/><Relationship Id="rId4" Type="http://schemas.openxmlformats.org/officeDocument/2006/relationships/hyperlink" Target="#option-3-installation-from-packages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OpenFlow</a:t>
            </a:r>
            <a:r>
              <a:rPr lang="ko-KR" altLang="en-US" sz="6000" dirty="0" smtClean="0">
                <a:latin typeface="+mn-ea"/>
                <a:ea typeface="+mn-ea"/>
              </a:rPr>
              <a:t>실습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8286" y="4914565"/>
            <a:ext cx="3672408" cy="576262"/>
          </a:xfrm>
        </p:spPr>
        <p:txBody>
          <a:bodyPr/>
          <a:lstStyle/>
          <a:p>
            <a:pPr lvl="0"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- </a:t>
            </a:r>
            <a:r>
              <a:rPr lang="ko-KR" altLang="en-US" sz="2400" dirty="0">
                <a:solidFill>
                  <a:srgbClr val="000000"/>
                </a:solidFill>
                <a:latin typeface="맑은 고딕"/>
              </a:rPr>
              <a:t>가상화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</a:rPr>
              <a:t>WG</a:t>
            </a:r>
            <a:endParaRPr lang="ko-KR" altLang="en-US" sz="2400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3-4. </a:t>
            </a:r>
            <a:r>
              <a:rPr lang="en-US" altLang="ko-KR" sz="2000" dirty="0" err="1" smtClean="0">
                <a:latin typeface="+mn-ea"/>
                <a:ea typeface="+mn-ea"/>
              </a:rPr>
              <a:t>Mininet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명령어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4422" y="692016"/>
            <a:ext cx="9433048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Mininet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명령어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 nodes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available nodes are: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c0 h1 h2 h3 s1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 dump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&lt;Host h1: h1-eth0:10.0.0.1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=20294&gt;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&lt;Host h2: h2-eth0:10.0.0.2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=20295&gt;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&lt;Host h3: h3-eth0:10.0.0.3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=20296&gt;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OVSSwitch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s1: lo:127.0.0.1,s1-eth1:None,s1-eth2:None,s1-eth3:None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=20299&gt;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RemoteController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c0: 127.0.0.1:6633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=20287&gt;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 h1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ifconfig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-a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h1-eth0   Link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encap:Ethernet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HWaddr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a6:ab:89:30:3b:2f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addr:10.0.0.1  Bcast:10.255.255.255  Mask:255.0.0.0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inet6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addr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: fe80::a4ab:89ff:fe30:3b2f/64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Scope:Link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UP BROADCAST RUNNING MULTICAST  MTU:1500  Metric:1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RX packets:30 errors:0 dropped:0 overruns:0 frame:0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TX packets:9 errors:0 dropped:0 overruns:0 carrier:0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collisions:0 txqueuelen:1000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        RX bytes:5120 (5.1 KB)  TX bytes:738 (738.0 B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 h1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ps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-a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 PID TTY          TIME CMD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19240 pts/0    00:00:00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sudo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19241 pts/0    00:00:09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wireshark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19260 pts/0    00:00:00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dbus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-launch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20282 pts/8    00:00:00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sudo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20283 pts/8    00:00:00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mn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user\Desktop\mininet-11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t="11631" r="4121" b="8803"/>
          <a:stretch/>
        </p:blipFill>
        <p:spPr bwMode="auto">
          <a:xfrm>
            <a:off x="5112482" y="1062138"/>
            <a:ext cx="4728748" cy="57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3-5. </a:t>
            </a:r>
            <a:r>
              <a:rPr lang="en-US" altLang="ko-KR" sz="2000" dirty="0" err="1" smtClean="0">
                <a:latin typeface="+mn-ea"/>
                <a:ea typeface="+mn-ea"/>
              </a:rPr>
              <a:t>Mininet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명령어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4422" y="692016"/>
            <a:ext cx="9433048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Mininet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명령어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pingall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Ping: testing ping reachability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h1 -&gt; h2 h3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h2 -&gt; h1 h3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h3 -&gt; h1 h2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Results: 0% dropped (6/6 received)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xterm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h2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iperf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대역폭 측정 명령어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Iperf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: testing TCP bandwidth between h1 and h3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Results: ['5.42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Gbits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/sec', '5.43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Gbits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/sec']</a:t>
            </a:r>
          </a:p>
        </p:txBody>
      </p:sp>
    </p:spTree>
    <p:extLst>
      <p:ext uri="{BB962C8B-B14F-4D97-AF65-F5344CB8AC3E}">
        <p14:creationId xmlns:p14="http://schemas.microsoft.com/office/powerpoint/2010/main" val="5814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3-6. </a:t>
            </a:r>
            <a:r>
              <a:rPr lang="en-US" altLang="ko-KR" sz="2000" dirty="0" err="1" smtClean="0">
                <a:latin typeface="+mn-ea"/>
                <a:ea typeface="+mn-ea"/>
              </a:rPr>
              <a:t>Mininet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err="1" smtClean="0">
                <a:latin typeface="+mn-ea"/>
                <a:ea typeface="+mn-ea"/>
              </a:rPr>
              <a:t>dpctl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7956884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Mininet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  <a:ea typeface="+mn-ea"/>
              </a:rPr>
              <a:t>dptcl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 h1 ping h2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PING 10.0.0.2 (10.0.0.2) 56(84) bytes of data.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From 10.0.0.1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icmp_seq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=1 Destination Host Unreachable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From 10.0.0.1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icmp_seq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=2 Destination Host Unreachable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From 10.0.0.1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icmp_seq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=3 Destination Host Unreachable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^C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--- 10.0.0.2 ping statistics ---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4 packets transmitted, 0 received, +3 errors, 100% packet loss, time 3000ms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dpctl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add-flow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in_port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=1,actions=output:2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*** s1 ------------------------------------------------------------------------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dpctl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add-flow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in_port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=2,actions=output:1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s1 ------------------------------------------------------------------------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 h1 ping h2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PING 10.0.0.2 (10.0.0.2) 56(84) bytes of data.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64 bytes from 10.0.0.2: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icmp_seq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=1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ttl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=64 time=0.727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64 bytes from 10.0.0.2: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icmp_seq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=2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ttl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=64 time=0.135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^C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--- 10.0.0.2 ping statistics ---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2 packets transmitted, 2 received, 0% packet loss, time 1001ms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rtt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min/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avg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/max/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mdev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= 0.135/0.431/0.727/0.296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dpctl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dump-flows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*** s1 ------------------------------------------------------------------------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NXST_FLOW reply (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xid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=0x4):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cookie=0x0, duration=20.793s, table=0,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n_packets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=4,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n_bytes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=280,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idle_age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=7,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in_port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=1 actions=output:2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cookie=0x0, duration=15.602s, table=0,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n_packets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=4,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n_bytes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=280,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idle_age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=7,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in_port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=2 actions=output:1</a:t>
            </a:r>
          </a:p>
        </p:txBody>
      </p:sp>
    </p:spTree>
    <p:extLst>
      <p:ext uri="{BB962C8B-B14F-4D97-AF65-F5344CB8AC3E}">
        <p14:creationId xmlns:p14="http://schemas.microsoft.com/office/powerpoint/2010/main" val="39414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4. Controller(Pox)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433048" cy="6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>
                <a:latin typeface="+mn-ea"/>
              </a:rPr>
              <a:t>Controller(Pox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b="1" kern="0" dirty="0" err="1" smtClean="0">
                <a:latin typeface="맑은 고딕" pitchFamily="50" charset="-127"/>
                <a:ea typeface="맑은 고딕" pitchFamily="50" charset="-127"/>
              </a:rPr>
              <a:t>cho@ubuntu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:~/pox$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mn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--topo single,3 --mac --switch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ovsk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--controller remote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Creating network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Adding controller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Unable to contact the remote controller at 127.0.0.1:6633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Adding 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hosts: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h1 h2 h3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Adding switches: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s1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Adding links: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(h1, s1) (h2, s1) (h3, s1)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Configuring hosts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h1 h2 h3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Starting controller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Starting 1 switches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s1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*** Starting CLI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clone </a:t>
            </a:r>
            <a:r>
              <a:rPr lang="en-US" altLang="ko-KR" sz="1000" dirty="0">
                <a:hlinkClick r:id="rId2"/>
              </a:rPr>
              <a:t>http://</a:t>
            </a:r>
            <a:r>
              <a:rPr lang="en-US" altLang="ko-KR" sz="1000" dirty="0" smtClean="0">
                <a:hlinkClick r:id="rId2"/>
              </a:rPr>
              <a:t>github.com/noxrepo/pox</a:t>
            </a:r>
            <a:endParaRPr lang="en-US" altLang="ko-KR" sz="10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/>
              <a:t>cd </a:t>
            </a:r>
            <a:r>
              <a:rPr lang="en-US" altLang="ko-KR" sz="1000" dirty="0" smtClean="0"/>
              <a:t>pox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cho@ubuntu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:~/pox$ ./pox.py forwarding.l2_learning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POX 0.2.0 (carp) / Copyright 2011-2013 James McCauley, et al.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INFO:core:POX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 0.2.0 (carp) is up.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INFO:openflow.of_01:[00-00-00-00-00-01 1] </a:t>
            </a:r>
            <a:r>
              <a:rPr lang="en-US" altLang="ko-KR" sz="1000" b="1" kern="0" dirty="0" smtClean="0">
                <a:latin typeface="맑은 고딕" pitchFamily="50" charset="-127"/>
                <a:ea typeface="맑은 고딕" pitchFamily="50" charset="-127"/>
              </a:rPr>
              <a:t>connected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kern="0" dirty="0" err="1" smtClean="0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&gt; h1 ping h3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PING 10.0.0.3 (10.0.0.3) 56(84) bytes of data.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64 bytes from 10.0.0.3: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icmp_seq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=1 </a:t>
            </a:r>
            <a:r>
              <a:rPr lang="en-US" altLang="ko-KR" sz="1000" b="1" kern="0" dirty="0" err="1">
                <a:latin typeface="맑은 고딕" pitchFamily="50" charset="-127"/>
                <a:ea typeface="맑은 고딕" pitchFamily="50" charset="-127"/>
              </a:rPr>
              <a:t>ttl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=64 time=32.6 </a:t>
            </a:r>
            <a:r>
              <a:rPr lang="en-US" altLang="ko-KR" sz="1000" b="1" kern="0" dirty="0" err="1" smtClean="0"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60454" y="1530189"/>
            <a:ext cx="52197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 err="1"/>
              <a:t>root@ubuntu</a:t>
            </a:r>
            <a:r>
              <a:rPr lang="en-US" altLang="ko-KR" dirty="0"/>
              <a:t>:/pox/pox/forwarding# </a:t>
            </a:r>
            <a:r>
              <a:rPr lang="en-US" altLang="ko-KR" dirty="0" err="1"/>
              <a:t>pwd</a:t>
            </a:r>
            <a:endParaRPr lang="en-US" altLang="ko-KR" dirty="0"/>
          </a:p>
          <a:p>
            <a:pPr algn="l"/>
            <a:r>
              <a:rPr lang="en-US" altLang="ko-KR" dirty="0"/>
              <a:t>/pox/pox/</a:t>
            </a:r>
            <a:r>
              <a:rPr lang="en-US" altLang="ko-KR" dirty="0">
                <a:solidFill>
                  <a:srgbClr val="FF0000"/>
                </a:solidFill>
              </a:rPr>
              <a:t>forwarding</a:t>
            </a:r>
          </a:p>
          <a:p>
            <a:pPr algn="l"/>
            <a:r>
              <a:rPr lang="en-US" altLang="ko-KR" dirty="0" err="1"/>
              <a:t>root@ubuntu</a:t>
            </a:r>
            <a:r>
              <a:rPr lang="en-US" altLang="ko-KR" dirty="0"/>
              <a:t>:/pox/pox/forwarding# </a:t>
            </a:r>
            <a:r>
              <a:rPr lang="en-US" altLang="ko-KR" dirty="0" err="1"/>
              <a:t>ll</a:t>
            </a:r>
            <a:endParaRPr lang="en-US" altLang="ko-KR" dirty="0"/>
          </a:p>
          <a:p>
            <a:pPr algn="l"/>
            <a:r>
              <a:rPr lang="en-US" altLang="ko-KR" dirty="0"/>
              <a:t>total 108</a:t>
            </a:r>
          </a:p>
          <a:p>
            <a:pPr algn="l"/>
            <a:r>
              <a:rPr lang="en-US" altLang="ko-KR" dirty="0" err="1"/>
              <a:t>drwxrwxr</a:t>
            </a:r>
            <a:r>
              <a:rPr lang="en-US" altLang="ko-KR" dirty="0"/>
              <a:t>-x  2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4096 Feb 16 17:56 ./</a:t>
            </a:r>
          </a:p>
          <a:p>
            <a:pPr algn="l"/>
            <a:r>
              <a:rPr lang="en-US" altLang="ko-KR" dirty="0" err="1"/>
              <a:t>drwxrwxr</a:t>
            </a:r>
            <a:r>
              <a:rPr lang="en-US" altLang="ko-KR" dirty="0"/>
              <a:t>-x 15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4096 Feb 16 17:56 ../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1092 Feb 16 17:51 hub.py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 651 Feb 16 17:51 __init__.py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 214 Feb 16 17:56 __</a:t>
            </a:r>
            <a:r>
              <a:rPr lang="en-US" altLang="ko-KR" dirty="0" err="1"/>
              <a:t>init</a:t>
            </a:r>
            <a:r>
              <a:rPr lang="en-US" altLang="ko-KR" dirty="0"/>
              <a:t>__.</a:t>
            </a:r>
            <a:r>
              <a:rPr lang="en-US" altLang="ko-KR" dirty="0" err="1"/>
              <a:t>pyc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4426 Feb 16 17:51 l2_flowvisor.py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6692 Feb 16 17:51 l2_learning.py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>
                <a:solidFill>
                  <a:srgbClr val="FF0000"/>
                </a:solidFill>
              </a:rPr>
              <a:t>rw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err="1">
                <a:solidFill>
                  <a:srgbClr val="FF0000"/>
                </a:solidFill>
              </a:rPr>
              <a:t>rw</a:t>
            </a:r>
            <a:r>
              <a:rPr lang="en-US" altLang="ko-KR" dirty="0">
                <a:solidFill>
                  <a:srgbClr val="FF0000"/>
                </a:solidFill>
              </a:rPr>
              <a:t>-r--  1 </a:t>
            </a:r>
            <a:r>
              <a:rPr lang="en-US" altLang="ko-KR" dirty="0" err="1">
                <a:solidFill>
                  <a:srgbClr val="FF0000"/>
                </a:solidFill>
              </a:rPr>
              <a:t>cho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cho</a:t>
            </a:r>
            <a:r>
              <a:rPr lang="en-US" altLang="ko-KR" dirty="0">
                <a:solidFill>
                  <a:srgbClr val="FF0000"/>
                </a:solidFill>
              </a:rPr>
              <a:t>  6309 Feb 16 17:56 </a:t>
            </a:r>
            <a:r>
              <a:rPr lang="en-US" altLang="ko-KR" dirty="0" smtClean="0">
                <a:solidFill>
                  <a:srgbClr val="FF0000"/>
                </a:solidFill>
              </a:rPr>
              <a:t>l2_learning.py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15558 Feb 16 17:51 l2_multi.py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4324 Feb 16 17:51 l2_nx.py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2105 Feb 16 17:51 l2_nx_self_learning.py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 2882 Feb 16 17:51 l2_pairs.py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12330 Feb 16 17:51 l3_learning.py</a:t>
            </a:r>
          </a:p>
          <a:p>
            <a:pPr algn="l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  1 </a:t>
            </a:r>
            <a:r>
              <a:rPr lang="en-US" altLang="ko-KR" dirty="0" err="1"/>
              <a:t>cho</a:t>
            </a:r>
            <a:r>
              <a:rPr lang="en-US" altLang="ko-KR" dirty="0"/>
              <a:t> </a:t>
            </a:r>
            <a:r>
              <a:rPr lang="en-US" altLang="ko-KR" dirty="0" err="1"/>
              <a:t>cho</a:t>
            </a:r>
            <a:r>
              <a:rPr lang="en-US" altLang="ko-KR" dirty="0"/>
              <a:t> 14102 Feb 16 17:51 topo_proactive.py</a:t>
            </a:r>
          </a:p>
        </p:txBody>
      </p:sp>
    </p:spTree>
    <p:extLst>
      <p:ext uri="{BB962C8B-B14F-4D97-AF65-F5344CB8AC3E}">
        <p14:creationId xmlns:p14="http://schemas.microsoft.com/office/powerpoint/2010/main" val="8286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5. Controller(Floodlight)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31962" y="728574"/>
            <a:ext cx="9433048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Controller(Floodlight)</a:t>
            </a:r>
          </a:p>
          <a:p>
            <a:pPr marL="228600" indent="-228600" algn="l" eaLnBrk="0" hangingPunct="0">
              <a:lnSpc>
                <a:spcPct val="150000"/>
              </a:lnSpc>
              <a:spcBef>
                <a:spcPts val="0"/>
              </a:spcBef>
              <a:buSzPct val="120000"/>
              <a:buAutoNum type="circleNumDbPlain"/>
              <a:defRPr/>
            </a:pPr>
            <a:r>
              <a:rPr lang="en-US" altLang="ko-KR" sz="1200" dirty="0" smtClean="0"/>
              <a:t>Ubuntu </a:t>
            </a:r>
            <a:r>
              <a:rPr lang="en-US" altLang="ko-KR" sz="1200" dirty="0"/>
              <a:t>10.04 (Natty) or </a:t>
            </a:r>
            <a:r>
              <a:rPr lang="en-US" altLang="ko-KR" sz="1200" dirty="0" smtClean="0"/>
              <a:t>higher.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Install </a:t>
            </a:r>
            <a:r>
              <a:rPr lang="en-US" altLang="ko-KR" sz="1200" dirty="0"/>
              <a:t>JDK and Ant by running “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apt-get install build-essential default-</a:t>
            </a:r>
            <a:r>
              <a:rPr lang="en-US" altLang="ko-KR" sz="1200" dirty="0" err="1"/>
              <a:t>jdk</a:t>
            </a:r>
            <a:r>
              <a:rPr lang="en-US" altLang="ko-KR" sz="1200" dirty="0"/>
              <a:t> ant python-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 eclipse</a:t>
            </a:r>
            <a:r>
              <a:rPr lang="en-US" altLang="ko-KR" sz="1200" dirty="0" smtClean="0"/>
              <a:t>”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200" dirty="0"/>
              <a:t>$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clone git://</a:t>
            </a:r>
            <a:r>
              <a:rPr lang="en-US" altLang="ko-KR" sz="1200" dirty="0" smtClean="0"/>
              <a:t>github.com/floodlight/floodlight.git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/>
              <a:t>$ cd floodlight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$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checkout stable $ ant;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mkdir</a:t>
            </a:r>
            <a:r>
              <a:rPr lang="en-US" altLang="ko-KR" sz="1200" dirty="0"/>
              <a:t> /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/lib/floodlight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777 /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/lib/floodlight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200" dirty="0"/>
              <a:t>$ java -jar </a:t>
            </a:r>
            <a:r>
              <a:rPr lang="en-US" altLang="ko-KR" sz="1200" dirty="0" smtClean="0"/>
              <a:t>target/floodlight.jar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mn</a:t>
            </a:r>
            <a:r>
              <a:rPr lang="en-US" altLang="ko-KR" sz="1200" dirty="0"/>
              <a:t> --controller=remote --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=&lt;controller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&gt; --port=&lt;</a:t>
            </a:r>
            <a:r>
              <a:rPr lang="en-US" altLang="ko-KR" sz="1200" dirty="0" err="1"/>
              <a:t>openFlowPort</a:t>
            </a:r>
            <a:r>
              <a:rPr lang="en-US" altLang="ko-KR" sz="1200" dirty="0"/>
              <a:t> 6633 by default</a:t>
            </a:r>
            <a:r>
              <a:rPr lang="en-US" altLang="ko-KR" sz="1200" dirty="0" smtClean="0"/>
              <a:t>&gt;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--switch 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ovsk</a:t>
            </a: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1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6. </a:t>
            </a:r>
            <a:r>
              <a:rPr lang="en-US" altLang="ko-KR" sz="2000" dirty="0" err="1" smtClean="0">
                <a:latin typeface="+mn-ea"/>
                <a:ea typeface="+mn-ea"/>
              </a:rPr>
              <a:t>Opendaylight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43304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Opendaylight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endParaRPr lang="en-US" altLang="ko-KR" sz="1600" dirty="0" smtClean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 smtClean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 smtClean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/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b="1" dirty="0" smtClean="0">
              <a:latin typeface="+mn-ea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</a:rPr>
              <a:t>Opendaylight</a:t>
            </a:r>
            <a:r>
              <a:rPr lang="en-US" altLang="ko-KR" sz="1600" b="1" dirty="0" smtClean="0">
                <a:latin typeface="+mn-ea"/>
              </a:rPr>
              <a:t>  </a:t>
            </a:r>
            <a:r>
              <a:rPr lang="ko-KR" altLang="en-US" sz="1600" b="1" dirty="0" smtClean="0">
                <a:latin typeface="+mn-ea"/>
              </a:rPr>
              <a:t>구조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  <p:pic>
        <p:nvPicPr>
          <p:cNvPr id="2050" name="Picture 2" descr="C:\Users\user\Desktop\open-vswitch-mininet-opendaylight-4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5" b="40395"/>
          <a:stretch/>
        </p:blipFill>
        <p:spPr bwMode="auto">
          <a:xfrm>
            <a:off x="107926" y="1350169"/>
            <a:ext cx="770229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opendaylight_block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46" y="3798441"/>
            <a:ext cx="806489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6-1. Controller(ODL –zip</a:t>
            </a:r>
            <a:r>
              <a:rPr lang="ko-KR" altLang="en-US" sz="2000" dirty="0" smtClean="0">
                <a:latin typeface="+mn-ea"/>
                <a:ea typeface="+mn-ea"/>
              </a:rPr>
              <a:t>파일로 설치</a:t>
            </a:r>
            <a:r>
              <a:rPr lang="en-US" altLang="ko-KR" sz="2000" dirty="0" smtClean="0">
                <a:latin typeface="+mn-ea"/>
                <a:ea typeface="+mn-ea"/>
              </a:rPr>
              <a:t>)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433048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Controller(ODL)</a:t>
            </a:r>
          </a:p>
          <a:p>
            <a:pPr marL="228600" indent="-228600" algn="l" eaLnBrk="0" hangingPunct="0">
              <a:lnSpc>
                <a:spcPct val="150000"/>
              </a:lnSpc>
              <a:spcBef>
                <a:spcPts val="0"/>
              </a:spcBef>
              <a:buSzPct val="120000"/>
              <a:buAutoNum type="circleNumDbPlain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apt-get update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  apt-get install maven 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git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openjdk-7-jre 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vi ~/.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bashrc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export </a:t>
            </a:r>
            <a:r>
              <a:rPr lang="en-US" altLang="ko-KR" sz="1200" dirty="0"/>
              <a:t>M2_HOME=/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/local/apache-maven/apache-maven-3.3.3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export </a:t>
            </a:r>
            <a:r>
              <a:rPr lang="en-US" altLang="ko-KR" sz="1200" dirty="0"/>
              <a:t>MAVEN_OPTS="-Xms256m -Xmx512m" # Very important to put the "m" on the end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export </a:t>
            </a:r>
            <a:r>
              <a:rPr lang="en-US" altLang="ko-KR" sz="1200" dirty="0"/>
              <a:t>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/java-7-openjdk-amd64 # This matches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update-alternatives --</a:t>
            </a:r>
            <a:r>
              <a:rPr lang="en-US" altLang="ko-KR" sz="1200" dirty="0" err="1"/>
              <a:t>config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java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source ~/.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bashrc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clone </a:t>
            </a:r>
            <a:r>
              <a:rPr lang="en-US" altLang="ko-KR" sz="1200" dirty="0">
                <a:hlinkClick r:id="rId2"/>
              </a:rPr>
              <a:t>https://git.opendaylight.org/gerrit/integration/distribution</a:t>
            </a:r>
            <a:endParaRPr lang="en-US" altLang="ko-KR" sz="1200" dirty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curl </a:t>
            </a:r>
            <a:r>
              <a:rPr lang="en-US" altLang="ko-KR" sz="1200" dirty="0">
                <a:hlinkClick r:id="rId3"/>
              </a:rPr>
              <a:t>https://raw.githubusercontent.com/opendaylight/odlparent/master/settings.xml --create-</a:t>
            </a:r>
            <a:r>
              <a:rPr lang="en-US" altLang="ko-KR" sz="1200" dirty="0" err="1">
                <a:hlinkClick r:id="rId3"/>
              </a:rPr>
              <a:t>dirs</a:t>
            </a:r>
            <a:r>
              <a:rPr lang="en-US" altLang="ko-KR" sz="1200" dirty="0">
                <a:hlinkClick r:id="rId3"/>
              </a:rPr>
              <a:t> -o ~/.m2/settings.xml</a:t>
            </a:r>
            <a:endParaRPr lang="en-US" altLang="ko-KR" sz="1200" dirty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cd distribution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err="1"/>
              <a:t>mvn</a:t>
            </a:r>
            <a:r>
              <a:rPr lang="en-US" altLang="ko-KR" sz="1200" dirty="0"/>
              <a:t> clean install </a:t>
            </a:r>
            <a:r>
              <a:rPr lang="en-US" altLang="ko-KR" sz="1200" dirty="0" smtClean="0"/>
              <a:t>–</a:t>
            </a:r>
            <a:r>
              <a:rPr lang="en-US" altLang="ko-KR" sz="1200" dirty="0" err="1" smtClean="0"/>
              <a:t>DskipTests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distribution-karaf-0.3.3-Lithium-SR3.zip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unzip </a:t>
            </a:r>
            <a:r>
              <a:rPr lang="en-US" altLang="ko-KR" sz="1200" dirty="0">
                <a:solidFill>
                  <a:srgbClr val="FF0000"/>
                </a:solidFill>
              </a:rPr>
              <a:t>distribution-karaf-0.3.3-Lithium-SR3.zip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bin/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karaf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err="1">
                <a:solidFill>
                  <a:srgbClr val="FF0000"/>
                </a:solidFill>
              </a:rPr>
              <a:t>karaf</a:t>
            </a:r>
            <a:r>
              <a:rPr lang="en-US" altLang="ko-KR" sz="1200" dirty="0">
                <a:solidFill>
                  <a:srgbClr val="FF0000"/>
                </a:solidFill>
              </a:rPr>
              <a:t>&gt; </a:t>
            </a:r>
            <a:r>
              <a:rPr lang="en-US" altLang="ko-KR" sz="1200" dirty="0" err="1">
                <a:solidFill>
                  <a:srgbClr val="FF0000"/>
                </a:solidFill>
              </a:rPr>
              <a:t>feature:install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odl</a:t>
            </a:r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en-US" altLang="ko-KR" sz="1200" dirty="0" err="1">
                <a:solidFill>
                  <a:srgbClr val="FF0000"/>
                </a:solidFill>
              </a:rPr>
              <a:t>dlux</a:t>
            </a:r>
            <a:r>
              <a:rPr lang="en-US" altLang="ko-KR" sz="1200" dirty="0">
                <a:solidFill>
                  <a:srgbClr val="FF0000"/>
                </a:solidFill>
              </a:rPr>
              <a:t>-core </a:t>
            </a:r>
            <a:r>
              <a:rPr lang="en-US" altLang="ko-KR" sz="1200" dirty="0" err="1">
                <a:solidFill>
                  <a:srgbClr val="FF0000"/>
                </a:solidFill>
              </a:rPr>
              <a:t>odl-dlux-yangui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odl-dlux-yangvisualizer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odl</a:t>
            </a:r>
            <a:r>
              <a:rPr lang="en-US" altLang="ko-KR" sz="1200" dirty="0" smtClean="0">
                <a:solidFill>
                  <a:srgbClr val="FF0000"/>
                </a:solidFill>
              </a:rPr>
              <a:t>-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dlux</a:t>
            </a:r>
            <a:r>
              <a:rPr lang="en-US" altLang="ko-KR" sz="1200" dirty="0" smtClean="0">
                <a:solidFill>
                  <a:srgbClr val="FF0000"/>
                </a:solidFill>
              </a:rPr>
              <a:t>-node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>
                <a:solidFill>
                  <a:srgbClr val="FF0000"/>
                </a:solidFill>
                <a:hlinkClick r:id="rId4"/>
              </a:rPr>
              <a:t>http://localhost:8181/index.html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>
                <a:solidFill>
                  <a:srgbClr val="FF0000"/>
                </a:solidFill>
              </a:rPr>
              <a:t>Login : admin/admin (Default </a:t>
            </a:r>
            <a:r>
              <a:rPr lang="ko-KR" altLang="en-US" sz="1200" dirty="0">
                <a:solidFill>
                  <a:srgbClr val="FF0000"/>
                </a:solidFill>
              </a:rPr>
              <a:t>계정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 err="1">
                <a:solidFill>
                  <a:srgbClr val="FF0000"/>
                </a:solidFill>
              </a:rPr>
              <a:t>opendaylight-user@root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r>
              <a:rPr lang="en-US" altLang="ko-KR" sz="1200" dirty="0" err="1">
                <a:solidFill>
                  <a:srgbClr val="FF0000"/>
                </a:solidFill>
              </a:rPr>
              <a:t>feature:install</a:t>
            </a:r>
            <a:r>
              <a:rPr lang="en-US" altLang="ko-KR" sz="1200" dirty="0">
                <a:solidFill>
                  <a:srgbClr val="FF0000"/>
                </a:solidFill>
              </a:rPr>
              <a:t>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odl</a:t>
            </a:r>
            <a:r>
              <a:rPr lang="en-US" altLang="ko-KR" sz="1200" dirty="0" smtClean="0">
                <a:solidFill>
                  <a:srgbClr val="FF0000"/>
                </a:solidFill>
              </a:rPr>
              <a:t>-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dlux</a:t>
            </a:r>
            <a:r>
              <a:rPr lang="en-US" altLang="ko-KR" sz="1200" dirty="0" smtClean="0">
                <a:solidFill>
                  <a:srgbClr val="FF0000"/>
                </a:solidFill>
              </a:rPr>
              <a:t>-core (web</a:t>
            </a:r>
            <a:r>
              <a:rPr lang="ko-KR" altLang="en-US" sz="1200" dirty="0" smtClean="0">
                <a:solidFill>
                  <a:srgbClr val="FF0000"/>
                </a:solidFill>
              </a:rPr>
              <a:t>화면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 err="1">
                <a:solidFill>
                  <a:srgbClr val="FF0000"/>
                </a:solidFill>
              </a:rPr>
              <a:t>opendaylight-user@root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r>
              <a:rPr lang="en-US" altLang="ko-KR" sz="1200" dirty="0" err="1">
                <a:solidFill>
                  <a:srgbClr val="FF0000"/>
                </a:solidFill>
              </a:rPr>
              <a:t>feature:install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odl-dlux-yangui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 err="1">
                <a:solidFill>
                  <a:srgbClr val="FF0000"/>
                </a:solidFill>
              </a:rPr>
              <a:t>opendaylight-user@root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r>
              <a:rPr lang="en-US" altLang="ko-KR" sz="1200" dirty="0" err="1">
                <a:solidFill>
                  <a:srgbClr val="FF0000"/>
                </a:solidFill>
              </a:rPr>
              <a:t>feature:install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odl-dlux-yangvisualizer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 err="1">
                <a:solidFill>
                  <a:srgbClr val="FF0000"/>
                </a:solidFill>
              </a:rPr>
              <a:t>opendaylight-user@root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r>
              <a:rPr lang="en-US" altLang="ko-KR" sz="1200" dirty="0" err="1">
                <a:solidFill>
                  <a:srgbClr val="FF0000"/>
                </a:solidFill>
              </a:rPr>
              <a:t>feature:install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odl</a:t>
            </a:r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en-US" altLang="ko-KR" sz="1200" dirty="0" err="1">
                <a:solidFill>
                  <a:srgbClr val="FF0000"/>
                </a:solidFill>
              </a:rPr>
              <a:t>dlux</a:t>
            </a:r>
            <a:r>
              <a:rPr lang="en-US" altLang="ko-KR" sz="1200" dirty="0">
                <a:solidFill>
                  <a:srgbClr val="FF0000"/>
                </a:solidFill>
              </a:rPr>
              <a:t>-node</a:t>
            </a:r>
          </a:p>
          <a:p>
            <a:pPr algn="l"/>
            <a:r>
              <a:rPr lang="en-US" altLang="ko-KR" sz="1200" dirty="0" err="1" smtClean="0">
                <a:solidFill>
                  <a:srgbClr val="FF0000"/>
                </a:solidFill>
              </a:rPr>
              <a:t>opendaylight-user@root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feature:install</a:t>
            </a:r>
            <a:r>
              <a:rPr lang="en-US" altLang="ko-KR" sz="1200" dirty="0" smtClean="0">
                <a:solidFill>
                  <a:srgbClr val="FF0000"/>
                </a:solidFill>
              </a:rPr>
              <a:t> odl-l2switch-switch-ui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6-2. Controller(ODL) 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49662"/>
              </p:ext>
            </p:extLst>
          </p:nvPr>
        </p:nvGraphicFramePr>
        <p:xfrm>
          <a:off x="490805" y="1350169"/>
          <a:ext cx="8870149" cy="47422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5746"/>
                <a:gridCol w="6304403"/>
              </a:tblGrid>
              <a:tr h="2636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Command</a:t>
                      </a:r>
                    </a:p>
                  </a:txBody>
                  <a:tcPr marL="81097" marR="81097" marT="40548" marB="405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marL="81097" marR="81097" marT="40548" marB="40548" anchor="ctr"/>
                </a:tc>
              </a:tr>
              <a:tr h="263609">
                <a:tc>
                  <a:txBody>
                    <a:bodyPr/>
                    <a:lstStyle/>
                    <a:p>
                      <a:r>
                        <a:rPr lang="en-US" sz="1400" dirty="0"/>
                        <a:t>la</a:t>
                      </a:r>
                    </a:p>
                  </a:txBody>
                  <a:tcPr marL="81097" marR="81097" marT="40548" marB="4054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Shows all installed bundles</a:t>
                      </a:r>
                    </a:p>
                  </a:txBody>
                  <a:tcPr marL="81097" marR="81097" marT="40548" marB="40548" anchor="ctr"/>
                </a:tc>
              </a:tr>
              <a:tr h="6592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service:list</a:t>
                      </a:r>
                      <a:endParaRPr lang="en-US" sz="1400" dirty="0"/>
                    </a:p>
                  </a:txBody>
                  <a:tcPr marL="81097" marR="81097" marT="40548" marB="4054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Shows the active OSGi services. This list is quite long. Here it is quite handy that you can use unix pipes like "ls | grep admin"</a:t>
                      </a:r>
                    </a:p>
                  </a:txBody>
                  <a:tcPr marL="81097" marR="81097" marT="40548" marB="40548" anchor="ctr"/>
                </a:tc>
              </a:tr>
              <a:tr h="659247">
                <a:tc>
                  <a:txBody>
                    <a:bodyPr/>
                    <a:lstStyle/>
                    <a:p>
                      <a:r>
                        <a:rPr lang="en-US" sz="1400" dirty="0"/>
                        <a:t>exports</a:t>
                      </a:r>
                    </a:p>
                  </a:txBody>
                  <a:tcPr marL="81097" marR="81097" marT="40548" marB="4054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Shows exported packages and bundles providing them. This helps to find out where a package may come from.</a:t>
                      </a:r>
                    </a:p>
                  </a:txBody>
                  <a:tcPr marL="81097" marR="81097" marT="40548" marB="40548" anchor="ctr"/>
                </a:tc>
              </a:tr>
              <a:tr h="461428"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feature:list</a:t>
                      </a:r>
                      <a:endParaRPr lang="en-US" sz="1400" dirty="0"/>
                    </a:p>
                  </a:txBody>
                  <a:tcPr marL="81097" marR="81097" marT="40548" marB="4054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Shows which features are installed and can be installed.</a:t>
                      </a:r>
                    </a:p>
                  </a:txBody>
                  <a:tcPr marL="81097" marR="81097" marT="40548" marB="40548" anchor="ctr"/>
                </a:tc>
              </a:tr>
              <a:tr h="14505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features:install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webconsole</a:t>
                      </a:r>
                      <a:endParaRPr lang="en-US" sz="1400" dirty="0"/>
                    </a:p>
                  </a:txBody>
                  <a:tcPr marL="81097" marR="81097" marT="40548" marB="4054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Install features (a list of bundles and other features). Using the above command we install the </a:t>
                      </a:r>
                      <a:r>
                        <a:rPr lang="en-US" sz="1400" dirty="0" err="1"/>
                        <a:t>Karaf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webconsole</a:t>
                      </a:r>
                      <a:r>
                        <a:rPr lang="en-US" sz="1400" dirty="0"/>
                        <a:t>.</a:t>
                      </a:r>
                    </a:p>
                    <a:p>
                      <a:r>
                        <a:rPr lang="en-US" sz="1400" dirty="0"/>
                        <a:t>It can be reached at </a:t>
                      </a:r>
                      <a:r>
                        <a:rPr lang="en-US" sz="1400" dirty="0">
                          <a:hlinkClick r:id="rId2"/>
                        </a:rPr>
                        <a:t>http://localhost:8181/system/console</a:t>
                      </a:r>
                      <a:r>
                        <a:rPr lang="en-US" sz="1400" dirty="0"/>
                        <a:t> . Log in with </a:t>
                      </a:r>
                      <a:r>
                        <a:rPr lang="en-US" sz="1400" dirty="0" err="1"/>
                        <a:t>karaf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karaf</a:t>
                      </a:r>
                      <a:r>
                        <a:rPr lang="en-US" sz="1400" dirty="0"/>
                        <a:t> and take some time to see what it has to offer.</a:t>
                      </a:r>
                    </a:p>
                  </a:txBody>
                  <a:tcPr marL="81097" marR="81097" marT="40548" marB="40548" anchor="ctr"/>
                </a:tc>
              </a:tr>
              <a:tr h="461428">
                <a:tc>
                  <a:txBody>
                    <a:bodyPr/>
                    <a:lstStyle/>
                    <a:p>
                      <a:r>
                        <a:rPr lang="en-US" sz="1400"/>
                        <a:t>log:tail</a:t>
                      </a:r>
                    </a:p>
                  </a:txBody>
                  <a:tcPr marL="81097" marR="81097" marT="40548" marB="4054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 the log. Use ctrl-c to go back to Console</a:t>
                      </a:r>
                    </a:p>
                  </a:txBody>
                  <a:tcPr marL="81097" marR="81097" marT="40548" marB="40548" anchor="ctr"/>
                </a:tc>
              </a:tr>
              <a:tr h="461428">
                <a:tc>
                  <a:txBody>
                    <a:bodyPr/>
                    <a:lstStyle/>
                    <a:p>
                      <a:r>
                        <a:rPr lang="en-US" sz="1400"/>
                        <a:t>Ctrl-d</a:t>
                      </a:r>
                    </a:p>
                  </a:txBody>
                  <a:tcPr marL="81097" marR="81097" marT="40548" marB="4054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Exit the console. If this is the main console </a:t>
                      </a:r>
                      <a:r>
                        <a:rPr lang="en-US" sz="1400" dirty="0" err="1"/>
                        <a:t>karaf</a:t>
                      </a:r>
                      <a:r>
                        <a:rPr lang="en-US" sz="1400" dirty="0"/>
                        <a:t> will also be stopped.</a:t>
                      </a:r>
                    </a:p>
                  </a:txBody>
                  <a:tcPr marL="81097" marR="81097" marT="40548" marB="40548" anchor="ctr"/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0805" y="846113"/>
            <a:ext cx="4824536" cy="41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965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  <a:cs typeface="굴림" pitchFamily="50" charset="-127"/>
              </a:rPr>
              <a:t>Some handy commands</a:t>
            </a: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5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6-3. Controller(ODL)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433048" cy="66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Controller(ODL)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err="1">
                <a:latin typeface="+mn-ea"/>
              </a:rPr>
              <a:t>cho@ubuntu</a:t>
            </a:r>
            <a:r>
              <a:rPr lang="en-US" altLang="ko-KR" sz="1000" dirty="0">
                <a:latin typeface="+mn-ea"/>
              </a:rPr>
              <a:t>:~/pox$ </a:t>
            </a:r>
            <a:r>
              <a:rPr lang="en-US" altLang="ko-KR" sz="1000" dirty="0" err="1">
                <a:latin typeface="+mn-ea"/>
              </a:rPr>
              <a:t>sudo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mn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--controller=</a:t>
            </a: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remote,ip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=192.168.17.131,port=6633 </a:t>
            </a:r>
            <a:r>
              <a:rPr lang="en-US" altLang="ko-KR" sz="1000" dirty="0">
                <a:latin typeface="+mn-ea"/>
              </a:rPr>
              <a:t>--switch </a:t>
            </a:r>
            <a:r>
              <a:rPr lang="en-US" altLang="ko-KR" sz="1000" dirty="0" err="1">
                <a:latin typeface="+mn-ea"/>
              </a:rPr>
              <a:t>ovsk</a:t>
            </a:r>
            <a:r>
              <a:rPr lang="en-US" altLang="ko-KR" sz="1000" dirty="0">
                <a:latin typeface="+mn-ea"/>
              </a:rPr>
              <a:t> --topo tree,2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Creating network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Adding controller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Adding hosts: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h1 h2 h3 h4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Adding switches: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s1 s2 s3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Adding links: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(h1, s2) (h2, s2) (h3, s3) (h4, s3) (s1, s2) (s1, s3)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Configuring hosts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h1 h2 h3 h4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Starting controller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Starting 3 switches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s1 s2 s3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Starting CLI: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err="1">
                <a:latin typeface="+mn-ea"/>
              </a:rPr>
              <a:t>mininet</a:t>
            </a:r>
            <a:r>
              <a:rPr lang="en-US" altLang="ko-KR" sz="1000" dirty="0">
                <a:latin typeface="+mn-ea"/>
              </a:rPr>
              <a:t>&gt; nodes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available nodes are: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c0 h1 h2 h3 h4 s1 s2 s3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err="1">
                <a:latin typeface="+mn-ea"/>
              </a:rPr>
              <a:t>mininet</a:t>
            </a:r>
            <a:r>
              <a:rPr lang="en-US" altLang="ko-KR" sz="1000" dirty="0">
                <a:latin typeface="+mn-ea"/>
              </a:rPr>
              <a:t>&gt; dump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&lt;Host h1: h1-eth0:10.0.0.1 </a:t>
            </a:r>
            <a:r>
              <a:rPr lang="en-US" altLang="ko-KR" sz="1000" dirty="0" err="1">
                <a:latin typeface="+mn-ea"/>
              </a:rPr>
              <a:t>pid</a:t>
            </a:r>
            <a:r>
              <a:rPr lang="en-US" altLang="ko-KR" sz="1000" dirty="0">
                <a:latin typeface="+mn-ea"/>
              </a:rPr>
              <a:t>=17304&gt;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&lt;Host h2: h2-eth0:10.0.0.2 </a:t>
            </a:r>
            <a:r>
              <a:rPr lang="en-US" altLang="ko-KR" sz="1000" dirty="0" err="1">
                <a:latin typeface="+mn-ea"/>
              </a:rPr>
              <a:t>pid</a:t>
            </a:r>
            <a:r>
              <a:rPr lang="en-US" altLang="ko-KR" sz="1000" dirty="0">
                <a:latin typeface="+mn-ea"/>
              </a:rPr>
              <a:t>=17305&gt;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&lt;Host h3: h3-eth0:10.0.0.3 </a:t>
            </a:r>
            <a:r>
              <a:rPr lang="en-US" altLang="ko-KR" sz="1000" dirty="0" err="1">
                <a:latin typeface="+mn-ea"/>
              </a:rPr>
              <a:t>pid</a:t>
            </a:r>
            <a:r>
              <a:rPr lang="en-US" altLang="ko-KR" sz="1000" dirty="0">
                <a:latin typeface="+mn-ea"/>
              </a:rPr>
              <a:t>=17306&gt;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&lt;Host h4: h4-eth0:10.0.0.4 </a:t>
            </a:r>
            <a:r>
              <a:rPr lang="en-US" altLang="ko-KR" sz="1000" dirty="0" err="1">
                <a:latin typeface="+mn-ea"/>
              </a:rPr>
              <a:t>pid</a:t>
            </a:r>
            <a:r>
              <a:rPr lang="en-US" altLang="ko-KR" sz="1000" dirty="0">
                <a:latin typeface="+mn-ea"/>
              </a:rPr>
              <a:t>=17307&gt;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&lt;</a:t>
            </a:r>
            <a:r>
              <a:rPr lang="en-US" altLang="ko-KR" sz="1000" dirty="0" err="1">
                <a:latin typeface="+mn-ea"/>
              </a:rPr>
              <a:t>OVSSwitch</a:t>
            </a:r>
            <a:r>
              <a:rPr lang="en-US" altLang="ko-KR" sz="1000" dirty="0">
                <a:latin typeface="+mn-ea"/>
              </a:rPr>
              <a:t> s1: lo:127.0.0.1,s1-eth1:None,s1-eth2:None </a:t>
            </a:r>
            <a:r>
              <a:rPr lang="en-US" altLang="ko-KR" sz="1000" dirty="0" err="1">
                <a:latin typeface="+mn-ea"/>
              </a:rPr>
              <a:t>pid</a:t>
            </a:r>
            <a:r>
              <a:rPr lang="en-US" altLang="ko-KR" sz="1000" dirty="0">
                <a:latin typeface="+mn-ea"/>
              </a:rPr>
              <a:t>=17310&gt;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&lt;</a:t>
            </a:r>
            <a:r>
              <a:rPr lang="en-US" altLang="ko-KR" sz="1000" dirty="0" err="1">
                <a:latin typeface="+mn-ea"/>
              </a:rPr>
              <a:t>OVSSwitch</a:t>
            </a:r>
            <a:r>
              <a:rPr lang="en-US" altLang="ko-KR" sz="1000" dirty="0">
                <a:latin typeface="+mn-ea"/>
              </a:rPr>
              <a:t> s2: lo:127.0.0.1,s2-eth1:None,s2-eth2:None,s2-eth3:None </a:t>
            </a:r>
            <a:r>
              <a:rPr lang="en-US" altLang="ko-KR" sz="1000" dirty="0" err="1">
                <a:latin typeface="+mn-ea"/>
              </a:rPr>
              <a:t>pid</a:t>
            </a:r>
            <a:r>
              <a:rPr lang="en-US" altLang="ko-KR" sz="1000" dirty="0">
                <a:latin typeface="+mn-ea"/>
              </a:rPr>
              <a:t>=17315&gt;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&lt;</a:t>
            </a:r>
            <a:r>
              <a:rPr lang="en-US" altLang="ko-KR" sz="1000" dirty="0" err="1">
                <a:latin typeface="+mn-ea"/>
              </a:rPr>
              <a:t>OVSSwitch</a:t>
            </a:r>
            <a:r>
              <a:rPr lang="en-US" altLang="ko-KR" sz="1000" dirty="0">
                <a:latin typeface="+mn-ea"/>
              </a:rPr>
              <a:t> s3: lo:127.0.0.1,s3-eth1:None,s3-eth2:None,s3-eth3:None </a:t>
            </a:r>
            <a:r>
              <a:rPr lang="en-US" altLang="ko-KR" sz="1000" dirty="0" err="1">
                <a:latin typeface="+mn-ea"/>
              </a:rPr>
              <a:t>pid</a:t>
            </a:r>
            <a:r>
              <a:rPr lang="en-US" altLang="ko-KR" sz="1000" dirty="0">
                <a:latin typeface="+mn-ea"/>
              </a:rPr>
              <a:t>=17320&gt;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&lt;</a:t>
            </a:r>
            <a:r>
              <a:rPr lang="en-US" altLang="ko-KR" sz="1000" dirty="0" err="1">
                <a:latin typeface="+mn-ea"/>
              </a:rPr>
              <a:t>RemoteController</a:t>
            </a:r>
            <a:r>
              <a:rPr lang="en-US" altLang="ko-KR" sz="1000" dirty="0">
                <a:latin typeface="+mn-ea"/>
              </a:rPr>
              <a:t> c0: 192.168.17.131:6633 </a:t>
            </a:r>
            <a:r>
              <a:rPr lang="en-US" altLang="ko-KR" sz="1000" dirty="0" err="1">
                <a:latin typeface="+mn-ea"/>
              </a:rPr>
              <a:t>pid</a:t>
            </a:r>
            <a:r>
              <a:rPr lang="en-US" altLang="ko-KR" sz="1000" dirty="0">
                <a:latin typeface="+mn-ea"/>
              </a:rPr>
              <a:t>=17297&gt; 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56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6-4. Controller(ODL )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43304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Controller(ODL)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err="1">
                <a:latin typeface="+mn-ea"/>
              </a:rPr>
              <a:t>mininet</a:t>
            </a:r>
            <a:r>
              <a:rPr lang="en-US" altLang="ko-KR" sz="1000" dirty="0">
                <a:latin typeface="+mn-ea"/>
              </a:rPr>
              <a:t>&gt; </a:t>
            </a:r>
            <a:r>
              <a:rPr lang="en-US" altLang="ko-KR" sz="1000" dirty="0" err="1">
                <a:latin typeface="+mn-ea"/>
              </a:rPr>
              <a:t>dpctl</a:t>
            </a:r>
            <a:r>
              <a:rPr lang="en-US" altLang="ko-KR" sz="1000" dirty="0">
                <a:latin typeface="+mn-ea"/>
              </a:rPr>
              <a:t> dump-flows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*** s1 ------------------------------------------------------------------------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NXST_FLOW reply (</a:t>
            </a:r>
            <a:r>
              <a:rPr lang="en-US" altLang="ko-KR" sz="1000" dirty="0" err="1">
                <a:latin typeface="+mn-ea"/>
              </a:rPr>
              <a:t>xid</a:t>
            </a:r>
            <a:r>
              <a:rPr lang="en-US" altLang="ko-KR" sz="1000" dirty="0">
                <a:latin typeface="+mn-ea"/>
              </a:rPr>
              <a:t>=0x4):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 cookie=0x2b00000000000001, duration=470.727s, table=0, </a:t>
            </a:r>
            <a:r>
              <a:rPr lang="en-US" altLang="ko-KR" sz="1000" dirty="0" err="1">
                <a:latin typeface="+mn-ea"/>
              </a:rPr>
              <a:t>n_packets</a:t>
            </a:r>
            <a:r>
              <a:rPr lang="en-US" altLang="ko-KR" sz="1000" dirty="0">
                <a:latin typeface="+mn-ea"/>
              </a:rPr>
              <a:t>=188, </a:t>
            </a:r>
            <a:r>
              <a:rPr lang="en-US" altLang="ko-KR" sz="1000" dirty="0" err="1">
                <a:latin typeface="+mn-ea"/>
              </a:rPr>
              <a:t>n_bytes</a:t>
            </a:r>
            <a:r>
              <a:rPr lang="en-US" altLang="ko-KR" sz="1000" dirty="0">
                <a:latin typeface="+mn-ea"/>
              </a:rPr>
              <a:t>=28842, </a:t>
            </a:r>
            <a:r>
              <a:rPr lang="en-US" altLang="ko-KR" sz="1000" dirty="0" err="1">
                <a:latin typeface="+mn-ea"/>
              </a:rPr>
              <a:t>idle_age</a:t>
            </a:r>
            <a:r>
              <a:rPr lang="en-US" altLang="ko-KR" sz="1000" dirty="0">
                <a:latin typeface="+mn-ea"/>
              </a:rPr>
              <a:t>=3, priority=2,in_port=1 actions=output:2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>
                <a:latin typeface="+mn-ea"/>
              </a:rPr>
              <a:t> cookie=0x2b00000000000000, duration=470.727s, table=0, </a:t>
            </a:r>
            <a:r>
              <a:rPr lang="en-US" altLang="ko-KR" sz="1000" dirty="0" err="1">
                <a:latin typeface="+mn-ea"/>
              </a:rPr>
              <a:t>n_packets</a:t>
            </a:r>
            <a:r>
              <a:rPr lang="en-US" altLang="ko-KR" sz="1000" dirty="0">
                <a:latin typeface="+mn-ea"/>
              </a:rPr>
              <a:t>=188, </a:t>
            </a:r>
            <a:r>
              <a:rPr lang="en-US" altLang="ko-KR" sz="1000" dirty="0" err="1">
                <a:latin typeface="+mn-ea"/>
              </a:rPr>
              <a:t>n_bytes</a:t>
            </a:r>
            <a:r>
              <a:rPr lang="en-US" altLang="ko-KR" sz="1000" dirty="0">
                <a:latin typeface="+mn-ea"/>
              </a:rPr>
              <a:t>=29098, </a:t>
            </a:r>
            <a:r>
              <a:rPr lang="en-US" altLang="ko-KR" sz="1000" dirty="0" err="1">
                <a:latin typeface="+mn-ea"/>
              </a:rPr>
              <a:t>idle_age</a:t>
            </a:r>
            <a:r>
              <a:rPr lang="en-US" altLang="ko-KR" sz="1000" dirty="0">
                <a:latin typeface="+mn-ea"/>
              </a:rPr>
              <a:t>=3, priority=2,in_port=2 </a:t>
            </a:r>
            <a:r>
              <a:rPr lang="en-US" altLang="ko-KR" sz="1000" dirty="0" smtClean="0">
                <a:latin typeface="+mn-ea"/>
              </a:rPr>
              <a:t>actions=output:1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dirty="0">
              <a:latin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dirty="0">
                <a:latin typeface="+mn-ea"/>
              </a:rPr>
              <a:t>mininet&gt; pingall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dirty="0">
                <a:latin typeface="+mn-ea"/>
              </a:rPr>
              <a:t>*** Ping: testing ping reachability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dirty="0">
                <a:latin typeface="+mn-ea"/>
              </a:rPr>
              <a:t>h1 -&gt; h2 h3 h4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dirty="0">
                <a:latin typeface="+mn-ea"/>
              </a:rPr>
              <a:t>h2 -&gt; h1 h3 h4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dirty="0">
                <a:latin typeface="+mn-ea"/>
              </a:rPr>
              <a:t>h3 -&gt; h1 h2 h4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dirty="0">
                <a:latin typeface="+mn-ea"/>
              </a:rPr>
              <a:t>h4 -&gt; h1 h2 h3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dirty="0">
                <a:latin typeface="+mn-ea"/>
              </a:rPr>
              <a:t>*** Results: 0% dropped (12/12 received)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3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>
                <a:latin typeface="+mn-ea"/>
                <a:ea typeface="+mn-ea"/>
              </a:rPr>
              <a:t>1</a:t>
            </a:r>
            <a:r>
              <a:rPr lang="en-US" altLang="ko-KR" sz="2000" dirty="0" smtClean="0">
                <a:latin typeface="+mn-ea"/>
                <a:ea typeface="+mn-ea"/>
              </a:rPr>
              <a:t>. SDN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64907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SDN (Software 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Define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Networking) </a:t>
            </a: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소프트웨어로 네트워크를 정의한다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하드웨어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중심에서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소프트웨어 중심으로 기술이 천이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그 방법은 네트워크 장비의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제어부와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데이터를 분리하여 컨트롤러에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의한 제어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접근을 하는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것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주요 구성요소는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SDN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스위치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, SDN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컨트롤러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사우스바운드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인터페이스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노스바운드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인터페이스로 구성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OpenFlow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lvl="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네트워크 장비의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패킷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포워딩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기능과 컨트롤러 기능을 표준 인터페이스로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분리하여 </a:t>
            </a: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OpenFlow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규격을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만듬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lvl="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네트워크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개방성을 제공하는 기술로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SDN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의 가장 중요한 기술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user\Desktop\48934_28971_5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4" y="3546413"/>
            <a:ext cx="4723359" cy="34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helloworld-387756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54" y="3924229"/>
            <a:ext cx="3559857" cy="311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smtClean="0">
                <a:latin typeface="+mn-ea"/>
                <a:ea typeface="+mn-ea"/>
              </a:rPr>
              <a:t>6-5. </a:t>
            </a:r>
            <a:r>
              <a:rPr lang="en-US" altLang="ko-KR" sz="2000" dirty="0" smtClean="0">
                <a:latin typeface="+mn-ea"/>
                <a:ea typeface="+mn-ea"/>
              </a:rPr>
              <a:t>Controller(ODL)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433048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Controller(ODL)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smtClean="0">
                <a:latin typeface="+mn-ea"/>
              </a:rPr>
              <a:t> - localhost:8181 (admin/admin)</a:t>
            </a:r>
            <a:endParaRPr lang="en-US" altLang="ko-KR" sz="10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1494185"/>
            <a:ext cx="8632676" cy="508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smtClean="0">
                <a:latin typeface="+mn-ea"/>
                <a:ea typeface="+mn-ea"/>
              </a:rPr>
              <a:t>6-5. </a:t>
            </a:r>
            <a:r>
              <a:rPr lang="en-US" altLang="ko-KR" sz="2000" dirty="0" smtClean="0">
                <a:latin typeface="+mn-ea"/>
                <a:ea typeface="+mn-ea"/>
              </a:rPr>
              <a:t>Controller(ODL)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433048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Controller(ODL)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6" y="1394594"/>
            <a:ext cx="7920880" cy="490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3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7-1. </a:t>
            </a:r>
            <a:r>
              <a:rPr lang="en-US" altLang="ko-KR" sz="2000" dirty="0" err="1" smtClean="0">
                <a:latin typeface="+mn-ea"/>
                <a:ea typeface="+mn-ea"/>
              </a:rPr>
              <a:t>onos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5369" y="738101"/>
            <a:ext cx="943304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onos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dirty="0" smtClean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 smtClean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 smtClean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/>
          </a:p>
        </p:txBody>
      </p:sp>
      <p:pic>
        <p:nvPicPr>
          <p:cNvPr id="3075" name="Picture 3" descr="C:\Users\user\Desktop\onosopen-network-operating-system-v10-avocet-3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5" b="6000"/>
          <a:stretch/>
        </p:blipFill>
        <p:spPr bwMode="auto">
          <a:xfrm>
            <a:off x="528964" y="1170150"/>
            <a:ext cx="8928992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9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7-2. </a:t>
            </a:r>
            <a:r>
              <a:rPr lang="en-US" altLang="ko-KR" sz="2000" dirty="0" err="1" smtClean="0">
                <a:latin typeface="+mn-ea"/>
                <a:ea typeface="+mn-ea"/>
              </a:rPr>
              <a:t>onos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5369" y="738101"/>
            <a:ext cx="943304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onos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분산구조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dirty="0" smtClean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 smtClean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 smtClean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/>
          </a:p>
        </p:txBody>
      </p:sp>
      <p:pic>
        <p:nvPicPr>
          <p:cNvPr id="3074" name="Picture 2" descr="C:\Users\user\Desktop\onosopen-network-operating-system-v10-avocet-7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1"/>
          <a:stretch/>
        </p:blipFill>
        <p:spPr bwMode="auto">
          <a:xfrm>
            <a:off x="647986" y="1422177"/>
            <a:ext cx="8676964" cy="46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7-3. </a:t>
            </a:r>
            <a:r>
              <a:rPr lang="en-US" altLang="ko-KR" sz="2000" dirty="0" err="1" smtClean="0">
                <a:latin typeface="+mn-ea"/>
                <a:ea typeface="+mn-ea"/>
              </a:rPr>
              <a:t>onos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설치방</a:t>
            </a:r>
            <a:r>
              <a:rPr lang="ko-KR" altLang="en-US" sz="2000" dirty="0">
                <a:latin typeface="+mn-ea"/>
                <a:ea typeface="+mn-ea"/>
              </a:rPr>
              <a:t>법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43304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</a:t>
            </a:r>
            <a:r>
              <a:rPr lang="en-US" altLang="ko-KR" sz="1600" dirty="0" err="1" smtClean="0">
                <a:latin typeface="+mn-ea"/>
              </a:rPr>
              <a:t>onos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400" dirty="0" smtClean="0">
                <a:latin typeface="+mn-ea"/>
              </a:rPr>
              <a:t>source </a:t>
            </a:r>
            <a:r>
              <a:rPr lang="ko-KR" altLang="en-US" sz="1400" dirty="0" smtClean="0">
                <a:latin typeface="+mn-ea"/>
              </a:rPr>
              <a:t>코드 컴파일 방법</a:t>
            </a:r>
            <a:endParaRPr lang="en-US" altLang="ko-KR" sz="1400" dirty="0" smtClean="0">
              <a:latin typeface="+mn-ea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400" dirty="0" smtClean="0">
                <a:latin typeface="+mn-ea"/>
              </a:rPr>
              <a:t>바이너리 파일</a:t>
            </a:r>
            <a:r>
              <a:rPr lang="en-US" altLang="ko-KR" sz="1400" dirty="0" smtClean="0">
                <a:latin typeface="+mn-ea"/>
              </a:rPr>
              <a:t>(tar.gz, zip </a:t>
            </a:r>
            <a:r>
              <a:rPr lang="ko-KR" altLang="en-US" sz="1400" dirty="0" smtClean="0">
                <a:latin typeface="+mn-ea"/>
              </a:rPr>
              <a:t>파일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압축해제</a:t>
            </a:r>
            <a:endParaRPr lang="en-US" altLang="ko-KR" sz="1400" dirty="0" smtClean="0">
              <a:latin typeface="+mn-ea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400" dirty="0" err="1" smtClean="0">
                <a:latin typeface="+mn-ea"/>
              </a:rPr>
              <a:t>docker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활용하여 설치</a:t>
            </a:r>
            <a:endParaRPr lang="en-US" altLang="ko-KR" sz="1400" dirty="0" smtClean="0">
              <a:latin typeface="+mn-ea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400" dirty="0" err="1" smtClean="0">
                <a:latin typeface="+mn-ea"/>
              </a:rPr>
              <a:t>튜토리얼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VM(OVF</a:t>
            </a:r>
            <a:r>
              <a:rPr lang="ko-KR" altLang="en-US" sz="1400" dirty="0" smtClean="0">
                <a:latin typeface="+mn-ea"/>
              </a:rPr>
              <a:t>파일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6160"/>
              </p:ext>
            </p:extLst>
          </p:nvPr>
        </p:nvGraphicFramePr>
        <p:xfrm>
          <a:off x="611982" y="2394285"/>
          <a:ext cx="9145010" cy="37788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6430"/>
                <a:gridCol w="1306430"/>
                <a:gridCol w="1306430"/>
                <a:gridCol w="1306430"/>
                <a:gridCol w="1306430"/>
                <a:gridCol w="1306430"/>
                <a:gridCol w="1306430"/>
              </a:tblGrid>
              <a:tr h="19565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Name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VERSION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Dates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Notes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About the name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Presentation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Related Press</a:t>
                      </a:r>
                    </a:p>
                  </a:txBody>
                  <a:tcPr marL="41128" marR="41128" marT="20564" marB="20564" anchor="ctr"/>
                </a:tc>
              </a:tr>
              <a:tr h="363367">
                <a:tc>
                  <a:txBody>
                    <a:bodyPr/>
                    <a:lstStyle/>
                    <a:p>
                      <a:r>
                        <a:rPr lang="en-US" sz="900" dirty="0"/>
                        <a:t>Kingfisher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1.10.0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May 31, 2017</a:t>
                      </a:r>
                    </a:p>
                    <a:p>
                      <a:r>
                        <a:rPr lang="en-US" sz="900"/>
                        <a:t>FF: May 12, 2017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 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</a:tr>
              <a:tr h="363367">
                <a:tc>
                  <a:txBody>
                    <a:bodyPr/>
                    <a:lstStyle/>
                    <a:p>
                      <a:r>
                        <a:rPr lang="en-US" sz="900"/>
                        <a:t>Junco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1.9.0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Feb. 28, 2017</a:t>
                      </a:r>
                    </a:p>
                    <a:p>
                      <a:r>
                        <a:rPr lang="en-US" sz="900" dirty="0"/>
                        <a:t>FF: Feb. 10, 2017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2"/>
                        </a:rPr>
                        <a:t>Release Content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3"/>
                        </a:rPr>
                        <a:t>About the bird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</a:tr>
              <a:tr h="195659">
                <a:tc>
                  <a:txBody>
                    <a:bodyPr/>
                    <a:lstStyle/>
                    <a:p>
                      <a:r>
                        <a:rPr lang="en-US" sz="900"/>
                        <a:t>Ibis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1.8.0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Dec. 2, 2016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4"/>
                        </a:rPr>
                        <a:t>Release Content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5"/>
                        </a:rPr>
                        <a:t>About the bird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</a:tr>
              <a:tr h="195659">
                <a:tc>
                  <a:txBody>
                    <a:bodyPr/>
                    <a:lstStyle/>
                    <a:p>
                      <a:r>
                        <a:rPr lang="en-US" sz="900"/>
                        <a:t>Hummingbird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1.7.0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Aug. 31, 2016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6"/>
                        </a:rPr>
                        <a:t>Feature Summary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7"/>
                        </a:rPr>
                        <a:t>About the bird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8"/>
                        </a:rPr>
                        <a:t>pptx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9"/>
                        </a:rPr>
                        <a:t>Press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</a:tr>
              <a:tr h="195659">
                <a:tc>
                  <a:txBody>
                    <a:bodyPr/>
                    <a:lstStyle/>
                    <a:p>
                      <a:r>
                        <a:rPr lang="en-US" sz="900"/>
                        <a:t>Goldeneye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1.6.0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Jun. 10, 2016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10"/>
                        </a:rPr>
                        <a:t>Release Notes</a:t>
                      </a:r>
                      <a:endParaRPr lang="en-US" sz="900" dirty="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11"/>
                        </a:rPr>
                        <a:t>About the bird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12"/>
                        </a:rPr>
                        <a:t>pptx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13"/>
                        </a:rPr>
                        <a:t>Press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</a:tr>
              <a:tr h="195659">
                <a:tc>
                  <a:txBody>
                    <a:bodyPr/>
                    <a:lstStyle/>
                    <a:p>
                      <a:r>
                        <a:rPr lang="en-US" sz="900"/>
                        <a:t>Falcon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1.5.0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Mar. 10, 2016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14"/>
                        </a:rPr>
                        <a:t>Release Notes</a:t>
                      </a:r>
                      <a:endParaRPr lang="en-US" sz="900" dirty="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15"/>
                        </a:rPr>
                        <a:t>About the bird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16"/>
                        </a:rPr>
                        <a:t>pptx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17"/>
                        </a:rPr>
                        <a:t>Press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</a:tr>
              <a:tr h="195659">
                <a:tc>
                  <a:txBody>
                    <a:bodyPr/>
                    <a:lstStyle/>
                    <a:p>
                      <a:r>
                        <a:rPr lang="en-US" sz="900"/>
                        <a:t>Emu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1.4.0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Dec. 16, 2015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18"/>
                        </a:rPr>
                        <a:t>Release Notes</a:t>
                      </a:r>
                      <a:endParaRPr lang="en-US" sz="900" dirty="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19"/>
                        </a:rPr>
                        <a:t>About the bird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20"/>
                        </a:rPr>
                        <a:t>pptx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21"/>
                        </a:rPr>
                        <a:t>Press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</a:tr>
              <a:tr h="195659">
                <a:tc>
                  <a:txBody>
                    <a:bodyPr/>
                    <a:lstStyle/>
                    <a:p>
                      <a:r>
                        <a:rPr lang="en-US" sz="900"/>
                        <a:t>Drake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1.3.0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Sept. 18, 2015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22"/>
                        </a:rPr>
                        <a:t>Release Notes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23"/>
                        </a:rPr>
                        <a:t>About the bird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24"/>
                        </a:rPr>
                        <a:t>pptx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25"/>
                        </a:rPr>
                        <a:t>Press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</a:tr>
              <a:tr h="195659">
                <a:tc rowSpan="3">
                  <a:txBody>
                    <a:bodyPr/>
                    <a:lstStyle/>
                    <a:p>
                      <a:r>
                        <a:rPr lang="en-US" sz="900"/>
                        <a:t>Cardinal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1.2.2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Sept. 1, 2015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26"/>
                        </a:rPr>
                        <a:t>Release Notes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 rowSpan="3">
                  <a:txBody>
                    <a:bodyPr/>
                    <a:lstStyle/>
                    <a:p>
                      <a:r>
                        <a:rPr lang="en-US" sz="900">
                          <a:hlinkClick r:id="rId27"/>
                        </a:rPr>
                        <a:t>About the bird</a:t>
                      </a:r>
                      <a:endParaRPr lang="en-US" sz="900"/>
                    </a:p>
                    <a:p>
                      <a:r>
                        <a:rPr lang="en-US" sz="900"/>
                        <a:t>(Stanford "Cardinal" refers to the color, NOT the bird)</a:t>
                      </a:r>
                    </a:p>
                  </a:txBody>
                  <a:tcPr marL="41128" marR="41128" marT="20564" marB="20564" anchor="ctr"/>
                </a:tc>
                <a:tc rowSpan="3">
                  <a:txBody>
                    <a:bodyPr/>
                    <a:lstStyle/>
                    <a:p>
                      <a:r>
                        <a:rPr lang="ko-KR" altLang="en-US" sz="900"/>
                        <a:t/>
                      </a:r>
                      <a:br>
                        <a:rPr lang="ko-KR" altLang="en-US" sz="900"/>
                      </a:br>
                      <a:r>
                        <a:rPr lang="ko-KR" altLang="en-US" sz="900"/>
                        <a:t/>
                      </a:r>
                      <a:br>
                        <a:rPr lang="ko-KR" altLang="en-US" sz="900"/>
                      </a:br>
                      <a:r>
                        <a:rPr lang="ko-KR" altLang="en-US" sz="900"/>
                        <a:t/>
                      </a:r>
                      <a:br>
                        <a:rPr lang="ko-KR" altLang="en-US" sz="900"/>
                      </a:br>
                      <a:endParaRPr lang="ko-KR" alt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</a:tr>
              <a:tr h="195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1.2.1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June 25, 2015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28"/>
                        </a:rPr>
                        <a:t>Release Notes</a:t>
                      </a:r>
                      <a:endParaRPr lang="en-US" sz="900" dirty="0"/>
                    </a:p>
                  </a:txBody>
                  <a:tcPr marL="41128" marR="41128" marT="20564" marB="20564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</a:tr>
              <a:tr h="223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1.2.0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June 5, 2015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29"/>
                        </a:rPr>
                        <a:t>Release Notes</a:t>
                      </a:r>
                      <a:endParaRPr lang="en-US" sz="900" dirty="0"/>
                    </a:p>
                  </a:txBody>
                  <a:tcPr marL="41128" marR="41128" marT="20564" marB="20564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29"/>
                        </a:rPr>
                        <a:t>P</a:t>
                      </a:r>
                      <a:r>
                        <a:rPr lang="en-US" sz="900">
                          <a:hlinkClick r:id="rId30"/>
                        </a:rPr>
                        <a:t>ress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</a:tr>
              <a:tr h="614928">
                <a:tc>
                  <a:txBody>
                    <a:bodyPr/>
                    <a:lstStyle/>
                    <a:p>
                      <a:r>
                        <a:rPr lang="en-US" sz="900"/>
                        <a:t>Blackbird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1.1.0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Mar. 17, 2015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31"/>
                        </a:rPr>
                        <a:t>Release Notes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hlinkClick r:id="rId32"/>
                        </a:rPr>
                        <a:t>About the bird</a:t>
                      </a:r>
                      <a:endParaRPr lang="en-US" sz="900" dirty="0"/>
                    </a:p>
                    <a:p>
                      <a:r>
                        <a:rPr lang="en-US" sz="900" dirty="0">
                          <a:hlinkClick r:id="rId33"/>
                        </a:rPr>
                        <a:t>The legendary Blackbird Jet</a:t>
                      </a:r>
                      <a:endParaRPr lang="en-US" sz="900" dirty="0"/>
                    </a:p>
                    <a:p>
                      <a:r>
                        <a:rPr lang="en-US" sz="900" dirty="0">
                          <a:hlinkClick r:id="rId34"/>
                        </a:rPr>
                        <a:t>In honor of Beatles</a:t>
                      </a:r>
                      <a:endParaRPr lang="en-US" sz="900" dirty="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 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35"/>
                        </a:rPr>
                        <a:t>Press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</a:tr>
              <a:tr h="195659">
                <a:tc rowSpan="2">
                  <a:txBody>
                    <a:bodyPr/>
                    <a:lstStyle/>
                    <a:p>
                      <a:r>
                        <a:rPr lang="en-US" sz="900"/>
                        <a:t/>
                      </a:r>
                      <a:br>
                        <a:rPr lang="en-US" sz="900"/>
                      </a:br>
                      <a:r>
                        <a:rPr lang="en-US" sz="900"/>
                        <a:t>Avocet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1.0.1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 21st, 2015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 u="sng">
                          <a:effectLst/>
                          <a:hlinkClick r:id="rId36"/>
                        </a:rPr>
                        <a:t>Release Notes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 rowSpan="2">
                  <a:txBody>
                    <a:bodyPr/>
                    <a:lstStyle/>
                    <a:p>
                      <a:r>
                        <a:rPr lang="en-US" sz="900">
                          <a:hlinkClick r:id="rId37"/>
                        </a:rPr>
                        <a:t>About the bird</a:t>
                      </a:r>
                      <a:endParaRPr lang="en-US" sz="900"/>
                    </a:p>
                  </a:txBody>
                  <a:tcPr marL="41128" marR="41128" marT="20564" marB="20564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900"/>
                        <a:t/>
                      </a:r>
                      <a:br>
                        <a:rPr lang="ko-KR" altLang="en-US" sz="900"/>
                      </a:br>
                      <a:r>
                        <a:rPr lang="ko-KR" altLang="en-US" sz="900"/>
                        <a:t/>
                      </a:r>
                      <a:br>
                        <a:rPr lang="ko-KR" altLang="en-US" sz="900"/>
                      </a:br>
                      <a:endParaRPr lang="ko-KR" altLang="en-US" sz="900"/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 </a:t>
                      </a:r>
                    </a:p>
                  </a:txBody>
                  <a:tcPr marL="41128" marR="41128" marT="20564" marB="20564" anchor="ctr"/>
                </a:tc>
              </a:tr>
              <a:tr h="195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1.0.0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Dec 5th, 2014</a:t>
                      </a:r>
                    </a:p>
                  </a:txBody>
                  <a:tcPr marL="41128" marR="41128" marT="20564" marB="205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  <a:hlinkClick r:id="rId38"/>
                        </a:rPr>
                        <a:t>Release Notes</a:t>
                      </a:r>
                      <a:endParaRPr lang="en-US" sz="900">
                        <a:effectLst/>
                      </a:endParaRPr>
                    </a:p>
                  </a:txBody>
                  <a:tcPr marL="41128" marR="41128" marT="20564" marB="20564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 </a:t>
                      </a:r>
                    </a:p>
                  </a:txBody>
                  <a:tcPr marL="41128" marR="41128" marT="20564" marB="2056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6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7-4. </a:t>
            </a:r>
            <a:r>
              <a:rPr lang="en-US" altLang="ko-KR" sz="2000" dirty="0" err="1" smtClean="0">
                <a:latin typeface="+mn-ea"/>
                <a:ea typeface="+mn-ea"/>
              </a:rPr>
              <a:t>onos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r>
              <a:rPr lang="en-US" altLang="ko-KR" sz="2000" dirty="0" smtClean="0">
                <a:latin typeface="+mn-ea"/>
                <a:ea typeface="+mn-ea"/>
              </a:rPr>
              <a:t>(source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594085"/>
            <a:ext cx="9757084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</a:t>
            </a:r>
            <a:r>
              <a:rPr lang="en-US" altLang="ko-KR" sz="1600" dirty="0" err="1" smtClean="0">
                <a:latin typeface="+mn-ea"/>
              </a:rPr>
              <a:t>onos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28600" indent="-228600" algn="l" eaLnBrk="0" hangingPunct="0">
              <a:lnSpc>
                <a:spcPct val="150000"/>
              </a:lnSpc>
              <a:spcBef>
                <a:spcPts val="0"/>
              </a:spcBef>
              <a:buSzPct val="120000"/>
              <a:buAutoNum type="circleNumDbPlain"/>
              <a:defRPr/>
            </a:pP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karaf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, maven </a:t>
            </a: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설치 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build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:~$ cd;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mkdir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Downloads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Applications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 build:~$ cd Downloads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build:~$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wget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  <a:hlinkClick r:id="rId2"/>
              </a:rPr>
              <a:t>archive.apache.org/dist/karaf/3.0.5/apache-karaf-3.0.5.tar.gz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build:~$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wget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  <a:hlinkClick r:id="rId3"/>
              </a:rPr>
              <a:t>archive.apache.org/dist/maven/maven-3/3.3.9/binaries/apache-maven-3.3.9-bin.tar.gz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build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:~$ tar -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zxvf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apache-karaf-3.0.5.tar.gz -C ../Applications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build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:~$ tar -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zxvf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apache-maven-3.3.9-bin.tar.gz -C ../Applications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marL="228600" indent="-22860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+mj-ea"/>
              <a:buAutoNum type="circleNumDbPlain"/>
              <a:defRPr/>
            </a:pP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oracle java 8</a:t>
            </a:r>
            <a:r>
              <a:rPr lang="ko-KR" altLang="en-US" sz="1200" kern="0" dirty="0" err="1" smtClean="0">
                <a:latin typeface="맑은 고딕" pitchFamily="50" charset="-127"/>
                <a:ea typeface="맑은 고딕" pitchFamily="50" charset="-127"/>
              </a:rPr>
              <a:t>버젼</a:t>
            </a: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 설치 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 build:~$ 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apt-get install software-properties-common –y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build:~$ 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add-apt-repository ppa:webupd8team/java –y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 build:~$ 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apt-get update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 build:~$ 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apt-get install oracle-java8-installer oracle-java8-set-default –y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   $ export JAVA_HOME=/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/lib/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jvm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/java-8-oracle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1200" kern="0" dirty="0" err="1" smtClean="0">
                <a:latin typeface="맑은 고딕" pitchFamily="50" charset="-127"/>
                <a:ea typeface="맑은 고딕" pitchFamily="50" charset="-127"/>
              </a:rPr>
              <a:t>환셜설정</a:t>
            </a: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 및 컴파일 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clone </a:t>
            </a: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gerrit.onosproject.org/onos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/>
              <a:t>cd </a:t>
            </a:r>
            <a:r>
              <a:rPr lang="en-US" altLang="ko-KR" sz="1200" dirty="0" err="1" smtClean="0"/>
              <a:t>onos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    $ export ONOS_ROOT=~/</a:t>
            </a:r>
            <a:r>
              <a:rPr lang="en-US" altLang="ko-KR" sz="1200" dirty="0" err="1" smtClean="0"/>
              <a:t>onos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$ </a:t>
            </a:r>
            <a:r>
              <a:rPr lang="en-US" altLang="ko-KR" sz="1200" dirty="0"/>
              <a:t>source $</a:t>
            </a:r>
            <a:r>
              <a:rPr lang="en-US" altLang="ko-KR" sz="1200" dirty="0" smtClean="0"/>
              <a:t>ONOS_ROOT/tools/</a:t>
            </a:r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bash_profile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     $ cd ~/</a:t>
            </a:r>
            <a:r>
              <a:rPr lang="en-US" altLang="ko-KR" sz="1200" dirty="0" err="1" smtClean="0"/>
              <a:t>onos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$ </a:t>
            </a:r>
            <a:r>
              <a:rPr lang="en-US" altLang="ko-KR" sz="1200" dirty="0" err="1"/>
              <a:t>mvn</a:t>
            </a:r>
            <a:r>
              <a:rPr lang="en-US" altLang="ko-KR" sz="1200" dirty="0"/>
              <a:t> clean </a:t>
            </a:r>
            <a:r>
              <a:rPr lang="en-US" altLang="ko-KR" sz="1200" dirty="0" smtClean="0"/>
              <a:t>install  (30</a:t>
            </a:r>
            <a:r>
              <a:rPr lang="ko-KR" altLang="en-US" sz="1200" dirty="0" smtClean="0"/>
              <a:t>분 소요</a:t>
            </a:r>
            <a:r>
              <a:rPr lang="en-US" altLang="ko-KR" sz="1200" dirty="0" smtClean="0"/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      $ export </a:t>
            </a:r>
            <a:r>
              <a:rPr lang="en-US" altLang="ko-KR" sz="1200" dirty="0" smtClean="0"/>
              <a:t>ONOS_IP=127.0.0.1 (</a:t>
            </a:r>
            <a:r>
              <a:rPr lang="ko-KR" altLang="en-US" sz="1200" dirty="0" smtClean="0"/>
              <a:t>또는 인터페이스 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      $ export </a:t>
            </a:r>
            <a:r>
              <a:rPr lang="en-US" altLang="ko-KR" sz="1200" dirty="0" smtClean="0"/>
              <a:t>ONOS_APPS=</a:t>
            </a:r>
            <a:r>
              <a:rPr lang="en-US" altLang="ko-KR" sz="1200" dirty="0" err="1" smtClean="0"/>
              <a:t>drivers,openflow,proxyarp,mobility,fwd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ok clean &lt;-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동작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7-5. </a:t>
            </a:r>
            <a:r>
              <a:rPr lang="en-US" altLang="ko-KR" sz="2000" dirty="0" err="1" smtClean="0">
                <a:latin typeface="+mn-ea"/>
                <a:ea typeface="+mn-ea"/>
              </a:rPr>
              <a:t>onos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기본명령어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757084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</a:t>
            </a:r>
            <a:r>
              <a:rPr lang="en-US" altLang="ko-KR" sz="1600" dirty="0" err="1" smtClean="0">
                <a:latin typeface="+mn-ea"/>
              </a:rPr>
              <a:t>onos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</a:t>
            </a:r>
            <a:r>
              <a:rPr lang="en-US" altLang="ko-KR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help </a:t>
            </a:r>
            <a:r>
              <a:rPr lang="en-US" altLang="ko-KR" sz="12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</a:t>
            </a:r>
            <a:endParaRPr lang="en-US" altLang="ko-KR" sz="12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COMMANDS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onos:add-flows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Installs a flow rules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onos:add-host-intent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           Installs host-to-host connectivity intent                                                                                                                                                                      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onos:add-multi-to-single-intent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Installs point-to-point connectivity intent                                                                                                                                                                    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onos:add-node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                  Adds a new controller cluster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node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onos:add-optical-intent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Installs optical connectivity intent 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b="1" dirty="0" err="1">
                <a:solidFill>
                  <a:srgbClr val="FF0000"/>
                </a:solidFill>
              </a:rPr>
              <a:t>onos</a:t>
            </a:r>
            <a:r>
              <a:rPr lang="en-US" altLang="ko-KR" sz="1200" b="1" dirty="0">
                <a:solidFill>
                  <a:srgbClr val="FF0000"/>
                </a:solidFill>
              </a:rPr>
              <a:t>&gt;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list -&gt;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현재 모듈의 상태확인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START </a:t>
            </a:r>
            <a:r>
              <a:rPr lang="en-US" altLang="ko-KR" sz="1200" dirty="0"/>
              <a:t>LEVEL 100 , List Threshold: 50 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ID </a:t>
            </a:r>
            <a:r>
              <a:rPr lang="en-US" altLang="ko-KR" sz="1200" dirty="0"/>
              <a:t>| State  | </a:t>
            </a:r>
            <a:r>
              <a:rPr lang="en-US" altLang="ko-KR" sz="1200" dirty="0" err="1"/>
              <a:t>Lvl</a:t>
            </a:r>
            <a:r>
              <a:rPr lang="en-US" altLang="ko-KR" sz="1200" dirty="0"/>
              <a:t> | Version          | Name------------------------------------------------------------------------------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156 </a:t>
            </a:r>
            <a:r>
              <a:rPr lang="en-US" altLang="ko-KR" sz="1200" dirty="0"/>
              <a:t>| Active |  80 | 1.1.0.SNAPSHOT   | </a:t>
            </a:r>
            <a:r>
              <a:rPr lang="en-US" altLang="ko-KR" sz="1200" dirty="0" err="1"/>
              <a:t>onos</a:t>
            </a:r>
            <a:r>
              <a:rPr lang="en-US" altLang="ko-KR" sz="1200" dirty="0"/>
              <a:t>-core-common                     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157 </a:t>
            </a:r>
            <a:r>
              <a:rPr lang="en-US" altLang="ko-KR" sz="1200" dirty="0"/>
              <a:t>| Active |  80 | 1.1.0.SNAPSHOT   | </a:t>
            </a:r>
            <a:r>
              <a:rPr lang="en-US" altLang="ko-KR" sz="1200" dirty="0" err="1"/>
              <a:t>onos</a:t>
            </a:r>
            <a:r>
              <a:rPr lang="en-US" altLang="ko-KR" sz="1200" dirty="0"/>
              <a:t>-core-</a:t>
            </a:r>
            <a:r>
              <a:rPr lang="en-US" altLang="ko-KR" sz="1200" dirty="0" err="1"/>
              <a:t>dist</a:t>
            </a:r>
            <a:r>
              <a:rPr lang="en-US" altLang="ko-KR" sz="1200" dirty="0"/>
              <a:t>                      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/>
              <a:t>158 | Active |  80 | 1.1.0.SNAPSHOT   | </a:t>
            </a:r>
            <a:r>
              <a:rPr lang="en-US" altLang="ko-KR" sz="1200" dirty="0" err="1"/>
              <a:t>onos</a:t>
            </a:r>
            <a:r>
              <a:rPr lang="en-US" altLang="ko-KR" sz="1200" dirty="0"/>
              <a:t>-core-</a:t>
            </a:r>
            <a:r>
              <a:rPr lang="en-US" altLang="ko-KR" sz="1200" dirty="0" err="1"/>
              <a:t>serializers</a:t>
            </a:r>
            <a:r>
              <a:rPr lang="en-US" altLang="ko-KR" sz="1200" dirty="0"/>
              <a:t>                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159 </a:t>
            </a:r>
            <a:r>
              <a:rPr lang="en-US" altLang="ko-KR" sz="1200" dirty="0"/>
              <a:t>| Active |  80 | 1.1.0.SNAPSHOT   | </a:t>
            </a:r>
            <a:r>
              <a:rPr lang="en-US" altLang="ko-KR" sz="1200" dirty="0" err="1"/>
              <a:t>onlab-netty</a:t>
            </a:r>
            <a:r>
              <a:rPr lang="en-US" altLang="ko-KR" sz="1200" dirty="0"/>
              <a:t>                          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168 </a:t>
            </a:r>
            <a:r>
              <a:rPr lang="en-US" altLang="ko-KR" sz="1200" dirty="0"/>
              <a:t>| Active |  80 | 1.1.0.SNAPSHOT   | </a:t>
            </a:r>
            <a:r>
              <a:rPr lang="en-US" altLang="ko-KR" sz="1200" dirty="0" err="1"/>
              <a:t>onos</a:t>
            </a:r>
            <a:r>
              <a:rPr lang="en-US" altLang="ko-KR" sz="1200" dirty="0"/>
              <a:t>-app-</a:t>
            </a:r>
            <a:r>
              <a:rPr lang="en-US" altLang="ko-KR" sz="1200" dirty="0" err="1"/>
              <a:t>proxyarp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b="1" dirty="0" err="1" smtClean="0">
                <a:solidFill>
                  <a:srgbClr val="FF0000"/>
                </a:solidFill>
              </a:rPr>
              <a:t>onos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en-US" altLang="ko-KR" sz="1200" b="1" dirty="0">
                <a:solidFill>
                  <a:srgbClr val="FF0000"/>
                </a:solidFill>
              </a:rPr>
              <a:t>stop </a:t>
            </a:r>
            <a:r>
              <a:rPr lang="en-US" altLang="ko-KR" sz="1200" b="1" dirty="0" err="1">
                <a:solidFill>
                  <a:srgbClr val="FF0000"/>
                </a:solidFill>
              </a:rPr>
              <a:t>onos</a:t>
            </a:r>
            <a:r>
              <a:rPr lang="en-US" altLang="ko-KR" sz="1200" b="1" dirty="0">
                <a:solidFill>
                  <a:srgbClr val="FF0000"/>
                </a:solidFill>
              </a:rPr>
              <a:t>-app-</a:t>
            </a:r>
            <a:r>
              <a:rPr lang="en-US" altLang="ko-KR" sz="1200" b="1" dirty="0" err="1">
                <a:solidFill>
                  <a:srgbClr val="FF0000"/>
                </a:solidFill>
              </a:rPr>
              <a:t>proxyarp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b="1" dirty="0" err="1">
                <a:solidFill>
                  <a:srgbClr val="FF0000"/>
                </a:solidFill>
              </a:rPr>
              <a:t>onos</a:t>
            </a:r>
            <a:r>
              <a:rPr lang="en-US" altLang="ko-KR" sz="1200" b="1" dirty="0">
                <a:solidFill>
                  <a:srgbClr val="FF0000"/>
                </a:solidFill>
              </a:rPr>
              <a:t>&gt;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start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onos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-app-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proxyarp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dirty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b="1" dirty="0" err="1">
                <a:solidFill>
                  <a:srgbClr val="FF0000"/>
                </a:solidFill>
              </a:rPr>
              <a:t>onos</a:t>
            </a:r>
            <a:r>
              <a:rPr lang="en-US" altLang="ko-KR" sz="1200" b="1" dirty="0">
                <a:solidFill>
                  <a:srgbClr val="FF0000"/>
                </a:solidFill>
              </a:rPr>
              <a:t>&gt; </a:t>
            </a:r>
            <a:r>
              <a:rPr lang="en-US" altLang="ko-KR" sz="1200" b="1" dirty="0" err="1">
                <a:solidFill>
                  <a:srgbClr val="FF0000"/>
                </a:solidFill>
              </a:rPr>
              <a:t>feature:install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onos-gui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                     &lt;-&gt;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onos</a:t>
            </a:r>
            <a:r>
              <a:rPr lang="en-US" altLang="ko-KR" sz="1200" b="1" dirty="0">
                <a:solidFill>
                  <a:srgbClr val="FF0000"/>
                </a:solidFill>
              </a:rPr>
              <a:t>&gt; </a:t>
            </a:r>
            <a:r>
              <a:rPr lang="en-US" altLang="ko-KR" sz="1200" b="1" dirty="0" err="1">
                <a:solidFill>
                  <a:srgbClr val="FF0000"/>
                </a:solidFill>
              </a:rPr>
              <a:t>feature:uninstall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onos-gui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b="1" dirty="0" err="1" smtClean="0">
                <a:solidFill>
                  <a:srgbClr val="FF0000"/>
                </a:solidFill>
              </a:rPr>
              <a:t>onos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apps –a –s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app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상태확인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b="1" dirty="0" err="1" smtClean="0">
                <a:solidFill>
                  <a:srgbClr val="FF0000"/>
                </a:solidFill>
              </a:rPr>
              <a:t>onos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app deactivate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org.onosproject.fwd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&lt; -&gt; app activate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org.onosproject.fwd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6336618" y="882117"/>
            <a:ext cx="3456384" cy="92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</a:rPr>
              <a:t>apps</a:t>
            </a:r>
            <a:r>
              <a:rPr kumimoji="1" lang="en-US" altLang="ko-KR" sz="1600" b="1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</a:rPr>
              <a:t> –a –s | </a:t>
            </a:r>
            <a:r>
              <a:rPr kumimoji="1" lang="en-US" altLang="ko-KR" sz="1600" b="1" i="0" u="none" strike="noStrike" kern="0" cap="none" spc="0" normalizeH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</a:rPr>
              <a:t>wc</a:t>
            </a:r>
            <a:r>
              <a:rPr kumimoji="1" lang="en-US" altLang="ko-KR" sz="1600" b="1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</a:rPr>
              <a:t> –l          -&gt; 7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600" b="1" kern="0" baseline="0" dirty="0" err="1" smtClean="0">
                <a:solidFill>
                  <a:srgbClr val="3333CC"/>
                </a:solidFill>
                <a:latin typeface="+mn-lt"/>
                <a:ea typeface="+mn-ea"/>
              </a:rPr>
              <a:t>feature:list</a:t>
            </a:r>
            <a:r>
              <a:rPr lang="en-US" altLang="ko-KR" sz="1600" b="1" kern="0" baseline="0" dirty="0" smtClean="0">
                <a:solidFill>
                  <a:srgbClr val="3333CC"/>
                </a:solidFill>
                <a:latin typeface="+mn-lt"/>
                <a:ea typeface="+mn-ea"/>
              </a:rPr>
              <a:t> –</a:t>
            </a:r>
            <a:r>
              <a:rPr lang="en-US" altLang="ko-KR" sz="1600" b="1" kern="0" baseline="0" dirty="0" err="1" smtClean="0">
                <a:solidFill>
                  <a:srgbClr val="3333CC"/>
                </a:solidFill>
                <a:latin typeface="+mn-lt"/>
                <a:ea typeface="+mn-ea"/>
              </a:rPr>
              <a:t>i</a:t>
            </a:r>
            <a:r>
              <a:rPr lang="en-US" altLang="ko-KR" sz="1600" b="1" kern="0" baseline="0" dirty="0" smtClean="0">
                <a:solidFill>
                  <a:srgbClr val="3333CC"/>
                </a:solidFill>
                <a:latin typeface="+mn-lt"/>
                <a:ea typeface="+mn-ea"/>
              </a:rPr>
              <a:t> | </a:t>
            </a:r>
            <a:r>
              <a:rPr lang="en-US" altLang="ko-KR" sz="1600" b="1" kern="0" baseline="0" dirty="0" err="1" smtClean="0">
                <a:solidFill>
                  <a:srgbClr val="3333CC"/>
                </a:solidFill>
                <a:latin typeface="+mn-lt"/>
                <a:ea typeface="+mn-ea"/>
              </a:rPr>
              <a:t>wc</a:t>
            </a:r>
            <a:r>
              <a:rPr lang="en-US" altLang="ko-KR" sz="1600" b="1" kern="0" baseline="0" dirty="0" smtClean="0">
                <a:solidFill>
                  <a:srgbClr val="3333CC"/>
                </a:solidFill>
                <a:latin typeface="+mn-lt"/>
                <a:ea typeface="+mn-ea"/>
              </a:rPr>
              <a:t> –l     -&gt;31</a:t>
            </a: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600" b="1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</a:rPr>
              <a:t>list | </a:t>
            </a:r>
            <a:r>
              <a:rPr kumimoji="1" lang="en-US" altLang="ko-KR" sz="1600" b="1" i="0" u="none" strike="noStrike" kern="0" cap="none" spc="0" normalizeH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</a:rPr>
              <a:t>wc</a:t>
            </a:r>
            <a:r>
              <a:rPr kumimoji="1" lang="en-US" altLang="ko-KR" sz="1600" b="1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</a:rPr>
              <a:t> –l                        -&gt; 95 </a:t>
            </a:r>
            <a:endParaRPr kumimoji="1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8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7-6. </a:t>
            </a:r>
            <a:r>
              <a:rPr lang="en-US" altLang="ko-KR" sz="2000" dirty="0" err="1" smtClean="0">
                <a:latin typeface="+mn-ea"/>
                <a:ea typeface="+mn-ea"/>
              </a:rPr>
              <a:t>onos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err="1" smtClean="0">
                <a:latin typeface="+mn-ea"/>
                <a:ea typeface="+mn-ea"/>
              </a:rPr>
              <a:t>gui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75708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</a:t>
            </a:r>
            <a:r>
              <a:rPr lang="en-US" altLang="ko-KR" sz="1600" dirty="0" err="1" smtClean="0">
                <a:latin typeface="+mn-ea"/>
              </a:rPr>
              <a:t>onos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localhost:8181/onos/ui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접속</a:t>
            </a:r>
            <a:endParaRPr lang="en-US" altLang="ko-KR" sz="12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kern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누르면 화면옵션 설정이 나옴 </a:t>
            </a:r>
            <a:endParaRPr lang="en-US" altLang="ko-KR" sz="12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dirty="0" smtClean="0"/>
          </a:p>
        </p:txBody>
      </p:sp>
      <p:pic>
        <p:nvPicPr>
          <p:cNvPr id="2050" name="Picture 2" descr="C:\Users\use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1645155"/>
            <a:ext cx="5275923" cy="496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9" t="12792" r="10360" b="22960"/>
          <a:stretch/>
        </p:blipFill>
        <p:spPr bwMode="auto">
          <a:xfrm>
            <a:off x="4199860" y="1566192"/>
            <a:ext cx="5987652" cy="504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8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7-7. </a:t>
            </a:r>
            <a:r>
              <a:rPr lang="en-US" altLang="ko-KR" sz="2000" dirty="0" err="1" smtClean="0">
                <a:latin typeface="+mn-ea"/>
                <a:ea typeface="+mn-ea"/>
              </a:rPr>
              <a:t>onos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 err="1" smtClean="0">
                <a:latin typeface="+mn-ea"/>
                <a:ea typeface="+mn-ea"/>
              </a:rPr>
              <a:t>mininet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연동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75708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</a:t>
            </a:r>
            <a:r>
              <a:rPr lang="en-US" altLang="ko-KR" sz="1600" dirty="0" err="1" smtClean="0">
                <a:latin typeface="+mn-ea"/>
              </a:rPr>
              <a:t>onos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root@ubuntu:~/mininet# mn --</a:t>
            </a:r>
            <a:r>
              <a:rPr lang="pt-BR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topo=single,3 </a:t>
            </a:r>
            <a:r>
              <a:rPr lang="pt-BR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--</a:t>
            </a:r>
            <a:r>
              <a:rPr lang="pt-BR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controller=remote,127.0.0.1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pt-BR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                         </a:t>
            </a:r>
            <a:r>
              <a:rPr lang="pt-BR" altLang="ko-KR" sz="1000" b="1" kern="0" dirty="0" smtClean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mn ---switch=ovsk,protocols=OpenFlow13 –-controller=remote,ip=192.168.99.100,port=32779  (</a:t>
            </a:r>
            <a:r>
              <a:rPr lang="en-US" altLang="ko-KR" sz="1000" b="1" kern="0" dirty="0" err="1" smtClean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openflow</a:t>
            </a:r>
            <a:r>
              <a:rPr lang="en-US" altLang="ko-KR" sz="1000" b="1" kern="0" dirty="0" smtClean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 1.3 </a:t>
            </a:r>
            <a:r>
              <a:rPr lang="ko-KR" altLang="en-US" sz="1000" b="1" kern="0" dirty="0" err="1" smtClean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버젼</a:t>
            </a:r>
            <a:r>
              <a:rPr lang="ko-KR" altLang="en-US" sz="1000" b="1" kern="0" dirty="0" smtClean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kern="0" dirty="0" err="1" smtClean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연동시</a:t>
            </a:r>
            <a:r>
              <a:rPr lang="en-US" altLang="ko-KR" sz="1000" b="1" kern="0" smtClean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pt-BR" altLang="ko-KR" sz="1000" b="1" kern="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pt-BR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mininet&gt; pingall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*** Ping: testing ping reachability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h1 -&gt; h2 h3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h2 -&gt; h1 h3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h3 -&gt; h1 h2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*** Results: 0% dropped (6/6 received)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mininet&gt; dpctl dump-flows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*** s1 ------------------------------------------------------------------------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NXST_FLOW reply (xid=0x4):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 cookie=0x10000190260d7, duration=50.209s, table=0, n_packets=0, n_bytes=0, idle_age=50, priority=40000,dl_type=0x88cc actions=CONTROLLER:65535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 cookie=0x10000adc87f7a, duration=50.209s, table=0, n_packets=6, n_bytes=588, idle_age=19, priority=5,ip actions=CONTROLLER:65535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 cookie=0x100006a526acd, duration=50.209s, table=0, n_packets=0, n_bytes=0, idle_age=50, priority=40000,dl_type=0x8942 actions=CONTROLLER:65535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 cookie=0x10000c42e0660, duration=50.209s, table=0, n_packets=8, n_bytes=336, idle_age=14, priority=40000,arp actions=CONTROLLER:65535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000" kern="0" dirty="0">
                <a:latin typeface="맑은 고딕" pitchFamily="50" charset="-127"/>
                <a:ea typeface="맑은 고딕" pitchFamily="50" charset="-127"/>
              </a:rPr>
              <a:t> cookie=0x10000f1040206, duration=50.209s, table=0, n_packets=0, n_bytes=0, idle_age=50, priority=5,arp </a:t>
            </a:r>
            <a:r>
              <a:rPr lang="pt-BR" altLang="ko-KR" sz="1000" kern="0" dirty="0" smtClean="0">
                <a:latin typeface="맑은 고딕" pitchFamily="50" charset="-127"/>
                <a:ea typeface="맑은 고딕" pitchFamily="50" charset="-127"/>
              </a:rPr>
              <a:t>actions=CONTROLLER:65535</a:t>
            </a:r>
            <a:endParaRPr lang="en-US" altLang="ko-KR" sz="1200" dirty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onos&gt; devices -&gt;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sdn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스위치 </a:t>
            </a:r>
            <a:endParaRPr lang="en-US" altLang="ko-KR" sz="14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nodes -&gt; controller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hosts -&gt; hosts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masters -&gt;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클러스터 구성인 경우 마스터 상태</a:t>
            </a:r>
            <a:endParaRPr lang="en-US" altLang="ko-KR" sz="14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flows -&gt; devices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내려준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flow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들 </a:t>
            </a:r>
            <a:endParaRPr lang="en-US" altLang="ko-KR" sz="14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paths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dst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src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dst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까지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cost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값 </a:t>
            </a:r>
            <a:endParaRPr lang="en-US" altLang="ko-KR" sz="14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onos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intents 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의도적으로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path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만든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intent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경로</a:t>
            </a:r>
            <a:endParaRPr lang="pt-BR" altLang="ko-KR" sz="14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2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7-8. </a:t>
            </a:r>
            <a:r>
              <a:rPr lang="en-US" altLang="ko-KR" sz="2000" dirty="0" err="1" smtClean="0">
                <a:latin typeface="+mn-ea"/>
                <a:ea typeface="+mn-ea"/>
              </a:rPr>
              <a:t>onos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모니터링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7570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dirty="0" smtClean="0">
                <a:latin typeface="+mn-ea"/>
              </a:rPr>
              <a:t>Controller(</a:t>
            </a:r>
            <a:r>
              <a:rPr lang="en-US" altLang="ko-KR" sz="1600" dirty="0" err="1" smtClean="0">
                <a:latin typeface="+mn-ea"/>
              </a:rPr>
              <a:t>onos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 &gt; app activate </a:t>
            </a:r>
            <a:r>
              <a:rPr lang="pt-BR" altLang="ko-KR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org.onosproject.cpman</a:t>
            </a:r>
            <a:endParaRPr lang="pt-BR" altLang="ko-KR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pt-BR" altLang="ko-KR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onos &gt; cpman-stats-list &lt;node_ip&gt; control_message &lt;device_id&gt;</a:t>
            </a:r>
          </a:p>
        </p:txBody>
      </p:sp>
      <p:pic>
        <p:nvPicPr>
          <p:cNvPr id="1026" name="Picture 2" descr="C:\Users\user\Desktop\cpman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1" y="2142257"/>
            <a:ext cx="2619375" cy="447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cpman_bar_ch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82" y="2070249"/>
            <a:ext cx="6765572" cy="217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cpman_line_ch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31" y="4518521"/>
            <a:ext cx="6948623" cy="20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2-1. </a:t>
            </a:r>
            <a:r>
              <a:rPr lang="en-US" altLang="ko-KR" sz="2000" dirty="0" err="1" smtClean="0">
                <a:latin typeface="+mn-ea"/>
                <a:ea typeface="+mn-ea"/>
              </a:rPr>
              <a:t>OpenFlow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2108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>
                <a:latin typeface="맑은 고딕" pitchFamily="50" charset="-127"/>
                <a:ea typeface="맑은 고딕" pitchFamily="50" charset="-127"/>
              </a:rPr>
              <a:t>OpenFlow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동작방식</a:t>
            </a: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- Controller : Switch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패킷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유입 시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정책이나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혹은 미리 설정된 알고리즘에 의해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Flow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전송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Switch : Controller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에게 받은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Flow Table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을 등록하고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유입되는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패킷을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Rule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에 의해 매칭되는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패킷은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Next Hop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포워딩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혹은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Drop. Rule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에 포함되어 있지 않은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패킷은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에게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Packet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IN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질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Flow Table 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구성요소</a:t>
            </a: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(Match fields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입력된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패킷의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일치여부를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판단하는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패킷헤더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입력포트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메타데이터 정보 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(Actions)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패킷을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어떻게 처리할지 알려주는 명령이나 액션의 집합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통계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(Counters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카운터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플로우의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통계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7" y="4298437"/>
            <a:ext cx="4652378" cy="2912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34" y="4506399"/>
            <a:ext cx="4320480" cy="2496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3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2-2. </a:t>
            </a:r>
            <a:r>
              <a:rPr lang="en-US" altLang="ko-KR" sz="2000" dirty="0" err="1" smtClean="0">
                <a:latin typeface="+mn-ea"/>
                <a:ea typeface="+mn-ea"/>
              </a:rPr>
              <a:t>OpenFlow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210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OpenFlow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프로토콜 </a:t>
            </a:r>
            <a:r>
              <a:rPr lang="ko-KR" altLang="en-US" sz="1600" b="1" kern="0" dirty="0" err="1">
                <a:latin typeface="맑은 고딕" pitchFamily="50" charset="-127"/>
                <a:ea typeface="맑은 고딕" pitchFamily="50" charset="-127"/>
              </a:rPr>
              <a:t>메세지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 타입</a:t>
            </a:r>
            <a:endParaRPr lang="en-US" altLang="ko-KR" sz="1600" b="1" kern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컨트롤러와 스위치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스위치에서 시작돼 스위치의 상태를 직접관리하거나 조사하기 위함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기능요청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스위치 설정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상태 수정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상태읽기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패킷전송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배리어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대칭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메세지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스위치나 컨트롤러 중 하나가 시작하고 상대방의 동의를 구하지 않고 보냄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  ( Hello, Echo, Vendor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메세지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비대칭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메세지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스위치가 시작하고 네트워크 이벤트와 스위치 상태변화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에러를 컨트롤러에게 전달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  (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패킷인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플로우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제거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포트상태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에러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 descr="C:\Users\user\Desktop\sdn-nfv-openflow-and-forces-54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3"/>
          <a:stretch/>
        </p:blipFill>
        <p:spPr bwMode="auto">
          <a:xfrm>
            <a:off x="431963" y="3559773"/>
            <a:ext cx="5292588" cy="339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91" y="3559773"/>
            <a:ext cx="5073638" cy="3403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5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2-3. </a:t>
            </a:r>
            <a:r>
              <a:rPr lang="en-US" altLang="ko-KR" sz="2000" dirty="0" err="1" smtClean="0">
                <a:latin typeface="+mn-ea"/>
                <a:ea typeface="+mn-ea"/>
              </a:rPr>
              <a:t>OpenFlow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4330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OpenFlow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TEST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가상 호스트와 스위치는 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으로 구성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OpenFlow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Controller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는 외부에 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OpenDayLight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로 구성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user\Desktop\open-vswitch-mininet-opendaylight-3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3" b="16490"/>
          <a:stretch/>
        </p:blipFill>
        <p:spPr bwMode="auto">
          <a:xfrm>
            <a:off x="683990" y="2538301"/>
            <a:ext cx="5005848" cy="390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Three_switch_layout_si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00" y="2690801"/>
            <a:ext cx="3852428" cy="360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7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3. </a:t>
            </a:r>
            <a:r>
              <a:rPr lang="en-US" altLang="ko-KR" sz="2000" dirty="0" err="1" smtClean="0">
                <a:latin typeface="+mn-ea"/>
                <a:ea typeface="+mn-ea"/>
              </a:rPr>
              <a:t>Mininet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이란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64907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Mininet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이란</a:t>
            </a:r>
            <a:r>
              <a:rPr lang="en-US" altLang="ko-KR" sz="1600" b="1" dirty="0" smtClean="0">
                <a:latin typeface="+mn-ea"/>
                <a:ea typeface="+mn-ea"/>
              </a:rPr>
              <a:t>?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en-US" altLang="ko-KR" sz="1600" b="1" dirty="0" err="1" smtClean="0">
                <a:latin typeface="+mn-ea"/>
                <a:ea typeface="+mn-ea"/>
              </a:rPr>
              <a:t>Mininet</a:t>
            </a:r>
            <a:r>
              <a:rPr lang="ko-KR" altLang="en-US" sz="1600" dirty="0" smtClean="0">
                <a:latin typeface="+mn-ea"/>
                <a:ea typeface="+mn-ea"/>
              </a:rPr>
              <a:t>은 네트워크 에뮬레이터 프로그램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- </a:t>
            </a:r>
            <a:r>
              <a:rPr lang="en-US" altLang="ko-KR" sz="1600" dirty="0" err="1" smtClean="0">
                <a:latin typeface="+mn-ea"/>
                <a:ea typeface="+mn-ea"/>
              </a:rPr>
              <a:t>Mininet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은 </a:t>
            </a:r>
            <a:r>
              <a:rPr lang="en-US" altLang="ko-KR" sz="1600" dirty="0" smtClean="0">
                <a:latin typeface="+mn-ea"/>
                <a:ea typeface="+mn-ea"/>
              </a:rPr>
              <a:t>single </a:t>
            </a:r>
            <a:r>
              <a:rPr lang="ko-KR" altLang="en-US" sz="1600" dirty="0" smtClean="0">
                <a:latin typeface="+mn-ea"/>
                <a:ea typeface="+mn-ea"/>
              </a:rPr>
              <a:t>서버에서 </a:t>
            </a:r>
            <a:r>
              <a:rPr lang="en-US" altLang="ko-KR" sz="1600" dirty="0" smtClean="0">
                <a:latin typeface="+mn-ea"/>
                <a:ea typeface="+mn-ea"/>
              </a:rPr>
              <a:t>virtual </a:t>
            </a:r>
            <a:r>
              <a:rPr lang="en-US" altLang="ko-KR" sz="1600" dirty="0" err="1">
                <a:latin typeface="+mn-ea"/>
                <a:ea typeface="+mn-ea"/>
              </a:rPr>
              <a:t>OpenFlow</a:t>
            </a:r>
            <a:r>
              <a:rPr lang="en-US" altLang="ko-KR" sz="1600" dirty="0">
                <a:latin typeface="+mn-ea"/>
                <a:ea typeface="+mn-ea"/>
              </a:rPr>
              <a:t> network (</a:t>
            </a:r>
            <a:r>
              <a:rPr lang="en-US" altLang="ko-KR" sz="1600" dirty="0" smtClean="0">
                <a:latin typeface="+mn-ea"/>
                <a:ea typeface="+mn-ea"/>
              </a:rPr>
              <a:t>controller</a:t>
            </a:r>
            <a:r>
              <a:rPr lang="en-US" altLang="ko-KR" sz="1600" dirty="0">
                <a:latin typeface="+mn-ea"/>
                <a:ea typeface="+mn-ea"/>
              </a:rPr>
              <a:t>, switches, hosts, and </a:t>
            </a:r>
            <a:r>
              <a:rPr lang="en-US" altLang="ko-KR" sz="1600" dirty="0" smtClean="0">
                <a:latin typeface="+mn-ea"/>
                <a:ea typeface="+mn-ea"/>
              </a:rPr>
              <a:t>links)  </a:t>
            </a:r>
            <a:r>
              <a:rPr lang="ko-KR" altLang="en-US" sz="1600" dirty="0" smtClean="0">
                <a:latin typeface="+mn-ea"/>
                <a:ea typeface="+mn-ea"/>
              </a:rPr>
              <a:t>생</a:t>
            </a:r>
            <a:r>
              <a:rPr lang="ko-KR" altLang="en-US" sz="1600" dirty="0">
                <a:latin typeface="+mn-ea"/>
                <a:ea typeface="+mn-ea"/>
              </a:rPr>
              <a:t>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 - Python </a:t>
            </a:r>
            <a:r>
              <a:rPr lang="ko-KR" altLang="en-US" sz="1600" dirty="0" err="1" smtClean="0">
                <a:latin typeface="+mn-ea"/>
                <a:ea typeface="+mn-ea"/>
              </a:rPr>
              <a:t>프로그래맹을</a:t>
            </a:r>
            <a:r>
              <a:rPr lang="ko-KR" altLang="en-US" sz="1600" dirty="0" smtClean="0">
                <a:latin typeface="+mn-ea"/>
                <a:ea typeface="+mn-ea"/>
              </a:rPr>
              <a:t> 통한 가상 네트워크 구성 지원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ko-KR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 descr="C:\Users\user\Desktop\frontp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0" y="2934345"/>
            <a:ext cx="522058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6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3-1. Controller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43304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Controller </a:t>
            </a:r>
            <a:r>
              <a:rPr lang="ko-KR" altLang="en-US" sz="1600" b="1" dirty="0" smtClean="0">
                <a:latin typeface="+mn-ea"/>
                <a:ea typeface="+mn-ea"/>
              </a:rPr>
              <a:t>이란</a:t>
            </a:r>
            <a:r>
              <a:rPr lang="en-US" altLang="ko-KR" sz="1600" b="1" dirty="0" smtClean="0">
                <a:latin typeface="+mn-ea"/>
                <a:ea typeface="+mn-ea"/>
              </a:rPr>
              <a:t>?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  <a:ea typeface="+mn-ea"/>
              </a:rPr>
              <a:t>OpenFlow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  <a:ea typeface="+mn-ea"/>
              </a:rPr>
              <a:t>스위치와 통신하며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  <a:ea typeface="+mn-ea"/>
              </a:rPr>
              <a:t>flow-table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  <a:ea typeface="+mn-ea"/>
              </a:rPr>
              <a:t>을 내려줌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- Controller</a:t>
            </a:r>
            <a:r>
              <a:rPr lang="ko-KR" altLang="en-US" sz="1600" dirty="0" smtClean="0">
                <a:latin typeface="+mn-ea"/>
                <a:ea typeface="+mn-ea"/>
              </a:rPr>
              <a:t>는 </a:t>
            </a:r>
            <a:r>
              <a:rPr lang="en-US" altLang="ko-KR" sz="1600" dirty="0" smtClean="0">
                <a:latin typeface="+mn-ea"/>
                <a:ea typeface="+mn-ea"/>
              </a:rPr>
              <a:t>Switch</a:t>
            </a:r>
            <a:r>
              <a:rPr lang="ko-KR" altLang="en-US" sz="1600" dirty="0" smtClean="0">
                <a:latin typeface="+mn-ea"/>
                <a:ea typeface="+mn-ea"/>
              </a:rPr>
              <a:t>와 같은 </a:t>
            </a:r>
            <a:r>
              <a:rPr lang="ko-KR" altLang="en-US" sz="1600" dirty="0" err="1" smtClean="0">
                <a:latin typeface="+mn-ea"/>
                <a:ea typeface="+mn-ea"/>
              </a:rPr>
              <a:t>머신에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있을수</a:t>
            </a:r>
            <a:r>
              <a:rPr lang="ko-KR" altLang="en-US" sz="1600" dirty="0" smtClean="0">
                <a:latin typeface="+mn-ea"/>
                <a:ea typeface="+mn-ea"/>
              </a:rPr>
              <a:t> 도 있고 외부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err="1" smtClean="0">
                <a:latin typeface="+mn-ea"/>
                <a:ea typeface="+mn-ea"/>
              </a:rPr>
              <a:t>사설망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인터넷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상에 </a:t>
            </a:r>
            <a:r>
              <a:rPr lang="ko-KR" altLang="en-US" sz="1600" dirty="0" err="1" smtClean="0">
                <a:latin typeface="+mn-ea"/>
                <a:ea typeface="+mn-ea"/>
              </a:rPr>
              <a:t>존재할수도</a:t>
            </a:r>
            <a:r>
              <a:rPr lang="ko-KR" altLang="en-US" sz="1600" dirty="0" smtClean="0">
                <a:latin typeface="+mn-ea"/>
                <a:ea typeface="+mn-ea"/>
              </a:rPr>
              <a:t> 있음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Mininet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내부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Controller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를 제공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mn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–controller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ref (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참조 컨트롤러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mn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–controller 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ovsc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ovs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컨트롤러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mn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–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controller NOX  (NOX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컨트롤러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3-2. </a:t>
            </a:r>
            <a:r>
              <a:rPr lang="en-US" altLang="ko-KR" sz="2000" dirty="0" err="1" smtClean="0">
                <a:latin typeface="+mn-ea"/>
                <a:ea typeface="+mn-ea"/>
              </a:rPr>
              <a:t>Mininet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433048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Mininet</a:t>
            </a:r>
            <a:r>
              <a:rPr lang="en-US" altLang="ko-KR" sz="1600" b="1" dirty="0" smtClean="0">
                <a:latin typeface="+mn-ea"/>
                <a:ea typeface="+mn-ea"/>
              </a:rPr>
              <a:t>  </a:t>
            </a:r>
            <a:r>
              <a:rPr lang="ko-KR" altLang="en-US" sz="1600" b="1" dirty="0" smtClean="0">
                <a:latin typeface="+mn-ea"/>
                <a:ea typeface="+mn-ea"/>
              </a:rPr>
              <a:t>설치방법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hlinkClick r:id="rId2" action="ppaction://hlinkfile"/>
              </a:rPr>
              <a:t>Option 1: </a:t>
            </a:r>
            <a:r>
              <a:rPr lang="en-US" altLang="ko-KR" sz="1600" dirty="0" err="1">
                <a:hlinkClick r:id="rId2" action="ppaction://hlinkfile"/>
              </a:rPr>
              <a:t>Mininet</a:t>
            </a:r>
            <a:r>
              <a:rPr lang="en-US" altLang="ko-KR" sz="1600" dirty="0">
                <a:hlinkClick r:id="rId2" action="ppaction://hlinkfile"/>
              </a:rPr>
              <a:t> VM Installation (easy, recommended)</a:t>
            </a:r>
            <a:endParaRPr lang="en-US" altLang="ko-KR" sz="1600" dirty="0"/>
          </a:p>
          <a:p>
            <a:pPr algn="l"/>
            <a:r>
              <a:rPr lang="en-US" altLang="ko-KR" sz="1600" dirty="0">
                <a:hlinkClick r:id="rId3" action="ppaction://hlinkfile"/>
              </a:rPr>
              <a:t>Option 2: Native Installation from Source</a:t>
            </a:r>
            <a:endParaRPr lang="en-US" altLang="ko-KR" sz="1600" dirty="0"/>
          </a:p>
          <a:p>
            <a:pPr algn="l"/>
            <a:r>
              <a:rPr lang="en-US" altLang="ko-KR" sz="1600" dirty="0">
                <a:hlinkClick r:id="rId4" action="ppaction://hlinkfile"/>
              </a:rPr>
              <a:t>Option 3: Installation from Packages</a:t>
            </a:r>
            <a:endParaRPr lang="en-US" altLang="ko-KR" sz="1600" dirty="0"/>
          </a:p>
          <a:p>
            <a:pPr algn="l"/>
            <a:r>
              <a:rPr lang="en-US" altLang="ko-KR" sz="1600" dirty="0">
                <a:hlinkClick r:id="rId5" action="ppaction://hlinkfile"/>
              </a:rPr>
              <a:t>Option 4. Upgrading an existing </a:t>
            </a:r>
            <a:r>
              <a:rPr lang="en-US" altLang="ko-KR" sz="1600" dirty="0" err="1">
                <a:hlinkClick r:id="rId5" action="ppaction://hlinkfile"/>
              </a:rPr>
              <a:t>Mininet</a:t>
            </a:r>
            <a:r>
              <a:rPr lang="en-US" altLang="ko-KR" sz="1600" dirty="0">
                <a:hlinkClick r:id="rId5" action="ppaction://hlinkfile"/>
              </a:rPr>
              <a:t> Installation</a:t>
            </a:r>
            <a:endParaRPr lang="en-US" altLang="ko-KR" sz="1600" dirty="0"/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endParaRPr lang="en-US" altLang="ko-KR" sz="1600" dirty="0" smtClean="0"/>
          </a:p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Mininet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설치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</a:rPr>
              <a:t>(YUM) </a:t>
            </a: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repo 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설정 </a:t>
            </a: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[root@webserver01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yum.repos.d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]# cat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naulinux.repo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naulinux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name=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NauLinux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Extras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baseurl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=http://downloads.naulinux.ru/pub/NauLinux/6.5/$basearch/Extras/RPMS/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enabled=1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gpgcheck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gpgkey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=http://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downloads.naulinux.ru/pub/NauLinux/RPM-GPG-KEY-linux-ink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dirty="0"/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yum install 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mininet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5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3-3. </a:t>
            </a:r>
            <a:r>
              <a:rPr lang="en-US" altLang="ko-KR" sz="2000" dirty="0" err="1" smtClean="0">
                <a:latin typeface="+mn-ea"/>
                <a:ea typeface="+mn-ea"/>
              </a:rPr>
              <a:t>Mininet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설치확인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702097"/>
            <a:ext cx="9433048" cy="66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>
                <a:latin typeface="+mn-ea"/>
                <a:ea typeface="+mn-ea"/>
              </a:rPr>
              <a:t>Mininet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설치확인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cho@ubuntu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init.d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mn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--test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pingall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Creating network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Adding controller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Adding hosts: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h1 h2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Adding switches: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Adding links: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(h1, s1) (h2, s1)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Configuring hosts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h1 h2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Starting controller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Starting 1 switches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Ping: testing ping reachability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h1 -&gt; h2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h2 -&gt; h1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Results: 0% dropped (2/2 received)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Stopping 1 switches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s1 ..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Stopping 2 hosts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h1 h2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Stopping 1 controllers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 Done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completed in 1.390 </a:t>
            </a:r>
            <a:r>
              <a:rPr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seconds</a:t>
            </a:r>
            <a:endParaRPr lang="en-US" altLang="ko-KR" sz="10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8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1474027524</TotalTime>
  <Pages>39</Pages>
  <Words>2723</Words>
  <Application>Microsoft Office PowerPoint</Application>
  <PresentationFormat>사용자 지정</PresentationFormat>
  <Paragraphs>517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1_디자인 사용자 지정</vt:lpstr>
      <vt:lpstr>3_디자인 사용자 지정</vt:lpstr>
      <vt:lpstr>OpenFlow실습</vt:lpstr>
      <vt:lpstr>1. SDN</vt:lpstr>
      <vt:lpstr>2-1. OpenFlow </vt:lpstr>
      <vt:lpstr>2-2. OpenFlow </vt:lpstr>
      <vt:lpstr>2-3. OpenFlow </vt:lpstr>
      <vt:lpstr>3. Mininet 이란 </vt:lpstr>
      <vt:lpstr>3-1. Controller</vt:lpstr>
      <vt:lpstr>3-2. Mininet 설치</vt:lpstr>
      <vt:lpstr>3-3. Mininet 설치확인</vt:lpstr>
      <vt:lpstr>3-4. Mininet 명령어</vt:lpstr>
      <vt:lpstr>3-5. Mininet 명령어</vt:lpstr>
      <vt:lpstr>3-6. Mininet dpctl</vt:lpstr>
      <vt:lpstr>4. Controller(Pox) </vt:lpstr>
      <vt:lpstr>5. Controller(Floodlight) </vt:lpstr>
      <vt:lpstr>6. Opendaylight </vt:lpstr>
      <vt:lpstr>6-1. Controller(ODL –zip파일로 설치) </vt:lpstr>
      <vt:lpstr>6-2. Controller(ODL) </vt:lpstr>
      <vt:lpstr>6-3. Controller(ODL) </vt:lpstr>
      <vt:lpstr>6-4. Controller(ODL ) </vt:lpstr>
      <vt:lpstr>6-5. Controller(ODL) </vt:lpstr>
      <vt:lpstr>6-5. Controller(ODL) </vt:lpstr>
      <vt:lpstr>7-1. onos </vt:lpstr>
      <vt:lpstr>7-2. onos </vt:lpstr>
      <vt:lpstr>7-3. onos 설치방법</vt:lpstr>
      <vt:lpstr>7-4. onos설치 (source 설치) </vt:lpstr>
      <vt:lpstr>7-5. onos 기본명령어</vt:lpstr>
      <vt:lpstr>7-6. onos gui</vt:lpstr>
      <vt:lpstr>7-7. onos mininet 연동</vt:lpstr>
      <vt:lpstr>7-8. onos 모니터링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6115</cp:revision>
  <cp:lastPrinted>2014-04-16T08:01:37Z</cp:lastPrinted>
  <dcterms:created xsi:type="dcterms:W3CDTF">1996-10-14T12:11:22Z</dcterms:created>
  <dcterms:modified xsi:type="dcterms:W3CDTF">2017-09-20T02:19:12Z</dcterms:modified>
</cp:coreProperties>
</file>