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4" r:id="rId1"/>
    <p:sldMasterId id="2147483679" r:id="rId2"/>
  </p:sldMasterIdLst>
  <p:notesMasterIdLst>
    <p:notesMasterId r:id="rId31"/>
  </p:notesMasterIdLst>
  <p:handoutMasterIdLst>
    <p:handoutMasterId r:id="rId32"/>
  </p:handoutMasterIdLst>
  <p:sldIdLst>
    <p:sldId id="3426" r:id="rId3"/>
    <p:sldId id="3646" r:id="rId4"/>
    <p:sldId id="3711" r:id="rId5"/>
    <p:sldId id="3712" r:id="rId6"/>
    <p:sldId id="3713" r:id="rId7"/>
    <p:sldId id="3714" r:id="rId8"/>
    <p:sldId id="3715" r:id="rId9"/>
    <p:sldId id="3716" r:id="rId10"/>
    <p:sldId id="3689" r:id="rId11"/>
    <p:sldId id="3699" r:id="rId12"/>
    <p:sldId id="3690" r:id="rId13"/>
    <p:sldId id="3693" r:id="rId14"/>
    <p:sldId id="3694" r:id="rId15"/>
    <p:sldId id="3692" r:id="rId16"/>
    <p:sldId id="3695" r:id="rId17"/>
    <p:sldId id="3696" r:id="rId18"/>
    <p:sldId id="3697" r:id="rId19"/>
    <p:sldId id="3698" r:id="rId20"/>
    <p:sldId id="3703" r:id="rId21"/>
    <p:sldId id="3700" r:id="rId22"/>
    <p:sldId id="3702" r:id="rId23"/>
    <p:sldId id="3701" r:id="rId24"/>
    <p:sldId id="3704" r:id="rId25"/>
    <p:sldId id="3705" r:id="rId26"/>
    <p:sldId id="3709" r:id="rId27"/>
    <p:sldId id="3706" r:id="rId28"/>
    <p:sldId id="3708" r:id="rId29"/>
    <p:sldId id="3710" r:id="rId30"/>
  </p:sldIdLst>
  <p:sldSz cx="10440988" cy="7308850"/>
  <p:notesSz cx="6807200" cy="9939338"/>
  <p:kinsoku lang="ko-KR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Arial" pitchFamily="34" charset="0"/>
        <a:ea typeface="HY태고딕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9724E39-A602-4F68-9D58-B1E30C6B6FDD}">
          <p14:sldIdLst>
            <p14:sldId id="3426"/>
            <p14:sldId id="3646"/>
            <p14:sldId id="3711"/>
            <p14:sldId id="3712"/>
            <p14:sldId id="3713"/>
            <p14:sldId id="3714"/>
            <p14:sldId id="3715"/>
            <p14:sldId id="3716"/>
            <p14:sldId id="3689"/>
            <p14:sldId id="3699"/>
            <p14:sldId id="3690"/>
            <p14:sldId id="3693"/>
            <p14:sldId id="3694"/>
            <p14:sldId id="3692"/>
            <p14:sldId id="3695"/>
            <p14:sldId id="3696"/>
            <p14:sldId id="3697"/>
            <p14:sldId id="3698"/>
            <p14:sldId id="3703"/>
            <p14:sldId id="3700"/>
            <p14:sldId id="3702"/>
            <p14:sldId id="3701"/>
            <p14:sldId id="3704"/>
            <p14:sldId id="3705"/>
            <p14:sldId id="3709"/>
            <p14:sldId id="3706"/>
            <p14:sldId id="3708"/>
            <p14:sldId id="37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E9E8F0"/>
    <a:srgbClr val="6666FF"/>
    <a:srgbClr val="6BFA32"/>
    <a:srgbClr val="B03C76"/>
    <a:srgbClr val="FF99CC"/>
    <a:srgbClr val="B7B7FF"/>
    <a:srgbClr val="7D2B54"/>
    <a:srgbClr val="DDDDDD"/>
    <a:srgbClr val="CED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752" autoAdjust="0"/>
    <p:restoredTop sz="98698" autoAdjust="0"/>
  </p:normalViewPr>
  <p:slideViewPr>
    <p:cSldViewPr showGuides="1">
      <p:cViewPr>
        <p:scale>
          <a:sx n="100" d="100"/>
          <a:sy n="100" d="100"/>
        </p:scale>
        <p:origin x="-72" y="546"/>
      </p:cViewPr>
      <p:guideLst>
        <p:guide orient="horz" pos="4593"/>
        <p:guide pos="6277"/>
        <p:guide pos="300"/>
        <p:guide pos="3288"/>
        <p:guide pos="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32"/>
    </p:cViewPr>
  </p:sorterViewPr>
  <p:notesViewPr>
    <p:cSldViewPr showGuides="1">
      <p:cViewPr varScale="1">
        <p:scale>
          <a:sx n="73" d="100"/>
          <a:sy n="73" d="100"/>
        </p:scale>
        <p:origin x="-1998" y="-96"/>
      </p:cViewPr>
      <p:guideLst>
        <p:guide orient="horz" pos="3132"/>
        <p:guide pos="21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69922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1525" y="639763"/>
            <a:ext cx="5299075" cy="370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sz="quarter" idx="3"/>
          </p:nvPr>
        </p:nvSpPr>
        <p:spPr bwMode="auto">
          <a:xfrm>
            <a:off x="679763" y="4721106"/>
            <a:ext cx="5447675" cy="447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27" tIns="45914" rIns="91827" bIns="45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3553059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3" descr="2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288" y="657225"/>
            <a:ext cx="1090612" cy="42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2286000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endParaRPr lang="en-US" altLang="ko-KR" smtClean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90663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b="1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4"/>
            <a:endParaRPr lang="en-US" altLang="ko-KR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12150" y="231775"/>
            <a:ext cx="1827213" cy="382588"/>
          </a:xfrm>
          <a:prstGeom prst="rect">
            <a:avLst/>
          </a:prstGeom>
          <a:solidFill>
            <a:srgbClr val="E30F32"/>
          </a:solidFill>
        </p:spPr>
        <p:txBody>
          <a:bodyPr lIns="0" tIns="0" rIns="0" bIns="0"/>
          <a:lstStyle/>
          <a:p>
            <a:pPr>
              <a:defRPr/>
            </a:pP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28743" y="1008351"/>
            <a:ext cx="9396890" cy="727501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7" descr="2-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61" t="5249" r="2161" b="5249"/>
          <a:stretch>
            <a:fillRect/>
          </a:stretch>
        </p:blipFill>
        <p:spPr bwMode="gray">
          <a:xfrm>
            <a:off x="755650" y="657225"/>
            <a:ext cx="1119188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89075" y="2284413"/>
            <a:ext cx="7473950" cy="838200"/>
          </a:xfrm>
        </p:spPr>
        <p:txBody>
          <a:bodyPr/>
          <a:lstStyle>
            <a:lvl1pPr>
              <a:defRPr sz="4200" smtClean="0"/>
            </a:lvl1pPr>
          </a:lstStyle>
          <a:p>
            <a:r>
              <a:rPr lang="ko-KR" altLang="en-US" smtClean="0"/>
              <a:t> </a:t>
            </a:r>
          </a:p>
        </p:txBody>
      </p:sp>
      <p:sp>
        <p:nvSpPr>
          <p:cNvPr id="389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9075" y="3195638"/>
            <a:ext cx="7473950" cy="57626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 smtClean="0"/>
            </a:lvl1pPr>
          </a:lstStyle>
          <a:p>
            <a:endParaRPr lang="ko-KR" altLang="en-US" smtClean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55" descr="1-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 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909638"/>
            <a:ext cx="9356725" cy="575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D779707D-6BB7-4C8F-A0D6-4B750CF8354A}" type="slidenum">
              <a:rPr lang="ko-KR" altLang="en-US" sz="900" b="1"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29" r:id="rId2"/>
    <p:sldLayoutId id="2147484330" r:id="rId3"/>
    <p:sldLayoutId id="2147484331" r:id="rId4"/>
    <p:sldLayoutId id="2147484332" r:id="rId5"/>
    <p:sldLayoutId id="2147484339" r:id="rId6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itchFamily="50" charset="-127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tx1"/>
          </a:solidFill>
          <a:latin typeface="맑은 고딕" pitchFamily="50" charset="-127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8" descr="1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10440988" cy="730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072063" y="6954838"/>
            <a:ext cx="3000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6318" tIns="56318" rIns="56318" bIns="56318" anchor="ctr"/>
          <a:lstStyle/>
          <a:p>
            <a:pPr defTabSz="954088" eaLnBrk="0" latinLnBrk="0" hangingPunct="0">
              <a:defRPr/>
            </a:pPr>
            <a:endParaRPr kumimoji="0" lang="en-GB" altLang="ko-KR" sz="1200" b="1">
              <a:solidFill>
                <a:srgbClr val="3333CC"/>
              </a:solidFill>
              <a:latin typeface="Optima" pitchFamily="2" charset="2"/>
              <a:ea typeface="가는각진제목체" pitchFamily="18" charset="-127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8638" y="244475"/>
            <a:ext cx="93567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Header Ling (Korean-</a:t>
            </a:r>
            <a:r>
              <a:rPr lang="ko-KR" altLang="en-US" smtClean="0"/>
              <a:t>맑은고딕</a:t>
            </a:r>
            <a:r>
              <a:rPr lang="en-US" altLang="ko-KR" smtClean="0"/>
              <a:t>, English-Arial font17)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2925" y="917575"/>
            <a:ext cx="9356725" cy="57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넷째수준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02800" y="6878638"/>
            <a:ext cx="766763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fld id="{EABB69BB-C40E-433D-BF15-62F6E2354879}" type="slidenum">
              <a:rPr lang="ko-KR" altLang="en-US" sz="9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endParaRPr lang="en-US" altLang="ko-KR" sz="900" b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34" r:id="rId2"/>
    <p:sldLayoutId id="2147484335" r:id="rId3"/>
    <p:sldLayoutId id="2147484336" r:id="rId4"/>
    <p:sldLayoutId id="2147484337" r:id="rId5"/>
  </p:sldLayoutIdLst>
  <p:hf hdr="0" ftr="0"/>
  <p:txStyles>
    <p:titleStyle>
      <a:lvl1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+mj-ea"/>
          <a:cs typeface="+mj-cs"/>
        </a:defRPr>
      </a:lvl1pPr>
      <a:lvl2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2pPr>
      <a:lvl3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3pPr>
      <a:lvl4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4pPr>
      <a:lvl5pPr algn="l" defTabSz="952500" rtl="0" eaLnBrk="0" fontAlgn="base" latinLnBrk="1" hangingPunct="0">
        <a:spcBef>
          <a:spcPct val="0"/>
        </a:spcBef>
        <a:spcAft>
          <a:spcPct val="0"/>
        </a:spcAft>
        <a:defRPr kumimoji="1" sz="1700" b="1">
          <a:solidFill>
            <a:schemeClr val="bg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600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87325" indent="-187325" algn="l" defTabSz="952500" rtl="0" eaLnBrk="0" fontAlgn="base" latinLnBrk="1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l"/>
        <a:defRPr kumimoji="1" sz="1200">
          <a:solidFill>
            <a:schemeClr val="bg1"/>
          </a:solidFill>
          <a:latin typeface="+mn-lt"/>
          <a:ea typeface="+mn-ea"/>
          <a:cs typeface="+mn-cs"/>
        </a:defRPr>
      </a:lvl1pPr>
      <a:lvl2pPr marL="461963" indent="-88900" algn="l" defTabSz="9525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bg1"/>
          </a:solidFill>
          <a:latin typeface="+mn-lt"/>
          <a:ea typeface="+mn-ea"/>
        </a:defRPr>
      </a:lvl2pPr>
      <a:lvl3pPr marL="844550" indent="-98425" algn="l" defTabSz="9525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bg1"/>
          </a:solidFill>
          <a:latin typeface="+mn-lt"/>
          <a:ea typeface="+mn-ea"/>
        </a:defRPr>
      </a:lvl3pPr>
      <a:lvl4pPr marL="1306513" indent="-187325" algn="l" defTabSz="952500" rtl="0" eaLnBrk="0" fontAlgn="base" latinLnBrk="1" hangingPunct="0">
        <a:spcBef>
          <a:spcPct val="20000"/>
        </a:spcBef>
        <a:spcAft>
          <a:spcPct val="0"/>
        </a:spcAft>
        <a:buFont typeface="Optima" pitchFamily="2" charset="2"/>
        <a:buChar char=""/>
        <a:defRPr kumimoji="1" sz="1200">
          <a:solidFill>
            <a:schemeClr val="bg1"/>
          </a:solidFill>
          <a:latin typeface="+mn-lt"/>
          <a:ea typeface="+mn-ea"/>
        </a:defRPr>
      </a:lvl4pPr>
      <a:lvl5pPr marL="2143125" indent="-238125" algn="l" defTabSz="9525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C%8A%A4%ED%8A%B8%EB%A6%AC%EB%B0%8D" TargetMode="External"/><Relationship Id="rId3" Type="http://schemas.openxmlformats.org/officeDocument/2006/relationships/hyperlink" Target="https://ko.wikipedia.org/wiki/%ED%8C%8C%EC%9D%BC_%EC%8B%9C%EC%8A%A4%ED%85%9C" TargetMode="External"/><Relationship Id="rId7" Type="http://schemas.openxmlformats.org/officeDocument/2006/relationships/hyperlink" Target="https://ko.wikipedia.org/wiki/%ED%81%B4%EB%9D%BC%EC%9A%B0%EB%93%9C_%EC%BB%B4%ED%93%A8%ED%8C%85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s://ko.wikipedia.org/wiki/N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o.wikipedia.org/wiki/%EB%84%A4%ED%8A%B8%EC%9B%8C%ED%81%AC_%ED%8C%8C%EC%9D%BC_%EC%8B%9C%EC%8A%A4%ED%85%9C" TargetMode="External"/><Relationship Id="rId11" Type="http://schemas.openxmlformats.org/officeDocument/2006/relationships/hyperlink" Target="https://ko.wikipedia.org/wiki/%EB%A0%88%EB%93%9C%ED%96%87" TargetMode="External"/><Relationship Id="rId5" Type="http://schemas.openxmlformats.org/officeDocument/2006/relationships/hyperlink" Target="https://ko.wikipedia.org/wiki/%EC%9D%B8%ED%94%BC%EB%8B%88%EB%B0%B4%EB%93%9C" TargetMode="External"/><Relationship Id="rId10" Type="http://schemas.openxmlformats.org/officeDocument/2006/relationships/hyperlink" Target="https://ko.wikipedia.org/w/index.php?title=Gluster&amp;action=edit&amp;redlink=1" TargetMode="External"/><Relationship Id="rId4" Type="http://schemas.openxmlformats.org/officeDocument/2006/relationships/hyperlink" Target="https://ko.wikipedia.org/wiki/%EC%9D%B4%EB%8D%94%EB%84%B7" TargetMode="External"/><Relationship Id="rId9" Type="http://schemas.openxmlformats.org/officeDocument/2006/relationships/hyperlink" Target="https://ko.wikipedia.org/wiki/%EC%BD%98%ED%85%90%EC%B8%A0_%EC%A0%84%EC%86%A1_%EB%84%A4%ED%8A%B8%EC%9B%8C%ED%81%A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990" y="2250269"/>
            <a:ext cx="9145016" cy="1188132"/>
          </a:xfrm>
        </p:spPr>
        <p:txBody>
          <a:bodyPr/>
          <a:lstStyle/>
          <a:p>
            <a:pPr algn="ctr"/>
            <a:r>
              <a:rPr lang="en-US" altLang="ko-KR" sz="6000" dirty="0" err="1" smtClean="0">
                <a:latin typeface="+mn-ea"/>
                <a:ea typeface="+mn-ea"/>
              </a:rPr>
              <a:t>gluster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68266" y="4914565"/>
            <a:ext cx="3888432" cy="576262"/>
          </a:xfrm>
        </p:spPr>
        <p:txBody>
          <a:bodyPr/>
          <a:lstStyle/>
          <a:p>
            <a:pPr algn="ctr"/>
            <a:r>
              <a:rPr lang="ko-KR" altLang="en-US" sz="2400" dirty="0" smtClean="0">
                <a:latin typeface="+mn-ea"/>
              </a:rPr>
              <a:t>보라매</a:t>
            </a:r>
            <a:r>
              <a:rPr lang="en-US" altLang="ko-KR" sz="2400" dirty="0" smtClean="0">
                <a:latin typeface="+mn-ea"/>
              </a:rPr>
              <a:t>NOC – </a:t>
            </a:r>
            <a:r>
              <a:rPr lang="ko-KR" altLang="en-US" sz="2400" dirty="0" smtClean="0">
                <a:latin typeface="+mn-ea"/>
              </a:rPr>
              <a:t>가상화</a:t>
            </a:r>
            <a:r>
              <a:rPr lang="en-US" altLang="ko-KR" sz="2400" dirty="0" smtClean="0">
                <a:latin typeface="+mn-ea"/>
              </a:rPr>
              <a:t>WG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71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err="1" smtClean="0">
                <a:latin typeface="+mn-ea"/>
                <a:ea typeface="+mn-ea"/>
              </a:rPr>
              <a:t>vol</a:t>
            </a:r>
            <a:r>
              <a:rPr lang="en-US" altLang="ko-KR" sz="2000" dirty="0" smtClean="0">
                <a:latin typeface="+mn-ea"/>
                <a:ea typeface="+mn-ea"/>
              </a:rPr>
              <a:t> type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388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err="1" smtClean="0"/>
              <a:t>gluster</a:t>
            </a:r>
            <a:r>
              <a:rPr lang="ko-KR" altLang="en-US" sz="1800" b="1" dirty="0"/>
              <a:t>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기본 </a:t>
            </a:r>
            <a:r>
              <a:rPr lang="en-US" altLang="ko-KR" sz="1800" b="1" dirty="0" smtClean="0"/>
              <a:t>type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3" name="Picture 2" descr="C:\Users\user\Desktop\ac0a300c-ef5f-11e4-8599-e7d06de1165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5" y="1189893"/>
            <a:ext cx="4453731" cy="187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d75272a6-ef5f-11e4-869a-c355e85057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06" y="3222377"/>
            <a:ext cx="4453731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f411fa56-ef5f-11e4-8e78-a0896a47625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5094585"/>
            <a:ext cx="4438062" cy="184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364510" y="882117"/>
            <a:ext cx="38884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err="1" smtClean="0"/>
              <a:t>gluster</a:t>
            </a:r>
            <a:r>
              <a:rPr lang="ko-KR" altLang="en-US" sz="1800" b="1" dirty="0"/>
              <a:t>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복합 </a:t>
            </a:r>
            <a:r>
              <a:rPr lang="en-US" altLang="ko-KR" sz="1800" b="1" dirty="0" smtClean="0"/>
              <a:t>type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1029" name="Picture 5" descr="C:\Users\user\Desktop\0ce267d2-ef60-11e4-9959-43465a2a25f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90" y="1566193"/>
            <a:ext cx="4716524" cy="237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user\Desktop\23a17eae-ef60-11e4-8813-a40a2384c5c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490" y="4086473"/>
            <a:ext cx="4716524" cy="23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서버 설치 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</a:rPr>
              <a:t>vi /</a:t>
            </a:r>
            <a:r>
              <a:rPr lang="en-US" altLang="ko-KR" sz="1600" dirty="0" err="1">
                <a:latin typeface="+mn-ea"/>
              </a:rPr>
              <a:t>etc</a:t>
            </a:r>
            <a:r>
              <a:rPr lang="en-US" altLang="ko-KR" sz="1600" dirty="0">
                <a:latin typeface="+mn-ea"/>
              </a:rPr>
              <a:t>/hosts  -&gt; hostname </a:t>
            </a:r>
            <a:r>
              <a:rPr lang="ko-KR" altLang="en-US" sz="1600" dirty="0" smtClean="0">
                <a:latin typeface="+mn-ea"/>
              </a:rPr>
              <a:t>등록 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ssh</a:t>
            </a:r>
            <a:r>
              <a:rPr lang="ko-KR" altLang="en-US" sz="1600" dirty="0" smtClean="0">
                <a:latin typeface="+mn-ea"/>
              </a:rPr>
              <a:t>로 접속가능 </a:t>
            </a:r>
            <a:r>
              <a:rPr lang="ko-KR" altLang="en-US" sz="1600" dirty="0" err="1" smtClean="0">
                <a:latin typeface="+mn-ea"/>
              </a:rPr>
              <a:t>해야함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>
                <a:latin typeface="+mn-ea"/>
                <a:ea typeface="+mn-ea"/>
              </a:rPr>
              <a:t>yum -y install centos-release-</a:t>
            </a:r>
            <a:r>
              <a:rPr lang="en-US" altLang="ko-KR" sz="1600" dirty="0" err="1">
                <a:latin typeface="+mn-ea"/>
                <a:ea typeface="+mn-ea"/>
              </a:rPr>
              <a:t>gluster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yum -y install </a:t>
            </a:r>
            <a:r>
              <a:rPr lang="en-US" altLang="ko-KR" sz="1600" dirty="0" err="1">
                <a:latin typeface="+mn-ea"/>
                <a:ea typeface="+mn-ea"/>
              </a:rPr>
              <a:t>glusterfs</a:t>
            </a:r>
            <a:r>
              <a:rPr lang="en-US" altLang="ko-KR" sz="1600" dirty="0">
                <a:latin typeface="+mn-ea"/>
                <a:ea typeface="+mn-ea"/>
              </a:rPr>
              <a:t>-server</a:t>
            </a: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start </a:t>
            </a:r>
            <a:r>
              <a:rPr lang="en-US" altLang="ko-KR" sz="1600" dirty="0" err="1">
                <a:latin typeface="+mn-ea"/>
                <a:ea typeface="+mn-ea"/>
              </a:rPr>
              <a:t>glusterd</a:t>
            </a:r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  <a:ea typeface="+mn-ea"/>
              </a:rPr>
              <a:t>systemctl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stop </a:t>
            </a:r>
            <a:r>
              <a:rPr lang="en-US" altLang="ko-KR" sz="1600" dirty="0" err="1">
                <a:latin typeface="+mn-ea"/>
                <a:ea typeface="+mn-ea"/>
              </a:rPr>
              <a:t>firewalld.service</a:t>
            </a:r>
            <a:r>
              <a:rPr lang="en-US" altLang="ko-KR" sz="1600" dirty="0">
                <a:latin typeface="+mn-ea"/>
                <a:ea typeface="+mn-ea"/>
              </a:rPr>
              <a:t> 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l"/>
            <a:r>
              <a:rPr lang="ko-KR" altLang="en-US" sz="1600" dirty="0">
                <a:latin typeface="+mn-ea"/>
                <a:ea typeface="+mn-ea"/>
              </a:rPr>
              <a:t/>
            </a:r>
            <a:br>
              <a:rPr lang="ko-KR" altLang="en-US" sz="1600" dirty="0">
                <a:latin typeface="+mn-ea"/>
                <a:ea typeface="+mn-ea"/>
              </a:rPr>
            </a:br>
            <a:r>
              <a:rPr lang="en-US" altLang="ko-KR" sz="1600" dirty="0">
                <a:latin typeface="+mn-ea"/>
                <a:ea typeface="+mn-ea"/>
              </a:rPr>
              <a:t>[root@system1 ~]#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gluster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peer probe system2.example.com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peer probe: success.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[root@system1 ~]#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  <a:ea typeface="+mn-ea"/>
              </a:rPr>
              <a:t>gluster</a:t>
            </a:r>
            <a:r>
              <a:rPr lang="en-US" altLang="ko-KR" sz="1600" dirty="0">
                <a:solidFill>
                  <a:srgbClr val="FF0000"/>
                </a:solidFill>
                <a:latin typeface="+mn-ea"/>
                <a:ea typeface="+mn-ea"/>
              </a:rPr>
              <a:t> peer status 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Number of Peers: 1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Hostname: system2.example.com</a:t>
            </a:r>
          </a:p>
          <a:p>
            <a:pPr algn="l"/>
            <a:r>
              <a:rPr lang="en-US" altLang="ko-KR" sz="1600" dirty="0" err="1">
                <a:latin typeface="+mn-ea"/>
                <a:ea typeface="+mn-ea"/>
              </a:rPr>
              <a:t>Uuid</a:t>
            </a:r>
            <a:r>
              <a:rPr lang="en-US" altLang="ko-KR" sz="1600" dirty="0">
                <a:latin typeface="+mn-ea"/>
                <a:ea typeface="+mn-ea"/>
              </a:rPr>
              <a:t>: 351418b0-6d8f-435f-a0d5-335f2ed1abaa</a:t>
            </a:r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>State: Peer in Cluster (Connected)</a:t>
            </a:r>
          </a:p>
          <a:p>
            <a:pPr algn="l"/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11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brick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(system1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pvcreate</a:t>
            </a:r>
            <a:r>
              <a:rPr lang="en-US" altLang="ko-KR" sz="1400" dirty="0">
                <a:latin typeface="+mn-ea"/>
              </a:rPr>
              <a:t>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Physical volume "/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r>
              <a:rPr lang="en-US" altLang="ko-KR" sz="1400" dirty="0">
                <a:latin typeface="+mn-ea"/>
              </a:rPr>
              <a:t>" successfully created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vgcreate</a:t>
            </a:r>
            <a:r>
              <a:rPr lang="en-US" altLang="ko-KR" sz="1400" dirty="0">
                <a:latin typeface="+mn-ea"/>
              </a:rPr>
              <a:t> vg0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Volume group "vg0" successfully created</a:t>
            </a:r>
          </a:p>
          <a:p>
            <a:pPr algn="l"/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>
                <a:latin typeface="+mn-ea"/>
              </a:rPr>
              <a:t>root@system1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-l100%free -T vg0/</a:t>
            </a:r>
            <a:r>
              <a:rPr lang="en-US" altLang="ko-KR" sz="1400" dirty="0" err="1">
                <a:latin typeface="+mn-ea"/>
              </a:rPr>
              <a:t>brickspool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Logical volume "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" created.</a:t>
            </a:r>
          </a:p>
          <a:p>
            <a:pPr algn="l"/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>
                <a:latin typeface="+mn-ea"/>
              </a:rPr>
              <a:t>root@system1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brick1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"brick1" created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brick2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"brick2"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brick3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"brick3"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</a:t>
            </a:r>
            <a:r>
              <a:rPr lang="en-US" altLang="ko-KR" sz="1400" dirty="0" smtClean="0">
                <a:latin typeface="+mn-ea"/>
              </a:rPr>
              <a:t>vg0</a:t>
            </a:r>
          </a:p>
          <a:p>
            <a:pPr algn="l"/>
            <a:r>
              <a:rPr lang="en-US" altLang="ko-KR" sz="1400" dirty="0" smtClean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brick4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lvs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LV         VG     </a:t>
            </a:r>
            <a:r>
              <a:rPr lang="en-US" altLang="ko-KR" sz="1400" dirty="0" err="1">
                <a:latin typeface="+mn-ea"/>
              </a:rPr>
              <a:t>Attr</a:t>
            </a:r>
            <a:r>
              <a:rPr lang="en-US" altLang="ko-KR" sz="1400" dirty="0">
                <a:latin typeface="+mn-ea"/>
              </a:rPr>
              <a:t>       </a:t>
            </a:r>
            <a:r>
              <a:rPr lang="en-US" altLang="ko-KR" sz="1400" dirty="0" err="1">
                <a:latin typeface="+mn-ea"/>
              </a:rPr>
              <a:t>LSize</a:t>
            </a:r>
            <a:r>
              <a:rPr lang="en-US" altLang="ko-KR" sz="1400" dirty="0">
                <a:latin typeface="+mn-ea"/>
              </a:rPr>
              <a:t>    Pool       Origin Data%  Meta%  Move Log </a:t>
            </a:r>
            <a:r>
              <a:rPr lang="en-US" altLang="ko-KR" sz="1400" dirty="0" err="1">
                <a:latin typeface="+mn-ea"/>
              </a:rPr>
              <a:t>Cpy%Sync</a:t>
            </a:r>
            <a:r>
              <a:rPr lang="en-US" altLang="ko-KR" sz="1400" dirty="0">
                <a:latin typeface="+mn-ea"/>
              </a:rPr>
              <a:t> Convert</a:t>
            </a:r>
          </a:p>
          <a:p>
            <a:pPr algn="l"/>
            <a:r>
              <a:rPr lang="en-US" altLang="ko-KR" sz="1400" dirty="0">
                <a:latin typeface="+mn-ea"/>
              </a:rPr>
              <a:t>  root       centos -</a:t>
            </a:r>
            <a:r>
              <a:rPr lang="en-US" altLang="ko-KR" sz="1400" dirty="0" err="1">
                <a:latin typeface="+mn-ea"/>
              </a:rPr>
              <a:t>wi-ao</a:t>
            </a:r>
            <a:r>
              <a:rPr lang="en-US" altLang="ko-KR" sz="1400" dirty="0">
                <a:latin typeface="+mn-ea"/>
              </a:rPr>
              <a:t>----   11.17g                       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swap       centos -</a:t>
            </a:r>
            <a:r>
              <a:rPr lang="en-US" altLang="ko-KR" sz="1400" dirty="0" err="1">
                <a:latin typeface="+mn-ea"/>
              </a:rPr>
              <a:t>wi-ao</a:t>
            </a:r>
            <a:r>
              <a:rPr lang="en-US" altLang="ko-KR" sz="1400" dirty="0">
                <a:latin typeface="+mn-ea"/>
              </a:rPr>
              <a:t>----    1.30g                       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brick1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brick2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brick3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brick4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vg0    </a:t>
            </a:r>
            <a:r>
              <a:rPr lang="en-US" altLang="ko-KR" sz="1400" dirty="0" err="1">
                <a:latin typeface="+mn-ea"/>
              </a:rPr>
              <a:t>twi</a:t>
            </a:r>
            <a:r>
              <a:rPr lang="en-US" altLang="ko-KR" sz="1400" dirty="0">
                <a:latin typeface="+mn-ea"/>
              </a:rPr>
              <a:t>-</a:t>
            </a:r>
            <a:r>
              <a:rPr lang="en-US" altLang="ko-KR" sz="1400" dirty="0" err="1">
                <a:latin typeface="+mn-ea"/>
              </a:rPr>
              <a:t>aotz</a:t>
            </a:r>
            <a:r>
              <a:rPr lang="en-US" altLang="ko-KR" sz="1400" dirty="0">
                <a:latin typeface="+mn-ea"/>
              </a:rPr>
              <a:t>-- 1012.00m                   0.00   1.27 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brick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(system1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mkfs.xfs</a:t>
            </a:r>
            <a:r>
              <a:rPr lang="en-US" altLang="ko-KR" sz="1400" dirty="0">
                <a:latin typeface="+mn-ea"/>
              </a:rPr>
              <a:t> -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size=512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/vg0/brick1</a:t>
            </a:r>
          </a:p>
          <a:p>
            <a:pPr algn="l"/>
            <a:r>
              <a:rPr lang="en-US" altLang="ko-KR" sz="1400" dirty="0">
                <a:latin typeface="+mn-ea"/>
              </a:rPr>
              <a:t>meta-data=/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/vg0/brick1        </a:t>
            </a:r>
            <a:r>
              <a:rPr lang="en-US" altLang="ko-KR" sz="1400" dirty="0" err="1">
                <a:latin typeface="+mn-ea"/>
              </a:rPr>
              <a:t>isize</a:t>
            </a:r>
            <a:r>
              <a:rPr lang="en-US" altLang="ko-KR" sz="1400" dirty="0">
                <a:latin typeface="+mn-ea"/>
              </a:rPr>
              <a:t>=512    </a:t>
            </a:r>
            <a:r>
              <a:rPr lang="en-US" altLang="ko-KR" sz="1400" dirty="0" err="1">
                <a:latin typeface="+mn-ea"/>
              </a:rPr>
              <a:t>agcount</a:t>
            </a:r>
            <a:r>
              <a:rPr lang="en-US" altLang="ko-KR" sz="1400" dirty="0">
                <a:latin typeface="+mn-ea"/>
              </a:rPr>
              <a:t>=4, </a:t>
            </a:r>
            <a:r>
              <a:rPr lang="en-US" altLang="ko-KR" sz="1400" dirty="0" err="1">
                <a:latin typeface="+mn-ea"/>
              </a:rPr>
              <a:t>agsize</a:t>
            </a:r>
            <a:r>
              <a:rPr lang="en-US" altLang="ko-KR" sz="1400" dirty="0">
                <a:latin typeface="+mn-ea"/>
              </a:rPr>
              <a:t>=6384 </a:t>
            </a:r>
            <a:r>
              <a:rPr lang="en-US" altLang="ko-KR" sz="1400" dirty="0" err="1">
                <a:latin typeface="+mn-ea"/>
              </a:rPr>
              <a:t>blks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sectsz</a:t>
            </a:r>
            <a:r>
              <a:rPr lang="en-US" altLang="ko-KR" sz="1400" dirty="0">
                <a:latin typeface="+mn-ea"/>
              </a:rPr>
              <a:t>=512   </a:t>
            </a:r>
            <a:r>
              <a:rPr lang="en-US" altLang="ko-KR" sz="1400" dirty="0" err="1">
                <a:latin typeface="+mn-ea"/>
              </a:rPr>
              <a:t>attr</a:t>
            </a:r>
            <a:r>
              <a:rPr lang="en-US" altLang="ko-KR" sz="1400" dirty="0">
                <a:latin typeface="+mn-ea"/>
              </a:rPr>
              <a:t>=2, projid32bit=1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crc</a:t>
            </a:r>
            <a:r>
              <a:rPr lang="en-US" altLang="ko-KR" sz="1400" dirty="0">
                <a:latin typeface="+mn-ea"/>
              </a:rPr>
              <a:t>=0        </a:t>
            </a:r>
            <a:r>
              <a:rPr lang="en-US" altLang="ko-KR" sz="1400" dirty="0" err="1">
                <a:latin typeface="+mn-ea"/>
              </a:rPr>
              <a:t>finobt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data     =            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blocks=25536, </a:t>
            </a:r>
            <a:r>
              <a:rPr lang="en-US" altLang="ko-KR" sz="1400" dirty="0" err="1">
                <a:latin typeface="+mn-ea"/>
              </a:rPr>
              <a:t>imaxpct</a:t>
            </a:r>
            <a:r>
              <a:rPr lang="en-US" altLang="ko-KR" sz="1400" dirty="0">
                <a:latin typeface="+mn-ea"/>
              </a:rPr>
              <a:t>=25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sunit</a:t>
            </a:r>
            <a:r>
              <a:rPr lang="en-US" altLang="ko-KR" sz="1400" dirty="0">
                <a:latin typeface="+mn-ea"/>
              </a:rPr>
              <a:t>=16     </a:t>
            </a:r>
            <a:r>
              <a:rPr lang="en-US" altLang="ko-KR" sz="1400" dirty="0" err="1">
                <a:latin typeface="+mn-ea"/>
              </a:rPr>
              <a:t>swidth</a:t>
            </a:r>
            <a:r>
              <a:rPr lang="en-US" altLang="ko-KR" sz="1400" dirty="0">
                <a:latin typeface="+mn-ea"/>
              </a:rPr>
              <a:t>=16 </a:t>
            </a:r>
            <a:r>
              <a:rPr lang="en-US" altLang="ko-KR" sz="1400" dirty="0" err="1">
                <a:latin typeface="+mn-ea"/>
              </a:rPr>
              <a:t>blks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naming   =version 2   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</a:t>
            </a:r>
            <a:r>
              <a:rPr lang="en-US" altLang="ko-KR" sz="1400" dirty="0" err="1">
                <a:latin typeface="+mn-ea"/>
              </a:rPr>
              <a:t>ascii</a:t>
            </a:r>
            <a:r>
              <a:rPr lang="en-US" altLang="ko-KR" sz="1400" dirty="0">
                <a:latin typeface="+mn-ea"/>
              </a:rPr>
              <a:t>-ci=0 </a:t>
            </a:r>
            <a:r>
              <a:rPr lang="en-US" altLang="ko-KR" sz="1400" dirty="0" err="1">
                <a:latin typeface="+mn-ea"/>
              </a:rPr>
              <a:t>ftype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log      =internal log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blocks=768, version=2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sectsz</a:t>
            </a:r>
            <a:r>
              <a:rPr lang="en-US" altLang="ko-KR" sz="1400" dirty="0">
                <a:latin typeface="+mn-ea"/>
              </a:rPr>
              <a:t>=512   </a:t>
            </a:r>
            <a:r>
              <a:rPr lang="en-US" altLang="ko-KR" sz="1400" dirty="0" err="1">
                <a:latin typeface="+mn-ea"/>
              </a:rPr>
              <a:t>sunit</a:t>
            </a:r>
            <a:r>
              <a:rPr lang="en-US" altLang="ko-KR" sz="1400" dirty="0">
                <a:latin typeface="+mn-ea"/>
              </a:rPr>
              <a:t>=16 </a:t>
            </a:r>
            <a:r>
              <a:rPr lang="en-US" altLang="ko-KR" sz="1400" dirty="0" err="1">
                <a:latin typeface="+mn-ea"/>
              </a:rPr>
              <a:t>blks</a:t>
            </a:r>
            <a:r>
              <a:rPr lang="en-US" altLang="ko-KR" sz="1400" dirty="0">
                <a:latin typeface="+mn-ea"/>
              </a:rPr>
              <a:t>, lazy-count=1</a:t>
            </a:r>
          </a:p>
          <a:p>
            <a:pPr algn="l"/>
            <a:r>
              <a:rPr lang="en-US" altLang="ko-KR" sz="1400" dirty="0" err="1">
                <a:latin typeface="+mn-ea"/>
              </a:rPr>
              <a:t>realtime</a:t>
            </a:r>
            <a:r>
              <a:rPr lang="en-US" altLang="ko-KR" sz="1400" dirty="0">
                <a:latin typeface="+mn-ea"/>
              </a:rPr>
              <a:t> =none                   </a:t>
            </a:r>
            <a:r>
              <a:rPr lang="en-US" altLang="ko-KR" sz="1400" dirty="0" err="1">
                <a:latin typeface="+mn-ea"/>
              </a:rPr>
              <a:t>extsz</a:t>
            </a:r>
            <a:r>
              <a:rPr lang="en-US" altLang="ko-KR" sz="1400" dirty="0">
                <a:latin typeface="+mn-ea"/>
              </a:rPr>
              <a:t>=4096   blocks=0, </a:t>
            </a:r>
            <a:r>
              <a:rPr lang="en-US" altLang="ko-KR" sz="1400" dirty="0" err="1">
                <a:latin typeface="+mn-ea"/>
              </a:rPr>
              <a:t>rtextents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mkdir</a:t>
            </a:r>
            <a:r>
              <a:rPr lang="en-US" altLang="ko-KR" sz="1400" dirty="0">
                <a:latin typeface="+mn-ea"/>
              </a:rPr>
              <a:t> -p /</a:t>
            </a:r>
            <a:r>
              <a:rPr lang="en-US" altLang="ko-KR" sz="1400" dirty="0" smtClean="0">
                <a:latin typeface="+mn-ea"/>
              </a:rPr>
              <a:t>brick1</a:t>
            </a:r>
          </a:p>
          <a:p>
            <a:pPr algn="l"/>
            <a:r>
              <a:rPr lang="en-US" altLang="ko-KR" sz="1400" dirty="0" smtClean="0">
                <a:latin typeface="+mn-ea"/>
              </a:rPr>
              <a:t>vi /</a:t>
            </a:r>
            <a:r>
              <a:rPr lang="en-US" altLang="ko-KR" sz="1400" dirty="0" err="1" smtClean="0">
                <a:latin typeface="+mn-ea"/>
              </a:rPr>
              <a:t>etc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en-US" altLang="ko-KR" sz="1400" dirty="0" err="1" smtClean="0">
                <a:latin typeface="+mn-ea"/>
              </a:rPr>
              <a:t>fstab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에 추가 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/vg0/brick1		/brick1			</a:t>
            </a:r>
            <a:r>
              <a:rPr lang="en-US" altLang="ko-KR" sz="1400" dirty="0" err="1">
                <a:latin typeface="+mn-ea"/>
              </a:rPr>
              <a:t>xfs</a:t>
            </a:r>
            <a:r>
              <a:rPr lang="en-US" altLang="ko-KR" sz="1400" dirty="0">
                <a:latin typeface="+mn-ea"/>
              </a:rPr>
              <a:t>	rw,noatime,inode64,nouuid	1 2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mount -a</a:t>
            </a:r>
          </a:p>
          <a:p>
            <a:pPr algn="l"/>
            <a:r>
              <a:rPr lang="en-US" altLang="ko-KR" sz="1400" dirty="0">
                <a:latin typeface="+mn-ea"/>
              </a:rPr>
              <a:t>[root@system1 ~]# </a:t>
            </a:r>
            <a:r>
              <a:rPr lang="en-US" altLang="ko-KR" sz="1400" dirty="0" err="1">
                <a:latin typeface="+mn-ea"/>
              </a:rPr>
              <a:t>df</a:t>
            </a:r>
            <a:r>
              <a:rPr lang="en-US" altLang="ko-KR" sz="1400" dirty="0">
                <a:latin typeface="+mn-ea"/>
              </a:rPr>
              <a:t> -h</a:t>
            </a:r>
          </a:p>
          <a:p>
            <a:pPr algn="l"/>
            <a:r>
              <a:rPr lang="en-US" altLang="ko-KR" sz="1400" dirty="0" err="1">
                <a:latin typeface="+mn-ea"/>
              </a:rPr>
              <a:t>Filesystem</a:t>
            </a:r>
            <a:r>
              <a:rPr lang="en-US" altLang="ko-KR" sz="1400" dirty="0">
                <a:latin typeface="+mn-ea"/>
              </a:rPr>
              <a:t>               Size  Used Avail Use% Mounted on</a:t>
            </a: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/mapper/centos-root   12G  4.7G  6.5G  42% /</a:t>
            </a:r>
          </a:p>
          <a:p>
            <a:pPr algn="l"/>
            <a:r>
              <a:rPr lang="en-US" altLang="ko-KR" sz="1400" dirty="0" err="1">
                <a:latin typeface="+mn-ea"/>
              </a:rPr>
              <a:t>devtmpfs</a:t>
            </a:r>
            <a:r>
              <a:rPr lang="en-US" altLang="ko-KR" sz="1400" dirty="0">
                <a:latin typeface="+mn-ea"/>
              </a:rPr>
              <a:t>                 474M     0  474M   0% /</a:t>
            </a:r>
            <a:r>
              <a:rPr lang="en-US" altLang="ko-KR" sz="1400" dirty="0" err="1">
                <a:latin typeface="+mn-ea"/>
              </a:rPr>
              <a:t>dev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144K  489M   1%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shm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 14M  476M   3% /run</a:t>
            </a: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   0  489M   0% /sys/fs/</a:t>
            </a:r>
            <a:r>
              <a:rPr lang="en-US" altLang="ko-KR" sz="1400" dirty="0" err="1">
                <a:latin typeface="+mn-ea"/>
              </a:rPr>
              <a:t>cgroup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/sda1                497M  177M  321M  36% /boot</a:t>
            </a: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 98M   16K   98M   1% /run/user/0</a:t>
            </a: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/mapper/vg0-brick1    97M  5.2M   92M   6% /brick1</a:t>
            </a:r>
          </a:p>
          <a:p>
            <a:pPr algn="l"/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5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brick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(system2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pvcreate</a:t>
            </a:r>
            <a:r>
              <a:rPr lang="en-US" altLang="ko-KR" sz="1400" dirty="0">
                <a:latin typeface="+mn-ea"/>
              </a:rPr>
              <a:t>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Physical volume "/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r>
              <a:rPr lang="en-US" altLang="ko-KR" sz="1400" dirty="0">
                <a:latin typeface="+mn-ea"/>
              </a:rPr>
              <a:t>" successfully created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vgcreate</a:t>
            </a:r>
            <a:r>
              <a:rPr lang="en-US" altLang="ko-KR" sz="1400" dirty="0">
                <a:latin typeface="+mn-ea"/>
              </a:rPr>
              <a:t> vg0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sdb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Volume group "vg0" successfully created</a:t>
            </a:r>
          </a:p>
          <a:p>
            <a:pPr algn="l"/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>
                <a:latin typeface="+mn-ea"/>
              </a:rPr>
              <a:t>root@system2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-l100%free -T vg0/</a:t>
            </a:r>
            <a:r>
              <a:rPr lang="en-US" altLang="ko-KR" sz="1400" dirty="0" err="1">
                <a:latin typeface="+mn-ea"/>
              </a:rPr>
              <a:t>brickspool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Logical volume "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brick5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"brick5"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brick6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"brick6"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brick7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"brick7"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lvcreate</a:t>
            </a:r>
            <a:r>
              <a:rPr lang="en-US" altLang="ko-KR" sz="1400" dirty="0">
                <a:latin typeface="+mn-ea"/>
              </a:rPr>
              <a:t> -V 100M -T vg0/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-n brick8</a:t>
            </a:r>
          </a:p>
          <a:p>
            <a:pPr algn="l"/>
            <a:r>
              <a:rPr lang="en-US" altLang="ko-KR" sz="1400" dirty="0">
                <a:latin typeface="+mn-ea"/>
              </a:rPr>
              <a:t>  Logical volume "brick8" created.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lvs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LV         VG     </a:t>
            </a:r>
            <a:r>
              <a:rPr lang="en-US" altLang="ko-KR" sz="1400" dirty="0" err="1">
                <a:latin typeface="+mn-ea"/>
              </a:rPr>
              <a:t>Attr</a:t>
            </a:r>
            <a:r>
              <a:rPr lang="en-US" altLang="ko-KR" sz="1400" dirty="0">
                <a:latin typeface="+mn-ea"/>
              </a:rPr>
              <a:t>       </a:t>
            </a:r>
            <a:r>
              <a:rPr lang="en-US" altLang="ko-KR" sz="1400" dirty="0" err="1">
                <a:latin typeface="+mn-ea"/>
              </a:rPr>
              <a:t>LSize</a:t>
            </a:r>
            <a:r>
              <a:rPr lang="en-US" altLang="ko-KR" sz="1400" dirty="0">
                <a:latin typeface="+mn-ea"/>
              </a:rPr>
              <a:t>    Pool       Origin Data%  Meta%  Move Log </a:t>
            </a:r>
            <a:r>
              <a:rPr lang="en-US" altLang="ko-KR" sz="1400" dirty="0" err="1">
                <a:latin typeface="+mn-ea"/>
              </a:rPr>
              <a:t>Cpy%Sync</a:t>
            </a:r>
            <a:r>
              <a:rPr lang="en-US" altLang="ko-KR" sz="1400" dirty="0">
                <a:latin typeface="+mn-ea"/>
              </a:rPr>
              <a:t> Convert</a:t>
            </a:r>
          </a:p>
          <a:p>
            <a:pPr algn="l"/>
            <a:r>
              <a:rPr lang="en-US" altLang="ko-KR" sz="1400" dirty="0">
                <a:latin typeface="+mn-ea"/>
              </a:rPr>
              <a:t>  root       centos -</a:t>
            </a:r>
            <a:r>
              <a:rPr lang="en-US" altLang="ko-KR" sz="1400" dirty="0" err="1">
                <a:latin typeface="+mn-ea"/>
              </a:rPr>
              <a:t>wi-ao</a:t>
            </a:r>
            <a:r>
              <a:rPr lang="en-US" altLang="ko-KR" sz="1400" dirty="0">
                <a:latin typeface="+mn-ea"/>
              </a:rPr>
              <a:t>----   11.17g                       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swap       centos -</a:t>
            </a:r>
            <a:r>
              <a:rPr lang="en-US" altLang="ko-KR" sz="1400" dirty="0" err="1">
                <a:latin typeface="+mn-ea"/>
              </a:rPr>
              <a:t>wi-ao</a:t>
            </a:r>
            <a:r>
              <a:rPr lang="en-US" altLang="ko-KR" sz="1400" dirty="0">
                <a:latin typeface="+mn-ea"/>
              </a:rPr>
              <a:t>----    1.30g                       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brick5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brick6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brick7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brick8     vg0    </a:t>
            </a:r>
            <a:r>
              <a:rPr lang="en-US" altLang="ko-KR" sz="1400" dirty="0" err="1">
                <a:latin typeface="+mn-ea"/>
              </a:rPr>
              <a:t>Vwi</a:t>
            </a:r>
            <a:r>
              <a:rPr lang="en-US" altLang="ko-KR" sz="1400" dirty="0">
                <a:latin typeface="+mn-ea"/>
              </a:rPr>
              <a:t>-a-</a:t>
            </a:r>
            <a:r>
              <a:rPr lang="en-US" altLang="ko-KR" sz="1400" dirty="0" err="1">
                <a:latin typeface="+mn-ea"/>
              </a:rPr>
              <a:t>tz</a:t>
            </a:r>
            <a:r>
              <a:rPr lang="en-US" altLang="ko-KR" sz="1400" dirty="0">
                <a:latin typeface="+mn-ea"/>
              </a:rPr>
              <a:t>--  100.00m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       0.00                                   </a:t>
            </a:r>
          </a:p>
          <a:p>
            <a:pPr algn="l"/>
            <a:r>
              <a:rPr lang="en-US" altLang="ko-KR" sz="1400" dirty="0">
                <a:latin typeface="+mn-ea"/>
              </a:rPr>
              <a:t>  </a:t>
            </a:r>
            <a:r>
              <a:rPr lang="en-US" altLang="ko-KR" sz="1400" dirty="0" err="1">
                <a:latin typeface="+mn-ea"/>
              </a:rPr>
              <a:t>brickspool</a:t>
            </a:r>
            <a:r>
              <a:rPr lang="en-US" altLang="ko-KR" sz="1400" dirty="0">
                <a:latin typeface="+mn-ea"/>
              </a:rPr>
              <a:t> vg0    </a:t>
            </a:r>
            <a:r>
              <a:rPr lang="en-US" altLang="ko-KR" sz="1400" dirty="0" err="1">
                <a:latin typeface="+mn-ea"/>
              </a:rPr>
              <a:t>twi</a:t>
            </a:r>
            <a:r>
              <a:rPr lang="en-US" altLang="ko-KR" sz="1400" dirty="0">
                <a:latin typeface="+mn-ea"/>
              </a:rPr>
              <a:t>-</a:t>
            </a:r>
            <a:r>
              <a:rPr lang="en-US" altLang="ko-KR" sz="1400" dirty="0" err="1">
                <a:latin typeface="+mn-ea"/>
              </a:rPr>
              <a:t>aotz</a:t>
            </a:r>
            <a:r>
              <a:rPr lang="en-US" altLang="ko-KR" sz="1400" dirty="0">
                <a:latin typeface="+mn-ea"/>
              </a:rPr>
              <a:t>-- 1012.00m                   0.00   1.27 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brick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(system2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mkfs.xfs</a:t>
            </a:r>
            <a:r>
              <a:rPr lang="en-US" altLang="ko-KR" sz="1400" dirty="0">
                <a:latin typeface="+mn-ea"/>
              </a:rPr>
              <a:t> -</a:t>
            </a:r>
            <a:r>
              <a:rPr lang="en-US" altLang="ko-KR" sz="1400" dirty="0" err="1">
                <a:latin typeface="+mn-ea"/>
              </a:rPr>
              <a:t>i</a:t>
            </a:r>
            <a:r>
              <a:rPr lang="en-US" altLang="ko-KR" sz="1400" dirty="0">
                <a:latin typeface="+mn-ea"/>
              </a:rPr>
              <a:t> size=512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/vg0/brick5</a:t>
            </a:r>
          </a:p>
          <a:p>
            <a:pPr algn="l"/>
            <a:r>
              <a:rPr lang="en-US" altLang="ko-KR" sz="1400" dirty="0">
                <a:latin typeface="+mn-ea"/>
              </a:rPr>
              <a:t>meta-data=/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/vg0/brick5        </a:t>
            </a:r>
            <a:r>
              <a:rPr lang="en-US" altLang="ko-KR" sz="1400" dirty="0" err="1">
                <a:latin typeface="+mn-ea"/>
              </a:rPr>
              <a:t>isize</a:t>
            </a:r>
            <a:r>
              <a:rPr lang="en-US" altLang="ko-KR" sz="1400" dirty="0">
                <a:latin typeface="+mn-ea"/>
              </a:rPr>
              <a:t>=512    </a:t>
            </a:r>
            <a:r>
              <a:rPr lang="en-US" altLang="ko-KR" sz="1400" dirty="0" err="1">
                <a:latin typeface="+mn-ea"/>
              </a:rPr>
              <a:t>agcount</a:t>
            </a:r>
            <a:r>
              <a:rPr lang="en-US" altLang="ko-KR" sz="1400" dirty="0">
                <a:latin typeface="+mn-ea"/>
              </a:rPr>
              <a:t>=4, </a:t>
            </a:r>
            <a:r>
              <a:rPr lang="en-US" altLang="ko-KR" sz="1400" dirty="0" err="1">
                <a:latin typeface="+mn-ea"/>
              </a:rPr>
              <a:t>agsize</a:t>
            </a:r>
            <a:r>
              <a:rPr lang="en-US" altLang="ko-KR" sz="1400" dirty="0">
                <a:latin typeface="+mn-ea"/>
              </a:rPr>
              <a:t>=6384 </a:t>
            </a:r>
            <a:r>
              <a:rPr lang="en-US" altLang="ko-KR" sz="1400" dirty="0" err="1">
                <a:latin typeface="+mn-ea"/>
              </a:rPr>
              <a:t>blks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sectsz</a:t>
            </a:r>
            <a:r>
              <a:rPr lang="en-US" altLang="ko-KR" sz="1400" dirty="0">
                <a:latin typeface="+mn-ea"/>
              </a:rPr>
              <a:t>=512   </a:t>
            </a:r>
            <a:r>
              <a:rPr lang="en-US" altLang="ko-KR" sz="1400" dirty="0" err="1">
                <a:latin typeface="+mn-ea"/>
              </a:rPr>
              <a:t>attr</a:t>
            </a:r>
            <a:r>
              <a:rPr lang="en-US" altLang="ko-KR" sz="1400" dirty="0">
                <a:latin typeface="+mn-ea"/>
              </a:rPr>
              <a:t>=2, projid32bit=1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crc</a:t>
            </a:r>
            <a:r>
              <a:rPr lang="en-US" altLang="ko-KR" sz="1400" dirty="0">
                <a:latin typeface="+mn-ea"/>
              </a:rPr>
              <a:t>=0        </a:t>
            </a:r>
            <a:r>
              <a:rPr lang="en-US" altLang="ko-KR" sz="1400" dirty="0" err="1">
                <a:latin typeface="+mn-ea"/>
              </a:rPr>
              <a:t>finobt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data     =            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blocks=25536, </a:t>
            </a:r>
            <a:r>
              <a:rPr lang="en-US" altLang="ko-KR" sz="1400" dirty="0" err="1">
                <a:latin typeface="+mn-ea"/>
              </a:rPr>
              <a:t>imaxpct</a:t>
            </a:r>
            <a:r>
              <a:rPr lang="en-US" altLang="ko-KR" sz="1400" dirty="0">
                <a:latin typeface="+mn-ea"/>
              </a:rPr>
              <a:t>=25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sunit</a:t>
            </a:r>
            <a:r>
              <a:rPr lang="en-US" altLang="ko-KR" sz="1400" dirty="0">
                <a:latin typeface="+mn-ea"/>
              </a:rPr>
              <a:t>=16     </a:t>
            </a:r>
            <a:r>
              <a:rPr lang="en-US" altLang="ko-KR" sz="1400" dirty="0" err="1">
                <a:latin typeface="+mn-ea"/>
              </a:rPr>
              <a:t>swidth</a:t>
            </a:r>
            <a:r>
              <a:rPr lang="en-US" altLang="ko-KR" sz="1400" dirty="0">
                <a:latin typeface="+mn-ea"/>
              </a:rPr>
              <a:t>=16 </a:t>
            </a:r>
            <a:r>
              <a:rPr lang="en-US" altLang="ko-KR" sz="1400" dirty="0" err="1">
                <a:latin typeface="+mn-ea"/>
              </a:rPr>
              <a:t>blks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naming   =version 2   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</a:t>
            </a:r>
            <a:r>
              <a:rPr lang="en-US" altLang="ko-KR" sz="1400" dirty="0" err="1">
                <a:latin typeface="+mn-ea"/>
              </a:rPr>
              <a:t>ascii</a:t>
            </a:r>
            <a:r>
              <a:rPr lang="en-US" altLang="ko-KR" sz="1400" dirty="0">
                <a:latin typeface="+mn-ea"/>
              </a:rPr>
              <a:t>-ci=0 </a:t>
            </a:r>
            <a:r>
              <a:rPr lang="en-US" altLang="ko-KR" sz="1400" dirty="0" err="1">
                <a:latin typeface="+mn-ea"/>
              </a:rPr>
              <a:t>ftype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log      =internal log           </a:t>
            </a:r>
            <a:r>
              <a:rPr lang="en-US" altLang="ko-KR" sz="1400" dirty="0" err="1">
                <a:latin typeface="+mn-ea"/>
              </a:rPr>
              <a:t>bsize</a:t>
            </a:r>
            <a:r>
              <a:rPr lang="en-US" altLang="ko-KR" sz="1400" dirty="0">
                <a:latin typeface="+mn-ea"/>
              </a:rPr>
              <a:t>=4096   blocks=768, version=2</a:t>
            </a:r>
          </a:p>
          <a:p>
            <a:pPr algn="l"/>
            <a:r>
              <a:rPr lang="en-US" altLang="ko-KR" sz="1400" dirty="0">
                <a:latin typeface="+mn-ea"/>
              </a:rPr>
              <a:t>         =                       </a:t>
            </a:r>
            <a:r>
              <a:rPr lang="en-US" altLang="ko-KR" sz="1400" dirty="0" err="1">
                <a:latin typeface="+mn-ea"/>
              </a:rPr>
              <a:t>sectsz</a:t>
            </a:r>
            <a:r>
              <a:rPr lang="en-US" altLang="ko-KR" sz="1400" dirty="0">
                <a:latin typeface="+mn-ea"/>
              </a:rPr>
              <a:t>=512   </a:t>
            </a:r>
            <a:r>
              <a:rPr lang="en-US" altLang="ko-KR" sz="1400" dirty="0" err="1">
                <a:latin typeface="+mn-ea"/>
              </a:rPr>
              <a:t>sunit</a:t>
            </a:r>
            <a:r>
              <a:rPr lang="en-US" altLang="ko-KR" sz="1400" dirty="0">
                <a:latin typeface="+mn-ea"/>
              </a:rPr>
              <a:t>=16 </a:t>
            </a:r>
            <a:r>
              <a:rPr lang="en-US" altLang="ko-KR" sz="1400" dirty="0" err="1">
                <a:latin typeface="+mn-ea"/>
              </a:rPr>
              <a:t>blks</a:t>
            </a:r>
            <a:r>
              <a:rPr lang="en-US" altLang="ko-KR" sz="1400" dirty="0">
                <a:latin typeface="+mn-ea"/>
              </a:rPr>
              <a:t>, lazy-count=1</a:t>
            </a:r>
          </a:p>
          <a:p>
            <a:pPr algn="l"/>
            <a:r>
              <a:rPr lang="en-US" altLang="ko-KR" sz="1400" dirty="0" err="1">
                <a:latin typeface="+mn-ea"/>
              </a:rPr>
              <a:t>realtime</a:t>
            </a:r>
            <a:r>
              <a:rPr lang="en-US" altLang="ko-KR" sz="1400" dirty="0">
                <a:latin typeface="+mn-ea"/>
              </a:rPr>
              <a:t> =none                   </a:t>
            </a:r>
            <a:r>
              <a:rPr lang="en-US" altLang="ko-KR" sz="1400" dirty="0" err="1">
                <a:latin typeface="+mn-ea"/>
              </a:rPr>
              <a:t>extsz</a:t>
            </a:r>
            <a:r>
              <a:rPr lang="en-US" altLang="ko-KR" sz="1400" dirty="0">
                <a:latin typeface="+mn-ea"/>
              </a:rPr>
              <a:t>=4096   blocks=0, </a:t>
            </a:r>
            <a:r>
              <a:rPr lang="en-US" altLang="ko-KR" sz="1400" dirty="0" err="1">
                <a:latin typeface="+mn-ea"/>
              </a:rPr>
              <a:t>rtextents</a:t>
            </a:r>
            <a:r>
              <a:rPr lang="en-US" altLang="ko-KR" sz="1400" dirty="0">
                <a:latin typeface="+mn-ea"/>
              </a:rPr>
              <a:t>=0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mkdir</a:t>
            </a:r>
            <a:r>
              <a:rPr lang="en-US" altLang="ko-KR" sz="1400" dirty="0">
                <a:latin typeface="+mn-ea"/>
              </a:rPr>
              <a:t> -p /brick5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vi /</a:t>
            </a:r>
            <a:r>
              <a:rPr lang="en-US" altLang="ko-KR" sz="1400" dirty="0" err="1">
                <a:latin typeface="+mn-ea"/>
              </a:rPr>
              <a:t>etc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fstab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/vg0/brick1		/brick1			</a:t>
            </a:r>
            <a:r>
              <a:rPr lang="en-US" altLang="ko-KR" sz="1400" dirty="0" err="1">
                <a:latin typeface="+mn-ea"/>
              </a:rPr>
              <a:t>xfs</a:t>
            </a:r>
            <a:r>
              <a:rPr lang="en-US" altLang="ko-KR" sz="1400" dirty="0">
                <a:latin typeface="+mn-ea"/>
              </a:rPr>
              <a:t>	rw,noatime,inode64,nouuid	1 2</a:t>
            </a:r>
          </a:p>
          <a:p>
            <a:pPr algn="l"/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>
                <a:latin typeface="+mn-ea"/>
              </a:rPr>
              <a:t>root@system2 ~]# mount -a</a:t>
            </a:r>
          </a:p>
          <a:p>
            <a:pPr algn="l"/>
            <a:r>
              <a:rPr lang="en-US" altLang="ko-KR" sz="1400" dirty="0">
                <a:latin typeface="+mn-ea"/>
              </a:rPr>
              <a:t>[root@system2 ~]# </a:t>
            </a:r>
            <a:r>
              <a:rPr lang="en-US" altLang="ko-KR" sz="1400" dirty="0" err="1">
                <a:latin typeface="+mn-ea"/>
              </a:rPr>
              <a:t>df</a:t>
            </a:r>
            <a:r>
              <a:rPr lang="en-US" altLang="ko-KR" sz="1400" dirty="0">
                <a:latin typeface="+mn-ea"/>
              </a:rPr>
              <a:t> -h</a:t>
            </a:r>
          </a:p>
          <a:p>
            <a:pPr algn="l"/>
            <a:r>
              <a:rPr lang="en-US" altLang="ko-KR" sz="1400" dirty="0" err="1">
                <a:latin typeface="+mn-ea"/>
              </a:rPr>
              <a:t>Filesystem</a:t>
            </a:r>
            <a:r>
              <a:rPr lang="en-US" altLang="ko-KR" sz="1400" dirty="0">
                <a:latin typeface="+mn-ea"/>
              </a:rPr>
              <a:t>               Size  Used Avail Use% Mounted on</a:t>
            </a: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/mapper/centos-root   12G  4.7G  6.5G  42% /</a:t>
            </a:r>
          </a:p>
          <a:p>
            <a:pPr algn="l"/>
            <a:r>
              <a:rPr lang="en-US" altLang="ko-KR" sz="1400" dirty="0" err="1">
                <a:latin typeface="+mn-ea"/>
              </a:rPr>
              <a:t>devtmpfs</a:t>
            </a:r>
            <a:r>
              <a:rPr lang="en-US" altLang="ko-KR" sz="1400" dirty="0">
                <a:latin typeface="+mn-ea"/>
              </a:rPr>
              <a:t>                 474M     0  474M   0% /</a:t>
            </a:r>
            <a:r>
              <a:rPr lang="en-US" altLang="ko-KR" sz="1400" dirty="0" err="1">
                <a:latin typeface="+mn-ea"/>
              </a:rPr>
              <a:t>dev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144K  489M   1% 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shm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 14M  476M   3% /run</a:t>
            </a: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489M     0  489M   0% /sys/fs/</a:t>
            </a:r>
            <a:r>
              <a:rPr lang="en-US" altLang="ko-KR" sz="1400" dirty="0" err="1">
                <a:latin typeface="+mn-ea"/>
              </a:rPr>
              <a:t>cgroup</a:t>
            </a:r>
            <a:endParaRPr lang="en-US" altLang="ko-KR" sz="1400" dirty="0">
              <a:latin typeface="+mn-ea"/>
            </a:endParaRP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/sda1                497M  177M  321M  36% /boot</a:t>
            </a: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 98M  4.0K   98M   1% /run/user/42</a:t>
            </a:r>
          </a:p>
          <a:p>
            <a:pPr algn="l"/>
            <a:r>
              <a:rPr lang="en-US" altLang="ko-KR" sz="1400" dirty="0" err="1">
                <a:latin typeface="+mn-ea"/>
              </a:rPr>
              <a:t>tmpfs</a:t>
            </a:r>
            <a:r>
              <a:rPr lang="en-US" altLang="ko-KR" sz="1400" dirty="0">
                <a:latin typeface="+mn-ea"/>
              </a:rPr>
              <a:t>                     98M   16K   98M   1% /run/user/0</a:t>
            </a:r>
          </a:p>
          <a:p>
            <a:pPr algn="l"/>
            <a:r>
              <a:rPr lang="en-US" altLang="ko-KR" sz="1400" dirty="0">
                <a:latin typeface="+mn-ea"/>
              </a:rPr>
              <a:t>/</a:t>
            </a:r>
            <a:r>
              <a:rPr lang="en-US" altLang="ko-KR" sz="1400" dirty="0" err="1">
                <a:latin typeface="+mn-ea"/>
              </a:rPr>
              <a:t>dev</a:t>
            </a:r>
            <a:r>
              <a:rPr lang="en-US" altLang="ko-KR" sz="1400" dirty="0">
                <a:latin typeface="+mn-ea"/>
              </a:rPr>
              <a:t>/mapper/vg0-brick5    97M  5.2M   92M   6% /brick5</a:t>
            </a:r>
          </a:p>
          <a:p>
            <a:pPr algn="l"/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45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distribute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(system1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create </a:t>
            </a:r>
            <a:r>
              <a:rPr lang="en-US" altLang="ko-KR" sz="1600" dirty="0" err="1">
                <a:latin typeface="+mn-ea"/>
              </a:rPr>
              <a:t>dist</a:t>
            </a:r>
            <a:r>
              <a:rPr lang="en-US" altLang="ko-KR" sz="1600" dirty="0">
                <a:latin typeface="+mn-ea"/>
              </a:rPr>
              <a:t> system1.example.com:/brick1/brick system2.example.com:/brick5/brick</a:t>
            </a:r>
          </a:p>
          <a:p>
            <a:pPr algn="l"/>
            <a:r>
              <a:rPr lang="en-US" altLang="ko-KR" sz="1600" dirty="0">
                <a:latin typeface="+mn-ea"/>
              </a:rPr>
              <a:t>volume create: </a:t>
            </a:r>
            <a:r>
              <a:rPr lang="en-US" altLang="ko-KR" sz="1600" dirty="0" err="1">
                <a:latin typeface="+mn-ea"/>
              </a:rPr>
              <a:t>dist</a:t>
            </a:r>
            <a:r>
              <a:rPr lang="en-US" altLang="ko-KR" sz="1600" dirty="0">
                <a:latin typeface="+mn-ea"/>
              </a:rPr>
              <a:t>: success: please start the volume to access data</a:t>
            </a:r>
          </a:p>
          <a:p>
            <a:pPr algn="l"/>
            <a:r>
              <a:rPr lang="en-US" altLang="ko-KR" sz="1600" dirty="0" smtClean="0">
                <a:latin typeface="+mn-ea"/>
              </a:rPr>
              <a:t>[</a:t>
            </a:r>
            <a:r>
              <a:rPr lang="en-US" altLang="ko-KR" sz="1600" dirty="0">
                <a:latin typeface="+mn-ea"/>
              </a:rPr>
              <a:t>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start  </a:t>
            </a:r>
            <a:r>
              <a:rPr lang="en-US" altLang="ko-KR" sz="1600" dirty="0" err="1">
                <a:latin typeface="+mn-ea"/>
              </a:rPr>
              <a:t>dist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volume start: </a:t>
            </a:r>
            <a:r>
              <a:rPr lang="en-US" altLang="ko-KR" sz="1600" dirty="0" err="1">
                <a:latin typeface="+mn-ea"/>
              </a:rPr>
              <a:t>dist</a:t>
            </a:r>
            <a:r>
              <a:rPr lang="en-US" altLang="ko-KR" sz="1600" dirty="0">
                <a:latin typeface="+mn-ea"/>
              </a:rPr>
              <a:t>: success</a:t>
            </a:r>
          </a:p>
          <a:p>
            <a:pPr algn="l"/>
            <a:r>
              <a:rPr lang="en-US" altLang="ko-KR" sz="1600" dirty="0" smtClean="0">
                <a:latin typeface="+mn-ea"/>
              </a:rPr>
              <a:t>[</a:t>
            </a:r>
            <a:r>
              <a:rPr lang="en-US" altLang="ko-KR" sz="1600" dirty="0">
                <a:latin typeface="+mn-ea"/>
              </a:rPr>
              <a:t>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info </a:t>
            </a:r>
            <a:r>
              <a:rPr lang="en-US" altLang="ko-KR" sz="1600" dirty="0" err="1">
                <a:latin typeface="+mn-ea"/>
              </a:rPr>
              <a:t>dist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Volume Name: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dist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Type: Distribute</a:t>
            </a:r>
          </a:p>
          <a:p>
            <a:pPr algn="l"/>
            <a:r>
              <a:rPr lang="en-US" altLang="ko-KR" sz="1600" dirty="0">
                <a:latin typeface="+mn-ea"/>
              </a:rPr>
              <a:t>Volume ID: bcb947c3-ec2d-4ba9-9ebc-06eed78c22a4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Status: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Started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Snapshot Count: 0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Number of Bricks: 2</a:t>
            </a:r>
          </a:p>
          <a:p>
            <a:pPr algn="l"/>
            <a:r>
              <a:rPr lang="en-US" altLang="ko-KR" sz="1600" dirty="0">
                <a:latin typeface="+mn-ea"/>
              </a:rPr>
              <a:t>Transport-type: </a:t>
            </a:r>
            <a:r>
              <a:rPr lang="en-US" altLang="ko-KR" sz="1600" dirty="0" err="1">
                <a:latin typeface="+mn-ea"/>
              </a:rPr>
              <a:t>tcp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Bricks: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Brick1: system1.example.com:/brick1/brick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Brick2: system2.example.com:/brick5/brick</a:t>
            </a:r>
          </a:p>
          <a:p>
            <a:pPr algn="l"/>
            <a:r>
              <a:rPr lang="en-US" altLang="ko-KR" sz="1600" dirty="0">
                <a:latin typeface="+mn-ea"/>
              </a:rPr>
              <a:t>Options Reconfigured:</a:t>
            </a:r>
          </a:p>
          <a:p>
            <a:pPr algn="l"/>
            <a:r>
              <a:rPr lang="en-US" altLang="ko-KR" sz="1600" dirty="0" err="1">
                <a:latin typeface="+mn-ea"/>
              </a:rPr>
              <a:t>transport.address</a:t>
            </a:r>
            <a:r>
              <a:rPr lang="en-US" altLang="ko-KR" sz="1600" dirty="0">
                <a:latin typeface="+mn-ea"/>
              </a:rPr>
              <a:t>-family: </a:t>
            </a:r>
            <a:r>
              <a:rPr lang="en-US" altLang="ko-KR" sz="1600" dirty="0" err="1">
                <a:latin typeface="+mn-ea"/>
              </a:rPr>
              <a:t>inet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performance.readdir</a:t>
            </a:r>
            <a:r>
              <a:rPr lang="en-US" altLang="ko-KR" sz="1600" dirty="0">
                <a:latin typeface="+mn-ea"/>
              </a:rPr>
              <a:t>-ahead: on</a:t>
            </a:r>
          </a:p>
          <a:p>
            <a:pPr algn="l"/>
            <a:r>
              <a:rPr lang="en-US" altLang="ko-KR" sz="1600" dirty="0" err="1">
                <a:latin typeface="+mn-ea"/>
              </a:rPr>
              <a:t>nfs.disable</a:t>
            </a:r>
            <a:r>
              <a:rPr lang="en-US" altLang="ko-KR" sz="1600" dirty="0">
                <a:latin typeface="+mn-ea"/>
              </a:rPr>
              <a:t>: on</a:t>
            </a:r>
          </a:p>
        </p:txBody>
      </p:sp>
    </p:spTree>
    <p:extLst>
      <p:ext uri="{BB962C8B-B14F-4D97-AF65-F5344CB8AC3E}">
        <p14:creationId xmlns:p14="http://schemas.microsoft.com/office/powerpoint/2010/main" val="4628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replicate 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(system1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create </a:t>
            </a:r>
            <a:r>
              <a:rPr lang="en-US" altLang="ko-KR" sz="1600" dirty="0" err="1">
                <a:latin typeface="+mn-ea"/>
              </a:rPr>
              <a:t>repl</a:t>
            </a:r>
            <a:r>
              <a:rPr lang="en-US" altLang="ko-KR" sz="1600" dirty="0">
                <a:latin typeface="+mn-ea"/>
              </a:rPr>
              <a:t> replica 2 system1.example.com:/brick2/brick system2.example.com:/brick6/brick</a:t>
            </a:r>
          </a:p>
          <a:p>
            <a:pPr algn="l"/>
            <a:r>
              <a:rPr lang="en-US" altLang="ko-KR" sz="1600" dirty="0">
                <a:latin typeface="+mn-ea"/>
              </a:rPr>
              <a:t>volume create: </a:t>
            </a:r>
            <a:r>
              <a:rPr lang="en-US" altLang="ko-KR" sz="1600" dirty="0" err="1">
                <a:latin typeface="+mn-ea"/>
              </a:rPr>
              <a:t>repl</a:t>
            </a:r>
            <a:r>
              <a:rPr lang="en-US" altLang="ko-KR" sz="1600" dirty="0">
                <a:latin typeface="+mn-ea"/>
              </a:rPr>
              <a:t>: success: please start the volume to access data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start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volume start: </a:t>
            </a:r>
            <a:r>
              <a:rPr lang="en-US" altLang="ko-KR" sz="1600" dirty="0" err="1">
                <a:latin typeface="+mn-ea"/>
              </a:rPr>
              <a:t>repl</a:t>
            </a:r>
            <a:r>
              <a:rPr lang="en-US" altLang="ko-KR" sz="1600" dirty="0">
                <a:latin typeface="+mn-ea"/>
              </a:rPr>
              <a:t>: success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info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Volume Name: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repl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Type: Replicate</a:t>
            </a:r>
          </a:p>
          <a:p>
            <a:pPr algn="l"/>
            <a:r>
              <a:rPr lang="en-US" altLang="ko-KR" sz="1600" dirty="0">
                <a:latin typeface="+mn-ea"/>
              </a:rPr>
              <a:t>Volume ID: e6d4035a-597d-4825-ab74-46cb6ca87110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Status: Started</a:t>
            </a:r>
          </a:p>
          <a:p>
            <a:pPr algn="l"/>
            <a:r>
              <a:rPr lang="en-US" altLang="ko-KR" sz="1600" dirty="0">
                <a:latin typeface="+mn-ea"/>
              </a:rPr>
              <a:t>Snapshot Count: 0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Number of Bricks: 1 x 2 = 2</a:t>
            </a:r>
          </a:p>
          <a:p>
            <a:pPr algn="l"/>
            <a:r>
              <a:rPr lang="en-US" altLang="ko-KR" sz="1600" dirty="0">
                <a:latin typeface="+mn-ea"/>
              </a:rPr>
              <a:t>Transport-type: </a:t>
            </a:r>
            <a:r>
              <a:rPr lang="en-US" altLang="ko-KR" sz="1600" dirty="0" err="1">
                <a:latin typeface="+mn-ea"/>
              </a:rPr>
              <a:t>tcp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Bricks: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Brick1: system1.example.com:/brick2/brick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Brick2: system2.example.com:/brick6/brick</a:t>
            </a:r>
          </a:p>
          <a:p>
            <a:pPr algn="l"/>
            <a:r>
              <a:rPr lang="en-US" altLang="ko-KR" sz="1600" dirty="0">
                <a:latin typeface="+mn-ea"/>
              </a:rPr>
              <a:t>Options Reconfigured:</a:t>
            </a:r>
          </a:p>
          <a:p>
            <a:pPr algn="l"/>
            <a:r>
              <a:rPr lang="en-US" altLang="ko-KR" sz="1600" dirty="0" err="1">
                <a:latin typeface="+mn-ea"/>
              </a:rPr>
              <a:t>transport.address</a:t>
            </a:r>
            <a:r>
              <a:rPr lang="en-US" altLang="ko-KR" sz="1600" dirty="0">
                <a:latin typeface="+mn-ea"/>
              </a:rPr>
              <a:t>-family: </a:t>
            </a:r>
            <a:r>
              <a:rPr lang="en-US" altLang="ko-KR" sz="1600" dirty="0" err="1">
                <a:latin typeface="+mn-ea"/>
              </a:rPr>
              <a:t>inet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performance.readdir</a:t>
            </a:r>
            <a:r>
              <a:rPr lang="en-US" altLang="ko-KR" sz="1600" dirty="0">
                <a:latin typeface="+mn-ea"/>
              </a:rPr>
              <a:t>-ahead: on</a:t>
            </a:r>
          </a:p>
          <a:p>
            <a:pPr algn="l"/>
            <a:r>
              <a:rPr lang="en-US" altLang="ko-KR" sz="1600" dirty="0" err="1">
                <a:latin typeface="+mn-ea"/>
              </a:rPr>
              <a:t>nfs.disable</a:t>
            </a:r>
            <a:r>
              <a:rPr lang="en-US" altLang="ko-KR" sz="1600" dirty="0">
                <a:latin typeface="+mn-ea"/>
              </a:rPr>
              <a:t>: on</a:t>
            </a:r>
          </a:p>
        </p:txBody>
      </p:sp>
    </p:spTree>
    <p:extLst>
      <p:ext uri="{BB962C8B-B14F-4D97-AF65-F5344CB8AC3E}">
        <p14:creationId xmlns:p14="http://schemas.microsoft.com/office/powerpoint/2010/main" val="29887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>
                <a:latin typeface="+mn-ea"/>
              </a:rPr>
              <a:t>server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distribute_replicate</a:t>
            </a: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생성 </a:t>
            </a:r>
            <a:r>
              <a:rPr lang="en-US" altLang="ko-KR" sz="1800" b="1" dirty="0" smtClean="0"/>
              <a:t>(system1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create </a:t>
            </a:r>
            <a:r>
              <a:rPr lang="en-US" altLang="ko-KR" sz="1600" dirty="0" err="1">
                <a:latin typeface="+mn-ea"/>
              </a:rPr>
              <a:t>dist_repl</a:t>
            </a:r>
            <a:r>
              <a:rPr lang="en-US" altLang="ko-KR" sz="1600" dirty="0">
                <a:latin typeface="+mn-ea"/>
              </a:rPr>
              <a:t> replica 2 system1.example.com:/brick3/brick system2.example.com:/brick7/brick system1.example.com:/brick4/brick system2.example.com:/brick8/brick</a:t>
            </a:r>
          </a:p>
          <a:p>
            <a:pPr algn="l"/>
            <a:r>
              <a:rPr lang="en-US" altLang="ko-KR" sz="1600" dirty="0">
                <a:latin typeface="+mn-ea"/>
              </a:rPr>
              <a:t>volume create: </a:t>
            </a:r>
            <a:r>
              <a:rPr lang="en-US" altLang="ko-KR" sz="1600" dirty="0" err="1">
                <a:latin typeface="+mn-ea"/>
              </a:rPr>
              <a:t>dist_repl</a:t>
            </a:r>
            <a:r>
              <a:rPr lang="en-US" altLang="ko-KR" sz="1600" dirty="0">
                <a:latin typeface="+mn-ea"/>
              </a:rPr>
              <a:t>: success: please start the volume to access data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start </a:t>
            </a:r>
            <a:r>
              <a:rPr lang="en-US" altLang="ko-KR" sz="1600" dirty="0" err="1">
                <a:latin typeface="+mn-ea"/>
              </a:rPr>
              <a:t>dist_repl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volume start: </a:t>
            </a:r>
            <a:r>
              <a:rPr lang="en-US" altLang="ko-KR" sz="1600" dirty="0" err="1">
                <a:latin typeface="+mn-ea"/>
              </a:rPr>
              <a:t>dist_repl</a:t>
            </a:r>
            <a:r>
              <a:rPr lang="en-US" altLang="ko-KR" sz="1600" dirty="0">
                <a:latin typeface="+mn-ea"/>
              </a:rPr>
              <a:t>: success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info </a:t>
            </a:r>
            <a:r>
              <a:rPr lang="en-US" altLang="ko-KR" sz="1600" dirty="0" err="1">
                <a:latin typeface="+mn-ea"/>
              </a:rPr>
              <a:t>dist_repl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Volume Name: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dist_repl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Type: Distributed-Replicate</a:t>
            </a:r>
          </a:p>
          <a:p>
            <a:pPr algn="l"/>
            <a:r>
              <a:rPr lang="en-US" altLang="ko-KR" sz="1600" dirty="0">
                <a:latin typeface="+mn-ea"/>
              </a:rPr>
              <a:t>Volume ID: f72b5da7-14ad-4358-ad60-9c528c43788f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Status: Started</a:t>
            </a:r>
          </a:p>
          <a:p>
            <a:pPr algn="l"/>
            <a:r>
              <a:rPr lang="en-US" altLang="ko-KR" sz="1600" dirty="0">
                <a:latin typeface="+mn-ea"/>
              </a:rPr>
              <a:t>Snapshot Count: 0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Number of Bricks: 2 x 2 = 4</a:t>
            </a:r>
          </a:p>
          <a:p>
            <a:pPr algn="l"/>
            <a:r>
              <a:rPr lang="en-US" altLang="ko-KR" sz="1600" dirty="0">
                <a:latin typeface="+mn-ea"/>
              </a:rPr>
              <a:t>Transport-type: </a:t>
            </a:r>
            <a:r>
              <a:rPr lang="en-US" altLang="ko-KR" sz="1600" dirty="0" err="1">
                <a:latin typeface="+mn-ea"/>
              </a:rPr>
              <a:t>tcp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Bricks: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Brick1: system1.example.com:/brick3/brick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Brick2: system2.example.com:/brick7/brick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Brick3: system1.example.com:/brick4/brick</a:t>
            </a:r>
          </a:p>
          <a:p>
            <a:pPr algn="l"/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Brick4: system2.example.com:/brick8/brick</a:t>
            </a:r>
          </a:p>
          <a:p>
            <a:pPr algn="l"/>
            <a:r>
              <a:rPr lang="en-US" altLang="ko-KR" sz="1600" dirty="0">
                <a:latin typeface="+mn-ea"/>
              </a:rPr>
              <a:t>Options Reconfigured:</a:t>
            </a:r>
          </a:p>
          <a:p>
            <a:pPr algn="l"/>
            <a:r>
              <a:rPr lang="en-US" altLang="ko-KR" sz="1600" dirty="0" err="1">
                <a:latin typeface="+mn-ea"/>
              </a:rPr>
              <a:t>transport.address</a:t>
            </a:r>
            <a:r>
              <a:rPr lang="en-US" altLang="ko-KR" sz="1600" dirty="0">
                <a:latin typeface="+mn-ea"/>
              </a:rPr>
              <a:t>-family: </a:t>
            </a:r>
            <a:r>
              <a:rPr lang="en-US" altLang="ko-KR" sz="1600" dirty="0" err="1">
                <a:latin typeface="+mn-ea"/>
              </a:rPr>
              <a:t>inet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performance.readdir</a:t>
            </a:r>
            <a:r>
              <a:rPr lang="en-US" altLang="ko-KR" sz="1600" dirty="0">
                <a:latin typeface="+mn-ea"/>
              </a:rPr>
              <a:t>-ahead: on</a:t>
            </a:r>
          </a:p>
          <a:p>
            <a:pPr algn="l"/>
            <a:r>
              <a:rPr lang="en-US" altLang="ko-KR" sz="1600" dirty="0" err="1">
                <a:latin typeface="+mn-ea"/>
              </a:rPr>
              <a:t>nfs.disable</a:t>
            </a:r>
            <a:r>
              <a:rPr lang="en-US" altLang="ko-KR" sz="1600" dirty="0">
                <a:latin typeface="+mn-ea"/>
              </a:rPr>
              <a:t>: on</a:t>
            </a:r>
          </a:p>
        </p:txBody>
      </p:sp>
    </p:spTree>
    <p:extLst>
      <p:ext uri="{BB962C8B-B14F-4D97-AF65-F5344CB8AC3E}">
        <p14:creationId xmlns:p14="http://schemas.microsoft.com/office/powerpoint/2010/main" val="119702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</a:rPr>
              <a:t>server </a:t>
            </a:r>
            <a:r>
              <a:rPr lang="en-US" altLang="ko-KR" sz="2000" dirty="0" err="1" smtClean="0">
                <a:latin typeface="+mn-ea"/>
              </a:rPr>
              <a:t>vol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옵션 설정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000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 </a:t>
            </a:r>
            <a:r>
              <a:rPr lang="en-US" altLang="ko-KR" sz="1800" b="1" dirty="0" err="1" smtClean="0"/>
              <a:t>vol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옵션 설정  </a:t>
            </a:r>
            <a:endParaRPr lang="en-US" altLang="ko-KR" sz="1800" b="1" dirty="0" smtClean="0"/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set </a:t>
            </a:r>
            <a:r>
              <a:rPr lang="en-US" altLang="ko-KR" sz="1600" dirty="0" err="1">
                <a:latin typeface="+mn-ea"/>
              </a:rPr>
              <a:t>repl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nfs.disable</a:t>
            </a:r>
            <a:r>
              <a:rPr lang="en-US" altLang="ko-KR" sz="1600" dirty="0">
                <a:latin typeface="+mn-ea"/>
              </a:rPr>
              <a:t> on</a:t>
            </a:r>
          </a:p>
          <a:p>
            <a:pPr algn="l"/>
            <a:r>
              <a:rPr lang="en-US" altLang="ko-KR" sz="1600" dirty="0">
                <a:latin typeface="+mn-ea"/>
              </a:rPr>
              <a:t>volume set: success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info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</a:t>
            </a:r>
          </a:p>
          <a:p>
            <a:pPr algn="l"/>
            <a:r>
              <a:rPr lang="en-US" altLang="ko-KR" sz="1600" dirty="0">
                <a:latin typeface="+mn-ea"/>
              </a:rPr>
              <a:t>Volume Name: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Type: Replicate</a:t>
            </a:r>
          </a:p>
          <a:p>
            <a:pPr algn="l"/>
            <a:r>
              <a:rPr lang="en-US" altLang="ko-KR" sz="1600" dirty="0">
                <a:latin typeface="+mn-ea"/>
              </a:rPr>
              <a:t>Volume ID: e6d4035a-597d-4825-ab74-46cb6ca87110</a:t>
            </a:r>
          </a:p>
          <a:p>
            <a:pPr algn="l"/>
            <a:r>
              <a:rPr lang="en-US" altLang="ko-KR" sz="1600" dirty="0">
                <a:latin typeface="+mn-ea"/>
              </a:rPr>
              <a:t>Status: Started</a:t>
            </a:r>
          </a:p>
          <a:p>
            <a:pPr algn="l"/>
            <a:r>
              <a:rPr lang="en-US" altLang="ko-KR" sz="1600" dirty="0">
                <a:latin typeface="+mn-ea"/>
              </a:rPr>
              <a:t>Snapshot Count: 0</a:t>
            </a:r>
          </a:p>
          <a:p>
            <a:pPr algn="l"/>
            <a:r>
              <a:rPr lang="en-US" altLang="ko-KR" sz="1600" dirty="0">
                <a:latin typeface="+mn-ea"/>
              </a:rPr>
              <a:t>Number of Bricks: 1 x 2 = 2</a:t>
            </a:r>
          </a:p>
          <a:p>
            <a:pPr algn="l"/>
            <a:r>
              <a:rPr lang="en-US" altLang="ko-KR" sz="1600" dirty="0">
                <a:latin typeface="+mn-ea"/>
              </a:rPr>
              <a:t>Transport-type: </a:t>
            </a:r>
            <a:r>
              <a:rPr lang="en-US" altLang="ko-KR" sz="1600" dirty="0" err="1">
                <a:latin typeface="+mn-ea"/>
              </a:rPr>
              <a:t>tcp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Bricks:</a:t>
            </a:r>
          </a:p>
          <a:p>
            <a:pPr algn="l"/>
            <a:r>
              <a:rPr lang="en-US" altLang="ko-KR" sz="1600" dirty="0">
                <a:latin typeface="+mn-ea"/>
              </a:rPr>
              <a:t>Brick1: system1.example.com:/brick2/brick</a:t>
            </a:r>
          </a:p>
          <a:p>
            <a:pPr algn="l"/>
            <a:r>
              <a:rPr lang="en-US" altLang="ko-KR" sz="1600" dirty="0">
                <a:latin typeface="+mn-ea"/>
              </a:rPr>
              <a:t>Brick2: system2.example.com:/brick6/brick</a:t>
            </a:r>
          </a:p>
          <a:p>
            <a:pPr algn="l"/>
            <a:r>
              <a:rPr lang="en-US" altLang="ko-KR" sz="1600" dirty="0">
                <a:latin typeface="+mn-ea"/>
              </a:rPr>
              <a:t>Options Reconfigured:</a:t>
            </a:r>
          </a:p>
          <a:p>
            <a:pPr algn="l"/>
            <a:r>
              <a:rPr lang="en-US" altLang="ko-KR" sz="1600" dirty="0" err="1">
                <a:latin typeface="+mn-ea"/>
              </a:rPr>
              <a:t>transport.address</a:t>
            </a:r>
            <a:r>
              <a:rPr lang="en-US" altLang="ko-KR" sz="1600" dirty="0">
                <a:latin typeface="+mn-ea"/>
              </a:rPr>
              <a:t>-family: </a:t>
            </a:r>
            <a:r>
              <a:rPr lang="en-US" altLang="ko-KR" sz="1600" dirty="0" err="1">
                <a:latin typeface="+mn-ea"/>
              </a:rPr>
              <a:t>inet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performance.readdir</a:t>
            </a:r>
            <a:r>
              <a:rPr lang="en-US" altLang="ko-KR" sz="1600" dirty="0">
                <a:latin typeface="+mn-ea"/>
              </a:rPr>
              <a:t>-ahead: on</a:t>
            </a:r>
          </a:p>
          <a:p>
            <a:pPr algn="l"/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nfs.disable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600" dirty="0" smtClean="0">
                <a:solidFill>
                  <a:srgbClr val="FF0000"/>
                </a:solidFill>
                <a:latin typeface="+mn-ea"/>
              </a:rPr>
              <a:t>on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reset </a:t>
            </a:r>
            <a:r>
              <a:rPr lang="en-US" altLang="ko-KR" sz="1600" dirty="0" err="1">
                <a:latin typeface="+mn-ea"/>
              </a:rPr>
              <a:t>repl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nfs.disable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volume reset: success: reset volume successful</a:t>
            </a:r>
          </a:p>
          <a:p>
            <a:pPr algn="l"/>
            <a:r>
              <a:rPr lang="en-US" altLang="ko-KR" sz="1600" dirty="0">
                <a:latin typeface="+mn-ea"/>
              </a:rPr>
              <a:t>[root@system1 brick1]# </a:t>
            </a:r>
            <a:r>
              <a:rPr lang="en-US" altLang="ko-KR" sz="1600" dirty="0" err="1">
                <a:latin typeface="+mn-ea"/>
              </a:rPr>
              <a:t>gluster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vol</a:t>
            </a:r>
            <a:r>
              <a:rPr lang="en-US" altLang="ko-KR" sz="1600" dirty="0">
                <a:latin typeface="+mn-ea"/>
              </a:rPr>
              <a:t> info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 </a:t>
            </a:r>
          </a:p>
          <a:p>
            <a:pPr algn="l"/>
            <a:r>
              <a:rPr lang="en-US" altLang="ko-KR" sz="1600" dirty="0">
                <a:latin typeface="+mn-ea"/>
              </a:rPr>
              <a:t>Volume Name: </a:t>
            </a:r>
            <a:r>
              <a:rPr lang="en-US" altLang="ko-KR" sz="1600" dirty="0" err="1">
                <a:latin typeface="+mn-ea"/>
              </a:rPr>
              <a:t>repl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Type: Replicate</a:t>
            </a:r>
          </a:p>
          <a:p>
            <a:pPr algn="l"/>
            <a:r>
              <a:rPr lang="en-US" altLang="ko-KR" sz="1600" dirty="0">
                <a:latin typeface="+mn-ea"/>
              </a:rPr>
              <a:t>Volume ID: e6d4035a-597d-4825-ab74-46cb6ca87110</a:t>
            </a:r>
          </a:p>
          <a:p>
            <a:pPr algn="l"/>
            <a:r>
              <a:rPr lang="en-US" altLang="ko-KR" sz="1600" dirty="0">
                <a:latin typeface="+mn-ea"/>
              </a:rPr>
              <a:t>Status: Started</a:t>
            </a:r>
          </a:p>
          <a:p>
            <a:pPr algn="l"/>
            <a:r>
              <a:rPr lang="en-US" altLang="ko-KR" sz="1600" dirty="0">
                <a:latin typeface="+mn-ea"/>
              </a:rPr>
              <a:t>Snapshot Count: 0</a:t>
            </a:r>
          </a:p>
          <a:p>
            <a:pPr algn="l"/>
            <a:r>
              <a:rPr lang="en-US" altLang="ko-KR" sz="1600" dirty="0">
                <a:latin typeface="+mn-ea"/>
              </a:rPr>
              <a:t>Number of Bricks: 1 x 2 = 2</a:t>
            </a:r>
          </a:p>
          <a:p>
            <a:pPr algn="l"/>
            <a:r>
              <a:rPr lang="en-US" altLang="ko-KR" sz="1600" dirty="0">
                <a:latin typeface="+mn-ea"/>
              </a:rPr>
              <a:t>Transport-type: </a:t>
            </a:r>
            <a:r>
              <a:rPr lang="en-US" altLang="ko-KR" sz="1600" dirty="0" err="1">
                <a:latin typeface="+mn-ea"/>
              </a:rPr>
              <a:t>tcp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Bricks:</a:t>
            </a:r>
          </a:p>
          <a:p>
            <a:pPr algn="l"/>
            <a:r>
              <a:rPr lang="en-US" altLang="ko-KR" sz="1600" dirty="0">
                <a:latin typeface="+mn-ea"/>
              </a:rPr>
              <a:t>Brick1: system1.example.com:/brick2/brick</a:t>
            </a:r>
          </a:p>
          <a:p>
            <a:pPr algn="l"/>
            <a:r>
              <a:rPr lang="en-US" altLang="ko-KR" sz="1600" dirty="0">
                <a:latin typeface="+mn-ea"/>
              </a:rPr>
              <a:t>Brick2: system2.example.com:/brick6/brick</a:t>
            </a:r>
          </a:p>
          <a:p>
            <a:pPr algn="l"/>
            <a:r>
              <a:rPr lang="en-US" altLang="ko-KR" sz="1600" dirty="0">
                <a:latin typeface="+mn-ea"/>
              </a:rPr>
              <a:t>Options Reconfigured:</a:t>
            </a:r>
          </a:p>
          <a:p>
            <a:pPr algn="l"/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nfs.disable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: on</a:t>
            </a:r>
          </a:p>
          <a:p>
            <a:pPr algn="l"/>
            <a:r>
              <a:rPr lang="en-US" altLang="ko-KR" sz="1600" dirty="0" err="1">
                <a:latin typeface="+mn-ea"/>
              </a:rPr>
              <a:t>transport.address</a:t>
            </a:r>
            <a:r>
              <a:rPr lang="en-US" altLang="ko-KR" sz="1600" dirty="0">
                <a:latin typeface="+mn-ea"/>
              </a:rPr>
              <a:t>-family: </a:t>
            </a:r>
            <a:r>
              <a:rPr lang="en-US" altLang="ko-KR" sz="1600" dirty="0" err="1">
                <a:latin typeface="+mn-ea"/>
              </a:rPr>
              <a:t>inet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performance.readdir</a:t>
            </a:r>
            <a:r>
              <a:rPr lang="en-US" altLang="ko-KR" sz="1600" dirty="0">
                <a:latin typeface="+mn-ea"/>
              </a:rPr>
              <a:t>-ahead: </a:t>
            </a:r>
            <a:r>
              <a:rPr lang="en-US" altLang="ko-KR" sz="1600" dirty="0" smtClean="0">
                <a:latin typeface="+mn-ea"/>
              </a:rPr>
              <a:t>on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12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828006" y="954125"/>
            <a:ext cx="81729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 eaLnBrk="0" hangingPunct="0">
              <a:lnSpc>
                <a:spcPct val="200000"/>
              </a:lnSpc>
              <a:spcBef>
                <a:spcPct val="20000"/>
              </a:spcBef>
              <a:buSzPct val="70000"/>
              <a:buAutoNum type="arabicPeriod"/>
            </a:pPr>
            <a:r>
              <a:rPr lang="en-US" altLang="ko-KR" sz="2000" b="1" dirty="0" err="1" smtClean="0">
                <a:latin typeface="+mn-ea"/>
                <a:ea typeface="+mn-ea"/>
              </a:rPr>
              <a:t>gluster</a:t>
            </a:r>
            <a:r>
              <a:rPr lang="en-US" altLang="ko-KR" sz="2000" b="1" dirty="0" smtClean="0">
                <a:latin typeface="+mn-ea"/>
                <a:ea typeface="+mn-ea"/>
              </a:rPr>
              <a:t>  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571428" y="234045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9388" marR="0" indent="-179388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itchFamily="2" charset="2"/>
              <a:buNone/>
              <a:tabLst/>
            </a:pPr>
            <a:r>
              <a:rPr kumimoji="1" lang="ko-KR" altLang="en-US" sz="20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목차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86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client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native client (client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 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 smtClean="0">
                <a:latin typeface="+mn-ea"/>
              </a:rPr>
              <a:t>yum install </a:t>
            </a:r>
            <a:r>
              <a:rPr lang="en-US" altLang="ko-KR" sz="1400" dirty="0" err="1" smtClean="0">
                <a:latin typeface="+mn-ea"/>
              </a:rPr>
              <a:t>glusterfs</a:t>
            </a:r>
            <a:r>
              <a:rPr lang="en-US" altLang="ko-KR" sz="1400" dirty="0" smtClean="0">
                <a:latin typeface="+mn-ea"/>
              </a:rPr>
              <a:t>-fuse </a:t>
            </a:r>
          </a:p>
          <a:p>
            <a:pPr algn="l"/>
            <a:r>
              <a:rPr lang="en-US" altLang="ko-KR" sz="1600" dirty="0" err="1" smtClean="0">
                <a:latin typeface="+mn-ea"/>
              </a:rPr>
              <a:t>mkdir</a:t>
            </a:r>
            <a:r>
              <a:rPr lang="en-US" altLang="ko-KR" sz="1600" dirty="0" smtClean="0">
                <a:latin typeface="+mn-ea"/>
              </a:rPr>
              <a:t> /</a:t>
            </a:r>
            <a:r>
              <a:rPr lang="en-US" altLang="ko-KR" sz="1600" dirty="0" err="1" smtClean="0">
                <a:latin typeface="+mn-ea"/>
              </a:rPr>
              <a:t>distvol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vi /</a:t>
            </a:r>
            <a:r>
              <a:rPr lang="en-US" altLang="ko-KR" sz="1600" dirty="0" err="1" smtClean="0">
                <a:latin typeface="+mn-ea"/>
              </a:rPr>
              <a:t>etc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fstab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system1.example.com:/</a:t>
            </a:r>
            <a:r>
              <a:rPr lang="en-US" altLang="ko-KR" sz="1600" dirty="0" err="1" smtClean="0">
                <a:latin typeface="+mn-ea"/>
              </a:rPr>
              <a:t>dist</a:t>
            </a:r>
            <a:r>
              <a:rPr lang="en-US" altLang="ko-KR" sz="1600" dirty="0" smtClean="0">
                <a:latin typeface="+mn-ea"/>
              </a:rPr>
              <a:t>	/</a:t>
            </a:r>
            <a:r>
              <a:rPr lang="en-US" altLang="ko-KR" sz="1600" dirty="0" err="1" smtClean="0">
                <a:latin typeface="+mn-ea"/>
              </a:rPr>
              <a:t>distvol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glusterfs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	_</a:t>
            </a:r>
            <a:r>
              <a:rPr lang="en-US" altLang="ko-KR" sz="1600" dirty="0" err="1" smtClean="0">
                <a:latin typeface="+mn-ea"/>
              </a:rPr>
              <a:t>netdev</a:t>
            </a:r>
            <a:r>
              <a:rPr lang="en-US" altLang="ko-KR" sz="1600" dirty="0" smtClean="0">
                <a:latin typeface="+mn-ea"/>
              </a:rPr>
              <a:t>   0 0</a:t>
            </a:r>
          </a:p>
          <a:p>
            <a:pPr algn="l"/>
            <a:r>
              <a:rPr lang="en-US" altLang="ko-KR" sz="1600" dirty="0" smtClean="0">
                <a:latin typeface="+mn-ea"/>
              </a:rPr>
              <a:t>mount –a </a:t>
            </a:r>
          </a:p>
          <a:p>
            <a:pPr algn="l"/>
            <a:r>
              <a:rPr lang="en-US" altLang="ko-KR" sz="1600" dirty="0" smtClean="0">
                <a:latin typeface="+mn-ea"/>
              </a:rPr>
              <a:t>touch /</a:t>
            </a:r>
            <a:r>
              <a:rPr lang="en-US" altLang="ko-KR" sz="1600" dirty="0" err="1" smtClean="0">
                <a:latin typeface="+mn-ea"/>
              </a:rPr>
              <a:t>distvol</a:t>
            </a:r>
            <a:r>
              <a:rPr lang="en-US" altLang="ko-KR" sz="1600" dirty="0" smtClean="0">
                <a:latin typeface="+mn-ea"/>
              </a:rPr>
              <a:t>/file{1..10}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smtClean="0">
                <a:latin typeface="+mn-ea"/>
              </a:rPr>
              <a:t>서버에서 </a:t>
            </a:r>
            <a:r>
              <a:rPr lang="en-US" altLang="ko-KR" sz="1600" dirty="0" smtClean="0">
                <a:latin typeface="+mn-ea"/>
              </a:rPr>
              <a:t>5</a:t>
            </a:r>
            <a:r>
              <a:rPr lang="ko-KR" altLang="en-US" sz="1600" dirty="0" smtClean="0">
                <a:latin typeface="+mn-ea"/>
              </a:rPr>
              <a:t>개씩 분산되어 생성되는지 확인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/brick1/brick</a:t>
            </a: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/brick5/brick 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18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client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NFS client (client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 </a:t>
            </a:r>
          </a:p>
          <a:p>
            <a:pPr algn="l"/>
            <a:endParaRPr lang="en-US" altLang="ko-KR" sz="1800" b="1" dirty="0"/>
          </a:p>
          <a:p>
            <a:pPr algn="l"/>
            <a:r>
              <a:rPr lang="en-US" altLang="ko-KR" sz="1400" dirty="0" smtClean="0">
                <a:latin typeface="+mn-ea"/>
              </a:rPr>
              <a:t>yum install </a:t>
            </a:r>
            <a:r>
              <a:rPr lang="en-US" altLang="ko-KR" sz="1400" dirty="0" err="1" smtClean="0">
                <a:latin typeface="+mn-ea"/>
              </a:rPr>
              <a:t>glusterfs</a:t>
            </a:r>
            <a:r>
              <a:rPr lang="en-US" altLang="ko-KR" sz="1400" dirty="0" smtClean="0">
                <a:latin typeface="+mn-ea"/>
              </a:rPr>
              <a:t>-fuse </a:t>
            </a:r>
          </a:p>
          <a:p>
            <a:pPr algn="l"/>
            <a:r>
              <a:rPr lang="en-US" altLang="ko-KR" sz="1600" dirty="0" err="1" smtClean="0">
                <a:latin typeface="+mn-ea"/>
              </a:rPr>
              <a:t>mkdir</a:t>
            </a:r>
            <a:r>
              <a:rPr lang="en-US" altLang="ko-KR" sz="1600" dirty="0" smtClean="0">
                <a:latin typeface="+mn-ea"/>
              </a:rPr>
              <a:t> /</a:t>
            </a:r>
            <a:r>
              <a:rPr lang="en-US" altLang="ko-KR" sz="1600" dirty="0" err="1" smtClean="0">
                <a:latin typeface="+mn-ea"/>
              </a:rPr>
              <a:t>replvol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vi /</a:t>
            </a:r>
            <a:r>
              <a:rPr lang="en-US" altLang="ko-KR" sz="1600" dirty="0" err="1" smtClean="0">
                <a:latin typeface="+mn-ea"/>
              </a:rPr>
              <a:t>etc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fstab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system1.example.com:/</a:t>
            </a:r>
            <a:r>
              <a:rPr lang="en-US" altLang="ko-KR" sz="1600" dirty="0" err="1" smtClean="0">
                <a:latin typeface="+mn-ea"/>
              </a:rPr>
              <a:t>repl</a:t>
            </a:r>
            <a:r>
              <a:rPr lang="en-US" altLang="ko-KR" sz="1600" dirty="0" smtClean="0">
                <a:latin typeface="+mn-ea"/>
              </a:rPr>
              <a:t>	/</a:t>
            </a:r>
            <a:r>
              <a:rPr lang="en-US" altLang="ko-KR" sz="1600" dirty="0" err="1" smtClean="0">
                <a:latin typeface="+mn-ea"/>
              </a:rPr>
              <a:t>replvol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nfs</a:t>
            </a: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vers</a:t>
            </a:r>
            <a:r>
              <a:rPr lang="en-US" altLang="ko-KR" sz="1600" dirty="0" smtClean="0">
                <a:latin typeface="+mn-ea"/>
              </a:rPr>
              <a:t>=3  0 0</a:t>
            </a:r>
          </a:p>
          <a:p>
            <a:pPr algn="l"/>
            <a:r>
              <a:rPr lang="en-US" altLang="ko-KR" sz="1600" dirty="0" smtClean="0">
                <a:latin typeface="+mn-ea"/>
              </a:rPr>
              <a:t>mount –a </a:t>
            </a:r>
          </a:p>
          <a:p>
            <a:pPr algn="l"/>
            <a:r>
              <a:rPr lang="en-US" altLang="ko-KR" sz="1600" dirty="0" smtClean="0">
                <a:latin typeface="+mn-ea"/>
              </a:rPr>
              <a:t>touch /</a:t>
            </a:r>
            <a:r>
              <a:rPr lang="en-US" altLang="ko-KR" sz="1600" dirty="0" err="1" smtClean="0">
                <a:latin typeface="+mn-ea"/>
              </a:rPr>
              <a:t>replvol</a:t>
            </a:r>
            <a:r>
              <a:rPr lang="en-US" altLang="ko-KR" sz="1600" dirty="0" smtClean="0">
                <a:latin typeface="+mn-ea"/>
              </a:rPr>
              <a:t>/file{1..10}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smtClean="0">
                <a:latin typeface="+mn-ea"/>
              </a:rPr>
              <a:t>서버에서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개가 복제되어 생성되는지 확인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/brick2/brick</a:t>
            </a: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/brick6/brick 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6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client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CIFS client (system1, client</a:t>
            </a:r>
            <a:r>
              <a:rPr lang="ko-KR" altLang="en-US" sz="1800" b="1" dirty="0" smtClean="0"/>
              <a:t>에서</a:t>
            </a:r>
            <a:r>
              <a:rPr lang="en-US" altLang="ko-KR" sz="1800" b="1" dirty="0" smtClean="0"/>
              <a:t>) </a:t>
            </a:r>
          </a:p>
          <a:p>
            <a:pPr algn="l"/>
            <a:r>
              <a:rPr lang="en-US" altLang="ko-KR" sz="1800" b="1" dirty="0" smtClean="0"/>
              <a:t>[system1]</a:t>
            </a:r>
            <a:endParaRPr lang="en-US" altLang="ko-KR" sz="1800" b="1" dirty="0"/>
          </a:p>
          <a:p>
            <a:pPr algn="l"/>
            <a:r>
              <a:rPr lang="en-US" altLang="ko-KR" sz="1600" dirty="0" err="1" smtClean="0">
                <a:latin typeface="+mn-ea"/>
              </a:rPr>
              <a:t>systemctl</a:t>
            </a:r>
            <a:r>
              <a:rPr lang="en-US" altLang="ko-KR" sz="1600" dirty="0" smtClean="0">
                <a:latin typeface="+mn-ea"/>
              </a:rPr>
              <a:t> start </a:t>
            </a:r>
            <a:r>
              <a:rPr lang="en-US" altLang="ko-KR" sz="1600" dirty="0" err="1" smtClean="0">
                <a:latin typeface="+mn-ea"/>
              </a:rPr>
              <a:t>smb.service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useradd</a:t>
            </a:r>
            <a:r>
              <a:rPr lang="en-US" altLang="ko-KR" sz="1600" dirty="0" smtClean="0">
                <a:latin typeface="+mn-ea"/>
              </a:rPr>
              <a:t> –s /</a:t>
            </a:r>
            <a:r>
              <a:rPr lang="en-US" altLang="ko-KR" sz="1600" dirty="0" err="1" smtClean="0">
                <a:latin typeface="+mn-ea"/>
              </a:rPr>
              <a:t>sbin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nologin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cifsuser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smbpasswd</a:t>
            </a:r>
            <a:r>
              <a:rPr lang="en-US" altLang="ko-KR" sz="1600" dirty="0" smtClean="0">
                <a:latin typeface="+mn-ea"/>
              </a:rPr>
              <a:t> –a </a:t>
            </a:r>
            <a:r>
              <a:rPr lang="en-US" altLang="ko-KR" sz="1600" dirty="0" err="1" smtClean="0">
                <a:latin typeface="+mn-ea"/>
              </a:rPr>
              <a:t>cifsuser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redhat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redhat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mount system1.example.com:/</a:t>
            </a:r>
            <a:r>
              <a:rPr lang="en-US" altLang="ko-KR" sz="1600" dirty="0" err="1" smtClean="0">
                <a:latin typeface="+mn-ea"/>
              </a:rPr>
              <a:t>dist_repl</a:t>
            </a:r>
            <a:r>
              <a:rPr lang="en-US" altLang="ko-KR" sz="1600" dirty="0" smtClean="0">
                <a:latin typeface="+mn-ea"/>
              </a:rPr>
              <a:t>		/</a:t>
            </a:r>
            <a:r>
              <a:rPr lang="en-US" altLang="ko-KR" sz="1600" dirty="0" err="1" smtClean="0">
                <a:latin typeface="+mn-ea"/>
              </a:rPr>
              <a:t>mnt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chown</a:t>
            </a:r>
            <a:r>
              <a:rPr lang="en-US" altLang="ko-KR" sz="1600" dirty="0" smtClean="0">
                <a:latin typeface="+mn-ea"/>
              </a:rPr>
              <a:t> :</a:t>
            </a:r>
            <a:r>
              <a:rPr lang="en-US" altLang="ko-KR" sz="1600" dirty="0" err="1" smtClean="0">
                <a:latin typeface="+mn-ea"/>
              </a:rPr>
              <a:t>cifsuser</a:t>
            </a:r>
            <a:r>
              <a:rPr lang="en-US" altLang="ko-KR" sz="1600" dirty="0" smtClean="0">
                <a:latin typeface="+mn-ea"/>
              </a:rPr>
              <a:t>  /</a:t>
            </a:r>
            <a:r>
              <a:rPr lang="en-US" altLang="ko-KR" sz="1600" dirty="0" err="1" smtClean="0">
                <a:latin typeface="+mn-ea"/>
              </a:rPr>
              <a:t>mnt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chmod</a:t>
            </a:r>
            <a:r>
              <a:rPr lang="en-US" altLang="ko-KR" sz="1600" dirty="0" smtClean="0">
                <a:latin typeface="+mn-ea"/>
              </a:rPr>
              <a:t> 775 /</a:t>
            </a:r>
            <a:r>
              <a:rPr lang="en-US" altLang="ko-KR" sz="1600" dirty="0" err="1" smtClean="0">
                <a:latin typeface="+mn-ea"/>
              </a:rPr>
              <a:t>mnt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umount</a:t>
            </a:r>
            <a:r>
              <a:rPr lang="en-US" altLang="ko-KR" sz="1600" dirty="0" smtClean="0">
                <a:latin typeface="+mn-ea"/>
              </a:rPr>
              <a:t> /</a:t>
            </a:r>
            <a:r>
              <a:rPr lang="en-US" altLang="ko-KR" sz="1600" dirty="0" err="1" smtClean="0">
                <a:latin typeface="+mn-ea"/>
              </a:rPr>
              <a:t>mnt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800" b="1" dirty="0"/>
              <a:t>[client] </a:t>
            </a:r>
          </a:p>
          <a:p>
            <a:pPr algn="l"/>
            <a:r>
              <a:rPr lang="en-US" altLang="ko-KR" sz="1600" dirty="0">
                <a:latin typeface="+mn-ea"/>
              </a:rPr>
              <a:t>yum install </a:t>
            </a:r>
            <a:r>
              <a:rPr lang="en-US" altLang="ko-KR" sz="1600" dirty="0" err="1">
                <a:latin typeface="+mn-ea"/>
              </a:rPr>
              <a:t>glusterfs</a:t>
            </a:r>
            <a:r>
              <a:rPr lang="en-US" altLang="ko-KR" sz="1600" dirty="0">
                <a:latin typeface="+mn-ea"/>
              </a:rPr>
              <a:t>-fuse </a:t>
            </a:r>
          </a:p>
          <a:p>
            <a:pPr algn="l"/>
            <a:r>
              <a:rPr lang="en-US" altLang="ko-KR" sz="1600" dirty="0" smtClean="0">
                <a:latin typeface="+mn-ea"/>
              </a:rPr>
              <a:t>yum install </a:t>
            </a:r>
            <a:r>
              <a:rPr lang="en-US" altLang="ko-KR" sz="1600" dirty="0" err="1" smtClean="0">
                <a:latin typeface="+mn-ea"/>
              </a:rPr>
              <a:t>cifs-utils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mkdir</a:t>
            </a:r>
            <a:r>
              <a:rPr lang="en-US" altLang="ko-KR" sz="1600" dirty="0">
                <a:latin typeface="+mn-ea"/>
              </a:rPr>
              <a:t> /</a:t>
            </a:r>
            <a:r>
              <a:rPr lang="en-US" altLang="ko-KR" sz="1600" dirty="0" err="1" smtClean="0">
                <a:latin typeface="+mn-ea"/>
              </a:rPr>
              <a:t>distreplvol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vi /</a:t>
            </a:r>
            <a:r>
              <a:rPr lang="en-US" altLang="ko-KR" sz="1600" dirty="0" err="1" smtClean="0">
                <a:latin typeface="+mn-ea"/>
              </a:rPr>
              <a:t>etc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fstab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smtClean="0">
                <a:latin typeface="+mn-ea"/>
              </a:rPr>
              <a:t>//system1.example.com:/</a:t>
            </a:r>
            <a:r>
              <a:rPr lang="en-US" altLang="ko-KR" sz="1600" dirty="0" err="1" smtClean="0">
                <a:latin typeface="+mn-ea"/>
              </a:rPr>
              <a:t>gluster-dist_repl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/</a:t>
            </a:r>
            <a:r>
              <a:rPr lang="en-US" altLang="ko-KR" sz="1600" dirty="0" err="1" smtClean="0">
                <a:latin typeface="+mn-ea"/>
              </a:rPr>
              <a:t>distreplvol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 smtClean="0">
                <a:latin typeface="+mn-ea"/>
              </a:rPr>
              <a:t>cifs</a:t>
            </a:r>
            <a:r>
              <a:rPr lang="en-US" altLang="ko-KR" sz="1600" dirty="0" smtClean="0">
                <a:latin typeface="+mn-ea"/>
              </a:rPr>
              <a:t>  user=</a:t>
            </a:r>
            <a:r>
              <a:rPr lang="en-US" altLang="ko-KR" sz="1600" dirty="0" err="1" smtClean="0">
                <a:latin typeface="+mn-ea"/>
              </a:rPr>
              <a:t>cifsuser,password</a:t>
            </a:r>
            <a:r>
              <a:rPr lang="en-US" altLang="ko-KR" sz="1600" dirty="0" smtClean="0">
                <a:latin typeface="+mn-ea"/>
              </a:rPr>
              <a:t>=</a:t>
            </a:r>
            <a:r>
              <a:rPr lang="en-US" altLang="ko-KR" sz="1600" dirty="0" err="1" smtClean="0">
                <a:latin typeface="+mn-ea"/>
              </a:rPr>
              <a:t>redhat</a:t>
            </a:r>
            <a:r>
              <a:rPr lang="en-US" altLang="ko-KR" sz="1600" dirty="0" smtClean="0">
                <a:latin typeface="+mn-ea"/>
              </a:rPr>
              <a:t>  0 0</a:t>
            </a:r>
          </a:p>
          <a:p>
            <a:pPr algn="l"/>
            <a:r>
              <a:rPr lang="en-US" altLang="ko-KR" sz="1600" dirty="0" smtClean="0">
                <a:latin typeface="+mn-ea"/>
              </a:rPr>
              <a:t>mount –a </a:t>
            </a:r>
          </a:p>
          <a:p>
            <a:pPr algn="l"/>
            <a:r>
              <a:rPr lang="en-US" altLang="ko-KR" sz="1600" dirty="0" smtClean="0">
                <a:latin typeface="+mn-ea"/>
              </a:rPr>
              <a:t>touch /</a:t>
            </a:r>
            <a:r>
              <a:rPr lang="en-US" altLang="ko-KR" sz="1600" dirty="0" err="1" smtClean="0">
                <a:latin typeface="+mn-ea"/>
              </a:rPr>
              <a:t>distreplvol</a:t>
            </a:r>
            <a:r>
              <a:rPr lang="en-US" altLang="ko-KR" sz="1600" dirty="0" smtClean="0">
                <a:latin typeface="+mn-ea"/>
              </a:rPr>
              <a:t>/file{1..10}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smtClean="0">
                <a:latin typeface="+mn-ea"/>
              </a:rPr>
              <a:t>서버에서 </a:t>
            </a:r>
            <a:r>
              <a:rPr lang="en-US" altLang="ko-KR" sz="1600" dirty="0" smtClean="0">
                <a:latin typeface="+mn-ea"/>
              </a:rPr>
              <a:t>10</a:t>
            </a:r>
            <a:r>
              <a:rPr lang="ko-KR" altLang="en-US" sz="1600" dirty="0" smtClean="0">
                <a:latin typeface="+mn-ea"/>
              </a:rPr>
              <a:t>개가 분배되어 복제되어 생성되는지 확인</a:t>
            </a:r>
            <a:endParaRPr lang="en-US" altLang="ko-KR" sz="1600" dirty="0" smtClean="0">
              <a:latin typeface="+mn-ea"/>
            </a:endParaRP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/brick3/brick</a:t>
            </a:r>
          </a:p>
          <a:p>
            <a:pPr algn="l"/>
            <a:r>
              <a:rPr lang="en-US" altLang="ko-KR" sz="1600" dirty="0" err="1" smtClean="0">
                <a:latin typeface="+mn-ea"/>
              </a:rPr>
              <a:t>ls</a:t>
            </a:r>
            <a:r>
              <a:rPr lang="en-US" altLang="ko-KR" sz="1600" dirty="0" smtClean="0">
                <a:latin typeface="+mn-ea"/>
              </a:rPr>
              <a:t> –l /brick4/brick </a:t>
            </a:r>
          </a:p>
          <a:p>
            <a:pPr algn="l"/>
            <a:r>
              <a:rPr lang="en-US" altLang="ko-KR" sz="1600" dirty="0" err="1">
                <a:latin typeface="+mn-ea"/>
              </a:rPr>
              <a:t>ls</a:t>
            </a:r>
            <a:r>
              <a:rPr lang="en-US" altLang="ko-KR" sz="1600" dirty="0">
                <a:latin typeface="+mn-ea"/>
              </a:rPr>
              <a:t> –l /</a:t>
            </a:r>
            <a:r>
              <a:rPr lang="en-US" altLang="ko-KR" sz="1600" dirty="0" smtClean="0">
                <a:latin typeface="+mn-ea"/>
              </a:rPr>
              <a:t>brick7/brick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 err="1">
                <a:latin typeface="+mn-ea"/>
              </a:rPr>
              <a:t>ls</a:t>
            </a:r>
            <a:r>
              <a:rPr lang="en-US" altLang="ko-KR" sz="1600" dirty="0">
                <a:latin typeface="+mn-ea"/>
              </a:rPr>
              <a:t> –l /</a:t>
            </a:r>
            <a:r>
              <a:rPr lang="en-US" altLang="ko-KR" sz="1600" dirty="0" smtClean="0">
                <a:latin typeface="+mn-ea"/>
              </a:rPr>
              <a:t>brick8/brick 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관리 </a:t>
            </a:r>
            <a:r>
              <a:rPr lang="en-US" altLang="ko-KR" sz="2000" dirty="0" smtClean="0">
                <a:latin typeface="+mn-ea"/>
                <a:ea typeface="+mn-ea"/>
              </a:rPr>
              <a:t>tool 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관리 </a:t>
            </a:r>
            <a:r>
              <a:rPr lang="en-US" altLang="ko-KR" sz="1800" b="1" dirty="0" smtClean="0"/>
              <a:t>tool</a:t>
            </a:r>
          </a:p>
        </p:txBody>
      </p:sp>
      <p:pic>
        <p:nvPicPr>
          <p:cNvPr id="1026" name="Picture 2" descr="C:\Users\user\Desktop\20161018_164959_resiz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6" r="10084"/>
          <a:stretch/>
        </p:blipFill>
        <p:spPr bwMode="auto">
          <a:xfrm>
            <a:off x="792002" y="1251449"/>
            <a:ext cx="7920880" cy="551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모니터</a:t>
            </a:r>
            <a:r>
              <a:rPr lang="ko-KR" altLang="en-US" sz="2000" dirty="0">
                <a:latin typeface="+mn-ea"/>
                <a:ea typeface="+mn-ea"/>
              </a:rPr>
              <a:t>링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en-US" altLang="ko-KR" sz="2000" dirty="0" smtClean="0">
                <a:latin typeface="+mn-ea"/>
                <a:ea typeface="+mn-ea"/>
              </a:rPr>
              <a:t>tool  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모니터링 </a:t>
            </a:r>
            <a:r>
              <a:rPr lang="en-US" altLang="ko-KR" sz="1800" b="1" dirty="0" smtClean="0"/>
              <a:t>tool</a:t>
            </a:r>
          </a:p>
        </p:txBody>
      </p:sp>
      <p:pic>
        <p:nvPicPr>
          <p:cNvPr id="2050" name="Picture 2" descr="C:\Users\user\Desktop\20161018_165042_resiz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" r="5060"/>
          <a:stretch/>
        </p:blipFill>
        <p:spPr bwMode="auto">
          <a:xfrm>
            <a:off x="719994" y="1386174"/>
            <a:ext cx="8398286" cy="529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ko-KR" altLang="en-US" sz="2000" dirty="0" err="1" smtClean="0">
                <a:latin typeface="+mn-ea"/>
                <a:ea typeface="+mn-ea"/>
              </a:rPr>
              <a:t>오픈스택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연동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en-US" altLang="ko-KR" sz="2000" dirty="0" err="1" smtClean="0">
                <a:latin typeface="+mn-ea"/>
                <a:ea typeface="+mn-ea"/>
              </a:rPr>
              <a:t>glsuter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서버설정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octaka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부터는 </a:t>
            </a: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gluster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서버에 추가적인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option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설정필요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431962" y="1458181"/>
            <a:ext cx="9541060" cy="770485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useradd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cinder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-&gt; controller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의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cinder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uid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gid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와 동일하게 생성</a:t>
            </a:r>
            <a:endParaRPr lang="en-US" altLang="ko-KR" sz="1200" b="1" dirty="0" smtClean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volume set VOL_NAME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storage.owner-uid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CINDER_UID 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-&gt;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서버가 아닌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client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의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(controller)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cinder UID</a:t>
            </a: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volume set VOL_NAME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storage.owner-gid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CINDER_GID 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-&gt;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서버가 아닌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client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의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(controller)</a:t>
            </a:r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cidner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GID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volume set VOL_NAME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server.allow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-insecure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on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volume set VOL_NAME 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readdir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-ahead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on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 fuse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버젼이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상이할때만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off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로 설정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생략가능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  <a:sym typeface="Wingdings" panose="05000000000000000000" pitchFamily="2" charset="2"/>
              </a:rPr>
              <a:t>)</a:t>
            </a:r>
            <a:endParaRPr lang="en-US" altLang="ko-KR" sz="1400" b="1" dirty="0" smtClean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vi /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etc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/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/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glusterd.vol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에서 아래옵션 추가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모든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서버에서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option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rpc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auth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-allow-insecure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on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systemctl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restart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glusterd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-&gt;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관리데몬으로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글러스터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다른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데몬까지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모두재기동함</a:t>
            </a:r>
            <a:endParaRPr lang="en-US" altLang="ko-KR" sz="1400" b="1" dirty="0" smtClean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[root@glusterfs1 ~]# </a:t>
            </a:r>
            <a:r>
              <a:rPr lang="en-US" altLang="ko-KR" sz="1200" b="1" dirty="0" err="1">
                <a:solidFill>
                  <a:schemeClr val="bg1"/>
                </a:solidFill>
              </a:rPr>
              <a:t>gluster</a:t>
            </a:r>
            <a:r>
              <a:rPr lang="en-US" altLang="ko-KR" sz="1200" b="1" dirty="0">
                <a:solidFill>
                  <a:schemeClr val="bg1"/>
                </a:solidFill>
              </a:rPr>
              <a:t> volume info </a:t>
            </a:r>
            <a:r>
              <a:rPr lang="en-US" altLang="ko-KR" sz="1200" b="1" dirty="0" err="1">
                <a:solidFill>
                  <a:schemeClr val="bg1"/>
                </a:solidFill>
              </a:rPr>
              <a:t>dist</a:t>
            </a:r>
            <a:endParaRPr lang="en-US" altLang="ko-KR" sz="12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Volume Name: </a:t>
            </a:r>
            <a:r>
              <a:rPr lang="en-US" altLang="ko-KR" sz="1000" dirty="0" err="1">
                <a:solidFill>
                  <a:schemeClr val="bg1"/>
                </a:solidFill>
              </a:rPr>
              <a:t>dist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Type: Distribute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Volume ID: 802c4547-e1b1-4272-91a7-001156a92596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Status: Started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Snapshot Count: 0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Number of Bricks: 2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Transport-type: </a:t>
            </a:r>
            <a:r>
              <a:rPr lang="en-US" altLang="ko-KR" sz="1000" dirty="0" err="1">
                <a:solidFill>
                  <a:schemeClr val="bg1"/>
                </a:solidFill>
              </a:rPr>
              <a:t>tcp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Bricks: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Brick1: glusterfs1.example.com:/brick1/brick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Brick2: glusterfs2.example.com:/brick3/brick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Options Reconfigured: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performance.readdir</a:t>
            </a:r>
            <a:r>
              <a:rPr lang="en-US" altLang="ko-KR" sz="1000" dirty="0">
                <a:solidFill>
                  <a:schemeClr val="bg1"/>
                </a:solidFill>
              </a:rPr>
              <a:t>-ahead: on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transport.address</a:t>
            </a:r>
            <a:r>
              <a:rPr lang="en-US" altLang="ko-KR" sz="1000" dirty="0">
                <a:solidFill>
                  <a:schemeClr val="bg1"/>
                </a:solidFill>
              </a:rPr>
              <a:t>-family: </a:t>
            </a:r>
            <a:r>
              <a:rPr lang="en-US" altLang="ko-KR" sz="1000" dirty="0" err="1">
                <a:solidFill>
                  <a:schemeClr val="bg1"/>
                </a:solidFill>
              </a:rPr>
              <a:t>inet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storage.owner-uid</a:t>
            </a:r>
            <a:r>
              <a:rPr lang="en-US" altLang="ko-KR" sz="1000" dirty="0">
                <a:solidFill>
                  <a:srgbClr val="FF0000"/>
                </a:solidFill>
              </a:rPr>
              <a:t>: 165</a:t>
            </a: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storage.owner-gid</a:t>
            </a:r>
            <a:r>
              <a:rPr lang="en-US" altLang="ko-KR" sz="1000" dirty="0">
                <a:solidFill>
                  <a:srgbClr val="FF0000"/>
                </a:solidFill>
              </a:rPr>
              <a:t>: 165</a:t>
            </a: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server.allow</a:t>
            </a:r>
            <a:r>
              <a:rPr lang="en-US" altLang="ko-KR" sz="1000" dirty="0">
                <a:solidFill>
                  <a:srgbClr val="FF0000"/>
                </a:solidFill>
              </a:rPr>
              <a:t>-insecure: on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performance.quick</a:t>
            </a:r>
            <a:r>
              <a:rPr lang="en-US" altLang="ko-KR" sz="1000" dirty="0">
                <a:solidFill>
                  <a:schemeClr val="bg1"/>
                </a:solidFill>
              </a:rPr>
              <a:t>-read: off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performance.read</a:t>
            </a:r>
            <a:r>
              <a:rPr lang="en-US" altLang="ko-KR" sz="1000" dirty="0">
                <a:solidFill>
                  <a:schemeClr val="bg1"/>
                </a:solidFill>
              </a:rPr>
              <a:t>-ahead: off</a:t>
            </a:r>
          </a:p>
          <a:p>
            <a:pPr algn="l"/>
            <a:r>
              <a:rPr lang="en-US" altLang="ko-KR" sz="1000" dirty="0">
                <a:solidFill>
                  <a:schemeClr val="bg1"/>
                </a:solidFill>
              </a:rPr>
              <a:t>performance.io-cache: off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performance.stat-prefetch</a:t>
            </a:r>
            <a:r>
              <a:rPr lang="en-US" altLang="ko-KR" sz="1000" dirty="0">
                <a:solidFill>
                  <a:schemeClr val="bg1"/>
                </a:solidFill>
              </a:rPr>
              <a:t>: off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performance.low</a:t>
            </a:r>
            <a:r>
              <a:rPr lang="en-US" altLang="ko-KR" sz="1000" dirty="0">
                <a:solidFill>
                  <a:schemeClr val="bg1"/>
                </a:solidFill>
              </a:rPr>
              <a:t>-</a:t>
            </a:r>
            <a:r>
              <a:rPr lang="en-US" altLang="ko-KR" sz="1000" dirty="0" err="1">
                <a:solidFill>
                  <a:schemeClr val="bg1"/>
                </a:solidFill>
              </a:rPr>
              <a:t>prio</a:t>
            </a:r>
            <a:r>
              <a:rPr lang="en-US" altLang="ko-KR" sz="1000" dirty="0">
                <a:solidFill>
                  <a:schemeClr val="bg1"/>
                </a:solidFill>
              </a:rPr>
              <a:t>-threads: 32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network.remote-dio</a:t>
            </a:r>
            <a:r>
              <a:rPr lang="en-US" altLang="ko-KR" sz="1000" dirty="0">
                <a:solidFill>
                  <a:schemeClr val="bg1"/>
                </a:solidFill>
              </a:rPr>
              <a:t>: enable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cluster.eager</a:t>
            </a:r>
            <a:r>
              <a:rPr lang="en-US" altLang="ko-KR" sz="1000" dirty="0">
                <a:solidFill>
                  <a:schemeClr val="bg1"/>
                </a:solidFill>
              </a:rPr>
              <a:t>-lock: enable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cluster.quorum</a:t>
            </a:r>
            <a:r>
              <a:rPr lang="en-US" altLang="ko-KR" sz="1000" dirty="0">
                <a:solidFill>
                  <a:schemeClr val="bg1"/>
                </a:solidFill>
              </a:rPr>
              <a:t>-type: auto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cluster.server</a:t>
            </a:r>
            <a:r>
              <a:rPr lang="en-US" altLang="ko-KR" sz="1000" dirty="0">
                <a:solidFill>
                  <a:schemeClr val="bg1"/>
                </a:solidFill>
              </a:rPr>
              <a:t>-quorum-type: server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cluster.data</a:t>
            </a:r>
            <a:r>
              <a:rPr lang="en-US" altLang="ko-KR" sz="1000" dirty="0">
                <a:solidFill>
                  <a:schemeClr val="bg1"/>
                </a:solidFill>
              </a:rPr>
              <a:t>-self-heal-algorithm: full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cluster.locking</a:t>
            </a:r>
            <a:r>
              <a:rPr lang="en-US" altLang="ko-KR" sz="1000" dirty="0">
                <a:solidFill>
                  <a:schemeClr val="bg1"/>
                </a:solidFill>
              </a:rPr>
              <a:t>-scheme: granular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cluster.shd</a:t>
            </a:r>
            <a:r>
              <a:rPr lang="en-US" altLang="ko-KR" sz="1000" dirty="0">
                <a:solidFill>
                  <a:schemeClr val="bg1"/>
                </a:solidFill>
              </a:rPr>
              <a:t>-max-threads: 8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cluster.shd</a:t>
            </a:r>
            <a:r>
              <a:rPr lang="en-US" altLang="ko-KR" sz="1000" dirty="0">
                <a:solidFill>
                  <a:schemeClr val="bg1"/>
                </a:solidFill>
              </a:rPr>
              <a:t>-wait-</a:t>
            </a:r>
            <a:r>
              <a:rPr lang="en-US" altLang="ko-KR" sz="1000" dirty="0" err="1">
                <a:solidFill>
                  <a:schemeClr val="bg1"/>
                </a:solidFill>
              </a:rPr>
              <a:t>qlength</a:t>
            </a:r>
            <a:r>
              <a:rPr lang="en-US" altLang="ko-KR" sz="1000" dirty="0">
                <a:solidFill>
                  <a:schemeClr val="bg1"/>
                </a:solidFill>
              </a:rPr>
              <a:t>: 10000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features.shard</a:t>
            </a:r>
            <a:r>
              <a:rPr lang="en-US" altLang="ko-KR" sz="1000" dirty="0">
                <a:solidFill>
                  <a:schemeClr val="bg1"/>
                </a:solidFill>
              </a:rPr>
              <a:t>: on</a:t>
            </a:r>
          </a:p>
          <a:p>
            <a:pPr algn="l"/>
            <a:r>
              <a:rPr lang="en-US" altLang="ko-KR" sz="1000" dirty="0" err="1">
                <a:solidFill>
                  <a:schemeClr val="bg1"/>
                </a:solidFill>
              </a:rPr>
              <a:t>user.cifs</a:t>
            </a:r>
            <a:r>
              <a:rPr lang="en-US" altLang="ko-KR" sz="1000" dirty="0">
                <a:solidFill>
                  <a:schemeClr val="bg1"/>
                </a:solidFill>
              </a:rPr>
              <a:t>: off</a:t>
            </a:r>
          </a:p>
          <a:p>
            <a:pPr algn="l"/>
            <a:r>
              <a:rPr lang="en-US" altLang="ko-KR" sz="1000" dirty="0" err="1">
                <a:solidFill>
                  <a:srgbClr val="FF0000"/>
                </a:solidFill>
              </a:rPr>
              <a:t>nfs.disable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en-US" altLang="ko-KR" sz="1000" dirty="0" smtClean="0">
                <a:solidFill>
                  <a:srgbClr val="FF0000"/>
                </a:solidFill>
              </a:rPr>
              <a:t>off</a:t>
            </a:r>
            <a:endParaRPr lang="en-US" altLang="ko-KR" sz="1000" b="1" dirty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4135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9217024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ko-KR" altLang="en-US" sz="2000" dirty="0" err="1" smtClean="0">
                <a:latin typeface="+mn-ea"/>
                <a:ea typeface="+mn-ea"/>
              </a:rPr>
              <a:t>오픈스택</a:t>
            </a:r>
            <a:r>
              <a:rPr lang="ko-KR" altLang="en-US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연동</a:t>
            </a:r>
            <a:r>
              <a:rPr lang="en-US" altLang="ko-KR" sz="2000" dirty="0" smtClean="0">
                <a:latin typeface="+mn-ea"/>
                <a:ea typeface="+mn-ea"/>
              </a:rPr>
              <a:t>(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클라이언트인 </a:t>
            </a:r>
            <a:r>
              <a:rPr lang="en-US" altLang="ko-KR" sz="2000" dirty="0" smtClean="0">
                <a:latin typeface="+mn-ea"/>
                <a:ea typeface="+mn-ea"/>
              </a:rPr>
              <a:t>controller</a:t>
            </a:r>
            <a:r>
              <a:rPr lang="ko-KR" altLang="en-US" sz="2000" dirty="0" smtClean="0">
                <a:latin typeface="+mn-ea"/>
                <a:ea typeface="+mn-ea"/>
              </a:rPr>
              <a:t>설정</a:t>
            </a:r>
            <a:r>
              <a:rPr lang="en-US" altLang="ko-KR" sz="2000" dirty="0" smtClean="0">
                <a:latin typeface="+mn-ea"/>
                <a:ea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cinder</a:t>
            </a:r>
            <a:r>
              <a:rPr lang="ko-KR" altLang="en-US" sz="1600" b="1" kern="0" dirty="0" err="1">
                <a:latin typeface="맑은 고딕" pitchFamily="50" charset="-127"/>
                <a:ea typeface="맑은 고딕" pitchFamily="50" charset="-127"/>
              </a:rPr>
              <a:t>의경우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backend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LVM,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GLUSTERFS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구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성하여 사용가능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  - /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/cinder/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cinder.conf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에 아래와 같이 설정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755998" y="1713114"/>
            <a:ext cx="9001000" cy="208532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enabled_backends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=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lvm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,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]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nfs_shares_config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=/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etc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/cinder/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 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volume_driver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=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cinder.volume.drivers.nfs.NfsDriver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 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volume_backend_name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=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35993" y="3942457"/>
            <a:ext cx="6516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0"/>
              </a:spcBef>
              <a:buSzPct val="120000"/>
              <a:defRPr/>
            </a:pP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 - /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/cinder/</a:t>
            </a:r>
            <a:r>
              <a:rPr lang="en-US" altLang="ko-KR" sz="1600" kern="0" dirty="0" err="1" smtClean="0">
                <a:latin typeface="맑은 고딕" pitchFamily="50" charset="-127"/>
                <a:ea typeface="맑은 고딕" pitchFamily="50" charset="-127"/>
              </a:rPr>
              <a:t>glusterfs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에 아래와 같이 </a:t>
            </a:r>
            <a:r>
              <a:rPr lang="ko-KR" altLang="en-US" sz="1600" kern="0" dirty="0" err="1" smtClean="0">
                <a:latin typeface="맑은 고딕" pitchFamily="50" charset="-127"/>
                <a:ea typeface="맑은 고딕" pitchFamily="50" charset="-127"/>
              </a:rPr>
              <a:t>설정후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 소유자</a:t>
            </a:r>
            <a:r>
              <a:rPr lang="en-US" altLang="ko-KR" sz="1600" kern="0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kern="0" dirty="0" smtClean="0">
                <a:latin typeface="맑은 고딕" pitchFamily="50" charset="-127"/>
                <a:ea typeface="맑은 고딕" pitchFamily="50" charset="-127"/>
              </a:rPr>
              <a:t>권한 수정</a:t>
            </a:r>
            <a:endParaRPr lang="en-US" altLang="ko-KR" sz="1600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55998" y="4393318"/>
            <a:ext cx="9001000" cy="484623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HOST:/VOL_NAME  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예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glusterfs1.example.com:/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dist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755998" y="5022577"/>
            <a:ext cx="9001000" cy="324036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yum install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-fuse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chown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root:cinder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 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etc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/cinder/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  <a:cs typeface="Arials"/>
              </a:rPr>
              <a:t>chmod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 0640 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etc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/cinder/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 smtClean="0">
              <a:solidFill>
                <a:srgbClr val="FF0000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cs typeface="Arials"/>
              </a:rPr>
              <a:t>#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cs typeface="Arials"/>
              </a:rPr>
              <a:t>openstack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cs typeface="Arials"/>
              </a:rPr>
              <a:t>-service restart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s"/>
              </a:rPr>
              <a:t>cinder-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cs typeface="Arials"/>
              </a:rPr>
              <a:t>api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s"/>
              </a:rPr>
              <a:t> cinder-scheduler cinder-volume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s"/>
              </a:rPr>
              <a:t>#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+mn-ea"/>
                <a:cs typeface="Arials"/>
              </a:rPr>
              <a:t>df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s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+mn-ea"/>
                <a:cs typeface="Arials"/>
              </a:rPr>
              <a:t>–h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s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s"/>
              </a:rPr>
              <a:t>로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s"/>
              </a:rPr>
              <a:t>보았을때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s"/>
              </a:rPr>
              <a:t> 자동으로 </a:t>
            </a:r>
            <a:r>
              <a:rPr lang="ko-KR" altLang="en-US" sz="1400" b="1" dirty="0" err="1" smtClean="0">
                <a:solidFill>
                  <a:schemeClr val="bg1"/>
                </a:solidFill>
                <a:latin typeface="+mn-ea"/>
                <a:cs typeface="Arials"/>
              </a:rPr>
              <a:t>마운트가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cs typeface="Arials"/>
              </a:rPr>
              <a:t> 되어야 정상  </a:t>
            </a:r>
            <a:endParaRPr lang="en-US" altLang="ko-KR" sz="1400" b="1" dirty="0" smtClean="0">
              <a:solidFill>
                <a:schemeClr val="bg1"/>
              </a:solidFill>
              <a:latin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root@controller15 65584dada8d3b0ac5b459915889aa041(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keystone_admin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)]# 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df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-h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Filesystem                    Size  Used Avail Use% Mounted on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/dev/mapper/centos-root        46G  6.1G   40G  14% /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devtmpfs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                     2.0G     0  2.0G   0% /dev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tmpfs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                        2.0G  144K  2.0G   1% /dev/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shm</a:t>
            </a:r>
            <a:endParaRPr lang="en-US" altLang="ko-KR" b="1" dirty="0">
              <a:solidFill>
                <a:schemeClr val="bg1"/>
              </a:solidFill>
              <a:latin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tmpfs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                        2.0G   25M  2.0G   2% /run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tmpfs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                        2.0G     0  2.0G   0% /sys/fs/</a:t>
            </a: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cgroup</a:t>
            </a:r>
            <a:endParaRPr lang="en-US" altLang="ko-KR" b="1" dirty="0">
              <a:solidFill>
                <a:schemeClr val="bg1"/>
              </a:solidFill>
              <a:latin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/dev/sda1                     497M  201M  296M  41% /boot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 err="1">
                <a:solidFill>
                  <a:schemeClr val="bg1"/>
                </a:solidFill>
                <a:latin typeface="+mn-ea"/>
                <a:cs typeface="Arials"/>
              </a:rPr>
              <a:t>tmpfs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s"/>
              </a:rPr>
              <a:t>                         396M   16K  396M   1% /run/user/0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  <a:latin typeface="+mn-ea"/>
                <a:cs typeface="Arials"/>
              </a:rPr>
              <a:t>glusterfs1.example.com:/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cs typeface="Arials"/>
              </a:rPr>
              <a:t>dist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cs typeface="Arials"/>
              </a:rPr>
              <a:t>  100G   66M  100G   1% /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cs typeface="Arials"/>
              </a:rPr>
              <a:t>var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cs typeface="Arials"/>
              </a:rPr>
              <a:t>/lib/cinder/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  <a:cs typeface="Arials"/>
              </a:rPr>
              <a:t>mnt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cs typeface="Arials"/>
              </a:rPr>
              <a:t>/65584dada8d3b0ac5b459915889aa041</a:t>
            </a:r>
            <a:endParaRPr lang="en-US" altLang="ko-KR" b="1" dirty="0" smtClean="0">
              <a:solidFill>
                <a:srgbClr val="FF0000"/>
              </a:solidFill>
              <a:latin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219787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 err="1">
                <a:latin typeface="+mn-ea"/>
              </a:rPr>
              <a:t>오픈스택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연동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err="1" smtClean="0">
                <a:latin typeface="+mn-ea"/>
              </a:rPr>
              <a:t>오픈스택</a:t>
            </a:r>
            <a:r>
              <a:rPr lang="ko-KR" altLang="en-US" sz="2000" dirty="0" smtClean="0">
                <a:latin typeface="+mn-ea"/>
              </a:rPr>
              <a:t> 설정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433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Backend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로 잡아놓은 </a:t>
            </a: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cinder </a:t>
            </a:r>
            <a:r>
              <a:rPr lang="en-US" altLang="ko-KR" sz="1600" b="1" kern="0" dirty="0">
                <a:latin typeface="맑은 고딕" pitchFamily="50" charset="-127"/>
                <a:ea typeface="맑은 고딕" pitchFamily="50" charset="-127"/>
              </a:rPr>
              <a:t>type 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리스트로 등록하여 볼륨으로 사용할 수 있게 등록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755998" y="1296141"/>
            <a:ext cx="9001000" cy="5418623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[root@controller01 ~]# source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keystonerc_admin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[root@controller01 ~(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keystone_admin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)]# cinder type-create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  <a:endParaRPr lang="en-US" altLang="ko-KR" sz="14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ID                                   | Name      | Description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Is_Public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b70d196e-151c-42e1-bd0b-d52c90c21e3c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| -           | True     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[root@controller01 ~(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keystone_admin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)]# cinder type-key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set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volume_backend_name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=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endParaRPr lang="en-US" altLang="ko-KR" sz="1400" b="1" dirty="0" smtClean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root@controller01 ~(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keystone_admin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)]#  cinder type-list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ID                                   | Name      | Description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Is_Public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b70d196e-151c-42e1-bd0b-d52c90c21e3c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| -           | True     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bdd055bc-30e8-4ae0-a936-c65031657f6a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iscsi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| -           | True     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f6ca0d79-175b-4da1-8328-432bfc770808 | 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nfs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  | -           | True     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+--------------------------------------+-----------+-------------+-----------+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  <a:cs typeface="Arials"/>
              </a:rPr>
              <a:t>[root@controller01 ~(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  <a:cs typeface="Arials"/>
              </a:rPr>
              <a:t>keystone_admin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  <a:cs typeface="Arials"/>
              </a:rPr>
              <a:t>)]#  cinder 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s"/>
              </a:rPr>
              <a:t>create –name test –volume-type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+mn-ea"/>
                <a:cs typeface="Arials"/>
              </a:rPr>
              <a:t>glusterfs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cs typeface="Arials"/>
              </a:rPr>
              <a:t> 1 </a:t>
            </a:r>
            <a:endParaRPr lang="en-US" altLang="ko-KR" sz="1400" b="1" dirty="0">
              <a:solidFill>
                <a:schemeClr val="bg1"/>
              </a:solidFill>
              <a:latin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32880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 err="1">
                <a:latin typeface="+mn-ea"/>
              </a:rPr>
              <a:t>오픈스택</a:t>
            </a:r>
            <a:r>
              <a:rPr lang="ko-KR" altLang="en-US" sz="2000" dirty="0">
                <a:latin typeface="+mn-ea"/>
              </a:rPr>
              <a:t> 연동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630089"/>
            <a:ext cx="9433048" cy="4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smtClean="0">
                <a:latin typeface="맑은 고딕" pitchFamily="50" charset="-127"/>
                <a:ea typeface="맑은 고딕" pitchFamily="50" charset="-127"/>
              </a:rPr>
              <a:t>controller node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에서 정상여부 확인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95958" y="1044114"/>
            <a:ext cx="9757084" cy="3186376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[root@node1 ~(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keystone_admin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)]# cinder list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+————————————–+———–+————–+——+——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                 ID                  |   Status  | Display Name | Size |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Volum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                                                                                   e Type | Bootable | Attached to |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+————————————–+———–+————–+——+——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fe4868fb-e7e5-44be-84aa-e67c0b205fd5 | available |  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test1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|  1   |     N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|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one  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s"/>
              </a:rPr>
              <a:t>| 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false</a:t>
            </a:r>
          </a:p>
          <a:p>
            <a:pPr algn="l" latinLnBrk="0">
              <a:lnSpc>
                <a:spcPct val="120000"/>
              </a:lnSpc>
            </a:pP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root@node1 ~(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keystone_admin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)]#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df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-h </a:t>
            </a:r>
            <a:endParaRPr lang="en-US" altLang="ko-KR" sz="1200" b="1" dirty="0" smtClean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Filesystem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       Size  Used Avail Use% Mounted on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glusterfs.example.com:/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dist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1.5G   33M  1.5G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3%  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cs typeface="Arials"/>
              </a:rPr>
              <a:t>var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/lib/cinder/volumes/c2fca7e531a7b6e265900cd0c4494513</a:t>
            </a:r>
          </a:p>
          <a:p>
            <a:pPr algn="l" latinLnBrk="0">
              <a:lnSpc>
                <a:spcPct val="120000"/>
              </a:lnSpc>
            </a:pPr>
            <a:endParaRPr lang="en-US" altLang="ko-KR" sz="1200" b="1" dirty="0">
              <a:solidFill>
                <a:schemeClr val="bg1"/>
              </a:solidFill>
              <a:latin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s"/>
              </a:rPr>
              <a:t>[root@node1 ~(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cs typeface="Arials"/>
              </a:rPr>
              <a:t>keystone_admin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)]#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cs typeface="Arials"/>
              </a:rPr>
              <a:t>ll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 –al /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+mn-ea"/>
                <a:cs typeface="Arials"/>
              </a:rPr>
              <a:t>var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/lib/cinder/volumes/c2fca7e531a7b6e265900cd0c4494513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0 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s"/>
              </a:rPr>
              <a:t>-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cs typeface="Arials"/>
              </a:rPr>
              <a:t>rw-rw-rw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s"/>
              </a:rPr>
              <a:t>- 1 root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cs typeface="Arials"/>
              </a:rPr>
              <a:t>root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cs typeface="Arials"/>
              </a:rPr>
              <a:t> 1.0G Feb 28 02:24 </a:t>
            </a:r>
            <a:r>
              <a:rPr lang="en-US" altLang="ko-KR" sz="1200" b="1" dirty="0" smtClean="0">
                <a:solidFill>
                  <a:schemeClr val="bg1"/>
                </a:solidFill>
                <a:latin typeface="+mn-ea"/>
                <a:cs typeface="Arials"/>
              </a:rPr>
              <a:t>volume-fe4868fb-e7e5-44be-84aa-e67c0b205fd5</a:t>
            </a:r>
            <a:endParaRPr lang="en-US" altLang="ko-KR" sz="1200" b="1" dirty="0">
              <a:solidFill>
                <a:schemeClr val="bg1"/>
              </a:solidFill>
              <a:latin typeface="+mn-ea"/>
              <a:cs typeface="Arial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12354" y="4219861"/>
            <a:ext cx="9433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9388" indent="-179388" algn="l" eaLnBrk="0" hangingPunct="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/>
            </a:pPr>
            <a:r>
              <a:rPr lang="en-US" altLang="ko-KR" sz="1600" b="1" kern="0" dirty="0" err="1" smtClean="0">
                <a:latin typeface="맑은 고딕" pitchFamily="50" charset="-127"/>
                <a:ea typeface="맑은 고딕" pitchFamily="50" charset="-127"/>
              </a:rPr>
              <a:t>glusterfs</a:t>
            </a:r>
            <a:r>
              <a:rPr lang="ko-KR" altLang="en-US" sz="16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kern="0" dirty="0" smtClean="0">
                <a:latin typeface="맑은 고딕" pitchFamily="50" charset="-127"/>
                <a:ea typeface="맑은 고딕" pitchFamily="50" charset="-127"/>
              </a:rPr>
              <a:t>서버에서 정상여부 확인</a:t>
            </a:r>
            <a:endParaRPr lang="en-US" altLang="ko-KR" sz="1600" b="1" kern="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368338" y="4633885"/>
            <a:ext cx="9757084" cy="3917084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1800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[root@glusterfs1 ~]#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gluster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vol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status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dist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client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Client connections for volume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dist</a:t>
            </a: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----------------------------------------------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Brick : glusterfs1.example.com:/brick1/brick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Clients connected : 2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Hostname                                           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BytesRead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BytesWritten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OpVersion</a:t>
            </a: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--------                                               ---------    ------------       ---------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10.10.10.241:49139                                        582340         1020260           31004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10.10.10.242:49135                                          2132            1236           31004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----------------------------------------------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Brick : glusterfs2.example.com:/brick3/brick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  <a:ea typeface="+mn-ea"/>
                <a:cs typeface="Arials"/>
              </a:rPr>
              <a:t>Clients connected : 2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Hostname                                           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BytesRead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BytesWritten</a:t>
            </a: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       </a:t>
            </a:r>
            <a:r>
              <a:rPr lang="en-US" altLang="ko-KR" sz="1200" b="1" dirty="0" err="1">
                <a:solidFill>
                  <a:schemeClr val="bg1"/>
                </a:solidFill>
                <a:latin typeface="+mn-ea"/>
                <a:ea typeface="+mn-ea"/>
                <a:cs typeface="Arials"/>
              </a:rPr>
              <a:t>OpVersion</a:t>
            </a: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--------                                               ---------    ------------       ---------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10.10.10.241:49133                                        569288         1578088           31004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10.10.10.242:49132                                          1668             912           31004</a:t>
            </a:r>
          </a:p>
          <a:p>
            <a:pPr algn="l" latinLnBrk="0"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+mn-ea"/>
                <a:ea typeface="+mn-ea"/>
                <a:cs typeface="Arials"/>
              </a:rPr>
              <a:t>----------------------------------------------</a:t>
            </a:r>
            <a:endParaRPr lang="en-US" altLang="ko-KR" sz="1200" b="1" dirty="0">
              <a:solidFill>
                <a:schemeClr val="bg1"/>
              </a:solidFill>
              <a:latin typeface="+mn-ea"/>
              <a:ea typeface="+mn-ea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8925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ko-KR" altLang="en-US" sz="2000" dirty="0" smtClean="0">
                <a:latin typeface="+mn-ea"/>
                <a:ea typeface="+mn-ea"/>
              </a:rPr>
              <a:t>분산파일시스템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ko-KR" altLang="en-US" sz="1800" b="1" dirty="0" smtClean="0"/>
              <a:t>분산파일 시스템 </a:t>
            </a:r>
            <a:endParaRPr lang="en-US" altLang="ko-KR" sz="1800" b="1" dirty="0" smtClean="0"/>
          </a:p>
          <a:p>
            <a:pPr algn="l"/>
            <a:r>
              <a:rPr lang="ko-KR" altLang="en-US" sz="1400" dirty="0" smtClean="0"/>
              <a:t>분산파일 </a:t>
            </a:r>
            <a:r>
              <a:rPr lang="ko-KR" altLang="en-US" sz="1400" dirty="0"/>
              <a:t>시스템은 </a:t>
            </a:r>
            <a:r>
              <a:rPr lang="en-US" altLang="ko-KR" sz="1400" dirty="0"/>
              <a:t>network file system</a:t>
            </a:r>
            <a:r>
              <a:rPr lang="ko-KR" altLang="en-US" sz="1400" dirty="0"/>
              <a:t>이라고도 하는데 이는 보통의 </a:t>
            </a:r>
            <a:r>
              <a:rPr lang="en-US" altLang="ko-KR" sz="1400" dirty="0"/>
              <a:t>TCP/IP </a:t>
            </a:r>
            <a:r>
              <a:rPr lang="ko-KR" altLang="en-US" sz="1400" dirty="0" err="1"/>
              <a:t>이더넷</a:t>
            </a:r>
            <a:r>
              <a:rPr lang="ko-KR" altLang="en-US" sz="1400" dirty="0"/>
              <a:t> 네트워크에 연결된 파일 서버에 연결하여 파일 공유 서비스</a:t>
            </a:r>
            <a:r>
              <a:rPr lang="en-US" altLang="ko-KR" sz="1400" dirty="0"/>
              <a:t>(</a:t>
            </a:r>
            <a:r>
              <a:rPr lang="ko-KR" altLang="en-US" sz="1400" dirty="0"/>
              <a:t>보통 지정된 폴더 가 공유됨</a:t>
            </a:r>
            <a:r>
              <a:rPr lang="en-US" altLang="ko-KR" sz="1400" dirty="0"/>
              <a:t>)</a:t>
            </a:r>
            <a:r>
              <a:rPr lang="ko-KR" altLang="en-US" sz="1400" dirty="0"/>
              <a:t>를 제공하는 시스템이기 때문이다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잘 알려진 </a:t>
            </a:r>
            <a:r>
              <a:rPr lang="en-US" altLang="ko-KR" sz="1400" dirty="0"/>
              <a:t>network file system</a:t>
            </a:r>
            <a:r>
              <a:rPr lang="ko-KR" altLang="en-US" sz="1400" dirty="0"/>
              <a:t>은 </a:t>
            </a:r>
            <a:r>
              <a:rPr lang="en-US" altLang="ko-KR" sz="1400" dirty="0"/>
              <a:t>Network File System(NFS), Server Message Block (SMB) = Common Internet File System(CIFS)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또한 네트워크로 분산되어 있는 서버들을 </a:t>
            </a:r>
            <a:r>
              <a:rPr lang="ko-KR" altLang="en-US" sz="1400" dirty="0" err="1"/>
              <a:t>클러스터링하여</a:t>
            </a:r>
            <a:r>
              <a:rPr lang="ko-KR" altLang="en-US" sz="1400" dirty="0"/>
              <a:t> </a:t>
            </a:r>
            <a:r>
              <a:rPr lang="en-US" altLang="ko-KR" sz="1400" dirty="0"/>
              <a:t>Virtual File System</a:t>
            </a:r>
            <a:r>
              <a:rPr lang="ko-KR" altLang="en-US" sz="1400" dirty="0"/>
              <a:t>으로 만들어 클라이언트 서버들에게 제공하는 분산 파일 시스템들이 존재하며 이들은 결국 </a:t>
            </a:r>
            <a:r>
              <a:rPr lang="en-US" altLang="ko-KR" sz="1400" dirty="0"/>
              <a:t>NFS</a:t>
            </a:r>
            <a:r>
              <a:rPr lang="ko-KR" altLang="en-US" sz="1400" dirty="0"/>
              <a:t>와 같은 형태의 파일 시스템들을 제공한다</a:t>
            </a:r>
            <a:r>
              <a:rPr lang="en-US" altLang="ko-KR" sz="1400" dirty="0"/>
              <a:t>.</a:t>
            </a:r>
          </a:p>
          <a:p>
            <a:pPr lvl="0" algn="l"/>
            <a:endParaRPr lang="en-US" altLang="ko-KR" sz="1800" b="1" dirty="0" smtClean="0">
              <a:solidFill>
                <a:srgbClr val="000000"/>
              </a:solidFill>
            </a:endParaRPr>
          </a:p>
          <a:p>
            <a:pPr lvl="0" algn="l"/>
            <a:r>
              <a:rPr lang="en-US" altLang="ko-KR" sz="1800" b="1" dirty="0" smtClean="0">
                <a:solidFill>
                  <a:srgbClr val="000000"/>
                </a:solidFill>
              </a:rPr>
              <a:t>2. </a:t>
            </a:r>
            <a:r>
              <a:rPr lang="ko-KR" altLang="en-US" sz="1800" b="1" dirty="0">
                <a:solidFill>
                  <a:srgbClr val="000000"/>
                </a:solidFill>
              </a:rPr>
              <a:t>분산파일 시스템 </a:t>
            </a:r>
            <a:r>
              <a:rPr lang="ko-KR" altLang="en-US" sz="1800" b="1" dirty="0" smtClean="0">
                <a:solidFill>
                  <a:srgbClr val="000000"/>
                </a:solidFill>
              </a:rPr>
              <a:t> 종류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err="1" smtClean="0"/>
              <a:t>ㅇ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Distributed fault-tolerant file systems</a:t>
            </a:r>
          </a:p>
          <a:p>
            <a:pPr algn="l"/>
            <a:r>
              <a:rPr lang="ko-KR" altLang="en-US" sz="1400" dirty="0" smtClean="0"/>
              <a:t>분산 </a:t>
            </a:r>
            <a:r>
              <a:rPr lang="ko-KR" altLang="en-US" sz="1400" dirty="0"/>
              <a:t>장애극복 파일 시스템들은 파일단위로 공유된 영역을 서버들 또는 클라이언트에 복제</a:t>
            </a:r>
            <a:r>
              <a:rPr lang="en-US" altLang="ko-KR" sz="1400" dirty="0"/>
              <a:t>(replication)</a:t>
            </a:r>
            <a:r>
              <a:rPr lang="ko-KR" altLang="en-US" sz="1400" dirty="0"/>
              <a:t>하여 공유된 폴더가 장애가 발생하여도 대체할 수 있는 방안을 제공한다</a:t>
            </a:r>
            <a:r>
              <a:rPr lang="en-US" altLang="ko-KR" sz="1400" dirty="0"/>
              <a:t>.</a:t>
            </a:r>
          </a:p>
          <a:p>
            <a:pPr algn="l"/>
            <a:r>
              <a:rPr lang="en-US" altLang="ko-KR" sz="1400" dirty="0"/>
              <a:t>Coda, Moose File System </a:t>
            </a:r>
            <a:r>
              <a:rPr lang="ko-KR" altLang="en-US" sz="1400" dirty="0"/>
              <a:t>등이 있다</a:t>
            </a:r>
            <a:r>
              <a:rPr lang="en-US" altLang="ko-KR" sz="1400" dirty="0"/>
              <a:t>.</a:t>
            </a:r>
          </a:p>
          <a:p>
            <a:pPr algn="l"/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 smtClean="0"/>
              <a:t>ㅇ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Distributed </a:t>
            </a:r>
            <a:r>
              <a:rPr lang="en-US" altLang="ko-KR" sz="1400" b="1" dirty="0"/>
              <a:t>parallel file systems</a:t>
            </a:r>
          </a:p>
          <a:p>
            <a:pPr algn="l"/>
            <a:r>
              <a:rPr lang="ko-KR" altLang="en-US" sz="1400" dirty="0"/>
              <a:t>분산 병렬 파일 시스템은 주로 고성능을 </a:t>
            </a:r>
            <a:r>
              <a:rPr lang="ko-KR" altLang="en-US" sz="1400" dirty="0" err="1"/>
              <a:t>내기위해</a:t>
            </a:r>
            <a:r>
              <a:rPr lang="ko-KR" altLang="en-US" sz="1400" dirty="0"/>
              <a:t> </a:t>
            </a:r>
            <a:r>
              <a:rPr lang="en-US" altLang="ko-KR" sz="1400" dirty="0"/>
              <a:t>Stripe </a:t>
            </a:r>
            <a:r>
              <a:rPr lang="ko-KR" altLang="en-US" sz="1400" dirty="0"/>
              <a:t>방식으로 여러 서버들을 묶어 네트워크로 파일 시스템을 제공한다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주로 </a:t>
            </a:r>
            <a:r>
              <a:rPr lang="en-US" altLang="ko-KR" sz="1400" dirty="0"/>
              <a:t>HPC</a:t>
            </a:r>
            <a:r>
              <a:rPr lang="ko-KR" altLang="en-US" sz="1400" dirty="0"/>
              <a:t>에서 사용하는 시스템이다</a:t>
            </a:r>
            <a:r>
              <a:rPr lang="en-US" altLang="ko-KR" sz="1400" dirty="0"/>
              <a:t>.</a:t>
            </a:r>
          </a:p>
          <a:p>
            <a:pPr algn="l"/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err="1" smtClean="0"/>
              <a:t>ㅇ</a:t>
            </a:r>
            <a:r>
              <a:rPr lang="ko-KR" altLang="en-US" sz="1400" dirty="0" smtClean="0"/>
              <a:t> </a:t>
            </a:r>
            <a:r>
              <a:rPr lang="en-US" altLang="ko-KR" sz="1400" b="1" dirty="0" smtClean="0"/>
              <a:t>Distributed </a:t>
            </a:r>
            <a:r>
              <a:rPr lang="en-US" altLang="ko-KR" sz="1400" b="1" dirty="0"/>
              <a:t>parallel fault-tolerant file systems</a:t>
            </a:r>
            <a:endParaRPr lang="ko-KR" altLang="en-US" sz="1400" b="1" dirty="0"/>
          </a:p>
          <a:p>
            <a:pPr algn="l"/>
            <a:r>
              <a:rPr lang="ko-KR" altLang="en-US" sz="1400" dirty="0"/>
              <a:t>분산 병렬 장애 극복 파일 시스템은 이름 그대로 여러 서버들에 분산되어 파일이 저장되고 이들이 서버 내에서 복제되어 장애에 대비한다</a:t>
            </a:r>
            <a:r>
              <a:rPr lang="en-US" altLang="ko-KR" sz="1400" dirty="0"/>
              <a:t>.</a:t>
            </a:r>
          </a:p>
          <a:p>
            <a:pPr algn="l"/>
            <a:r>
              <a:rPr lang="en-US" altLang="ko-KR" sz="1400" dirty="0"/>
              <a:t>HPC </a:t>
            </a:r>
            <a:r>
              <a:rPr lang="ko-KR" altLang="en-US" sz="1400" dirty="0"/>
              <a:t>뿐만 아니라 </a:t>
            </a:r>
            <a:r>
              <a:rPr lang="ko-KR" altLang="en-US" sz="1400" dirty="0" err="1"/>
              <a:t>고가용성</a:t>
            </a:r>
            <a:r>
              <a:rPr lang="ko-KR" altLang="en-US" sz="1400" dirty="0"/>
              <a:t> 클러스터에서도 사용된다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즉 최근에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환경이 대두되면서 서버 스토리지 </a:t>
            </a:r>
            <a:r>
              <a:rPr lang="ko-KR" altLang="en-US" sz="1400" dirty="0" err="1"/>
              <a:t>추가시</a:t>
            </a:r>
            <a:r>
              <a:rPr lang="ko-KR" altLang="en-US" sz="1400" dirty="0"/>
              <a:t> 선형적인 성능향상이 가능한 </a:t>
            </a:r>
            <a:r>
              <a:rPr lang="en-US" altLang="ko-KR" sz="1400" dirty="0"/>
              <a:t>Distributed parallel fault-tolerant file systems </a:t>
            </a:r>
            <a:r>
              <a:rPr lang="ko-KR" altLang="en-US" sz="1400" dirty="0"/>
              <a:t>이 가장 적절한 파일 시스템의 대안으로 보인다</a:t>
            </a:r>
          </a:p>
        </p:txBody>
      </p:sp>
    </p:spTree>
    <p:extLst>
      <p:ext uri="{BB962C8B-B14F-4D97-AF65-F5344CB8AC3E}">
        <p14:creationId xmlns:p14="http://schemas.microsoft.com/office/powerpoint/2010/main" val="280573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glusterfs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란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ko-KR" sz="1600" b="1" dirty="0"/>
              <a:t>GlusterFS</a:t>
            </a:r>
            <a:r>
              <a:rPr lang="ko-KR" altLang="ko-KR" sz="1600" dirty="0"/>
              <a:t>는 </a:t>
            </a:r>
            <a:r>
              <a:rPr lang="ko-KR" altLang="ko-KR" sz="1600" dirty="0" err="1"/>
              <a:t>확장성이</a:t>
            </a:r>
            <a:r>
              <a:rPr lang="ko-KR" altLang="ko-KR" sz="1600" dirty="0"/>
              <a:t> 가능한 </a:t>
            </a:r>
            <a:r>
              <a:rPr lang="ko-KR" altLang="ko-KR" sz="1600" dirty="0">
                <a:hlinkClick r:id="rId2" action="ppaction://hlinkfile" tooltip="NAS"/>
              </a:rPr>
              <a:t>NAS</a:t>
            </a:r>
            <a:r>
              <a:rPr lang="ko-KR" altLang="ko-KR" sz="1600" dirty="0"/>
              <a:t> </a:t>
            </a:r>
            <a:r>
              <a:rPr lang="ko-KR" altLang="ko-KR" sz="1600" dirty="0">
                <a:hlinkClick r:id="rId3" action="ppaction://hlinkfile" tooltip="파일 시스템"/>
              </a:rPr>
              <a:t>파일 시스템</a:t>
            </a:r>
            <a:r>
              <a:rPr lang="ko-KR" altLang="ko-KR" sz="1600" dirty="0"/>
              <a:t>이다. 다수의 </a:t>
            </a:r>
            <a:r>
              <a:rPr lang="ko-KR" altLang="ko-KR" sz="1600" dirty="0" err="1"/>
              <a:t>스토리지를</a:t>
            </a:r>
            <a:r>
              <a:rPr lang="ko-KR" altLang="ko-KR" sz="1600" dirty="0"/>
              <a:t> </a:t>
            </a:r>
            <a:r>
              <a:rPr lang="ko-KR" altLang="ko-KR" sz="1600" dirty="0" err="1">
                <a:hlinkClick r:id="rId4" action="ppaction://hlinkfile" tooltip="이더넷"/>
              </a:rPr>
              <a:t>이더넷</a:t>
            </a:r>
            <a:r>
              <a:rPr lang="ko-KR" altLang="ko-KR" sz="1600" dirty="0"/>
              <a:t>(Ethernet) 또는 </a:t>
            </a:r>
            <a:r>
              <a:rPr lang="ko-KR" altLang="ko-KR" sz="1600" dirty="0" err="1">
                <a:hlinkClick r:id="rId5" action="ppaction://hlinkfile" tooltip="인피니밴드"/>
              </a:rPr>
              <a:t>인피니밴드</a:t>
            </a:r>
            <a:r>
              <a:rPr lang="ko-KR" altLang="ko-KR" sz="1600" dirty="0"/>
              <a:t>(InfiniBand)</a:t>
            </a:r>
            <a:r>
              <a:rPr lang="ko-KR" altLang="ko-KR" sz="1600" dirty="0" err="1"/>
              <a:t>를</a:t>
            </a:r>
            <a:r>
              <a:rPr lang="ko-KR" altLang="ko-KR" sz="1600" dirty="0"/>
              <a:t> 통하여 하나의 커다란 병렬 </a:t>
            </a:r>
            <a:r>
              <a:rPr lang="ko-KR" altLang="ko-KR" sz="1600" dirty="0">
                <a:hlinkClick r:id="rId6" action="ppaction://hlinkfile" tooltip="네트워크 파일 시스템"/>
              </a:rPr>
              <a:t>네트워크 파일 시스템</a:t>
            </a:r>
            <a:r>
              <a:rPr lang="ko-KR" altLang="ko-KR" sz="1600" dirty="0"/>
              <a:t>으로 통합한다. </a:t>
            </a:r>
            <a:r>
              <a:rPr lang="ko-KR" altLang="ko-KR" sz="1600" dirty="0" err="1">
                <a:hlinkClick r:id="rId7" action="ppaction://hlinkfile" tooltip="클라우드 컴퓨팅"/>
              </a:rPr>
              <a:t>클라우드</a:t>
            </a:r>
            <a:r>
              <a:rPr lang="ko-KR" altLang="ko-KR" sz="1600" dirty="0">
                <a:hlinkClick r:id="rId7" action="ppaction://hlinkfile" tooltip="클라우드 컴퓨팅"/>
              </a:rPr>
              <a:t> 컴퓨팅</a:t>
            </a:r>
            <a:r>
              <a:rPr lang="ko-KR" altLang="ko-KR" sz="1600" dirty="0"/>
              <a:t> 및 </a:t>
            </a:r>
            <a:r>
              <a:rPr lang="ko-KR" altLang="ko-KR" sz="1600" dirty="0" err="1">
                <a:hlinkClick r:id="rId8" action="ppaction://hlinkfile" tooltip="스트리밍"/>
              </a:rPr>
              <a:t>스트리밍</a:t>
            </a:r>
            <a:r>
              <a:rPr lang="ko-KR" altLang="ko-KR" sz="1600" dirty="0">
                <a:hlinkClick r:id="rId8" action="ppaction://hlinkfile" tooltip="스트리밍"/>
              </a:rPr>
              <a:t> 미디어 서비스</a:t>
            </a:r>
            <a:r>
              <a:rPr lang="ko-KR" altLang="ko-KR" sz="1600" dirty="0"/>
              <a:t> 그리고 </a:t>
            </a:r>
            <a:r>
              <a:rPr lang="ko-KR" altLang="ko-KR" sz="1600" dirty="0" err="1">
                <a:hlinkClick r:id="rId9" action="ppaction://hlinkfile" tooltip="콘텐츠 전송 네트워크"/>
              </a:rPr>
              <a:t>콘텐츠</a:t>
            </a:r>
            <a:r>
              <a:rPr lang="ko-KR" altLang="ko-KR" sz="1600" dirty="0">
                <a:hlinkClick r:id="rId9" action="ppaction://hlinkfile" tooltip="콘텐츠 전송 네트워크"/>
              </a:rPr>
              <a:t> 전송 네트워크</a:t>
            </a:r>
            <a:r>
              <a:rPr lang="ko-KR" altLang="ko-KR" sz="1600" dirty="0"/>
              <a:t>와 같은 </a:t>
            </a:r>
            <a:r>
              <a:rPr lang="ko-KR" altLang="ko-KR" sz="1600" dirty="0" err="1"/>
              <a:t>서비스등에</a:t>
            </a:r>
            <a:r>
              <a:rPr lang="ko-KR" altLang="ko-KR" sz="1600" dirty="0"/>
              <a:t> 사용된다. GlusterFS는 처음 </a:t>
            </a:r>
            <a:r>
              <a:rPr lang="ko-KR" altLang="ko-KR" sz="1600" dirty="0">
                <a:hlinkClick r:id="rId10" action="ppaction://hlinkfile" tooltip="Gluster (없는 문서)"/>
              </a:rPr>
              <a:t>Gluster</a:t>
            </a:r>
            <a:r>
              <a:rPr lang="ko-KR" altLang="ko-KR" sz="1600" dirty="0"/>
              <a:t>라는 회사에 의해 개발되었으나 2011년에 </a:t>
            </a:r>
            <a:r>
              <a:rPr lang="ko-KR" altLang="ko-KR" sz="1600" dirty="0" err="1">
                <a:hlinkClick r:id="rId11" action="ppaction://hlinkfile" tooltip="레드햇"/>
              </a:rPr>
              <a:t>레드햇</a:t>
            </a:r>
            <a:r>
              <a:rPr lang="ko-KR" altLang="ko-KR" sz="1600" dirty="0" err="1"/>
              <a:t>에</a:t>
            </a:r>
            <a:r>
              <a:rPr lang="ko-KR" altLang="ko-KR" sz="1600" dirty="0"/>
              <a:t> 인수되었다.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pic>
        <p:nvPicPr>
          <p:cNvPr id="2050" name="Picture 2" descr="C:\Users\user\Desktop\about_gluster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4" y="2286273"/>
            <a:ext cx="6084676" cy="425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41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glusterfs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복제방식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600" dirty="0" err="1" smtClean="0">
                <a:latin typeface="+mn-ea"/>
                <a:ea typeface="+mn-ea"/>
              </a:rPr>
              <a:t>gluster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파일시스템 복제방식은 </a:t>
            </a:r>
            <a:r>
              <a:rPr lang="en-US" altLang="ko-KR" sz="1600" dirty="0" smtClean="0">
                <a:latin typeface="+mn-ea"/>
                <a:ea typeface="+mn-ea"/>
              </a:rPr>
              <a:t>7</a:t>
            </a:r>
            <a:r>
              <a:rPr lang="ko-KR" altLang="en-US" sz="1600" dirty="0" smtClean="0">
                <a:latin typeface="+mn-ea"/>
                <a:ea typeface="+mn-ea"/>
              </a:rPr>
              <a:t>자지의 동작형태 가능하다</a:t>
            </a:r>
            <a:r>
              <a:rPr lang="en-US" altLang="ko-KR" sz="1600" dirty="0" smtClean="0">
                <a:latin typeface="+mn-ea"/>
                <a:ea typeface="+mn-ea"/>
              </a:rPr>
              <a:t>. </a:t>
            </a:r>
          </a:p>
        </p:txBody>
      </p:sp>
      <p:pic>
        <p:nvPicPr>
          <p:cNvPr id="3074" name="Picture 2" descr="C:\Users\user\Desktop\glusterfs-v20-12-63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" t="19510" r="12851" b="8968"/>
          <a:stretch/>
        </p:blipFill>
        <p:spPr bwMode="auto">
          <a:xfrm>
            <a:off x="828006" y="1422177"/>
            <a:ext cx="7848872" cy="44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0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glusterfs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구조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359954" y="954125"/>
            <a:ext cx="979308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1400" dirty="0" smtClean="0"/>
              <a:t>저장된 </a:t>
            </a:r>
            <a:r>
              <a:rPr lang="ko-KR" altLang="en-US" sz="1400" dirty="0"/>
              <a:t>파일을 읽는 것은 그림과 같이 각 서버들의 로컬파일 시스템의 </a:t>
            </a:r>
            <a:r>
              <a:rPr lang="en-US" altLang="ko-KR" sz="1400" dirty="0"/>
              <a:t>Brick</a:t>
            </a:r>
            <a:r>
              <a:rPr lang="ko-KR" altLang="en-US" sz="1400" dirty="0"/>
              <a:t>으로 지정된 폴더에서 파일들을 읽어와</a:t>
            </a:r>
          </a:p>
          <a:p>
            <a:pPr algn="l"/>
            <a:r>
              <a:rPr lang="ko-KR" altLang="en-US" sz="1400" dirty="0"/>
              <a:t>클라이언트에서 </a:t>
            </a:r>
            <a:r>
              <a:rPr lang="ko-KR" altLang="en-US" sz="1400" dirty="0" err="1"/>
              <a:t>마운트시</a:t>
            </a:r>
            <a:r>
              <a:rPr lang="ko-KR" altLang="en-US" sz="1400" dirty="0"/>
              <a:t> 지정한 자기 폴더를 통해 볼륨의 파일들을 보게 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즉 모든 파일들의 정보는 </a:t>
            </a:r>
            <a:r>
              <a:rPr lang="en-US" altLang="ko-KR" sz="1400" dirty="0" err="1"/>
              <a:t>Glusterfs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클라이언트가 </a:t>
            </a:r>
            <a:r>
              <a:rPr lang="en-US" altLang="ko-KR" sz="1400" dirty="0"/>
              <a:t>Volume</a:t>
            </a:r>
            <a:r>
              <a:rPr lang="ko-KR" altLang="en-US" sz="1400" dirty="0"/>
              <a:t>을 </a:t>
            </a:r>
            <a:r>
              <a:rPr lang="en-US" altLang="ko-KR" sz="1400" dirty="0"/>
              <a:t>Mount</a:t>
            </a:r>
            <a:r>
              <a:rPr lang="ko-KR" altLang="en-US" sz="1400" dirty="0"/>
              <a:t>하면 그때 볼륨에 속한 </a:t>
            </a:r>
            <a:r>
              <a:rPr lang="en-US" altLang="ko-KR" sz="1400" dirty="0" err="1"/>
              <a:t>Glusterfs</a:t>
            </a:r>
            <a:r>
              <a:rPr lang="en-US" altLang="ko-KR" sz="1400" dirty="0"/>
              <a:t> </a:t>
            </a:r>
            <a:r>
              <a:rPr lang="ko-KR" altLang="en-US" sz="1400" dirty="0"/>
              <a:t>서버의 </a:t>
            </a:r>
            <a:r>
              <a:rPr lang="en-US" altLang="ko-KR" sz="1400" dirty="0"/>
              <a:t>Brick</a:t>
            </a:r>
            <a:r>
              <a:rPr lang="ko-KR" altLang="en-US" sz="1400" dirty="0"/>
              <a:t>으로 지정된 </a:t>
            </a:r>
            <a:r>
              <a:rPr lang="ko-KR" altLang="en-US" sz="1400" dirty="0" smtClean="0"/>
              <a:t>폴더에서 읽어와 </a:t>
            </a:r>
            <a:r>
              <a:rPr lang="ko-KR" altLang="en-US" sz="1400" dirty="0"/>
              <a:t>한 </a:t>
            </a:r>
            <a:r>
              <a:rPr lang="ko-KR" altLang="en-US" sz="1400" dirty="0" err="1"/>
              <a:t>폴더내에</a:t>
            </a:r>
            <a:r>
              <a:rPr lang="ko-KR" altLang="en-US" sz="1400" dirty="0"/>
              <a:t> 일종의 가상으로 파일들을 보여준다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따라서 클라이언트도 </a:t>
            </a:r>
            <a:r>
              <a:rPr lang="en-US" altLang="ko-KR" sz="1400" dirty="0"/>
              <a:t>Metadata </a:t>
            </a:r>
            <a:r>
              <a:rPr lang="ko-KR" altLang="en-US" sz="1400" dirty="0"/>
              <a:t>서버에 파일 정보를 물어볼 </a:t>
            </a:r>
            <a:r>
              <a:rPr lang="ko-KR" altLang="en-US" sz="1400" dirty="0" err="1"/>
              <a:t>필요없이</a:t>
            </a:r>
            <a:r>
              <a:rPr lang="ko-KR" altLang="en-US" sz="1400" dirty="0"/>
              <a:t> 자신이 </a:t>
            </a:r>
            <a:r>
              <a:rPr lang="ko-KR" altLang="en-US" sz="1400" dirty="0" err="1"/>
              <a:t>마운트한</a:t>
            </a:r>
            <a:r>
              <a:rPr lang="ko-KR" altLang="en-US" sz="1400" dirty="0"/>
              <a:t> </a:t>
            </a:r>
            <a:r>
              <a:rPr lang="en-US" altLang="ko-KR" sz="1400" dirty="0" err="1"/>
              <a:t>GlusterFS</a:t>
            </a:r>
            <a:r>
              <a:rPr lang="en-US" altLang="ko-KR" sz="1400" dirty="0"/>
              <a:t> </a:t>
            </a:r>
            <a:r>
              <a:rPr lang="ko-KR" altLang="en-US" sz="1400" dirty="0"/>
              <a:t>볼륨의 정보만 알면 된다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이런 정보는 볼륨에 포함된 </a:t>
            </a:r>
            <a:r>
              <a:rPr lang="en-US" altLang="ko-KR" sz="1400" dirty="0" err="1"/>
              <a:t>GlusterFS</a:t>
            </a:r>
            <a:r>
              <a:rPr lang="en-US" altLang="ko-KR" sz="1400" dirty="0"/>
              <a:t> </a:t>
            </a:r>
            <a:r>
              <a:rPr lang="ko-KR" altLang="en-US" sz="1400" dirty="0"/>
              <a:t>서버에 </a:t>
            </a:r>
            <a:r>
              <a:rPr lang="en-US" altLang="ko-KR" sz="1400" dirty="0" err="1"/>
              <a:t>GlusterFS</a:t>
            </a:r>
            <a:r>
              <a:rPr lang="en-US" altLang="ko-KR" sz="1400" dirty="0"/>
              <a:t> </a:t>
            </a:r>
            <a:r>
              <a:rPr lang="ko-KR" altLang="en-US" sz="1400" dirty="0"/>
              <a:t>클라이언트가 볼륨 </a:t>
            </a:r>
            <a:r>
              <a:rPr lang="ko-KR" altLang="en-US" sz="1400" dirty="0" err="1"/>
              <a:t>마운트를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요청할때</a:t>
            </a:r>
            <a:r>
              <a:rPr lang="ko-KR" altLang="en-US" sz="1400" dirty="0"/>
              <a:t> 받아오고 계속 그 </a:t>
            </a:r>
            <a:r>
              <a:rPr lang="ko-KR" altLang="en-US" sz="1400" dirty="0" err="1"/>
              <a:t>그서버를</a:t>
            </a:r>
            <a:r>
              <a:rPr lang="ko-KR" altLang="en-US" sz="1400" dirty="0"/>
              <a:t> 통해 정보를 유지한다</a:t>
            </a:r>
          </a:p>
        </p:txBody>
      </p:sp>
      <p:pic>
        <p:nvPicPr>
          <p:cNvPr id="1026" name="Picture 2" descr="C:\Users\user\Desktop\31411459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74" y="2974998"/>
            <a:ext cx="6948772" cy="38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</a:rPr>
              <a:t>glusterfs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 </a:t>
            </a:r>
            <a:r>
              <a:rPr lang="en-US" altLang="ko-KR" sz="1800" b="1" dirty="0" smtClean="0"/>
              <a:t>(centos)</a:t>
            </a:r>
          </a:p>
          <a:p>
            <a:pPr algn="l"/>
            <a:r>
              <a:rPr lang="en-US" altLang="ko-KR" sz="1400" dirty="0"/>
              <a:t>[</a:t>
            </a:r>
            <a:r>
              <a:rPr lang="ko-KR" altLang="en-US" sz="1400" dirty="0" err="1"/>
              <a:t>글러스터</a:t>
            </a:r>
            <a:r>
              <a:rPr lang="ko-KR" altLang="en-US" sz="1400" dirty="0"/>
              <a:t> 서버</a:t>
            </a:r>
            <a:r>
              <a:rPr lang="en-US" altLang="ko-KR" sz="1400" dirty="0"/>
              <a:t>]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yum -y install centos-release-</a:t>
            </a:r>
            <a:r>
              <a:rPr lang="en-US" altLang="ko-KR" sz="1400" dirty="0" err="1">
                <a:latin typeface="+mn-ea"/>
                <a:ea typeface="+mn-ea"/>
              </a:rPr>
              <a:t>gluster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yum -y install </a:t>
            </a:r>
            <a:r>
              <a:rPr lang="en-US" altLang="ko-KR" sz="1400" dirty="0" err="1" smtClean="0">
                <a:latin typeface="+mn-ea"/>
                <a:ea typeface="+mn-ea"/>
              </a:rPr>
              <a:t>glusterfs</a:t>
            </a:r>
            <a:r>
              <a:rPr lang="en-US" altLang="ko-KR" sz="1400" dirty="0">
                <a:latin typeface="+mn-ea"/>
                <a:ea typeface="+mn-ea"/>
              </a:rPr>
              <a:t>*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vi /</a:t>
            </a:r>
            <a:r>
              <a:rPr lang="en-US" altLang="ko-KR" sz="1400" dirty="0" err="1">
                <a:latin typeface="+mn-ea"/>
                <a:ea typeface="+mn-ea"/>
              </a:rPr>
              <a:t>etc</a:t>
            </a:r>
            <a:r>
              <a:rPr lang="en-US" altLang="ko-KR" sz="1400" dirty="0">
                <a:latin typeface="+mn-ea"/>
                <a:ea typeface="+mn-ea"/>
              </a:rPr>
              <a:t>/hosts  -&gt; hostname </a:t>
            </a:r>
            <a:r>
              <a:rPr lang="ko-KR" altLang="en-US" sz="1400" dirty="0">
                <a:latin typeface="+mn-ea"/>
                <a:ea typeface="+mn-ea"/>
              </a:rPr>
              <a:t>등록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start </a:t>
            </a:r>
            <a:r>
              <a:rPr lang="en-US" altLang="ko-KR" sz="1400" dirty="0" err="1">
                <a:latin typeface="+mn-ea"/>
                <a:ea typeface="+mn-ea"/>
              </a:rPr>
              <a:t>glusterd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mkdir</a:t>
            </a:r>
            <a:r>
              <a:rPr lang="en-US" altLang="ko-KR" sz="1400" dirty="0">
                <a:latin typeface="+mn-ea"/>
                <a:ea typeface="+mn-ea"/>
              </a:rPr>
              <a:t> -p /data/replica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stop </a:t>
            </a:r>
            <a:r>
              <a:rPr lang="en-US" altLang="ko-KR" sz="1400" dirty="0" err="1">
                <a:latin typeface="+mn-ea"/>
                <a:ea typeface="+mn-ea"/>
              </a:rPr>
              <a:t>firewalld.service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gluster</a:t>
            </a:r>
            <a:r>
              <a:rPr lang="en-US" altLang="ko-KR" sz="1400" dirty="0">
                <a:latin typeface="+mn-ea"/>
                <a:ea typeface="+mn-ea"/>
              </a:rPr>
              <a:t> peer probe node2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gluster</a:t>
            </a:r>
            <a:r>
              <a:rPr lang="en-US" altLang="ko-KR" sz="1400" dirty="0">
                <a:latin typeface="+mn-ea"/>
                <a:ea typeface="+mn-ea"/>
              </a:rPr>
              <a:t> peer status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gluster</a:t>
            </a:r>
            <a:r>
              <a:rPr lang="en-US" altLang="ko-KR" sz="1400" dirty="0">
                <a:latin typeface="+mn-ea"/>
                <a:ea typeface="+mn-ea"/>
              </a:rPr>
              <a:t> volume create </a:t>
            </a:r>
            <a:r>
              <a:rPr lang="en-US" altLang="ko-KR" sz="1400" dirty="0" err="1">
                <a:latin typeface="+mn-ea"/>
                <a:ea typeface="+mn-ea"/>
              </a:rPr>
              <a:t>V_replica</a:t>
            </a:r>
            <a:r>
              <a:rPr lang="en-US" altLang="ko-KR" sz="1400" dirty="0">
                <a:latin typeface="+mn-ea"/>
                <a:ea typeface="+mn-ea"/>
              </a:rPr>
              <a:t> replica 2 transport </a:t>
            </a:r>
            <a:r>
              <a:rPr lang="en-US" altLang="ko-KR" sz="1400" dirty="0" err="1">
                <a:latin typeface="+mn-ea"/>
                <a:ea typeface="+mn-ea"/>
              </a:rPr>
              <a:t>tcp</a:t>
            </a:r>
            <a:r>
              <a:rPr lang="en-US" altLang="ko-KR" sz="1400" dirty="0">
                <a:latin typeface="+mn-ea"/>
                <a:ea typeface="+mn-ea"/>
              </a:rPr>
              <a:t> node1:/data/replica node2:/data/replica force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[root@com1 Desktop]# </a:t>
            </a:r>
            <a:r>
              <a:rPr lang="en-US" altLang="ko-KR" sz="1400" dirty="0" err="1">
                <a:latin typeface="+mn-ea"/>
                <a:ea typeface="+mn-ea"/>
              </a:rPr>
              <a:t>gluster</a:t>
            </a:r>
            <a:r>
              <a:rPr lang="en-US" altLang="ko-KR" sz="1400" dirty="0">
                <a:latin typeface="+mn-ea"/>
                <a:ea typeface="+mn-ea"/>
              </a:rPr>
              <a:t> volume start </a:t>
            </a:r>
            <a:r>
              <a:rPr lang="en-US" altLang="ko-KR" sz="1400" dirty="0" err="1">
                <a:latin typeface="+mn-ea"/>
                <a:ea typeface="+mn-ea"/>
              </a:rPr>
              <a:t>V_replica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volume start: </a:t>
            </a:r>
            <a:r>
              <a:rPr lang="en-US" altLang="ko-KR" sz="1400" dirty="0" err="1">
                <a:latin typeface="+mn-ea"/>
                <a:ea typeface="+mn-ea"/>
              </a:rPr>
              <a:t>V_replica</a:t>
            </a:r>
            <a:r>
              <a:rPr lang="en-US" altLang="ko-KR" sz="1400" dirty="0">
                <a:latin typeface="+mn-ea"/>
                <a:ea typeface="+mn-ea"/>
              </a:rPr>
              <a:t>: success</a:t>
            </a: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[root@com1 Desktop]# </a:t>
            </a:r>
            <a:r>
              <a:rPr lang="en-US" altLang="ko-KR" sz="1400" dirty="0" err="1">
                <a:latin typeface="+mn-ea"/>
                <a:ea typeface="+mn-ea"/>
              </a:rPr>
              <a:t>gluster</a:t>
            </a:r>
            <a:r>
              <a:rPr lang="en-US" altLang="ko-KR" sz="1400" dirty="0">
                <a:latin typeface="+mn-ea"/>
                <a:ea typeface="+mn-ea"/>
              </a:rPr>
              <a:t> volume info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Volume Name: </a:t>
            </a:r>
            <a:r>
              <a:rPr lang="en-US" altLang="ko-KR" sz="1400" dirty="0" err="1">
                <a:latin typeface="+mn-ea"/>
                <a:ea typeface="+mn-ea"/>
              </a:rPr>
              <a:t>V_replica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Type: Replicate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Volume ID: c7ed9e28-c110-40df-a852-8ba3f2bb42c2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Status: Started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Number of Bricks: 1 x 2 = 2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Transport-type: </a:t>
            </a:r>
            <a:r>
              <a:rPr lang="en-US" altLang="ko-KR" sz="1400" dirty="0" err="1">
                <a:latin typeface="+mn-ea"/>
                <a:ea typeface="+mn-ea"/>
              </a:rPr>
              <a:t>tcp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Bricks: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Brick1: node1:/data/replica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Brick2: node2:/data/replica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Options Reconfigured: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transport.address</a:t>
            </a:r>
            <a:r>
              <a:rPr lang="en-US" altLang="ko-KR" sz="1400" dirty="0">
                <a:latin typeface="+mn-ea"/>
                <a:ea typeface="+mn-ea"/>
              </a:rPr>
              <a:t>-family: </a:t>
            </a:r>
            <a:r>
              <a:rPr lang="en-US" altLang="ko-KR" sz="1400" dirty="0" err="1">
                <a:latin typeface="+mn-ea"/>
                <a:ea typeface="+mn-ea"/>
              </a:rPr>
              <a:t>inet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performance.readdir</a:t>
            </a:r>
            <a:r>
              <a:rPr lang="en-US" altLang="ko-KR" sz="1400" dirty="0">
                <a:latin typeface="+mn-ea"/>
                <a:ea typeface="+mn-ea"/>
              </a:rPr>
              <a:t>-ahead: on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nfs.disable</a:t>
            </a:r>
            <a:r>
              <a:rPr lang="en-US" altLang="ko-KR" sz="1400" dirty="0">
                <a:latin typeface="+mn-ea"/>
                <a:ea typeface="+mn-ea"/>
              </a:rPr>
              <a:t>: on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76378" y="1242157"/>
            <a:ext cx="52197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dirty="0"/>
              <a:t>[root@com1 replica]# rpm 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en-US" altLang="ko-KR" dirty="0" err="1"/>
              <a:t>gluster</a:t>
            </a:r>
            <a:endParaRPr lang="en-US" altLang="ko-KR" dirty="0"/>
          </a:p>
          <a:p>
            <a:pPr algn="l"/>
            <a:r>
              <a:rPr lang="en-US" altLang="ko-KR" dirty="0"/>
              <a:t>centos-release-gluster38-1.0-1.el7.centos.noarch</a:t>
            </a:r>
          </a:p>
          <a:p>
            <a:pPr algn="l"/>
            <a:r>
              <a:rPr lang="en-US" altLang="ko-KR" dirty="0"/>
              <a:t>glusterfs-libs-3.8.1-1.el7.x86_64</a:t>
            </a:r>
          </a:p>
          <a:p>
            <a:pPr algn="l"/>
            <a:r>
              <a:rPr lang="en-US" altLang="ko-KR" dirty="0"/>
              <a:t>glusterfs-api-3.8.1-1.el7.x86_64</a:t>
            </a:r>
          </a:p>
          <a:p>
            <a:pPr algn="l"/>
            <a:r>
              <a:rPr lang="en-US" altLang="ko-KR" dirty="0"/>
              <a:t>glusterfs-client-xlators-3.8.1-1.el7.x86_64</a:t>
            </a:r>
          </a:p>
          <a:p>
            <a:pPr algn="l"/>
            <a:r>
              <a:rPr lang="en-US" altLang="ko-KR" dirty="0"/>
              <a:t>glusterfs-cli-3.8.1-1.el7.x86_64</a:t>
            </a:r>
          </a:p>
          <a:p>
            <a:pPr algn="l"/>
            <a:r>
              <a:rPr lang="en-US" altLang="ko-KR" dirty="0"/>
              <a:t>glusterfs-fuse-3.8.1-1.el7.x86_64</a:t>
            </a:r>
          </a:p>
          <a:p>
            <a:pPr algn="l"/>
            <a:r>
              <a:rPr lang="en-US" altLang="ko-KR" dirty="0"/>
              <a:t>glusterfs-server-3.8.1-1.el7.x86_64</a:t>
            </a:r>
          </a:p>
          <a:p>
            <a:pPr algn="l"/>
            <a:r>
              <a:rPr lang="en-US" altLang="ko-KR" dirty="0"/>
              <a:t>glusterfs-3.8.1-1.el7.x86_64</a:t>
            </a:r>
          </a:p>
        </p:txBody>
      </p:sp>
    </p:spTree>
    <p:extLst>
      <p:ext uri="{BB962C8B-B14F-4D97-AF65-F5344CB8AC3E}">
        <p14:creationId xmlns:p14="http://schemas.microsoft.com/office/powerpoint/2010/main" val="291195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>
                <a:latin typeface="+mn-ea"/>
              </a:rPr>
              <a:t>glusterfs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설치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7884876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1800" b="1" dirty="0" err="1" smtClean="0"/>
              <a:t>gluster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설치 </a:t>
            </a:r>
            <a:r>
              <a:rPr lang="en-US" altLang="ko-KR" sz="1800" b="1" dirty="0" smtClean="0"/>
              <a:t>(centos)</a:t>
            </a:r>
          </a:p>
          <a:p>
            <a:pPr algn="l"/>
            <a:endParaRPr lang="en-US" altLang="ko-KR" sz="1400" dirty="0" smtClean="0"/>
          </a:p>
          <a:p>
            <a:pPr algn="l"/>
            <a:r>
              <a:rPr lang="en-US" altLang="ko-KR" sz="1400" dirty="0" smtClean="0"/>
              <a:t>[</a:t>
            </a:r>
            <a:r>
              <a:rPr lang="ko-KR" altLang="en-US" sz="1400" dirty="0" err="1"/>
              <a:t>글러스터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클라이언트</a:t>
            </a:r>
            <a:r>
              <a:rPr lang="en-US" altLang="ko-KR" sz="1400" dirty="0" smtClean="0"/>
              <a:t>] </a:t>
            </a:r>
            <a:endParaRPr lang="en-US" altLang="ko-KR" sz="1400" dirty="0"/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yum -y install centos-release-</a:t>
            </a:r>
            <a:r>
              <a:rPr lang="en-US" altLang="ko-KR" sz="1400" dirty="0" err="1">
                <a:latin typeface="+mn-ea"/>
                <a:ea typeface="+mn-ea"/>
              </a:rPr>
              <a:t>gluster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yum -y install </a:t>
            </a:r>
            <a:r>
              <a:rPr lang="en-US" altLang="ko-KR" sz="1400" dirty="0" err="1" smtClean="0">
                <a:latin typeface="+mn-ea"/>
                <a:ea typeface="+mn-ea"/>
              </a:rPr>
              <a:t>glusterfs</a:t>
            </a:r>
            <a:r>
              <a:rPr lang="en-US" altLang="ko-KR" sz="1400" dirty="0" smtClean="0">
                <a:latin typeface="+mn-ea"/>
                <a:ea typeface="+mn-ea"/>
              </a:rPr>
              <a:t>*(</a:t>
            </a:r>
            <a:r>
              <a:rPr lang="en-US" altLang="ko-KR" sz="1400" dirty="0" err="1" smtClean="0">
                <a:latin typeface="+mn-ea"/>
                <a:ea typeface="+mn-ea"/>
              </a:rPr>
              <a:t>gluster</a:t>
            </a:r>
            <a:r>
              <a:rPr lang="en-US" altLang="ko-KR" sz="1400" dirty="0" smtClean="0">
                <a:latin typeface="+mn-ea"/>
                <a:ea typeface="+mn-ea"/>
              </a:rPr>
              <a:t>-server</a:t>
            </a:r>
            <a:r>
              <a:rPr lang="ko-KR" altLang="en-US" sz="1400" dirty="0" smtClean="0">
                <a:latin typeface="+mn-ea"/>
                <a:ea typeface="+mn-ea"/>
              </a:rPr>
              <a:t>는 불필요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vi /</a:t>
            </a:r>
            <a:r>
              <a:rPr lang="en-US" altLang="ko-KR" sz="1400" dirty="0" err="1">
                <a:latin typeface="+mn-ea"/>
                <a:ea typeface="+mn-ea"/>
              </a:rPr>
              <a:t>etc</a:t>
            </a:r>
            <a:r>
              <a:rPr lang="en-US" altLang="ko-KR" sz="1400" dirty="0">
                <a:latin typeface="+mn-ea"/>
                <a:ea typeface="+mn-ea"/>
              </a:rPr>
              <a:t>/hosts  -&gt; hostname </a:t>
            </a:r>
            <a:r>
              <a:rPr lang="ko-KR" altLang="en-US" sz="1400" dirty="0">
                <a:latin typeface="+mn-ea"/>
                <a:ea typeface="+mn-ea"/>
              </a:rPr>
              <a:t>등록</a:t>
            </a:r>
          </a:p>
          <a:p>
            <a:pPr algn="l"/>
            <a:r>
              <a:rPr lang="en-US" altLang="ko-KR" sz="1400" dirty="0" err="1">
                <a:latin typeface="+mn-ea"/>
                <a:ea typeface="+mn-ea"/>
              </a:rPr>
              <a:t>mkdir</a:t>
            </a:r>
            <a:r>
              <a:rPr lang="en-US" altLang="ko-KR" sz="1400" dirty="0">
                <a:latin typeface="+mn-ea"/>
                <a:ea typeface="+mn-ea"/>
              </a:rPr>
              <a:t> /</a:t>
            </a:r>
            <a:r>
              <a:rPr lang="en-US" altLang="ko-KR" sz="1400" dirty="0" err="1">
                <a:latin typeface="+mn-ea"/>
                <a:ea typeface="+mn-ea"/>
              </a:rPr>
              <a:t>gluster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mount -t </a:t>
            </a:r>
            <a:r>
              <a:rPr lang="en-US" altLang="ko-KR" sz="1400" dirty="0" err="1">
                <a:latin typeface="+mn-ea"/>
                <a:ea typeface="+mn-ea"/>
              </a:rPr>
              <a:t>glusterfs</a:t>
            </a:r>
            <a:r>
              <a:rPr lang="en-US" altLang="ko-KR" sz="1400" dirty="0">
                <a:latin typeface="+mn-ea"/>
                <a:ea typeface="+mn-ea"/>
              </a:rPr>
              <a:t> 192.168.17.161:V_replica /</a:t>
            </a:r>
            <a:r>
              <a:rPr lang="en-US" altLang="ko-KR" sz="1400" dirty="0" err="1" smtClean="0">
                <a:latin typeface="+mn-ea"/>
                <a:ea typeface="+mn-ea"/>
              </a:rPr>
              <a:t>gluster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[</a:t>
            </a:r>
            <a:r>
              <a:rPr lang="ko-KR" altLang="en-US" sz="1400" dirty="0" err="1">
                <a:latin typeface="+mn-ea"/>
                <a:ea typeface="+mn-ea"/>
              </a:rPr>
              <a:t>글러스터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sz="1400" dirty="0">
                <a:latin typeface="+mn-ea"/>
                <a:ea typeface="+mn-ea"/>
              </a:rPr>
              <a:t>test]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1. </a:t>
            </a:r>
            <a:r>
              <a:rPr lang="ko-KR" altLang="en-US" sz="1400" dirty="0" err="1">
                <a:latin typeface="+mn-ea"/>
                <a:ea typeface="+mn-ea"/>
              </a:rPr>
              <a:t>글러스터</a:t>
            </a:r>
            <a:r>
              <a:rPr lang="ko-KR" altLang="en-US" sz="1400" dirty="0">
                <a:latin typeface="+mn-ea"/>
                <a:ea typeface="+mn-ea"/>
              </a:rPr>
              <a:t> 한식을 </a:t>
            </a:r>
            <a:r>
              <a:rPr lang="en-US" altLang="ko-KR" sz="1400" dirty="0">
                <a:latin typeface="+mn-ea"/>
                <a:ea typeface="+mn-ea"/>
              </a:rPr>
              <a:t>shutdown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2. </a:t>
            </a:r>
            <a:r>
              <a:rPr lang="ko-KR" altLang="en-US" sz="1400" dirty="0">
                <a:latin typeface="+mn-ea"/>
                <a:ea typeface="+mn-ea"/>
              </a:rPr>
              <a:t>클라이언트에서 파일생성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3. </a:t>
            </a:r>
            <a:r>
              <a:rPr lang="ko-KR" altLang="en-US" sz="1400" dirty="0">
                <a:latin typeface="+mn-ea"/>
                <a:ea typeface="+mn-ea"/>
              </a:rPr>
              <a:t>나머지 </a:t>
            </a:r>
            <a:r>
              <a:rPr lang="ko-KR" altLang="en-US" sz="1400" dirty="0" err="1">
                <a:latin typeface="+mn-ea"/>
                <a:ea typeface="+mn-ea"/>
              </a:rPr>
              <a:t>글러스터에</a:t>
            </a:r>
            <a:r>
              <a:rPr lang="ko-KR" altLang="en-US" sz="1400" dirty="0">
                <a:latin typeface="+mn-ea"/>
                <a:ea typeface="+mn-ea"/>
              </a:rPr>
              <a:t> 파일생성 확인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4. shutdown </a:t>
            </a:r>
            <a:r>
              <a:rPr lang="ko-KR" altLang="en-US" sz="1400" dirty="0" err="1">
                <a:latin typeface="+mn-ea"/>
                <a:ea typeface="+mn-ea"/>
              </a:rPr>
              <a:t>글러스터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부팅후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파일없음</a:t>
            </a:r>
            <a:r>
              <a:rPr lang="ko-KR" altLang="en-US" sz="1400" dirty="0">
                <a:latin typeface="+mn-ea"/>
                <a:ea typeface="+mn-ea"/>
              </a:rPr>
              <a:t> 확인 </a:t>
            </a:r>
          </a:p>
          <a:p>
            <a:pPr algn="l"/>
            <a:r>
              <a:rPr lang="en-US" altLang="ko-KR" sz="1400" dirty="0">
                <a:latin typeface="+mn-ea"/>
                <a:ea typeface="+mn-ea"/>
              </a:rPr>
              <a:t>5. </a:t>
            </a:r>
            <a:r>
              <a:rPr lang="en-US" altLang="ko-KR" sz="1400" dirty="0" err="1">
                <a:latin typeface="+mn-ea"/>
                <a:ea typeface="+mn-ea"/>
              </a:rPr>
              <a:t>systemctl</a:t>
            </a:r>
            <a:r>
              <a:rPr lang="en-US" altLang="ko-KR" sz="1400" dirty="0">
                <a:latin typeface="+mn-ea"/>
                <a:ea typeface="+mn-ea"/>
              </a:rPr>
              <a:t> start </a:t>
            </a:r>
            <a:r>
              <a:rPr lang="en-US" altLang="ko-KR" sz="1400" dirty="0" err="1">
                <a:latin typeface="+mn-ea"/>
                <a:ea typeface="+mn-ea"/>
              </a:rPr>
              <a:t>glusterd</a:t>
            </a:r>
            <a:r>
              <a:rPr lang="en-US" altLang="ko-KR" sz="1400" dirty="0">
                <a:latin typeface="+mn-ea"/>
                <a:ea typeface="+mn-ea"/>
              </a:rPr>
              <a:t> </a:t>
            </a:r>
            <a:r>
              <a:rPr lang="ko-KR" altLang="en-US" sz="1400" dirty="0">
                <a:latin typeface="+mn-ea"/>
                <a:ea typeface="+mn-ea"/>
              </a:rPr>
              <a:t>이후 파일생성 확인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64510" y="1314165"/>
            <a:ext cx="43916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/>
              <a:t>[root@com1 replica]# rpm -</a:t>
            </a:r>
            <a:r>
              <a:rPr lang="en-US" altLang="ko-KR" dirty="0" err="1"/>
              <a:t>qa</a:t>
            </a:r>
            <a:r>
              <a:rPr lang="en-US" altLang="ko-KR" dirty="0"/>
              <a:t> | </a:t>
            </a:r>
            <a:r>
              <a:rPr lang="en-US" altLang="ko-KR" dirty="0" err="1"/>
              <a:t>grep</a:t>
            </a:r>
            <a:r>
              <a:rPr lang="en-US" altLang="ko-KR" dirty="0"/>
              <a:t> </a:t>
            </a:r>
            <a:r>
              <a:rPr lang="en-US" altLang="ko-KR" dirty="0" err="1"/>
              <a:t>gluster</a:t>
            </a:r>
            <a:endParaRPr lang="en-US" altLang="ko-KR" dirty="0"/>
          </a:p>
          <a:p>
            <a:pPr algn="l"/>
            <a:r>
              <a:rPr lang="en-US" altLang="ko-KR" dirty="0"/>
              <a:t>centos-release-gluster38-1.0-1.el7.centos.noarch</a:t>
            </a:r>
          </a:p>
          <a:p>
            <a:pPr algn="l"/>
            <a:r>
              <a:rPr lang="en-US" altLang="ko-KR" dirty="0"/>
              <a:t>glusterfs-libs-3.8.1-1.el7.x86_64</a:t>
            </a:r>
          </a:p>
          <a:p>
            <a:pPr algn="l"/>
            <a:r>
              <a:rPr lang="en-US" altLang="ko-KR" dirty="0"/>
              <a:t>glusterfs-api-3.8.1-1.el7.x86_64</a:t>
            </a:r>
          </a:p>
          <a:p>
            <a:pPr algn="l"/>
            <a:r>
              <a:rPr lang="en-US" altLang="ko-KR" dirty="0"/>
              <a:t>glusterfs-client-xlators-3.8.1-1.el7.x86_64</a:t>
            </a:r>
          </a:p>
          <a:p>
            <a:pPr algn="l"/>
            <a:r>
              <a:rPr lang="en-US" altLang="ko-KR" dirty="0"/>
              <a:t>glusterfs-cli-3.8.1-1.el7.x86_64</a:t>
            </a:r>
          </a:p>
          <a:p>
            <a:pPr algn="l"/>
            <a:r>
              <a:rPr lang="en-US" altLang="ko-KR" dirty="0"/>
              <a:t>glusterfs-fuse-3.8.1-1.el7.x86_64</a:t>
            </a:r>
          </a:p>
          <a:p>
            <a:pPr algn="l"/>
            <a:r>
              <a:rPr lang="en-US" altLang="ko-KR" dirty="0" smtClean="0"/>
              <a:t>glusterfs-3.8.1-1.el7.x86_64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74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958" y="244475"/>
            <a:ext cx="5292588" cy="360363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  <a:ea typeface="+mn-ea"/>
              </a:rPr>
              <a:t>1. </a:t>
            </a:r>
            <a:r>
              <a:rPr lang="en-US" altLang="ko-KR" sz="2000" dirty="0" err="1" smtClean="0">
                <a:latin typeface="+mn-ea"/>
                <a:ea typeface="+mn-ea"/>
              </a:rPr>
              <a:t>gluster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9974" y="882117"/>
            <a:ext cx="979308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 smtClean="0"/>
              <a:t>1. </a:t>
            </a:r>
            <a:r>
              <a:rPr lang="en-US" altLang="ko-KR" sz="1800" b="1" dirty="0" err="1" smtClean="0"/>
              <a:t>gluster</a:t>
            </a:r>
            <a:r>
              <a:rPr lang="ko-KR" altLang="en-US" sz="1800" b="1" dirty="0" smtClean="0"/>
              <a:t>란</a:t>
            </a:r>
            <a:endParaRPr lang="en-US" altLang="ko-KR" sz="1800" b="1" dirty="0"/>
          </a:p>
          <a:p>
            <a:pPr algn="l"/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/>
            <a:r>
              <a:rPr lang="en-US" altLang="ko-KR" sz="1600" dirty="0" err="1"/>
              <a:t>Redhat</a:t>
            </a:r>
            <a:r>
              <a:rPr lang="ko-KR" altLang="en-US" sz="1600" dirty="0"/>
              <a:t>에서 지원하는 </a:t>
            </a:r>
            <a:r>
              <a:rPr lang="ko-KR" altLang="en-US" sz="1600" dirty="0" err="1"/>
              <a:t>오픈소스</a:t>
            </a:r>
            <a:r>
              <a:rPr lang="ko-KR" altLang="en-US" sz="1600" dirty="0"/>
              <a:t> 파일시스템으로써 수천 </a:t>
            </a:r>
            <a:r>
              <a:rPr lang="en-US" altLang="ko-KR" sz="1600" dirty="0"/>
              <a:t>Petabyte</a:t>
            </a:r>
            <a:r>
              <a:rPr lang="ko-KR" altLang="en-US" sz="1600" dirty="0"/>
              <a:t>급의 대용량에 </a:t>
            </a:r>
            <a:r>
              <a:rPr lang="ko-KR" altLang="en-US" sz="1600" dirty="0" err="1"/>
              <a:t>수천개의</a:t>
            </a:r>
            <a:r>
              <a:rPr lang="ko-KR" altLang="en-US" sz="1600" dirty="0"/>
              <a:t> 클라이언트가 접속하여 사용 가능한 </a:t>
            </a:r>
            <a:r>
              <a:rPr lang="en-US" altLang="ko-KR" sz="1600" dirty="0"/>
              <a:t>scale-out </a:t>
            </a:r>
            <a:r>
              <a:rPr lang="ko-KR" altLang="en-US" sz="1600" dirty="0"/>
              <a:t>방식 분산 파일 시스템</a:t>
            </a:r>
          </a:p>
          <a:p>
            <a:pPr algn="l"/>
            <a:r>
              <a:rPr lang="ko-KR" altLang="en-US" sz="1600" dirty="0"/>
              <a:t>기존의 분산 파일 시스템에 비해 비교적 구성이 간단하며</a:t>
            </a:r>
            <a:r>
              <a:rPr lang="en-US" altLang="ko-KR" sz="1600" dirty="0"/>
              <a:t>, </a:t>
            </a:r>
            <a:r>
              <a:rPr lang="ko-KR" altLang="en-US" sz="1600" dirty="0"/>
              <a:t>대용량 및 대규모의 </a:t>
            </a:r>
            <a:r>
              <a:rPr lang="en-US" altLang="ko-KR" sz="1600" dirty="0"/>
              <a:t>I/O</a:t>
            </a:r>
            <a:r>
              <a:rPr lang="ko-KR" altLang="en-US" sz="1600" dirty="0"/>
              <a:t>처리 능력이 </a:t>
            </a:r>
            <a:r>
              <a:rPr lang="ko-KR" altLang="en-US" sz="1600" dirty="0" smtClean="0"/>
              <a:t>뛰어남</a:t>
            </a:r>
            <a:endParaRPr lang="en-US" altLang="ko-KR" sz="1600" dirty="0" smtClean="0"/>
          </a:p>
          <a:p>
            <a:pPr algn="l"/>
            <a:r>
              <a:rPr lang="en-US" altLang="ko-KR" sz="1600" dirty="0" smtClean="0"/>
              <a:t>Client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nativce</a:t>
            </a:r>
            <a:r>
              <a:rPr lang="en-US" altLang="ko-KR" sz="1600" dirty="0" smtClean="0"/>
              <a:t>(fuse), NFS, CIFS </a:t>
            </a:r>
            <a:r>
              <a:rPr lang="ko-KR" altLang="en-US" sz="1600" dirty="0" smtClean="0"/>
              <a:t>방식으로 접근가능 </a:t>
            </a:r>
            <a:endParaRPr lang="ko-KR" altLang="en-US" sz="1600" dirty="0"/>
          </a:p>
          <a:p>
            <a:pPr algn="l"/>
            <a:r>
              <a:rPr lang="en-US" altLang="ko-KR" sz="1600" dirty="0">
                <a:latin typeface="+mn-ea"/>
                <a:ea typeface="+mn-ea"/>
              </a:rPr>
              <a:t/>
            </a:r>
            <a:br>
              <a:rPr lang="en-US" altLang="ko-KR" sz="1600" dirty="0">
                <a:latin typeface="+mn-ea"/>
                <a:ea typeface="+mn-ea"/>
              </a:rPr>
            </a:b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2050" name="Picture 2" descr="C:\Users\user\Desktop\g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0" y="2728776"/>
            <a:ext cx="9283086" cy="376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72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0" rIns="18000" bIns="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 smtClean="0">
            <a:latin typeface="+mn-ea"/>
            <a:ea typeface="+mn-ea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FF00"/>
      </a:dk2>
      <a:lt2>
        <a:srgbClr val="FF0000"/>
      </a:lt2>
      <a:accent1>
        <a:srgbClr val="0000FF"/>
      </a:accent1>
      <a:accent2>
        <a:srgbClr val="00FFFF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E7E7"/>
      </a:accent6>
      <a:hlink>
        <a:srgbClr val="FF00FF"/>
      </a:hlink>
      <a:folHlink>
        <a:srgbClr val="FFFF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1474036553</TotalTime>
  <Pages>39</Pages>
  <Words>2530</Words>
  <Application>Microsoft Office PowerPoint</Application>
  <PresentationFormat>사용자 지정</PresentationFormat>
  <Paragraphs>514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0" baseType="lpstr">
      <vt:lpstr>1_디자인 사용자 지정</vt:lpstr>
      <vt:lpstr>3_디자인 사용자 지정</vt:lpstr>
      <vt:lpstr>gluster</vt:lpstr>
      <vt:lpstr>PowerPoint 프레젠테이션</vt:lpstr>
      <vt:lpstr>1. 분산파일시스템</vt:lpstr>
      <vt:lpstr>1. glusterfs 란</vt:lpstr>
      <vt:lpstr>1. glusterfs 복제방식</vt:lpstr>
      <vt:lpstr>1. glusterfs 구조</vt:lpstr>
      <vt:lpstr>1. glusterfs 설치</vt:lpstr>
      <vt:lpstr>1. glusterfs 설치</vt:lpstr>
      <vt:lpstr>1. gluster</vt:lpstr>
      <vt:lpstr>1. gluster vol type </vt:lpstr>
      <vt:lpstr>1. gluster</vt:lpstr>
      <vt:lpstr>1. gluster server</vt:lpstr>
      <vt:lpstr>1. gluster server</vt:lpstr>
      <vt:lpstr>1. gluster server</vt:lpstr>
      <vt:lpstr>1. gluster server</vt:lpstr>
      <vt:lpstr>1. gluster server</vt:lpstr>
      <vt:lpstr>1. gluster server</vt:lpstr>
      <vt:lpstr>1. gluster server</vt:lpstr>
      <vt:lpstr>1. gluster server vol 옵션 설정</vt:lpstr>
      <vt:lpstr>1. gluster client </vt:lpstr>
      <vt:lpstr>1. gluster client </vt:lpstr>
      <vt:lpstr>1. gluster client </vt:lpstr>
      <vt:lpstr>1. gluster 관리 tool  </vt:lpstr>
      <vt:lpstr>1. gluster 모니터링 tool  </vt:lpstr>
      <vt:lpstr>1. 오픈스택 연동(glsuter 서버설정)</vt:lpstr>
      <vt:lpstr>1. 오픈스택 연동(gluster 클라이언트인 controller설정)</vt:lpstr>
      <vt:lpstr>1. 오픈스택 연동(오픈스택 설정)</vt:lpstr>
      <vt:lpstr>1. 오픈스택 연동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VMware HA</dc:title>
  <dc:creator>강재준/보라매NOC</dc:creator>
  <cp:lastModifiedBy>user</cp:lastModifiedBy>
  <cp:revision>6201</cp:revision>
  <cp:lastPrinted>2014-04-16T08:01:37Z</cp:lastPrinted>
  <dcterms:created xsi:type="dcterms:W3CDTF">1996-10-14T12:11:22Z</dcterms:created>
  <dcterms:modified xsi:type="dcterms:W3CDTF">2017-11-02T07:38:55Z</dcterms:modified>
</cp:coreProperties>
</file>