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7"/>
  </p:notesMasterIdLst>
  <p:handoutMasterIdLst>
    <p:handoutMasterId r:id="rId18"/>
  </p:handoutMasterIdLst>
  <p:sldIdLst>
    <p:sldId id="3426" r:id="rId3"/>
    <p:sldId id="3696" r:id="rId4"/>
    <p:sldId id="3689" r:id="rId5"/>
    <p:sldId id="3694" r:id="rId6"/>
    <p:sldId id="3693" r:id="rId7"/>
    <p:sldId id="3695" r:id="rId8"/>
    <p:sldId id="3697" r:id="rId9"/>
    <p:sldId id="3698" r:id="rId10"/>
    <p:sldId id="3699" r:id="rId11"/>
    <p:sldId id="3700" r:id="rId12"/>
    <p:sldId id="3701" r:id="rId13"/>
    <p:sldId id="3704" r:id="rId14"/>
    <p:sldId id="3702" r:id="rId15"/>
    <p:sldId id="3703" r:id="rId16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96"/>
            <p14:sldId id="3689"/>
            <p14:sldId id="3694"/>
            <p14:sldId id="3693"/>
            <p14:sldId id="3695"/>
            <p14:sldId id="3697"/>
            <p14:sldId id="3698"/>
            <p14:sldId id="3699"/>
            <p14:sldId id="3700"/>
            <p14:sldId id="3701"/>
            <p14:sldId id="3704"/>
            <p14:sldId id="3702"/>
            <p14:sldId id="37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B25"/>
    <a:srgbClr val="7D2B54"/>
    <a:srgbClr val="FF99CC"/>
    <a:srgbClr val="3333CC"/>
    <a:srgbClr val="E9E8F0"/>
    <a:srgbClr val="6666FF"/>
    <a:srgbClr val="6BFA32"/>
    <a:srgbClr val="B03C76"/>
    <a:srgbClr val="B7B7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6" autoAdjust="0"/>
    <p:restoredTop sz="98698" autoAdjust="0"/>
  </p:normalViewPr>
  <p:slideViewPr>
    <p:cSldViewPr showGuides="1">
      <p:cViewPr varScale="1">
        <p:scale>
          <a:sx n="108" d="100"/>
          <a:sy n="108" d="100"/>
        </p:scale>
        <p:origin x="-1530" y="-78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l.influxdata.com/telegraf/releases/telegraf-1.3.1-1.x86_64.rpm%20sudo%20yum%20localinstall%20telegraf-1.3.1-1.x86_64.rp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>
                <a:latin typeface="+mn-ea"/>
                <a:ea typeface="+mn-ea"/>
              </a:rPr>
              <a:t>InfluxDB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>
                <a:latin typeface="+mn-ea"/>
                <a:ea typeface="+mn-ea"/>
              </a:rPr>
              <a:t>What is </a:t>
            </a:r>
            <a:r>
              <a:rPr lang="en-US" altLang="ko-KR" sz="1800" b="1" dirty="0" err="1" smtClean="0">
                <a:latin typeface="+mn-ea"/>
                <a:ea typeface="+mn-ea"/>
              </a:rPr>
              <a:t>Grafana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  <a:p>
            <a:pPr algn="l"/>
            <a:endParaRPr lang="en-US" altLang="ko-KR" sz="1800" b="1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  <a:ea typeface="+mn-ea"/>
              </a:rPr>
              <a:t>Grafana</a:t>
            </a:r>
            <a:r>
              <a:rPr lang="ko-KR" altLang="en-US" sz="1600" dirty="0" smtClean="0">
                <a:latin typeface="+mn-ea"/>
                <a:ea typeface="+mn-ea"/>
              </a:rPr>
              <a:t>는 </a:t>
            </a:r>
            <a:r>
              <a:rPr lang="en-US" altLang="ko-KR" sz="1600" dirty="0" smtClean="0">
                <a:latin typeface="+mn-ea"/>
                <a:ea typeface="+mn-ea"/>
              </a:rPr>
              <a:t>3.0</a:t>
            </a:r>
            <a:r>
              <a:rPr lang="ko-KR" altLang="en-US" sz="1600" dirty="0">
                <a:latin typeface="+mn-ea"/>
                <a:ea typeface="+mn-ea"/>
              </a:rPr>
              <a:t>으로 업데이트 되면서 큰 변화가 있었는데 </a:t>
            </a:r>
            <a:r>
              <a:rPr lang="en-US" altLang="ko-KR" sz="1600" dirty="0">
                <a:latin typeface="+mn-ea"/>
                <a:ea typeface="+mn-ea"/>
              </a:rPr>
              <a:t>grafana.net </a:t>
            </a:r>
            <a:r>
              <a:rPr lang="ko-KR" altLang="en-US" sz="1600" dirty="0">
                <a:latin typeface="+mn-ea"/>
                <a:ea typeface="+mn-ea"/>
              </a:rPr>
              <a:t>이라는 플랫폼 형태로 서비스가 진화한 것입니다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 err="1">
                <a:latin typeface="+mn-ea"/>
                <a:ea typeface="+mn-ea"/>
              </a:rPr>
              <a:t>그동안</a:t>
            </a:r>
            <a:r>
              <a:rPr lang="ko-KR" altLang="en-US" sz="1600" dirty="0">
                <a:latin typeface="+mn-ea"/>
                <a:ea typeface="+mn-ea"/>
              </a:rPr>
              <a:t> 사용자들이 </a:t>
            </a:r>
            <a:r>
              <a:rPr lang="ko-KR" altLang="en-US" sz="1600" dirty="0" err="1">
                <a:latin typeface="+mn-ea"/>
                <a:ea typeface="+mn-ea"/>
              </a:rPr>
              <a:t>열열히</a:t>
            </a:r>
            <a:r>
              <a:rPr lang="ko-KR" altLang="en-US" sz="1600" dirty="0">
                <a:latin typeface="+mn-ea"/>
                <a:ea typeface="+mn-ea"/>
              </a:rPr>
              <a:t> 요구하던 파이차트와 히스토그램 같은 다양한 </a:t>
            </a:r>
            <a:r>
              <a:rPr lang="en-US" altLang="ko-KR" sz="1600" dirty="0">
                <a:latin typeface="+mn-ea"/>
                <a:ea typeface="+mn-ea"/>
              </a:rPr>
              <a:t>panel </a:t>
            </a:r>
            <a:r>
              <a:rPr lang="ko-KR" altLang="en-US" sz="1600" dirty="0">
                <a:latin typeface="+mn-ea"/>
                <a:ea typeface="+mn-ea"/>
              </a:rPr>
              <a:t>및 </a:t>
            </a:r>
            <a:r>
              <a:rPr lang="en-US" altLang="ko-KR" sz="1600" dirty="0" err="1">
                <a:latin typeface="+mn-ea"/>
                <a:ea typeface="+mn-ea"/>
              </a:rPr>
              <a:t>ElasticSearch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CloudWatch</a:t>
            </a:r>
            <a:r>
              <a:rPr lang="en-US" altLang="ko-KR" sz="1600" dirty="0">
                <a:latin typeface="+mn-ea"/>
                <a:ea typeface="+mn-ea"/>
              </a:rPr>
              <a:t>, Prometheus </a:t>
            </a:r>
            <a:r>
              <a:rPr lang="ko-KR" altLang="en-US" sz="1600" dirty="0">
                <a:latin typeface="+mn-ea"/>
                <a:ea typeface="+mn-ea"/>
              </a:rPr>
              <a:t>와 같은 </a:t>
            </a:r>
            <a:r>
              <a:rPr lang="en-US" altLang="ko-KR" sz="1600" dirty="0">
                <a:latin typeface="+mn-ea"/>
                <a:ea typeface="+mn-ea"/>
              </a:rPr>
              <a:t>data source </a:t>
            </a:r>
            <a:r>
              <a:rPr lang="ko-KR" altLang="en-US" sz="1600" dirty="0">
                <a:latin typeface="+mn-ea"/>
                <a:ea typeface="+mn-ea"/>
              </a:rPr>
              <a:t>를 플러그인 형태로 </a:t>
            </a:r>
            <a:r>
              <a:rPr lang="en-US" altLang="ko-KR" sz="1600" dirty="0">
                <a:latin typeface="+mn-ea"/>
                <a:ea typeface="+mn-ea"/>
              </a:rPr>
              <a:t>grafana.net </a:t>
            </a:r>
            <a:r>
              <a:rPr lang="ko-KR" altLang="en-US" sz="1600" dirty="0">
                <a:latin typeface="+mn-ea"/>
                <a:ea typeface="+mn-ea"/>
              </a:rPr>
              <a:t>에서 제공하는데 필요하면 다운 받아 설치하여 사용할 수 있습니다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뿐만 아니라 </a:t>
            </a:r>
            <a:r>
              <a:rPr lang="en-US" altLang="ko-KR" sz="1600" dirty="0">
                <a:latin typeface="+mn-ea"/>
                <a:ea typeface="+mn-ea"/>
              </a:rPr>
              <a:t>app </a:t>
            </a:r>
            <a:r>
              <a:rPr lang="ko-KR" altLang="en-US" sz="1600" dirty="0">
                <a:latin typeface="+mn-ea"/>
                <a:ea typeface="+mn-ea"/>
              </a:rPr>
              <a:t>이라는 형태로 특정 용도에 맞게 제작된 </a:t>
            </a:r>
            <a:r>
              <a:rPr lang="ko-KR" altLang="en-US" sz="1600" dirty="0" err="1">
                <a:latin typeface="+mn-ea"/>
                <a:ea typeface="+mn-ea"/>
              </a:rPr>
              <a:t>대시보드들을</a:t>
            </a:r>
            <a:r>
              <a:rPr lang="ko-KR" altLang="en-US" sz="1600" dirty="0">
                <a:latin typeface="+mn-ea"/>
                <a:ea typeface="+mn-ea"/>
              </a:rPr>
              <a:t> 공유하고 다운받아 사용할 수도 있습니다</a:t>
            </a:r>
            <a:endParaRPr lang="en-US" altLang="ko-KR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1. </a:t>
            </a:r>
            <a:r>
              <a:rPr lang="en-US" altLang="ko-KR" sz="1800" b="1" dirty="0" err="1" smtClean="0">
                <a:latin typeface="+mn-ea"/>
              </a:rPr>
              <a:t>Grafana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설치</a:t>
            </a:r>
            <a:endParaRPr lang="ko-KR" altLang="en-US" sz="1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err="1" smtClean="0"/>
              <a:t>wget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https://s3-us-west-2.amazonaws.com/grafana-releases/release/grafana-4.3.1-1.x86_64.rpm</a:t>
            </a:r>
          </a:p>
          <a:p>
            <a:pPr lvl="0" algn="l"/>
            <a:r>
              <a:rPr lang="en-US" altLang="ko-KR" sz="1600" dirty="0" smtClean="0"/>
              <a:t>yum </a:t>
            </a:r>
            <a:r>
              <a:rPr lang="en-US" altLang="ko-KR" sz="1600" dirty="0"/>
              <a:t>install </a:t>
            </a:r>
            <a:r>
              <a:rPr lang="en-US" altLang="ko-KR" sz="1600" dirty="0" err="1"/>
              <a:t>initscripts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fontconfig</a:t>
            </a:r>
            <a:endParaRPr lang="en-US" altLang="ko-KR" sz="1600" dirty="0"/>
          </a:p>
          <a:p>
            <a:pPr lvl="0" algn="l"/>
            <a:r>
              <a:rPr lang="en-US" altLang="ko-KR" sz="1600" dirty="0" smtClean="0"/>
              <a:t>rpm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Uvh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grafana-4.3.1-1.x86_64.rpm</a:t>
            </a: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yum install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fontconfig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yum install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freetype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*</a:t>
            </a: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yum install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urw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-fonts</a:t>
            </a:r>
          </a:p>
          <a:p>
            <a:pPr lvl="0" algn="l"/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influx 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&gt; create user choga88 with password 'cho123' with all privileges;</a:t>
            </a: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&gt; show users</a:t>
            </a: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user    admin</a:t>
            </a: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----    -----</a:t>
            </a: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choga88 true</a:t>
            </a:r>
          </a:p>
          <a:p>
            <a:pPr lvl="0" algn="l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Grafana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</a:rPr>
              <a:t>환경변수 설정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(/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etc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sysconfig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grafana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-server)</a:t>
            </a:r>
          </a:p>
          <a:p>
            <a:pPr algn="l"/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Grafana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</a:rPr>
              <a:t>설정 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(/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etc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grafana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/grafana.ini)</a:t>
            </a:r>
          </a:p>
          <a:p>
            <a:pPr lvl="0" algn="l"/>
            <a:endParaRPr lang="en-US" altLang="ko-KR" sz="18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systemctl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start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grafana-server.service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endParaRPr lang="ko-KR" altLang="en-US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7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l">
              <a:buAutoNum type="arabicPeriod"/>
            </a:pPr>
            <a:r>
              <a:rPr lang="en-US" altLang="ko-KR" sz="1800" b="1" dirty="0" err="1" smtClean="0">
                <a:latin typeface="+mn-ea"/>
              </a:rPr>
              <a:t>Grafana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접속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(http://ip:3000)</a:t>
            </a:r>
          </a:p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    admin/admin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접속 </a:t>
            </a:r>
            <a:endParaRPr lang="en-US" altLang="ko-KR" sz="1600" dirty="0" smtClean="0"/>
          </a:p>
          <a:p>
            <a:pPr marL="342900" lvl="0" indent="-342900" algn="l">
              <a:buAutoNum type="arabicPeriod"/>
            </a:pPr>
            <a:endParaRPr lang="en-US" altLang="ko-KR" sz="1600" b="1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l">
              <a:buAutoNum type="arabicPeriod"/>
            </a:pPr>
            <a:endParaRPr lang="ko-KR" altLang="en-US" sz="1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2183" r="10377"/>
          <a:stretch/>
        </p:blipFill>
        <p:spPr bwMode="auto">
          <a:xfrm>
            <a:off x="647986" y="1638201"/>
            <a:ext cx="8379069" cy="501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l">
              <a:buAutoNum type="arabicPeriod"/>
            </a:pPr>
            <a:r>
              <a:rPr lang="en-US" altLang="ko-KR" sz="1800" b="1" dirty="0" err="1" smtClean="0">
                <a:latin typeface="+mn-ea"/>
              </a:rPr>
              <a:t>Grafana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data source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추가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  <a:ea typeface="+mn-ea"/>
              </a:rPr>
              <a:t>influxdb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를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source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로 추가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    Success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가 나오면 소스연동 성공 </a:t>
            </a:r>
            <a:endParaRPr lang="en-US" altLang="ko-KR" sz="1600" dirty="0" smtClean="0"/>
          </a:p>
          <a:p>
            <a:pPr marL="342900" lvl="0" indent="-342900" algn="l">
              <a:buAutoNum type="arabicPeriod"/>
            </a:pPr>
            <a:endParaRPr lang="en-US" altLang="ko-KR" sz="1600" b="1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l">
              <a:buAutoNum type="arabicPeriod"/>
            </a:pPr>
            <a:endParaRPr lang="ko-KR" altLang="en-US" sz="1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 r="14300"/>
          <a:stretch/>
        </p:blipFill>
        <p:spPr bwMode="auto">
          <a:xfrm>
            <a:off x="647986" y="1674205"/>
            <a:ext cx="86049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l">
              <a:buAutoNum type="arabicPeriod"/>
            </a:pPr>
            <a:r>
              <a:rPr lang="en-US" altLang="ko-KR" sz="1800" b="1" dirty="0" err="1" smtClean="0">
                <a:latin typeface="+mn-ea"/>
              </a:rPr>
              <a:t>Grafana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Dashboard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추가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600" dirty="0" smtClean="0"/>
          </a:p>
          <a:p>
            <a:pPr marL="342900" lvl="0" indent="-342900" algn="l">
              <a:buAutoNum type="arabicPeriod"/>
            </a:pPr>
            <a:endParaRPr lang="en-US" altLang="ko-KR" sz="1600" b="1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l">
              <a:buAutoNum type="arabicPeriod"/>
            </a:pPr>
            <a:endParaRPr lang="ko-KR" altLang="en-US" sz="1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4" r="1276"/>
          <a:stretch/>
        </p:blipFill>
        <p:spPr bwMode="auto">
          <a:xfrm>
            <a:off x="611982" y="1328393"/>
            <a:ext cx="8748972" cy="488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2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800" b="1" dirty="0" smtClean="0">
                <a:latin typeface="+mn-ea"/>
                <a:ea typeface="+mn-ea"/>
              </a:rPr>
              <a:t>구성방법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가</a:t>
            </a:r>
            <a:r>
              <a:rPr lang="en-US" altLang="ko-KR" sz="1800" b="1" dirty="0" smtClean="0">
                <a:latin typeface="+mn-ea"/>
                <a:ea typeface="+mn-ea"/>
              </a:rPr>
              <a:t>. agent</a:t>
            </a:r>
            <a:r>
              <a:rPr lang="ko-KR" altLang="en-US" sz="1800" b="1" dirty="0" smtClean="0">
                <a:latin typeface="+mn-ea"/>
                <a:ea typeface="+mn-ea"/>
              </a:rPr>
              <a:t>에서 </a:t>
            </a:r>
            <a:r>
              <a:rPr lang="en-US" altLang="ko-KR" sz="1800" b="1" dirty="0" smtClean="0">
                <a:latin typeface="+mn-ea"/>
                <a:ea typeface="+mn-ea"/>
              </a:rPr>
              <a:t>push</a:t>
            </a:r>
            <a:r>
              <a:rPr lang="ko-KR" altLang="en-US" sz="1800" b="1" dirty="0" smtClean="0">
                <a:latin typeface="+mn-ea"/>
                <a:ea typeface="+mn-ea"/>
              </a:rPr>
              <a:t>하는 방식과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800" b="1" dirty="0" smtClean="0">
                <a:latin typeface="+mn-ea"/>
                <a:ea typeface="+mn-ea"/>
              </a:rPr>
              <a:t> 나</a:t>
            </a:r>
            <a:r>
              <a:rPr lang="en-US" altLang="ko-KR" sz="1800" b="1" dirty="0" smtClean="0">
                <a:latin typeface="+mn-ea"/>
                <a:ea typeface="+mn-ea"/>
              </a:rPr>
              <a:t>. </a:t>
            </a:r>
            <a:r>
              <a:rPr lang="ko-KR" altLang="en-US" sz="1800" b="1" dirty="0" smtClean="0">
                <a:latin typeface="+mn-ea"/>
                <a:ea typeface="+mn-ea"/>
              </a:rPr>
              <a:t>모니터링 </a:t>
            </a:r>
            <a:r>
              <a:rPr lang="ko-KR" altLang="en-US" sz="1800" b="1" dirty="0" smtClean="0">
                <a:latin typeface="+mn-ea"/>
                <a:ea typeface="+mn-ea"/>
              </a:rPr>
              <a:t>서버에서 </a:t>
            </a:r>
            <a:r>
              <a:rPr lang="en-US" altLang="ko-KR" sz="1800" b="1" dirty="0" smtClean="0">
                <a:latin typeface="+mn-ea"/>
                <a:ea typeface="+mn-ea"/>
              </a:rPr>
              <a:t>get</a:t>
            </a:r>
            <a:r>
              <a:rPr lang="ko-KR" altLang="en-US" sz="1800" b="1" dirty="0" smtClean="0">
                <a:latin typeface="+mn-ea"/>
                <a:ea typeface="+mn-ea"/>
              </a:rPr>
              <a:t>하는 방식</a:t>
            </a:r>
            <a:endParaRPr lang="en-US" altLang="ko-KR" sz="1800" b="1" dirty="0">
              <a:latin typeface="+mn-ea"/>
              <a:ea typeface="+mn-ea"/>
            </a:endParaRPr>
          </a:p>
        </p:txBody>
      </p:sp>
      <p:pic>
        <p:nvPicPr>
          <p:cNvPr id="1026" name="Picture 2" descr="C:\Users\user\Desktop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1" y="1782217"/>
            <a:ext cx="4320479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90" y="1805446"/>
            <a:ext cx="4860156" cy="454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>
                <a:latin typeface="+mn-ea"/>
                <a:ea typeface="+mn-ea"/>
              </a:rPr>
              <a:t>What is </a:t>
            </a:r>
            <a:r>
              <a:rPr lang="en-US" altLang="ko-KR" sz="1800" b="1" dirty="0" err="1">
                <a:latin typeface="+mn-ea"/>
                <a:ea typeface="+mn-ea"/>
              </a:rPr>
              <a:t>InfluxDB</a:t>
            </a:r>
            <a:r>
              <a:rPr lang="en-US" altLang="ko-KR" sz="1800" b="1" dirty="0"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  <a:p>
            <a:pPr algn="l"/>
            <a:endParaRPr lang="en-US" altLang="ko-KR" sz="1800" b="1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InfluxDB</a:t>
            </a:r>
            <a:r>
              <a:rPr lang="ko-KR" altLang="en-US" sz="1600" dirty="0">
                <a:latin typeface="+mn-ea"/>
                <a:ea typeface="+mn-ea"/>
              </a:rPr>
              <a:t>는 </a:t>
            </a:r>
            <a:r>
              <a:rPr lang="ko-KR" altLang="en-US" sz="1600" dirty="0" err="1">
                <a:latin typeface="+mn-ea"/>
                <a:ea typeface="+mn-ea"/>
              </a:rPr>
              <a:t>시계열</a:t>
            </a:r>
            <a:r>
              <a:rPr lang="en-US" altLang="ko-KR" sz="1600" dirty="0">
                <a:latin typeface="+mn-ea"/>
                <a:ea typeface="+mn-ea"/>
              </a:rPr>
              <a:t>(Time-series) </a:t>
            </a:r>
            <a:r>
              <a:rPr lang="ko-KR" altLang="en-US" sz="1600" dirty="0">
                <a:latin typeface="+mn-ea"/>
                <a:ea typeface="+mn-ea"/>
              </a:rPr>
              <a:t>데이터를 저장하는 데이터저장소 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시계열</a:t>
            </a:r>
            <a:r>
              <a:rPr lang="ko-KR" altLang="en-US" sz="1600" dirty="0">
                <a:latin typeface="+mn-ea"/>
                <a:ea typeface="+mn-ea"/>
              </a:rPr>
              <a:t> 데이터란 시간의 흐름에 따라 저장하는 데이터로서 서버</a:t>
            </a:r>
            <a:r>
              <a:rPr lang="en-US" altLang="ko-KR" sz="1600" dirty="0">
                <a:latin typeface="+mn-ea"/>
                <a:ea typeface="+mn-ea"/>
              </a:rPr>
              <a:t>, DB, </a:t>
            </a:r>
            <a:r>
              <a:rPr lang="ko-KR" altLang="en-US" sz="1600" dirty="0" err="1">
                <a:latin typeface="+mn-ea"/>
                <a:ea typeface="+mn-ea"/>
              </a:rPr>
              <a:t>네트웍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스토리지와</a:t>
            </a:r>
            <a:r>
              <a:rPr lang="ko-KR" altLang="en-US" sz="1600" dirty="0">
                <a:latin typeface="+mn-ea"/>
                <a:ea typeface="+mn-ea"/>
              </a:rPr>
              <a:t> 같은 </a:t>
            </a:r>
            <a:r>
              <a:rPr lang="en-US" altLang="ko-KR" sz="1600" dirty="0">
                <a:latin typeface="+mn-ea"/>
                <a:ea typeface="+mn-ea"/>
              </a:rPr>
              <a:t>IT</a:t>
            </a:r>
            <a:r>
              <a:rPr lang="ko-KR" altLang="en-US" sz="1600" dirty="0">
                <a:latin typeface="+mn-ea"/>
                <a:ea typeface="+mn-ea"/>
              </a:rPr>
              <a:t>인프라 모니터링을 위한 각종 데이터들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서비스 반응을 </a:t>
            </a:r>
            <a:r>
              <a:rPr lang="ko-KR" altLang="en-US" sz="1600" dirty="0" err="1">
                <a:latin typeface="+mn-ea"/>
                <a:ea typeface="+mn-ea"/>
              </a:rPr>
              <a:t>확인하기위한</a:t>
            </a:r>
            <a:r>
              <a:rPr lang="ko-KR" altLang="en-US" sz="1600" dirty="0">
                <a:latin typeface="+mn-ea"/>
                <a:ea typeface="+mn-ea"/>
              </a:rPr>
              <a:t> 각종 지표들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동시접속자</a:t>
            </a:r>
            <a:r>
              <a:rPr lang="en-US" altLang="ko-KR" sz="1600" dirty="0">
                <a:latin typeface="+mn-ea"/>
                <a:ea typeface="+mn-ea"/>
              </a:rPr>
              <a:t>, PV </a:t>
            </a:r>
            <a:r>
              <a:rPr lang="ko-KR" altLang="en-US" sz="1600" dirty="0">
                <a:latin typeface="+mn-ea"/>
                <a:ea typeface="+mn-ea"/>
              </a:rPr>
              <a:t>등</a:t>
            </a:r>
            <a:r>
              <a:rPr lang="en-US" altLang="ko-KR" sz="1600" dirty="0">
                <a:latin typeface="+mn-ea"/>
                <a:ea typeface="+mn-ea"/>
              </a:rPr>
              <a:t>), </a:t>
            </a:r>
            <a:r>
              <a:rPr lang="ko-KR" altLang="en-US" sz="1600" dirty="0">
                <a:latin typeface="+mn-ea"/>
                <a:ea typeface="+mn-ea"/>
              </a:rPr>
              <a:t>요즘 뜨고 있는 </a:t>
            </a:r>
            <a:r>
              <a:rPr lang="en-US" altLang="ko-KR" sz="1600" dirty="0">
                <a:latin typeface="+mn-ea"/>
                <a:ea typeface="+mn-ea"/>
              </a:rPr>
              <a:t>IOT</a:t>
            </a:r>
            <a:r>
              <a:rPr lang="ko-KR" altLang="en-US" sz="1600" dirty="0">
                <a:latin typeface="+mn-ea"/>
                <a:ea typeface="+mn-ea"/>
              </a:rPr>
              <a:t>기기들의 각종 수집 데이터들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다이어트를 위해 매일 기록하는 내 몸무게 등등 활용 목적에 따라 무척 다양할 수 있습니다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시계열</a:t>
            </a:r>
            <a:r>
              <a:rPr lang="en-US" altLang="ko-KR" sz="1600" dirty="0">
                <a:latin typeface="+mn-ea"/>
                <a:ea typeface="+mn-ea"/>
              </a:rPr>
              <a:t>DB</a:t>
            </a:r>
            <a:r>
              <a:rPr lang="ko-KR" altLang="en-US" sz="1600" dirty="0">
                <a:latin typeface="+mn-ea"/>
                <a:ea typeface="+mn-ea"/>
              </a:rPr>
              <a:t>는 이러한 </a:t>
            </a:r>
            <a:r>
              <a:rPr lang="ko-KR" altLang="en-US" sz="1600" dirty="0" err="1">
                <a:latin typeface="+mn-ea"/>
                <a:ea typeface="+mn-ea"/>
              </a:rPr>
              <a:t>시계열</a:t>
            </a:r>
            <a:r>
              <a:rPr lang="ko-KR" altLang="en-US" sz="1600" dirty="0">
                <a:latin typeface="+mn-ea"/>
                <a:ea typeface="+mn-ea"/>
              </a:rPr>
              <a:t> 데이터들을 효율적으로 저장할 목적으로 사용되며 </a:t>
            </a:r>
            <a:r>
              <a:rPr lang="en-US" altLang="ko-KR" sz="1600" dirty="0" err="1">
                <a:latin typeface="+mn-ea"/>
                <a:ea typeface="+mn-ea"/>
              </a:rPr>
              <a:t>Grafana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같은 </a:t>
            </a:r>
            <a:r>
              <a:rPr lang="ko-KR" altLang="en-US" sz="1600" dirty="0" err="1">
                <a:latin typeface="+mn-ea"/>
                <a:ea typeface="+mn-ea"/>
              </a:rPr>
              <a:t>대쉬보드</a:t>
            </a:r>
            <a:r>
              <a:rPr lang="ko-KR" altLang="en-US" sz="1600" dirty="0">
                <a:latin typeface="+mn-ea"/>
                <a:ea typeface="+mn-ea"/>
              </a:rPr>
              <a:t> 툴과 연계하여 모니터링 용도로 주로 사용됩니다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265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InfluxDB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사전요구 사항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TCP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port 8086 is used for client-server communication over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InfluxDB’s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HTTP 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TCP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port 8088 is used for the RPC service for backup and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restore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InfluxDB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uses a host’s local time in UTC to assign timestamps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  <a:ea typeface="+mn-ea"/>
            </a:endParaRPr>
          </a:p>
          <a:p>
            <a:pPr lvl="0" algn="l"/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en-US" altLang="ko-KR" sz="1800" b="1" dirty="0" err="1">
                <a:solidFill>
                  <a:srgbClr val="000000"/>
                </a:solidFill>
                <a:latin typeface="+mn-ea"/>
                <a:ea typeface="+mn-ea"/>
              </a:rPr>
              <a:t>InfluxDB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설치</a:t>
            </a:r>
            <a:endParaRPr lang="ko-KR" altLang="en-US" sz="1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yum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install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influxdb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systemctl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start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influxd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sz="1800" b="1" dirty="0" err="1">
                <a:solidFill>
                  <a:srgbClr val="000000"/>
                </a:solidFill>
                <a:latin typeface="+mn-ea"/>
              </a:rPr>
              <a:t>InfluxDB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</a:rPr>
              <a:t>설정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(/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etc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influxdb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influxdb.conf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에서 </a:t>
            </a:r>
            <a:r>
              <a:rPr lang="ko-KR" altLang="en-US" sz="1800" b="1" dirty="0" err="1" smtClean="0">
                <a:solidFill>
                  <a:srgbClr val="000000"/>
                </a:solidFill>
                <a:latin typeface="+mn-ea"/>
                <a:ea typeface="+mn-ea"/>
              </a:rPr>
              <a:t>수정후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restart)</a:t>
            </a:r>
            <a:endParaRPr lang="ko-KR" altLang="en-US" sz="1800" b="1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root@glusterfs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~]#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influxd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config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Merging with configuration at: /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etc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influxdb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influxdb.conf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reporting-disabled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bind-address = ":8088"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[meta]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dir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= "/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/lib/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influxdb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/meta"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retention-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autocreate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logging-enabled = true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[data]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dir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= "/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/lib/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influxdb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/data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wal-dir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= "/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/lib/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influxdb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wal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query-log-enabled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cache-max-memory-size = 1073741824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cache-snapshot-memory-size = 26214400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cache-snapshot-write-cold-duration = "10m0s"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compact-full-write-cold-duration = "4h0m0s"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max-series-per-database = 1000000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max-values-per-tag = 100000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trace-logging-enabled = false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[coordinator]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write-timeout = "10s"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max-concurrent-queries = 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query-timeout = "0s"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log-queries-after = "0s"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max-select-point = 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max-select-series = 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max-select-buckets = 0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[retention]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enabled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check-interval = "30m0s"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[shard-precreation]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enabled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check-interval = "10m0s"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advance-period = "30m0s"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[admin]</a:t>
            </a:r>
          </a:p>
          <a:p>
            <a:pPr lvl="0" algn="l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enabled = true</a:t>
            </a:r>
          </a:p>
          <a:p>
            <a:pPr lvl="0" algn="l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bind-address = ":8083"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https-enabled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https-certificate = "/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etc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ssl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influxdb.pem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[monitor]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store-enabled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store-database = "_internal"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store-interval = "10s"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[subscriber]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enabled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http-timeout = "30s"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insecure-skip-verify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ca-certs = ""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write-concurrency = 40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write-buffer-size = 1000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[http]</a:t>
            </a:r>
          </a:p>
          <a:p>
            <a:pPr lvl="0" algn="l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enabled = true</a:t>
            </a:r>
          </a:p>
          <a:p>
            <a:pPr lvl="0" algn="l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bind-address = ":8086"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auth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-enabled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log-enabled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write-tracing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pprof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-enabled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https-enabled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https-certificate = "/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etc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ssl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influxdb.pem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https-private-key = ""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max-row-limit = 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max-connection-limit = 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shared-secret = ""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realm = 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InfluxDB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unix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-socket-enabled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bind-socket = "/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/run/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influxdb.sock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[[graphite]]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enabled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bind-address = ":2003"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database = "graphite"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retention-policy = ""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protocol = 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tcp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batch-size = 5000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batch-pending = 10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batch-timeout = "1s"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consistency-level = "one"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separator = "."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udp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-read-buffer = 0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[[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collectd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]]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enabled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bind-address = ":25826"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database = 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collectd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retention-policy = ""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batch-size = 5000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batch-pending = 10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batch-timeout = "10s"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read-buffer = 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typesdb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= "/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usr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/share/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collectd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types.db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security-level = "none"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auth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-file = "/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etc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collectd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auth_file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[[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opentsdb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]]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enabled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bind-address = ":4242"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database = 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opentsdb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retention-policy = ""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consistency-level = "one"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tls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-enabled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certificate = "/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etc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ssl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influxdb.pem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batch-size = 1000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batch-pending = 5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batch-timeout = "1s"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log-point-errors = true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[[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udp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]]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enabled = false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bind-address = ":8089"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database = 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udp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retention-policy = ""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batch-size = 5000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batch-pending = 10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read-buffer = 0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batch-timeout = "1s"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precision = ""</a:t>
            </a:r>
          </a:p>
          <a:p>
            <a:pPr lvl="0" algn="l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continuous_queries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log-enabled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enabled = true</a:t>
            </a:r>
          </a:p>
          <a:p>
            <a:pPr lvl="0"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run-interval = "1s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InfluxDB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서버설치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InfluxDB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접속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root@glusterfs</a:t>
            </a:r>
            <a:r>
              <a:rPr lang="en-US" altLang="ko-KR" sz="1000" dirty="0"/>
              <a:t> ~]# </a:t>
            </a:r>
            <a:r>
              <a:rPr lang="en-US" altLang="ko-KR" sz="1000" b="1" dirty="0">
                <a:solidFill>
                  <a:srgbClr val="FF0000"/>
                </a:solidFill>
              </a:rPr>
              <a:t>influx -precision rfc3339</a:t>
            </a:r>
          </a:p>
          <a:p>
            <a:pPr algn="l"/>
            <a:r>
              <a:rPr lang="en-US" altLang="ko-KR" sz="1000" dirty="0"/>
              <a:t>Connected to http://localhost:8086 version 1.2.4</a:t>
            </a:r>
          </a:p>
          <a:p>
            <a:pPr algn="l"/>
            <a:r>
              <a:rPr lang="en-US" altLang="ko-KR" sz="1000" dirty="0" err="1"/>
              <a:t>InfluxDB</a:t>
            </a:r>
            <a:r>
              <a:rPr lang="en-US" altLang="ko-KR" sz="1000" dirty="0"/>
              <a:t> shell version: </a:t>
            </a:r>
            <a:r>
              <a:rPr lang="en-US" altLang="ko-KR" sz="1000" dirty="0" smtClean="0"/>
              <a:t>1.2.4</a:t>
            </a:r>
            <a:endParaRPr lang="en-US" altLang="ko-KR" sz="1000" dirty="0"/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create database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mydb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show databases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databases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_internal</a:t>
            </a:r>
          </a:p>
          <a:p>
            <a:pPr algn="l"/>
            <a:r>
              <a:rPr lang="en-US" altLang="ko-KR" sz="1000" dirty="0" err="1" smtClean="0">
                <a:latin typeface="+mn-ea"/>
                <a:ea typeface="+mn-ea"/>
              </a:rPr>
              <a:t>mydb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use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mydb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Using database </a:t>
            </a:r>
            <a:r>
              <a:rPr lang="en-US" altLang="ko-KR" sz="1000" dirty="0" err="1">
                <a:latin typeface="+mn-ea"/>
                <a:ea typeface="+mn-ea"/>
              </a:rPr>
              <a:t>mydb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INSERT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cpu,host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serverA,region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us_west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value=0.64</a:t>
            </a: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SELECT "host", "region", "value" FROM "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cpu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</a:t>
            </a:r>
            <a:r>
              <a:rPr lang="en-US" altLang="ko-KR" sz="1000" dirty="0" err="1">
                <a:latin typeface="+mn-ea"/>
                <a:ea typeface="+mn-ea"/>
              </a:rPr>
              <a:t>cpu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time                           host    region  value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                           ----    ------  -----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2017-06-10T10:27:30.242543468Z </a:t>
            </a:r>
            <a:r>
              <a:rPr lang="en-US" altLang="ko-KR" sz="1000" dirty="0" err="1">
                <a:latin typeface="+mn-ea"/>
                <a:ea typeface="+mn-ea"/>
              </a:rPr>
              <a:t>serverA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us_west</a:t>
            </a:r>
            <a:r>
              <a:rPr lang="en-US" altLang="ko-KR" sz="1000" dirty="0">
                <a:latin typeface="+mn-ea"/>
                <a:ea typeface="+mn-ea"/>
              </a:rPr>
              <a:t> 0.64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2017-06-11T08:27:42.891601453Z </a:t>
            </a:r>
            <a:r>
              <a:rPr lang="en-US" altLang="ko-KR" sz="1000" dirty="0" err="1">
                <a:latin typeface="+mn-ea"/>
                <a:ea typeface="+mn-ea"/>
              </a:rPr>
              <a:t>serverA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us_west</a:t>
            </a:r>
            <a:r>
              <a:rPr lang="en-US" altLang="ko-KR" sz="1000" dirty="0">
                <a:latin typeface="+mn-ea"/>
                <a:ea typeface="+mn-ea"/>
              </a:rPr>
              <a:t> 0.64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INSERT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temperature,machine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=unit42,type=assembly external=25,internal=37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SELECT * FROM "temperature"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temperature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time                           external internal machine type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                           -------- -------- ------- 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2017-06-10T10:31:13.124590403Z 25       37       unit42  assembly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2017-06-11T08:30:28.031139782Z 25       37       unit42  assembly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&gt; SELECT * FROM /.*/ LIMIT 2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</a:t>
            </a:r>
            <a:r>
              <a:rPr lang="en-US" altLang="ko-KR" sz="1000" dirty="0" err="1">
                <a:latin typeface="+mn-ea"/>
                <a:ea typeface="+mn-ea"/>
              </a:rPr>
              <a:t>cpu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time                           external host    internal machine region  type value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                           -------- ----    -------- ------- ------  ---- -----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2017-06-10T10:27:30.242543468Z          </a:t>
            </a:r>
            <a:r>
              <a:rPr lang="en-US" altLang="ko-KR" sz="1000" dirty="0" err="1">
                <a:latin typeface="+mn-ea"/>
                <a:ea typeface="+mn-ea"/>
              </a:rPr>
              <a:t>serverA</a:t>
            </a:r>
            <a:r>
              <a:rPr lang="en-US" altLang="ko-KR" sz="1000" dirty="0">
                <a:latin typeface="+mn-ea"/>
                <a:ea typeface="+mn-ea"/>
              </a:rPr>
              <a:t>                  </a:t>
            </a:r>
            <a:r>
              <a:rPr lang="en-US" altLang="ko-KR" sz="1000" dirty="0" err="1">
                <a:latin typeface="+mn-ea"/>
                <a:ea typeface="+mn-ea"/>
              </a:rPr>
              <a:t>us_west</a:t>
            </a:r>
            <a:r>
              <a:rPr lang="en-US" altLang="ko-KR" sz="1000" dirty="0">
                <a:latin typeface="+mn-ea"/>
                <a:ea typeface="+mn-ea"/>
              </a:rPr>
              <a:t>      0.64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2017-06-11T08:27:42.891601453Z          </a:t>
            </a:r>
            <a:r>
              <a:rPr lang="en-US" altLang="ko-KR" sz="1000" dirty="0" err="1">
                <a:latin typeface="+mn-ea"/>
                <a:ea typeface="+mn-ea"/>
              </a:rPr>
              <a:t>serverA</a:t>
            </a:r>
            <a:r>
              <a:rPr lang="en-US" altLang="ko-KR" sz="1000" dirty="0">
                <a:latin typeface="+mn-ea"/>
                <a:ea typeface="+mn-ea"/>
              </a:rPr>
              <a:t>                  </a:t>
            </a:r>
            <a:r>
              <a:rPr lang="en-US" altLang="ko-KR" sz="1000" dirty="0" err="1">
                <a:latin typeface="+mn-ea"/>
                <a:ea typeface="+mn-ea"/>
              </a:rPr>
              <a:t>us_west</a:t>
            </a:r>
            <a:r>
              <a:rPr lang="en-US" altLang="ko-KR" sz="1000" dirty="0">
                <a:latin typeface="+mn-ea"/>
                <a:ea typeface="+mn-ea"/>
              </a:rPr>
              <a:t>      0.64</a:t>
            </a:r>
          </a:p>
          <a:p>
            <a:pPr algn="l"/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temperature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time                           external host internal machine region type     value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                           -------- ---- -------- ------- ------ ----     -----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2017-06-10T10:31:13.124590403Z 25            37       unit42         assembly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2017-06-11T08:30:28.031139782Z 25            37       unit42         assembly 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7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InfluxDB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서버설치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InfluxDB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접속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root@glusterfs</a:t>
            </a:r>
            <a:r>
              <a:rPr lang="en-US" altLang="ko-KR" sz="1000" dirty="0"/>
              <a:t> ~]# </a:t>
            </a:r>
            <a:r>
              <a:rPr lang="en-US" altLang="ko-KR" sz="1000" b="1" dirty="0">
                <a:solidFill>
                  <a:srgbClr val="FF0000"/>
                </a:solidFill>
              </a:rPr>
              <a:t>influx -precision rfc3339</a:t>
            </a:r>
          </a:p>
          <a:p>
            <a:pPr algn="l"/>
            <a:r>
              <a:rPr lang="en-US" altLang="ko-KR" sz="1000" dirty="0"/>
              <a:t>Connected to http://localhost:8086 version 1.2.4</a:t>
            </a:r>
          </a:p>
          <a:p>
            <a:pPr algn="l"/>
            <a:r>
              <a:rPr lang="en-US" altLang="ko-KR" sz="1000" dirty="0" err="1"/>
              <a:t>InfluxDB</a:t>
            </a:r>
            <a:r>
              <a:rPr lang="en-US" altLang="ko-KR" sz="1000" dirty="0"/>
              <a:t> shell version: </a:t>
            </a:r>
            <a:r>
              <a:rPr lang="en-US" altLang="ko-KR" sz="1000" dirty="0" smtClean="0"/>
              <a:t>1.2.4</a:t>
            </a:r>
            <a:endParaRPr lang="en-US" altLang="ko-KR" sz="1000" dirty="0"/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create database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mydb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show databases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databases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_internal</a:t>
            </a:r>
          </a:p>
          <a:p>
            <a:pPr algn="l"/>
            <a:r>
              <a:rPr lang="en-US" altLang="ko-KR" sz="1000" dirty="0" err="1" smtClean="0">
                <a:latin typeface="+mn-ea"/>
                <a:ea typeface="+mn-ea"/>
              </a:rPr>
              <a:t>mydb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use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mydb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Using database </a:t>
            </a:r>
            <a:r>
              <a:rPr lang="en-US" altLang="ko-KR" sz="1000" dirty="0" err="1">
                <a:latin typeface="+mn-ea"/>
                <a:ea typeface="+mn-ea"/>
              </a:rPr>
              <a:t>mydb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INSERT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cpu,host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serverA,region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us_west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value=0.64</a:t>
            </a: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SELECT "host", "region", "value" FROM "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cpu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</a:t>
            </a:r>
            <a:r>
              <a:rPr lang="en-US" altLang="ko-KR" sz="1000" dirty="0" err="1">
                <a:latin typeface="+mn-ea"/>
                <a:ea typeface="+mn-ea"/>
              </a:rPr>
              <a:t>cpu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time                           host    region  value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                           ----    ------  -----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2017-06-10T10:27:30.242543468Z </a:t>
            </a:r>
            <a:r>
              <a:rPr lang="en-US" altLang="ko-KR" sz="1000" dirty="0" err="1">
                <a:latin typeface="+mn-ea"/>
                <a:ea typeface="+mn-ea"/>
              </a:rPr>
              <a:t>serverA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us_west</a:t>
            </a:r>
            <a:r>
              <a:rPr lang="en-US" altLang="ko-KR" sz="1000" dirty="0">
                <a:latin typeface="+mn-ea"/>
                <a:ea typeface="+mn-ea"/>
              </a:rPr>
              <a:t> 0.64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2017-06-11T08:27:42.891601453Z </a:t>
            </a:r>
            <a:r>
              <a:rPr lang="en-US" altLang="ko-KR" sz="1000" dirty="0" err="1">
                <a:latin typeface="+mn-ea"/>
                <a:ea typeface="+mn-ea"/>
              </a:rPr>
              <a:t>serverA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us_west</a:t>
            </a:r>
            <a:r>
              <a:rPr lang="en-US" altLang="ko-KR" sz="1000" dirty="0">
                <a:latin typeface="+mn-ea"/>
                <a:ea typeface="+mn-ea"/>
              </a:rPr>
              <a:t> 0.64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INSERT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temperature,machine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=unit42,type=assembly external=25,internal=37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SELECT * FROM "temperature"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temperature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time                           external internal machine type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                           -------- -------- ------- 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2017-06-10T10:31:13.124590403Z 25       37       unit42  assembly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2017-06-11T08:30:28.031139782Z 25       37       unit42  assembly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&gt; SELECT * FROM /.*/ LIMIT 2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</a:t>
            </a:r>
            <a:r>
              <a:rPr lang="en-US" altLang="ko-KR" sz="1000" dirty="0" err="1">
                <a:latin typeface="+mn-ea"/>
                <a:ea typeface="+mn-ea"/>
              </a:rPr>
              <a:t>cpu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time                           external host    internal machine region  type value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                           -------- ----    -------- ------- ------  ---- -----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2017-06-10T10:27:30.242543468Z          </a:t>
            </a:r>
            <a:r>
              <a:rPr lang="en-US" altLang="ko-KR" sz="1000" dirty="0" err="1">
                <a:latin typeface="+mn-ea"/>
                <a:ea typeface="+mn-ea"/>
              </a:rPr>
              <a:t>serverA</a:t>
            </a:r>
            <a:r>
              <a:rPr lang="en-US" altLang="ko-KR" sz="1000" dirty="0">
                <a:latin typeface="+mn-ea"/>
                <a:ea typeface="+mn-ea"/>
              </a:rPr>
              <a:t>                  </a:t>
            </a:r>
            <a:r>
              <a:rPr lang="en-US" altLang="ko-KR" sz="1000" dirty="0" err="1">
                <a:latin typeface="+mn-ea"/>
                <a:ea typeface="+mn-ea"/>
              </a:rPr>
              <a:t>us_west</a:t>
            </a:r>
            <a:r>
              <a:rPr lang="en-US" altLang="ko-KR" sz="1000" dirty="0">
                <a:latin typeface="+mn-ea"/>
                <a:ea typeface="+mn-ea"/>
              </a:rPr>
              <a:t>      0.64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2017-06-11T08:27:42.891601453Z          </a:t>
            </a:r>
            <a:r>
              <a:rPr lang="en-US" altLang="ko-KR" sz="1000" dirty="0" err="1">
                <a:latin typeface="+mn-ea"/>
                <a:ea typeface="+mn-ea"/>
              </a:rPr>
              <a:t>serverA</a:t>
            </a:r>
            <a:r>
              <a:rPr lang="en-US" altLang="ko-KR" sz="1000" dirty="0">
                <a:latin typeface="+mn-ea"/>
                <a:ea typeface="+mn-ea"/>
              </a:rPr>
              <a:t>                  </a:t>
            </a:r>
            <a:r>
              <a:rPr lang="en-US" altLang="ko-KR" sz="1000" dirty="0" err="1">
                <a:latin typeface="+mn-ea"/>
                <a:ea typeface="+mn-ea"/>
              </a:rPr>
              <a:t>us_west</a:t>
            </a:r>
            <a:r>
              <a:rPr lang="en-US" altLang="ko-KR" sz="1000" dirty="0">
                <a:latin typeface="+mn-ea"/>
                <a:ea typeface="+mn-ea"/>
              </a:rPr>
              <a:t>      0.64</a:t>
            </a:r>
          </a:p>
          <a:p>
            <a:pPr algn="l"/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temperature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time                           external host internal machine region type     value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                           -------- ---- -------- ------- ------ ----     -----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2017-06-10T10:31:13.124590403Z 25            37       unit42         assembly 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2017-06-11T08:30:28.031139782Z 25            37       unit42         assembly 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07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>
                <a:latin typeface="+mn-ea"/>
                <a:ea typeface="+mn-ea"/>
              </a:rPr>
              <a:t>What is </a:t>
            </a:r>
            <a:r>
              <a:rPr lang="en-US" altLang="ko-KR" sz="1800" b="1" dirty="0" err="1" smtClean="0">
                <a:latin typeface="+mn-ea"/>
                <a:ea typeface="+mn-ea"/>
              </a:rPr>
              <a:t>Telegraf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  <a:p>
            <a:pPr algn="l"/>
            <a:endParaRPr lang="en-US" altLang="ko-KR" sz="1800" b="1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Telegraf</a:t>
            </a:r>
            <a:r>
              <a:rPr lang="ko-KR" altLang="en-US" sz="1600" dirty="0">
                <a:latin typeface="+mn-ea"/>
                <a:ea typeface="+mn-ea"/>
              </a:rPr>
              <a:t>를 선택한 이유는 </a:t>
            </a:r>
            <a:r>
              <a:rPr lang="en-US" altLang="ko-KR" sz="1600" dirty="0" err="1">
                <a:latin typeface="+mn-ea"/>
                <a:ea typeface="+mn-ea"/>
              </a:rPr>
              <a:t>InfluxDB</a:t>
            </a:r>
            <a:r>
              <a:rPr lang="ko-KR" altLang="en-US" sz="1600" dirty="0">
                <a:latin typeface="+mn-ea"/>
                <a:ea typeface="+mn-ea"/>
              </a:rPr>
              <a:t>와 마찬가지로 </a:t>
            </a:r>
            <a:r>
              <a:rPr lang="en-US" altLang="ko-KR" sz="1600" dirty="0">
                <a:latin typeface="+mn-ea"/>
                <a:ea typeface="+mn-ea"/>
              </a:rPr>
              <a:t>Go</a:t>
            </a:r>
            <a:r>
              <a:rPr lang="ko-KR" altLang="en-US" sz="1600" dirty="0">
                <a:latin typeface="+mn-ea"/>
                <a:ea typeface="+mn-ea"/>
              </a:rPr>
              <a:t>언어로 개발되어 설치가 매우 간편하고 다양한 종류의 수집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저장 </a:t>
            </a:r>
            <a:r>
              <a:rPr lang="ko-KR" altLang="en-US" sz="1600" dirty="0" err="1">
                <a:latin typeface="+mn-ea"/>
                <a:ea typeface="+mn-ea"/>
              </a:rPr>
              <a:t>플러그인을</a:t>
            </a:r>
            <a:r>
              <a:rPr lang="ko-KR" altLang="en-US" sz="1600" dirty="0">
                <a:latin typeface="+mn-ea"/>
                <a:ea typeface="+mn-ea"/>
              </a:rPr>
              <a:t> 간단한 설정으로 사용 가능하기 </a:t>
            </a:r>
            <a:r>
              <a:rPr lang="ko-KR" altLang="en-US" sz="1600" dirty="0" smtClean="0">
                <a:latin typeface="+mn-ea"/>
                <a:ea typeface="+mn-ea"/>
              </a:rPr>
              <a:t>때문입니다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플러그인은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Input/Output</a:t>
            </a:r>
            <a:r>
              <a:rPr lang="en-US" altLang="ko-KR" sz="1600" dirty="0">
                <a:latin typeface="+mn-ea"/>
                <a:ea typeface="+mn-ea"/>
              </a:rPr>
              <a:t> Plugin </a:t>
            </a:r>
            <a:r>
              <a:rPr lang="ko-KR" altLang="en-US" sz="1600" dirty="0">
                <a:latin typeface="+mn-ea"/>
                <a:ea typeface="+mn-ea"/>
              </a:rPr>
              <a:t>으로 구분되는데 </a:t>
            </a:r>
            <a:r>
              <a:rPr lang="en-US" altLang="ko-KR" sz="1600" dirty="0">
                <a:latin typeface="+mn-ea"/>
                <a:ea typeface="+mn-ea"/>
              </a:rPr>
              <a:t>Input Plugin</a:t>
            </a:r>
            <a:r>
              <a:rPr lang="ko-KR" altLang="en-US" sz="1600" dirty="0">
                <a:latin typeface="+mn-ea"/>
                <a:ea typeface="+mn-ea"/>
              </a:rPr>
              <a:t>은 수집하는 대상을 의미하며 여기서는 </a:t>
            </a:r>
            <a:r>
              <a:rPr lang="en-US" altLang="ko-KR" sz="1600" dirty="0">
                <a:latin typeface="+mn-ea"/>
                <a:ea typeface="+mn-ea"/>
              </a:rPr>
              <a:t>system </a:t>
            </a:r>
            <a:r>
              <a:rPr lang="ko-KR" altLang="en-US" sz="1600" dirty="0">
                <a:latin typeface="+mn-ea"/>
                <a:ea typeface="+mn-ea"/>
              </a:rPr>
              <a:t>및 </a:t>
            </a:r>
            <a:r>
              <a:rPr lang="en-US" altLang="ko-KR" sz="1600" dirty="0" err="1">
                <a:latin typeface="+mn-ea"/>
                <a:ea typeface="+mn-ea"/>
              </a:rPr>
              <a:t>mysql</a:t>
            </a:r>
            <a:r>
              <a:rPr lang="ko-KR" altLang="en-US" sz="1600" dirty="0">
                <a:latin typeface="+mn-ea"/>
                <a:ea typeface="+mn-ea"/>
              </a:rPr>
              <a:t>을 모니터링 대상으로 수집합니다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Output Plugin</a:t>
            </a:r>
            <a:r>
              <a:rPr lang="ko-KR" altLang="en-US" sz="1600" dirty="0">
                <a:latin typeface="+mn-ea"/>
                <a:ea typeface="+mn-ea"/>
              </a:rPr>
              <a:t>은 수집한 데이터를 저장하는 </a:t>
            </a:r>
            <a:r>
              <a:rPr lang="en-US" altLang="ko-KR" sz="1600" dirty="0">
                <a:latin typeface="+mn-ea"/>
                <a:ea typeface="+mn-ea"/>
              </a:rPr>
              <a:t>Plugin</a:t>
            </a:r>
            <a:r>
              <a:rPr lang="ko-KR" altLang="en-US" sz="1600" dirty="0">
                <a:latin typeface="+mn-ea"/>
                <a:ea typeface="+mn-ea"/>
              </a:rPr>
              <a:t>으로서 주로 </a:t>
            </a:r>
            <a:r>
              <a:rPr lang="en-US" altLang="ko-KR" sz="1600" dirty="0" err="1">
                <a:latin typeface="+mn-ea"/>
                <a:ea typeface="+mn-ea"/>
              </a:rPr>
              <a:t>InfluxDB</a:t>
            </a:r>
            <a:r>
              <a:rPr lang="ko-KR" altLang="en-US" sz="1600" dirty="0">
                <a:latin typeface="+mn-ea"/>
                <a:ea typeface="+mn-ea"/>
              </a:rPr>
              <a:t>나 </a:t>
            </a:r>
            <a:r>
              <a:rPr lang="en-US" altLang="ko-KR" sz="1600" dirty="0">
                <a:latin typeface="+mn-ea"/>
                <a:ea typeface="+mn-ea"/>
              </a:rPr>
              <a:t>Graphite </a:t>
            </a:r>
            <a:r>
              <a:rPr lang="ko-KR" altLang="en-US" sz="1600" dirty="0">
                <a:latin typeface="+mn-ea"/>
                <a:ea typeface="+mn-ea"/>
              </a:rPr>
              <a:t>같은 </a:t>
            </a:r>
            <a:r>
              <a:rPr lang="ko-KR" altLang="en-US" sz="1600" dirty="0" err="1">
                <a:latin typeface="+mn-ea"/>
                <a:ea typeface="+mn-ea"/>
              </a:rPr>
              <a:t>시계열</a:t>
            </a:r>
            <a:r>
              <a:rPr lang="en-US" altLang="ko-KR" sz="1600" dirty="0">
                <a:latin typeface="+mn-ea"/>
                <a:ea typeface="+mn-ea"/>
              </a:rPr>
              <a:t>DB</a:t>
            </a:r>
            <a:r>
              <a:rPr lang="ko-KR" altLang="en-US" sz="1600" dirty="0">
                <a:latin typeface="+mn-ea"/>
                <a:ea typeface="+mn-ea"/>
              </a:rPr>
              <a:t>가 될 수 있고 일반 파일이나 </a:t>
            </a:r>
            <a:r>
              <a:rPr lang="en-US" altLang="ko-KR" sz="1600" dirty="0">
                <a:latin typeface="+mn-ea"/>
                <a:ea typeface="+mn-ea"/>
              </a:rPr>
              <a:t>Kafka</a:t>
            </a:r>
            <a:r>
              <a:rPr lang="ko-KR" altLang="en-US" sz="1600" dirty="0">
                <a:latin typeface="+mn-ea"/>
                <a:ea typeface="+mn-ea"/>
              </a:rPr>
              <a:t>같은 </a:t>
            </a:r>
            <a:r>
              <a:rPr lang="ko-KR" altLang="en-US" sz="1600" dirty="0" err="1">
                <a:latin typeface="+mn-ea"/>
                <a:ea typeface="+mn-ea"/>
              </a:rPr>
              <a:t>메시징</a:t>
            </a:r>
            <a:r>
              <a:rPr lang="ko-KR" altLang="en-US" sz="1600" dirty="0">
                <a:latin typeface="+mn-ea"/>
                <a:ea typeface="+mn-ea"/>
              </a:rPr>
              <a:t> 시스템이 될 수도 있습니다</a:t>
            </a: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03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  <a:ea typeface="+mn-ea"/>
              </a:rPr>
              <a:t>InfluxDB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235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1. </a:t>
            </a:r>
            <a:r>
              <a:rPr lang="en-US" altLang="ko-KR" sz="1800" b="1" dirty="0" err="1">
                <a:latin typeface="+mn-ea"/>
              </a:rPr>
              <a:t>T</a:t>
            </a:r>
            <a:r>
              <a:rPr lang="en-US" altLang="ko-KR" sz="1800" b="1" dirty="0" err="1" smtClean="0">
                <a:latin typeface="+mn-ea"/>
              </a:rPr>
              <a:t>elegraf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설치</a:t>
            </a:r>
            <a:endParaRPr lang="ko-KR" altLang="en-US" sz="1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2"/>
              </a:rPr>
              <a:t>https://dl.influxdata.com/telegraf/releases/telegraf-1.3.1-1.x86_64.rpm </a:t>
            </a:r>
          </a:p>
          <a:p>
            <a:pPr lvl="0" algn="l"/>
            <a:r>
              <a:rPr lang="en-US" altLang="ko-KR" sz="1600" dirty="0" smtClean="0">
                <a:hlinkClick r:id="rId2"/>
              </a:rPr>
              <a:t>yum </a:t>
            </a:r>
            <a:r>
              <a:rPr lang="en-US" altLang="ko-KR" sz="1600" dirty="0" err="1">
                <a:hlinkClick r:id="rId2"/>
              </a:rPr>
              <a:t>localinstall</a:t>
            </a:r>
            <a:r>
              <a:rPr lang="en-US" altLang="ko-KR" sz="1600" dirty="0">
                <a:hlinkClick r:id="rId2"/>
              </a:rPr>
              <a:t> </a:t>
            </a:r>
            <a:r>
              <a:rPr lang="en-US" altLang="ko-KR" sz="1600" dirty="0" smtClean="0">
                <a:hlinkClick r:id="rId2"/>
              </a:rPr>
              <a:t>telegraf-1.3.1-1.x86_64.rpm</a:t>
            </a:r>
            <a:endParaRPr lang="en-US" altLang="ko-KR" sz="1600" dirty="0" smtClean="0"/>
          </a:p>
          <a:p>
            <a:pPr lvl="0" algn="l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sz="1800" b="1" dirty="0" err="1">
                <a:latin typeface="+mn-ea"/>
              </a:rPr>
              <a:t>Telegraf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</a:rPr>
              <a:t>설정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(/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etc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telegraf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</a:rPr>
              <a:t>telegraf.conf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</a:rPr>
              <a:t>에서 </a:t>
            </a:r>
            <a:r>
              <a:rPr lang="ko-KR" altLang="en-US" sz="1800" b="1" dirty="0" err="1" smtClean="0">
                <a:solidFill>
                  <a:srgbClr val="000000"/>
                </a:solidFill>
                <a:latin typeface="+mn-ea"/>
              </a:rPr>
              <a:t>수정후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</a:rPr>
              <a:t>restart)</a:t>
            </a:r>
            <a:endParaRPr lang="ko-KR" altLang="en-US" sz="1800" b="1" dirty="0">
              <a:solidFill>
                <a:srgbClr val="000000"/>
              </a:solidFill>
              <a:latin typeface="+mn-ea"/>
            </a:endParaRPr>
          </a:p>
          <a:p>
            <a:pPr lvl="0" algn="l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root@glusterfs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~]#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$ cd /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etc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telegraf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 lvl="0" algn="l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$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telegraf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-sample-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config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-input-filter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cpu:disk:kernel:mem:net:netstat:system:mysql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-output-filter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influxdb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&gt;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telegraf.conf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 lvl="0" algn="l"/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000" dirty="0"/>
              <a:t>[agent]</a:t>
            </a:r>
          </a:p>
          <a:p>
            <a:pPr algn="l"/>
            <a:r>
              <a:rPr lang="en-US" altLang="ko-KR" sz="1000" dirty="0"/>
              <a:t>interval = "1s"</a:t>
            </a:r>
          </a:p>
          <a:p>
            <a:pPr algn="l"/>
            <a:r>
              <a:rPr lang="en-US" altLang="ko-KR" sz="1000" dirty="0" err="1"/>
              <a:t>round_interval</a:t>
            </a:r>
            <a:r>
              <a:rPr lang="en-US" altLang="ko-KR" sz="1000" dirty="0"/>
              <a:t> = true</a:t>
            </a:r>
          </a:p>
          <a:p>
            <a:pPr algn="l"/>
            <a:r>
              <a:rPr lang="en-US" altLang="ko-KR" sz="1000" dirty="0" err="1"/>
              <a:t>metric_batch_size</a:t>
            </a:r>
            <a:r>
              <a:rPr lang="en-US" altLang="ko-KR" sz="1000" dirty="0"/>
              <a:t> = 1000</a:t>
            </a:r>
          </a:p>
          <a:p>
            <a:pPr algn="l"/>
            <a:r>
              <a:rPr lang="en-US" altLang="ko-KR" sz="1000" dirty="0" err="1"/>
              <a:t>metric_buffer_limit</a:t>
            </a:r>
            <a:r>
              <a:rPr lang="en-US" altLang="ko-KR" sz="1000" dirty="0"/>
              <a:t> = 10000</a:t>
            </a:r>
          </a:p>
          <a:p>
            <a:pPr algn="l"/>
            <a:r>
              <a:rPr lang="en-US" altLang="ko-KR" sz="1000" dirty="0" err="1"/>
              <a:t>collection_jitter</a:t>
            </a:r>
            <a:r>
              <a:rPr lang="en-US" altLang="ko-KR" sz="1000" dirty="0"/>
              <a:t> = "0s"</a:t>
            </a:r>
          </a:p>
          <a:p>
            <a:pPr algn="l"/>
            <a:r>
              <a:rPr lang="en-US" altLang="ko-KR" sz="1000" dirty="0" err="1"/>
              <a:t>flush_interval</a:t>
            </a:r>
            <a:r>
              <a:rPr lang="en-US" altLang="ko-KR" sz="1000" dirty="0"/>
              <a:t> = "5s"</a:t>
            </a:r>
          </a:p>
          <a:p>
            <a:pPr algn="l"/>
            <a:r>
              <a:rPr lang="en-US" altLang="ko-KR" sz="1000" dirty="0" err="1"/>
              <a:t>flush_jitter</a:t>
            </a:r>
            <a:r>
              <a:rPr lang="en-US" altLang="ko-KR" sz="1000" dirty="0"/>
              <a:t> = "0s"</a:t>
            </a:r>
          </a:p>
          <a:p>
            <a:pPr algn="l"/>
            <a:r>
              <a:rPr lang="en-US" altLang="ko-KR" sz="1000" dirty="0"/>
              <a:t>debug = false</a:t>
            </a:r>
          </a:p>
          <a:p>
            <a:pPr algn="l"/>
            <a:r>
              <a:rPr lang="en-US" altLang="ko-KR" sz="1000" dirty="0"/>
              <a:t>quiet = false</a:t>
            </a:r>
          </a:p>
          <a:p>
            <a:pPr algn="l"/>
            <a:r>
              <a:rPr lang="en-US" altLang="ko-KR" sz="1000" dirty="0"/>
              <a:t>hostname = "mytest1"</a:t>
            </a:r>
          </a:p>
          <a:p>
            <a:pPr algn="l"/>
            <a:r>
              <a:rPr lang="en-US" altLang="ko-KR" sz="1000" dirty="0" err="1"/>
              <a:t>omit_hostname</a:t>
            </a:r>
            <a:r>
              <a:rPr lang="en-US" altLang="ko-KR" sz="1000" dirty="0"/>
              <a:t> = false</a:t>
            </a:r>
          </a:p>
          <a:p>
            <a:pPr lvl="0" algn="l"/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000" dirty="0"/>
              <a:t>[[</a:t>
            </a:r>
            <a:r>
              <a:rPr lang="en-US" altLang="ko-KR" sz="1000" dirty="0" err="1"/>
              <a:t>outputs.influxdb</a:t>
            </a:r>
            <a:r>
              <a:rPr lang="en-US" altLang="ko-KR" sz="1000" dirty="0"/>
              <a:t>]]</a:t>
            </a:r>
          </a:p>
          <a:p>
            <a:pPr algn="l"/>
            <a:r>
              <a:rPr lang="en-US" altLang="ko-KR" sz="1000" b="1" dirty="0" err="1">
                <a:solidFill>
                  <a:srgbClr val="FF0000"/>
                </a:solidFill>
              </a:rPr>
              <a:t>urls</a:t>
            </a:r>
            <a:r>
              <a:rPr lang="en-US" altLang="ko-KR" sz="1000" b="1" dirty="0">
                <a:solidFill>
                  <a:srgbClr val="FF0000"/>
                </a:solidFill>
              </a:rPr>
              <a:t> = ["http://influxdb:8086"] # required</a:t>
            </a:r>
          </a:p>
          <a:p>
            <a:pPr algn="l"/>
            <a:r>
              <a:rPr lang="en-US" altLang="ko-KR" sz="1000" dirty="0"/>
              <a:t>database = </a:t>
            </a:r>
            <a:r>
              <a:rPr lang="en-US" altLang="ko-KR" sz="1000" dirty="0" smtClean="0"/>
              <a:t>"</a:t>
            </a:r>
            <a:r>
              <a:rPr lang="en-US" altLang="ko-KR" sz="1000" dirty="0" err="1" smtClean="0"/>
              <a:t>telegraf</a:t>
            </a:r>
            <a:r>
              <a:rPr lang="en-US" altLang="ko-KR" sz="1000" dirty="0" smtClean="0"/>
              <a:t>" </a:t>
            </a:r>
            <a:r>
              <a:rPr lang="en-US" altLang="ko-KR" sz="1000" dirty="0"/>
              <a:t># required</a:t>
            </a:r>
          </a:p>
          <a:p>
            <a:pPr algn="l"/>
            <a:r>
              <a:rPr lang="en-US" altLang="ko-KR" sz="1000" dirty="0"/>
              <a:t>precision = "s"</a:t>
            </a:r>
          </a:p>
          <a:p>
            <a:pPr algn="l"/>
            <a:r>
              <a:rPr lang="en-US" altLang="ko-KR" sz="1000" dirty="0" err="1"/>
              <a:t>retention_policy</a:t>
            </a:r>
            <a:r>
              <a:rPr lang="en-US" altLang="ko-KR" sz="1000" dirty="0"/>
              <a:t> = "default"</a:t>
            </a:r>
          </a:p>
          <a:p>
            <a:pPr algn="l"/>
            <a:r>
              <a:rPr lang="en-US" altLang="ko-KR" sz="1000" dirty="0" err="1"/>
              <a:t>write_consistency</a:t>
            </a:r>
            <a:r>
              <a:rPr lang="en-US" altLang="ko-KR" sz="1000" dirty="0"/>
              <a:t> = "any"</a:t>
            </a:r>
          </a:p>
          <a:p>
            <a:pPr algn="l"/>
            <a:r>
              <a:rPr lang="en-US" altLang="ko-KR" sz="1000" dirty="0"/>
              <a:t>timeout = "5s"</a:t>
            </a:r>
          </a:p>
          <a:p>
            <a:pPr lvl="0" algn="l"/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000" dirty="0"/>
              <a:t>[[</a:t>
            </a:r>
            <a:r>
              <a:rPr lang="en-US" altLang="ko-KR" sz="1000" dirty="0" err="1"/>
              <a:t>inputs.mysql</a:t>
            </a:r>
            <a:r>
              <a:rPr lang="en-US" altLang="ko-KR" sz="1000" dirty="0"/>
              <a:t>]]</a:t>
            </a:r>
          </a:p>
          <a:p>
            <a:pPr algn="l"/>
            <a:r>
              <a:rPr lang="en-US" altLang="ko-KR" sz="1000" dirty="0"/>
              <a:t>servers = ["</a:t>
            </a:r>
            <a:r>
              <a:rPr lang="en-US" altLang="ko-KR" sz="1000" dirty="0" err="1"/>
              <a:t>telegraf:p</a:t>
            </a:r>
            <a:r>
              <a:rPr lang="en-US" altLang="ko-KR" sz="1000" dirty="0"/>
              <a:t>@$$w0rd@tcp(127.0.0.1:3306)/"]</a:t>
            </a:r>
          </a:p>
          <a:p>
            <a:pPr algn="l"/>
            <a:r>
              <a:rPr lang="en-US" altLang="ko-KR" sz="1000" dirty="0"/>
              <a:t>## the limits for metrics form </a:t>
            </a:r>
            <a:r>
              <a:rPr lang="en-US" altLang="ko-KR" sz="1000" dirty="0" err="1"/>
              <a:t>perf_events_statements</a:t>
            </a:r>
            <a:endParaRPr lang="en-US" altLang="ko-KR" sz="1000" dirty="0"/>
          </a:p>
          <a:p>
            <a:pPr algn="l"/>
            <a:r>
              <a:rPr lang="en-US" altLang="ko-KR" sz="1000" dirty="0" err="1"/>
              <a:t>perf_events_statements_digest_text_limit</a:t>
            </a:r>
            <a:r>
              <a:rPr lang="en-US" altLang="ko-KR" sz="1000" dirty="0"/>
              <a:t> = 120</a:t>
            </a:r>
          </a:p>
          <a:p>
            <a:pPr algn="l"/>
            <a:r>
              <a:rPr lang="en-US" altLang="ko-KR" sz="1000" dirty="0" err="1"/>
              <a:t>perf_events_statements_limit</a:t>
            </a:r>
            <a:r>
              <a:rPr lang="en-US" altLang="ko-KR" sz="1000" dirty="0"/>
              <a:t> = 250</a:t>
            </a:r>
          </a:p>
          <a:p>
            <a:pPr algn="l"/>
            <a:r>
              <a:rPr lang="en-US" altLang="ko-KR" sz="1000" dirty="0" err="1"/>
              <a:t>perf_events_statements_time_limit</a:t>
            </a:r>
            <a:r>
              <a:rPr lang="en-US" altLang="ko-KR" sz="1000" dirty="0"/>
              <a:t> = 86400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if the list is empty, then metrics are gathered from all </a:t>
            </a:r>
            <a:r>
              <a:rPr lang="en-US" altLang="ko-KR" sz="1000" dirty="0" err="1"/>
              <a:t>databasee</a:t>
            </a:r>
            <a:r>
              <a:rPr lang="en-US" altLang="ko-KR" sz="1000" dirty="0"/>
              <a:t> tables</a:t>
            </a:r>
          </a:p>
          <a:p>
            <a:pPr algn="l"/>
            <a:r>
              <a:rPr lang="en-US" altLang="ko-KR" sz="1000" dirty="0" err="1"/>
              <a:t>table_schema_databases</a:t>
            </a:r>
            <a:r>
              <a:rPr lang="en-US" altLang="ko-KR" sz="1000" dirty="0"/>
              <a:t> = [ ]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metrics from INFORMATION_SCHEMA.TABLES for databases provided above list</a:t>
            </a:r>
          </a:p>
          <a:p>
            <a:pPr algn="l"/>
            <a:r>
              <a:rPr lang="en-US" altLang="ko-KR" sz="1000" dirty="0" err="1"/>
              <a:t>gather_table_schema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thread state counts from INFORMATION_SCHEMA.PROCESSLIST</a:t>
            </a:r>
          </a:p>
          <a:p>
            <a:pPr algn="l"/>
            <a:r>
              <a:rPr lang="en-US" altLang="ko-KR" sz="1000" dirty="0" err="1"/>
              <a:t>gather_process_list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</a:t>
            </a:r>
            <a:r>
              <a:rPr lang="en-US" altLang="ko-KR" sz="1000" dirty="0" err="1"/>
              <a:t>auto_increment</a:t>
            </a:r>
            <a:r>
              <a:rPr lang="en-US" altLang="ko-KR" sz="1000" dirty="0"/>
              <a:t> columns and max values from information schema</a:t>
            </a:r>
          </a:p>
          <a:p>
            <a:pPr algn="l"/>
            <a:r>
              <a:rPr lang="en-US" altLang="ko-KR" sz="1000" dirty="0" err="1"/>
              <a:t>gather_info_schema_auto_inc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metrics from SHOW SLAVE STATUS command output</a:t>
            </a:r>
          </a:p>
          <a:p>
            <a:pPr algn="l"/>
            <a:r>
              <a:rPr lang="en-US" altLang="ko-KR" sz="1000" dirty="0" err="1"/>
              <a:t>gather_slave_status</a:t>
            </a:r>
            <a:r>
              <a:rPr lang="en-US" altLang="ko-KR" sz="1000" dirty="0"/>
              <a:t> = true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metrics from SHOW BINARY LOGS command output</a:t>
            </a:r>
          </a:p>
          <a:p>
            <a:pPr algn="l"/>
            <a:r>
              <a:rPr lang="en-US" altLang="ko-KR" sz="1000" dirty="0" err="1"/>
              <a:t>gather_binary_logs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metrics from PERFORMANCE_SCHEMA.TABLE_IO_WAITS_SUMMART_BY_TABLE</a:t>
            </a:r>
          </a:p>
          <a:p>
            <a:pPr algn="l"/>
            <a:r>
              <a:rPr lang="en-US" altLang="ko-KR" sz="1000" dirty="0" err="1"/>
              <a:t>gather_table_io_waits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metrics from PERFORMANCE_SCHEMA.TABLE_LOCK_WAITS</a:t>
            </a:r>
          </a:p>
          <a:p>
            <a:pPr algn="l"/>
            <a:r>
              <a:rPr lang="en-US" altLang="ko-KR" sz="1000" dirty="0" err="1"/>
              <a:t>gather_table_lock_waits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metrics from PERFORMANCE_SCHEMA.TABLE_IO_WAITS_SUMMART_BY_INDEX_USAGE</a:t>
            </a:r>
          </a:p>
          <a:p>
            <a:pPr algn="l"/>
            <a:r>
              <a:rPr lang="en-US" altLang="ko-KR" sz="1000" dirty="0" err="1"/>
              <a:t>gather_index_io_waits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metrics from PERFORMANCE_SCHEMA.EVENT_WAITS</a:t>
            </a:r>
          </a:p>
          <a:p>
            <a:pPr algn="l"/>
            <a:r>
              <a:rPr lang="en-US" altLang="ko-KR" sz="1000" dirty="0" err="1"/>
              <a:t>gather_event_waits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metrics from PERFORMANCE_SCHEMA.FILE_SUMMARY_BY_EVENT_NAME</a:t>
            </a:r>
          </a:p>
          <a:p>
            <a:pPr algn="l"/>
            <a:r>
              <a:rPr lang="en-US" altLang="ko-KR" sz="1000" dirty="0" err="1"/>
              <a:t>gather_file_events_stats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gather metrics from PERFORMANCE_SCHEMA.EVENTS_STATEMENTS_SUMMARY_BY_DIGEST</a:t>
            </a:r>
          </a:p>
          <a:p>
            <a:pPr algn="l"/>
            <a:r>
              <a:rPr lang="en-US" altLang="ko-KR" sz="1000" dirty="0" err="1"/>
              <a:t>gather_perf_events_statements</a:t>
            </a:r>
            <a:r>
              <a:rPr lang="en-US" altLang="ko-KR" sz="1000" dirty="0"/>
              <a:t> = false</a:t>
            </a:r>
          </a:p>
          <a:p>
            <a:pPr algn="l"/>
            <a:r>
              <a:rPr lang="en-US" altLang="ko-KR" sz="1000" dirty="0"/>
              <a:t>#</a:t>
            </a:r>
          </a:p>
          <a:p>
            <a:pPr algn="l"/>
            <a:r>
              <a:rPr lang="en-US" altLang="ko-KR" sz="1000" dirty="0"/>
              <a:t>## Some queries we may want to run less often (such as SHOW GLOBAL VARIABLES)</a:t>
            </a:r>
          </a:p>
          <a:p>
            <a:pPr algn="l"/>
            <a:r>
              <a:rPr lang="en-US" altLang="ko-KR" sz="1000" dirty="0" err="1"/>
              <a:t>interval_slow</a:t>
            </a:r>
            <a:r>
              <a:rPr lang="en-US" altLang="ko-KR" sz="1000" dirty="0"/>
              <a:t> = "30m"</a:t>
            </a:r>
          </a:p>
          <a:p>
            <a:pPr lvl="0" algn="l"/>
            <a:endParaRPr lang="en-US" altLang="ko-KR" sz="1000" b="1" dirty="0" err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6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InfluxDB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서버설치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991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  <a:ea typeface="+mn-ea"/>
              </a:rPr>
              <a:t>T</a:t>
            </a:r>
            <a:r>
              <a:rPr lang="en-US" altLang="ko-KR" sz="1800" b="1" dirty="0" err="1" smtClean="0">
                <a:latin typeface="+mn-ea"/>
                <a:ea typeface="+mn-ea"/>
              </a:rPr>
              <a:t>elegraf</a:t>
            </a:r>
            <a:r>
              <a:rPr lang="ko-KR" altLang="en-US" sz="1800" b="1" dirty="0" smtClean="0">
                <a:latin typeface="+mn-ea"/>
                <a:ea typeface="+mn-ea"/>
              </a:rPr>
              <a:t>에서 수집한</a:t>
            </a:r>
            <a:r>
              <a:rPr lang="ko-KR" altLang="en-US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err="1" smtClean="0">
                <a:latin typeface="+mn-ea"/>
                <a:ea typeface="+mn-ea"/>
              </a:rPr>
              <a:t>데이타</a:t>
            </a:r>
            <a:r>
              <a:rPr lang="ko-KR" altLang="en-US" sz="1800" b="1" dirty="0" smtClean="0">
                <a:latin typeface="+mn-ea"/>
                <a:ea typeface="+mn-ea"/>
              </a:rPr>
              <a:t> 확인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/>
              <a:t>[&gt; show databases;</a:t>
            </a:r>
          </a:p>
          <a:p>
            <a:pPr algn="l"/>
            <a:r>
              <a:rPr lang="en-US" altLang="ko-KR" sz="1000" dirty="0"/>
              <a:t>name: databases</a:t>
            </a:r>
          </a:p>
          <a:p>
            <a:pPr algn="l"/>
            <a:r>
              <a:rPr lang="en-US" altLang="ko-KR" sz="1000" dirty="0"/>
              <a:t>name</a:t>
            </a:r>
          </a:p>
          <a:p>
            <a:pPr algn="l"/>
            <a:r>
              <a:rPr lang="en-US" altLang="ko-KR" sz="1000" dirty="0"/>
              <a:t>----</a:t>
            </a:r>
          </a:p>
          <a:p>
            <a:pPr algn="l"/>
            <a:r>
              <a:rPr lang="en-US" altLang="ko-KR" sz="1000" dirty="0"/>
              <a:t>_internal</a:t>
            </a:r>
          </a:p>
          <a:p>
            <a:pPr algn="l"/>
            <a:r>
              <a:rPr lang="en-US" altLang="ko-KR" sz="1000" dirty="0" err="1"/>
              <a:t>mydb</a:t>
            </a:r>
            <a:endParaRPr lang="en-US" altLang="ko-KR" sz="1000" dirty="0"/>
          </a:p>
          <a:p>
            <a:pPr algn="l"/>
            <a:r>
              <a:rPr lang="en-US" altLang="ko-KR" sz="1000" b="1" dirty="0" err="1">
                <a:solidFill>
                  <a:srgbClr val="FF0000"/>
                </a:solidFill>
              </a:rPr>
              <a:t>telegraf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&gt; show measurements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measurements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</a:t>
            </a: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cpu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disk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kernel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mem</a:t>
            </a: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mysql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mysql_info_schema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mysql_users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mysql_variables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net</a:t>
            </a: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netstat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system</a:t>
            </a:r>
          </a:p>
          <a:p>
            <a:pPr algn="l"/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show tag keys from </a:t>
            </a:r>
            <a:r>
              <a:rPr lang="en-US" altLang="ko-KR" sz="1000" dirty="0" err="1">
                <a:latin typeface="+mn-ea"/>
                <a:ea typeface="+mn-ea"/>
              </a:rPr>
              <a:t>mysql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</a:t>
            </a:r>
            <a:r>
              <a:rPr lang="en-US" altLang="ko-KR" sz="1000" dirty="0" err="1">
                <a:latin typeface="+mn-ea"/>
                <a:ea typeface="+mn-ea"/>
              </a:rPr>
              <a:t>mysql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tagKey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host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server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show tag values from </a:t>
            </a:r>
            <a:r>
              <a:rPr lang="en-US" altLang="ko-KR" sz="1000" dirty="0" err="1">
                <a:latin typeface="+mn-ea"/>
                <a:ea typeface="+mn-ea"/>
              </a:rPr>
              <a:t>mysql</a:t>
            </a:r>
            <a:r>
              <a:rPr lang="en-US" altLang="ko-KR" sz="1000" dirty="0">
                <a:latin typeface="+mn-ea"/>
                <a:ea typeface="+mn-ea"/>
              </a:rPr>
              <a:t> with key=host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</a:t>
            </a:r>
            <a:r>
              <a:rPr lang="en-US" altLang="ko-KR" sz="1000" dirty="0" err="1">
                <a:latin typeface="+mn-ea"/>
                <a:ea typeface="+mn-ea"/>
              </a:rPr>
              <a:t>mysql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key  value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  -----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host </a:t>
            </a:r>
            <a:r>
              <a:rPr lang="en-US" altLang="ko-KR" sz="1000" dirty="0" err="1">
                <a:latin typeface="+mn-ea"/>
                <a:ea typeface="+mn-ea"/>
              </a:rPr>
              <a:t>glusterfs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show field keys from </a:t>
            </a:r>
            <a:r>
              <a:rPr lang="en-US" altLang="ko-KR" sz="1000" dirty="0" err="1">
                <a:latin typeface="+mn-ea"/>
                <a:ea typeface="+mn-ea"/>
              </a:rPr>
              <a:t>mysql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</a:t>
            </a:r>
            <a:r>
              <a:rPr lang="en-US" altLang="ko-KR" sz="1000" dirty="0" err="1">
                <a:latin typeface="+mn-ea"/>
                <a:ea typeface="+mn-ea"/>
              </a:rPr>
              <a:t>mysql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fieldKey</a:t>
            </a:r>
            <a:r>
              <a:rPr lang="en-US" altLang="ko-KR" sz="1000" dirty="0">
                <a:latin typeface="+mn-ea"/>
                <a:ea typeface="+mn-ea"/>
              </a:rPr>
              <a:t>                                 </a:t>
            </a:r>
            <a:r>
              <a:rPr lang="en-US" altLang="ko-KR" sz="1000" dirty="0" err="1">
                <a:latin typeface="+mn-ea"/>
                <a:ea typeface="+mn-ea"/>
              </a:rPr>
              <a:t>fieldType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--------                                 ---------</a:t>
            </a: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aborted_clients</a:t>
            </a:r>
            <a:r>
              <a:rPr lang="en-US" altLang="ko-KR" sz="1000" dirty="0">
                <a:latin typeface="+mn-ea"/>
                <a:ea typeface="+mn-ea"/>
              </a:rPr>
              <a:t>                          integer</a:t>
            </a: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aborted_connects</a:t>
            </a:r>
            <a:r>
              <a:rPr lang="en-US" altLang="ko-KR" sz="1000" dirty="0">
                <a:latin typeface="+mn-ea"/>
                <a:ea typeface="+mn-ea"/>
              </a:rPr>
              <a:t>                         integer</a:t>
            </a:r>
          </a:p>
          <a:p>
            <a:pPr algn="l"/>
            <a:r>
              <a:rPr lang="en-US" altLang="ko-KR" sz="1000" dirty="0" err="1">
                <a:latin typeface="+mn-ea"/>
                <a:ea typeface="+mn-ea"/>
              </a:rPr>
              <a:t>access_denied_errors</a:t>
            </a:r>
            <a:r>
              <a:rPr lang="en-US" altLang="ko-KR" sz="1000" dirty="0">
                <a:latin typeface="+mn-ea"/>
                <a:ea typeface="+mn-ea"/>
              </a:rPr>
              <a:t>                     integer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select uptime form </a:t>
            </a:r>
            <a:r>
              <a:rPr lang="en-US" altLang="ko-KR" sz="1000" dirty="0" err="1">
                <a:latin typeface="+mn-ea"/>
                <a:ea typeface="+mn-ea"/>
              </a:rPr>
              <a:t>mysql</a:t>
            </a:r>
            <a:r>
              <a:rPr lang="en-US" altLang="ko-KR" sz="1000" dirty="0"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ERR: error parsing query: found form, expected FROM at line 1, char 15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&gt; select uptime from </a:t>
            </a:r>
            <a:r>
              <a:rPr lang="en-US" altLang="ko-KR" sz="1000" dirty="0" err="1">
                <a:latin typeface="+mn-ea"/>
                <a:ea typeface="+mn-ea"/>
              </a:rPr>
              <a:t>mysql</a:t>
            </a:r>
            <a:r>
              <a:rPr lang="en-US" altLang="ko-KR" sz="1000" dirty="0"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name: </a:t>
            </a:r>
            <a:r>
              <a:rPr lang="en-US" altLang="ko-KR" sz="1000" dirty="0" err="1">
                <a:latin typeface="+mn-ea"/>
                <a:ea typeface="+mn-ea"/>
              </a:rPr>
              <a:t>mysql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time                uptime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----                ------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1497345660000000000 3305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1497345670000000000 3315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1497345680000000000 3325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1497345690000000000 3335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1497345700000000000 3345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1497345710000000000 3355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1497345720000000000 </a:t>
            </a:r>
            <a:r>
              <a:rPr lang="en-US" altLang="ko-KR" sz="1600" dirty="0">
                <a:latin typeface="+mn-ea"/>
                <a:ea typeface="+mn-ea"/>
              </a:rPr>
              <a:t>3365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0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1474035574</TotalTime>
  <Pages>39</Pages>
  <Words>1760</Words>
  <Application>Microsoft Office PowerPoint</Application>
  <PresentationFormat>사용자 지정</PresentationFormat>
  <Paragraphs>409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1_디자인 사용자 지정</vt:lpstr>
      <vt:lpstr>3_디자인 사용자 지정</vt:lpstr>
      <vt:lpstr>InfluxDB</vt:lpstr>
      <vt:lpstr>1. InfluxDB</vt:lpstr>
      <vt:lpstr>1. InfluxDB</vt:lpstr>
      <vt:lpstr>1. InfluxDB 설치</vt:lpstr>
      <vt:lpstr>1. InfluxDB 서버설치</vt:lpstr>
      <vt:lpstr>1. InfluxDB 서버설치</vt:lpstr>
      <vt:lpstr>1. InfluxDB</vt:lpstr>
      <vt:lpstr>1. InfluxDB 설치</vt:lpstr>
      <vt:lpstr>1. InfluxDB 서버설치</vt:lpstr>
      <vt:lpstr>1. InfluxDB</vt:lpstr>
      <vt:lpstr>1. InfluxDB 설치</vt:lpstr>
      <vt:lpstr>1. InfluxDB 설치</vt:lpstr>
      <vt:lpstr>1. InfluxDB 설치</vt:lpstr>
      <vt:lpstr>1. InfluxDB 설치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6198</cp:revision>
  <cp:lastPrinted>2014-04-16T08:01:37Z</cp:lastPrinted>
  <dcterms:created xsi:type="dcterms:W3CDTF">1996-10-14T12:11:22Z</dcterms:created>
  <dcterms:modified xsi:type="dcterms:W3CDTF">2017-06-14T14:07:25Z</dcterms:modified>
</cp:coreProperties>
</file>