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4"/>
  </p:notesMasterIdLst>
  <p:handoutMasterIdLst>
    <p:handoutMasterId r:id="rId15"/>
  </p:handoutMasterIdLst>
  <p:sldIdLst>
    <p:sldId id="3426" r:id="rId3"/>
    <p:sldId id="3646" r:id="rId4"/>
    <p:sldId id="3690" r:id="rId5"/>
    <p:sldId id="3705" r:id="rId6"/>
    <p:sldId id="3706" r:id="rId7"/>
    <p:sldId id="3707" r:id="rId8"/>
    <p:sldId id="3708" r:id="rId9"/>
    <p:sldId id="3709" r:id="rId10"/>
    <p:sldId id="3710" r:id="rId11"/>
    <p:sldId id="3712" r:id="rId12"/>
    <p:sldId id="3711" r:id="rId13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46"/>
            <p14:sldId id="3690"/>
            <p14:sldId id="3705"/>
            <p14:sldId id="3706"/>
            <p14:sldId id="3707"/>
            <p14:sldId id="3708"/>
            <p14:sldId id="3709"/>
            <p14:sldId id="3710"/>
            <p14:sldId id="3712"/>
            <p14:sldId id="37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6" autoAdjust="0"/>
    <p:restoredTop sz="98698" autoAdjust="0"/>
  </p:normalViewPr>
  <p:slideViewPr>
    <p:cSldViewPr showGuides="1">
      <p:cViewPr>
        <p:scale>
          <a:sx n="100" d="100"/>
          <a:sy n="100" d="100"/>
        </p:scale>
        <p:origin x="-72" y="-180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ressjs/body-parser" TargetMode="External"/><Relationship Id="rId2" Type="http://schemas.openxmlformats.org/officeDocument/2006/relationships/hyperlink" Target="https://github.com/expressjs/morga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expressjs/cookie-par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 EXPRESS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express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49072" cy="604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express app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>
                <a:solidFill>
                  <a:srgbClr val="660E7A"/>
                </a:solidFill>
              </a:rPr>
              <a:t>express </a:t>
            </a:r>
            <a:r>
              <a:rPr lang="en-US" altLang="ko-KR" sz="1000" dirty="0"/>
              <a:t>= </a:t>
            </a:r>
            <a:r>
              <a:rPr lang="en-US" altLang="ko-KR" sz="1000" i="1" dirty="0"/>
              <a:t>require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'express'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>
                <a:solidFill>
                  <a:srgbClr val="660E7A"/>
                </a:solidFill>
              </a:rPr>
              <a:t>router </a:t>
            </a:r>
            <a:r>
              <a:rPr lang="en-US" altLang="ko-KR" sz="1000" dirty="0"/>
              <a:t>= 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express</a:t>
            </a:r>
            <a:r>
              <a:rPr lang="en-US" altLang="ko-KR" sz="1000" dirty="0" err="1"/>
              <a:t>.</a:t>
            </a:r>
            <a:r>
              <a:rPr lang="en-US" altLang="ko-KR" sz="1000" b="1" dirty="0" err="1">
                <a:solidFill>
                  <a:srgbClr val="660E7A"/>
                </a:solidFill>
              </a:rPr>
              <a:t>Router</a:t>
            </a:r>
            <a:r>
              <a:rPr lang="en-US" altLang="ko-KR" sz="1000" dirty="0"/>
              <a:t>();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i="1" dirty="0">
                <a:solidFill>
                  <a:srgbClr val="808080"/>
                </a:solidFill>
              </a:rPr>
              <a:t>/* GET home page. */</a:t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b="1" i="1" dirty="0" err="1">
                <a:solidFill>
                  <a:srgbClr val="660E7A"/>
                </a:solidFill>
              </a:rPr>
              <a:t>router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get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'/'</a:t>
            </a:r>
            <a:r>
              <a:rPr lang="en-US" altLang="ko-KR" sz="1000" dirty="0"/>
              <a:t>, </a:t>
            </a:r>
            <a:r>
              <a:rPr lang="en-US" altLang="ko-KR" sz="1000" b="1" dirty="0">
                <a:solidFill>
                  <a:srgbClr val="000080"/>
                </a:solidFill>
              </a:rPr>
              <a:t>function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req</a:t>
            </a:r>
            <a:r>
              <a:rPr lang="en-US" altLang="ko-KR" sz="1000" dirty="0"/>
              <a:t>, res, next) {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dirty="0" err="1"/>
              <a:t>res.</a:t>
            </a:r>
            <a:r>
              <a:rPr lang="en-US" altLang="ko-KR" sz="1000" dirty="0" err="1">
                <a:solidFill>
                  <a:srgbClr val="7A7A43"/>
                </a:solidFill>
              </a:rPr>
              <a:t>render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'index'</a:t>
            </a:r>
            <a:r>
              <a:rPr lang="en-US" altLang="ko-KR" sz="1000" dirty="0"/>
              <a:t>, { </a:t>
            </a:r>
            <a:r>
              <a:rPr lang="en-US" altLang="ko-KR" sz="1000" b="1" dirty="0">
                <a:solidFill>
                  <a:srgbClr val="660E7A"/>
                </a:solidFill>
              </a:rPr>
              <a:t>title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'Express' </a:t>
            </a:r>
            <a:r>
              <a:rPr lang="en-US" altLang="ko-KR" sz="1000" dirty="0"/>
              <a:t>});</a:t>
            </a:r>
            <a:br>
              <a:rPr lang="en-US" altLang="ko-KR" sz="1000" dirty="0"/>
            </a:br>
            <a:r>
              <a:rPr lang="en-US" altLang="ko-KR" sz="1000" dirty="0"/>
              <a:t>});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i="1" dirty="0" err="1">
                <a:solidFill>
                  <a:srgbClr val="660E7A"/>
                </a:solidFill>
              </a:rPr>
              <a:t>module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exports</a:t>
            </a:r>
            <a:r>
              <a:rPr lang="en-US" altLang="ko-KR" sz="1000" dirty="0">
                <a:solidFill>
                  <a:srgbClr val="7A7A43"/>
                </a:solidFill>
              </a:rPr>
              <a:t> </a:t>
            </a:r>
            <a:r>
              <a:rPr lang="en-US" altLang="ko-KR" sz="1000" dirty="0"/>
              <a:t>= </a:t>
            </a:r>
            <a:r>
              <a:rPr lang="en-US" altLang="ko-KR" sz="1000" b="1" i="1" dirty="0">
                <a:solidFill>
                  <a:srgbClr val="660E7A"/>
                </a:solidFill>
              </a:rPr>
              <a:t>router</a:t>
            </a:r>
            <a:r>
              <a:rPr lang="en-US" altLang="ko-KR" sz="1000" dirty="0"/>
              <a:t>;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200" b="1" dirty="0">
                <a:latin typeface="+mn-ea"/>
                <a:ea typeface="+mn-ea"/>
              </a:rPr>
              <a:t>/routes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dirty="0" err="1" smtClean="0">
                <a:latin typeface="+mn-ea"/>
                <a:ea typeface="+mn-ea"/>
              </a:rPr>
              <a:t>라우팅을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위한 폴더입니다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 err="1">
                <a:latin typeface="+mn-ea"/>
                <a:ea typeface="+mn-ea"/>
              </a:rPr>
              <a:t>라우팅</a:t>
            </a:r>
            <a:r>
              <a:rPr lang="ko-KR" altLang="en-US" sz="1200" dirty="0">
                <a:latin typeface="+mn-ea"/>
                <a:ea typeface="+mn-ea"/>
              </a:rPr>
              <a:t> 리소스 별로 모듈을 만들어 </a:t>
            </a:r>
            <a:r>
              <a:rPr lang="ko-KR" altLang="en-US" sz="1200" dirty="0" err="1">
                <a:latin typeface="+mn-ea"/>
                <a:ea typeface="+mn-ea"/>
              </a:rPr>
              <a:t>라우팅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로직을</a:t>
            </a:r>
            <a:r>
              <a:rPr lang="ko-KR" altLang="en-US" sz="1200" dirty="0">
                <a:latin typeface="+mn-ea"/>
                <a:ea typeface="+mn-ea"/>
              </a:rPr>
              <a:t> 각 파일에 구현 합니다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그 중 </a:t>
            </a:r>
            <a:r>
              <a:rPr lang="en-US" altLang="ko-KR" sz="1200" dirty="0">
                <a:latin typeface="+mn-ea"/>
                <a:ea typeface="+mn-ea"/>
              </a:rPr>
              <a:t>/routes/index.js </a:t>
            </a:r>
            <a:r>
              <a:rPr lang="ko-KR" altLang="en-US" sz="1200" dirty="0">
                <a:latin typeface="+mn-ea"/>
                <a:ea typeface="+mn-ea"/>
              </a:rPr>
              <a:t>파일을 살펴 봅시다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+mn-ea"/>
                <a:ea typeface="+mn-ea"/>
              </a:rPr>
              <a:t>express.Router</a:t>
            </a:r>
            <a:r>
              <a:rPr lang="en-US" altLang="ko-KR" sz="1200" kern="0" dirty="0">
                <a:latin typeface="+mn-ea"/>
                <a:ea typeface="+mn-ea"/>
              </a:rPr>
              <a:t>() </a:t>
            </a:r>
            <a:r>
              <a:rPr lang="ko-KR" altLang="en-US" sz="1200" kern="0" dirty="0">
                <a:latin typeface="+mn-ea"/>
                <a:ea typeface="+mn-ea"/>
              </a:rPr>
              <a:t>객체를 이용해 </a:t>
            </a:r>
            <a:r>
              <a:rPr lang="ko-KR" altLang="en-US" sz="1200" kern="0" dirty="0" err="1">
                <a:latin typeface="+mn-ea"/>
                <a:ea typeface="+mn-ea"/>
              </a:rPr>
              <a:t>라우팅</a:t>
            </a:r>
            <a:r>
              <a:rPr lang="ko-KR" altLang="en-US" sz="1200" kern="0" dirty="0">
                <a:latin typeface="+mn-ea"/>
                <a:ea typeface="+mn-ea"/>
              </a:rPr>
              <a:t> </a:t>
            </a:r>
            <a:r>
              <a:rPr lang="ko-KR" altLang="en-US" sz="1200" kern="0" dirty="0" err="1">
                <a:latin typeface="+mn-ea"/>
                <a:ea typeface="+mn-ea"/>
              </a:rPr>
              <a:t>로직을</a:t>
            </a:r>
            <a:r>
              <a:rPr lang="ko-KR" altLang="en-US" sz="1200" kern="0" dirty="0">
                <a:latin typeface="+mn-ea"/>
                <a:ea typeface="+mn-ea"/>
              </a:rPr>
              <a:t> 설정 합니다</a:t>
            </a:r>
            <a:r>
              <a:rPr lang="en-US" altLang="ko-KR" sz="1200" kern="0" dirty="0">
                <a:latin typeface="+mn-ea"/>
                <a:ea typeface="+mn-ea"/>
              </a:rPr>
              <a:t>. </a:t>
            </a:r>
            <a:endParaRPr lang="en-US" altLang="ko-KR" sz="1200" kern="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 err="1" smtClean="0">
                <a:latin typeface="+mn-ea"/>
                <a:ea typeface="+mn-ea"/>
              </a:rPr>
              <a:t>라우트</a:t>
            </a:r>
            <a:r>
              <a:rPr lang="ko-KR" altLang="en-US" sz="1200" kern="0" dirty="0" smtClean="0">
                <a:latin typeface="+mn-ea"/>
                <a:ea typeface="+mn-ea"/>
              </a:rPr>
              <a:t> </a:t>
            </a:r>
            <a:r>
              <a:rPr lang="ko-KR" altLang="en-US" sz="1200" kern="0" dirty="0">
                <a:latin typeface="+mn-ea"/>
                <a:ea typeface="+mn-ea"/>
              </a:rPr>
              <a:t>객체 </a:t>
            </a:r>
            <a:r>
              <a:rPr lang="en-US" altLang="ko-KR" sz="1200" kern="0" dirty="0">
                <a:latin typeface="+mn-ea"/>
                <a:ea typeface="+mn-ea"/>
              </a:rPr>
              <a:t>router</a:t>
            </a:r>
            <a:r>
              <a:rPr lang="ko-KR" altLang="en-US" sz="1200" kern="0" dirty="0">
                <a:latin typeface="+mn-ea"/>
                <a:ea typeface="+mn-ea"/>
              </a:rPr>
              <a:t>는 </a:t>
            </a:r>
            <a:r>
              <a:rPr lang="en-US" altLang="ko-KR" sz="1200" kern="0" dirty="0">
                <a:latin typeface="+mn-ea"/>
                <a:ea typeface="+mn-ea"/>
              </a:rPr>
              <a:t>get() </a:t>
            </a:r>
            <a:r>
              <a:rPr lang="ko-KR" altLang="en-US" sz="1200" kern="0" dirty="0">
                <a:latin typeface="+mn-ea"/>
                <a:ea typeface="+mn-ea"/>
              </a:rPr>
              <a:t>함수를 이용해 </a:t>
            </a:r>
            <a:r>
              <a:rPr lang="en-US" altLang="ko-KR" sz="1200" kern="0" dirty="0">
                <a:latin typeface="+mn-ea"/>
                <a:ea typeface="+mn-ea"/>
              </a:rPr>
              <a:t>/ URI</a:t>
            </a:r>
            <a:r>
              <a:rPr lang="ko-KR" altLang="en-US" sz="1200" kern="0" dirty="0">
                <a:latin typeface="+mn-ea"/>
                <a:ea typeface="+mn-ea"/>
              </a:rPr>
              <a:t>로 호출되었을 경우 어떤 </a:t>
            </a:r>
            <a:r>
              <a:rPr lang="ko-KR" altLang="en-US" sz="1200" kern="0" dirty="0" err="1">
                <a:latin typeface="+mn-ea"/>
                <a:ea typeface="+mn-ea"/>
              </a:rPr>
              <a:t>로직을</a:t>
            </a:r>
            <a:r>
              <a:rPr lang="ko-KR" altLang="en-US" sz="1200" kern="0" dirty="0">
                <a:latin typeface="+mn-ea"/>
                <a:ea typeface="+mn-ea"/>
              </a:rPr>
              <a:t> 수행하도록 합니다</a:t>
            </a:r>
            <a:r>
              <a:rPr lang="en-US" altLang="ko-KR" sz="1200" kern="0" dirty="0">
                <a:latin typeface="+mn-ea"/>
                <a:ea typeface="+mn-ea"/>
              </a:rPr>
              <a:t>. </a:t>
            </a:r>
            <a:r>
              <a:rPr lang="ko-KR" altLang="en-US" sz="1200" kern="0" dirty="0" err="1">
                <a:latin typeface="+mn-ea"/>
                <a:ea typeface="+mn-ea"/>
              </a:rPr>
              <a:t>두번째</a:t>
            </a:r>
            <a:r>
              <a:rPr lang="ko-KR" altLang="en-US" sz="1200" kern="0" dirty="0">
                <a:latin typeface="+mn-ea"/>
                <a:ea typeface="+mn-ea"/>
              </a:rPr>
              <a:t> </a:t>
            </a:r>
            <a:r>
              <a:rPr lang="ko-KR" altLang="en-US" sz="1200" kern="0" dirty="0" err="1">
                <a:latin typeface="+mn-ea"/>
                <a:ea typeface="+mn-ea"/>
              </a:rPr>
              <a:t>파라매터인</a:t>
            </a:r>
            <a:r>
              <a:rPr lang="ko-KR" altLang="en-US" sz="1200" kern="0" dirty="0">
                <a:latin typeface="+mn-ea"/>
                <a:ea typeface="+mn-ea"/>
              </a:rPr>
              <a:t> </a:t>
            </a:r>
            <a:r>
              <a:rPr lang="ko-KR" altLang="en-US" sz="1200" kern="0" dirty="0" err="1">
                <a:latin typeface="+mn-ea"/>
                <a:ea typeface="+mn-ea"/>
              </a:rPr>
              <a:t>콜백함수는</a:t>
            </a:r>
            <a:r>
              <a:rPr lang="ko-KR" altLang="en-US" sz="1200" kern="0" dirty="0">
                <a:latin typeface="+mn-ea"/>
                <a:ea typeface="+mn-ea"/>
              </a:rPr>
              <a:t> </a:t>
            </a:r>
            <a:r>
              <a:rPr lang="ko-KR" altLang="en-US" sz="1200" kern="0" dirty="0" err="1">
                <a:latin typeface="+mn-ea"/>
                <a:ea typeface="+mn-ea"/>
              </a:rPr>
              <a:t>세개의</a:t>
            </a:r>
            <a:r>
              <a:rPr lang="ko-KR" altLang="en-US" sz="1200" kern="0" dirty="0">
                <a:latin typeface="+mn-ea"/>
                <a:ea typeface="+mn-ea"/>
              </a:rPr>
              <a:t> </a:t>
            </a:r>
            <a:r>
              <a:rPr lang="ko-KR" altLang="en-US" sz="1200" kern="0" dirty="0" err="1">
                <a:latin typeface="+mn-ea"/>
                <a:ea typeface="+mn-ea"/>
              </a:rPr>
              <a:t>파라메터를</a:t>
            </a:r>
            <a:r>
              <a:rPr lang="ko-KR" altLang="en-US" sz="1200" kern="0" dirty="0">
                <a:latin typeface="+mn-ea"/>
                <a:ea typeface="+mn-ea"/>
              </a:rPr>
              <a:t> 갖는데 다음과 같습니다</a:t>
            </a:r>
            <a:r>
              <a:rPr lang="en-US" altLang="ko-KR" sz="1200" kern="0" dirty="0">
                <a:latin typeface="+mn-ea"/>
                <a:ea typeface="+mn-ea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smtClean="0">
                <a:latin typeface="+mn-ea"/>
                <a:ea typeface="+mn-ea"/>
              </a:rPr>
              <a:t>•</a:t>
            </a:r>
            <a:r>
              <a:rPr lang="en-US" altLang="ko-KR" sz="1200" kern="0" dirty="0" err="1">
                <a:latin typeface="+mn-ea"/>
                <a:ea typeface="+mn-ea"/>
              </a:rPr>
              <a:t>req</a:t>
            </a:r>
            <a:r>
              <a:rPr lang="en-US" altLang="ko-KR" sz="1200" kern="0" dirty="0">
                <a:latin typeface="+mn-ea"/>
                <a:ea typeface="+mn-ea"/>
              </a:rPr>
              <a:t>: </a:t>
            </a:r>
            <a:r>
              <a:rPr lang="ko-KR" altLang="en-US" sz="1200" kern="0" dirty="0">
                <a:latin typeface="+mn-ea"/>
                <a:ea typeface="+mn-ea"/>
              </a:rPr>
              <a:t>클라이언트 요청정보를 담은 객체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+mn-ea"/>
                <a:ea typeface="+mn-ea"/>
              </a:rPr>
              <a:t>•res: </a:t>
            </a:r>
            <a:r>
              <a:rPr lang="ko-KR" altLang="en-US" sz="1200" kern="0" dirty="0">
                <a:latin typeface="+mn-ea"/>
                <a:ea typeface="+mn-ea"/>
              </a:rPr>
              <a:t>요청한 </a:t>
            </a:r>
            <a:r>
              <a:rPr lang="ko-KR" altLang="en-US" sz="1200" kern="0" dirty="0" err="1">
                <a:latin typeface="+mn-ea"/>
                <a:ea typeface="+mn-ea"/>
              </a:rPr>
              <a:t>클라이어트로</a:t>
            </a:r>
            <a:r>
              <a:rPr lang="ko-KR" altLang="en-US" sz="1200" kern="0" dirty="0">
                <a:latin typeface="+mn-ea"/>
                <a:ea typeface="+mn-ea"/>
              </a:rPr>
              <a:t> 응답을 위한 객체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+mn-ea"/>
                <a:ea typeface="+mn-ea"/>
              </a:rPr>
              <a:t>•next: </a:t>
            </a:r>
            <a:r>
              <a:rPr lang="ko-KR" altLang="en-US" sz="1200" kern="0" dirty="0">
                <a:latin typeface="+mn-ea"/>
                <a:ea typeface="+mn-ea"/>
              </a:rPr>
              <a:t>다음 </a:t>
            </a:r>
            <a:r>
              <a:rPr lang="ko-KR" altLang="en-US" sz="1200" kern="0" dirty="0" err="1">
                <a:latin typeface="+mn-ea"/>
                <a:ea typeface="+mn-ea"/>
              </a:rPr>
              <a:t>로직</a:t>
            </a:r>
            <a:r>
              <a:rPr lang="ko-KR" altLang="en-US" sz="1200" kern="0" dirty="0">
                <a:latin typeface="+mn-ea"/>
                <a:ea typeface="+mn-ea"/>
              </a:rPr>
              <a:t> 수행을 위한 </a:t>
            </a:r>
            <a:r>
              <a:rPr lang="ko-KR" altLang="en-US" sz="1200" kern="0" dirty="0" err="1">
                <a:latin typeface="+mn-ea"/>
                <a:ea typeface="+mn-ea"/>
              </a:rPr>
              <a:t>함수명</a:t>
            </a:r>
            <a:endParaRPr lang="ko-KR" altLang="en-US" sz="12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>
                <a:latin typeface="+mn-ea"/>
                <a:ea typeface="+mn-ea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>
                <a:latin typeface="+mn-ea"/>
                <a:ea typeface="+mn-ea"/>
              </a:rPr>
              <a:t>위 코드는 </a:t>
            </a:r>
            <a:r>
              <a:rPr lang="ko-KR" altLang="en-US" sz="1200" kern="0" dirty="0" err="1">
                <a:latin typeface="+mn-ea"/>
                <a:ea typeface="+mn-ea"/>
              </a:rPr>
              <a:t>클라인언트로부터</a:t>
            </a:r>
            <a:r>
              <a:rPr lang="ko-KR" altLang="en-US" sz="1200" kern="0" dirty="0">
                <a:latin typeface="+mn-ea"/>
                <a:ea typeface="+mn-ea"/>
              </a:rPr>
              <a:t> </a:t>
            </a:r>
            <a:r>
              <a:rPr lang="en-US" altLang="ko-KR" sz="1200" kern="0" dirty="0">
                <a:latin typeface="+mn-ea"/>
                <a:ea typeface="+mn-ea"/>
              </a:rPr>
              <a:t>GET / </a:t>
            </a:r>
            <a:r>
              <a:rPr lang="ko-KR" altLang="en-US" sz="1200" kern="0" dirty="0">
                <a:latin typeface="+mn-ea"/>
                <a:ea typeface="+mn-ea"/>
              </a:rPr>
              <a:t>호출이 있을 경우</a:t>
            </a:r>
            <a:r>
              <a:rPr lang="en-US" altLang="ko-KR" sz="1200" kern="0" dirty="0">
                <a:latin typeface="+mn-ea"/>
                <a:ea typeface="+mn-ea"/>
              </a:rPr>
              <a:t>, </a:t>
            </a:r>
            <a:r>
              <a:rPr lang="en-US" altLang="ko-KR" sz="1200" kern="0" dirty="0" smtClean="0">
                <a:latin typeface="+mn-ea"/>
                <a:ea typeface="+mn-ea"/>
              </a:rPr>
              <a:t>view</a:t>
            </a:r>
            <a:r>
              <a:rPr lang="ko-KR" altLang="en-US" sz="1200" kern="0" dirty="0" smtClean="0">
                <a:latin typeface="+mn-ea"/>
                <a:ea typeface="+mn-ea"/>
              </a:rPr>
              <a:t>로 </a:t>
            </a:r>
            <a:r>
              <a:rPr lang="ko-KR" altLang="en-US" sz="1200" kern="0" dirty="0" err="1" smtClean="0">
                <a:latin typeface="+mn-ea"/>
                <a:ea typeface="+mn-ea"/>
              </a:rPr>
              <a:t>렌더링하라는</a:t>
            </a:r>
            <a:r>
              <a:rPr lang="ko-KR" altLang="en-US" sz="1200" kern="0" dirty="0" smtClean="0">
                <a:latin typeface="+mn-ea"/>
                <a:ea typeface="+mn-ea"/>
              </a:rPr>
              <a:t> </a:t>
            </a:r>
            <a:r>
              <a:rPr lang="ko-KR" altLang="en-US" sz="1200" kern="0" dirty="0">
                <a:latin typeface="+mn-ea"/>
                <a:ea typeface="+mn-ea"/>
              </a:rPr>
              <a:t>의미 정도로 이해하면 </a:t>
            </a:r>
            <a:r>
              <a:rPr lang="ko-KR" altLang="en-US" sz="1200" kern="0" dirty="0" smtClean="0">
                <a:latin typeface="+mn-ea"/>
                <a:ea typeface="+mn-ea"/>
              </a:rPr>
              <a:t>됩니다</a:t>
            </a:r>
            <a:endParaRPr lang="ko-KR" altLang="en-US" sz="1200" kern="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2402" y="882117"/>
            <a:ext cx="5219700" cy="34009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200" dirty="0">
                <a:latin typeface="+mn-ea"/>
                <a:ea typeface="+mn-ea"/>
              </a:rPr>
              <a:t>프로토콜의 </a:t>
            </a:r>
            <a:r>
              <a:rPr lang="ko-KR" altLang="en-US" sz="1200" dirty="0" err="1">
                <a:latin typeface="+mn-ea"/>
                <a:ea typeface="+mn-ea"/>
              </a:rPr>
              <a:t>메소드에</a:t>
            </a:r>
            <a:r>
              <a:rPr lang="ko-KR" altLang="en-US" sz="1200" dirty="0">
                <a:latin typeface="+mn-ea"/>
                <a:ea typeface="+mn-ea"/>
              </a:rPr>
              <a:t> 따라 </a:t>
            </a:r>
            <a:r>
              <a:rPr lang="ko-KR" altLang="en-US" sz="1200" dirty="0" err="1">
                <a:latin typeface="+mn-ea"/>
                <a:ea typeface="+mn-ea"/>
              </a:rPr>
              <a:t>라우터</a:t>
            </a:r>
            <a:r>
              <a:rPr lang="ko-KR" altLang="en-US" sz="1200" dirty="0">
                <a:latin typeface="+mn-ea"/>
                <a:ea typeface="+mn-ea"/>
              </a:rPr>
              <a:t> 객체의 함수를 사용할 수 있습니다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•GET: </a:t>
            </a:r>
            <a:r>
              <a:rPr lang="en-US" altLang="ko-KR" sz="1200" dirty="0" err="1">
                <a:latin typeface="+mn-ea"/>
                <a:ea typeface="+mn-ea"/>
              </a:rPr>
              <a:t>router.get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•POST: </a:t>
            </a:r>
            <a:r>
              <a:rPr lang="en-US" altLang="ko-KR" sz="1200" dirty="0" err="1">
                <a:latin typeface="+mn-ea"/>
                <a:ea typeface="+mn-ea"/>
              </a:rPr>
              <a:t>router.post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•PUT: </a:t>
            </a:r>
            <a:r>
              <a:rPr lang="en-US" altLang="ko-KR" sz="1200" dirty="0" err="1">
                <a:latin typeface="+mn-ea"/>
                <a:ea typeface="+mn-ea"/>
              </a:rPr>
              <a:t>router.put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•DELETE: </a:t>
            </a:r>
            <a:r>
              <a:rPr lang="en-US" altLang="ko-KR" sz="1200" dirty="0" err="1">
                <a:latin typeface="+mn-ea"/>
                <a:ea typeface="+mn-ea"/>
              </a:rPr>
              <a:t>router.delete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get</a:t>
            </a:r>
            <a:r>
              <a:rPr lang="ko-KR" altLang="en-US" sz="1200" dirty="0">
                <a:latin typeface="+mn-ea"/>
                <a:ea typeface="+mn-ea"/>
              </a:rPr>
              <a:t>함수의 </a:t>
            </a:r>
            <a:r>
              <a:rPr lang="ko-KR" altLang="en-US" sz="1200" dirty="0" err="1">
                <a:latin typeface="+mn-ea"/>
                <a:ea typeface="+mn-ea"/>
              </a:rPr>
              <a:t>첫번째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파라매터에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만 설정한 이유는 </a:t>
            </a:r>
            <a:r>
              <a:rPr lang="en-US" altLang="ko-KR" sz="1200" dirty="0">
                <a:latin typeface="+mn-ea"/>
                <a:ea typeface="+mn-ea"/>
              </a:rPr>
              <a:t>app.js </a:t>
            </a:r>
            <a:r>
              <a:rPr lang="ko-KR" altLang="en-US" sz="1200" dirty="0">
                <a:latin typeface="+mn-ea"/>
                <a:ea typeface="+mn-ea"/>
              </a:rPr>
              <a:t>파일에 있습니다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이미 </a:t>
            </a:r>
            <a:r>
              <a:rPr lang="en-US" altLang="ko-KR" sz="1200" dirty="0">
                <a:latin typeface="+mn-ea"/>
                <a:ea typeface="+mn-ea"/>
              </a:rPr>
              <a:t>app.js</a:t>
            </a:r>
            <a:r>
              <a:rPr lang="ko-KR" altLang="en-US" sz="1200" dirty="0">
                <a:latin typeface="+mn-ea"/>
                <a:ea typeface="+mn-ea"/>
              </a:rPr>
              <a:t>에 있는 </a:t>
            </a:r>
            <a:r>
              <a:rPr lang="en-US" altLang="ko-KR" sz="1200" dirty="0" err="1">
                <a:latin typeface="+mn-ea"/>
                <a:ea typeface="+mn-ea"/>
              </a:rPr>
              <a:t>app.use</a:t>
            </a:r>
            <a:r>
              <a:rPr lang="en-US" altLang="ko-KR" sz="1200" dirty="0">
                <a:latin typeface="+mn-ea"/>
                <a:ea typeface="+mn-ea"/>
              </a:rPr>
              <a:t>('/users', users) </a:t>
            </a:r>
            <a:r>
              <a:rPr lang="ko-KR" altLang="en-US" sz="1200" dirty="0">
                <a:latin typeface="+mn-ea"/>
                <a:ea typeface="+mn-ea"/>
              </a:rPr>
              <a:t>코드로 </a:t>
            </a:r>
            <a:r>
              <a:rPr lang="ko-KR" altLang="en-US" sz="1200" dirty="0" err="1">
                <a:latin typeface="+mn-ea"/>
                <a:ea typeface="+mn-ea"/>
              </a:rPr>
              <a:t>라우팅이</a:t>
            </a:r>
            <a:r>
              <a:rPr lang="ko-KR" altLang="en-US" sz="1200" dirty="0">
                <a:latin typeface="+mn-ea"/>
                <a:ea typeface="+mn-ea"/>
              </a:rPr>
              <a:t> 설정되어 있기 때문에 </a:t>
            </a:r>
            <a:r>
              <a:rPr lang="en-US" altLang="ko-KR" sz="1200" dirty="0">
                <a:latin typeface="+mn-ea"/>
                <a:ea typeface="+mn-ea"/>
              </a:rPr>
              <a:t>users.js </a:t>
            </a:r>
            <a:r>
              <a:rPr lang="ko-KR" altLang="en-US" sz="1200" dirty="0">
                <a:latin typeface="+mn-ea"/>
                <a:ea typeface="+mn-ea"/>
              </a:rPr>
              <a:t>모듈에서는 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만으로 </a:t>
            </a:r>
            <a:r>
              <a:rPr lang="ko-KR" altLang="en-US" sz="1200" dirty="0" err="1">
                <a:latin typeface="+mn-ea"/>
                <a:ea typeface="+mn-ea"/>
              </a:rPr>
              <a:t>라우팅</a:t>
            </a:r>
            <a:r>
              <a:rPr lang="ko-KR" altLang="en-US" sz="1200" dirty="0">
                <a:latin typeface="+mn-ea"/>
                <a:ea typeface="+mn-ea"/>
              </a:rPr>
              <a:t> 설정을 할 수 </a:t>
            </a:r>
            <a:r>
              <a:rPr lang="ko-KR" altLang="en-US" sz="1200" dirty="0" smtClean="0">
                <a:latin typeface="+mn-ea"/>
                <a:ea typeface="+mn-ea"/>
              </a:rPr>
              <a:t>있습니다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res </a:t>
            </a:r>
            <a:r>
              <a:rPr lang="ko-KR" altLang="en-US" sz="1200" dirty="0" err="1">
                <a:latin typeface="+mn-ea"/>
                <a:ea typeface="+mn-ea"/>
              </a:rPr>
              <a:t>파라매터는</a:t>
            </a:r>
            <a:r>
              <a:rPr lang="ko-KR" altLang="en-US" sz="1200" dirty="0">
                <a:latin typeface="+mn-ea"/>
                <a:ea typeface="+mn-ea"/>
              </a:rPr>
              <a:t> 클라이언트로 응답을 위한 객체입니다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err="1">
                <a:latin typeface="+mn-ea"/>
                <a:ea typeface="+mn-ea"/>
              </a:rPr>
              <a:t>res.send</a:t>
            </a:r>
            <a:r>
              <a:rPr lang="en-US" altLang="ko-KR" sz="1200" dirty="0">
                <a:latin typeface="+mn-ea"/>
                <a:ea typeface="+mn-ea"/>
              </a:rPr>
              <a:t>() </a:t>
            </a:r>
            <a:r>
              <a:rPr lang="ko-KR" altLang="en-US" sz="1200" dirty="0">
                <a:latin typeface="+mn-ea"/>
                <a:ea typeface="+mn-ea"/>
              </a:rPr>
              <a:t>함수를 이용해 문자열로 응답할 수 있습니다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이 외에도 응답을 위한 몇 가지 함수를 더 사용할 수 있습니다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res.send</a:t>
            </a:r>
            <a:r>
              <a:rPr lang="en-US" altLang="ko-KR" sz="1200" dirty="0">
                <a:latin typeface="+mn-ea"/>
                <a:ea typeface="+mn-ea"/>
              </a:rPr>
              <a:t>(): </a:t>
            </a:r>
            <a:r>
              <a:rPr lang="ko-KR" altLang="en-US" sz="1200" dirty="0">
                <a:latin typeface="+mn-ea"/>
                <a:ea typeface="+mn-ea"/>
              </a:rPr>
              <a:t>문자열로 응답</a:t>
            </a: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res.json</a:t>
            </a:r>
            <a:r>
              <a:rPr lang="en-US" altLang="ko-KR" sz="1200" dirty="0">
                <a:latin typeface="+mn-ea"/>
                <a:ea typeface="+mn-ea"/>
              </a:rPr>
              <a:t>(): </a:t>
            </a:r>
            <a:r>
              <a:rPr lang="ko-KR" altLang="en-US" sz="1200" dirty="0" err="1">
                <a:latin typeface="+mn-ea"/>
                <a:ea typeface="+mn-ea"/>
              </a:rPr>
              <a:t>제이슨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Json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객체로 응답</a:t>
            </a: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res.render</a:t>
            </a:r>
            <a:r>
              <a:rPr lang="en-US" altLang="ko-KR" sz="1200" dirty="0">
                <a:latin typeface="+mn-ea"/>
                <a:ea typeface="+mn-ea"/>
              </a:rPr>
              <a:t>(): </a:t>
            </a:r>
            <a:r>
              <a:rPr lang="ko-KR" altLang="en-US" sz="1200" dirty="0" err="1">
                <a:latin typeface="+mn-ea"/>
                <a:ea typeface="+mn-ea"/>
              </a:rPr>
              <a:t>제이드</a:t>
            </a:r>
            <a:r>
              <a:rPr lang="ko-KR" altLang="en-US" sz="1200" dirty="0">
                <a:latin typeface="+mn-ea"/>
                <a:ea typeface="+mn-ea"/>
              </a:rPr>
              <a:t> 템플릿을 </a:t>
            </a:r>
            <a:r>
              <a:rPr lang="ko-KR" altLang="en-US" sz="1200" dirty="0" err="1">
                <a:latin typeface="+mn-ea"/>
                <a:ea typeface="+mn-ea"/>
              </a:rPr>
              <a:t>렌더링</a:t>
            </a:r>
            <a:endParaRPr lang="ko-KR" altLang="en-US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res.sendfile</a:t>
            </a:r>
            <a:r>
              <a:rPr lang="en-US" altLang="ko-KR" sz="1200" dirty="0">
                <a:latin typeface="+mn-ea"/>
                <a:ea typeface="+mn-ea"/>
              </a:rPr>
              <a:t>(): </a:t>
            </a:r>
            <a:r>
              <a:rPr lang="ko-KR" altLang="en-US" sz="1200" dirty="0">
                <a:latin typeface="+mn-ea"/>
                <a:ea typeface="+mn-ea"/>
              </a:rPr>
              <a:t>파일 다운로드 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87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express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49072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express app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solidFill>
                  <a:srgbClr val="000000"/>
                </a:solidFill>
              </a:rPr>
              <a:t>&lt;!DOCTYPE html&gt;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&lt;</a:t>
            </a:r>
            <a:r>
              <a:rPr lang="en-US" altLang="ko-KR" sz="1000" b="1" dirty="0">
                <a:solidFill>
                  <a:srgbClr val="000080"/>
                </a:solidFill>
              </a:rPr>
              <a:t>html</a:t>
            </a:r>
            <a:r>
              <a:rPr lang="en-US" altLang="ko-KR" sz="1000" dirty="0">
                <a:solidFill>
                  <a:srgbClr val="000000"/>
                </a:solidFill>
              </a:rPr>
              <a:t>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  &lt;</a:t>
            </a:r>
            <a:r>
              <a:rPr lang="en-US" altLang="ko-KR" sz="1000" b="1" dirty="0">
                <a:solidFill>
                  <a:srgbClr val="000080"/>
                </a:solidFill>
              </a:rPr>
              <a:t>head</a:t>
            </a:r>
            <a:r>
              <a:rPr lang="en-US" altLang="ko-KR" sz="1000" dirty="0">
                <a:solidFill>
                  <a:srgbClr val="000000"/>
                </a:solidFill>
              </a:rPr>
              <a:t>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    &lt;</a:t>
            </a:r>
            <a:r>
              <a:rPr lang="en-US" altLang="ko-KR" sz="1000" b="1" dirty="0">
                <a:solidFill>
                  <a:srgbClr val="000080"/>
                </a:solidFill>
              </a:rPr>
              <a:t>title</a:t>
            </a:r>
            <a:r>
              <a:rPr lang="en-US" altLang="ko-KR" sz="1000" dirty="0">
                <a:solidFill>
                  <a:srgbClr val="000000"/>
                </a:solidFill>
              </a:rPr>
              <a:t>&gt;&lt;%= </a:t>
            </a:r>
            <a:r>
              <a:rPr lang="en-US" altLang="ko-KR" sz="1000" b="1" dirty="0">
                <a:solidFill>
                  <a:srgbClr val="660E7A"/>
                </a:solidFill>
              </a:rPr>
              <a:t>title </a:t>
            </a:r>
            <a:r>
              <a:rPr lang="en-US" altLang="ko-KR" sz="1000" dirty="0">
                <a:solidFill>
                  <a:srgbClr val="000000"/>
                </a:solidFill>
              </a:rPr>
              <a:t>%&gt;&lt;/</a:t>
            </a:r>
            <a:r>
              <a:rPr lang="en-US" altLang="ko-KR" sz="1000" b="1" dirty="0">
                <a:solidFill>
                  <a:srgbClr val="000080"/>
                </a:solidFill>
              </a:rPr>
              <a:t>title</a:t>
            </a:r>
            <a:r>
              <a:rPr lang="en-US" altLang="ko-KR" sz="1000" dirty="0">
                <a:solidFill>
                  <a:srgbClr val="000000"/>
                </a:solidFill>
              </a:rPr>
              <a:t>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    &lt;</a:t>
            </a:r>
            <a:r>
              <a:rPr lang="en-US" altLang="ko-KR" sz="1000" b="1" dirty="0">
                <a:solidFill>
                  <a:srgbClr val="000080"/>
                </a:solidFill>
              </a:rPr>
              <a:t>link </a:t>
            </a:r>
            <a:r>
              <a:rPr lang="en-US" altLang="ko-KR" sz="1000" dirty="0" err="1">
                <a:solidFill>
                  <a:srgbClr val="000000"/>
                </a:solidFill>
              </a:rPr>
              <a:t>rel</a:t>
            </a:r>
            <a:r>
              <a:rPr lang="en-US" altLang="ko-KR" sz="1000" dirty="0">
                <a:solidFill>
                  <a:srgbClr val="000000"/>
                </a:solidFill>
              </a:rPr>
              <a:t>=</a:t>
            </a:r>
            <a:r>
              <a:rPr lang="en-US" altLang="ko-KR" sz="1000" b="1" dirty="0">
                <a:solidFill>
                  <a:srgbClr val="008000"/>
                </a:solidFill>
              </a:rPr>
              <a:t>'stylesheet' </a:t>
            </a:r>
            <a:r>
              <a:rPr lang="en-US" altLang="ko-KR" sz="1000" dirty="0" err="1">
                <a:solidFill>
                  <a:srgbClr val="000000"/>
                </a:solidFill>
              </a:rPr>
              <a:t>href</a:t>
            </a:r>
            <a:r>
              <a:rPr lang="en-US" altLang="ko-KR" sz="1000" dirty="0">
                <a:solidFill>
                  <a:srgbClr val="000000"/>
                </a:solidFill>
              </a:rPr>
              <a:t>=</a:t>
            </a:r>
            <a:r>
              <a:rPr lang="en-US" altLang="ko-KR" sz="1000" b="1" dirty="0">
                <a:solidFill>
                  <a:srgbClr val="008000"/>
                </a:solidFill>
              </a:rPr>
              <a:t>'/stylesheets/style.css' </a:t>
            </a:r>
            <a:r>
              <a:rPr lang="en-US" altLang="ko-KR" sz="1000" dirty="0">
                <a:solidFill>
                  <a:srgbClr val="000000"/>
                </a:solidFill>
              </a:rPr>
              <a:t>/&gt;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  &lt;/</a:t>
            </a:r>
            <a:r>
              <a:rPr lang="en-US" altLang="ko-KR" sz="1000" b="1" dirty="0">
                <a:solidFill>
                  <a:srgbClr val="000080"/>
                </a:solidFill>
              </a:rPr>
              <a:t>head</a:t>
            </a:r>
            <a:r>
              <a:rPr lang="en-US" altLang="ko-KR" sz="1000" dirty="0">
                <a:solidFill>
                  <a:srgbClr val="000000"/>
                </a:solidFill>
              </a:rPr>
              <a:t>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  &lt;</a:t>
            </a:r>
            <a:r>
              <a:rPr lang="en-US" altLang="ko-KR" sz="1000" b="1" dirty="0">
                <a:solidFill>
                  <a:srgbClr val="000080"/>
                </a:solidFill>
              </a:rPr>
              <a:t>body</a:t>
            </a:r>
            <a:r>
              <a:rPr lang="en-US" altLang="ko-KR" sz="1000" dirty="0">
                <a:solidFill>
                  <a:srgbClr val="000000"/>
                </a:solidFill>
              </a:rPr>
              <a:t>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    &lt;</a:t>
            </a:r>
            <a:r>
              <a:rPr lang="en-US" altLang="ko-KR" sz="1000" b="1" dirty="0">
                <a:solidFill>
                  <a:srgbClr val="000080"/>
                </a:solidFill>
              </a:rPr>
              <a:t>h1</a:t>
            </a:r>
            <a:r>
              <a:rPr lang="en-US" altLang="ko-KR" sz="1000" dirty="0">
                <a:solidFill>
                  <a:srgbClr val="000000"/>
                </a:solidFill>
              </a:rPr>
              <a:t>&gt;&lt;%= </a:t>
            </a:r>
            <a:r>
              <a:rPr lang="en-US" altLang="ko-KR" sz="1000" b="1" dirty="0">
                <a:solidFill>
                  <a:srgbClr val="660E7A"/>
                </a:solidFill>
              </a:rPr>
              <a:t>title </a:t>
            </a:r>
            <a:r>
              <a:rPr lang="en-US" altLang="ko-KR" sz="1000" dirty="0">
                <a:solidFill>
                  <a:srgbClr val="000000"/>
                </a:solidFill>
              </a:rPr>
              <a:t>%&gt;&lt;/</a:t>
            </a:r>
            <a:r>
              <a:rPr lang="en-US" altLang="ko-KR" sz="1000" b="1" dirty="0">
                <a:solidFill>
                  <a:srgbClr val="000080"/>
                </a:solidFill>
              </a:rPr>
              <a:t>h1</a:t>
            </a:r>
            <a:r>
              <a:rPr lang="en-US" altLang="ko-KR" sz="1000" dirty="0">
                <a:solidFill>
                  <a:srgbClr val="000000"/>
                </a:solidFill>
              </a:rPr>
              <a:t>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    &lt;</a:t>
            </a:r>
            <a:r>
              <a:rPr lang="en-US" altLang="ko-KR" sz="1000" b="1" dirty="0">
                <a:solidFill>
                  <a:srgbClr val="000080"/>
                </a:solidFill>
              </a:rPr>
              <a:t>p</a:t>
            </a:r>
            <a:r>
              <a:rPr lang="en-US" altLang="ko-KR" sz="1000" dirty="0">
                <a:solidFill>
                  <a:srgbClr val="000000"/>
                </a:solidFill>
              </a:rPr>
              <a:t>&gt;Welcome to &lt;%= </a:t>
            </a:r>
            <a:r>
              <a:rPr lang="en-US" altLang="ko-KR" sz="1000" b="1" dirty="0">
                <a:solidFill>
                  <a:srgbClr val="660E7A"/>
                </a:solidFill>
              </a:rPr>
              <a:t>title </a:t>
            </a:r>
            <a:r>
              <a:rPr lang="en-US" altLang="ko-KR" sz="1000" dirty="0">
                <a:solidFill>
                  <a:srgbClr val="000000"/>
                </a:solidFill>
              </a:rPr>
              <a:t>%&gt;&lt;/</a:t>
            </a:r>
            <a:r>
              <a:rPr lang="en-US" altLang="ko-KR" sz="1000" b="1" dirty="0">
                <a:solidFill>
                  <a:srgbClr val="000080"/>
                </a:solidFill>
              </a:rPr>
              <a:t>p</a:t>
            </a:r>
            <a:r>
              <a:rPr lang="en-US" altLang="ko-KR" sz="1000" dirty="0">
                <a:solidFill>
                  <a:srgbClr val="000000"/>
                </a:solidFill>
              </a:rPr>
              <a:t>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  &lt;/</a:t>
            </a:r>
            <a:r>
              <a:rPr lang="en-US" altLang="ko-KR" sz="1000" b="1" dirty="0">
                <a:solidFill>
                  <a:srgbClr val="000080"/>
                </a:solidFill>
              </a:rPr>
              <a:t>body</a:t>
            </a:r>
            <a:r>
              <a:rPr lang="en-US" altLang="ko-KR" sz="1000" dirty="0">
                <a:solidFill>
                  <a:srgbClr val="000000"/>
                </a:solidFill>
              </a:rPr>
              <a:t>&gt;</a:t>
            </a:r>
            <a:br>
              <a:rPr lang="en-US" altLang="ko-KR" sz="1000" dirty="0">
                <a:solidFill>
                  <a:srgbClr val="000000"/>
                </a:solidFill>
              </a:rPr>
            </a:br>
            <a:r>
              <a:rPr lang="en-US" altLang="ko-KR" sz="1000" dirty="0">
                <a:solidFill>
                  <a:srgbClr val="000000"/>
                </a:solidFill>
              </a:rPr>
              <a:t>&lt;/</a:t>
            </a:r>
            <a:r>
              <a:rPr lang="en-US" altLang="ko-KR" sz="1000" b="1" dirty="0">
                <a:solidFill>
                  <a:srgbClr val="000080"/>
                </a:solidFill>
              </a:rPr>
              <a:t>html</a:t>
            </a:r>
            <a:r>
              <a:rPr lang="en-US" altLang="ko-KR" sz="1000" dirty="0">
                <a:solidFill>
                  <a:srgbClr val="000000"/>
                </a:solidFill>
              </a:rPr>
              <a:t>&gt; </a:t>
            </a: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b="1" i="1" dirty="0">
                <a:solidFill>
                  <a:srgbClr val="660E7A"/>
                </a:solidFill>
              </a:rPr>
              <a:t>express </a:t>
            </a:r>
            <a:r>
              <a:rPr lang="en-US" altLang="ko-KR" sz="1000" dirty="0"/>
              <a:t>= </a:t>
            </a:r>
            <a:r>
              <a:rPr lang="en-US" altLang="ko-KR" sz="1000" i="1" dirty="0"/>
              <a:t>require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'express'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>
                <a:solidFill>
                  <a:srgbClr val="660E7A"/>
                </a:solidFill>
              </a:rPr>
              <a:t>router </a:t>
            </a:r>
            <a:r>
              <a:rPr lang="en-US" altLang="ko-KR" sz="1000" dirty="0"/>
              <a:t>= 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express</a:t>
            </a:r>
            <a:r>
              <a:rPr lang="en-US" altLang="ko-KR" sz="1000" dirty="0" err="1"/>
              <a:t>.</a:t>
            </a:r>
            <a:r>
              <a:rPr lang="en-US" altLang="ko-KR" sz="1000" b="1" dirty="0" err="1">
                <a:solidFill>
                  <a:srgbClr val="660E7A"/>
                </a:solidFill>
              </a:rPr>
              <a:t>Router</a:t>
            </a:r>
            <a:r>
              <a:rPr lang="en-US" altLang="ko-KR" sz="1000" dirty="0"/>
              <a:t>();</a:t>
            </a:r>
            <a:br>
              <a:rPr lang="en-US" altLang="ko-KR" sz="1000" dirty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400" dirty="0" smtClean="0">
                <a:latin typeface="+mn-ea"/>
                <a:ea typeface="+mn-ea"/>
              </a:rPr>
              <a:t>views/</a:t>
            </a:r>
            <a:r>
              <a:rPr lang="en-US" altLang="ko-KR" sz="1400" dirty="0" err="1" smtClean="0">
                <a:latin typeface="+mn-ea"/>
                <a:ea typeface="+mn-ea"/>
              </a:rPr>
              <a:t>index.jade</a:t>
            </a:r>
            <a:r>
              <a:rPr lang="en-US" altLang="ko-KR" sz="1400" dirty="0" smtClean="0">
                <a:latin typeface="+mn-ea"/>
                <a:ea typeface="+mn-ea"/>
              </a:rPr>
              <a:t>: </a:t>
            </a:r>
            <a:r>
              <a:rPr lang="ko-KR" altLang="en-US" sz="1400" dirty="0" smtClean="0">
                <a:latin typeface="+mn-ea"/>
                <a:ea typeface="+mn-ea"/>
              </a:rPr>
              <a:t>템플릿 파일일 </a:t>
            </a:r>
            <a:r>
              <a:rPr lang="ko-KR" altLang="en-US" sz="1400" dirty="0" err="1" smtClean="0">
                <a:latin typeface="+mn-ea"/>
                <a:ea typeface="+mn-ea"/>
              </a:rPr>
              <a:t>제이드</a:t>
            </a:r>
            <a:r>
              <a:rPr lang="en-US" altLang="ko-KR" sz="1400" dirty="0" smtClean="0">
                <a:latin typeface="+mn-ea"/>
                <a:ea typeface="+mn-ea"/>
              </a:rPr>
              <a:t>(Jade) </a:t>
            </a:r>
            <a:r>
              <a:rPr lang="ko-KR" altLang="en-US" sz="1400" dirty="0" smtClean="0">
                <a:latin typeface="+mn-ea"/>
                <a:ea typeface="+mn-ea"/>
              </a:rPr>
              <a:t>파일입니다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이 파일을 </a:t>
            </a:r>
            <a:r>
              <a:rPr lang="ko-KR" altLang="en-US" sz="1400" dirty="0" err="1" smtClean="0">
                <a:latin typeface="+mn-ea"/>
                <a:ea typeface="+mn-ea"/>
              </a:rPr>
              <a:t>제이드</a:t>
            </a:r>
            <a:r>
              <a:rPr lang="ko-KR" altLang="en-US" sz="1400" dirty="0" smtClean="0">
                <a:latin typeface="+mn-ea"/>
                <a:ea typeface="+mn-ea"/>
              </a:rPr>
              <a:t> 엔진을 통해 </a:t>
            </a:r>
            <a:r>
              <a:rPr lang="en-US" altLang="ko-KR" sz="1400" dirty="0" smtClean="0">
                <a:latin typeface="+mn-ea"/>
                <a:ea typeface="+mn-ea"/>
              </a:rPr>
              <a:t>HTML </a:t>
            </a:r>
            <a:r>
              <a:rPr lang="ko-KR" altLang="en-US" sz="1400" dirty="0" smtClean="0">
                <a:latin typeface="+mn-ea"/>
                <a:ea typeface="+mn-ea"/>
              </a:rPr>
              <a:t>코드로 변환됩니다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위에서 설정한 </a:t>
            </a:r>
            <a:r>
              <a:rPr lang="ko-KR" altLang="en-US" sz="1400" dirty="0" err="1" smtClean="0">
                <a:latin typeface="+mn-ea"/>
                <a:ea typeface="+mn-ea"/>
              </a:rPr>
              <a:t>라우팅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로직</a:t>
            </a:r>
            <a:r>
              <a:rPr lang="ko-KR" altLang="en-US" sz="1400" dirty="0" smtClean="0">
                <a:latin typeface="+mn-ea"/>
                <a:ea typeface="+mn-ea"/>
              </a:rPr>
              <a:t> 중 </a:t>
            </a:r>
            <a:r>
              <a:rPr lang="en-US" altLang="ko-KR" sz="1400" dirty="0" err="1" smtClean="0">
                <a:latin typeface="+mn-ea"/>
                <a:ea typeface="+mn-ea"/>
              </a:rPr>
              <a:t>redner</a:t>
            </a:r>
            <a:r>
              <a:rPr lang="en-US" altLang="ko-KR" sz="1400" dirty="0" smtClean="0">
                <a:latin typeface="+mn-ea"/>
                <a:ea typeface="+mn-ea"/>
              </a:rPr>
              <a:t>()</a:t>
            </a:r>
            <a:r>
              <a:rPr lang="ko-KR" altLang="en-US" sz="1400" dirty="0" smtClean="0">
                <a:latin typeface="+mn-ea"/>
                <a:ea typeface="+mn-ea"/>
              </a:rPr>
              <a:t>함수에서 </a:t>
            </a:r>
            <a:r>
              <a:rPr lang="ko-KR" altLang="en-US" sz="1400" dirty="0" err="1" smtClean="0">
                <a:latin typeface="+mn-ea"/>
                <a:ea typeface="+mn-ea"/>
              </a:rPr>
              <a:t>파라매터로</a:t>
            </a:r>
            <a:r>
              <a:rPr lang="ko-KR" altLang="en-US" sz="1400" dirty="0" smtClean="0">
                <a:latin typeface="+mn-ea"/>
                <a:ea typeface="+mn-ea"/>
              </a:rPr>
              <a:t> 이 파일을 사용합니다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err="1" smtClean="0">
                <a:latin typeface="+mn-ea"/>
                <a:ea typeface="+mn-ea"/>
              </a:rPr>
              <a:t>제이드</a:t>
            </a:r>
            <a:r>
              <a:rPr lang="ko-KR" altLang="en-US" sz="1400" dirty="0" smtClean="0">
                <a:latin typeface="+mn-ea"/>
                <a:ea typeface="+mn-ea"/>
              </a:rPr>
              <a:t> 파일도 마지막 섹션에서 자세히 설명할 것입니다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/public: </a:t>
            </a:r>
            <a:r>
              <a:rPr lang="ko-KR" altLang="en-US" sz="1400" dirty="0" smtClean="0">
                <a:latin typeface="+mn-ea"/>
                <a:ea typeface="+mn-ea"/>
              </a:rPr>
              <a:t>정적 파일을 위한 폴더로서 자바스크립트 파일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이미지 파일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스타일시트 등을 포함합니다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err="1" smtClean="0">
                <a:latin typeface="+mn-ea"/>
                <a:ea typeface="+mn-ea"/>
              </a:rPr>
              <a:t>브라우져에</a:t>
            </a:r>
            <a:r>
              <a:rPr lang="ko-KR" altLang="en-US" sz="1400" dirty="0" smtClean="0">
                <a:latin typeface="+mn-ea"/>
                <a:ea typeface="+mn-ea"/>
              </a:rPr>
              <a:t> 로딩된 </a:t>
            </a:r>
            <a:r>
              <a:rPr lang="en-US" altLang="ko-KR" sz="1400" dirty="0" smtClean="0">
                <a:latin typeface="+mn-ea"/>
                <a:ea typeface="+mn-ea"/>
              </a:rPr>
              <a:t>HTML</a:t>
            </a:r>
            <a:r>
              <a:rPr lang="ko-KR" altLang="en-US" sz="1400" dirty="0" smtClean="0">
                <a:latin typeface="+mn-ea"/>
                <a:ea typeface="+mn-ea"/>
              </a:rPr>
              <a:t>파일에서 해당 파일을 호출하면 내려주는 역할을 합니다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95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28006" y="954125"/>
            <a:ext cx="8172908" cy="60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express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71428" y="234045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목차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express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express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란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익스프레스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(Express.js)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상에서 동작하는 웹 개발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프레임웍입니다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이외에도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Hapi.js, Koa.js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등 다양한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웹프레임웍이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있지만 현재까지 가장 많이 사용하는 것이 바로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익스프레스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엔진입니다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익스프레스는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가볍고 유연하게 웹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프레임웍을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구성할 수 있는 장점이 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이것은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(Middleware)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구조 때문에 가능한 것입니다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자바스크립트 코드로 작성된 다양한 기능의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미들웨어는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개발자가 필요한 것만 선택하여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익스프레스와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결합해 사용할 수 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본 글에서는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익스프레스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설치와 기본구조에 대해 알아보고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웹서버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개발에 필요한 기초 사용법에 대해 알아보겠습니다</a:t>
            </a:r>
            <a:endParaRPr lang="ko-KR" altLang="en-US" sz="16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6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express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49072" cy="66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express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모듈 사전 설치 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[root@salt-minion-2 ~]# node --version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v0.10.1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[root@salt-minion-2 ~]#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--version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1.2.15</a:t>
            </a: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express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</a:t>
            </a:r>
            <a:endParaRPr lang="en-US" altLang="ko-KR" sz="16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[root@salt-minion-2 ~]# </a:t>
            </a:r>
            <a:r>
              <a:rPr lang="en-US" altLang="ko-KR" sz="12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install -g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express</a:t>
            </a: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root@salt-minion-2 ~]# </a:t>
            </a:r>
            <a:r>
              <a:rPr lang="en-US" altLang="ko-KR" sz="12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install -g express-generator</a:t>
            </a:r>
            <a:endParaRPr lang="en-US" altLang="ko-KR" sz="12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명령어 사용시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-g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옵션을 추가하면 글로벌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(global)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모듈을 설치한다는 의미인데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유닉스 계열의 경우 루트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(root)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권한으로 설치한다는 의미와 같습니다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이렇게 글로벌 모듈로 설치하면 커맨드라인 창에서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express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명령어로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익스프레스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모듈을 설치할 수 있습니다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express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dirty="0"/>
              <a:t>express my-app </a:t>
            </a:r>
            <a:endParaRPr lang="en-US" altLang="ko-KR" sz="14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3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express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49072" cy="614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express app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[root@salt-minion-2 ~]# express </a:t>
            </a: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myapp</a:t>
            </a: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+mn-ea"/>
                <a:ea typeface="+mn-ea"/>
              </a:rPr>
              <a:t>   </a:t>
            </a:r>
            <a:r>
              <a:rPr lang="en-US" altLang="ko-KR" sz="1000" kern="0" dirty="0">
                <a:latin typeface="+mn-ea"/>
                <a:ea typeface="+mn-ea"/>
              </a:rPr>
              <a:t>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endParaRPr lang="en-US" altLang="ko-KR" sz="10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</a:t>
            </a:r>
            <a:r>
              <a:rPr lang="en-US" altLang="ko-KR" sz="1000" kern="0" dirty="0" err="1">
                <a:latin typeface="+mn-ea"/>
                <a:ea typeface="+mn-ea"/>
              </a:rPr>
              <a:t>package.json</a:t>
            </a:r>
            <a:endParaRPr lang="en-US" altLang="ko-KR" sz="10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/app.js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/public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/public/</a:t>
            </a:r>
            <a:r>
              <a:rPr lang="en-US" altLang="ko-KR" sz="1000" kern="0" dirty="0" err="1">
                <a:latin typeface="+mn-ea"/>
                <a:ea typeface="+mn-ea"/>
              </a:rPr>
              <a:t>javascripts</a:t>
            </a:r>
            <a:endParaRPr lang="en-US" altLang="ko-KR" sz="10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/public/images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/public/stylesheets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/public/stylesheets/style.css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/routes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/routes/index.js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/routes/users.js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/views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/views/</a:t>
            </a:r>
            <a:r>
              <a:rPr lang="en-US" altLang="ko-KR" sz="1000" kern="0" dirty="0" err="1">
                <a:latin typeface="+mn-ea"/>
                <a:ea typeface="+mn-ea"/>
              </a:rPr>
              <a:t>index.jade</a:t>
            </a:r>
            <a:endParaRPr lang="en-US" altLang="ko-KR" sz="10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/views/</a:t>
            </a:r>
            <a:r>
              <a:rPr lang="en-US" altLang="ko-KR" sz="1000" kern="0" dirty="0" err="1">
                <a:latin typeface="+mn-ea"/>
                <a:ea typeface="+mn-ea"/>
              </a:rPr>
              <a:t>layout.jade</a:t>
            </a:r>
            <a:endParaRPr lang="en-US" altLang="ko-KR" sz="10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/views/</a:t>
            </a:r>
            <a:r>
              <a:rPr lang="en-US" altLang="ko-KR" sz="1000" kern="0" dirty="0" err="1">
                <a:latin typeface="+mn-ea"/>
                <a:ea typeface="+mn-ea"/>
              </a:rPr>
              <a:t>error.jade</a:t>
            </a:r>
            <a:endParaRPr lang="en-US" altLang="ko-KR" sz="10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/bin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create :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/bin/www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install dependencies: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  $ cd 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 &amp;&amp; </a:t>
            </a:r>
            <a:r>
              <a:rPr lang="en-US" altLang="ko-KR" sz="1000" kern="0" dirty="0" err="1">
                <a:latin typeface="+mn-ea"/>
                <a:ea typeface="+mn-ea"/>
              </a:rPr>
              <a:t>npm</a:t>
            </a:r>
            <a:r>
              <a:rPr lang="en-US" altLang="ko-KR" sz="1000" kern="0" dirty="0">
                <a:latin typeface="+mn-ea"/>
                <a:ea typeface="+mn-ea"/>
              </a:rPr>
              <a:t> </a:t>
            </a:r>
            <a:r>
              <a:rPr lang="en-US" altLang="ko-KR" sz="1000" kern="0" dirty="0" smtClean="0">
                <a:latin typeface="+mn-ea"/>
                <a:ea typeface="+mn-ea"/>
              </a:rPr>
              <a:t>install  -&gt; </a:t>
            </a:r>
            <a:r>
              <a:rPr lang="ko-KR" altLang="en-US" sz="1000" kern="0" dirty="0" smtClean="0">
                <a:latin typeface="+mn-ea"/>
                <a:ea typeface="+mn-ea"/>
              </a:rPr>
              <a:t>추가 </a:t>
            </a:r>
            <a:r>
              <a:rPr lang="en-US" altLang="ko-KR" sz="1000" kern="0" dirty="0" err="1" smtClean="0">
                <a:latin typeface="+mn-ea"/>
                <a:ea typeface="+mn-ea"/>
              </a:rPr>
              <a:t>npm</a:t>
            </a:r>
            <a:r>
              <a:rPr lang="en-US" altLang="ko-KR" sz="1000" kern="0" dirty="0" smtClean="0">
                <a:latin typeface="+mn-ea"/>
                <a:ea typeface="+mn-ea"/>
              </a:rPr>
              <a:t> </a:t>
            </a:r>
            <a:r>
              <a:rPr lang="ko-KR" altLang="en-US" sz="1000" kern="0" dirty="0" smtClean="0">
                <a:latin typeface="+mn-ea"/>
                <a:ea typeface="+mn-ea"/>
              </a:rPr>
              <a:t>모듈설치</a:t>
            </a:r>
            <a:endParaRPr lang="en-US" altLang="ko-KR" sz="10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run the app: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+mn-ea"/>
                <a:ea typeface="+mn-ea"/>
              </a:rPr>
              <a:t>     $ DEBUG=</a:t>
            </a:r>
            <a:r>
              <a:rPr lang="en-US" altLang="ko-KR" sz="1000" kern="0" dirty="0" err="1">
                <a:latin typeface="+mn-ea"/>
                <a:ea typeface="+mn-ea"/>
              </a:rPr>
              <a:t>myapp</a:t>
            </a:r>
            <a:r>
              <a:rPr lang="en-US" altLang="ko-KR" sz="1000" kern="0" dirty="0">
                <a:latin typeface="+mn-ea"/>
                <a:ea typeface="+mn-ea"/>
              </a:rPr>
              <a:t>:* </a:t>
            </a:r>
            <a:r>
              <a:rPr lang="en-US" altLang="ko-KR" sz="1000" kern="0" dirty="0" err="1">
                <a:latin typeface="+mn-ea"/>
                <a:ea typeface="+mn-ea"/>
              </a:rPr>
              <a:t>npm</a:t>
            </a:r>
            <a:r>
              <a:rPr lang="en-US" altLang="ko-KR" sz="1000" kern="0" dirty="0">
                <a:latin typeface="+mn-ea"/>
                <a:ea typeface="+mn-ea"/>
              </a:rPr>
              <a:t> </a:t>
            </a:r>
            <a:r>
              <a:rPr lang="en-US" altLang="ko-KR" sz="1000" kern="0" dirty="0" smtClean="0">
                <a:latin typeface="+mn-ea"/>
                <a:ea typeface="+mn-ea"/>
              </a:rPr>
              <a:t>start  -&gt; app </a:t>
            </a:r>
            <a:r>
              <a:rPr lang="ko-KR" altLang="en-US" sz="1000" kern="0" dirty="0" smtClean="0">
                <a:latin typeface="+mn-ea"/>
                <a:ea typeface="+mn-ea"/>
              </a:rPr>
              <a:t>실행</a:t>
            </a: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4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express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490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윈도우에서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express app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webstrom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39" y="1350169"/>
            <a:ext cx="4204803" cy="362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48" b="36706"/>
          <a:stretch/>
        </p:blipFill>
        <p:spPr bwMode="auto">
          <a:xfrm>
            <a:off x="4816066" y="1350169"/>
            <a:ext cx="4940932" cy="48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9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express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49072" cy="567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express app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/>
              <a:t>{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b="1" dirty="0">
                <a:solidFill>
                  <a:srgbClr val="660E7A"/>
                </a:solidFill>
              </a:rPr>
              <a:t>"name"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"untitled"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b="1" dirty="0">
                <a:solidFill>
                  <a:srgbClr val="660E7A"/>
                </a:solidFill>
              </a:rPr>
              <a:t>"version"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"0.0.0"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b="1" dirty="0">
                <a:solidFill>
                  <a:srgbClr val="660E7A"/>
                </a:solidFill>
              </a:rPr>
              <a:t>"private"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0080"/>
                </a:solidFill>
              </a:rPr>
              <a:t>true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b="1" dirty="0">
                <a:solidFill>
                  <a:srgbClr val="660E7A"/>
                </a:solidFill>
              </a:rPr>
              <a:t>"scripts"</a:t>
            </a:r>
            <a:r>
              <a:rPr lang="en-US" altLang="ko-KR" sz="1000" dirty="0"/>
              <a:t>: {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"start"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"node ./bin/www"</a:t>
            </a:r>
            <a:br>
              <a:rPr lang="en-US" altLang="ko-KR" sz="1000" b="1" dirty="0">
                <a:solidFill>
                  <a:srgbClr val="008000"/>
                </a:solidFill>
              </a:rPr>
            </a:br>
            <a:r>
              <a:rPr lang="en-US" altLang="ko-KR" sz="1000" b="1" dirty="0">
                <a:solidFill>
                  <a:srgbClr val="008000"/>
                </a:solidFill>
              </a:rPr>
              <a:t>  </a:t>
            </a:r>
            <a:r>
              <a:rPr lang="en-US" altLang="ko-KR" sz="1000" dirty="0"/>
              <a:t>},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b="1" dirty="0">
                <a:solidFill>
                  <a:srgbClr val="660E7A"/>
                </a:solidFill>
              </a:rPr>
              <a:t>"dependencies"</a:t>
            </a:r>
            <a:r>
              <a:rPr lang="en-US" altLang="ko-KR" sz="1000" dirty="0"/>
              <a:t>: {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"body-parser"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"~1.13.2"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"cookie-parser"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"~1.3.5"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"debug"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"~2.2.0"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"</a:t>
            </a:r>
            <a:r>
              <a:rPr lang="en-US" altLang="ko-KR" sz="1000" b="1" dirty="0" err="1">
                <a:solidFill>
                  <a:srgbClr val="660E7A"/>
                </a:solidFill>
              </a:rPr>
              <a:t>ejs</a:t>
            </a:r>
            <a:r>
              <a:rPr lang="en-US" altLang="ko-KR" sz="1000" b="1" dirty="0">
                <a:solidFill>
                  <a:srgbClr val="660E7A"/>
                </a:solidFill>
              </a:rPr>
              <a:t>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"~2.3.3"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"express"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"~4.13.1"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"</a:t>
            </a:r>
            <a:r>
              <a:rPr lang="en-US" altLang="ko-KR" sz="1000" b="1" dirty="0" err="1">
                <a:solidFill>
                  <a:srgbClr val="660E7A"/>
                </a:solidFill>
              </a:rPr>
              <a:t>morgan</a:t>
            </a:r>
            <a:r>
              <a:rPr lang="en-US" altLang="ko-KR" sz="1000" b="1" dirty="0">
                <a:solidFill>
                  <a:srgbClr val="660E7A"/>
                </a:solidFill>
              </a:rPr>
              <a:t>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"~1.6.1"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"serve-favicon"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8000"/>
                </a:solidFill>
              </a:rPr>
              <a:t>"~2.3.0"</a:t>
            </a:r>
            <a:br>
              <a:rPr lang="en-US" altLang="ko-KR" sz="1000" b="1" dirty="0">
                <a:solidFill>
                  <a:srgbClr val="008000"/>
                </a:solidFill>
              </a:rPr>
            </a:br>
            <a:r>
              <a:rPr lang="en-US" altLang="ko-KR" sz="1000" b="1" dirty="0">
                <a:solidFill>
                  <a:srgbClr val="008000"/>
                </a:solidFill>
              </a:rPr>
              <a:t>  </a:t>
            </a:r>
            <a:r>
              <a:rPr lang="en-US" altLang="ko-KR" sz="1000" dirty="0"/>
              <a:t>}</a:t>
            </a:r>
            <a:br>
              <a:rPr lang="en-US" altLang="ko-KR" sz="1000" dirty="0"/>
            </a:br>
            <a:r>
              <a:rPr lang="en-US" altLang="ko-KR" sz="1000" dirty="0" smtClean="0"/>
              <a:t>}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400" b="1" dirty="0" err="1">
                <a:latin typeface="+mn-ea"/>
                <a:ea typeface="+mn-ea"/>
              </a:rPr>
              <a:t>package.json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dirty="0" err="1" smtClean="0">
                <a:latin typeface="+mn-ea"/>
                <a:ea typeface="+mn-ea"/>
              </a:rPr>
              <a:t>노드에서는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package.json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파일에 프로그램 이름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버전 등 </a:t>
            </a:r>
            <a:r>
              <a:rPr lang="ko-KR" altLang="en-US" sz="1400" dirty="0" err="1">
                <a:latin typeface="+mn-ea"/>
                <a:ea typeface="+mn-ea"/>
              </a:rPr>
              <a:t>노드</a:t>
            </a:r>
            <a:r>
              <a:rPr lang="ko-KR" altLang="en-US" sz="1400" dirty="0">
                <a:latin typeface="+mn-ea"/>
                <a:ea typeface="+mn-ea"/>
              </a:rPr>
              <a:t> 프로그램의 정보를 기술합니다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또한 필요에 따라 다양한 모듈을 함께 사용하는데 이러한 모듈들의 목록을 </a:t>
            </a:r>
            <a:r>
              <a:rPr lang="en-US" altLang="ko-KR" sz="1400" dirty="0" err="1">
                <a:latin typeface="+mn-ea"/>
                <a:ea typeface="+mn-ea"/>
              </a:rPr>
              <a:t>package.json</a:t>
            </a:r>
            <a:r>
              <a:rPr lang="ko-KR" altLang="en-US" sz="1400" dirty="0">
                <a:latin typeface="+mn-ea"/>
                <a:ea typeface="+mn-ea"/>
              </a:rPr>
              <a:t>에 나열합니다</a:t>
            </a:r>
            <a:r>
              <a:rPr lang="en-US" altLang="ko-KR" sz="1400" dirty="0">
                <a:latin typeface="+mn-ea"/>
                <a:ea typeface="+mn-ea"/>
              </a:rPr>
              <a:t>. NPM</a:t>
            </a:r>
            <a:r>
              <a:rPr lang="ko-KR" altLang="en-US" sz="1400" dirty="0">
                <a:latin typeface="+mn-ea"/>
                <a:ea typeface="+mn-ea"/>
              </a:rPr>
              <a:t>은 이 정보를 참고하여 필요한 모듈을 모두 설치할 수 있는 것입니다</a:t>
            </a:r>
            <a:r>
              <a:rPr lang="en-US" altLang="ko-KR" sz="1000" dirty="0"/>
              <a:t>.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7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express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49072" cy="2008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express app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app </a:t>
            </a:r>
            <a:r>
              <a:rPr lang="en-US" altLang="ko-KR" sz="1000" dirty="0" smtClean="0"/>
              <a:t>= </a:t>
            </a:r>
            <a:r>
              <a:rPr lang="en-US" altLang="ko-KR" sz="1000" i="1" dirty="0" smtClean="0"/>
              <a:t>require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'../app'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debug </a:t>
            </a:r>
            <a:r>
              <a:rPr lang="en-US" altLang="ko-KR" sz="1000" dirty="0" smtClean="0"/>
              <a:t>= </a:t>
            </a:r>
            <a:r>
              <a:rPr lang="en-US" altLang="ko-KR" sz="1000" i="1" dirty="0" smtClean="0"/>
              <a:t>require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'debug'</a:t>
            </a:r>
            <a:r>
              <a:rPr lang="en-US" altLang="ko-KR" sz="1000" dirty="0" smtClean="0"/>
              <a:t>)(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</a:t>
            </a:r>
            <a:r>
              <a:rPr lang="en-US" altLang="ko-KR" sz="1000" b="1" dirty="0" err="1" smtClean="0">
                <a:solidFill>
                  <a:srgbClr val="008000"/>
                </a:solidFill>
              </a:rPr>
              <a:t>untitled:server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http </a:t>
            </a:r>
            <a:r>
              <a:rPr lang="en-US" altLang="ko-KR" sz="1000" dirty="0" smtClean="0"/>
              <a:t>= </a:t>
            </a:r>
            <a:r>
              <a:rPr lang="en-US" altLang="ko-KR" sz="1000" i="1" dirty="0" smtClean="0"/>
              <a:t>require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'http'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i="1" dirty="0" smtClean="0">
                <a:solidFill>
                  <a:srgbClr val="808080"/>
                </a:solidFill>
              </a:rPr>
              <a:t>/**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 Get port from environment and store in Express.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*/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/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port </a:t>
            </a:r>
            <a:r>
              <a:rPr lang="en-US" altLang="ko-KR" sz="1000" dirty="0" smtClean="0"/>
              <a:t>= </a:t>
            </a:r>
            <a:r>
              <a:rPr lang="en-US" altLang="ko-KR" sz="1000" i="1" dirty="0" err="1" smtClean="0"/>
              <a:t>normalizePort</a:t>
            </a:r>
            <a:r>
              <a:rPr lang="en-US" altLang="ko-KR" sz="1000" dirty="0" smtClean="0"/>
              <a:t>(</a:t>
            </a:r>
            <a:r>
              <a:rPr lang="en-US" altLang="ko-KR" sz="1000" b="1" i="1" dirty="0" err="1" smtClean="0">
                <a:solidFill>
                  <a:srgbClr val="660E7A"/>
                </a:solidFill>
              </a:rPr>
              <a:t>process</a:t>
            </a:r>
            <a:r>
              <a:rPr lang="en-US" altLang="ko-KR" sz="1000" dirty="0" err="1" smtClean="0"/>
              <a:t>.</a:t>
            </a:r>
            <a:r>
              <a:rPr lang="en-US" altLang="ko-KR" sz="1000" b="1" dirty="0" err="1" smtClean="0">
                <a:solidFill>
                  <a:srgbClr val="660E7A"/>
                </a:solidFill>
              </a:rPr>
              <a:t>env</a:t>
            </a:r>
            <a:r>
              <a:rPr lang="en-US" altLang="ko-KR" sz="1000" dirty="0" err="1" smtClean="0"/>
              <a:t>.PORT</a:t>
            </a:r>
            <a:r>
              <a:rPr lang="en-US" altLang="ko-KR" sz="1000" dirty="0" smtClean="0"/>
              <a:t> ||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'3000'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b="1" i="1" dirty="0" err="1" smtClean="0">
                <a:solidFill>
                  <a:srgbClr val="660E7A"/>
                </a:solidFill>
              </a:rPr>
              <a:t>app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set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'port'</a:t>
            </a:r>
            <a:r>
              <a:rPr lang="en-US" altLang="ko-KR" sz="1000" dirty="0" smtClean="0"/>
              <a:t>,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port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i="1" dirty="0" smtClean="0">
                <a:solidFill>
                  <a:srgbClr val="808080"/>
                </a:solidFill>
              </a:rPr>
              <a:t>/**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 Create HTTP server.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*/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/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server </a:t>
            </a:r>
            <a:r>
              <a:rPr lang="en-US" altLang="ko-KR" sz="1000" dirty="0" smtClean="0"/>
              <a:t>= </a:t>
            </a:r>
            <a:r>
              <a:rPr lang="en-US" altLang="ko-KR" sz="1000" b="1" i="1" dirty="0" err="1" smtClean="0">
                <a:solidFill>
                  <a:srgbClr val="660E7A"/>
                </a:solidFill>
              </a:rPr>
              <a:t>http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createServer</a:t>
            </a:r>
            <a:r>
              <a:rPr lang="en-US" altLang="ko-KR" sz="1000" dirty="0" smtClean="0"/>
              <a:t>(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app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i="1" dirty="0" smtClean="0">
                <a:solidFill>
                  <a:srgbClr val="808080"/>
                </a:solidFill>
              </a:rPr>
              <a:t>/**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 Listen on provided port, on all network interfaces.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*/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/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b="1" i="1" dirty="0" err="1" smtClean="0">
                <a:solidFill>
                  <a:srgbClr val="660E7A"/>
                </a:solidFill>
              </a:rPr>
              <a:t>server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listen</a:t>
            </a:r>
            <a:r>
              <a:rPr lang="en-US" altLang="ko-KR" sz="1000" dirty="0" smtClean="0"/>
              <a:t>(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port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b="1" i="1" dirty="0" err="1" smtClean="0">
                <a:solidFill>
                  <a:srgbClr val="660E7A"/>
                </a:solidFill>
              </a:rPr>
              <a:t>server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on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'error'</a:t>
            </a:r>
            <a:r>
              <a:rPr lang="en-US" altLang="ko-KR" sz="1000" dirty="0" smtClean="0"/>
              <a:t>, </a:t>
            </a:r>
            <a:r>
              <a:rPr lang="en-US" altLang="ko-KR" sz="1000" i="1" dirty="0" err="1" smtClean="0"/>
              <a:t>onError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b="1" i="1" dirty="0" err="1" smtClean="0">
                <a:solidFill>
                  <a:srgbClr val="660E7A"/>
                </a:solidFill>
              </a:rPr>
              <a:t>server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on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'listening'</a:t>
            </a:r>
            <a:r>
              <a:rPr lang="en-US" altLang="ko-KR" sz="1000" dirty="0" smtClean="0"/>
              <a:t>, </a:t>
            </a:r>
            <a:r>
              <a:rPr lang="en-US" altLang="ko-KR" sz="1000" i="1" dirty="0" err="1" smtClean="0"/>
              <a:t>onListening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i="1" dirty="0" smtClean="0">
                <a:solidFill>
                  <a:srgbClr val="808080"/>
                </a:solidFill>
              </a:rPr>
              <a:t>/**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 Normalize a port into a number, string, or false.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*/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/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b="1" dirty="0" smtClean="0">
                <a:solidFill>
                  <a:srgbClr val="000080"/>
                </a:solidFill>
              </a:rPr>
              <a:t>function </a:t>
            </a:r>
            <a:r>
              <a:rPr lang="en-US" altLang="ko-KR" sz="1000" i="1" dirty="0" err="1" smtClean="0"/>
              <a:t>normalizePort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) {</a:t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dirty="0" smtClean="0">
                <a:solidFill>
                  <a:srgbClr val="458383"/>
                </a:solidFill>
              </a:rPr>
              <a:t>port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parseInt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, </a:t>
            </a:r>
            <a:r>
              <a:rPr lang="en-US" altLang="ko-KR" sz="1000" dirty="0" smtClean="0">
                <a:solidFill>
                  <a:srgbClr val="0000FF"/>
                </a:solidFill>
              </a:rPr>
              <a:t>10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if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isNaN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458383"/>
                </a:solidFill>
              </a:rPr>
              <a:t>port</a:t>
            </a:r>
            <a:r>
              <a:rPr lang="en-US" altLang="ko-KR" sz="1000" dirty="0" smtClean="0"/>
              <a:t>)) {</a:t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i="1" dirty="0" smtClean="0">
                <a:solidFill>
                  <a:srgbClr val="808080"/>
                </a:solidFill>
              </a:rPr>
              <a:t>// named pipe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 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return </a:t>
            </a:r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;</a:t>
            </a:r>
            <a:br>
              <a:rPr lang="en-US" altLang="ko-KR" sz="1000" dirty="0" smtClean="0"/>
            </a:br>
            <a:r>
              <a:rPr lang="en-US" altLang="ko-KR" sz="1000" dirty="0" smtClean="0"/>
              <a:t>  }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if 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458383"/>
                </a:solidFill>
              </a:rPr>
              <a:t>port </a:t>
            </a:r>
            <a:r>
              <a:rPr lang="en-US" altLang="ko-KR" sz="1000" dirty="0" smtClean="0"/>
              <a:t>&gt;= </a:t>
            </a:r>
            <a:r>
              <a:rPr lang="en-US" altLang="ko-KR" sz="1000" dirty="0" smtClean="0">
                <a:solidFill>
                  <a:srgbClr val="0000FF"/>
                </a:solidFill>
              </a:rPr>
              <a:t>0</a:t>
            </a:r>
            <a:r>
              <a:rPr lang="en-US" altLang="ko-KR" sz="1000" dirty="0" smtClean="0"/>
              <a:t>) {</a:t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i="1" dirty="0" smtClean="0">
                <a:solidFill>
                  <a:srgbClr val="808080"/>
                </a:solidFill>
              </a:rPr>
              <a:t>// port number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 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return </a:t>
            </a:r>
            <a:r>
              <a:rPr lang="en-US" altLang="ko-KR" sz="1000" dirty="0" smtClean="0">
                <a:solidFill>
                  <a:srgbClr val="458383"/>
                </a:solidFill>
              </a:rPr>
              <a:t>port</a:t>
            </a:r>
            <a:r>
              <a:rPr lang="en-US" altLang="ko-KR" sz="1000" dirty="0" smtClean="0"/>
              <a:t>;</a:t>
            </a:r>
            <a:br>
              <a:rPr lang="en-US" altLang="ko-KR" sz="1000" dirty="0" smtClean="0"/>
            </a:br>
            <a:r>
              <a:rPr lang="en-US" altLang="ko-KR" sz="1000" dirty="0" smtClean="0"/>
              <a:t>  }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return false</a:t>
            </a:r>
            <a:r>
              <a:rPr lang="en-US" altLang="ko-KR" sz="1000" dirty="0" smtClean="0"/>
              <a:t>;</a:t>
            </a:r>
            <a:br>
              <a:rPr lang="en-US" altLang="ko-KR" sz="1000" dirty="0" smtClean="0"/>
            </a:br>
            <a:r>
              <a:rPr lang="en-US" altLang="ko-KR" sz="1000" dirty="0" smtClean="0"/>
              <a:t>}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i="1" dirty="0" smtClean="0">
                <a:solidFill>
                  <a:srgbClr val="808080"/>
                </a:solidFill>
              </a:rPr>
              <a:t>/**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 Event listener for HTTP server "error" event.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*/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/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b="1" dirty="0" smtClean="0">
                <a:solidFill>
                  <a:srgbClr val="000080"/>
                </a:solidFill>
              </a:rPr>
              <a:t>function </a:t>
            </a:r>
            <a:r>
              <a:rPr lang="en-US" altLang="ko-KR" sz="1000" i="1" dirty="0" err="1" smtClean="0"/>
              <a:t>onError</a:t>
            </a:r>
            <a:r>
              <a:rPr lang="en-US" altLang="ko-KR" sz="1000" dirty="0" smtClean="0"/>
              <a:t>(error) {</a:t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if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error.</a:t>
            </a:r>
            <a:r>
              <a:rPr lang="en-US" altLang="ko-KR" sz="1000" b="1" dirty="0" err="1" smtClean="0">
                <a:solidFill>
                  <a:srgbClr val="660E7A"/>
                </a:solidFill>
              </a:rPr>
              <a:t>syscall</a:t>
            </a:r>
            <a:r>
              <a:rPr lang="en-US" altLang="ko-KR" sz="1000" b="1" dirty="0" smtClean="0">
                <a:solidFill>
                  <a:srgbClr val="660E7A"/>
                </a:solidFill>
              </a:rPr>
              <a:t> </a:t>
            </a:r>
            <a:r>
              <a:rPr lang="en-US" altLang="ko-KR" sz="1000" dirty="0" smtClean="0"/>
              <a:t>!==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'listen'</a:t>
            </a:r>
            <a:r>
              <a:rPr lang="en-US" altLang="ko-KR" sz="1000" dirty="0" smtClean="0"/>
              <a:t>) {</a:t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throw </a:t>
            </a:r>
            <a:r>
              <a:rPr lang="en-US" altLang="ko-KR" sz="1000" dirty="0" smtClean="0"/>
              <a:t>error;</a:t>
            </a:r>
            <a:br>
              <a:rPr lang="en-US" altLang="ko-KR" sz="1000" dirty="0" smtClean="0"/>
            </a:br>
            <a:r>
              <a:rPr lang="en-US" altLang="ko-KR" sz="1000" dirty="0" smtClean="0"/>
              <a:t>  }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dirty="0" smtClean="0">
                <a:solidFill>
                  <a:srgbClr val="458383"/>
                </a:solidFill>
              </a:rPr>
              <a:t>bind </a:t>
            </a:r>
            <a:r>
              <a:rPr lang="en-US" altLang="ko-KR" sz="1000" dirty="0" smtClean="0"/>
              <a:t>= </a:t>
            </a:r>
            <a:r>
              <a:rPr lang="en-US" altLang="ko-KR" sz="1000" b="1" dirty="0" err="1" smtClean="0">
                <a:solidFill>
                  <a:srgbClr val="000080"/>
                </a:solidFill>
              </a:rPr>
              <a:t>typeof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port </a:t>
            </a:r>
            <a:r>
              <a:rPr lang="en-US" altLang="ko-KR" sz="1000" dirty="0" smtClean="0"/>
              <a:t>===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'string'</a:t>
            </a:r>
            <a:br>
              <a:rPr lang="en-US" altLang="ko-KR" sz="1000" b="1" dirty="0" smtClean="0">
                <a:solidFill>
                  <a:srgbClr val="008000"/>
                </a:solidFill>
              </a:rPr>
            </a:br>
            <a:r>
              <a:rPr lang="en-US" altLang="ko-KR" sz="1000" b="1" dirty="0" smtClean="0">
                <a:solidFill>
                  <a:srgbClr val="008000"/>
                </a:solidFill>
              </a:rPr>
              <a:t>    </a:t>
            </a:r>
            <a:r>
              <a:rPr lang="en-US" altLang="ko-KR" sz="1000" dirty="0" smtClean="0"/>
              <a:t>?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'Pipe ' </a:t>
            </a:r>
            <a:r>
              <a:rPr lang="en-US" altLang="ko-KR" sz="1000" dirty="0" smtClean="0"/>
              <a:t>+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port</a:t>
            </a:r>
            <a:br>
              <a:rPr lang="en-US" altLang="ko-KR" sz="1000" b="1" i="1" dirty="0" smtClean="0">
                <a:solidFill>
                  <a:srgbClr val="660E7A"/>
                </a:solidFill>
              </a:rPr>
            </a:br>
            <a:r>
              <a:rPr lang="en-US" altLang="ko-KR" sz="1000" b="1" i="1" dirty="0" smtClean="0">
                <a:solidFill>
                  <a:srgbClr val="660E7A"/>
                </a:solidFill>
              </a:rPr>
              <a:t>    </a:t>
            </a:r>
            <a:r>
              <a:rPr lang="en-US" altLang="ko-KR" sz="1000" dirty="0" smtClean="0"/>
              <a:t>: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'Port ' </a:t>
            </a:r>
            <a:r>
              <a:rPr lang="en-US" altLang="ko-KR" sz="1000" dirty="0" smtClean="0"/>
              <a:t>+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port</a:t>
            </a:r>
            <a:r>
              <a:rPr lang="en-US" altLang="ko-KR" sz="1000" dirty="0" smtClean="0"/>
              <a:t>;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i="1" dirty="0" smtClean="0">
                <a:solidFill>
                  <a:srgbClr val="808080"/>
                </a:solidFill>
              </a:rPr>
              <a:t>// handle specific listen errors with friendly messages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switch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error.</a:t>
            </a:r>
            <a:r>
              <a:rPr lang="en-US" altLang="ko-KR" sz="1000" b="1" dirty="0" err="1" smtClean="0">
                <a:solidFill>
                  <a:srgbClr val="660E7A"/>
                </a:solidFill>
              </a:rPr>
              <a:t>code</a:t>
            </a:r>
            <a:r>
              <a:rPr lang="en-US" altLang="ko-KR" sz="1000" dirty="0" smtClean="0"/>
              <a:t>) {</a:t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case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'EACCES'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b="1" i="1" dirty="0" err="1" smtClean="0">
                <a:solidFill>
                  <a:srgbClr val="660E7A"/>
                </a:solidFill>
              </a:rPr>
              <a:t>console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error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458383"/>
                </a:solidFill>
              </a:rPr>
              <a:t>bind </a:t>
            </a:r>
            <a:r>
              <a:rPr lang="en-US" altLang="ko-KR" sz="1000" dirty="0" smtClean="0"/>
              <a:t>+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 requires elevated privileges'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b="1" i="1" dirty="0" err="1" smtClean="0">
                <a:solidFill>
                  <a:srgbClr val="660E7A"/>
                </a:solidFill>
              </a:rPr>
              <a:t>process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exit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break</a:t>
            </a:r>
            <a:r>
              <a:rPr lang="en-US" altLang="ko-KR" sz="1000" dirty="0" smtClean="0"/>
              <a:t>;</a:t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case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'EADDRINUSE'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b="1" i="1" dirty="0" err="1" smtClean="0">
                <a:solidFill>
                  <a:srgbClr val="660E7A"/>
                </a:solidFill>
              </a:rPr>
              <a:t>console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error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458383"/>
                </a:solidFill>
              </a:rPr>
              <a:t>bind </a:t>
            </a:r>
            <a:r>
              <a:rPr lang="en-US" altLang="ko-KR" sz="1000" dirty="0" smtClean="0"/>
              <a:t>+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 is already in use'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b="1" i="1" dirty="0" err="1" smtClean="0">
                <a:solidFill>
                  <a:srgbClr val="660E7A"/>
                </a:solidFill>
              </a:rPr>
              <a:t>process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exit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break</a:t>
            </a:r>
            <a:r>
              <a:rPr lang="en-US" altLang="ko-KR" sz="1000" dirty="0" smtClean="0"/>
              <a:t>;</a:t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default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throw </a:t>
            </a:r>
            <a:r>
              <a:rPr lang="en-US" altLang="ko-KR" sz="1000" dirty="0" smtClean="0"/>
              <a:t>error;</a:t>
            </a:r>
            <a:br>
              <a:rPr lang="en-US" altLang="ko-KR" sz="1000" dirty="0" smtClean="0"/>
            </a:br>
            <a:r>
              <a:rPr lang="en-US" altLang="ko-KR" sz="1000" dirty="0" smtClean="0"/>
              <a:t>  }</a:t>
            </a:r>
            <a:br>
              <a:rPr lang="en-US" altLang="ko-KR" sz="1000" dirty="0" smtClean="0"/>
            </a:br>
            <a:r>
              <a:rPr lang="en-US" altLang="ko-KR" sz="1000" dirty="0" smtClean="0"/>
              <a:t>}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i="1" dirty="0" smtClean="0">
                <a:solidFill>
                  <a:srgbClr val="808080"/>
                </a:solidFill>
              </a:rPr>
              <a:t>/**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 Event listener for HTTP server "listening" event.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> */</a:t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i="1" dirty="0" smtClean="0">
                <a:solidFill>
                  <a:srgbClr val="808080"/>
                </a:solidFill>
              </a:rPr>
              <a:t/>
            </a:r>
            <a:br>
              <a:rPr lang="en-US" altLang="ko-KR" sz="1000" i="1" dirty="0" smtClean="0">
                <a:solidFill>
                  <a:srgbClr val="808080"/>
                </a:solidFill>
              </a:rPr>
            </a:br>
            <a:r>
              <a:rPr lang="en-US" altLang="ko-KR" sz="1000" b="1" dirty="0" smtClean="0">
                <a:solidFill>
                  <a:srgbClr val="000080"/>
                </a:solidFill>
              </a:rPr>
              <a:t>function </a:t>
            </a:r>
            <a:r>
              <a:rPr lang="en-US" altLang="ko-KR" sz="1000" i="1" dirty="0" err="1" smtClean="0"/>
              <a:t>onListening</a:t>
            </a:r>
            <a:r>
              <a:rPr lang="en-US" altLang="ko-KR" sz="1000" dirty="0" smtClean="0"/>
              <a:t>() {</a:t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dirty="0" err="1" smtClean="0">
                <a:solidFill>
                  <a:srgbClr val="458383"/>
                </a:solidFill>
              </a:rPr>
              <a:t>addr</a:t>
            </a:r>
            <a:r>
              <a:rPr lang="en-US" altLang="ko-KR" sz="1000" dirty="0" smtClean="0">
                <a:solidFill>
                  <a:srgbClr val="458383"/>
                </a:solidFill>
              </a:rPr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i="1" dirty="0" err="1" smtClean="0">
                <a:solidFill>
                  <a:srgbClr val="660E7A"/>
                </a:solidFill>
              </a:rPr>
              <a:t>server</a:t>
            </a:r>
            <a:r>
              <a:rPr lang="en-US" altLang="ko-KR" sz="1000" dirty="0" err="1" smtClean="0"/>
              <a:t>.</a:t>
            </a:r>
            <a:r>
              <a:rPr lang="en-US" altLang="ko-KR" sz="1000" dirty="0" err="1" smtClean="0">
                <a:solidFill>
                  <a:srgbClr val="7A7A43"/>
                </a:solidFill>
              </a:rPr>
              <a:t>address</a:t>
            </a:r>
            <a:r>
              <a:rPr lang="en-US" altLang="ko-KR" sz="1000" dirty="0" smtClean="0"/>
              <a:t>();</a:t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b="1" dirty="0" err="1" smtClean="0">
                <a:solidFill>
                  <a:srgbClr val="000080"/>
                </a:solidFill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dirty="0" smtClean="0">
                <a:solidFill>
                  <a:srgbClr val="458383"/>
                </a:solidFill>
              </a:rPr>
              <a:t>bind </a:t>
            </a:r>
            <a:r>
              <a:rPr lang="en-US" altLang="ko-KR" sz="1000" dirty="0" smtClean="0"/>
              <a:t>= </a:t>
            </a:r>
            <a:r>
              <a:rPr lang="en-US" altLang="ko-KR" sz="1000" b="1" dirty="0" err="1" smtClean="0">
                <a:solidFill>
                  <a:srgbClr val="000080"/>
                </a:solidFill>
              </a:rPr>
              <a:t>typeof</a:t>
            </a:r>
            <a:r>
              <a:rPr lang="en-US" altLang="ko-KR" sz="1000" b="1" dirty="0" smtClean="0">
                <a:solidFill>
                  <a:srgbClr val="000080"/>
                </a:solidFill>
              </a:rPr>
              <a:t> </a:t>
            </a:r>
            <a:r>
              <a:rPr lang="en-US" altLang="ko-KR" sz="1000" dirty="0" err="1" smtClean="0">
                <a:solidFill>
                  <a:srgbClr val="458383"/>
                </a:solidFill>
              </a:rPr>
              <a:t>addr</a:t>
            </a:r>
            <a:r>
              <a:rPr lang="en-US" altLang="ko-KR" sz="1000" dirty="0" smtClean="0">
                <a:solidFill>
                  <a:srgbClr val="458383"/>
                </a:solidFill>
              </a:rPr>
              <a:t> </a:t>
            </a:r>
            <a:r>
              <a:rPr lang="en-US" altLang="ko-KR" sz="1000" dirty="0" smtClean="0"/>
              <a:t>===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'string'</a:t>
            </a:r>
            <a:br>
              <a:rPr lang="en-US" altLang="ko-KR" sz="1000" b="1" dirty="0" smtClean="0">
                <a:solidFill>
                  <a:srgbClr val="008000"/>
                </a:solidFill>
              </a:rPr>
            </a:br>
            <a:r>
              <a:rPr lang="en-US" altLang="ko-KR" sz="1000" b="1" dirty="0" smtClean="0">
                <a:solidFill>
                  <a:srgbClr val="008000"/>
                </a:solidFill>
              </a:rPr>
              <a:t>    </a:t>
            </a:r>
            <a:r>
              <a:rPr lang="en-US" altLang="ko-KR" sz="1000" dirty="0" smtClean="0"/>
              <a:t>?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'pipe ' </a:t>
            </a:r>
            <a:r>
              <a:rPr lang="en-US" altLang="ko-KR" sz="1000" dirty="0" smtClean="0"/>
              <a:t>+ </a:t>
            </a:r>
            <a:r>
              <a:rPr lang="en-US" altLang="ko-KR" sz="1000" dirty="0" err="1" smtClean="0">
                <a:solidFill>
                  <a:srgbClr val="458383"/>
                </a:solidFill>
              </a:rPr>
              <a:t>addr</a:t>
            </a:r>
            <a:r>
              <a:rPr lang="en-US" altLang="ko-KR" sz="1000" dirty="0" smtClean="0">
                <a:solidFill>
                  <a:srgbClr val="458383"/>
                </a:solidFill>
              </a:rPr>
              <a:t/>
            </a:r>
            <a:br>
              <a:rPr lang="en-US" altLang="ko-KR" sz="1000" dirty="0" smtClean="0">
                <a:solidFill>
                  <a:srgbClr val="458383"/>
                </a:solidFill>
              </a:rPr>
            </a:br>
            <a:r>
              <a:rPr lang="en-US" altLang="ko-KR" sz="1000" dirty="0" smtClean="0">
                <a:solidFill>
                  <a:srgbClr val="458383"/>
                </a:solidFill>
              </a:rPr>
              <a:t>    </a:t>
            </a:r>
            <a:r>
              <a:rPr lang="en-US" altLang="ko-KR" sz="1000" dirty="0" smtClean="0"/>
              <a:t>: 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'port ' </a:t>
            </a:r>
            <a:r>
              <a:rPr lang="en-US" altLang="ko-KR" sz="1000" dirty="0" smtClean="0"/>
              <a:t>+ </a:t>
            </a:r>
            <a:r>
              <a:rPr lang="en-US" altLang="ko-KR" sz="1000" dirty="0" err="1" smtClean="0">
                <a:solidFill>
                  <a:srgbClr val="458383"/>
                </a:solidFill>
              </a:rPr>
              <a:t>addr</a:t>
            </a:r>
            <a:r>
              <a:rPr lang="en-US" altLang="ko-KR" sz="1000" dirty="0" err="1" smtClean="0"/>
              <a:t>.</a:t>
            </a:r>
            <a:r>
              <a:rPr lang="en-US" altLang="ko-KR" sz="1000" b="1" dirty="0" err="1" smtClean="0">
                <a:solidFill>
                  <a:srgbClr val="660E7A"/>
                </a:solidFill>
              </a:rPr>
              <a:t>port</a:t>
            </a:r>
            <a:r>
              <a:rPr lang="en-US" altLang="ko-KR" sz="1000" dirty="0" smtClean="0"/>
              <a:t>;</a:t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b="1" i="1" dirty="0" smtClean="0">
                <a:solidFill>
                  <a:srgbClr val="660E7A"/>
                </a:solidFill>
              </a:rPr>
              <a:t>debug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>
                <a:solidFill>
                  <a:srgbClr val="008000"/>
                </a:solidFill>
              </a:rPr>
              <a:t>'Listening on ' </a:t>
            </a:r>
            <a:r>
              <a:rPr lang="en-US" altLang="ko-KR" sz="1000" dirty="0" smtClean="0"/>
              <a:t>+ </a:t>
            </a:r>
            <a:r>
              <a:rPr lang="en-US" altLang="ko-KR" sz="1000" dirty="0" smtClean="0">
                <a:solidFill>
                  <a:srgbClr val="458383"/>
                </a:solidFill>
              </a:rPr>
              <a:t>bind</a:t>
            </a:r>
            <a:r>
              <a:rPr lang="en-US" altLang="ko-KR" sz="1000" dirty="0" smtClean="0"/>
              <a:t>);</a:t>
            </a:r>
            <a:br>
              <a:rPr lang="en-US" altLang="ko-KR" sz="1000" dirty="0" smtClean="0"/>
            </a:br>
            <a:r>
              <a:rPr lang="en-US" altLang="ko-KR" sz="1000" dirty="0" smtClean="0"/>
              <a:t>}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2402" y="1098141"/>
            <a:ext cx="52197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b="1" dirty="0">
                <a:latin typeface="+mn-ea"/>
                <a:ea typeface="+mn-ea"/>
              </a:rPr>
              <a:t>bin/www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ko-KR" altLang="en-US" sz="1400" dirty="0" smtClean="0">
                <a:latin typeface="+mn-ea"/>
                <a:ea typeface="+mn-ea"/>
              </a:rPr>
              <a:t>서버 </a:t>
            </a:r>
            <a:r>
              <a:rPr lang="ko-KR" altLang="en-US" sz="1400" dirty="0">
                <a:latin typeface="+mn-ea"/>
                <a:ea typeface="+mn-ea"/>
              </a:rPr>
              <a:t>구동을 위한 코드가 기록되어 있습니다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 err="1">
                <a:latin typeface="+mn-ea"/>
                <a:ea typeface="+mn-ea"/>
              </a:rPr>
              <a:t>익스프레스</a:t>
            </a:r>
            <a:r>
              <a:rPr lang="ko-KR" altLang="en-US" sz="1400" dirty="0">
                <a:latin typeface="+mn-ea"/>
                <a:ea typeface="+mn-ea"/>
              </a:rPr>
              <a:t> 서버설정 코드가 기록된 </a:t>
            </a:r>
            <a:r>
              <a:rPr lang="en-US" altLang="ko-KR" sz="1400" dirty="0">
                <a:latin typeface="+mn-ea"/>
                <a:ea typeface="+mn-ea"/>
              </a:rPr>
              <a:t>app.js</a:t>
            </a:r>
            <a:r>
              <a:rPr lang="ko-KR" altLang="en-US" sz="1400" dirty="0">
                <a:latin typeface="+mn-ea"/>
                <a:ea typeface="+mn-ea"/>
              </a:rPr>
              <a:t>파일을 가져와 </a:t>
            </a:r>
            <a:r>
              <a:rPr lang="ko-KR" altLang="en-US" sz="1400" dirty="0" err="1">
                <a:latin typeface="+mn-ea"/>
                <a:ea typeface="+mn-ea"/>
              </a:rPr>
              <a:t>노드의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HTTP </a:t>
            </a:r>
            <a:r>
              <a:rPr lang="ko-KR" altLang="en-US" sz="1400" dirty="0">
                <a:latin typeface="+mn-ea"/>
                <a:ea typeface="+mn-ea"/>
              </a:rPr>
              <a:t>객체와 연동하는 작업이 이뤄집니다</a:t>
            </a:r>
          </a:p>
        </p:txBody>
      </p:sp>
    </p:spTree>
    <p:extLst>
      <p:ext uri="{BB962C8B-B14F-4D97-AF65-F5344CB8AC3E}">
        <p14:creationId xmlns:p14="http://schemas.microsoft.com/office/powerpoint/2010/main" val="3199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smtClean="0">
                <a:latin typeface="+mn-ea"/>
                <a:ea typeface="+mn-ea"/>
              </a:rPr>
              <a:t>express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49072" cy="1431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express app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>
                <a:solidFill>
                  <a:srgbClr val="660E7A"/>
                </a:solidFill>
              </a:rPr>
              <a:t>express </a:t>
            </a:r>
            <a:r>
              <a:rPr lang="en-US" altLang="ko-KR" sz="1000" dirty="0"/>
              <a:t>= </a:t>
            </a:r>
            <a:r>
              <a:rPr lang="en-US" altLang="ko-KR" sz="1000" i="1" dirty="0"/>
              <a:t>require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'express'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>
                <a:solidFill>
                  <a:srgbClr val="660E7A"/>
                </a:solidFill>
              </a:rPr>
              <a:t>path </a:t>
            </a:r>
            <a:r>
              <a:rPr lang="en-US" altLang="ko-KR" sz="1000" dirty="0"/>
              <a:t>= </a:t>
            </a:r>
            <a:r>
              <a:rPr lang="en-US" altLang="ko-KR" sz="1000" i="1" dirty="0"/>
              <a:t>require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'path'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>
                <a:solidFill>
                  <a:srgbClr val="660E7A"/>
                </a:solidFill>
              </a:rPr>
              <a:t>favicon </a:t>
            </a:r>
            <a:r>
              <a:rPr lang="en-US" altLang="ko-KR" sz="1000" dirty="0"/>
              <a:t>= </a:t>
            </a:r>
            <a:r>
              <a:rPr lang="en-US" altLang="ko-KR" sz="1000" i="1" dirty="0"/>
              <a:t>require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'serve-favicon'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>
                <a:solidFill>
                  <a:srgbClr val="660E7A"/>
                </a:solidFill>
              </a:rPr>
              <a:t>logger </a:t>
            </a:r>
            <a:r>
              <a:rPr lang="en-US" altLang="ko-KR" sz="1000" dirty="0"/>
              <a:t>= </a:t>
            </a:r>
            <a:r>
              <a:rPr lang="en-US" altLang="ko-KR" sz="1000" i="1" dirty="0"/>
              <a:t>require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</a:t>
            </a:r>
            <a:r>
              <a:rPr lang="en-US" altLang="ko-KR" sz="1000" b="1" dirty="0" err="1">
                <a:solidFill>
                  <a:srgbClr val="008000"/>
                </a:solidFill>
              </a:rPr>
              <a:t>morgan</a:t>
            </a:r>
            <a:r>
              <a:rPr lang="en-US" altLang="ko-KR" sz="1000" b="1" dirty="0">
                <a:solidFill>
                  <a:srgbClr val="008000"/>
                </a:solidFill>
              </a:rPr>
              <a:t>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cookieParser</a:t>
            </a:r>
            <a:r>
              <a:rPr lang="en-US" altLang="ko-KR" sz="1000" b="1" i="1" dirty="0">
                <a:solidFill>
                  <a:srgbClr val="660E7A"/>
                </a:solidFill>
              </a:rPr>
              <a:t> </a:t>
            </a:r>
            <a:r>
              <a:rPr lang="en-US" altLang="ko-KR" sz="1000" dirty="0"/>
              <a:t>= </a:t>
            </a:r>
            <a:r>
              <a:rPr lang="en-US" altLang="ko-KR" sz="1000" i="1" dirty="0"/>
              <a:t>require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'cookie-parser'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bodyParser</a:t>
            </a:r>
            <a:r>
              <a:rPr lang="en-US" altLang="ko-KR" sz="1000" b="1" i="1" dirty="0">
                <a:solidFill>
                  <a:srgbClr val="660E7A"/>
                </a:solidFill>
              </a:rPr>
              <a:t> </a:t>
            </a:r>
            <a:r>
              <a:rPr lang="en-US" altLang="ko-KR" sz="1000" dirty="0"/>
              <a:t>= </a:t>
            </a:r>
            <a:r>
              <a:rPr lang="en-US" altLang="ko-KR" sz="1000" i="1" dirty="0"/>
              <a:t>require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'body-parser'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rgbClr val="FF0000"/>
                </a:solidFill>
              </a:rPr>
              <a:t>var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i="1" dirty="0">
                <a:solidFill>
                  <a:srgbClr val="FF0000"/>
                </a:solidFill>
              </a:rPr>
              <a:t>routes </a:t>
            </a:r>
            <a:r>
              <a:rPr lang="en-US" altLang="ko-KR" sz="1000" dirty="0">
                <a:solidFill>
                  <a:srgbClr val="FF0000"/>
                </a:solidFill>
              </a:rPr>
              <a:t>= </a:t>
            </a:r>
            <a:r>
              <a:rPr lang="en-US" altLang="ko-KR" sz="1000" i="1" dirty="0">
                <a:solidFill>
                  <a:srgbClr val="FF0000"/>
                </a:solidFill>
              </a:rPr>
              <a:t>require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>
                <a:solidFill>
                  <a:srgbClr val="FF0000"/>
                </a:solidFill>
              </a:rPr>
              <a:t>'./routes/index'</a:t>
            </a:r>
            <a:r>
              <a:rPr lang="en-US" altLang="ko-KR" sz="1000" dirty="0">
                <a:solidFill>
                  <a:srgbClr val="FF0000"/>
                </a:solidFill>
              </a:rPr>
              <a:t>);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b="1" dirty="0" err="1">
                <a:solidFill>
                  <a:srgbClr val="FF0000"/>
                </a:solidFill>
              </a:rPr>
              <a:t>var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i="1" dirty="0">
                <a:solidFill>
                  <a:srgbClr val="FF0000"/>
                </a:solidFill>
              </a:rPr>
              <a:t>users </a:t>
            </a:r>
            <a:r>
              <a:rPr lang="en-US" altLang="ko-KR" sz="1000" dirty="0">
                <a:solidFill>
                  <a:srgbClr val="FF0000"/>
                </a:solidFill>
              </a:rPr>
              <a:t>= </a:t>
            </a:r>
            <a:r>
              <a:rPr lang="en-US" altLang="ko-KR" sz="1000" i="1" dirty="0">
                <a:solidFill>
                  <a:srgbClr val="FF0000"/>
                </a:solidFill>
              </a:rPr>
              <a:t>require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>
                <a:solidFill>
                  <a:srgbClr val="FF0000"/>
                </a:solidFill>
              </a:rPr>
              <a:t>'./routes/users'</a:t>
            </a:r>
            <a:r>
              <a:rPr lang="en-US" altLang="ko-KR" sz="1000" dirty="0">
                <a:solidFill>
                  <a:srgbClr val="FF0000"/>
                </a:solidFill>
              </a:rPr>
              <a:t>);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b="1" i="1" dirty="0">
                <a:solidFill>
                  <a:srgbClr val="660E7A"/>
                </a:solidFill>
              </a:rPr>
              <a:t>app </a:t>
            </a:r>
            <a:r>
              <a:rPr lang="en-US" altLang="ko-KR" sz="1000" dirty="0"/>
              <a:t>= </a:t>
            </a:r>
            <a:r>
              <a:rPr lang="en-US" altLang="ko-KR" sz="1000" b="1" i="1" dirty="0">
                <a:solidFill>
                  <a:srgbClr val="660E7A"/>
                </a:solidFill>
              </a:rPr>
              <a:t>express</a:t>
            </a:r>
            <a:r>
              <a:rPr lang="en-US" altLang="ko-KR" sz="1000" dirty="0"/>
              <a:t>();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i="1" dirty="0">
                <a:solidFill>
                  <a:srgbClr val="808080"/>
                </a:solidFill>
              </a:rPr>
              <a:t>// view engine setup</a:t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set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'views'</a:t>
            </a:r>
            <a:r>
              <a:rPr lang="en-US" altLang="ko-KR" sz="1000" dirty="0"/>
              <a:t>, 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path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join</a:t>
            </a:r>
            <a:r>
              <a:rPr lang="en-US" altLang="ko-KR" sz="1000" dirty="0"/>
              <a:t>(</a:t>
            </a:r>
            <a:r>
              <a:rPr lang="en-US" altLang="ko-KR" sz="1000" b="1" i="1" dirty="0">
                <a:solidFill>
                  <a:srgbClr val="660E7A"/>
                </a:solidFill>
              </a:rPr>
              <a:t>__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dirname</a:t>
            </a:r>
            <a:r>
              <a:rPr lang="en-US" altLang="ko-KR" sz="1000" dirty="0"/>
              <a:t>, </a:t>
            </a:r>
            <a:r>
              <a:rPr lang="en-US" altLang="ko-KR" sz="1000" b="1" dirty="0">
                <a:solidFill>
                  <a:srgbClr val="008000"/>
                </a:solidFill>
              </a:rPr>
              <a:t>'views'</a:t>
            </a:r>
            <a:r>
              <a:rPr lang="en-US" altLang="ko-KR" sz="1000" dirty="0"/>
              <a:t>));</a:t>
            </a:r>
            <a:br>
              <a:rPr lang="en-US" altLang="ko-KR" sz="1000" dirty="0"/>
            </a:b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set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'view engine'</a:t>
            </a:r>
            <a:r>
              <a:rPr lang="en-US" altLang="ko-KR" sz="1000" dirty="0"/>
              <a:t>, </a:t>
            </a:r>
            <a:r>
              <a:rPr lang="en-US" altLang="ko-KR" sz="1000" b="1" dirty="0">
                <a:solidFill>
                  <a:srgbClr val="008000"/>
                </a:solidFill>
              </a:rPr>
              <a:t>'</a:t>
            </a:r>
            <a:r>
              <a:rPr lang="en-US" altLang="ko-KR" sz="1000" b="1" dirty="0" err="1">
                <a:solidFill>
                  <a:srgbClr val="008000"/>
                </a:solidFill>
              </a:rPr>
              <a:t>ejs</a:t>
            </a:r>
            <a:r>
              <a:rPr lang="en-US" altLang="ko-KR" sz="1000" b="1" dirty="0">
                <a:solidFill>
                  <a:srgbClr val="008000"/>
                </a:solidFill>
              </a:rPr>
              <a:t>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i="1" dirty="0">
                <a:solidFill>
                  <a:srgbClr val="808080"/>
                </a:solidFill>
              </a:rPr>
              <a:t>// uncomment after placing your favicon in /public</a:t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i="1" dirty="0">
                <a:solidFill>
                  <a:srgbClr val="808080"/>
                </a:solidFill>
              </a:rPr>
              <a:t>//</a:t>
            </a:r>
            <a:r>
              <a:rPr lang="en-US" altLang="ko-KR" sz="1000" i="1" dirty="0" err="1">
                <a:solidFill>
                  <a:srgbClr val="808080"/>
                </a:solidFill>
              </a:rPr>
              <a:t>app.use</a:t>
            </a:r>
            <a:r>
              <a:rPr lang="en-US" altLang="ko-KR" sz="1000" i="1" dirty="0">
                <a:solidFill>
                  <a:srgbClr val="808080"/>
                </a:solidFill>
              </a:rPr>
              <a:t>(favicon(</a:t>
            </a:r>
            <a:r>
              <a:rPr lang="en-US" altLang="ko-KR" sz="1000" i="1" dirty="0" err="1">
                <a:solidFill>
                  <a:srgbClr val="808080"/>
                </a:solidFill>
              </a:rPr>
              <a:t>path.join</a:t>
            </a:r>
            <a:r>
              <a:rPr lang="en-US" altLang="ko-KR" sz="1000" i="1" dirty="0">
                <a:solidFill>
                  <a:srgbClr val="808080"/>
                </a:solidFill>
              </a:rPr>
              <a:t>(__</a:t>
            </a:r>
            <a:r>
              <a:rPr lang="en-US" altLang="ko-KR" sz="1000" i="1" dirty="0" err="1">
                <a:solidFill>
                  <a:srgbClr val="808080"/>
                </a:solidFill>
              </a:rPr>
              <a:t>dirname</a:t>
            </a:r>
            <a:r>
              <a:rPr lang="en-US" altLang="ko-KR" sz="1000" i="1" dirty="0">
                <a:solidFill>
                  <a:srgbClr val="808080"/>
                </a:solidFill>
              </a:rPr>
              <a:t>, 'public', 'favicon.ico')));</a:t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use</a:t>
            </a:r>
            <a:r>
              <a:rPr lang="en-US" altLang="ko-KR" sz="1000" dirty="0"/>
              <a:t>(</a:t>
            </a:r>
            <a:r>
              <a:rPr lang="en-US" altLang="ko-KR" sz="1000" b="1" i="1" dirty="0">
                <a:solidFill>
                  <a:srgbClr val="660E7A"/>
                </a:solidFill>
              </a:rPr>
              <a:t>logger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</a:t>
            </a:r>
            <a:r>
              <a:rPr lang="en-US" altLang="ko-KR" sz="1000" b="1" dirty="0" err="1">
                <a:solidFill>
                  <a:srgbClr val="008000"/>
                </a:solidFill>
              </a:rPr>
              <a:t>dev</a:t>
            </a:r>
            <a:r>
              <a:rPr lang="en-US" altLang="ko-KR" sz="1000" b="1" dirty="0">
                <a:solidFill>
                  <a:srgbClr val="008000"/>
                </a:solidFill>
              </a:rPr>
              <a:t>'</a:t>
            </a:r>
            <a:r>
              <a:rPr lang="en-US" altLang="ko-KR" sz="1000" dirty="0"/>
              <a:t>));</a:t>
            </a:r>
            <a:br>
              <a:rPr lang="en-US" altLang="ko-KR" sz="1000" dirty="0"/>
            </a:b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use</a:t>
            </a:r>
            <a:r>
              <a:rPr lang="en-US" altLang="ko-KR" sz="1000" dirty="0"/>
              <a:t>(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bodyParser</a:t>
            </a:r>
            <a:r>
              <a:rPr lang="en-US" altLang="ko-KR" sz="1000" dirty="0" err="1"/>
              <a:t>.</a:t>
            </a:r>
            <a:r>
              <a:rPr lang="en-US" altLang="ko-KR" sz="1000" b="1" dirty="0" err="1">
                <a:solidFill>
                  <a:srgbClr val="660E7A"/>
                </a:solidFill>
              </a:rPr>
              <a:t>json</a:t>
            </a:r>
            <a:r>
              <a:rPr lang="en-US" altLang="ko-KR" sz="1000" dirty="0"/>
              <a:t>());</a:t>
            </a:r>
            <a:br>
              <a:rPr lang="en-US" altLang="ko-KR" sz="1000" dirty="0"/>
            </a:b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use</a:t>
            </a:r>
            <a:r>
              <a:rPr lang="en-US" altLang="ko-KR" sz="1000" dirty="0"/>
              <a:t>(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bodyParser</a:t>
            </a:r>
            <a:r>
              <a:rPr lang="en-US" altLang="ko-KR" sz="1000" dirty="0" err="1"/>
              <a:t>.</a:t>
            </a:r>
            <a:r>
              <a:rPr lang="en-US" altLang="ko-KR" sz="1000" b="1" dirty="0" err="1">
                <a:solidFill>
                  <a:srgbClr val="660E7A"/>
                </a:solidFill>
              </a:rPr>
              <a:t>urlencoded</a:t>
            </a:r>
            <a:r>
              <a:rPr lang="en-US" altLang="ko-KR" sz="1000" dirty="0"/>
              <a:t>({ </a:t>
            </a:r>
            <a:r>
              <a:rPr lang="en-US" altLang="ko-KR" sz="1000" b="1" dirty="0">
                <a:solidFill>
                  <a:srgbClr val="660E7A"/>
                </a:solidFill>
              </a:rPr>
              <a:t>extended</a:t>
            </a:r>
            <a:r>
              <a:rPr lang="en-US" altLang="ko-KR" sz="1000" dirty="0"/>
              <a:t>: </a:t>
            </a:r>
            <a:r>
              <a:rPr lang="en-US" altLang="ko-KR" sz="1000" b="1" dirty="0">
                <a:solidFill>
                  <a:srgbClr val="000080"/>
                </a:solidFill>
              </a:rPr>
              <a:t>false </a:t>
            </a:r>
            <a:r>
              <a:rPr lang="en-US" altLang="ko-KR" sz="1000" dirty="0"/>
              <a:t>}));</a:t>
            </a:r>
            <a:br>
              <a:rPr lang="en-US" altLang="ko-KR" sz="1000" dirty="0"/>
            </a:b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use</a:t>
            </a:r>
            <a:r>
              <a:rPr lang="en-US" altLang="ko-KR" sz="1000" dirty="0"/>
              <a:t>(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cookieParser</a:t>
            </a:r>
            <a:r>
              <a:rPr lang="en-US" altLang="ko-KR" sz="1000" dirty="0"/>
              <a:t>());</a:t>
            </a:r>
            <a:br>
              <a:rPr lang="en-US" altLang="ko-KR" sz="1000" dirty="0"/>
            </a:b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use</a:t>
            </a:r>
            <a:r>
              <a:rPr lang="en-US" altLang="ko-KR" sz="1000" dirty="0"/>
              <a:t>(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express</a:t>
            </a:r>
            <a:r>
              <a:rPr lang="en-US" altLang="ko-KR" sz="1000" dirty="0" err="1"/>
              <a:t>.</a:t>
            </a:r>
            <a:r>
              <a:rPr lang="en-US" altLang="ko-KR" sz="1000" b="1" dirty="0" err="1">
                <a:solidFill>
                  <a:srgbClr val="660E7A"/>
                </a:solidFill>
              </a:rPr>
              <a:t>static</a:t>
            </a:r>
            <a:r>
              <a:rPr lang="en-US" altLang="ko-KR" sz="1000" dirty="0"/>
              <a:t>(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path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join</a:t>
            </a:r>
            <a:r>
              <a:rPr lang="en-US" altLang="ko-KR" sz="1000" dirty="0"/>
              <a:t>(</a:t>
            </a:r>
            <a:r>
              <a:rPr lang="en-US" altLang="ko-KR" sz="1000" b="1" i="1" dirty="0">
                <a:solidFill>
                  <a:srgbClr val="660E7A"/>
                </a:solidFill>
              </a:rPr>
              <a:t>__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dirname</a:t>
            </a:r>
            <a:r>
              <a:rPr lang="en-US" altLang="ko-KR" sz="1000" dirty="0"/>
              <a:t>, </a:t>
            </a:r>
            <a:r>
              <a:rPr lang="en-US" altLang="ko-KR" sz="1000" b="1" dirty="0">
                <a:solidFill>
                  <a:srgbClr val="008000"/>
                </a:solidFill>
              </a:rPr>
              <a:t>'public'</a:t>
            </a:r>
            <a:r>
              <a:rPr lang="en-US" altLang="ko-KR" sz="1000" dirty="0"/>
              <a:t>)));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i="1" dirty="0" err="1">
                <a:solidFill>
                  <a:srgbClr val="FF0000"/>
                </a:solidFill>
              </a:rPr>
              <a:t>app</a:t>
            </a:r>
            <a:r>
              <a:rPr lang="en-US" altLang="ko-KR" sz="1000" dirty="0" err="1">
                <a:solidFill>
                  <a:srgbClr val="FF0000"/>
                </a:solidFill>
              </a:rPr>
              <a:t>.use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>
                <a:solidFill>
                  <a:srgbClr val="FF0000"/>
                </a:solidFill>
              </a:rPr>
              <a:t>'/'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en-US" altLang="ko-KR" sz="1000" b="1" i="1" dirty="0">
                <a:solidFill>
                  <a:srgbClr val="FF0000"/>
                </a:solidFill>
              </a:rPr>
              <a:t>routes</a:t>
            </a:r>
            <a:r>
              <a:rPr lang="en-US" altLang="ko-KR" sz="1000" dirty="0">
                <a:solidFill>
                  <a:srgbClr val="FF0000"/>
                </a:solidFill>
              </a:rPr>
              <a:t>);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b="1" i="1" dirty="0" err="1">
                <a:solidFill>
                  <a:srgbClr val="FF0000"/>
                </a:solidFill>
              </a:rPr>
              <a:t>app</a:t>
            </a:r>
            <a:r>
              <a:rPr lang="en-US" altLang="ko-KR" sz="1000" dirty="0" err="1">
                <a:solidFill>
                  <a:srgbClr val="FF0000"/>
                </a:solidFill>
              </a:rPr>
              <a:t>.use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>
                <a:solidFill>
                  <a:srgbClr val="FF0000"/>
                </a:solidFill>
              </a:rPr>
              <a:t>'/users'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en-US" altLang="ko-KR" sz="1000" b="1" i="1" dirty="0">
                <a:solidFill>
                  <a:srgbClr val="FF0000"/>
                </a:solidFill>
              </a:rPr>
              <a:t>users</a:t>
            </a:r>
            <a:r>
              <a:rPr lang="en-US" altLang="ko-KR" sz="1000" dirty="0">
                <a:solidFill>
                  <a:srgbClr val="FF0000"/>
                </a:solidFill>
              </a:rPr>
              <a:t>);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i="1" dirty="0">
                <a:solidFill>
                  <a:srgbClr val="808080"/>
                </a:solidFill>
              </a:rPr>
              <a:t>// catch 404 and forward to error handler</a:t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use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0080"/>
                </a:solidFill>
              </a:rPr>
              <a:t>function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req</a:t>
            </a:r>
            <a:r>
              <a:rPr lang="en-US" altLang="ko-KR" sz="1000" dirty="0"/>
              <a:t>, res, next) {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b="1" dirty="0" err="1">
                <a:solidFill>
                  <a:srgbClr val="000080"/>
                </a:solidFill>
              </a:rPr>
              <a:t>var</a:t>
            </a:r>
            <a:r>
              <a:rPr lang="en-US" altLang="ko-KR" sz="1000" b="1" dirty="0">
                <a:solidFill>
                  <a:srgbClr val="000080"/>
                </a:solidFill>
              </a:rPr>
              <a:t> </a:t>
            </a:r>
            <a:r>
              <a:rPr lang="en-US" altLang="ko-KR" sz="1000" dirty="0">
                <a:solidFill>
                  <a:srgbClr val="458383"/>
                </a:solidFill>
              </a:rPr>
              <a:t>err </a:t>
            </a:r>
            <a:r>
              <a:rPr lang="en-US" altLang="ko-KR" sz="1000" dirty="0"/>
              <a:t>= </a:t>
            </a:r>
            <a:r>
              <a:rPr lang="en-US" altLang="ko-KR" sz="1000" b="1" dirty="0">
                <a:solidFill>
                  <a:srgbClr val="000080"/>
                </a:solidFill>
              </a:rPr>
              <a:t>new </a:t>
            </a:r>
            <a:r>
              <a:rPr lang="en-US" altLang="ko-KR" sz="1000" dirty="0"/>
              <a:t>Error(</a:t>
            </a:r>
            <a:r>
              <a:rPr lang="en-US" altLang="ko-KR" sz="1000" b="1" dirty="0">
                <a:solidFill>
                  <a:srgbClr val="008000"/>
                </a:solidFill>
              </a:rPr>
              <a:t>'Not Found'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dirty="0" err="1">
                <a:solidFill>
                  <a:srgbClr val="458383"/>
                </a:solidFill>
              </a:rPr>
              <a:t>err</a:t>
            </a:r>
            <a:r>
              <a:rPr lang="en-US" altLang="ko-KR" sz="1000" dirty="0" err="1"/>
              <a:t>.</a:t>
            </a:r>
            <a:r>
              <a:rPr lang="en-US" altLang="ko-KR" sz="1000" b="1" dirty="0" err="1">
                <a:solidFill>
                  <a:srgbClr val="660E7A"/>
                </a:solidFill>
              </a:rPr>
              <a:t>status</a:t>
            </a:r>
            <a:r>
              <a:rPr lang="en-US" altLang="ko-KR" sz="1000" b="1" dirty="0">
                <a:solidFill>
                  <a:srgbClr val="660E7A"/>
                </a:solidFill>
              </a:rPr>
              <a:t> </a:t>
            </a:r>
            <a:r>
              <a:rPr lang="en-US" altLang="ko-KR" sz="1000" dirty="0"/>
              <a:t>= </a:t>
            </a:r>
            <a:r>
              <a:rPr lang="en-US" altLang="ko-KR" sz="1000" dirty="0">
                <a:solidFill>
                  <a:srgbClr val="0000FF"/>
                </a:solidFill>
              </a:rPr>
              <a:t>404</a:t>
            </a:r>
            <a:r>
              <a:rPr lang="en-US" altLang="ko-KR" sz="1000" dirty="0"/>
              <a:t>;</a:t>
            </a:r>
            <a:br>
              <a:rPr lang="en-US" altLang="ko-KR" sz="1000" dirty="0"/>
            </a:br>
            <a:r>
              <a:rPr lang="en-US" altLang="ko-KR" sz="1000" dirty="0"/>
              <a:t>  next(</a:t>
            </a:r>
            <a:r>
              <a:rPr lang="en-US" altLang="ko-KR" sz="1000" dirty="0">
                <a:solidFill>
                  <a:srgbClr val="458383"/>
                </a:solidFill>
              </a:rPr>
              <a:t>err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dirty="0"/>
              <a:t>});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i="1" dirty="0">
                <a:solidFill>
                  <a:srgbClr val="808080"/>
                </a:solidFill>
              </a:rPr>
              <a:t>// error handlers</a:t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i="1" dirty="0">
                <a:solidFill>
                  <a:srgbClr val="808080"/>
                </a:solidFill>
              </a:rPr>
              <a:t/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i="1" dirty="0">
                <a:solidFill>
                  <a:srgbClr val="808080"/>
                </a:solidFill>
              </a:rPr>
              <a:t>// development error handler</a:t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i="1" dirty="0">
                <a:solidFill>
                  <a:srgbClr val="808080"/>
                </a:solidFill>
              </a:rPr>
              <a:t>// will print </a:t>
            </a:r>
            <a:r>
              <a:rPr lang="en-US" altLang="ko-KR" sz="1000" i="1" dirty="0" err="1">
                <a:solidFill>
                  <a:srgbClr val="808080"/>
                </a:solidFill>
              </a:rPr>
              <a:t>stacktrace</a:t>
            </a:r>
            <a:r>
              <a:rPr lang="en-US" altLang="ko-KR" sz="1000" i="1" dirty="0">
                <a:solidFill>
                  <a:srgbClr val="808080"/>
                </a:solidFill>
              </a:rPr>
              <a:t/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b="1" dirty="0">
                <a:solidFill>
                  <a:srgbClr val="000080"/>
                </a:solidFill>
              </a:rPr>
              <a:t>if </a:t>
            </a:r>
            <a:r>
              <a:rPr lang="en-US" altLang="ko-KR" sz="1000" dirty="0"/>
              <a:t>(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get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</a:t>
            </a:r>
            <a:r>
              <a:rPr lang="en-US" altLang="ko-KR" sz="1000" b="1" dirty="0" err="1">
                <a:solidFill>
                  <a:srgbClr val="008000"/>
                </a:solidFill>
              </a:rPr>
              <a:t>env</a:t>
            </a:r>
            <a:r>
              <a:rPr lang="en-US" altLang="ko-KR" sz="1000" b="1" dirty="0">
                <a:solidFill>
                  <a:srgbClr val="008000"/>
                </a:solidFill>
              </a:rPr>
              <a:t>'</a:t>
            </a:r>
            <a:r>
              <a:rPr lang="en-US" altLang="ko-KR" sz="1000" dirty="0"/>
              <a:t>) === </a:t>
            </a:r>
            <a:r>
              <a:rPr lang="en-US" altLang="ko-KR" sz="1000" b="1" dirty="0">
                <a:solidFill>
                  <a:srgbClr val="008000"/>
                </a:solidFill>
              </a:rPr>
              <a:t>'development'</a:t>
            </a:r>
            <a:r>
              <a:rPr lang="en-US" altLang="ko-KR" sz="1000" dirty="0"/>
              <a:t>) {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use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0080"/>
                </a:solidFill>
              </a:rPr>
              <a:t>function</a:t>
            </a:r>
            <a:r>
              <a:rPr lang="en-US" altLang="ko-KR" sz="1000" dirty="0"/>
              <a:t>(err, </a:t>
            </a:r>
            <a:r>
              <a:rPr lang="en-US" altLang="ko-KR" sz="1000" dirty="0" err="1"/>
              <a:t>req</a:t>
            </a:r>
            <a:r>
              <a:rPr lang="en-US" altLang="ko-KR" sz="1000" dirty="0"/>
              <a:t>, res, next) {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dirty="0" err="1"/>
              <a:t>res.</a:t>
            </a:r>
            <a:r>
              <a:rPr lang="en-US" altLang="ko-KR" sz="1000" b="1" dirty="0" err="1">
                <a:solidFill>
                  <a:srgbClr val="660E7A"/>
                </a:solidFill>
              </a:rPr>
              <a:t>status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err.</a:t>
            </a:r>
            <a:r>
              <a:rPr lang="en-US" altLang="ko-KR" sz="1000" b="1" dirty="0" err="1">
                <a:solidFill>
                  <a:srgbClr val="660E7A"/>
                </a:solidFill>
              </a:rPr>
              <a:t>status</a:t>
            </a:r>
            <a:r>
              <a:rPr lang="en-US" altLang="ko-KR" sz="1000" b="1" dirty="0">
                <a:solidFill>
                  <a:srgbClr val="660E7A"/>
                </a:solidFill>
              </a:rPr>
              <a:t> </a:t>
            </a:r>
            <a:r>
              <a:rPr lang="en-US" altLang="ko-KR" sz="1000" dirty="0"/>
              <a:t>|| </a:t>
            </a:r>
            <a:r>
              <a:rPr lang="en-US" altLang="ko-KR" sz="1000" dirty="0">
                <a:solidFill>
                  <a:srgbClr val="0000FF"/>
                </a:solidFill>
              </a:rPr>
              <a:t>500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dirty="0" err="1"/>
              <a:t>res.</a:t>
            </a:r>
            <a:r>
              <a:rPr lang="en-US" altLang="ko-KR" sz="1000" dirty="0" err="1">
                <a:solidFill>
                  <a:srgbClr val="7A7A43"/>
                </a:solidFill>
              </a:rPr>
              <a:t>render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'error'</a:t>
            </a:r>
            <a:r>
              <a:rPr lang="en-US" altLang="ko-KR" sz="1000" dirty="0"/>
              <a:t>, {</a:t>
            </a:r>
            <a:br>
              <a:rPr lang="en-US" altLang="ko-KR" sz="1000" dirty="0"/>
            </a:br>
            <a:r>
              <a:rPr lang="en-US" altLang="ko-KR" sz="1000" dirty="0"/>
              <a:t>      </a:t>
            </a:r>
            <a:r>
              <a:rPr lang="en-US" altLang="ko-KR" sz="1000" b="1" dirty="0">
                <a:solidFill>
                  <a:srgbClr val="660E7A"/>
                </a:solidFill>
              </a:rPr>
              <a:t>message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err.</a:t>
            </a:r>
            <a:r>
              <a:rPr lang="en-US" altLang="ko-KR" sz="1000" b="1" dirty="0" err="1">
                <a:solidFill>
                  <a:srgbClr val="660E7A"/>
                </a:solidFill>
              </a:rPr>
              <a:t>message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  </a:t>
            </a:r>
            <a:r>
              <a:rPr lang="en-US" altLang="ko-KR" sz="1000" b="1" dirty="0">
                <a:solidFill>
                  <a:srgbClr val="660E7A"/>
                </a:solidFill>
              </a:rPr>
              <a:t>error</a:t>
            </a:r>
            <a:r>
              <a:rPr lang="en-US" altLang="ko-KR" sz="1000" dirty="0"/>
              <a:t>: err</a:t>
            </a:r>
            <a:br>
              <a:rPr lang="en-US" altLang="ko-KR" sz="1000" dirty="0"/>
            </a:br>
            <a:r>
              <a:rPr lang="en-US" altLang="ko-KR" sz="1000" dirty="0"/>
              <a:t>    });</a:t>
            </a:r>
            <a:br>
              <a:rPr lang="en-US" altLang="ko-KR" sz="1000" dirty="0"/>
            </a:br>
            <a:r>
              <a:rPr lang="en-US" altLang="ko-KR" sz="1000" dirty="0"/>
              <a:t>  });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i="1" dirty="0">
                <a:solidFill>
                  <a:srgbClr val="808080"/>
                </a:solidFill>
              </a:rPr>
              <a:t>// production error handler</a:t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i="1" dirty="0">
                <a:solidFill>
                  <a:srgbClr val="808080"/>
                </a:solidFill>
              </a:rPr>
              <a:t>// no </a:t>
            </a:r>
            <a:r>
              <a:rPr lang="en-US" altLang="ko-KR" sz="1000" i="1" dirty="0" err="1">
                <a:solidFill>
                  <a:srgbClr val="808080"/>
                </a:solidFill>
              </a:rPr>
              <a:t>stacktraces</a:t>
            </a:r>
            <a:r>
              <a:rPr lang="en-US" altLang="ko-KR" sz="1000" i="1" dirty="0">
                <a:solidFill>
                  <a:srgbClr val="808080"/>
                </a:solidFill>
              </a:rPr>
              <a:t> leaked to user</a:t>
            </a:r>
            <a:br>
              <a:rPr lang="en-US" altLang="ko-KR" sz="1000" i="1" dirty="0">
                <a:solidFill>
                  <a:srgbClr val="808080"/>
                </a:solidFill>
              </a:rPr>
            </a:br>
            <a:r>
              <a:rPr lang="en-US" altLang="ko-KR" sz="1000" b="1" i="1" dirty="0" err="1">
                <a:solidFill>
                  <a:srgbClr val="660E7A"/>
                </a:solidFill>
              </a:rPr>
              <a:t>app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use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0080"/>
                </a:solidFill>
              </a:rPr>
              <a:t>function</a:t>
            </a:r>
            <a:r>
              <a:rPr lang="en-US" altLang="ko-KR" sz="1000" dirty="0"/>
              <a:t>(err, </a:t>
            </a:r>
            <a:r>
              <a:rPr lang="en-US" altLang="ko-KR" sz="1000" dirty="0" err="1"/>
              <a:t>req</a:t>
            </a:r>
            <a:r>
              <a:rPr lang="en-US" altLang="ko-KR" sz="1000" dirty="0"/>
              <a:t>, res, next) {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dirty="0" err="1"/>
              <a:t>res.</a:t>
            </a:r>
            <a:r>
              <a:rPr lang="en-US" altLang="ko-KR" sz="1000" b="1" dirty="0" err="1">
                <a:solidFill>
                  <a:srgbClr val="660E7A"/>
                </a:solidFill>
              </a:rPr>
              <a:t>status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err.</a:t>
            </a:r>
            <a:r>
              <a:rPr lang="en-US" altLang="ko-KR" sz="1000" b="1" dirty="0" err="1">
                <a:solidFill>
                  <a:srgbClr val="660E7A"/>
                </a:solidFill>
              </a:rPr>
              <a:t>status</a:t>
            </a:r>
            <a:r>
              <a:rPr lang="en-US" altLang="ko-KR" sz="1000" b="1" dirty="0">
                <a:solidFill>
                  <a:srgbClr val="660E7A"/>
                </a:solidFill>
              </a:rPr>
              <a:t> </a:t>
            </a:r>
            <a:r>
              <a:rPr lang="en-US" altLang="ko-KR" sz="1000" dirty="0"/>
              <a:t>|| </a:t>
            </a:r>
            <a:r>
              <a:rPr lang="en-US" altLang="ko-KR" sz="1000" dirty="0">
                <a:solidFill>
                  <a:srgbClr val="0000FF"/>
                </a:solidFill>
              </a:rPr>
              <a:t>500</a:t>
            </a:r>
            <a:r>
              <a:rPr lang="en-US" altLang="ko-KR" sz="1000" dirty="0"/>
              <a:t>);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en-US" altLang="ko-KR" sz="1000" dirty="0" err="1"/>
              <a:t>res.</a:t>
            </a:r>
            <a:r>
              <a:rPr lang="en-US" altLang="ko-KR" sz="1000" dirty="0" err="1">
                <a:solidFill>
                  <a:srgbClr val="7A7A43"/>
                </a:solidFill>
              </a:rPr>
              <a:t>render</a:t>
            </a:r>
            <a:r>
              <a:rPr lang="en-US" altLang="ko-KR" sz="1000" dirty="0"/>
              <a:t>(</a:t>
            </a:r>
            <a:r>
              <a:rPr lang="en-US" altLang="ko-KR" sz="1000" b="1" dirty="0">
                <a:solidFill>
                  <a:srgbClr val="008000"/>
                </a:solidFill>
              </a:rPr>
              <a:t>'error'</a:t>
            </a:r>
            <a:r>
              <a:rPr lang="en-US" altLang="ko-KR" sz="1000" dirty="0"/>
              <a:t>, {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message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err.</a:t>
            </a:r>
            <a:r>
              <a:rPr lang="en-US" altLang="ko-KR" sz="1000" b="1" dirty="0" err="1">
                <a:solidFill>
                  <a:srgbClr val="660E7A"/>
                </a:solidFill>
              </a:rPr>
              <a:t>message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en-US" altLang="ko-KR" sz="1000" b="1" dirty="0">
                <a:solidFill>
                  <a:srgbClr val="660E7A"/>
                </a:solidFill>
              </a:rPr>
              <a:t>error</a:t>
            </a:r>
            <a:r>
              <a:rPr lang="en-US" altLang="ko-KR" sz="1000" dirty="0"/>
              <a:t>: {}</a:t>
            </a:r>
            <a:br>
              <a:rPr lang="en-US" altLang="ko-KR" sz="1000" dirty="0"/>
            </a:br>
            <a:r>
              <a:rPr lang="en-US" altLang="ko-KR" sz="1000" dirty="0"/>
              <a:t>  });</a:t>
            </a:r>
            <a:br>
              <a:rPr lang="en-US" altLang="ko-KR" sz="1000" dirty="0"/>
            </a:br>
            <a:r>
              <a:rPr lang="en-US" altLang="ko-KR" sz="1000" dirty="0"/>
              <a:t>});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i="1" dirty="0" err="1">
                <a:solidFill>
                  <a:srgbClr val="660E7A"/>
                </a:solidFill>
              </a:rPr>
              <a:t>module</a:t>
            </a:r>
            <a:r>
              <a:rPr lang="en-US" altLang="ko-KR" sz="1000" dirty="0" err="1"/>
              <a:t>.</a:t>
            </a:r>
            <a:r>
              <a:rPr lang="en-US" altLang="ko-KR" sz="1000" dirty="0" err="1">
                <a:solidFill>
                  <a:srgbClr val="7A7A43"/>
                </a:solidFill>
              </a:rPr>
              <a:t>exports</a:t>
            </a:r>
            <a:r>
              <a:rPr lang="en-US" altLang="ko-KR" sz="1000" dirty="0">
                <a:solidFill>
                  <a:srgbClr val="7A7A43"/>
                </a:solidFill>
              </a:rPr>
              <a:t> </a:t>
            </a:r>
            <a:r>
              <a:rPr lang="en-US" altLang="ko-KR" sz="1000" dirty="0"/>
              <a:t>= </a:t>
            </a:r>
            <a:r>
              <a:rPr lang="en-US" altLang="ko-KR" sz="1000" b="1" i="1" dirty="0">
                <a:solidFill>
                  <a:srgbClr val="660E7A"/>
                </a:solidFill>
              </a:rPr>
              <a:t>app</a:t>
            </a:r>
            <a:r>
              <a:rPr lang="en-US" altLang="ko-KR" sz="1000" dirty="0"/>
              <a:t>;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2402" y="1098141"/>
            <a:ext cx="52197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b="1" dirty="0">
                <a:latin typeface="+mn-ea"/>
                <a:ea typeface="+mn-ea"/>
              </a:rPr>
              <a:t>app.js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bin/www </a:t>
            </a:r>
            <a:r>
              <a:rPr lang="ko-KR" altLang="en-US" sz="1400" dirty="0">
                <a:latin typeface="+mn-ea"/>
                <a:ea typeface="+mn-ea"/>
              </a:rPr>
              <a:t>에서 사용되는 이 파일은 </a:t>
            </a:r>
            <a:r>
              <a:rPr lang="ko-KR" altLang="en-US" sz="1400" dirty="0" err="1">
                <a:latin typeface="+mn-ea"/>
                <a:ea typeface="+mn-ea"/>
              </a:rPr>
              <a:t>익스프레스</a:t>
            </a:r>
            <a:r>
              <a:rPr lang="ko-KR" altLang="en-US" sz="1400" dirty="0">
                <a:latin typeface="+mn-ea"/>
                <a:ea typeface="+mn-ea"/>
              </a:rPr>
              <a:t> 설정 파일이 담겨있는 핵심 코드입니다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r>
              <a:rPr lang="ko-KR" altLang="en-US" sz="1400" dirty="0">
                <a:latin typeface="+mn-ea"/>
                <a:ea typeface="+mn-ea"/>
              </a:rPr>
              <a:t>주요 설정 코드를 살펴봅니다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  <a:hlinkClick r:id="rId2"/>
              </a:rPr>
              <a:t>morgan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클라이언트의 </a:t>
            </a:r>
            <a:r>
              <a:rPr lang="en-US" altLang="ko-KR" sz="1400" dirty="0">
                <a:latin typeface="+mn-ea"/>
                <a:ea typeface="+mn-ea"/>
              </a:rPr>
              <a:t>HTTP </a:t>
            </a:r>
            <a:r>
              <a:rPr lang="ko-KR" altLang="en-US" sz="1400" dirty="0">
                <a:latin typeface="+mn-ea"/>
                <a:ea typeface="+mn-ea"/>
              </a:rPr>
              <a:t>요청 정보를 </a:t>
            </a:r>
            <a:r>
              <a:rPr lang="ko-KR" altLang="en-US" sz="1400" dirty="0" err="1">
                <a:latin typeface="+mn-ea"/>
                <a:ea typeface="+mn-ea"/>
              </a:rPr>
              <a:t>로깅하기</a:t>
            </a:r>
            <a:r>
              <a:rPr lang="ko-KR" altLang="en-US" sz="1400" dirty="0">
                <a:latin typeface="+mn-ea"/>
                <a:ea typeface="+mn-ea"/>
              </a:rPr>
              <a:t> 위한 모듈</a:t>
            </a:r>
          </a:p>
          <a:p>
            <a:pPr algn="l"/>
            <a:r>
              <a:rPr lang="en-US" altLang="ko-KR" sz="1400" dirty="0">
                <a:latin typeface="+mn-ea"/>
                <a:ea typeface="+mn-ea"/>
                <a:hlinkClick r:id="rId3"/>
              </a:rPr>
              <a:t>body-parser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클라이언트의 </a:t>
            </a:r>
            <a:r>
              <a:rPr lang="en-US" altLang="ko-KR" sz="1400" dirty="0">
                <a:latin typeface="+mn-ea"/>
                <a:ea typeface="+mn-ea"/>
              </a:rPr>
              <a:t>HTTP </a:t>
            </a:r>
            <a:r>
              <a:rPr lang="ko-KR" altLang="en-US" sz="1400" dirty="0">
                <a:latin typeface="+mn-ea"/>
                <a:ea typeface="+mn-ea"/>
              </a:rPr>
              <a:t>요청 중 </a:t>
            </a:r>
            <a:r>
              <a:rPr lang="en-US" altLang="ko-KR" sz="1400" dirty="0">
                <a:latin typeface="+mn-ea"/>
                <a:ea typeface="+mn-ea"/>
              </a:rPr>
              <a:t>POST </a:t>
            </a:r>
            <a:r>
              <a:rPr lang="ko-KR" altLang="en-US" sz="1400" dirty="0">
                <a:latin typeface="+mn-ea"/>
                <a:ea typeface="+mn-ea"/>
              </a:rPr>
              <a:t>요청의 바디 데이터에 접근하기 위한 모듈</a:t>
            </a:r>
          </a:p>
          <a:p>
            <a:pPr algn="l"/>
            <a:r>
              <a:rPr lang="en-US" altLang="ko-KR" sz="1400" dirty="0">
                <a:latin typeface="+mn-ea"/>
                <a:ea typeface="+mn-ea"/>
                <a:hlinkClick r:id="rId4"/>
              </a:rPr>
              <a:t>cookie-parser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접속한 클라이언트의 쿠키 정보에 접근하기 위한 모듈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express.static</a:t>
            </a:r>
            <a:r>
              <a:rPr lang="en-US" altLang="ko-KR" sz="1400" dirty="0">
                <a:latin typeface="+mn-ea"/>
                <a:ea typeface="+mn-ea"/>
              </a:rPr>
              <a:t>(): </a:t>
            </a:r>
            <a:r>
              <a:rPr lang="ko-KR" altLang="en-US" sz="1400" dirty="0">
                <a:latin typeface="+mn-ea"/>
                <a:ea typeface="+mn-ea"/>
              </a:rPr>
              <a:t>정적 파일 </a:t>
            </a:r>
            <a:r>
              <a:rPr lang="ko-KR" altLang="en-US" sz="1400" dirty="0" err="1">
                <a:latin typeface="+mn-ea"/>
                <a:ea typeface="+mn-ea"/>
              </a:rPr>
              <a:t>호스팅을</a:t>
            </a:r>
            <a:r>
              <a:rPr lang="ko-KR" altLang="en-US" sz="1400" dirty="0">
                <a:latin typeface="+mn-ea"/>
                <a:ea typeface="+mn-ea"/>
              </a:rPr>
              <a:t> 위한 경로 설정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app.use</a:t>
            </a:r>
            <a:r>
              <a:rPr lang="en-US" altLang="ko-KR" sz="1400" dirty="0">
                <a:latin typeface="+mn-ea"/>
                <a:ea typeface="+mn-ea"/>
              </a:rPr>
              <a:t>('/', routes): </a:t>
            </a:r>
            <a:r>
              <a:rPr lang="ko-KR" altLang="en-US" sz="1400" dirty="0" err="1">
                <a:latin typeface="+mn-ea"/>
                <a:ea typeface="+mn-ea"/>
              </a:rPr>
              <a:t>라우팅</a:t>
            </a:r>
            <a:r>
              <a:rPr lang="ko-KR" altLang="en-US" sz="1400" dirty="0">
                <a:latin typeface="+mn-ea"/>
                <a:ea typeface="+mn-ea"/>
              </a:rPr>
              <a:t> 설정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세부 </a:t>
            </a:r>
            <a:r>
              <a:rPr lang="ko-KR" altLang="en-US" sz="1400" dirty="0" err="1">
                <a:latin typeface="+mn-ea"/>
                <a:ea typeface="+mn-ea"/>
              </a:rPr>
              <a:t>라우팅은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/routes </a:t>
            </a:r>
            <a:r>
              <a:rPr lang="ko-KR" altLang="en-US" sz="1400" dirty="0">
                <a:latin typeface="+mn-ea"/>
                <a:ea typeface="+mn-ea"/>
              </a:rPr>
              <a:t>폴더에 구현됨</a:t>
            </a:r>
          </a:p>
        </p:txBody>
      </p:sp>
      <p:pic>
        <p:nvPicPr>
          <p:cNvPr id="2050" name="Picture 2" descr="C:\Users\user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96" y="3726433"/>
            <a:ext cx="5155146" cy="31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1474035289</TotalTime>
  <Pages>39</Pages>
  <Words>576</Words>
  <Application>Microsoft Office PowerPoint</Application>
  <PresentationFormat>사용자 지정</PresentationFormat>
  <Paragraphs>104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1_디자인 사용자 지정</vt:lpstr>
      <vt:lpstr>3_디자인 사용자 지정</vt:lpstr>
      <vt:lpstr> EXPRESS</vt:lpstr>
      <vt:lpstr>PowerPoint 프레젠테이션</vt:lpstr>
      <vt:lpstr>1. express</vt:lpstr>
      <vt:lpstr>1. express</vt:lpstr>
      <vt:lpstr>1. express</vt:lpstr>
      <vt:lpstr>1. express</vt:lpstr>
      <vt:lpstr>1. express</vt:lpstr>
      <vt:lpstr>1. express</vt:lpstr>
      <vt:lpstr>1. express</vt:lpstr>
      <vt:lpstr>1. express</vt:lpstr>
      <vt:lpstr>1. express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6164</cp:revision>
  <cp:lastPrinted>2014-04-16T08:01:37Z</cp:lastPrinted>
  <dcterms:created xsi:type="dcterms:W3CDTF">1996-10-14T12:11:22Z</dcterms:created>
  <dcterms:modified xsi:type="dcterms:W3CDTF">2016-04-21T11:47:58Z</dcterms:modified>
</cp:coreProperties>
</file>