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26"/>
  </p:notesMasterIdLst>
  <p:handoutMasterIdLst>
    <p:handoutMasterId r:id="rId27"/>
  </p:handoutMasterIdLst>
  <p:sldIdLst>
    <p:sldId id="3426" r:id="rId3"/>
    <p:sldId id="3689" r:id="rId4"/>
    <p:sldId id="3698" r:id="rId5"/>
    <p:sldId id="3694" r:id="rId6"/>
    <p:sldId id="3693" r:id="rId7"/>
    <p:sldId id="3695" r:id="rId8"/>
    <p:sldId id="3701" r:id="rId9"/>
    <p:sldId id="3696" r:id="rId10"/>
    <p:sldId id="3702" r:id="rId11"/>
    <p:sldId id="3697" r:id="rId12"/>
    <p:sldId id="3699" r:id="rId13"/>
    <p:sldId id="3703" r:id="rId14"/>
    <p:sldId id="3700" r:id="rId15"/>
    <p:sldId id="3704" r:id="rId16"/>
    <p:sldId id="3705" r:id="rId17"/>
    <p:sldId id="3706" r:id="rId18"/>
    <p:sldId id="3707" r:id="rId19"/>
    <p:sldId id="3713" r:id="rId20"/>
    <p:sldId id="3709" r:id="rId21"/>
    <p:sldId id="3710" r:id="rId22"/>
    <p:sldId id="3711" r:id="rId23"/>
    <p:sldId id="3712" r:id="rId24"/>
    <p:sldId id="3714" r:id="rId25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89"/>
            <p14:sldId id="3698"/>
            <p14:sldId id="3694"/>
            <p14:sldId id="3693"/>
            <p14:sldId id="3695"/>
            <p14:sldId id="3701"/>
            <p14:sldId id="3696"/>
            <p14:sldId id="3702"/>
            <p14:sldId id="3697"/>
            <p14:sldId id="3699"/>
            <p14:sldId id="3703"/>
            <p14:sldId id="3700"/>
            <p14:sldId id="3704"/>
            <p14:sldId id="3705"/>
            <p14:sldId id="3706"/>
            <p14:sldId id="3707"/>
            <p14:sldId id="3713"/>
            <p14:sldId id="3709"/>
            <p14:sldId id="3710"/>
            <p14:sldId id="3711"/>
            <p14:sldId id="3712"/>
            <p14:sldId id="37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B25"/>
    <a:srgbClr val="7D2B54"/>
    <a:srgbClr val="FF99CC"/>
    <a:srgbClr val="3333CC"/>
    <a:srgbClr val="E9E8F0"/>
    <a:srgbClr val="6666FF"/>
    <a:srgbClr val="6BFA32"/>
    <a:srgbClr val="B03C76"/>
    <a:srgbClr val="B7B7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 varScale="1">
        <p:scale>
          <a:sx n="66" d="100"/>
          <a:sy n="66" d="100"/>
        </p:scale>
        <p:origin x="-486" y="-90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documentation/3.2/manual/appendix/items/activepassive#active_checks" TargetMode="External"/><Relationship Id="rId2" Type="http://schemas.openxmlformats.org/officeDocument/2006/relationships/hyperlink" Target="https://www.zabbix.com/documentation/3.2/manual/appendix/items/activepassive#passive_che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abbix.com/documentation/3.2/manual/config/notifications/action/escalations" TargetMode="External"/><Relationship Id="rId13" Type="http://schemas.openxmlformats.org/officeDocument/2006/relationships/hyperlink" Target="https://www.zabbix.com/documentation/3.2/manual/config/items/applications" TargetMode="External"/><Relationship Id="rId18" Type="http://schemas.openxmlformats.org/officeDocument/2006/relationships/hyperlink" Target="https://www.zabbix.com/documentation/3.2/manual/concepts/agent" TargetMode="External"/><Relationship Id="rId3" Type="http://schemas.openxmlformats.org/officeDocument/2006/relationships/hyperlink" Target="https://www.zabbix.com/documentation/3.2/manual/config/items" TargetMode="External"/><Relationship Id="rId7" Type="http://schemas.openxmlformats.org/officeDocument/2006/relationships/hyperlink" Target="https://www.zabbix.com/documentation/3.2/manual/config/notifications/action" TargetMode="External"/><Relationship Id="rId12" Type="http://schemas.openxmlformats.org/officeDocument/2006/relationships/hyperlink" Target="https://www.zabbix.com/documentation/3.2/manual/config/templates" TargetMode="External"/><Relationship Id="rId17" Type="http://schemas.openxmlformats.org/officeDocument/2006/relationships/hyperlink" Target="https://www.zabbix.com/documentation/3.2/manual/concepts/server" TargetMode="External"/><Relationship Id="rId2" Type="http://schemas.openxmlformats.org/officeDocument/2006/relationships/hyperlink" Target="https://www.zabbix.com/documentation/3.2/manual/config/hosts" TargetMode="External"/><Relationship Id="rId16" Type="http://schemas.openxmlformats.org/officeDocument/2006/relationships/hyperlink" Target="https://www.zabbix.com/documentation/3.2/manual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abbix.com/documentation/3.2/manual/web_interface/frontend_sections/monitoring/problems" TargetMode="External"/><Relationship Id="rId11" Type="http://schemas.openxmlformats.org/officeDocument/2006/relationships/hyperlink" Target="https://www.zabbix.com/documentation/3.2/manual/config/notifications/action/operation/remote_command" TargetMode="External"/><Relationship Id="rId5" Type="http://schemas.openxmlformats.org/officeDocument/2006/relationships/hyperlink" Target="https://www.zabbix.com/documentation/3.2/manual/config/events" TargetMode="External"/><Relationship Id="rId15" Type="http://schemas.openxmlformats.org/officeDocument/2006/relationships/hyperlink" Target="https://www.zabbix.com/documentation/3.2/manual/introduction/overview#architecture" TargetMode="External"/><Relationship Id="rId10" Type="http://schemas.openxmlformats.org/officeDocument/2006/relationships/hyperlink" Target="https://www.zabbix.com/documentation/3.2/manual/config/notifications/action/operation/message" TargetMode="External"/><Relationship Id="rId19" Type="http://schemas.openxmlformats.org/officeDocument/2006/relationships/hyperlink" Target="https://www.zabbix.com/documentation/3.2/manual/concepts/proxy" TargetMode="External"/><Relationship Id="rId4" Type="http://schemas.openxmlformats.org/officeDocument/2006/relationships/hyperlink" Target="https://www.zabbix.com/documentation/3.2/manual/config/triggers" TargetMode="External"/><Relationship Id="rId9" Type="http://schemas.openxmlformats.org/officeDocument/2006/relationships/hyperlink" Target="https://www.zabbix.com/documentation/3.2/manual/config/notifications/media" TargetMode="External"/><Relationship Id="rId14" Type="http://schemas.openxmlformats.org/officeDocument/2006/relationships/hyperlink" Target="https://www.zabbix.com/documentation/3.2/manual/web_monito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documentation/3.2/manual/installation/install#installation_from_sources" TargetMode="External"/><Relationship Id="rId2" Type="http://schemas.openxmlformats.org/officeDocument/2006/relationships/hyperlink" Target="https://www.zabbix.com/documentation/3.2/manual/installation/install_from_packages#from_distribution_packa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po.zabbix.com/zabbix/3.2/rhel/7/x86_64/zabbix-release-3.2-1.el7.noarch.rpm" TargetMode="External"/><Relationship Id="rId5" Type="http://schemas.openxmlformats.org/officeDocument/2006/relationships/hyperlink" Target="https://www.zabbix.com/documentation/3.2/manual/appliance" TargetMode="External"/><Relationship Id="rId4" Type="http://schemas.openxmlformats.org/officeDocument/2006/relationships/hyperlink" Target="https://www.zabbix.com/documentation/3.2/manual/installation/contain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zabbix.com/zabbix/3.2/rhel/7/x86_64/zabbix-release-3.2-1.el7.noarch.rp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documentation/3.2/manual/config/users_and_usergroups/usergrou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zabbix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서버구성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3596" y="3842150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1" dirty="0" smtClean="0">
                <a:latin typeface="+mn-ea"/>
                <a:ea typeface="+mn-ea"/>
              </a:rPr>
              <a:t>호스트 추가 </a:t>
            </a:r>
            <a:r>
              <a:rPr lang="en-US" altLang="ko-KR" sz="1600" b="1" dirty="0" smtClean="0">
                <a:latin typeface="+mn-ea"/>
                <a:ea typeface="+mn-ea"/>
              </a:rPr>
              <a:t>(Configuration-&gt;hosts)</a:t>
            </a:r>
          </a:p>
          <a:p>
            <a:pPr algn="l"/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   -</a:t>
            </a:r>
            <a:r>
              <a:rPr lang="ko-KR" altLang="en-US" sz="1600" b="1" dirty="0" smtClean="0">
                <a:latin typeface="+mn-ea"/>
                <a:ea typeface="+mn-ea"/>
              </a:rPr>
              <a:t>템플릿을 연결하면 모든 항목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en-US" altLang="ko-KR" sz="1600" b="1" dirty="0" err="1" smtClean="0">
                <a:latin typeface="+mn-ea"/>
                <a:ea typeface="+mn-ea"/>
              </a:rPr>
              <a:t>application,item,trigger,graphs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  <a:r>
              <a:rPr lang="ko-KR" altLang="en-US" sz="1600" b="1" smtClean="0">
                <a:latin typeface="+mn-ea"/>
                <a:ea typeface="+mn-ea"/>
              </a:rPr>
              <a:t>이 상속됨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3074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44" y="4482517"/>
            <a:ext cx="8964996" cy="20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47986" y="6608634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/>
              <a:t>※ </a:t>
            </a:r>
            <a:r>
              <a:rPr lang="en-US" altLang="ko-KR" sz="1600" dirty="0"/>
              <a:t>All access permissions are assigned to </a:t>
            </a:r>
            <a:r>
              <a:rPr lang="en-US" altLang="ko-KR" sz="1600" dirty="0">
                <a:solidFill>
                  <a:srgbClr val="FF0000"/>
                </a:solidFill>
              </a:rPr>
              <a:t>host groups</a:t>
            </a:r>
            <a:r>
              <a:rPr lang="en-US" altLang="ko-KR" sz="1600" dirty="0"/>
              <a:t>, not individual hosts. 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That </a:t>
            </a:r>
            <a:r>
              <a:rPr lang="en-US" altLang="ko-KR" sz="1600" dirty="0"/>
              <a:t>is why a host must belong to at least one group</a:t>
            </a:r>
            <a:endParaRPr lang="ko-KR" altLang="en-US" sz="1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3" b="32188"/>
          <a:stretch/>
        </p:blipFill>
        <p:spPr bwMode="auto">
          <a:xfrm>
            <a:off x="548259" y="1328683"/>
            <a:ext cx="9166657" cy="241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523596" y="990129"/>
            <a:ext cx="51238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</a:t>
            </a:r>
            <a:r>
              <a:rPr lang="ko-KR" altLang="en-US" sz="1600" b="1" dirty="0" smtClean="0">
                <a:latin typeface="+mn-ea"/>
                <a:ea typeface="+mn-ea"/>
              </a:rPr>
              <a:t>호스</a:t>
            </a:r>
            <a:r>
              <a:rPr lang="ko-KR" altLang="en-US" sz="1600" b="1" dirty="0">
                <a:latin typeface="+mn-ea"/>
                <a:ea typeface="+mn-ea"/>
              </a:rPr>
              <a:t>트</a:t>
            </a:r>
            <a:r>
              <a:rPr lang="ko-KR" altLang="en-US" sz="1600" b="1" dirty="0" smtClean="0">
                <a:latin typeface="+mn-ea"/>
                <a:ea typeface="+mn-ea"/>
              </a:rPr>
              <a:t> 그룹 추가  </a:t>
            </a:r>
            <a:r>
              <a:rPr lang="en-US" altLang="ko-KR" sz="1600" b="1" dirty="0">
                <a:latin typeface="+mn-ea"/>
              </a:rPr>
              <a:t>(Configuration-&gt;</a:t>
            </a:r>
            <a:r>
              <a:rPr lang="en-US" altLang="ko-KR" sz="1600" b="1" dirty="0" smtClean="0">
                <a:latin typeface="+mn-ea"/>
              </a:rPr>
              <a:t>host </a:t>
            </a:r>
            <a:r>
              <a:rPr lang="en-US" altLang="ko-KR" sz="1600" b="1" dirty="0" err="1" smtClean="0">
                <a:latin typeface="+mn-ea"/>
              </a:rPr>
              <a:t>grups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</a:rPr>
              <a:t>서버구성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600" b="1" dirty="0" smtClean="0">
                <a:latin typeface="+mn-ea"/>
                <a:ea typeface="+mn-ea"/>
              </a:rPr>
              <a:t>Item </a:t>
            </a:r>
            <a:r>
              <a:rPr lang="ko-KR" altLang="en-US" sz="1600" b="1" dirty="0" smtClean="0">
                <a:latin typeface="+mn-ea"/>
                <a:ea typeface="+mn-ea"/>
              </a:rPr>
              <a:t>추가 </a:t>
            </a:r>
            <a:r>
              <a:rPr lang="en-US" altLang="ko-KR" sz="1600" b="1" dirty="0">
                <a:latin typeface="+mn-ea"/>
                <a:ea typeface="+mn-ea"/>
              </a:rPr>
              <a:t>(Configuration-&gt;</a:t>
            </a:r>
            <a:r>
              <a:rPr lang="en-US" altLang="ko-KR" sz="1600" b="1" dirty="0" smtClean="0">
                <a:latin typeface="+mn-ea"/>
                <a:ea typeface="+mn-ea"/>
              </a:rPr>
              <a:t>host-&gt;item)</a:t>
            </a:r>
            <a:endParaRPr lang="en-US" altLang="ko-KR" sz="1600" b="1" dirty="0">
              <a:latin typeface="+mn-ea"/>
              <a:ea typeface="+mn-ea"/>
            </a:endParaRPr>
          </a:p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    - </a:t>
            </a:r>
            <a:r>
              <a:rPr lang="ko-KR" altLang="en-US" sz="1600" b="1" dirty="0" smtClean="0">
                <a:latin typeface="+mn-ea"/>
                <a:ea typeface="+mn-ea"/>
              </a:rPr>
              <a:t>호스트로 부터 수집할 데이터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구성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1026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1528448"/>
            <a:ext cx="6696744" cy="508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</a:rPr>
              <a:t>서버구성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600" b="1" dirty="0" smtClean="0">
                <a:latin typeface="+mn-ea"/>
                <a:ea typeface="+mn-ea"/>
              </a:rPr>
              <a:t>Graph </a:t>
            </a:r>
            <a:r>
              <a:rPr lang="ko-KR" altLang="en-US" sz="1600" b="1" dirty="0" smtClean="0">
                <a:latin typeface="+mn-ea"/>
                <a:ea typeface="+mn-ea"/>
              </a:rPr>
              <a:t>추가 </a:t>
            </a:r>
            <a:r>
              <a:rPr lang="en-US" altLang="ko-KR" sz="1600" b="1" dirty="0">
                <a:latin typeface="+mn-ea"/>
                <a:ea typeface="+mn-ea"/>
              </a:rPr>
              <a:t>(Configuration-&gt;host-</a:t>
            </a:r>
            <a:r>
              <a:rPr lang="en-US" altLang="ko-KR" sz="1600" b="1" dirty="0" smtClean="0">
                <a:latin typeface="+mn-ea"/>
                <a:ea typeface="+mn-ea"/>
              </a:rPr>
              <a:t>&gt;graphs)</a:t>
            </a:r>
          </a:p>
          <a:p>
            <a:pPr algn="l"/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 - </a:t>
            </a:r>
            <a:r>
              <a:rPr lang="ko-KR" altLang="en-US" sz="1600" b="1" dirty="0" smtClean="0">
                <a:latin typeface="+mn-ea"/>
                <a:ea typeface="+mn-ea"/>
              </a:rPr>
              <a:t>수집된 </a:t>
            </a:r>
            <a:r>
              <a:rPr lang="en-US" altLang="ko-KR" sz="1600" b="1" dirty="0" smtClean="0">
                <a:latin typeface="+mn-ea"/>
                <a:ea typeface="+mn-ea"/>
              </a:rPr>
              <a:t>Item</a:t>
            </a:r>
            <a:r>
              <a:rPr lang="ko-KR" altLang="en-US" sz="1600" b="1" dirty="0" smtClean="0">
                <a:latin typeface="+mn-ea"/>
                <a:ea typeface="+mn-ea"/>
              </a:rPr>
              <a:t>의 그래프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5" name="Picture 4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6" y="1422177"/>
            <a:ext cx="781286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</a:rPr>
              <a:t>서버구성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600" b="1" dirty="0" smtClean="0">
                <a:latin typeface="+mn-ea"/>
                <a:ea typeface="+mn-ea"/>
              </a:rPr>
              <a:t>trigger </a:t>
            </a:r>
            <a:r>
              <a:rPr lang="ko-KR" altLang="en-US" sz="1600" b="1" dirty="0" smtClean="0">
                <a:latin typeface="+mn-ea"/>
                <a:ea typeface="+mn-ea"/>
              </a:rPr>
              <a:t>추가 </a:t>
            </a:r>
            <a:r>
              <a:rPr lang="en-US" altLang="ko-KR" sz="1600" b="1" dirty="0">
                <a:latin typeface="+mn-ea"/>
                <a:ea typeface="+mn-ea"/>
              </a:rPr>
              <a:t>(Configuration-&gt;host-</a:t>
            </a:r>
            <a:r>
              <a:rPr lang="en-US" altLang="ko-KR" sz="1600" b="1" dirty="0" smtClean="0">
                <a:latin typeface="+mn-ea"/>
                <a:ea typeface="+mn-ea"/>
              </a:rPr>
              <a:t>&gt;triggers)</a:t>
            </a:r>
          </a:p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     </a:t>
            </a:r>
            <a:r>
              <a:rPr lang="ko-KR" altLang="en-US" sz="1600" b="1" dirty="0" err="1" smtClean="0">
                <a:latin typeface="+mn-ea"/>
                <a:ea typeface="+mn-ea"/>
              </a:rPr>
              <a:t>지정값을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  <a:ea typeface="+mn-ea"/>
              </a:rPr>
              <a:t>초과하였을때</a:t>
            </a:r>
            <a:r>
              <a:rPr lang="ko-KR" altLang="en-US" sz="1600" b="1" dirty="0" smtClean="0">
                <a:latin typeface="+mn-ea"/>
                <a:ea typeface="+mn-ea"/>
              </a:rPr>
              <a:t> 정상으로 </a:t>
            </a:r>
            <a:r>
              <a:rPr lang="ko-KR" altLang="en-US" sz="1600" b="1" dirty="0" err="1" smtClean="0">
                <a:latin typeface="+mn-ea"/>
                <a:ea typeface="+mn-ea"/>
              </a:rPr>
              <a:t>돌아왔을때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trigger</a:t>
            </a:r>
            <a:r>
              <a:rPr lang="ko-KR" altLang="en-US" sz="1600" b="1" dirty="0" smtClean="0">
                <a:latin typeface="+mn-ea"/>
                <a:ea typeface="+mn-ea"/>
              </a:rPr>
              <a:t>됨  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7986" y="660863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 smtClean="0">
                <a:latin typeface="+mn-ea"/>
                <a:ea typeface="+mn-ea"/>
              </a:rPr>
              <a:t>※ </a:t>
            </a:r>
            <a:r>
              <a:rPr lang="ko-KR" altLang="en-US" sz="1400" b="1" dirty="0" smtClean="0">
                <a:latin typeface="+mn-ea"/>
                <a:ea typeface="+mn-ea"/>
              </a:rPr>
              <a:t>정상 </a:t>
            </a:r>
            <a:r>
              <a:rPr lang="en-US" altLang="ko-KR" sz="1400" b="1" dirty="0" smtClean="0">
                <a:latin typeface="+mn-ea"/>
                <a:ea typeface="+mn-ea"/>
              </a:rPr>
              <a:t>: </a:t>
            </a:r>
            <a:r>
              <a:rPr lang="ko-KR" altLang="en-US" sz="1400" b="1" dirty="0" err="1" smtClean="0">
                <a:latin typeface="+mn-ea"/>
                <a:ea typeface="+mn-ea"/>
              </a:rPr>
              <a:t>그린색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‘OK’ </a:t>
            </a:r>
            <a:endParaRPr lang="en-US" altLang="ko-KR" sz="1400" b="1" dirty="0">
              <a:latin typeface="+mn-ea"/>
              <a:ea typeface="+mn-ea"/>
            </a:endParaRPr>
          </a:p>
          <a:p>
            <a:pPr algn="l"/>
            <a:r>
              <a:rPr lang="en-US" altLang="ko-KR" sz="1400" b="1" dirty="0" smtClean="0">
                <a:latin typeface="+mn-ea"/>
                <a:ea typeface="+mn-ea"/>
              </a:rPr>
              <a:t>     </a:t>
            </a:r>
            <a:r>
              <a:rPr lang="ko-KR" altLang="en-US" sz="1400" b="1" dirty="0" smtClean="0">
                <a:latin typeface="+mn-ea"/>
                <a:ea typeface="+mn-ea"/>
              </a:rPr>
              <a:t>비정상</a:t>
            </a:r>
            <a:r>
              <a:rPr lang="en-US" altLang="ko-KR" sz="1400" b="1" dirty="0" smtClean="0"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latin typeface="+mn-ea"/>
                <a:ea typeface="+mn-ea"/>
              </a:rPr>
              <a:t>빨간색 </a:t>
            </a:r>
            <a:r>
              <a:rPr lang="en-US" altLang="ko-KR" sz="1400" b="1" dirty="0" smtClean="0">
                <a:latin typeface="+mn-ea"/>
                <a:ea typeface="+mn-ea"/>
              </a:rPr>
              <a:t>‘PROBLEM’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2050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6" y="1492116"/>
            <a:ext cx="4572508" cy="50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74" y="1492116"/>
            <a:ext cx="5328592" cy="1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</a:t>
            </a:r>
            <a:r>
              <a:rPr lang="en-US" altLang="ko-KR" sz="2000" dirty="0" smtClean="0">
                <a:latin typeface="+mn-ea"/>
              </a:rPr>
              <a:t>SNMP Template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960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1" dirty="0" smtClean="0">
                <a:latin typeface="+mn-ea"/>
                <a:ea typeface="+mn-ea"/>
              </a:rPr>
              <a:t>호스트 </a:t>
            </a:r>
            <a:r>
              <a:rPr lang="ko-KR" altLang="en-US" sz="1600" b="1" dirty="0" err="1" smtClean="0">
                <a:latin typeface="+mn-ea"/>
                <a:ea typeface="+mn-ea"/>
              </a:rPr>
              <a:t>추가시</a:t>
            </a:r>
            <a:r>
              <a:rPr lang="ko-KR" altLang="en-US" sz="1600" b="1" dirty="0" smtClean="0">
                <a:latin typeface="+mn-ea"/>
                <a:ea typeface="+mn-ea"/>
              </a:rPr>
              <a:t> 그룹을 </a:t>
            </a:r>
            <a:r>
              <a:rPr lang="en-US" altLang="ko-KR" sz="1600" b="1" dirty="0" smtClean="0">
                <a:latin typeface="+mn-ea"/>
                <a:ea typeface="+mn-ea"/>
              </a:rPr>
              <a:t>Template</a:t>
            </a:r>
            <a:r>
              <a:rPr lang="ko-KR" altLang="en-US" sz="1600" b="1" dirty="0" smtClean="0">
                <a:latin typeface="+mn-ea"/>
                <a:ea typeface="+mn-ea"/>
              </a:rPr>
              <a:t>선택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   SNMP interface </a:t>
            </a:r>
            <a:r>
              <a:rPr lang="ko-KR" altLang="en-US" sz="1600" b="1" dirty="0" smtClean="0">
                <a:latin typeface="+mn-ea"/>
                <a:ea typeface="+mn-ea"/>
              </a:rPr>
              <a:t>선택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1"/>
          <a:stretch/>
        </p:blipFill>
        <p:spPr bwMode="auto">
          <a:xfrm>
            <a:off x="647986" y="1710209"/>
            <a:ext cx="4212468" cy="434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80" b="55521"/>
          <a:stretch/>
        </p:blipFill>
        <p:spPr bwMode="auto">
          <a:xfrm>
            <a:off x="5040474" y="1234012"/>
            <a:ext cx="4593494" cy="436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040474" y="878409"/>
            <a:ext cx="5220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2. SNMP</a:t>
            </a:r>
            <a:r>
              <a:rPr lang="ko-KR" altLang="en-US" sz="1600" b="1" dirty="0" smtClean="0">
                <a:latin typeface="+mn-ea"/>
                <a:ea typeface="+mn-ea"/>
              </a:rPr>
              <a:t>에 맞는 </a:t>
            </a:r>
            <a:r>
              <a:rPr lang="en-US" altLang="ko-KR" sz="1600" b="1" dirty="0" smtClean="0">
                <a:latin typeface="+mn-ea"/>
                <a:ea typeface="+mn-ea"/>
              </a:rPr>
              <a:t>Template</a:t>
            </a:r>
            <a:r>
              <a:rPr lang="ko-KR" altLang="en-US" sz="1600" b="1" dirty="0" err="1" smtClean="0">
                <a:latin typeface="+mn-ea"/>
                <a:ea typeface="+mn-ea"/>
              </a:rPr>
              <a:t>선택후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ADD-&gt;UPDATE</a:t>
            </a:r>
          </a:p>
        </p:txBody>
      </p:sp>
    </p:spTree>
    <p:extLst>
      <p:ext uri="{BB962C8B-B14F-4D97-AF65-F5344CB8AC3E}">
        <p14:creationId xmlns:p14="http://schemas.microsoft.com/office/powerpoint/2010/main" val="2441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</a:t>
            </a:r>
            <a:r>
              <a:rPr lang="en-US" altLang="ko-KR" sz="2000" dirty="0" smtClean="0">
                <a:latin typeface="+mn-ea"/>
              </a:rPr>
              <a:t>SNMP Template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960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Discovery Rule </a:t>
            </a:r>
            <a:r>
              <a:rPr lang="ko-KR" altLang="en-US" sz="1600" b="1" dirty="0" smtClean="0">
                <a:latin typeface="+mn-ea"/>
                <a:ea typeface="+mn-ea"/>
              </a:rPr>
              <a:t>선택 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45517" y="3506701"/>
            <a:ext cx="6018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2. </a:t>
            </a:r>
            <a:r>
              <a:rPr lang="en-US" altLang="ko-KR" sz="1600" b="1" dirty="0">
                <a:latin typeface="+mn-ea"/>
                <a:ea typeface="+mn-ea"/>
              </a:rPr>
              <a:t>Discovery </a:t>
            </a:r>
            <a:r>
              <a:rPr lang="en-US" altLang="ko-KR" sz="1600" b="1" dirty="0" smtClean="0">
                <a:latin typeface="+mn-ea"/>
                <a:ea typeface="+mn-ea"/>
              </a:rPr>
              <a:t>Rule</a:t>
            </a:r>
            <a:r>
              <a:rPr lang="ko-KR" altLang="en-US" sz="1600" b="1" dirty="0" smtClean="0">
                <a:latin typeface="+mn-ea"/>
                <a:ea typeface="+mn-ea"/>
              </a:rPr>
              <a:t>에서 </a:t>
            </a:r>
            <a:r>
              <a:rPr lang="en-US" altLang="ko-KR" sz="1600" b="1" dirty="0" smtClean="0">
                <a:latin typeface="+mn-ea"/>
                <a:ea typeface="+mn-ea"/>
              </a:rPr>
              <a:t>Update interval 3600-&gt;60</a:t>
            </a:r>
            <a:r>
              <a:rPr lang="ko-KR" altLang="en-US" sz="1600" b="1" dirty="0" smtClean="0">
                <a:latin typeface="+mn-ea"/>
                <a:ea typeface="+mn-ea"/>
              </a:rPr>
              <a:t>초 변경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78"/>
          <a:stretch/>
        </p:blipFill>
        <p:spPr bwMode="auto">
          <a:xfrm>
            <a:off x="512278" y="1216963"/>
            <a:ext cx="9121689" cy="207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9" y="3845255"/>
            <a:ext cx="6051610" cy="327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</a:t>
            </a:r>
            <a:r>
              <a:rPr lang="en-US" altLang="ko-KR" sz="2000" dirty="0" smtClean="0">
                <a:latin typeface="+mn-ea"/>
              </a:rPr>
              <a:t>Agent Template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960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1" dirty="0" smtClean="0">
                <a:latin typeface="+mn-ea"/>
                <a:ea typeface="+mn-ea"/>
              </a:rPr>
              <a:t>호스트 </a:t>
            </a:r>
            <a:r>
              <a:rPr lang="ko-KR" altLang="en-US" sz="1600" b="1" dirty="0" err="1" smtClean="0">
                <a:latin typeface="+mn-ea"/>
                <a:ea typeface="+mn-ea"/>
              </a:rPr>
              <a:t>추가시</a:t>
            </a:r>
            <a:r>
              <a:rPr lang="ko-KR" altLang="en-US" sz="1600" b="1" dirty="0" smtClean="0">
                <a:latin typeface="+mn-ea"/>
                <a:ea typeface="+mn-ea"/>
              </a:rPr>
              <a:t> 그룹을 </a:t>
            </a:r>
            <a:r>
              <a:rPr lang="en-US" altLang="ko-KR" sz="1600" b="1" dirty="0" smtClean="0">
                <a:latin typeface="+mn-ea"/>
                <a:ea typeface="+mn-ea"/>
              </a:rPr>
              <a:t>Template</a:t>
            </a:r>
            <a:r>
              <a:rPr lang="ko-KR" altLang="en-US" sz="1600" b="1" dirty="0" smtClean="0">
                <a:latin typeface="+mn-ea"/>
                <a:ea typeface="+mn-ea"/>
              </a:rPr>
              <a:t>선택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   Agent interface </a:t>
            </a:r>
            <a:r>
              <a:rPr lang="ko-KR" altLang="en-US" sz="1600" b="1" dirty="0" smtClean="0">
                <a:latin typeface="+mn-ea"/>
                <a:ea typeface="+mn-ea"/>
              </a:rPr>
              <a:t>선택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1"/>
          <a:stretch/>
        </p:blipFill>
        <p:spPr bwMode="auto">
          <a:xfrm>
            <a:off x="647986" y="1710209"/>
            <a:ext cx="4212468" cy="434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80" b="55521"/>
          <a:stretch/>
        </p:blipFill>
        <p:spPr bwMode="auto">
          <a:xfrm>
            <a:off x="5040474" y="1234012"/>
            <a:ext cx="4593494" cy="436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040474" y="878409"/>
            <a:ext cx="5040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2. OS </a:t>
            </a:r>
            <a:r>
              <a:rPr lang="ko-KR" altLang="en-US" sz="1600" b="1" dirty="0" smtClean="0">
                <a:latin typeface="+mn-ea"/>
                <a:ea typeface="+mn-ea"/>
              </a:rPr>
              <a:t>에 맞는 </a:t>
            </a:r>
            <a:r>
              <a:rPr lang="en-US" altLang="ko-KR" sz="1600" b="1" dirty="0" smtClean="0">
                <a:latin typeface="+mn-ea"/>
                <a:ea typeface="+mn-ea"/>
              </a:rPr>
              <a:t>Template</a:t>
            </a:r>
            <a:r>
              <a:rPr lang="ko-KR" altLang="en-US" sz="1600" b="1" dirty="0" err="1" smtClean="0">
                <a:latin typeface="+mn-ea"/>
                <a:ea typeface="+mn-ea"/>
              </a:rPr>
              <a:t>선택후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ADD-&gt;UPDATE</a:t>
            </a:r>
          </a:p>
        </p:txBody>
      </p:sp>
    </p:spTree>
    <p:extLst>
      <p:ext uri="{BB962C8B-B14F-4D97-AF65-F5344CB8AC3E}">
        <p14:creationId xmlns:p14="http://schemas.microsoft.com/office/powerpoint/2010/main" val="14458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</a:t>
            </a:r>
            <a:r>
              <a:rPr lang="en-US" altLang="ko-KR" sz="2000" dirty="0" smtClean="0">
                <a:latin typeface="+mn-ea"/>
              </a:rPr>
              <a:t>Agent Template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960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Discovery Rule </a:t>
            </a:r>
            <a:r>
              <a:rPr lang="ko-KR" altLang="en-US" sz="1600" b="1" dirty="0" smtClean="0">
                <a:latin typeface="+mn-ea"/>
                <a:ea typeface="+mn-ea"/>
              </a:rPr>
              <a:t>선택 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45517" y="3506701"/>
            <a:ext cx="6018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2. </a:t>
            </a:r>
            <a:r>
              <a:rPr lang="en-US" altLang="ko-KR" sz="1600" b="1" dirty="0">
                <a:latin typeface="+mn-ea"/>
                <a:ea typeface="+mn-ea"/>
              </a:rPr>
              <a:t>Discovery </a:t>
            </a:r>
            <a:r>
              <a:rPr lang="en-US" altLang="ko-KR" sz="1600" b="1" dirty="0" smtClean="0">
                <a:latin typeface="+mn-ea"/>
                <a:ea typeface="+mn-ea"/>
              </a:rPr>
              <a:t>Rule</a:t>
            </a:r>
            <a:r>
              <a:rPr lang="ko-KR" altLang="en-US" sz="1600" b="1" dirty="0" smtClean="0">
                <a:latin typeface="+mn-ea"/>
                <a:ea typeface="+mn-ea"/>
              </a:rPr>
              <a:t>에서 </a:t>
            </a:r>
            <a:r>
              <a:rPr lang="en-US" altLang="ko-KR" sz="1600" b="1" dirty="0" smtClean="0">
                <a:latin typeface="+mn-ea"/>
                <a:ea typeface="+mn-ea"/>
              </a:rPr>
              <a:t>Update interval 3600-&gt;60</a:t>
            </a:r>
            <a:r>
              <a:rPr lang="ko-KR" altLang="en-US" sz="1600" b="1" dirty="0" smtClean="0">
                <a:latin typeface="+mn-ea"/>
                <a:ea typeface="+mn-ea"/>
              </a:rPr>
              <a:t>초 변경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78"/>
          <a:stretch/>
        </p:blipFill>
        <p:spPr bwMode="auto">
          <a:xfrm>
            <a:off x="512278" y="1216963"/>
            <a:ext cx="9121689" cy="207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9" y="3845255"/>
            <a:ext cx="6051610" cy="327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7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</a:t>
            </a:r>
            <a:r>
              <a:rPr lang="en-US" altLang="ko-KR" sz="2000" dirty="0" smtClean="0">
                <a:latin typeface="+mn-ea"/>
              </a:rPr>
              <a:t>Auto </a:t>
            </a:r>
            <a:r>
              <a:rPr lang="en-US" altLang="ko-KR" sz="2000" dirty="0">
                <a:latin typeface="+mn-ea"/>
              </a:rPr>
              <a:t>Discovery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7308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600" b="1" dirty="0" smtClean="0">
                <a:latin typeface="+mn-ea"/>
                <a:ea typeface="+mn-ea"/>
              </a:rPr>
              <a:t>Configuration-&gt;Actions</a:t>
            </a:r>
            <a:r>
              <a:rPr lang="ko-KR" altLang="en-US" sz="1600" b="1" dirty="0" smtClean="0">
                <a:latin typeface="+mn-ea"/>
                <a:ea typeface="+mn-ea"/>
              </a:rPr>
              <a:t>선택 </a:t>
            </a:r>
            <a:r>
              <a:rPr lang="en-US" altLang="ko-KR" sz="1600" b="1" dirty="0" smtClean="0">
                <a:latin typeface="+mn-ea"/>
                <a:ea typeface="+mn-ea"/>
              </a:rPr>
              <a:t>(Event </a:t>
            </a:r>
            <a:r>
              <a:rPr lang="en-US" altLang="ko-KR" sz="1600" b="1" dirty="0" err="1" smtClean="0">
                <a:latin typeface="+mn-ea"/>
                <a:ea typeface="+mn-ea"/>
              </a:rPr>
              <a:t>souce</a:t>
            </a:r>
            <a:r>
              <a:rPr lang="en-US" altLang="ko-KR" sz="1600" b="1" dirty="0" smtClean="0">
                <a:latin typeface="+mn-ea"/>
                <a:ea typeface="+mn-ea"/>
              </a:rPr>
              <a:t>-&gt;Discovery</a:t>
            </a:r>
            <a:r>
              <a:rPr lang="ko-KR" altLang="en-US" sz="1600" b="1" dirty="0" smtClean="0">
                <a:latin typeface="+mn-ea"/>
                <a:ea typeface="+mn-ea"/>
              </a:rPr>
              <a:t>선택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  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Conditions</a:t>
            </a:r>
            <a:r>
              <a:rPr lang="ko-KR" altLang="en-US" sz="1600" b="1" dirty="0" smtClean="0">
                <a:latin typeface="+mn-ea"/>
                <a:ea typeface="+mn-ea"/>
              </a:rPr>
              <a:t>조건을 만족하면 </a:t>
            </a:r>
            <a:r>
              <a:rPr lang="en-US" altLang="ko-KR" sz="1600" b="1" dirty="0" smtClean="0">
                <a:latin typeface="+mn-ea"/>
                <a:ea typeface="+mn-ea"/>
              </a:rPr>
              <a:t>Operation</a:t>
            </a:r>
            <a:r>
              <a:rPr lang="ko-KR" altLang="en-US" sz="1600" b="1" dirty="0" smtClean="0">
                <a:latin typeface="+mn-ea"/>
                <a:ea typeface="+mn-ea"/>
              </a:rPr>
              <a:t>동작으로 </a:t>
            </a:r>
            <a:r>
              <a:rPr lang="en-US" altLang="ko-KR" sz="1600" b="1" dirty="0" smtClean="0">
                <a:latin typeface="+mn-ea"/>
                <a:ea typeface="+mn-ea"/>
              </a:rPr>
              <a:t>Auto Discovery </a:t>
            </a:r>
            <a:r>
              <a:rPr lang="ko-KR" altLang="en-US" sz="1600" b="1" dirty="0" smtClean="0">
                <a:latin typeface="+mn-ea"/>
                <a:ea typeface="+mn-ea"/>
              </a:rPr>
              <a:t>동작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56165"/>
          <a:stretch/>
        </p:blipFill>
        <p:spPr bwMode="auto">
          <a:xfrm>
            <a:off x="618016" y="1602197"/>
            <a:ext cx="88929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46"/>
          <a:stretch/>
        </p:blipFill>
        <p:spPr bwMode="auto">
          <a:xfrm>
            <a:off x="665988" y="4050469"/>
            <a:ext cx="8845016" cy="24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618016" y="3580805"/>
            <a:ext cx="7308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2. Monitoring-&gt; Discovery</a:t>
            </a:r>
            <a:r>
              <a:rPr lang="ko-KR" altLang="en-US" sz="1600" b="1" dirty="0" smtClean="0">
                <a:latin typeface="+mn-ea"/>
                <a:ea typeface="+mn-ea"/>
              </a:rPr>
              <a:t>에서 등록된 서버확인 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7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모니터링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960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Hosts</a:t>
            </a:r>
            <a:r>
              <a:rPr lang="ko-KR" altLang="en-US" sz="1600" b="1" dirty="0" smtClean="0">
                <a:latin typeface="+mn-ea"/>
                <a:ea typeface="+mn-ea"/>
              </a:rPr>
              <a:t>에 </a:t>
            </a:r>
            <a:r>
              <a:rPr lang="en-US" altLang="ko-KR" sz="1600" b="1" dirty="0" smtClean="0">
                <a:latin typeface="+mn-ea"/>
                <a:ea typeface="+mn-ea"/>
              </a:rPr>
              <a:t>Template ICMP Ping</a:t>
            </a:r>
            <a:r>
              <a:rPr lang="ko-KR" altLang="en-US" sz="1600" b="1" dirty="0" smtClean="0">
                <a:latin typeface="+mn-ea"/>
                <a:ea typeface="+mn-ea"/>
              </a:rPr>
              <a:t>추가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61008" y="2896399"/>
            <a:ext cx="60183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2. Monitoring-&gt;Maps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9107" r="12358" b="60736"/>
          <a:stretch/>
        </p:blipFill>
        <p:spPr bwMode="auto">
          <a:xfrm>
            <a:off x="545517" y="1220671"/>
            <a:ext cx="8377597" cy="167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" t="8711" r="7241" b="17228"/>
          <a:stretch/>
        </p:blipFill>
        <p:spPr bwMode="auto">
          <a:xfrm>
            <a:off x="570211" y="3234953"/>
            <a:ext cx="8352903" cy="36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3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zabbix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란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Zabbix</a:t>
            </a:r>
            <a:r>
              <a:rPr lang="en-US" altLang="ko-KR" sz="1600" dirty="0">
                <a:latin typeface="+mn-ea"/>
                <a:ea typeface="+mn-ea"/>
              </a:rPr>
              <a:t> is an enterprise-class open source distributed </a:t>
            </a:r>
            <a:r>
              <a:rPr lang="en-US" altLang="ko-KR" sz="1600" dirty="0" smtClean="0">
                <a:latin typeface="+mn-ea"/>
                <a:ea typeface="+mn-ea"/>
              </a:rPr>
              <a:t>free monitoring solution</a:t>
            </a:r>
          </a:p>
          <a:p>
            <a:pPr algn="l"/>
            <a:endParaRPr lang="en-US" altLang="ko-KR" sz="1800" dirty="0">
              <a:latin typeface="+mn-ea"/>
              <a:ea typeface="+mn-ea"/>
            </a:endParaRPr>
          </a:p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2. </a:t>
            </a:r>
            <a:r>
              <a:rPr lang="en-US" altLang="ko-KR" sz="1800" b="1" dirty="0" err="1" smtClean="0">
                <a:latin typeface="+mn-ea"/>
                <a:ea typeface="+mn-ea"/>
              </a:rPr>
              <a:t>zabbix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특징</a:t>
            </a:r>
            <a:endParaRPr lang="en-US" altLang="ko-KR" sz="1800" b="1" dirty="0">
              <a:latin typeface="+mn-ea"/>
              <a:ea typeface="+mn-ea"/>
            </a:endParaRPr>
          </a:p>
          <a:p>
            <a:pPr algn="l">
              <a:buFont typeface="Arial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availability and performance checks</a:t>
            </a:r>
          </a:p>
          <a:p>
            <a:pPr algn="l">
              <a:buFont typeface="Arial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support for SNMP (both trapping and polling), IPMI, JMX, VMware monitoring</a:t>
            </a:r>
          </a:p>
          <a:p>
            <a:pPr algn="l">
              <a:buFont typeface="Arial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custom checks</a:t>
            </a:r>
          </a:p>
          <a:p>
            <a:pPr algn="l">
              <a:buFont typeface="Arial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gathering desired data at custom intervals</a:t>
            </a:r>
          </a:p>
          <a:p>
            <a:pPr algn="l">
              <a:buFont typeface="Arial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performed by server/proxy and by agents</a:t>
            </a: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3. </a:t>
            </a:r>
            <a:r>
              <a:rPr lang="en-US" altLang="ko-KR" sz="1800" b="1" dirty="0" err="1">
                <a:latin typeface="+mn-ea"/>
                <a:ea typeface="+mn-ea"/>
              </a:rPr>
              <a:t>zabbix</a:t>
            </a:r>
            <a:r>
              <a:rPr lang="en-US" altLang="ko-KR" sz="1800" b="1" dirty="0">
                <a:latin typeface="+mn-ea"/>
                <a:ea typeface="+mn-ea"/>
              </a:rPr>
              <a:t> </a:t>
            </a:r>
            <a:r>
              <a:rPr lang="ko-KR" altLang="en-US" sz="1800" b="1" dirty="0" err="1" smtClean="0">
                <a:latin typeface="+mn-ea"/>
                <a:ea typeface="+mn-ea"/>
              </a:rPr>
              <a:t>데이타</a:t>
            </a:r>
            <a:r>
              <a:rPr lang="ko-KR" altLang="en-US" sz="1800" b="1" dirty="0" smtClean="0">
                <a:latin typeface="+mn-ea"/>
                <a:ea typeface="+mn-ea"/>
              </a:rPr>
              <a:t> 수집방식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In a </a:t>
            </a:r>
            <a:r>
              <a:rPr lang="en-US" altLang="ko-KR" sz="1600" dirty="0">
                <a:latin typeface="+mn-ea"/>
                <a:ea typeface="+mn-ea"/>
                <a:hlinkClick r:id="rId2" tooltip="manual:appendix:items:activepassive"/>
              </a:rPr>
              <a:t>passive check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the agent responds to a data request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en-US" altLang="ko-KR" sz="1600" dirty="0" err="1">
                <a:latin typeface="+mn-ea"/>
                <a:ea typeface="+mn-ea"/>
              </a:rPr>
              <a:t>Zabbix</a:t>
            </a:r>
            <a:r>
              <a:rPr lang="en-US" altLang="ko-KR" sz="1600" dirty="0">
                <a:latin typeface="+mn-ea"/>
                <a:ea typeface="+mn-ea"/>
              </a:rPr>
              <a:t> server (or proxy) asks for data, for example, CPU load, and </a:t>
            </a:r>
            <a:r>
              <a:rPr lang="en-US" altLang="ko-KR" sz="1600" dirty="0" err="1">
                <a:latin typeface="+mn-ea"/>
                <a:ea typeface="+mn-ea"/>
              </a:rPr>
              <a:t>Zabbix</a:t>
            </a:r>
            <a:r>
              <a:rPr lang="en-US" altLang="ko-KR" sz="1600" dirty="0">
                <a:latin typeface="+mn-ea"/>
                <a:ea typeface="+mn-ea"/>
              </a:rPr>
              <a:t> agent sends back the result. </a:t>
            </a:r>
            <a:endParaRPr lang="en-US" altLang="ko-KR" sz="18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  <a:hlinkClick r:id="rId3" tooltip="manual:appendix:items:activepassive"/>
              </a:rPr>
              <a:t>Active checks</a:t>
            </a:r>
            <a:r>
              <a:rPr lang="en-US" altLang="ko-KR" sz="1600" dirty="0">
                <a:latin typeface="+mn-ea"/>
                <a:ea typeface="+mn-ea"/>
              </a:rPr>
              <a:t> require more complex processing. The agent must first retrieve a list of items from </a:t>
            </a:r>
            <a:r>
              <a:rPr lang="en-US" altLang="ko-KR" sz="1600" dirty="0" err="1">
                <a:latin typeface="+mn-ea"/>
                <a:ea typeface="+mn-ea"/>
              </a:rPr>
              <a:t>Zabbix</a:t>
            </a:r>
            <a:r>
              <a:rPr lang="en-US" altLang="ko-KR" sz="1600" dirty="0">
                <a:latin typeface="+mn-ea"/>
                <a:ea typeface="+mn-ea"/>
              </a:rPr>
              <a:t> server for independent processing.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Then it will periodically send new values to the server</a:t>
            </a: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endParaRPr lang="en-US" altLang="ko-KR" sz="1800" dirty="0">
              <a:latin typeface="+mn-ea"/>
              <a:ea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  <p:pic>
        <p:nvPicPr>
          <p:cNvPr id="2050" name="Picture 2" descr="C:\Users\user\Desktop\ZabbixArchitecture-H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2" y="4842557"/>
            <a:ext cx="9192630" cy="223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모니터링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960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</a:t>
            </a:r>
            <a:r>
              <a:rPr lang="en-US" altLang="ko-KR" sz="1600" b="1" dirty="0">
                <a:latin typeface="+mn-ea"/>
                <a:ea typeface="+mn-ea"/>
              </a:rPr>
              <a:t>Monitoring-&gt;Maps-&gt;Triggers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t="12680" r="51316" b="41802"/>
          <a:stretch/>
        </p:blipFill>
        <p:spPr bwMode="auto">
          <a:xfrm>
            <a:off x="660129" y="1235802"/>
            <a:ext cx="7338813" cy="220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12825" b="39509"/>
          <a:stretch/>
        </p:blipFill>
        <p:spPr bwMode="auto">
          <a:xfrm>
            <a:off x="659099" y="3870449"/>
            <a:ext cx="7441714" cy="258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5220494" y="3132367"/>
            <a:ext cx="1512168" cy="12601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8452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모니터링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960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</a:t>
            </a:r>
            <a:r>
              <a:rPr lang="en-US" altLang="ko-KR" sz="1600" b="1" dirty="0">
                <a:latin typeface="+mn-ea"/>
                <a:ea typeface="+mn-ea"/>
              </a:rPr>
              <a:t>Monitoring-</a:t>
            </a:r>
            <a:r>
              <a:rPr lang="en-US" altLang="ko-KR" sz="1600" b="1" dirty="0" smtClean="0">
                <a:latin typeface="+mn-ea"/>
                <a:ea typeface="+mn-ea"/>
              </a:rPr>
              <a:t>&gt;Screen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9" r="28355" b="59493"/>
          <a:stretch/>
        </p:blipFill>
        <p:spPr bwMode="auto">
          <a:xfrm>
            <a:off x="647986" y="1220671"/>
            <a:ext cx="8568952" cy="159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/>
          <a:stretch/>
        </p:blipFill>
        <p:spPr bwMode="auto">
          <a:xfrm>
            <a:off x="650876" y="3114365"/>
            <a:ext cx="8566062" cy="338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6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모니터링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960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</a:t>
            </a:r>
            <a:r>
              <a:rPr lang="en-US" altLang="ko-KR" sz="1600" b="1" dirty="0">
                <a:latin typeface="+mn-ea"/>
                <a:ea typeface="+mn-ea"/>
              </a:rPr>
              <a:t>Monitoring-</a:t>
            </a:r>
            <a:r>
              <a:rPr lang="en-US" altLang="ko-KR" sz="1600" b="1" dirty="0" smtClean="0">
                <a:latin typeface="+mn-ea"/>
                <a:ea typeface="+mn-ea"/>
              </a:rPr>
              <a:t>&gt;Screen-&gt;Slide shows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t="6135" r="47748" b="49129"/>
          <a:stretch/>
        </p:blipFill>
        <p:spPr bwMode="auto">
          <a:xfrm>
            <a:off x="667322" y="1220671"/>
            <a:ext cx="8009556" cy="31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2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서버 </a:t>
            </a:r>
            <a:r>
              <a:rPr lang="ko-KR" altLang="en-US" sz="2000" dirty="0" smtClean="0">
                <a:latin typeface="+mn-ea"/>
              </a:rPr>
              <a:t>모니터링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사운드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960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</a:t>
            </a:r>
            <a:r>
              <a:rPr lang="en-US" altLang="ko-KR" sz="1600" b="1" dirty="0" smtClean="0">
                <a:latin typeface="+mn-ea"/>
                <a:ea typeface="+mn-ea"/>
              </a:rPr>
              <a:t>User profile</a:t>
            </a:r>
            <a:r>
              <a:rPr lang="en-US" altLang="ko-KR" sz="1600" b="1" dirty="0" smtClean="0">
                <a:latin typeface="+mn-ea"/>
                <a:ea typeface="+mn-ea"/>
              </a:rPr>
              <a:t>-&gt;Messaging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8" r="31017" b="39632"/>
          <a:stretch/>
        </p:blipFill>
        <p:spPr bwMode="auto">
          <a:xfrm>
            <a:off x="683990" y="1220671"/>
            <a:ext cx="7187205" cy="464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user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02" y="1494185"/>
            <a:ext cx="26860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용어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95958" y="738101"/>
            <a:ext cx="10621094" cy="714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zabbix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용어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000" b="1" i="1" dirty="0" smtClean="0">
                <a:solidFill>
                  <a:srgbClr val="FF0000"/>
                </a:solidFill>
                <a:hlinkClick r:id="rId2" tooltip="manual:config:hosts"/>
              </a:rPr>
              <a:t>host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b="1" i="1" dirty="0">
                <a:solidFill>
                  <a:srgbClr val="FF0000"/>
                </a:solidFill>
              </a:rPr>
              <a:t>a networked device that you want to monitor, with IP/DNS</a:t>
            </a:r>
            <a:r>
              <a:rPr lang="en-US" altLang="ko-KR" sz="1000" i="1" dirty="0"/>
              <a:t>.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2" tooltip="manual:config:hosts"/>
              </a:rPr>
              <a:t>host group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logical grouping of hosts; it may contain hosts and templates. Hosts and templates within a host group are not in any way linked to each other. Host groups are used when assigning access rights to hosts for different user groups.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3" tooltip="manual:config:items"/>
              </a:rPr>
              <a:t>item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particular piece of data that you want to receive off of a host, a metric of data.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4" tooltip="manual:config:triggers"/>
              </a:rPr>
              <a:t>trigger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logical expression that defines a problem threshold and is used to “evaluate” data received in items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When received data are above the threshold, triggers go from 'Ok' into a 'Problem' state. When received data are below the threshold, triggers stay in/return to an 'Ok' state. </a:t>
            </a:r>
          </a:p>
          <a:p>
            <a:pPr algn="l"/>
            <a:r>
              <a:rPr lang="en-US" altLang="ko-KR" sz="1000" b="1" i="1" dirty="0">
                <a:hlinkClick r:id="rId5" tooltip="manual:config:events"/>
              </a:rPr>
              <a:t>event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single occurrence of something that deserves attention such as a trigger changing state or a discovery/agent auto-registration taking place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6" tooltip="manual:web_interface:frontend_sections:monitoring:problems"/>
              </a:rPr>
              <a:t>problem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trigger that is in “Problem” state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7" tooltip="manual:config:notifications:action"/>
              </a:rPr>
              <a:t>action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predefined means of reacting to an event.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An action consists of operations (e.g. sending a notification) and conditions (</a:t>
            </a:r>
            <a:r>
              <a:rPr lang="en-US" altLang="ko-KR" sz="1000" i="1" dirty="0"/>
              <a:t>when</a:t>
            </a:r>
            <a:r>
              <a:rPr lang="en-US" altLang="ko-KR" sz="1000" dirty="0"/>
              <a:t> the operation is carried out) </a:t>
            </a:r>
          </a:p>
          <a:p>
            <a:pPr algn="l"/>
            <a:r>
              <a:rPr lang="en-US" altLang="ko-KR" sz="1000" b="1" i="1" dirty="0">
                <a:hlinkClick r:id="rId8" tooltip="manual:config:notifications:action:escalations"/>
              </a:rPr>
              <a:t>escalation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custom scenario for executing operations within an action; a sequence of sending notifications/executing remote commands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9" tooltip="manual:config:notifications:media"/>
              </a:rPr>
              <a:t>media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means of delivering notifications; delivery channel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10" tooltip="manual:config:notifications:action:operation:message"/>
              </a:rPr>
              <a:t>notification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message about some event sent to a user via the chosen media channel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11" tooltip="manual:config:notifications:action:operation:remote_command"/>
              </a:rPr>
              <a:t>remote command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pre-defined command that is automatically executed on a monitored host upon some condition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12" tooltip="manual:config:templates"/>
              </a:rPr>
              <a:t>template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set of entities (items, triggers, graphs, screens, applications, low-level discovery rules, web scenarios) ready to be applied to one or several hosts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The job of templates is to speed up the deployment of monitoring tasks on a host; also to make it easier to apply mass changes to monitoring tasks. Templates are linked directly to individual hosts. </a:t>
            </a:r>
          </a:p>
          <a:p>
            <a:pPr algn="l"/>
            <a:r>
              <a:rPr lang="en-US" altLang="ko-KR" sz="1000" b="1" i="1" dirty="0">
                <a:hlinkClick r:id="rId13" tooltip="manual:config:items:applications"/>
              </a:rPr>
              <a:t>application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grouping of items in a logical group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14" tooltip="manual:web_monitoring"/>
              </a:rPr>
              <a:t>web scenario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one or several HTTP requests to check the availability of a web site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>
                <a:hlinkClick r:id="rId15" tooltip="manual:introduction:overview"/>
              </a:rPr>
              <a:t>frontend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the web interface provided with </a:t>
            </a:r>
            <a:r>
              <a:rPr lang="en-US" altLang="ko-KR" sz="1000" i="1" dirty="0" err="1"/>
              <a:t>Zabbix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 err="1">
                <a:hlinkClick r:id="rId16" tooltip="manual:api"/>
              </a:rPr>
              <a:t>Zabbix</a:t>
            </a:r>
            <a:r>
              <a:rPr lang="en-US" altLang="ko-KR" sz="1000" b="1" i="1" dirty="0">
                <a:hlinkClick r:id="rId16" tooltip="manual:api"/>
              </a:rPr>
              <a:t> API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 err="1"/>
              <a:t>Zabbix</a:t>
            </a:r>
            <a:r>
              <a:rPr lang="en-US" altLang="ko-KR" sz="1000" i="1" dirty="0"/>
              <a:t> API allows you to use the JSON RPC protocol to create, update and fetch </a:t>
            </a:r>
            <a:r>
              <a:rPr lang="en-US" altLang="ko-KR" sz="1000" i="1" dirty="0" err="1"/>
              <a:t>Zabbix</a:t>
            </a:r>
            <a:r>
              <a:rPr lang="en-US" altLang="ko-KR" sz="1000" i="1" dirty="0"/>
              <a:t> objects (like hosts, items, graphs and others) or perform any other custom tasks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 err="1">
                <a:hlinkClick r:id="rId17" tooltip="manual:concepts:server"/>
              </a:rPr>
              <a:t>Zabbix</a:t>
            </a:r>
            <a:r>
              <a:rPr lang="en-US" altLang="ko-KR" sz="1000" b="1" i="1" dirty="0">
                <a:hlinkClick r:id="rId17" tooltip="manual:concepts:server"/>
              </a:rPr>
              <a:t> server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b="1" i="1" dirty="0">
                <a:solidFill>
                  <a:srgbClr val="FF0000"/>
                </a:solidFill>
              </a:rPr>
              <a:t>a central process of </a:t>
            </a:r>
            <a:r>
              <a:rPr lang="en-US" altLang="ko-KR" sz="1000" b="1" i="1" dirty="0" err="1">
                <a:solidFill>
                  <a:srgbClr val="FF0000"/>
                </a:solidFill>
              </a:rPr>
              <a:t>Zabbix</a:t>
            </a:r>
            <a:r>
              <a:rPr lang="en-US" altLang="ko-KR" sz="1000" b="1" i="1" dirty="0">
                <a:solidFill>
                  <a:srgbClr val="FF0000"/>
                </a:solidFill>
              </a:rPr>
              <a:t> software that performs monitoring</a:t>
            </a:r>
            <a:r>
              <a:rPr lang="en-US" altLang="ko-KR" sz="1000" i="1" dirty="0"/>
              <a:t>, interacts with </a:t>
            </a:r>
            <a:r>
              <a:rPr lang="en-US" altLang="ko-KR" sz="1000" i="1" dirty="0" err="1"/>
              <a:t>Zabbix</a:t>
            </a:r>
            <a:r>
              <a:rPr lang="en-US" altLang="ko-KR" sz="1000" i="1" dirty="0"/>
              <a:t> proxies and agents, calculates triggers, sends notifications; a central repository of data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b="1" i="1" dirty="0" err="1">
                <a:hlinkClick r:id="rId18" tooltip="manual:concepts:agent"/>
              </a:rPr>
              <a:t>Zabbix</a:t>
            </a:r>
            <a:r>
              <a:rPr lang="en-US" altLang="ko-KR" sz="1000" b="1" i="1" dirty="0">
                <a:hlinkClick r:id="rId18" tooltip="manual:concepts:agent"/>
              </a:rPr>
              <a:t> agent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b="1" i="1" dirty="0">
                <a:solidFill>
                  <a:srgbClr val="FF0000"/>
                </a:solidFill>
              </a:rPr>
              <a:t>a process deployed on monitoring targets to actively monitor local resources and applications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US" altLang="ko-KR" sz="1000" b="1" i="1" dirty="0" err="1">
                <a:hlinkClick r:id="rId19" tooltip="manual:concepts:proxy"/>
              </a:rPr>
              <a:t>Zabbix</a:t>
            </a:r>
            <a:r>
              <a:rPr lang="en-US" altLang="ko-KR" sz="1000" b="1" i="1" dirty="0">
                <a:hlinkClick r:id="rId19" tooltip="manual:concepts:proxy"/>
              </a:rPr>
              <a:t> proxy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- </a:t>
            </a:r>
            <a:r>
              <a:rPr lang="en-US" altLang="ko-KR" sz="1000" i="1" dirty="0"/>
              <a:t>a process that may collect data on behalf of </a:t>
            </a:r>
            <a:r>
              <a:rPr lang="en-US" altLang="ko-KR" sz="1000" i="1" dirty="0" err="1"/>
              <a:t>Zabbix</a:t>
            </a:r>
            <a:r>
              <a:rPr lang="en-US" altLang="ko-KR" sz="1000" i="1" dirty="0"/>
              <a:t> server, taking some processing load off of the server</a:t>
            </a:r>
            <a:endParaRPr lang="en-US" altLang="ko-KR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32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</a:t>
            </a:r>
            <a:r>
              <a:rPr lang="ko-KR" altLang="en-US" sz="2000" dirty="0">
                <a:latin typeface="+mn-ea"/>
                <a:ea typeface="+mn-ea"/>
              </a:rPr>
              <a:t>버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zabbix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설치방법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Install it from the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hlinkClick r:id="rId2" tooltip="manual:installation:install_from_packages"/>
              </a:rPr>
              <a:t>distribution packages</a:t>
            </a:r>
            <a:endParaRPr lang="en-US" altLang="ko-KR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Download the latest source archive and </a:t>
            </a:r>
            <a:r>
              <a:rPr lang="en-US" altLang="ko-KR" sz="1600" dirty="0">
                <a:latin typeface="+mn-ea"/>
                <a:ea typeface="+mn-ea"/>
                <a:hlinkClick r:id="rId3" tooltip="manual:installation:install"/>
              </a:rPr>
              <a:t>compile it yourself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Install it from the </a:t>
            </a:r>
            <a:r>
              <a:rPr lang="en-US" altLang="ko-KR" sz="1600" dirty="0">
                <a:latin typeface="+mn-ea"/>
                <a:ea typeface="+mn-ea"/>
                <a:hlinkClick r:id="rId4" tooltip="manual:installation:containers"/>
              </a:rPr>
              <a:t>containers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Download the </a:t>
            </a:r>
            <a:r>
              <a:rPr lang="en-US" altLang="ko-KR" sz="1600" dirty="0">
                <a:latin typeface="+mn-ea"/>
                <a:ea typeface="+mn-ea"/>
                <a:hlinkClick r:id="rId5" tooltip="manual:appliance"/>
              </a:rPr>
              <a:t>virtual appliance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+mn-ea"/>
                <a:ea typeface="+mn-ea"/>
              </a:rPr>
              <a:t>zabbix</a:t>
            </a:r>
            <a:r>
              <a:rPr lang="en-US" altLang="ko-KR" sz="1800" b="1" dirty="0" smtClean="0">
                <a:solidFill>
                  <a:srgbClr val="000000"/>
                </a:solidFill>
                <a:latin typeface="+mn-ea"/>
                <a:ea typeface="+mn-ea"/>
              </a:rPr>
              <a:t> repo </a:t>
            </a:r>
            <a:r>
              <a:rPr lang="ko-KR" altLang="en-US" sz="1800" b="1" dirty="0" smtClean="0">
                <a:solidFill>
                  <a:srgbClr val="000000"/>
                </a:solidFill>
                <a:latin typeface="+mn-ea"/>
                <a:ea typeface="+mn-ea"/>
              </a:rPr>
              <a:t>등록</a:t>
            </a:r>
            <a:endParaRPr lang="en-US" altLang="ko-KR" sz="18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smtClean="0">
                <a:latin typeface="+mn-ea"/>
                <a:ea typeface="+mn-ea"/>
              </a:rPr>
              <a:t>rpm 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en-US" altLang="ko-KR" sz="1600" dirty="0" err="1">
                <a:latin typeface="+mn-ea"/>
                <a:ea typeface="+mn-ea"/>
              </a:rPr>
              <a:t>ivh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  <a:hlinkClick r:id="rId6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6"/>
              </a:rPr>
              <a:t>repo.zabbix.com/zabbix/3.2/rhel/7/x86_64/zabbix-release-3.2-1.el7.noarch.rpm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0" algn="l"/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+mn-ea"/>
                <a:ea typeface="+mn-ea"/>
              </a:rPr>
              <a:t>mairadb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+mn-ea"/>
                <a:ea typeface="+mn-ea"/>
              </a:rPr>
              <a:t>httpd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사전설치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yum install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mairadb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-server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maridb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systemctl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start/enable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mariadb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mysql_secure_installation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systemc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	enable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mariadb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systemctl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 start/enable 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httpd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dirty="0" err="1" smtClean="0">
                <a:solidFill>
                  <a:srgbClr val="000000"/>
                </a:solidFill>
                <a:latin typeface="+mn-ea"/>
                <a:ea typeface="+mn-ea"/>
              </a:rPr>
              <a:t>setenforce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236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서버설치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zabbix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설치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/>
              <a:t>yum install </a:t>
            </a:r>
            <a:r>
              <a:rPr lang="en-US" altLang="ko-KR" sz="1400" dirty="0" err="1"/>
              <a:t>zabbix</a:t>
            </a:r>
            <a:r>
              <a:rPr lang="en-US" altLang="ko-KR" sz="1400" dirty="0"/>
              <a:t>-server-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zabbix</a:t>
            </a:r>
            <a:r>
              <a:rPr lang="en-US" altLang="ko-KR" sz="1400" dirty="0" smtClean="0"/>
              <a:t>-web-</a:t>
            </a:r>
            <a:r>
              <a:rPr lang="en-US" altLang="ko-KR" sz="1400" dirty="0" err="1" smtClean="0"/>
              <a:t>mysql</a:t>
            </a:r>
            <a:endParaRPr lang="en-US" altLang="ko-KR" sz="1400" dirty="0" smtClean="0"/>
          </a:p>
          <a:p>
            <a:pPr algn="l"/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</a:t>
            </a:r>
            <a:r>
              <a:rPr lang="en-US" altLang="ko-KR" sz="1400" dirty="0" err="1"/>
              <a:t>uroot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–p cho123 </a:t>
            </a:r>
          </a:p>
          <a:p>
            <a:pPr algn="l"/>
            <a:r>
              <a:rPr lang="en-US" altLang="ko-KR" sz="1400" dirty="0" err="1" smtClean="0"/>
              <a:t>mysql</a:t>
            </a:r>
            <a:r>
              <a:rPr lang="en-US" altLang="ko-KR" sz="1400" dirty="0"/>
              <a:t>&gt; create database </a:t>
            </a:r>
            <a:r>
              <a:rPr lang="en-US" altLang="ko-KR" sz="1400" dirty="0" err="1"/>
              <a:t>zabbix</a:t>
            </a:r>
            <a:r>
              <a:rPr lang="en-US" altLang="ko-KR" sz="1400" dirty="0"/>
              <a:t> character set utf8 collate utf8_bin; </a:t>
            </a:r>
            <a:endParaRPr lang="en-US" altLang="ko-KR" sz="1400" dirty="0" smtClean="0"/>
          </a:p>
          <a:p>
            <a:pPr algn="l"/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&gt; create user </a:t>
            </a:r>
            <a:r>
              <a:rPr lang="en-US" altLang="ko-KR" sz="1400" dirty="0" err="1" smtClean="0"/>
              <a:t>zabbix@localhost</a:t>
            </a:r>
            <a:r>
              <a:rPr lang="en-US" altLang="ko-KR" sz="1400" dirty="0" smtClean="0"/>
              <a:t> identified by ‘cho123’;</a:t>
            </a:r>
          </a:p>
          <a:p>
            <a:pPr algn="l"/>
            <a:r>
              <a:rPr lang="en-US" altLang="ko-KR" sz="1400" dirty="0" err="1" smtClean="0"/>
              <a:t>mysql</a:t>
            </a:r>
            <a:r>
              <a:rPr lang="en-US" altLang="ko-KR" sz="1400" dirty="0"/>
              <a:t>&gt; grant all privileges on zabbix.* to </a:t>
            </a:r>
            <a:r>
              <a:rPr lang="en-US" altLang="ko-KR" sz="1400" dirty="0" err="1" smtClean="0"/>
              <a:t>zabbix@localhost</a:t>
            </a:r>
            <a:r>
              <a:rPr lang="en-US" altLang="ko-KR" sz="1400" dirty="0"/>
              <a:t>;</a:t>
            </a:r>
            <a:r>
              <a:rPr lang="en-US" altLang="ko-KR" sz="1400" dirty="0" smtClean="0"/>
              <a:t> </a:t>
            </a:r>
          </a:p>
          <a:p>
            <a:pPr algn="l"/>
            <a:r>
              <a:rPr lang="en-US" altLang="ko-KR" sz="1400" dirty="0" err="1" smtClean="0"/>
              <a:t>mysql</a:t>
            </a:r>
            <a:r>
              <a:rPr lang="en-US" altLang="ko-KR" sz="1400" dirty="0"/>
              <a:t>&gt; quit</a:t>
            </a:r>
            <a:r>
              <a:rPr lang="en-US" altLang="ko-KR" sz="1400" dirty="0" smtClean="0"/>
              <a:t>;</a:t>
            </a:r>
          </a:p>
          <a:p>
            <a:pPr algn="l"/>
            <a:r>
              <a:rPr lang="en-US" altLang="ko-KR" sz="1400" dirty="0" err="1" smtClean="0"/>
              <a:t>zcat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/share/doc/zabbix-server-mysql-3.2.6/create.sql.gz </a:t>
            </a:r>
            <a:r>
              <a:rPr lang="en-US" altLang="ko-KR" sz="1400" dirty="0"/>
              <a:t>|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uzabbix</a:t>
            </a:r>
            <a:r>
              <a:rPr lang="en-US" altLang="ko-KR" sz="1400" dirty="0"/>
              <a:t> -p </a:t>
            </a:r>
            <a:r>
              <a:rPr lang="en-US" altLang="ko-KR" sz="1400" dirty="0" err="1" smtClean="0"/>
              <a:t>zabbix</a:t>
            </a:r>
            <a:endParaRPr lang="en-US" altLang="ko-KR" sz="1400" dirty="0" smtClean="0"/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cho123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zabbix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database 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config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 algn="l"/>
            <a:r>
              <a:rPr lang="en-US" altLang="ko-KR" sz="1400" dirty="0" smtClean="0"/>
              <a:t>vi </a:t>
            </a:r>
            <a:r>
              <a:rPr lang="en-US" altLang="ko-KR" sz="1400" dirty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zabbix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zabbix_server.conf</a:t>
            </a:r>
            <a:endParaRPr lang="en-US" altLang="ko-KR" sz="1400" dirty="0" smtClean="0"/>
          </a:p>
          <a:p>
            <a:pPr lvl="0" algn="l"/>
            <a:r>
              <a:rPr lang="en-US" altLang="ko-KR" sz="1400" dirty="0" err="1" smtClean="0"/>
              <a:t>DBHost</a:t>
            </a:r>
            <a:r>
              <a:rPr lang="en-US" altLang="ko-KR" sz="1400" dirty="0" smtClean="0"/>
              <a:t>=localhost </a:t>
            </a:r>
          </a:p>
          <a:p>
            <a:pPr lvl="0" algn="l"/>
            <a:r>
              <a:rPr lang="en-US" altLang="ko-KR" sz="1400" dirty="0" err="1" smtClean="0"/>
              <a:t>DBName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zabbix</a:t>
            </a:r>
            <a:r>
              <a:rPr lang="en-US" altLang="ko-KR" sz="1400" dirty="0" smtClean="0"/>
              <a:t> </a:t>
            </a:r>
          </a:p>
          <a:p>
            <a:pPr lvl="0" algn="l"/>
            <a:r>
              <a:rPr lang="en-US" altLang="ko-KR" sz="1400" dirty="0" err="1" smtClean="0"/>
              <a:t>DBUser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zabbix</a:t>
            </a:r>
            <a:r>
              <a:rPr lang="en-US" altLang="ko-KR" sz="1400" dirty="0" smtClean="0"/>
              <a:t> </a:t>
            </a:r>
          </a:p>
          <a:p>
            <a:pPr lvl="0" algn="l"/>
            <a:r>
              <a:rPr lang="en-US" altLang="ko-KR" sz="1400" dirty="0" err="1" smtClean="0"/>
              <a:t>DBPassword</a:t>
            </a:r>
            <a:r>
              <a:rPr lang="en-US" altLang="ko-KR" sz="1400" dirty="0" smtClean="0"/>
              <a:t>=cho123</a:t>
            </a:r>
          </a:p>
          <a:p>
            <a:pPr lvl="0" algn="l"/>
            <a:endParaRPr lang="en-US" altLang="ko-KR" sz="1400" dirty="0" smtClean="0"/>
          </a:p>
          <a:p>
            <a:pPr lvl="0" algn="l"/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# </a:t>
            </a:r>
            <a:r>
              <a:rPr lang="en-US" altLang="ko-KR" sz="1400" dirty="0" err="1">
                <a:solidFill>
                  <a:srgbClr val="000000"/>
                </a:solidFill>
                <a:latin typeface="맑은 고딕"/>
                <a:ea typeface="맑은 고딕"/>
              </a:rPr>
              <a:t>systemctl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 start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/>
                <a:ea typeface="맑은 고딕"/>
              </a:rPr>
              <a:t>zabbix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-server</a:t>
            </a:r>
          </a:p>
          <a:p>
            <a:pPr lvl="0" algn="l"/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# </a:t>
            </a:r>
            <a:r>
              <a:rPr lang="en-US" altLang="ko-KR" sz="1400" dirty="0" err="1">
                <a:solidFill>
                  <a:srgbClr val="000000"/>
                </a:solidFill>
                <a:latin typeface="맑은 고딕"/>
                <a:ea typeface="맑은 고딕"/>
              </a:rPr>
              <a:t>systemctl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 enable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zabbix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</a:rPr>
              <a:t>-server</a:t>
            </a:r>
          </a:p>
          <a:p>
            <a:pPr lvl="0" algn="l"/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400" dirty="0" smtClean="0"/>
              <a:t>vi </a:t>
            </a:r>
            <a:r>
              <a:rPr lang="en-US" altLang="ko-KR" sz="1400" dirty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httpd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conf.d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zabbix.conf</a:t>
            </a:r>
            <a:endParaRPr lang="en-US" altLang="ko-KR" sz="1400" dirty="0" smtClean="0"/>
          </a:p>
          <a:p>
            <a:pPr lvl="0" algn="l"/>
            <a:r>
              <a:rPr lang="en-US" altLang="ko-KR" sz="1400" dirty="0" err="1"/>
              <a:t>php_value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max_execution_time</a:t>
            </a:r>
            <a:r>
              <a:rPr lang="en-US" altLang="ko-KR" sz="1400" dirty="0"/>
              <a:t> 300 </a:t>
            </a:r>
            <a:endParaRPr lang="en-US" altLang="ko-KR" sz="1400" dirty="0" smtClean="0"/>
          </a:p>
          <a:p>
            <a:pPr lvl="0" algn="l"/>
            <a:r>
              <a:rPr lang="en-US" altLang="ko-KR" sz="1400" dirty="0" err="1" smtClean="0"/>
              <a:t>php_value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memory_limit</a:t>
            </a:r>
            <a:r>
              <a:rPr lang="en-US" altLang="ko-KR" sz="1400" dirty="0"/>
              <a:t> 128M </a:t>
            </a:r>
            <a:endParaRPr lang="en-US" altLang="ko-KR" sz="1400" dirty="0" smtClean="0"/>
          </a:p>
          <a:p>
            <a:pPr lvl="0" algn="l"/>
            <a:r>
              <a:rPr lang="en-US" altLang="ko-KR" sz="1400" dirty="0" err="1" smtClean="0"/>
              <a:t>php_value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post_max_size</a:t>
            </a:r>
            <a:r>
              <a:rPr lang="en-US" altLang="ko-KR" sz="1400" dirty="0"/>
              <a:t> 16M </a:t>
            </a:r>
            <a:endParaRPr lang="en-US" altLang="ko-KR" sz="1400" dirty="0" smtClean="0"/>
          </a:p>
          <a:p>
            <a:pPr lvl="0" algn="l"/>
            <a:r>
              <a:rPr lang="en-US" altLang="ko-KR" sz="1400" dirty="0" err="1" smtClean="0"/>
              <a:t>php_value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upload_max_filesize</a:t>
            </a:r>
            <a:r>
              <a:rPr lang="en-US" altLang="ko-KR" sz="1400" dirty="0"/>
              <a:t> 2M </a:t>
            </a:r>
            <a:endParaRPr lang="en-US" altLang="ko-KR" sz="1400" dirty="0" smtClean="0"/>
          </a:p>
          <a:p>
            <a:pPr lvl="0" algn="l"/>
            <a:r>
              <a:rPr lang="en-US" altLang="ko-KR" sz="1400" dirty="0" err="1" smtClean="0"/>
              <a:t>php_value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max_input_time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300</a:t>
            </a:r>
          </a:p>
          <a:p>
            <a:pPr lvl="0" algn="l"/>
            <a:r>
              <a:rPr lang="en-US" altLang="ko-KR" sz="1400" dirty="0" err="1" smtClean="0"/>
              <a:t>php_value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always_populate_raw_post_data</a:t>
            </a:r>
            <a:r>
              <a:rPr lang="en-US" altLang="ko-KR" sz="1400" dirty="0"/>
              <a:t> -</a:t>
            </a:r>
            <a:r>
              <a:rPr lang="en-US" altLang="ko-KR" sz="1400" dirty="0" smtClean="0"/>
              <a:t>1</a:t>
            </a:r>
          </a:p>
          <a:p>
            <a:pPr lvl="0" algn="l"/>
            <a:r>
              <a:rPr lang="en-US" altLang="ko-KR" sz="1400" b="1" dirty="0" err="1" smtClean="0">
                <a:solidFill>
                  <a:srgbClr val="FF0000"/>
                </a:solidFill>
              </a:rPr>
              <a:t>php_value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date.timezone</a:t>
            </a:r>
            <a:r>
              <a:rPr lang="en-US" altLang="ko-KR" sz="1400" b="1" dirty="0">
                <a:solidFill>
                  <a:srgbClr val="FF0000"/>
                </a:solidFill>
              </a:rPr>
              <a:t> Asia/Tokyo 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주석제거 </a:t>
            </a:r>
            <a:r>
              <a:rPr lang="ko-KR" altLang="en-US" sz="14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해야함</a:t>
            </a:r>
            <a:endParaRPr lang="en-US" altLang="ko-KR" sz="14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 algn="l"/>
            <a:endParaRPr lang="en-US" altLang="ko-KR" sz="1400" b="1" dirty="0">
              <a:solidFill>
                <a:srgbClr val="FF0000"/>
              </a:solidFill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lvl="0" algn="l"/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# </a:t>
            </a:r>
            <a:r>
              <a:rPr lang="en-US" altLang="ko-KR" sz="1400" dirty="0" err="1">
                <a:solidFill>
                  <a:srgbClr val="000000"/>
                </a:solidFill>
                <a:latin typeface="맑은 고딕"/>
                <a:ea typeface="맑은 고딕"/>
              </a:rPr>
              <a:t>systemctl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</a:rPr>
              <a:t>restart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httpd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37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서버설치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/>
              <a:t>zabbix</a:t>
            </a:r>
            <a:r>
              <a:rPr lang="en-US" altLang="ko-KR" sz="1800" b="1" dirty="0"/>
              <a:t> frontend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 환경 </a:t>
            </a:r>
            <a:r>
              <a:rPr lang="ko-KR" altLang="en-US" sz="1800" b="1" dirty="0"/>
              <a:t>구성 </a:t>
            </a:r>
            <a:endParaRPr lang="en-US" altLang="ko-KR" sz="1800" b="1" dirty="0" smtClean="0"/>
          </a:p>
          <a:p>
            <a:pPr algn="l"/>
            <a:r>
              <a:rPr lang="en-US" altLang="ko-KR" sz="1600" dirty="0" smtClean="0"/>
              <a:t>      http://localhost/zabbix </a:t>
            </a:r>
          </a:p>
        </p:txBody>
      </p:sp>
      <p:pic>
        <p:nvPicPr>
          <p:cNvPr id="1026" name="Picture 2" descr="C:\Users\user\Desktop\zabbix frontend 웹서버 접속 화면(welcom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1510350"/>
            <a:ext cx="4644515" cy="457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 t="17912" r="17569" b="27234"/>
          <a:stretch/>
        </p:blipFill>
        <p:spPr bwMode="auto">
          <a:xfrm>
            <a:off x="5184489" y="1518811"/>
            <a:ext cx="4673600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2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agent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966" y="990129"/>
            <a:ext cx="9001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1. </a:t>
            </a:r>
            <a:r>
              <a:rPr lang="en-US" altLang="ko-KR" sz="1800" b="1" dirty="0" err="1">
                <a:solidFill>
                  <a:srgbClr val="000000"/>
                </a:solidFill>
                <a:latin typeface="맑은 고딕"/>
                <a:ea typeface="맑은 고딕"/>
              </a:rPr>
              <a:t>zabbix</a:t>
            </a:r>
            <a:r>
              <a:rPr lang="en-US" altLang="ko-KR" sz="1800" b="1" dirty="0">
                <a:solidFill>
                  <a:srgbClr val="000000"/>
                </a:solidFill>
                <a:latin typeface="맑은 고딕"/>
                <a:ea typeface="맑은 고딕"/>
              </a:rPr>
              <a:t> repo </a:t>
            </a:r>
            <a:r>
              <a:rPr lang="ko-KR" altLang="en-US" sz="1800" b="1" dirty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endParaRPr lang="en-US" altLang="ko-KR" sz="18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#rpm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ivh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  <a:hlinkClick r:id="rId2"/>
              </a:rPr>
              <a:t>http://repo.zabbix.com/zabbix/3.2/rhel/7/x86_64/zabbix-release-3.2-1.el7.noarch.rpm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966" y="1746213"/>
            <a:ext cx="9001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lang="en-US" altLang="ko-KR" sz="1800" b="1" dirty="0" err="1">
                <a:solidFill>
                  <a:srgbClr val="000000"/>
                </a:solidFill>
                <a:latin typeface="맑은 고딕"/>
                <a:ea typeface="맑은 고딕"/>
              </a:rPr>
              <a:t>zabbix</a:t>
            </a:r>
            <a:r>
              <a:rPr lang="en-US" altLang="ko-KR" sz="1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agent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설치 </a:t>
            </a:r>
            <a:endParaRPr lang="en-US" altLang="ko-KR" sz="18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#yum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install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zabbix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-agent</a:t>
            </a:r>
          </a:p>
          <a:p>
            <a:pPr lvl="0" algn="l"/>
            <a:r>
              <a:rPr lang="en-US" altLang="ko-KR" sz="1600" dirty="0" smtClean="0">
                <a:latin typeface="+mn-ea"/>
                <a:ea typeface="+mn-ea"/>
              </a:rPr>
              <a:t>#</a:t>
            </a:r>
            <a:r>
              <a:rPr lang="en-US" altLang="ko-KR" sz="1600" dirty="0" err="1" smtClean="0">
                <a:latin typeface="+mn-ea"/>
                <a:ea typeface="+mn-ea"/>
              </a:rPr>
              <a:t>systemctl</a:t>
            </a:r>
            <a:r>
              <a:rPr lang="en-US" altLang="ko-KR" sz="1600" dirty="0" smtClean="0">
                <a:latin typeface="+mn-ea"/>
                <a:ea typeface="+mn-ea"/>
              </a:rPr>
              <a:t> start/enable  </a:t>
            </a:r>
            <a:r>
              <a:rPr lang="en-US" altLang="ko-KR" sz="1600" dirty="0" err="1" smtClean="0">
                <a:latin typeface="+mn-ea"/>
                <a:ea typeface="+mn-ea"/>
              </a:rPr>
              <a:t>zabbix</a:t>
            </a:r>
            <a:r>
              <a:rPr lang="en-US" altLang="ko-KR" sz="1600" dirty="0" smtClean="0">
                <a:latin typeface="+mn-ea"/>
                <a:ea typeface="+mn-ea"/>
              </a:rPr>
              <a:t>-agent</a:t>
            </a:r>
          </a:p>
          <a:p>
            <a:pPr lvl="0" algn="l"/>
            <a:r>
              <a:rPr lang="en-US" altLang="ko-KR" sz="1600" dirty="0" smtClean="0">
                <a:latin typeface="+mn-ea"/>
                <a:ea typeface="+mn-ea"/>
              </a:rPr>
              <a:t>#vi 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zabbix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zabbix_agent.conf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Server=</a:t>
            </a:r>
            <a:r>
              <a:rPr lang="ko-KR" altLang="en-US" sz="1600" dirty="0" smtClean="0">
                <a:latin typeface="+mn-ea"/>
                <a:ea typeface="+mn-ea"/>
              </a:rPr>
              <a:t>서버</a:t>
            </a:r>
            <a:r>
              <a:rPr lang="en-US" altLang="ko-KR" sz="1600" dirty="0" smtClean="0">
                <a:latin typeface="+mn-ea"/>
                <a:ea typeface="+mn-ea"/>
              </a:rPr>
              <a:t>IP </a:t>
            </a:r>
          </a:p>
          <a:p>
            <a:pPr lvl="0" algn="l"/>
            <a:r>
              <a:rPr lang="en-US" altLang="ko-KR" sz="1600" dirty="0" smtClean="0">
                <a:latin typeface="+mn-ea"/>
                <a:ea typeface="+mn-ea"/>
              </a:rPr>
              <a:t>#</a:t>
            </a:r>
            <a:r>
              <a:rPr lang="en-US" altLang="ko-KR" sz="1600" dirty="0" err="1" smtClean="0">
                <a:latin typeface="+mn-ea"/>
                <a:ea typeface="+mn-ea"/>
              </a:rPr>
              <a:t>systemctl</a:t>
            </a:r>
            <a:r>
              <a:rPr lang="en-US" altLang="ko-KR" sz="1600" dirty="0" smtClean="0">
                <a:latin typeface="+mn-ea"/>
                <a:ea typeface="+mn-ea"/>
              </a:rPr>
              <a:t> restart </a:t>
            </a:r>
            <a:r>
              <a:rPr lang="en-US" altLang="ko-KR" sz="1600" dirty="0" err="1" smtClean="0">
                <a:latin typeface="+mn-ea"/>
                <a:ea typeface="+mn-ea"/>
              </a:rPr>
              <a:t>zabbix</a:t>
            </a:r>
            <a:r>
              <a:rPr lang="en-US" altLang="ko-KR" sz="1600" dirty="0" smtClean="0">
                <a:latin typeface="+mn-ea"/>
                <a:ea typeface="+mn-ea"/>
              </a:rPr>
              <a:t>-agent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30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서버구성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1499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1" dirty="0" smtClean="0">
                <a:latin typeface="+mn-ea"/>
                <a:ea typeface="+mn-ea"/>
              </a:rPr>
              <a:t>로그인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2050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4" y="1251449"/>
            <a:ext cx="4977697" cy="36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24050" y="2507059"/>
            <a:ext cx="36364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/>
              <a:t>Admin</a:t>
            </a:r>
            <a:endParaRPr lang="en-US" altLang="ko-KR" dirty="0"/>
          </a:p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 smtClean="0"/>
              <a:t>zabbix</a:t>
            </a:r>
            <a:r>
              <a:rPr lang="en-US" altLang="ko-KR" dirty="0" smtClean="0"/>
              <a:t> 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47224" y="5166593"/>
            <a:ext cx="416301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2. </a:t>
            </a:r>
            <a:r>
              <a:rPr lang="ko-KR" altLang="en-US" sz="1600" b="1" dirty="0" smtClean="0">
                <a:latin typeface="+mn-ea"/>
                <a:ea typeface="+mn-ea"/>
              </a:rPr>
              <a:t>구성순서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가</a:t>
            </a:r>
            <a:r>
              <a:rPr lang="en-US" altLang="ko-KR" sz="1600" b="1" dirty="0" smtClean="0">
                <a:latin typeface="+mn-ea"/>
                <a:ea typeface="+mn-ea"/>
              </a:rPr>
              <a:t>. Host </a:t>
            </a:r>
            <a:r>
              <a:rPr lang="ko-KR" altLang="en-US" sz="1600" b="1" dirty="0" smtClean="0">
                <a:latin typeface="+mn-ea"/>
                <a:ea typeface="+mn-ea"/>
              </a:rPr>
              <a:t>생성 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나</a:t>
            </a:r>
            <a:r>
              <a:rPr lang="en-US" altLang="ko-KR" sz="1600" b="1" dirty="0" smtClean="0">
                <a:latin typeface="+mn-ea"/>
                <a:ea typeface="+mn-ea"/>
              </a:rPr>
              <a:t>. Host</a:t>
            </a:r>
            <a:r>
              <a:rPr lang="ko-KR" altLang="en-US" sz="1600" b="1" dirty="0" smtClean="0">
                <a:latin typeface="+mn-ea"/>
                <a:ea typeface="+mn-ea"/>
              </a:rPr>
              <a:t>의 </a:t>
            </a:r>
            <a:r>
              <a:rPr lang="en-US" altLang="ko-KR" sz="1600" b="1" dirty="0" smtClean="0">
                <a:latin typeface="+mn-ea"/>
                <a:ea typeface="+mn-ea"/>
              </a:rPr>
              <a:t>Item </a:t>
            </a:r>
            <a:r>
              <a:rPr lang="ko-KR" altLang="en-US" sz="1600" b="1" dirty="0" smtClean="0">
                <a:latin typeface="+mn-ea"/>
                <a:ea typeface="+mn-ea"/>
              </a:rPr>
              <a:t>생성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다</a:t>
            </a:r>
            <a:r>
              <a:rPr lang="en-US" altLang="ko-KR" sz="1600" b="1" dirty="0">
                <a:latin typeface="+mn-ea"/>
                <a:ea typeface="+mn-ea"/>
              </a:rPr>
              <a:t>. Host</a:t>
            </a:r>
            <a:r>
              <a:rPr lang="ko-KR" altLang="en-US" sz="1600" b="1" dirty="0">
                <a:latin typeface="+mn-ea"/>
                <a:ea typeface="+mn-ea"/>
              </a:rPr>
              <a:t>의 </a:t>
            </a:r>
            <a:r>
              <a:rPr lang="en-US" altLang="ko-KR" sz="1600" b="1" dirty="0" smtClean="0">
                <a:latin typeface="+mn-ea"/>
                <a:ea typeface="+mn-ea"/>
              </a:rPr>
              <a:t>Item</a:t>
            </a:r>
            <a:r>
              <a:rPr lang="ko-KR" altLang="en-US" sz="1600" b="1" dirty="0" smtClean="0">
                <a:latin typeface="+mn-ea"/>
                <a:ea typeface="+mn-ea"/>
              </a:rPr>
              <a:t>의 그래프 생성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라</a:t>
            </a:r>
            <a:r>
              <a:rPr lang="en-US" altLang="ko-KR" sz="1600" b="1" dirty="0">
                <a:latin typeface="+mn-ea"/>
                <a:ea typeface="+mn-ea"/>
              </a:rPr>
              <a:t>. Host</a:t>
            </a:r>
            <a:r>
              <a:rPr lang="ko-KR" altLang="en-US" sz="1600" b="1" dirty="0">
                <a:latin typeface="+mn-ea"/>
                <a:ea typeface="+mn-ea"/>
              </a:rPr>
              <a:t>의 </a:t>
            </a:r>
            <a:r>
              <a:rPr lang="en-US" altLang="ko-KR" sz="1600" b="1" dirty="0">
                <a:latin typeface="+mn-ea"/>
                <a:ea typeface="+mn-ea"/>
              </a:rPr>
              <a:t>Item</a:t>
            </a:r>
            <a:r>
              <a:rPr lang="ko-KR" altLang="en-US" sz="1600" b="1" dirty="0">
                <a:latin typeface="+mn-ea"/>
                <a:ea typeface="+mn-ea"/>
              </a:rPr>
              <a:t>의 </a:t>
            </a:r>
            <a:r>
              <a:rPr lang="ko-KR" altLang="en-US" sz="1600" b="1" dirty="0" err="1" smtClean="0">
                <a:latin typeface="+mn-ea"/>
                <a:ea typeface="+mn-ea"/>
              </a:rPr>
              <a:t>트리거</a:t>
            </a:r>
            <a:r>
              <a:rPr lang="ko-KR" altLang="en-US" sz="1600" b="1" dirty="0" smtClean="0">
                <a:latin typeface="+mn-ea"/>
                <a:ea typeface="+mn-ea"/>
              </a:rPr>
              <a:t> 생성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마</a:t>
            </a:r>
            <a:r>
              <a:rPr lang="en-US" altLang="ko-KR" sz="1600" b="1" dirty="0" smtClean="0">
                <a:latin typeface="+mn-ea"/>
                <a:ea typeface="+mn-ea"/>
              </a:rPr>
              <a:t>. </a:t>
            </a:r>
            <a:r>
              <a:rPr lang="en-US" altLang="ko-KR" sz="1600" b="1" dirty="0">
                <a:latin typeface="+mn-ea"/>
                <a:ea typeface="+mn-ea"/>
              </a:rPr>
              <a:t>Host</a:t>
            </a:r>
            <a:r>
              <a:rPr lang="ko-KR" altLang="en-US" sz="1600" b="1" dirty="0">
                <a:latin typeface="+mn-ea"/>
                <a:ea typeface="+mn-ea"/>
              </a:rPr>
              <a:t>의 </a:t>
            </a:r>
            <a:r>
              <a:rPr lang="en-US" altLang="ko-KR" sz="1600" b="1" dirty="0">
                <a:latin typeface="+mn-ea"/>
                <a:ea typeface="+mn-ea"/>
              </a:rPr>
              <a:t>Item</a:t>
            </a:r>
            <a:r>
              <a:rPr lang="ko-KR" altLang="en-US" sz="1600" b="1" dirty="0">
                <a:latin typeface="+mn-ea"/>
                <a:ea typeface="+mn-ea"/>
              </a:rPr>
              <a:t>의 </a:t>
            </a:r>
            <a:r>
              <a:rPr lang="ko-KR" altLang="en-US" sz="1600" b="1" dirty="0" err="1" smtClean="0">
                <a:latin typeface="+mn-ea"/>
                <a:ea typeface="+mn-ea"/>
              </a:rPr>
              <a:t>트리거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Action </a:t>
            </a:r>
            <a:r>
              <a:rPr lang="ko-KR" altLang="en-US" sz="1600" b="1" dirty="0" smtClean="0">
                <a:latin typeface="+mn-ea"/>
                <a:ea typeface="+mn-ea"/>
              </a:rPr>
              <a:t>생성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97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zabbix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서버구성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2051" name="Picture 3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9" y="4503810"/>
            <a:ext cx="9201151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528698" y="4134478"/>
            <a:ext cx="51238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</a:t>
            </a:r>
            <a:r>
              <a:rPr lang="ko-KR" altLang="en-US" sz="1600" b="1" dirty="0" smtClean="0">
                <a:latin typeface="+mn-ea"/>
                <a:ea typeface="+mn-ea"/>
              </a:rPr>
              <a:t>사용자 생성 </a:t>
            </a:r>
            <a:r>
              <a:rPr lang="en-US" altLang="ko-KR" sz="1600" b="1" dirty="0" smtClean="0">
                <a:latin typeface="+mn-ea"/>
                <a:ea typeface="+mn-ea"/>
              </a:rPr>
              <a:t>(Administrations-&gt;users)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3738" y="6203587"/>
            <a:ext cx="785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※ In </a:t>
            </a:r>
            <a:r>
              <a:rPr lang="en-US" altLang="ko-KR" sz="1600" dirty="0" err="1"/>
              <a:t>Zabbix</a:t>
            </a:r>
            <a:r>
              <a:rPr lang="en-US" altLang="ko-KR" sz="1600" dirty="0"/>
              <a:t>, access rights to hosts are assigned to </a:t>
            </a:r>
            <a:r>
              <a:rPr lang="en-US" altLang="ko-KR" sz="1600" dirty="0">
                <a:solidFill>
                  <a:srgbClr val="FF0000"/>
                </a:solidFill>
                <a:hlinkClick r:id="rId3" tooltip="manual:config:users_and_usergroups:usergroup"/>
              </a:rPr>
              <a:t>user groups</a:t>
            </a:r>
            <a:r>
              <a:rPr lang="en-US" altLang="ko-KR" sz="1600" dirty="0"/>
              <a:t>, not individual users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6" b="42230"/>
          <a:stretch/>
        </p:blipFill>
        <p:spPr bwMode="auto">
          <a:xfrm>
            <a:off x="536132" y="1458181"/>
            <a:ext cx="9193717" cy="25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23596" y="990129"/>
            <a:ext cx="51238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1. </a:t>
            </a:r>
            <a:r>
              <a:rPr lang="ko-KR" altLang="en-US" sz="1600" b="1" dirty="0" smtClean="0">
                <a:latin typeface="+mn-ea"/>
                <a:ea typeface="+mn-ea"/>
              </a:rPr>
              <a:t>사용자 그룹 생성 </a:t>
            </a:r>
            <a:r>
              <a:rPr lang="en-US" altLang="ko-KR" sz="1600" b="1" dirty="0" smtClean="0">
                <a:latin typeface="+mn-ea"/>
                <a:ea typeface="+mn-ea"/>
              </a:rPr>
              <a:t>(Administrations-&gt;user groups)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1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1474035544</TotalTime>
  <Pages>39</Pages>
  <Words>1259</Words>
  <Application>Microsoft Office PowerPoint</Application>
  <PresentationFormat>사용자 지정</PresentationFormat>
  <Paragraphs>182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1_디자인 사용자 지정</vt:lpstr>
      <vt:lpstr>3_디자인 사용자 지정</vt:lpstr>
      <vt:lpstr>zabbix</vt:lpstr>
      <vt:lpstr>1. zabbix</vt:lpstr>
      <vt:lpstr>1. zabbix 용어</vt:lpstr>
      <vt:lpstr>1. zabbix 서버설치</vt:lpstr>
      <vt:lpstr>1. zabbix 서버설치</vt:lpstr>
      <vt:lpstr>1. zabbix 서버설치</vt:lpstr>
      <vt:lpstr>1. zabbix agent설치</vt:lpstr>
      <vt:lpstr>1. zabbix 서버구성</vt:lpstr>
      <vt:lpstr>1. zabbix 서버구성</vt:lpstr>
      <vt:lpstr>1. zabbix 서버구성</vt:lpstr>
      <vt:lpstr>1. zabbix 서버구성</vt:lpstr>
      <vt:lpstr>1. zabbix 서버구성</vt:lpstr>
      <vt:lpstr>1. zabbix 서버구성</vt:lpstr>
      <vt:lpstr>1. zabbix 서버 SNMP Template</vt:lpstr>
      <vt:lpstr>1. zabbix 서버 SNMP Template</vt:lpstr>
      <vt:lpstr>1. zabbix 서버 Agent Template</vt:lpstr>
      <vt:lpstr>1. zabbix 서버 Agent Template</vt:lpstr>
      <vt:lpstr>1. zabbix 서버 Auto Discovery</vt:lpstr>
      <vt:lpstr>1. zabbix 서버 모니터링</vt:lpstr>
      <vt:lpstr>1. zabbix 서버 모니터링</vt:lpstr>
      <vt:lpstr>1. zabbix 서버 모니터링</vt:lpstr>
      <vt:lpstr>1. zabbix 서버 모니터링</vt:lpstr>
      <vt:lpstr>1. zabbix 서버 모니터링(사운드)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6184</cp:revision>
  <cp:lastPrinted>2014-04-16T08:01:37Z</cp:lastPrinted>
  <dcterms:created xsi:type="dcterms:W3CDTF">1996-10-14T12:11:22Z</dcterms:created>
  <dcterms:modified xsi:type="dcterms:W3CDTF">2017-06-13T00:38:43Z</dcterms:modified>
</cp:coreProperties>
</file>