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3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FFEE9F-F531-48D8-8686-88873DFE7E98}" type="datetimeFigureOut">
              <a:rPr kumimoji="1" lang="ja-JP" altLang="en-US" smtClean="0"/>
              <a:t>2022/12/5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102CA38-7F4B-47D6-A69C-9F643080CE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5488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FEE9F-F531-48D8-8686-88873DFE7E98}" type="datetimeFigureOut">
              <a:rPr kumimoji="1" lang="ja-JP" altLang="en-US" smtClean="0"/>
              <a:t>2022/12/5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CA38-7F4B-47D6-A69C-9F643080CE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8747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FFEE9F-F531-48D8-8686-88873DFE7E98}" type="datetimeFigureOut">
              <a:rPr kumimoji="1" lang="ja-JP" altLang="en-US" smtClean="0"/>
              <a:t>2022/12/5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102CA38-7F4B-47D6-A69C-9F643080CE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8509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FEE9F-F531-48D8-8686-88873DFE7E98}" type="datetimeFigureOut">
              <a:rPr kumimoji="1" lang="ja-JP" altLang="en-US" smtClean="0"/>
              <a:t>2022/12/5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B102CA38-7F4B-47D6-A69C-9F643080CE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9080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FFEE9F-F531-48D8-8686-88873DFE7E98}" type="datetimeFigureOut">
              <a:rPr kumimoji="1" lang="ja-JP" altLang="en-US" smtClean="0"/>
              <a:t>2022/12/5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102CA38-7F4B-47D6-A69C-9F643080CE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7126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FEE9F-F531-48D8-8686-88873DFE7E98}" type="datetimeFigureOut">
              <a:rPr kumimoji="1" lang="ja-JP" altLang="en-US" smtClean="0"/>
              <a:t>2022/12/5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CA38-7F4B-47D6-A69C-9F643080CE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4365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FEE9F-F531-48D8-8686-88873DFE7E98}" type="datetimeFigureOut">
              <a:rPr kumimoji="1" lang="ja-JP" altLang="en-US" smtClean="0"/>
              <a:t>2022/12/5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CA38-7F4B-47D6-A69C-9F643080CE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9625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FEE9F-F531-48D8-8686-88873DFE7E98}" type="datetimeFigureOut">
              <a:rPr kumimoji="1" lang="ja-JP" altLang="en-US" smtClean="0"/>
              <a:t>2022/12/5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CA38-7F4B-47D6-A69C-9F643080CEC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622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FEE9F-F531-48D8-8686-88873DFE7E98}" type="datetimeFigureOut">
              <a:rPr kumimoji="1" lang="ja-JP" altLang="en-US" smtClean="0"/>
              <a:t>2022/12/5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CA38-7F4B-47D6-A69C-9F643080CE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6502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FFEE9F-F531-48D8-8686-88873DFE7E98}" type="datetimeFigureOut">
              <a:rPr kumimoji="1" lang="ja-JP" altLang="en-US" smtClean="0"/>
              <a:t>2022/12/5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102CA38-7F4B-47D6-A69C-9F643080CE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3523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FEE9F-F531-48D8-8686-88873DFE7E98}" type="datetimeFigureOut">
              <a:rPr kumimoji="1" lang="ja-JP" altLang="en-US" smtClean="0"/>
              <a:t>2022/12/5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CA38-7F4B-47D6-A69C-9F643080CE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1181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34FFEE9F-F531-48D8-8686-88873DFE7E98}" type="datetimeFigureOut">
              <a:rPr kumimoji="1" lang="ja-JP" altLang="en-US" smtClean="0"/>
              <a:t>2022/12/5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102CA38-7F4B-47D6-A69C-9F643080CEC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68704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kumimoji="1" lang="ja-JP" altLang="en-US" dirty="0"/>
              <a:t>居残授業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ja-JP" altLang="en-US" dirty="0"/>
              <a:t>～</a:t>
            </a:r>
            <a:r>
              <a:rPr lang="en-US" altLang="ja-JP" dirty="0"/>
              <a:t>We are planning a great project</a:t>
            </a:r>
            <a:r>
              <a:rPr lang="ja-JP" altLang="en-US" dirty="0"/>
              <a:t>～</a:t>
            </a:r>
            <a:endParaRPr lang="en-US" altLang="ja-JP" dirty="0"/>
          </a:p>
          <a:p>
            <a:r>
              <a:rPr lang="en-US" altLang="ja-JP" dirty="0"/>
              <a:t>RPG games. Horror games. Escape game. This time, we will announce this great invention</a:t>
            </a:r>
          </a:p>
        </p:txBody>
      </p:sp>
    </p:spTree>
    <p:extLst>
      <p:ext uri="{BB962C8B-B14F-4D97-AF65-F5344CB8AC3E}">
        <p14:creationId xmlns:p14="http://schemas.microsoft.com/office/powerpoint/2010/main" val="4202867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ja-JP" altLang="en-US" dirty="0"/>
              <a:t>制作経緯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85648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kumimoji="1" lang="ja-JP" altLang="en-US" dirty="0"/>
              <a:t>プレゼンテーションの流れ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ja-JP" dirty="0"/>
          </a:p>
          <a:p>
            <a:r>
              <a:rPr lang="ja-JP" altLang="en-US" dirty="0"/>
              <a:t>音楽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r>
              <a:rPr lang="ja-JP" altLang="en-US" dirty="0"/>
              <a:t>絵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ソースコード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CV</a:t>
            </a:r>
          </a:p>
        </p:txBody>
      </p:sp>
    </p:spTree>
    <p:extLst>
      <p:ext uri="{BB962C8B-B14F-4D97-AF65-F5344CB8AC3E}">
        <p14:creationId xmlns:p14="http://schemas.microsoft.com/office/powerpoint/2010/main" val="1008180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sound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2246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Illustration</a:t>
            </a:r>
            <a:r>
              <a:rPr kumimoji="1" lang="ja-JP" altLang="en-US" dirty="0"/>
              <a:t>　キャラクター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87680" y="2042160"/>
            <a:ext cx="110134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イラスト素材担当　鎌野　太雅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～こだわり　制作に力を入れた箇所～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膨大なキャラクターデータを１ドット細かく制作した。</a:t>
            </a:r>
            <a:endParaRPr kumimoji="1" lang="en-US" altLang="ja-JP" dirty="0"/>
          </a:p>
          <a:p>
            <a:r>
              <a:rPr kumimoji="1" lang="ja-JP" altLang="en-US" dirty="0"/>
              <a:t>主人公３人は制作者がモデルの為、それぞれの骨格や体格　髪型から表情までを丁寧に仕上げた。</a:t>
            </a:r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34" y="3975672"/>
            <a:ext cx="3346705" cy="2510027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1854" y="3975672"/>
            <a:ext cx="3285745" cy="2464307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519" y="3975672"/>
            <a:ext cx="3281681" cy="3281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15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Illustration</a:t>
            </a:r>
            <a:r>
              <a:rPr lang="ja-JP" altLang="en-US" dirty="0"/>
              <a:t>　マップのオブジェクト　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28792" y="1869440"/>
            <a:ext cx="1102961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～マップ素材でのこだわったところ～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 dirty="0"/>
              <a:t>マップチップ化するので、上下左右繋げても違和感がないように描いた。</a:t>
            </a:r>
            <a:endParaRPr lang="en-US" altLang="ja-JP" dirty="0"/>
          </a:p>
          <a:p>
            <a:r>
              <a:rPr lang="ja-JP" altLang="en-US" dirty="0"/>
              <a:t>机や椅子、観葉植物なども情報量を増やす大切な要素なので、実際の植物や学校の机などの使用を参考に描きました。</a:t>
            </a:r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44" y="3475038"/>
            <a:ext cx="2820416" cy="2820416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360" y="3668078"/>
            <a:ext cx="2434336" cy="2434336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5264" y="3545074"/>
            <a:ext cx="2373376" cy="2373376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7128" y="3552694"/>
            <a:ext cx="2358136" cy="2358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267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75000"/>
              </a:schemeClr>
            </a:gs>
            <a:gs pos="35000">
              <a:srgbClr val="002060"/>
            </a:gs>
            <a:gs pos="64000">
              <a:srgbClr val="0070C0"/>
            </a:gs>
            <a:gs pos="100000">
              <a:schemeClr val="tx2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4463" y="606947"/>
            <a:ext cx="11523077" cy="1215104"/>
          </a:xfrm>
          <a:gradFill>
            <a:gsLst>
              <a:gs pos="0">
                <a:schemeClr val="tx2">
                  <a:lumMod val="63000"/>
                </a:schemeClr>
              </a:gs>
              <a:gs pos="35000">
                <a:srgbClr val="002060"/>
              </a:gs>
              <a:gs pos="64000">
                <a:srgbClr val="0070C0"/>
              </a:gs>
              <a:gs pos="100000">
                <a:schemeClr val="tx2">
                  <a:lumMod val="40000"/>
                  <a:lumOff val="60000"/>
                </a:schemeClr>
              </a:gs>
            </a:gsLst>
            <a:lin ang="5400000" scaled="1"/>
          </a:gradFill>
          <a:effectLst>
            <a:outerShdw blurRad="50800" dir="5400000" algn="ctr" rotWithShape="0">
              <a:srgbClr val="000000">
                <a:alpha val="43137"/>
              </a:srgbClr>
            </a:outerShdw>
          </a:effectLst>
        </p:spPr>
        <p:txBody>
          <a:bodyPr/>
          <a:lstStyle/>
          <a:p>
            <a:r>
              <a:rPr kumimoji="1" lang="ja-JP" altLang="en-US" dirty="0">
                <a:gradFill>
                  <a:gsLst>
                    <a:gs pos="0">
                      <a:schemeClr val="bg1">
                        <a:lumMod val="0"/>
                        <a:lumOff val="100000"/>
                      </a:schemeClr>
                    </a:gs>
                    <a:gs pos="35000">
                      <a:schemeClr val="accent1">
                        <a:lumMod val="40000"/>
                        <a:lumOff val="60000"/>
                      </a:schemeClr>
                    </a:gs>
                    <a:gs pos="6400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1"/>
                </a:gradFill>
                <a:effectLst>
                  <a:outerShdw blurRad="50800" dist="114300" dir="5400000" algn="ctr" rotWithShape="0">
                    <a:srgbClr val="000000">
                      <a:alpha val="43137"/>
                    </a:srgbClr>
                  </a:outerShdw>
                </a:effectLst>
              </a:rPr>
              <a:t>プログラム</a:t>
            </a:r>
            <a:r>
              <a:rPr lang="ja-JP" altLang="en-US" dirty="0">
                <a:gradFill>
                  <a:gsLst>
                    <a:gs pos="0">
                      <a:schemeClr val="bg1">
                        <a:lumMod val="0"/>
                        <a:lumOff val="100000"/>
                      </a:schemeClr>
                    </a:gs>
                    <a:gs pos="35000">
                      <a:schemeClr val="accent1">
                        <a:lumMod val="40000"/>
                        <a:lumOff val="60000"/>
                      </a:schemeClr>
                    </a:gs>
                    <a:gs pos="6400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1"/>
                </a:gradFill>
                <a:effectLst>
                  <a:outerShdw blurRad="50800" dist="114300" dir="5400000" algn="ctr" rotWithShape="0">
                    <a:srgbClr val="000000">
                      <a:alpha val="43137"/>
                    </a:srgbClr>
                  </a:outerShdw>
                </a:effectLst>
              </a:rPr>
              <a:t>およびマップの配置</a:t>
            </a:r>
            <a:endParaRPr kumimoji="1" lang="ja-JP" altLang="en-US" dirty="0">
              <a:gradFill>
                <a:gsLst>
                  <a:gs pos="0">
                    <a:schemeClr val="bg1">
                      <a:lumMod val="0"/>
                      <a:lumOff val="100000"/>
                    </a:schemeClr>
                  </a:gs>
                  <a:gs pos="35000">
                    <a:schemeClr val="accent1">
                      <a:lumMod val="40000"/>
                      <a:lumOff val="60000"/>
                    </a:schemeClr>
                  </a:gs>
                  <a:gs pos="6400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>
                      <a:lumMod val="50000"/>
                    </a:schemeClr>
                  </a:gs>
                </a:gsLst>
                <a:lin ang="5400000" scaled="1"/>
              </a:gradFill>
              <a:effectLst>
                <a:outerShdw blurRad="50800" dist="114300" dir="5400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34460" y="1724024"/>
            <a:ext cx="8477083" cy="1974451"/>
          </a:xfrm>
          <a:noFill/>
        </p:spPr>
        <p:txBody>
          <a:bodyPr/>
          <a:lstStyle/>
          <a:p>
            <a:r>
              <a:rPr kumimoji="1" lang="ja-JP" altLang="en-US" sz="2400" dirty="0">
                <a:gradFill>
                  <a:gsLst>
                    <a:gs pos="0">
                      <a:schemeClr val="bg1"/>
                    </a:gs>
                    <a:gs pos="35000">
                      <a:schemeClr val="accent3">
                        <a:lumMod val="40000"/>
                        <a:lumOff val="60000"/>
                      </a:schemeClr>
                    </a:gs>
                    <a:gs pos="64000">
                      <a:srgbClr val="0070C0"/>
                    </a:gs>
                    <a:gs pos="100000">
                      <a:schemeClr val="tx2">
                        <a:lumMod val="40000"/>
                        <a:lumOff val="60000"/>
                      </a:schemeClr>
                    </a:gs>
                  </a:gsLst>
                  <a:lin ang="5400000" scaled="1"/>
                </a:gradFill>
              </a:rPr>
              <a:t>プログラムのこだわった点</a:t>
            </a:r>
            <a:endParaRPr kumimoji="1" lang="en-US" altLang="ja-JP" sz="2400" dirty="0">
              <a:gradFill>
                <a:gsLst>
                  <a:gs pos="0">
                    <a:schemeClr val="bg1"/>
                  </a:gs>
                  <a:gs pos="35000">
                    <a:schemeClr val="accent3">
                      <a:lumMod val="40000"/>
                      <a:lumOff val="60000"/>
                    </a:schemeClr>
                  </a:gs>
                  <a:gs pos="64000">
                    <a:srgbClr val="0070C0"/>
                  </a:gs>
                  <a:gs pos="100000">
                    <a:schemeClr val="tx2">
                      <a:lumMod val="40000"/>
                      <a:lumOff val="60000"/>
                    </a:schemeClr>
                  </a:gs>
                </a:gsLst>
                <a:lin ang="5400000" scaled="1"/>
              </a:gradFill>
            </a:endParaRPr>
          </a:p>
          <a:p>
            <a:r>
              <a:rPr lang="ja-JP" altLang="en-US" dirty="0">
                <a:gradFill>
                  <a:gsLst>
                    <a:gs pos="0">
                      <a:schemeClr val="bg1"/>
                    </a:gs>
                    <a:gs pos="35000">
                      <a:schemeClr val="accent3">
                        <a:lumMod val="40000"/>
                        <a:lumOff val="60000"/>
                      </a:schemeClr>
                    </a:gs>
                    <a:gs pos="64000">
                      <a:srgbClr val="0070C0"/>
                    </a:gs>
                    <a:gs pos="100000">
                      <a:schemeClr val="tx2">
                        <a:lumMod val="40000"/>
                        <a:lumOff val="60000"/>
                      </a:schemeClr>
                    </a:gs>
                  </a:gsLst>
                  <a:lin ang="5400000" scaled="1"/>
                </a:gradFill>
              </a:rPr>
              <a:t>フォルダごとにコードの種類をまとめたので、コードが多くても探しやすい。</a:t>
            </a:r>
            <a:endParaRPr lang="en-US" altLang="ja-JP" dirty="0">
              <a:gradFill>
                <a:gsLst>
                  <a:gs pos="0">
                    <a:schemeClr val="bg1"/>
                  </a:gs>
                  <a:gs pos="35000">
                    <a:schemeClr val="accent3">
                      <a:lumMod val="40000"/>
                      <a:lumOff val="60000"/>
                    </a:schemeClr>
                  </a:gs>
                  <a:gs pos="64000">
                    <a:srgbClr val="0070C0"/>
                  </a:gs>
                  <a:gs pos="100000">
                    <a:schemeClr val="tx2">
                      <a:lumMod val="40000"/>
                      <a:lumOff val="60000"/>
                    </a:schemeClr>
                  </a:gs>
                </a:gsLst>
                <a:lin ang="5400000" scaled="1"/>
              </a:gradFill>
            </a:endParaRPr>
          </a:p>
          <a:p>
            <a:r>
              <a:rPr lang="ja-JP" altLang="en-US" dirty="0">
                <a:gradFill>
                  <a:gsLst>
                    <a:gs pos="0">
                      <a:schemeClr val="bg1"/>
                    </a:gs>
                    <a:gs pos="35000">
                      <a:schemeClr val="accent3">
                        <a:lumMod val="40000"/>
                        <a:lumOff val="60000"/>
                      </a:schemeClr>
                    </a:gs>
                    <a:gs pos="64000">
                      <a:srgbClr val="0070C0"/>
                    </a:gs>
                    <a:gs pos="100000">
                      <a:schemeClr val="tx2">
                        <a:lumMod val="40000"/>
                        <a:lumOff val="60000"/>
                      </a:schemeClr>
                    </a:gs>
                  </a:gsLst>
                  <a:lin ang="5400000" scaled="1"/>
                </a:gradFill>
              </a:rPr>
              <a:t>また、できる限り軽量化を図ってコードをまとめたりした。</a:t>
            </a:r>
            <a:endParaRPr lang="en-US" altLang="ja-JP" dirty="0">
              <a:gradFill>
                <a:gsLst>
                  <a:gs pos="0">
                    <a:schemeClr val="bg1"/>
                  </a:gs>
                  <a:gs pos="35000">
                    <a:schemeClr val="accent3">
                      <a:lumMod val="40000"/>
                      <a:lumOff val="60000"/>
                    </a:schemeClr>
                  </a:gs>
                  <a:gs pos="64000">
                    <a:srgbClr val="0070C0"/>
                  </a:gs>
                  <a:gs pos="100000">
                    <a:schemeClr val="tx2">
                      <a:lumMod val="40000"/>
                      <a:lumOff val="60000"/>
                    </a:schemeClr>
                  </a:gs>
                </a:gsLst>
                <a:lin ang="5400000" scaled="1"/>
              </a:gradFill>
            </a:endParaRPr>
          </a:p>
          <a:p>
            <a:endParaRPr kumimoji="1" lang="ja-JP" altLang="en-US" dirty="0"/>
          </a:p>
        </p:txBody>
      </p:sp>
      <p:pic>
        <p:nvPicPr>
          <p:cNvPr id="1026" name="Picture 2" descr="ソース画像を表示">
            <a:extLst>
              <a:ext uri="{FF2B5EF4-FFF2-40B4-BE49-F238E27FC236}">
                <a16:creationId xmlns:a16="http://schemas.microsoft.com/office/drawing/2014/main" id="{49BC495D-631E-3658-8501-0D5911B73C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" y="3143355"/>
            <a:ext cx="12192000" cy="3861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1965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10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10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38000">
              <a:schemeClr val="bg2">
                <a:lumMod val="75000"/>
              </a:schemeClr>
            </a:gs>
            <a:gs pos="69000">
              <a:schemeClr val="tx2">
                <a:lumMod val="75000"/>
              </a:schemeClr>
            </a:gs>
            <a:gs pos="100000">
              <a:schemeClr val="tx2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8F1CA1-4896-B6ED-6E3B-2A3808F2E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5"/>
            <a:ext cx="11029616" cy="1013800"/>
          </a:xfrm>
          <a:solidFill>
            <a:schemeClr val="tx2">
              <a:alpha val="0"/>
            </a:schemeClr>
          </a:solidFill>
        </p:spPr>
        <p:txBody>
          <a:bodyPr/>
          <a:lstStyle/>
          <a:p>
            <a:r>
              <a:rPr kumimoji="1" lang="ja-JP" altLang="en-US" dirty="0"/>
              <a:t>プログラム</a:t>
            </a:r>
            <a:r>
              <a:rPr lang="ja-JP" altLang="en-US" dirty="0"/>
              <a:t>およびマップの配置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B5E2C5-1990-BEFD-81A4-78AF367BA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28815" y="2066292"/>
            <a:ext cx="2483498" cy="4441372"/>
          </a:xfrm>
        </p:spPr>
        <p:txBody>
          <a:bodyPr>
            <a:normAutofit/>
          </a:bodyPr>
          <a:lstStyle/>
          <a:p>
            <a:r>
              <a:rPr lang="ja-JP" altLang="en-US" dirty="0">
                <a:gradFill>
                  <a:gsLst>
                    <a:gs pos="1000">
                      <a:srgbClr val="C00000"/>
                    </a:gs>
                    <a:gs pos="38000">
                      <a:srgbClr val="FF0000"/>
                    </a:gs>
                    <a:gs pos="69000">
                      <a:srgbClr val="FF0000"/>
                    </a:gs>
                    <a:gs pos="100000">
                      <a:srgbClr val="C00000"/>
                    </a:gs>
                  </a:gsLst>
                  <a:lin ang="5400000" scaled="1"/>
                </a:gradFill>
                <a:effectLst>
                  <a:glow>
                    <a:schemeClr val="accent1">
                      <a:alpha val="0"/>
                    </a:schemeClr>
                  </a:glow>
                  <a:outerShdw blurRad="50800" dist="25400" dir="5400000" algn="ctr" rotWithShape="0">
                    <a:srgbClr val="000000">
                      <a:alpha val="43137"/>
                    </a:srgbClr>
                  </a:outerShdw>
                </a:effectLst>
              </a:rPr>
              <a:t>マップの配置</a:t>
            </a:r>
            <a:endParaRPr lang="en-US" altLang="ja-JP" dirty="0">
              <a:gradFill>
                <a:gsLst>
                  <a:gs pos="1000">
                    <a:srgbClr val="C00000"/>
                  </a:gs>
                  <a:gs pos="38000">
                    <a:srgbClr val="FF0000"/>
                  </a:gs>
                  <a:gs pos="69000">
                    <a:srgbClr val="FF0000"/>
                  </a:gs>
                  <a:gs pos="100000">
                    <a:srgbClr val="C00000"/>
                  </a:gs>
                </a:gsLst>
                <a:lin ang="5400000" scaled="1"/>
              </a:gradFill>
              <a:effectLst>
                <a:glow>
                  <a:schemeClr val="accent1">
                    <a:alpha val="0"/>
                  </a:schemeClr>
                </a:glow>
                <a:outerShdw blurRad="50800" dist="25400" dir="540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ja-JP" altLang="en-US" dirty="0">
                <a:gradFill>
                  <a:gsLst>
                    <a:gs pos="1000">
                      <a:srgbClr val="C00000"/>
                    </a:gs>
                    <a:gs pos="38000">
                      <a:srgbClr val="FF0000"/>
                    </a:gs>
                    <a:gs pos="69000">
                      <a:srgbClr val="FF0000"/>
                    </a:gs>
                    <a:gs pos="100000">
                      <a:srgbClr val="C00000"/>
                    </a:gs>
                  </a:gsLst>
                  <a:lin ang="5400000" scaled="1"/>
                </a:gradFill>
                <a:effectLst>
                  <a:glow>
                    <a:schemeClr val="accent1">
                      <a:alpha val="0"/>
                    </a:schemeClr>
                  </a:glow>
                  <a:outerShdw blurRad="50800" dist="25400" dir="5400000" algn="ctr" rotWithShape="0">
                    <a:srgbClr val="000000">
                      <a:alpha val="43137"/>
                    </a:srgbClr>
                  </a:outerShdw>
                </a:effectLst>
              </a:rPr>
              <a:t>極力、同じ構成にして統一感を図った。ただ、統一感を出すだけだと変化がなくて、</a:t>
            </a:r>
            <a:endParaRPr lang="en-US" altLang="ja-JP" dirty="0">
              <a:gradFill>
                <a:gsLst>
                  <a:gs pos="1000">
                    <a:srgbClr val="C00000"/>
                  </a:gs>
                  <a:gs pos="38000">
                    <a:srgbClr val="FF0000"/>
                  </a:gs>
                  <a:gs pos="69000">
                    <a:srgbClr val="FF0000"/>
                  </a:gs>
                  <a:gs pos="100000">
                    <a:srgbClr val="C00000"/>
                  </a:gs>
                </a:gsLst>
                <a:lin ang="5400000" scaled="1"/>
              </a:gradFill>
              <a:effectLst>
                <a:glow>
                  <a:schemeClr val="accent1">
                    <a:alpha val="0"/>
                  </a:schemeClr>
                </a:glow>
                <a:outerShdw blurRad="50800" dist="25400" dir="540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ja-JP" altLang="en-US" dirty="0">
                <a:gradFill>
                  <a:gsLst>
                    <a:gs pos="1000">
                      <a:srgbClr val="C00000"/>
                    </a:gs>
                    <a:gs pos="38000">
                      <a:srgbClr val="FF0000"/>
                    </a:gs>
                    <a:gs pos="69000">
                      <a:srgbClr val="FF0000"/>
                    </a:gs>
                    <a:gs pos="100000">
                      <a:srgbClr val="C00000"/>
                    </a:gs>
                  </a:gsLst>
                  <a:lin ang="5400000" scaled="1"/>
                </a:gradFill>
                <a:effectLst>
                  <a:glow>
                    <a:schemeClr val="accent1">
                      <a:alpha val="0"/>
                    </a:schemeClr>
                  </a:glow>
                  <a:outerShdw blurRad="50800" dist="25400" dir="5400000" algn="ctr" rotWithShape="0">
                    <a:srgbClr val="000000">
                      <a:alpha val="43137"/>
                    </a:srgbClr>
                  </a:outerShdw>
                </a:effectLst>
              </a:rPr>
              <a:t>面白みが出ないため、小道具などの配置を変えたりすることによって、プレイヤーの好奇心を刺激するよう狙って作りまして</a:t>
            </a:r>
            <a:r>
              <a:rPr lang="ja-JP" altLang="en-US" dirty="0">
                <a:gradFill>
                  <a:gsLst>
                    <a:gs pos="1000">
                      <a:srgbClr val="C00000"/>
                    </a:gs>
                    <a:gs pos="38000">
                      <a:srgbClr val="FF0000"/>
                    </a:gs>
                    <a:gs pos="69000">
                      <a:srgbClr val="FF0000"/>
                    </a:gs>
                    <a:gs pos="100000">
                      <a:srgbClr val="C00000"/>
                    </a:gs>
                  </a:gsLst>
                  <a:lin ang="5400000" scaled="1"/>
                </a:gradFill>
              </a:rPr>
              <a:t>。</a:t>
            </a:r>
            <a:endParaRPr lang="en-US" altLang="ja-JP" dirty="0">
              <a:gradFill>
                <a:gsLst>
                  <a:gs pos="1000">
                    <a:srgbClr val="C00000"/>
                  </a:gs>
                  <a:gs pos="38000">
                    <a:srgbClr val="FF0000"/>
                  </a:gs>
                  <a:gs pos="69000">
                    <a:srgbClr val="FF0000"/>
                  </a:gs>
                  <a:gs pos="100000">
                    <a:srgbClr val="C00000"/>
                  </a:gs>
                </a:gsLst>
                <a:lin ang="5400000" scaled="1"/>
              </a:gradFill>
            </a:endParaRPr>
          </a:p>
          <a:p>
            <a:pPr marL="0" indent="0">
              <a:buNone/>
            </a:pPr>
            <a:endParaRPr lang="en-US" altLang="ja-JP" dirty="0"/>
          </a:p>
          <a:p>
            <a:endParaRPr kumimoji="1" lang="ja-JP" altLang="en-US" dirty="0"/>
          </a:p>
        </p:txBody>
      </p:sp>
      <p:pic>
        <p:nvPicPr>
          <p:cNvPr id="1026" name="Picture 2" descr="ソース画像を表示">
            <a:extLst>
              <a:ext uri="{FF2B5EF4-FFF2-40B4-BE49-F238E27FC236}">
                <a16:creationId xmlns:a16="http://schemas.microsoft.com/office/drawing/2014/main" id="{014C1341-6D07-8E7D-2F01-E69736C355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72881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4108334"/>
      </p:ext>
    </p:extLst>
  </p:cSld>
  <p:clrMapOvr>
    <a:masterClrMapping/>
  </p:clrMapOvr>
</p:sld>
</file>

<file path=ppt/theme/theme1.xml><?xml version="1.0" encoding="utf-8"?>
<a:theme xmlns:a="http://schemas.openxmlformats.org/drawingml/2006/main" name="配当">
  <a:themeElements>
    <a:clrScheme name="配当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配当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配当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TM03457464[[fn=配当]]</Template>
  <TotalTime>202</TotalTime>
  <Words>239</Words>
  <Application>Microsoft Office PowerPoint</Application>
  <PresentationFormat>ワイド画面</PresentationFormat>
  <Paragraphs>39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2" baseType="lpstr">
      <vt:lpstr>Arial</vt:lpstr>
      <vt:lpstr>Gill Sans MT</vt:lpstr>
      <vt:lpstr>Wingdings 2</vt:lpstr>
      <vt:lpstr>配当</vt:lpstr>
      <vt:lpstr>居残授業</vt:lpstr>
      <vt:lpstr>制作経緯</vt:lpstr>
      <vt:lpstr>プレゼンテーションの流れ</vt:lpstr>
      <vt:lpstr>sound</vt:lpstr>
      <vt:lpstr>Illustration　キャラクター</vt:lpstr>
      <vt:lpstr>Illustration　マップのオブジェクト　</vt:lpstr>
      <vt:lpstr>プログラムおよびマップの配置</vt:lpstr>
      <vt:lpstr>プログラムおよびマップの配置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居残授業</dc:title>
  <dc:creator>さかな</dc:creator>
  <cp:lastModifiedBy>林 学校用アカウント</cp:lastModifiedBy>
  <cp:revision>15</cp:revision>
  <dcterms:created xsi:type="dcterms:W3CDTF">2022-11-14T02:36:03Z</dcterms:created>
  <dcterms:modified xsi:type="dcterms:W3CDTF">2022-12-05T03:17:16Z</dcterms:modified>
</cp:coreProperties>
</file>