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44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79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97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00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43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267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244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2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021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499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0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25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23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47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55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18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1B2-E8FC-42A7-9B5F-E78DD65F011B}" type="datetimeFigureOut">
              <a:rPr lang="en-KE" smtClean="0"/>
              <a:t>15/01/2024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723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044C-624C-6599-6A7B-16BA0FB34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Visualization for Financial Statements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E6CCB-48E0-DD63-CF3F-A7B20406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2817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0B87-75BB-D844-4899-C61B7D9F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464"/>
            <a:ext cx="10515600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HISTOGRAMS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257456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E8CF-7C6B-F4C9-DAB1-5549DCF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Market Cap(in B USD)</a:t>
            </a:r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E9DF85-FF4E-3DCE-2258-4CFCA6757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02AB-B3CB-403C-24BE-BA80783D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Revenue</a:t>
            </a:r>
            <a:endParaRPr lang="en-K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BCDE8-C84F-F225-4296-2D1CAA8A7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3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5DD0-58FA-13CD-0C33-C365A18F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Gross Profit</a:t>
            </a:r>
            <a:endParaRPr lang="en-K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5E3742-0F42-EE7A-155E-87A7A21D5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0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433-AE80-47D6-0F40-E8817B0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Net Income</a:t>
            </a:r>
            <a:endParaRPr lang="en-K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253B6-E2FA-BFF0-E584-B3EA89656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552C-6272-E6B5-E2BE-1C2BA45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Earning Per Share</a:t>
            </a:r>
            <a:endParaRPr lang="en-K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61B825-0619-0251-3948-BEFB736BD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C98F-FFF2-3C45-82AF-3867454D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EBITDA</a:t>
            </a:r>
            <a:endParaRPr lang="en-K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86DF83-E6F5-A8E0-0B54-AE48C8835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E8D-FC92-9D26-DBA3-D9F92FE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Share Holder Equity</a:t>
            </a:r>
            <a:endParaRPr lang="en-K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DD47B0-1E2A-9522-EF37-682769747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5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9B-FDA6-D358-0C0C-E3C1A23E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Operating</a:t>
            </a:r>
            <a:endParaRPr lang="en-K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3CE92E8-7CDF-E499-6449-F89F34A90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4E81-CFCA-C2D4-E845-DFC2E831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Investing</a:t>
            </a:r>
            <a:endParaRPr lang="en-K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D0B717-AE4A-FE24-477B-E1127347D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9639" y="2160588"/>
            <a:ext cx="607275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6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9930-2BA8-C8DF-4633-3B357336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ED4B-3E50-D19D-7A98-71198DF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mean, standard deviation and median values were calculated.</a:t>
            </a:r>
          </a:p>
          <a:p>
            <a:r>
              <a:rPr lang="en-GB" sz="2400" dirty="0"/>
              <a:t>The mean depicts the average cost associated with each data group.</a:t>
            </a:r>
          </a:p>
          <a:p>
            <a:r>
              <a:rPr lang="en-GB" sz="2400" dirty="0"/>
              <a:t>The standard deviation from the average cost was necessary to account for differences in cost.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503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2E58-B80D-BD95-EB51-56357901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Financial Activities</a:t>
            </a:r>
            <a:endParaRPr lang="en-K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47F3647-8525-605C-E652-FCF34D617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575" y="2160588"/>
            <a:ext cx="593288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3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BF09-AEE9-6F17-CBB8-988843EB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Debt/Equity Ratio</a:t>
            </a:r>
            <a:endParaRPr lang="en-KE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5D16ED0-A856-99A5-4793-BF1B2A262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7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75B-C2AD-7985-EF4F-B826643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ROE</a:t>
            </a:r>
            <a:endParaRPr lang="en-KE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4150D7-70AE-92D9-E487-8E8CC14D1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9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7688-4414-6AF1-B976-99B69C7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ROA</a:t>
            </a:r>
            <a:endParaRPr lang="en-KE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4C99682-EA17-B900-F657-8ED388E232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40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F070-E1A8-8B28-E466-0BB6D04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ROI</a:t>
            </a:r>
            <a:endParaRPr lang="en-KE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ED983D-9908-95C4-BC97-365706569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06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D0C-5B42-F93B-BFC0-FFBD430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Net Profit Margin</a:t>
            </a:r>
            <a:endParaRPr lang="en-K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1F48370-61A9-90AF-B44E-716C7B5B8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DFB1-F601-21D6-5439-DBB9F176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Free Cash Flow per Share</a:t>
            </a:r>
            <a:endParaRPr lang="en-KE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37922F6-3873-DC7B-271A-744B536D7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9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C18-E25E-33B6-02CD-FEB1308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Number of Employees</a:t>
            </a:r>
            <a:endParaRPr lang="en-KE" dirty="0"/>
          </a:p>
        </p:txBody>
      </p:sp>
      <p:pic>
        <p:nvPicPr>
          <p:cNvPr id="17415" name="Picture 7">
            <a:extLst>
              <a:ext uri="{FF2B5EF4-FFF2-40B4-BE49-F238E27FC236}">
                <a16:creationId xmlns:a16="http://schemas.microsoft.com/office/drawing/2014/main" id="{57566BEC-6A3F-ADC9-78C4-781ABE66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61" y="2733870"/>
            <a:ext cx="7539135" cy="39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56FD9DC1-34D2-F1E1-2884-D3F634FB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55" y="29484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8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A9B-217E-9E02-970B-63002360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BOX PLOTS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426113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C324-45B4-0D56-32A1-B74C85B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Revenue</a:t>
            </a:r>
            <a:endParaRPr lang="en-KE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F34F251-C28C-E6E6-50FF-39258DC05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1E53-A5CD-6BCE-7144-62D1F1F1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various means are as follows: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D7676-A3E1-D778-5070-D9344E65F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640889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7827516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3626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2447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175.848864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1752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56812.678702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837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27545.814532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383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8470.150596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192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0.782511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7025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14760.361217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1660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53023.433979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8270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11339.235574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87311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KE" dirty="0"/>
                        <a:t>6323.103234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7282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63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578B-2C37-090F-455B-9219A6A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Gross Profit</a:t>
            </a:r>
            <a:endParaRPr lang="en-KE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A7CB4BD-1CB7-1A20-5BFB-E9C781D51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69919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6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3C5-5A51-561E-D395-AB3F417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Net Income</a:t>
            </a:r>
            <a:endParaRPr lang="en-KE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18E85F5-7D51-E27C-4186-B98D0612E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60588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7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4992-AC21-9F84-0428-BB4079BC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Earning Per Share</a:t>
            </a:r>
            <a:endParaRPr lang="en-KE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9B7E20F-4F22-AB71-8A87-6F0F90C75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3" y="2160588"/>
            <a:ext cx="580467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8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410-BC6B-B8FC-1DA3-9B4BBC03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EBITDA</a:t>
            </a:r>
            <a:endParaRPr lang="en-KE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4C6B89B-AA36-2ED5-51BE-0848888B0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88581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E0D3-BF0B-9C16-2D22-968EC2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Share Holder Equity</a:t>
            </a:r>
            <a:endParaRPr lang="en-KE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9DFEDE8-691E-353E-B433-649B829C6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46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9EDB-508B-FE2E-89A6-70AE6E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Operating</a:t>
            </a:r>
            <a:endParaRPr lang="en-KE" dirty="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6E255DA0-7EDE-2F67-9D34-3560E0087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2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A357-7148-B653-6A2A-3217B7C9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Investing</a:t>
            </a:r>
            <a:endParaRPr lang="en-KE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059F8459-CB3D-8E16-22D0-2219A19287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15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CEB-53D9-F06D-1F3E-3D3B71A7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Financial Activities</a:t>
            </a:r>
            <a:endParaRPr lang="en-KE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F4F7BD67-81E7-2A25-3BEC-33D5B476A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23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A77-3D33-6254-E084-3EEB58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Current Ratio</a:t>
            </a:r>
            <a:endParaRPr lang="en-KE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2C824F3-4682-64C9-32E7-FC2246B1C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55" y="2160588"/>
            <a:ext cx="55249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9F10-6640-96D3-6D76-43D0444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Debt/Equity Ratio</a:t>
            </a:r>
            <a:endParaRPr lang="en-KE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34D79F5-60A1-0383-5C38-B4DC6E6C4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55" y="2160588"/>
            <a:ext cx="55249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D1F-4A61-B32E-A226-3EBFD9A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1CB8-7E4D-B9F6-A889-79C03A29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</a:t>
            </a:r>
            <a:endParaRPr lang="en-K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Mean</a:t>
            </a:r>
            <a:endParaRPr lang="en-K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K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59D89A-E5F7-754A-FC5F-50BF2844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5994"/>
              </p:ext>
            </p:extLst>
          </p:nvPr>
        </p:nvGraphicFramePr>
        <p:xfrm>
          <a:off x="933061" y="2097723"/>
          <a:ext cx="103004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939">
                  <a:extLst>
                    <a:ext uri="{9D8B030D-6E8A-4147-A177-3AD203B41FA5}">
                      <a16:colId xmlns:a16="http://schemas.microsoft.com/office/drawing/2014/main" val="1704139355"/>
                    </a:ext>
                  </a:extLst>
                </a:gridCol>
                <a:gridCol w="5137539">
                  <a:extLst>
                    <a:ext uri="{9D8B030D-6E8A-4147-A177-3AD203B41FA5}">
                      <a16:colId xmlns:a16="http://schemas.microsoft.com/office/drawing/2014/main" val="102866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-2087.00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Ratio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1.3224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0.3164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9.8734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6.0682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7.5468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11.6899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4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3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16.2814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106700.0000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3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1.6222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6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16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1582-E35B-CA74-D801-DFEC5FF8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ROE</a:t>
            </a:r>
            <a:endParaRPr lang="en-KE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2DA106CA-3D48-39BF-DA14-B85D84469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3" y="2160588"/>
            <a:ext cx="56881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52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948C-849C-EC2E-CC4F-64EC9ACF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ROA</a:t>
            </a:r>
            <a:endParaRPr lang="en-KE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77452E4-107C-A24F-FCA2-C20D80F4AF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1" y="2160588"/>
            <a:ext cx="561817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365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F844-621B-DCE6-42C0-8647CD3D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ROI</a:t>
            </a:r>
            <a:endParaRPr lang="en-KE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A6B851D1-324C-B769-50DB-887FD7E89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3" y="2160588"/>
            <a:ext cx="56881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1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A86D-689D-2ACD-93C0-EA44630A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number of employees</a:t>
            </a:r>
            <a:endParaRPr lang="en-KE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363A479B-C3EC-7B72-2CF0-1F4B009A8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0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D8F-B761-0D6B-9D3B-C7DD4D3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standard deviation from the mean of the different data is as follows: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84E92-DED1-2AFD-EC24-17D498F9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937299"/>
              </p:ext>
            </p:extLst>
          </p:nvPr>
        </p:nvGraphicFramePr>
        <p:xfrm>
          <a:off x="677863" y="2160588"/>
          <a:ext cx="85963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48229485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8248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deviation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934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184.251925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4645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45731.547071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793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20978.010247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60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11537.243136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4341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4.271091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4965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17015.476567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79512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45267.244633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2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19644.662073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40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12752.985176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5398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10585.259289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2855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E75-909E-F23E-8DCD-84525148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FC4F4C-247B-D320-0F78-CB254A6F8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24593"/>
              </p:ext>
            </p:extLst>
          </p:nvPr>
        </p:nvGraphicFramePr>
        <p:xfrm>
          <a:off x="838200" y="2086882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29905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0805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deviation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Ratio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1.518842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3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1.468276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20.907196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7.020664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2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12.373381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2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9.585452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2.164338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171.354353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111201.691082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0.066647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2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31A-A590-E5D1-EEB4-1AD5A92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median value in each data group is: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3EE241-889F-A1CF-079F-84E80052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366091"/>
              </p:ext>
            </p:extLst>
          </p:nvPr>
        </p:nvGraphicFramePr>
        <p:xfrm>
          <a:off x="677863" y="2160588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1629501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9629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349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108.4800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5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52708.0000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2220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21915.0000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287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4757.8000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263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1.4200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553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9593.7010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23731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55865.0000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10839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5865.0000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0557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KE" dirty="0"/>
                        <a:t>4714.0000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837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-2087.0000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5115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Current Ratio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1.3224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3025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56FF-9687-9E66-1AF5-93313DF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9A3734-1D87-2D7C-80E3-56F97FC43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0126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84198596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3122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6809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0.3164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0545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9.8734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406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6.0682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1609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7.5468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4442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11.6899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27807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0.0651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6800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16.2814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975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106700.0000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569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1.6222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735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06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C54E-7466-DA83-CD21-3422B0F2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GRAPHICAL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93FC-FDB9-9F01-26DA-07D6D4BC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Histograms and Boxplots were used in the graphical analysis</a:t>
            </a:r>
          </a:p>
          <a:p>
            <a:r>
              <a:rPr lang="en-GB" sz="2400" dirty="0"/>
              <a:t>Histograms were used to show the frequency with which values occurred.</a:t>
            </a:r>
          </a:p>
          <a:p>
            <a:r>
              <a:rPr lang="en-GB" sz="2400" dirty="0"/>
              <a:t>Box plots were used as they depict outliers in data.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087644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546</Words>
  <Application>Microsoft Office PowerPoint</Application>
  <PresentationFormat>Widescreen</PresentationFormat>
  <Paragraphs>181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Data Visualization for Financial Statements</vt:lpstr>
      <vt:lpstr>NUMERICAL ANALYSIS</vt:lpstr>
      <vt:lpstr>The various means are as follows:</vt:lpstr>
      <vt:lpstr>PowerPoint Presentation</vt:lpstr>
      <vt:lpstr>The standard deviation from the mean of the different data is as follows:</vt:lpstr>
      <vt:lpstr>PowerPoint Presentation</vt:lpstr>
      <vt:lpstr>The median value in each data group is:</vt:lpstr>
      <vt:lpstr>PowerPoint Presentation</vt:lpstr>
      <vt:lpstr>GRAPHICAL ANALYSIS</vt:lpstr>
      <vt:lpstr>HISTOGRAMS</vt:lpstr>
      <vt:lpstr>Histogram of Market Cap(in B USD)</vt:lpstr>
      <vt:lpstr>Histogram of Revenue</vt:lpstr>
      <vt:lpstr>Histogram of Gross Profit</vt:lpstr>
      <vt:lpstr>Histogram of Net Income</vt:lpstr>
      <vt:lpstr>Histogram of Earning Per Share</vt:lpstr>
      <vt:lpstr>Histogram of EBITDA</vt:lpstr>
      <vt:lpstr>Histogram of Share Holder Equity</vt:lpstr>
      <vt:lpstr>Histogram of Cash Flow from Operating</vt:lpstr>
      <vt:lpstr>Histogram of Cash Flow from Investing</vt:lpstr>
      <vt:lpstr>Histogram of Cash Flow from Financial Activities</vt:lpstr>
      <vt:lpstr>Histogram of Debt/Equity Ratio</vt:lpstr>
      <vt:lpstr>Histogram of ROE</vt:lpstr>
      <vt:lpstr>Histogram of ROA</vt:lpstr>
      <vt:lpstr>Histogram of ROI</vt:lpstr>
      <vt:lpstr>Histogram of Net Profit Margin</vt:lpstr>
      <vt:lpstr>Histogram of Free Cash Flow per Share</vt:lpstr>
      <vt:lpstr>Histogram of Number of Employees</vt:lpstr>
      <vt:lpstr>BOX PLOTS</vt:lpstr>
      <vt:lpstr>Box Plot of Revenue</vt:lpstr>
      <vt:lpstr>Box Plot of Gross Profit</vt:lpstr>
      <vt:lpstr>Box Plot of Net Income</vt:lpstr>
      <vt:lpstr>Box Plot of Earning Per Share</vt:lpstr>
      <vt:lpstr>Box Plot of EBITDA</vt:lpstr>
      <vt:lpstr>Box Plot of Share Holder Equity</vt:lpstr>
      <vt:lpstr>Box Plot of Cash Flow from Operating</vt:lpstr>
      <vt:lpstr>Box Plot of Cash Flow from Investing</vt:lpstr>
      <vt:lpstr>Box Plot of Cash Flow from Financial Activities</vt:lpstr>
      <vt:lpstr>Box Plot of Current Ratio</vt:lpstr>
      <vt:lpstr>Box Plot of Debt/Equity Ratio</vt:lpstr>
      <vt:lpstr>Box Plot of ROE</vt:lpstr>
      <vt:lpstr>Box plot of ROA</vt:lpstr>
      <vt:lpstr>Box Plot of ROI</vt:lpstr>
      <vt:lpstr>Box plot of number of employees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Financial Statements</dc:title>
  <dc:creator>hillary chemiron</dc:creator>
  <cp:lastModifiedBy>hillary chemiron</cp:lastModifiedBy>
  <cp:revision>3</cp:revision>
  <dcterms:created xsi:type="dcterms:W3CDTF">2024-01-15T07:04:43Z</dcterms:created>
  <dcterms:modified xsi:type="dcterms:W3CDTF">2024-01-15T08:37:47Z</dcterms:modified>
</cp:coreProperties>
</file>