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304" r:id="rId3"/>
    <p:sldId id="305" r:id="rId4"/>
    <p:sldId id="29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81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2" r:id="rId31"/>
    <p:sldId id="313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9" r:id="rId48"/>
    <p:sldId id="300" r:id="rId49"/>
    <p:sldId id="312" r:id="rId50"/>
    <p:sldId id="306" r:id="rId51"/>
    <p:sldId id="307" r:id="rId52"/>
    <p:sldId id="308" r:id="rId53"/>
    <p:sldId id="301" r:id="rId54"/>
    <p:sldId id="302" r:id="rId55"/>
    <p:sldId id="303" r:id="rId56"/>
    <p:sldId id="309" r:id="rId57"/>
    <p:sldId id="310" r:id="rId58"/>
    <p:sldId id="311" r:id="rId59"/>
    <p:sldId id="314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18/01/2024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2445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18/01/2024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6791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18/01/2024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5975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18/01/2024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50037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18/01/2024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8431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18/01/2024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9267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18/01/2024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12449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18/01/2024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9272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18/01/2024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6021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18/01/2024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4993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18/01/2024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8105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18/01/2024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125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18/01/2024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8238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18/01/2024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6475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18/01/2024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5553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18/01/2024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8181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9E1B2-E8FC-42A7-9B5F-E78DD65F011B}" type="datetimeFigureOut">
              <a:rPr lang="en-KE" smtClean="0"/>
              <a:t>18/01/2024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9723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044C-624C-6599-6A7B-16BA0FB34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Visualization for Financial Statements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E6CCB-48E0-DD63-CF3F-A7B20406A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328170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56FF-9687-9E66-1AF5-93313DFF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9A3734-1D87-2D7C-80E3-56F97FC430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40126"/>
              </p:ext>
            </p:extLst>
          </p:nvPr>
        </p:nvGraphicFramePr>
        <p:xfrm>
          <a:off x="677863" y="2160588"/>
          <a:ext cx="859631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841985965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631224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Median</a:t>
                      </a:r>
                      <a:endParaRPr lang="en-KE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468097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Debt/Equity Ratio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0.3164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05450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ROE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9.8734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940659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ROA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6.0682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81609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ROI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7.5468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344423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Net Profit Margin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11.6899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27807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Free Cash Flow per Share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0.0651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68008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Return on Tangible Equity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16.2814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03975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Number of Employees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106700.0000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515690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Inflation Rate(in US)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1.6222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973528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060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1C54E-7466-DA83-CD21-3422B0F2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GRAPHICAL ANALYSIS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C93FC-FDB9-9F01-26DA-07D6D4BC0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/>
              <a:t>Histograms, boxplots, a bar plot and a correlation heatmap were used in the graphical analysis</a:t>
            </a:r>
          </a:p>
          <a:p>
            <a:r>
              <a:rPr lang="en-GB" sz="2400" dirty="0"/>
              <a:t>Histograms were used to show the frequency with which values occurred.</a:t>
            </a:r>
          </a:p>
          <a:p>
            <a:r>
              <a:rPr lang="en-GB" sz="2400" dirty="0"/>
              <a:t>Box plots were used as they depict outliers in data.</a:t>
            </a:r>
          </a:p>
          <a:p>
            <a:r>
              <a:rPr lang="en-GB" sz="2400" dirty="0"/>
              <a:t>The bar plot was used as it compares the values between years in an easily interpretable way.</a:t>
            </a:r>
          </a:p>
          <a:p>
            <a:r>
              <a:rPr lang="en-GB" sz="2400" dirty="0"/>
              <a:t>The correlation Heatmap was used as it shows the degree of correlation between figures.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308764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C0B87-75BB-D844-4899-C61B7D9F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2464"/>
            <a:ext cx="10515600" cy="1325563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GB" b="1" dirty="0"/>
              <a:t>HISTOGRAMS</a:t>
            </a:r>
            <a:endParaRPr lang="en-KE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4D98CA-155A-3A67-0E0C-8FDCF010EF05}"/>
              </a:ext>
            </a:extLst>
          </p:cNvPr>
          <p:cNvSpPr txBox="1"/>
          <p:nvPr/>
        </p:nvSpPr>
        <p:spPr>
          <a:xfrm>
            <a:off x="989044" y="4404049"/>
            <a:ext cx="9190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Histograms show the frequency with which each variable occurs. 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2574560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E8CF-7C6B-F4C9-DAB1-5549DCF3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Market Cap(in B USD)</a:t>
            </a:r>
            <a:endParaRPr lang="en-K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9AA84-33C6-4977-61BD-7CDE93B17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44" y="1740450"/>
            <a:ext cx="7577527" cy="497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4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02AB-B3CB-403C-24BE-BA80783D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Revenue</a:t>
            </a:r>
            <a:endParaRPr lang="en-KE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B931DED-0A91-73AA-4D58-D43E34ACB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723" y="1437298"/>
            <a:ext cx="8080310" cy="5307185"/>
          </a:xfrm>
        </p:spPr>
      </p:pic>
    </p:spTree>
    <p:extLst>
      <p:ext uri="{BB962C8B-B14F-4D97-AF65-F5344CB8AC3E}">
        <p14:creationId xmlns:p14="http://schemas.microsoft.com/office/powerpoint/2010/main" val="1952633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55DD0-58FA-13CD-0C33-C365A18F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Gross Profit</a:t>
            </a:r>
            <a:endParaRPr lang="en-KE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E374D73-53EF-08C0-7D3E-B978F2DEA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747" y="1539552"/>
            <a:ext cx="8008602" cy="5260088"/>
          </a:xfrm>
        </p:spPr>
      </p:pic>
    </p:spTree>
    <p:extLst>
      <p:ext uri="{BB962C8B-B14F-4D97-AF65-F5344CB8AC3E}">
        <p14:creationId xmlns:p14="http://schemas.microsoft.com/office/powerpoint/2010/main" val="3485605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9433-AE80-47D6-0F40-E8817B05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Net Income</a:t>
            </a:r>
            <a:endParaRPr lang="en-KE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D0EB29-6E5A-01C6-3D48-7123CB43A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682" y="1278371"/>
            <a:ext cx="8182320" cy="5374187"/>
          </a:xfrm>
        </p:spPr>
      </p:pic>
    </p:spTree>
    <p:extLst>
      <p:ext uri="{BB962C8B-B14F-4D97-AF65-F5344CB8AC3E}">
        <p14:creationId xmlns:p14="http://schemas.microsoft.com/office/powerpoint/2010/main" val="3311224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552C-6272-E6B5-E2BE-1C2BA457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Earning Per Share</a:t>
            </a:r>
            <a:endParaRPr lang="en-K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F84107-98BA-B607-D6DA-ADF67726C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24" y="1270000"/>
            <a:ext cx="8596668" cy="539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C98F-FFF2-3C45-82AF-3867454D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EBITDA</a:t>
            </a:r>
            <a:endParaRPr lang="en-K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CAFF91-8969-AEC0-3507-66507F6C5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25" y="1338778"/>
            <a:ext cx="8182945" cy="537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319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FE8D-FC92-9D26-DBA3-D9F92FE9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Share Holder Equity</a:t>
            </a:r>
            <a:endParaRPr lang="en-K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C54DDB-5682-F8B3-51DF-3CE764D6B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31" y="1432453"/>
            <a:ext cx="8054532" cy="529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5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3EDD-B79B-A94D-0B9E-EDDB277E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effectLst/>
              </a:rPr>
              <a:t>Financial Insights Project</a:t>
            </a:r>
            <a:br>
              <a:rPr lang="en-GB" b="1" i="0" dirty="0">
                <a:effectLst/>
                <a:latin typeface="Söhne"/>
              </a:rPr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E9090-7521-E898-E80F-F10BDE3E7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56793"/>
            <a:ext cx="9679647" cy="4777272"/>
          </a:xfrm>
        </p:spPr>
        <p:txBody>
          <a:bodyPr>
            <a:normAutofit/>
          </a:bodyPr>
          <a:lstStyle/>
          <a:p>
            <a:r>
              <a:rPr lang="en-GB" sz="2800" b="0" i="0" dirty="0">
                <a:solidFill>
                  <a:srgbClr val="374151"/>
                </a:solidFill>
                <a:effectLst/>
              </a:rPr>
              <a:t>The Financial Insights Project aims to leverage enriched financial datasets for in-depth analysis, enabling the organization to make data-driven decisions.</a:t>
            </a:r>
          </a:p>
          <a:p>
            <a:r>
              <a:rPr lang="en-GB" sz="2800" b="0" i="0" dirty="0">
                <a:solidFill>
                  <a:srgbClr val="374151"/>
                </a:solidFill>
                <a:effectLst/>
              </a:rPr>
              <a:t> By performing exploratory data analysis (EDA), we seek to: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b="0" i="0" dirty="0">
                <a:solidFill>
                  <a:srgbClr val="374151"/>
                </a:solidFill>
                <a:effectLst/>
              </a:rPr>
              <a:t> uncover trends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b="0" i="0" dirty="0">
                <a:solidFill>
                  <a:srgbClr val="374151"/>
                </a:solidFill>
                <a:effectLst/>
              </a:rPr>
              <a:t>identify key financial indicators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b="0" i="0" dirty="0">
                <a:solidFill>
                  <a:srgbClr val="374151"/>
                </a:solidFill>
                <a:effectLst/>
              </a:rPr>
              <a:t>extract valuable insights to enhance strategic planning and optimize financial performance.</a:t>
            </a:r>
            <a:endParaRPr lang="en-KE" sz="2800" dirty="0"/>
          </a:p>
        </p:txBody>
      </p:sp>
    </p:spTree>
    <p:extLst>
      <p:ext uri="{BB962C8B-B14F-4D97-AF65-F5344CB8AC3E}">
        <p14:creationId xmlns:p14="http://schemas.microsoft.com/office/powerpoint/2010/main" val="2835566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B19B-FDA6-D358-0C0C-E3C1A23E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Cash Flow from Operating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513DDD-7197-53EE-AD83-BBE46179F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0" y="1385349"/>
            <a:ext cx="8332236" cy="547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4E81-CFCA-C2D4-E845-DFC2E831F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Cash Flow from Investing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9D8985-A29F-A42B-CEAD-D94F4BB64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85" y="1476916"/>
            <a:ext cx="8419054" cy="538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69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2E58-B80D-BD95-EB51-56357901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Cash Flow from Financial Activities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DB78D-F022-ABB0-4845-AEB286C9E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04" y="1678034"/>
            <a:ext cx="7744408" cy="506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30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4BF09-AEE9-6F17-CBB8-988843EB3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Debt/Equity Ratio</a:t>
            </a:r>
            <a:endParaRPr lang="en-K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41C6C8-8666-6F31-56DA-88DF00203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90EFCD-E1C8-BAF1-A5FC-E9784FBA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79" y="1462112"/>
            <a:ext cx="8837567" cy="539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70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8275B-C2AD-7985-EF4F-B8266439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ROE</a:t>
            </a:r>
            <a:endParaRPr lang="en-K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92DAC3-E590-0FBE-C9B3-EE3C3DF9F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15616"/>
            <a:ext cx="8596668" cy="530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98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7688-4414-6AF1-B976-99B69C7B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ROA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17B14-EF49-B7DF-B5C7-B6A2C0BC1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49505"/>
            <a:ext cx="8596668" cy="530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00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F070-E1A8-8B28-E466-0BB6D049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ROI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E435CE-4886-9AFE-D934-5304B29CE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67" y="1345782"/>
            <a:ext cx="8596668" cy="547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64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CD0C-5B42-F93B-BFC0-FFBD430E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Net Profit Margin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59FCA2-6B64-4B73-BA2B-5714D425F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70" y="1341673"/>
            <a:ext cx="8368932" cy="549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7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DFB1-F601-21D6-5439-DBB9F176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Free Cash Flow per Share</a:t>
            </a:r>
            <a:endParaRPr lang="en-KE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06B8A76-C133-AFE4-1A31-4660C9382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723" y="1535352"/>
            <a:ext cx="7931020" cy="5209131"/>
          </a:xfrm>
        </p:spPr>
      </p:pic>
    </p:spTree>
    <p:extLst>
      <p:ext uri="{BB962C8B-B14F-4D97-AF65-F5344CB8AC3E}">
        <p14:creationId xmlns:p14="http://schemas.microsoft.com/office/powerpoint/2010/main" val="2097190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2C18-E25E-33B6-02CD-FEB13088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Number of Employees</a:t>
            </a:r>
            <a:endParaRPr lang="en-KE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56FD9DC1-34D2-F1E1-2884-D3F634FBC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555" y="29484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KE" altLang="en-K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KE" altLang="en-K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D69BEF-BD8F-034A-9459-57FF46B66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01" y="1436601"/>
            <a:ext cx="8254201" cy="542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8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96D19-2B15-6C28-4062-5214832E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F1F20-901E-F32C-8240-F58874A49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800" b="0" i="0" dirty="0">
                <a:solidFill>
                  <a:srgbClr val="374151"/>
                </a:solidFill>
                <a:effectLst/>
              </a:rPr>
              <a:t>The Financial Insights Project will focus on analysing historical financial data from multiple sources, including: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b="0" i="0" dirty="0">
                <a:solidFill>
                  <a:srgbClr val="374151"/>
                </a:solidFill>
                <a:effectLst/>
              </a:rPr>
              <a:t>market cap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b="0" i="0" dirty="0">
                <a:solidFill>
                  <a:srgbClr val="374151"/>
                </a:solidFill>
                <a:effectLst/>
              </a:rPr>
              <a:t>revenue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b="0" i="0" dirty="0">
                <a:solidFill>
                  <a:srgbClr val="374151"/>
                </a:solidFill>
                <a:effectLst/>
              </a:rPr>
              <a:t>gross profit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b="0" i="0" dirty="0">
                <a:solidFill>
                  <a:srgbClr val="374151"/>
                </a:solidFill>
                <a:effectLst/>
              </a:rPr>
              <a:t>net income and other key financial metrics.</a:t>
            </a:r>
          </a:p>
          <a:p>
            <a:r>
              <a:rPr lang="en-GB" sz="2800" b="0" i="0" dirty="0">
                <a:solidFill>
                  <a:srgbClr val="374151"/>
                </a:solidFill>
                <a:effectLst/>
              </a:rPr>
              <a:t> The scope encompasses data from 2013 to 2014.</a:t>
            </a:r>
            <a:endParaRPr lang="en-KE" sz="2800" dirty="0"/>
          </a:p>
        </p:txBody>
      </p:sp>
    </p:spTree>
    <p:extLst>
      <p:ext uri="{BB962C8B-B14F-4D97-AF65-F5344CB8AC3E}">
        <p14:creationId xmlns:p14="http://schemas.microsoft.com/office/powerpoint/2010/main" val="1848687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BA9B-217E-9E02-970B-63002360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0"/>
            <a:ext cx="10515600" cy="1325563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GB" b="1" dirty="0"/>
              <a:t>BOX PLOTS</a:t>
            </a:r>
            <a:endParaRPr lang="en-KE" b="1" dirty="0"/>
          </a:p>
        </p:txBody>
      </p:sp>
    </p:spTree>
    <p:extLst>
      <p:ext uri="{BB962C8B-B14F-4D97-AF65-F5344CB8AC3E}">
        <p14:creationId xmlns:p14="http://schemas.microsoft.com/office/powerpoint/2010/main" val="4261135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DDB2-F512-3E80-A93F-01F69E59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EC926-EF0E-4D52-E972-AD424B056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0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en-GB" sz="2400" dirty="0">
                <a:latin typeface="-apple-system"/>
              </a:rPr>
              <a:t>The box plot is a standardized way of displaying the distribution of a data set based on its five-number summary of data points: the “minimum,” first quartile [Q1], median, third quartile [Q3] and “maximum.</a:t>
            </a:r>
          </a:p>
          <a:p>
            <a:r>
              <a:rPr lang="en-GB" sz="2400" b="0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en-GB" sz="2400" dirty="0">
                <a:latin typeface="-apple-system"/>
              </a:rPr>
              <a:t>They can tell you about your outliers and their values, if your data is symmetrical, how tightly your data is grouped and if and how your data is skewed</a:t>
            </a:r>
          </a:p>
          <a:p>
            <a:r>
              <a:rPr lang="en-GB" sz="2400" dirty="0">
                <a:latin typeface="-apple-system"/>
              </a:rPr>
              <a:t>Box plots can also be used to identify potential outliers, which are data values that are far away from other data values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3845101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C324-45B4-0D56-32A1-B74C85B8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Revenue</a:t>
            </a:r>
            <a:endParaRPr lang="en-KE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7F34F251-C28C-E6E6-50FF-39258DC054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059" y="2160588"/>
            <a:ext cx="589792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327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578B-2C37-090F-455B-9219A6A4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Gross Profit</a:t>
            </a:r>
            <a:endParaRPr lang="en-KE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0A7CB4BD-1CB7-1A20-5BFB-E9C781D513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855" y="2169919"/>
            <a:ext cx="581632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766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D3C5-5A51-561E-D395-AB3F417F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Net Income</a:t>
            </a:r>
            <a:endParaRPr lang="en-KE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F18E85F5-7D51-E27C-4186-B98D0612ED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855" y="2160588"/>
            <a:ext cx="581632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876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4992-AC21-9F84-0428-BB4079BC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Earning Per Share</a:t>
            </a:r>
            <a:endParaRPr lang="en-KE"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49B7E20F-4F22-AB71-8A87-6F0F90C75F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683" y="2160588"/>
            <a:ext cx="5804671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580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1410-BC6B-B8FC-1DA3-9B4BBC03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EBITDA</a:t>
            </a:r>
            <a:endParaRPr lang="en-KE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04C6B89B-AA36-2ED5-51BE-0848888B08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855" y="2188581"/>
            <a:ext cx="581632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428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E0D3-BF0B-9C16-2D22-968EC2EC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Share Holder Equity</a:t>
            </a:r>
            <a:endParaRPr lang="en-KE" dirty="0"/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B9DFEDE8-691E-353E-B433-649B829C62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059" y="2160588"/>
            <a:ext cx="589792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846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9EDB-508B-FE2E-89A6-70AE6E40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Cash Flow from Operating</a:t>
            </a:r>
            <a:endParaRPr lang="en-KE" dirty="0"/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6E255DA0-7EDE-2F67-9D34-3560E0087B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403" y="2160588"/>
            <a:ext cx="5921231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6292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A357-7148-B653-6A2A-3217B7C9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Cash Flow from Investing</a:t>
            </a:r>
            <a:endParaRPr lang="en-KE" dirty="0"/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059F8459-CB3D-8E16-22D0-2219A19287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403" y="2160588"/>
            <a:ext cx="5921231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81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9930-2BA8-C8DF-4633-3B357336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NUMERICAL ANALYSIS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7ED4B-3E50-D19D-7A98-71198DFD0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The mean, standard deviation and median values were calculated.</a:t>
            </a:r>
          </a:p>
          <a:p>
            <a:r>
              <a:rPr lang="en-GB" sz="2400" dirty="0"/>
              <a:t>The mean depicts the average cost associated with each data group.</a:t>
            </a:r>
          </a:p>
          <a:p>
            <a:r>
              <a:rPr lang="en-GB" sz="2400" dirty="0"/>
              <a:t>The standard deviation from the average cost was necessary to account for differences in cost.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250399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9CEB-53D9-F06D-1F3E-3D3B71A7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Cash Flow from Financial Activities</a:t>
            </a:r>
            <a:endParaRPr lang="en-KE" dirty="0"/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F4F7BD67-81E7-2A25-3BEC-33D5B476A9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403" y="2160588"/>
            <a:ext cx="5921231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4236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6A77-3D33-6254-E084-3EEB5800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Current Ratio</a:t>
            </a:r>
            <a:endParaRPr lang="en-KE" dirty="0"/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72C824F3-4682-64C9-32E7-FC2246B1CB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555" y="2160588"/>
            <a:ext cx="552492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9838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9F10-6640-96D3-6D76-43D0444C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Debt/Equity Ratio</a:t>
            </a:r>
            <a:endParaRPr lang="en-KE" dirty="0"/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034D79F5-60A1-0383-5C38-B4DC6E6C4E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555" y="2160588"/>
            <a:ext cx="552492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9942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1582-E35B-CA74-D801-DFEC5FF81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ROE</a:t>
            </a:r>
            <a:endParaRPr lang="en-KE" dirty="0"/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2DA106CA-3D48-39BF-DA14-B85D844698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963" y="2160588"/>
            <a:ext cx="5688112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8521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948C-849C-EC2E-CC4F-64EC9ACF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ROA</a:t>
            </a:r>
            <a:endParaRPr lang="en-KE" dirty="0"/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677452E4-107C-A24F-FCA2-C20D80F4AF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1" y="2160588"/>
            <a:ext cx="5618176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3656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F844-621B-DCE6-42C0-8647CD3D9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ROI</a:t>
            </a:r>
            <a:endParaRPr lang="en-KE" dirty="0"/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A6B851D1-324C-B769-50DB-887FD7E89F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963" y="2160588"/>
            <a:ext cx="5688112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6109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A86D-689D-2ACD-93C0-EA44630A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number of employees</a:t>
            </a:r>
            <a:endParaRPr lang="en-KE" dirty="0"/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363A479B-C3EC-7B72-2CF0-1F4B009A87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059" y="2160588"/>
            <a:ext cx="589792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0909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8C65D-D3B1-4C33-A82B-8176C8582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50163"/>
            <a:ext cx="8596668" cy="1320800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/>
              <a:t>BAR GRAPH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519663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2148-FF5F-4567-C7E4-8088294DB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Bar Graph Comparing Means Of Numerical Data Of The Years 2013 And 2014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C74FA4-094C-746E-D7C8-8892548BF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493" y="1729968"/>
            <a:ext cx="6503438" cy="4997403"/>
          </a:xfrm>
        </p:spPr>
      </p:pic>
    </p:spTree>
    <p:extLst>
      <p:ext uri="{BB962C8B-B14F-4D97-AF65-F5344CB8AC3E}">
        <p14:creationId xmlns:p14="http://schemas.microsoft.com/office/powerpoint/2010/main" val="19396635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6354-DFE1-AB90-0556-0A35E750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 GRAPH INTERPRATATION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37DE9-768F-8416-74F6-3BC11E871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0" i="0" dirty="0">
                <a:solidFill>
                  <a:srgbClr val="111111"/>
                </a:solidFill>
                <a:effectLst/>
              </a:rPr>
              <a:t> </a:t>
            </a:r>
            <a:r>
              <a:rPr lang="en-GB" sz="2400" dirty="0"/>
              <a:t>The most notable change from 2013 to 2014 is a significant increase in the Inflation Rate in US.</a:t>
            </a:r>
          </a:p>
          <a:p>
            <a:r>
              <a:rPr lang="en-GB" sz="2400" dirty="0"/>
              <a:t>Metrics like “Market Cap in USD”, “Revenue”, and “Gross Income” show noticeable differences between the two years while others like “Current Ratio” and “Debt/Equity Ratio” have minimal changes.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390809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1E53-A5CD-6BCE-7144-62D1F1F1D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various means are as follows:</a:t>
            </a:r>
            <a:endParaRPr lang="en-K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DD7676-A3E1-D778-5070-D9344E65F7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640889"/>
              </p:ext>
            </p:extLst>
          </p:nvPr>
        </p:nvGraphicFramePr>
        <p:xfrm>
          <a:off x="677863" y="2160588"/>
          <a:ext cx="859631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87827516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36264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</a:t>
                      </a:r>
                      <a:endParaRPr lang="en-KE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424477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Market Cap(in B USD) 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175.848864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91752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Revenue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56812.678702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48376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Gross Profit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27545.814532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638363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Net Income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8470.150596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319216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Earning Per Share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0.782511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70251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EBITDA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14760.361217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51660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Share Holder Equity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53023.433979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682702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Cash Flow from Operating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11339.235574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87311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Cash Flow from Investing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  <a:r>
                        <a:rPr lang="en-KE" dirty="0"/>
                        <a:t>6323.103234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72829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3634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340F-5332-2A23-DE62-47AA662B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75" y="2768600"/>
            <a:ext cx="8596668" cy="1320800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/>
              <a:t>PAIR PLOT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092480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3E03CB-32DF-B031-3204-1D0064AEF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12" y="164838"/>
            <a:ext cx="8257590" cy="6528323"/>
          </a:xfrm>
        </p:spPr>
      </p:pic>
    </p:spTree>
    <p:extLst>
      <p:ext uri="{BB962C8B-B14F-4D97-AF65-F5344CB8AC3E}">
        <p14:creationId xmlns:p14="http://schemas.microsoft.com/office/powerpoint/2010/main" val="4330884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F0C80-A7F5-8202-5E19-ED53AF82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PAIR PLOT INTERPRETATION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4FCF9-F955-F4F1-1782-F39FC208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200" dirty="0"/>
              <a:t>The pair plot is essential for comparing several values as pairs against each other.</a:t>
            </a:r>
          </a:p>
          <a:p>
            <a:r>
              <a:rPr lang="en-GB" sz="2200" dirty="0"/>
              <a:t>The plots from the top left to bottom right are the same values compared against themselves hence the appearance of a line graph.</a:t>
            </a:r>
          </a:p>
          <a:p>
            <a:r>
              <a:rPr lang="en-GB" sz="2200" dirty="0"/>
              <a:t>Most of the variables have a positive correlation suggesting an increase in one could cause an increase in the other. For example:</a:t>
            </a:r>
          </a:p>
          <a:p>
            <a:r>
              <a:rPr lang="en-GB" sz="2200" dirty="0"/>
              <a:t>As revenue increases, so does the market cap.</a:t>
            </a:r>
          </a:p>
          <a:p>
            <a:r>
              <a:rPr lang="en-GB" sz="2200" dirty="0"/>
              <a:t>The concentration for the variables is highest from the middle to lower ranges as compared to higher ranges,</a:t>
            </a:r>
            <a:endParaRPr lang="en-KE" sz="2200" dirty="0"/>
          </a:p>
        </p:txBody>
      </p:sp>
    </p:spTree>
    <p:extLst>
      <p:ext uri="{BB962C8B-B14F-4D97-AF65-F5344CB8AC3E}">
        <p14:creationId xmlns:p14="http://schemas.microsoft.com/office/powerpoint/2010/main" val="18011355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D364-EB82-090A-20CC-4B4CD5E5C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64" y="3166188"/>
            <a:ext cx="8596668" cy="1320800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/>
              <a:t>CORRELATION HEAT MAP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4985154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0E7C-A234-EC35-B834-D7AB86799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715"/>
            <a:ext cx="8596668" cy="1320800"/>
          </a:xfrm>
        </p:spPr>
        <p:txBody>
          <a:bodyPr/>
          <a:lstStyle/>
          <a:p>
            <a:r>
              <a:rPr lang="en-GB" u="sng" dirty="0"/>
              <a:t>Correlation Heatmap</a:t>
            </a:r>
            <a:endParaRPr lang="en-KE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9BA637-4A51-5470-825E-2736D08CD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444" y="997382"/>
            <a:ext cx="7604448" cy="5860618"/>
          </a:xfrm>
        </p:spPr>
      </p:pic>
    </p:spTree>
    <p:extLst>
      <p:ext uri="{BB962C8B-B14F-4D97-AF65-F5344CB8AC3E}">
        <p14:creationId xmlns:p14="http://schemas.microsoft.com/office/powerpoint/2010/main" val="9898439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3553-BFC9-08A2-A231-491A3E63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Correlation Heatmap Interpretation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82C19-F008-4F84-CC0B-BB65EE511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b="0" i="0" dirty="0">
                <a:solidFill>
                  <a:srgbClr val="111111"/>
                </a:solidFill>
                <a:effectLst/>
                <a:latin typeface="-apple-system"/>
              </a:rPr>
              <a:t>This correlation heatmap visualizes the relationships between various financial metrics and indicators. </a:t>
            </a:r>
          </a:p>
          <a:p>
            <a:r>
              <a:rPr lang="en-GB" sz="2400" b="0" i="0" dirty="0">
                <a:solidFill>
                  <a:srgbClr val="111111"/>
                </a:solidFill>
                <a:effectLst/>
                <a:latin typeface="-apple-system"/>
              </a:rPr>
              <a:t>The colours range from dark purple, indicating a strong negative correlation</a:t>
            </a:r>
          </a:p>
          <a:p>
            <a:r>
              <a:rPr lang="en-GB" sz="2400" b="0" i="0" dirty="0">
                <a:solidFill>
                  <a:srgbClr val="111111"/>
                </a:solidFill>
                <a:effectLst/>
                <a:latin typeface="-apple-system"/>
              </a:rPr>
              <a:t> to dark green, indicating a strong positive correlation. </a:t>
            </a:r>
          </a:p>
          <a:p>
            <a:r>
              <a:rPr lang="en-GB" sz="2400" b="0" i="0" dirty="0">
                <a:solidFill>
                  <a:srgbClr val="111111"/>
                </a:solidFill>
                <a:effectLst/>
                <a:latin typeface="-apple-system"/>
              </a:rPr>
              <a:t>Lighter colours represent weaker correlations.</a:t>
            </a:r>
          </a:p>
          <a:p>
            <a:r>
              <a:rPr lang="en-GB" sz="2400" b="0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en-GB" sz="2400" dirty="0">
                <a:latin typeface="-apple-system"/>
              </a:rPr>
              <a:t>For example, there is a strong positive correlation between </a:t>
            </a:r>
            <a:r>
              <a:rPr lang="en-GB" sz="2400" b="1" dirty="0">
                <a:latin typeface="-apple-system"/>
              </a:rPr>
              <a:t>EBITDA</a:t>
            </a:r>
            <a:r>
              <a:rPr lang="en-GB" sz="2400" dirty="0">
                <a:latin typeface="-apple-system"/>
              </a:rPr>
              <a:t> and </a:t>
            </a:r>
            <a:r>
              <a:rPr lang="en-GB" sz="2400" b="1" dirty="0">
                <a:latin typeface="-apple-system"/>
              </a:rPr>
              <a:t>Gross Profit</a:t>
            </a:r>
            <a:r>
              <a:rPr lang="en-GB" sz="2400" dirty="0">
                <a:latin typeface="-apple-system"/>
              </a:rPr>
              <a:t> as indicated by the dark green colour. </a:t>
            </a:r>
            <a:endParaRPr lang="en-GB" sz="2400" b="0" i="0" baseline="30000" dirty="0">
              <a:effectLst/>
              <a:latin typeface="-apple-system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898038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D598-AEF6-ECB3-25E0-8A0CF15A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367" y="2886269"/>
            <a:ext cx="8596668" cy="1320800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/>
              <a:t>VIOLIN PLOT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6284590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4BCB-0817-963F-C53D-64039D7A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VIOLIN PLOT OF NET INCOME ACROSS YEARS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CC2238-22D7-9C2D-318B-9920AA98C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068" y="1587986"/>
            <a:ext cx="8201609" cy="5256787"/>
          </a:xfrm>
        </p:spPr>
      </p:pic>
    </p:spTree>
    <p:extLst>
      <p:ext uri="{BB962C8B-B14F-4D97-AF65-F5344CB8AC3E}">
        <p14:creationId xmlns:p14="http://schemas.microsoft.com/office/powerpoint/2010/main" val="32740235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ACFC7-0D84-5D26-AFF7-33A0D012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VIOLIN PLOT INTERPRETATION</a:t>
            </a:r>
            <a:endParaRPr lang="en-K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506282-4211-4884-2FCA-0EC373095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111111"/>
                </a:solidFill>
                <a:latin typeface="-apple-system"/>
              </a:rPr>
              <a:t>T</a:t>
            </a: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he width of each plot at different income levels indicates the density or frequency of data points at those levels.</a:t>
            </a:r>
          </a:p>
          <a:p>
            <a:r>
              <a:rPr lang="en-GB" dirty="0">
                <a:latin typeface="-apple-system"/>
              </a:rPr>
              <a:t>In 2013, there’s a wider distribution indicating more variance in net income, while in 2014, the distribution is narrower and skewed towards higher income levels</a:t>
            </a:r>
            <a:r>
              <a:rPr lang="en-GB" dirty="0">
                <a:solidFill>
                  <a:srgbClr val="111111"/>
                </a:solidFill>
                <a:latin typeface="-apple-system"/>
              </a:rPr>
              <a:t>.</a:t>
            </a:r>
          </a:p>
          <a:p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The violin for year 2013 shows a broader distribution with a significant concentration around the lower and upper-middle income ranges.</a:t>
            </a:r>
          </a:p>
          <a:p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The violin for year 2014 has a narrower shape, indicating less variance in net income with most data points concentrated around higher incomes.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8143892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536D-E559-CFF2-C516-F2975E63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42" y="2606351"/>
            <a:ext cx="8596668" cy="1320800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GB" dirty="0"/>
              <a:t>THANK </a:t>
            </a:r>
            <a:br>
              <a:rPr lang="en-GB" dirty="0"/>
            </a:br>
            <a:r>
              <a:rPr lang="en-GB" dirty="0"/>
              <a:t>YOU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90055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39D1F-4A61-B32E-A226-3EBFD9AF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F1CB8-7E4D-B9F6-A889-79C03A29A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Data</a:t>
            </a:r>
            <a:endParaRPr lang="en-K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Mean</a:t>
            </a:r>
            <a:endParaRPr lang="en-KE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K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59D89A-E5F7-754A-FC5F-50BF2844E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345994"/>
              </p:ext>
            </p:extLst>
          </p:nvPr>
        </p:nvGraphicFramePr>
        <p:xfrm>
          <a:off x="933061" y="2097723"/>
          <a:ext cx="1030047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2939">
                  <a:extLst>
                    <a:ext uri="{9D8B030D-6E8A-4147-A177-3AD203B41FA5}">
                      <a16:colId xmlns:a16="http://schemas.microsoft.com/office/drawing/2014/main" val="1704139355"/>
                    </a:ext>
                  </a:extLst>
                </a:gridCol>
                <a:gridCol w="5137539">
                  <a:extLst>
                    <a:ext uri="{9D8B030D-6E8A-4147-A177-3AD203B41FA5}">
                      <a16:colId xmlns:a16="http://schemas.microsoft.com/office/drawing/2014/main" val="1028665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</a:t>
                      </a:r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24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Cash Flow from Financial Activities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-2087.00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99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Current Ratio 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1.3224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40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Debt/Equity Ratio 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0.3164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ROE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9.8734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28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ROA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6.0682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20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ROI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7.5468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63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Net Profit Margin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11.6899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84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Free Cash Flow per Share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0.0651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3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Return on Tangible Equity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16.2814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50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Number of Employees 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106700.0000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93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Inflation Rate(in US)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1.6222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165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51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5D8F-B761-0D6B-9D3B-C7DD4D38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standard deviation from the mean of the different data is as follows:</a:t>
            </a:r>
            <a:endParaRPr lang="en-K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884E92-DED1-2AFD-EC24-17D498F97D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937299"/>
              </p:ext>
            </p:extLst>
          </p:nvPr>
        </p:nvGraphicFramePr>
        <p:xfrm>
          <a:off x="677863" y="2160588"/>
          <a:ext cx="859631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482294859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582481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Standard deviation</a:t>
                      </a:r>
                      <a:endParaRPr lang="en-KE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29347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Market Cap(in B USD) 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184.251925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246458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Revenue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45731.547071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37933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Gross Profit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20978.010247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679604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Net Income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11537.243136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943419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Earning Per Share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4.271091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496526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EBITDA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17015.476567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795120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Share Holder Equity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45267.244633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51266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Cash Flow from Operating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19644.662073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84089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Cash Flow from Investing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12752.985176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75398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Cash Flow from Financial Activities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10585.259289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528557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1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BE75-909E-F23E-8DCD-84525148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FC4F4C-247B-D320-0F78-CB254A6F80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924593"/>
              </p:ext>
            </p:extLst>
          </p:nvPr>
        </p:nvGraphicFramePr>
        <p:xfrm>
          <a:off x="838200" y="2086882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2299056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08055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Standard deviation</a:t>
                      </a:r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00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Current Ratio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1.518842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432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Debt/Equity Ratio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1.468276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ROE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20.907196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25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ROA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7.020664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828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ROI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12.373381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42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Net Profit Margin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9.585452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81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Free Cash Flow per Share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2.164338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652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Return on Tangible Equity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171.354353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42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Number of Employees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111201.691082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11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Inflation Rate(in US)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0.066647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596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62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B31A-A590-E5D1-EEB4-1AD5A925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median value in each data group is:</a:t>
            </a:r>
            <a:endParaRPr lang="en-K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3EE241-889F-A1CF-079F-84E800529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366091"/>
              </p:ext>
            </p:extLst>
          </p:nvPr>
        </p:nvGraphicFramePr>
        <p:xfrm>
          <a:off x="677863" y="2160588"/>
          <a:ext cx="859631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616295017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696298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Median</a:t>
                      </a:r>
                      <a:endParaRPr lang="en-KE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3349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Market Cap(in B USD) 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108.4800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65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Revenue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52708.0000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22220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Gross Profit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21915.0000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628713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Net Income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4757.8000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802630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Earning Per Share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1.4200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455374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EBITDA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9593.7010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237318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Share Holder Equity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55865.0000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108394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Cash Flow from Operating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5865.0000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405577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Cash Flow from Investing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  <a:r>
                        <a:rPr lang="en-KE" dirty="0"/>
                        <a:t>4714.0000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88374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Cash Flow from Financial Activities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-2087.0000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35115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Current Ratio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1.3224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630254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9404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538</TotalTime>
  <Words>1156</Words>
  <Application>Microsoft Office PowerPoint</Application>
  <PresentationFormat>Widescreen</PresentationFormat>
  <Paragraphs>227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-apple-system</vt:lpstr>
      <vt:lpstr>Arial</vt:lpstr>
      <vt:lpstr>Calibri</vt:lpstr>
      <vt:lpstr>Söhne</vt:lpstr>
      <vt:lpstr>Trebuchet MS</vt:lpstr>
      <vt:lpstr>Wingdings</vt:lpstr>
      <vt:lpstr>Wingdings 3</vt:lpstr>
      <vt:lpstr>Facet</vt:lpstr>
      <vt:lpstr>Data Visualization for Financial Statements</vt:lpstr>
      <vt:lpstr>Financial Insights Project </vt:lpstr>
      <vt:lpstr>PowerPoint Presentation</vt:lpstr>
      <vt:lpstr>NUMERICAL ANALYSIS</vt:lpstr>
      <vt:lpstr>The various means are as follows:</vt:lpstr>
      <vt:lpstr>PowerPoint Presentation</vt:lpstr>
      <vt:lpstr>The standard deviation from the mean of the different data is as follows:</vt:lpstr>
      <vt:lpstr>PowerPoint Presentation</vt:lpstr>
      <vt:lpstr>The median value in each data group is:</vt:lpstr>
      <vt:lpstr>PowerPoint Presentation</vt:lpstr>
      <vt:lpstr>GRAPHICAL ANALYSIS</vt:lpstr>
      <vt:lpstr>HISTOGRAMS</vt:lpstr>
      <vt:lpstr>Histogram of Market Cap(in B USD)</vt:lpstr>
      <vt:lpstr>Histogram of Revenue</vt:lpstr>
      <vt:lpstr>Histogram of Gross Profit</vt:lpstr>
      <vt:lpstr>Histogram of Net Income</vt:lpstr>
      <vt:lpstr>Histogram of Earning Per Share</vt:lpstr>
      <vt:lpstr>Histogram of EBITDA</vt:lpstr>
      <vt:lpstr>Histogram of Share Holder Equity</vt:lpstr>
      <vt:lpstr>Histogram of Cash Flow from Operating</vt:lpstr>
      <vt:lpstr>Histogram of Cash Flow from Investing</vt:lpstr>
      <vt:lpstr>Histogram of Cash Flow from Financial Activities</vt:lpstr>
      <vt:lpstr>Histogram of Debt/Equity Ratio</vt:lpstr>
      <vt:lpstr>Histogram of ROE</vt:lpstr>
      <vt:lpstr>Histogram of ROA</vt:lpstr>
      <vt:lpstr>Histogram of ROI</vt:lpstr>
      <vt:lpstr>Histogram of Net Profit Margin</vt:lpstr>
      <vt:lpstr>Histogram of Free Cash Flow per Share</vt:lpstr>
      <vt:lpstr>Histogram of Number of Employees</vt:lpstr>
      <vt:lpstr>BOX PLOTS</vt:lpstr>
      <vt:lpstr>PowerPoint Presentation</vt:lpstr>
      <vt:lpstr>Box Plot of Revenue</vt:lpstr>
      <vt:lpstr>Box Plot of Gross Profit</vt:lpstr>
      <vt:lpstr>Box Plot of Net Income</vt:lpstr>
      <vt:lpstr>Box Plot of Earning Per Share</vt:lpstr>
      <vt:lpstr>Box Plot of EBITDA</vt:lpstr>
      <vt:lpstr>Box Plot of Share Holder Equity</vt:lpstr>
      <vt:lpstr>Box Plot of Cash Flow from Operating</vt:lpstr>
      <vt:lpstr>Box Plot of Cash Flow from Investing</vt:lpstr>
      <vt:lpstr>Box Plot of Cash Flow from Financial Activities</vt:lpstr>
      <vt:lpstr>Box Plot of Current Ratio</vt:lpstr>
      <vt:lpstr>Box Plot of Debt/Equity Ratio</vt:lpstr>
      <vt:lpstr>Box Plot of ROE</vt:lpstr>
      <vt:lpstr>Box plot of ROA</vt:lpstr>
      <vt:lpstr>Box Plot of ROI</vt:lpstr>
      <vt:lpstr>Box plot of number of employees</vt:lpstr>
      <vt:lpstr>BAR GRAPH</vt:lpstr>
      <vt:lpstr>Bar Graph Comparing Means Of Numerical Data Of The Years 2013 And 2014</vt:lpstr>
      <vt:lpstr>BAR GRAPH INTERPRATATION</vt:lpstr>
      <vt:lpstr>PAIR PLOT</vt:lpstr>
      <vt:lpstr>PowerPoint Presentation</vt:lpstr>
      <vt:lpstr>PAIR PLOT INTERPRETATION</vt:lpstr>
      <vt:lpstr>CORRELATION HEAT MAP</vt:lpstr>
      <vt:lpstr>Correlation Heatmap</vt:lpstr>
      <vt:lpstr>Correlation Heatmap Interpretation</vt:lpstr>
      <vt:lpstr>VIOLIN PLOT</vt:lpstr>
      <vt:lpstr>VIOLIN PLOT OF NET INCOME ACROSS YEARS</vt:lpstr>
      <vt:lpstr>VIOLIN PLOT INTERPRETATION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for Financial Statements</dc:title>
  <dc:creator>hillary chemiron</dc:creator>
  <cp:lastModifiedBy>hillary chemiron</cp:lastModifiedBy>
  <cp:revision>7</cp:revision>
  <dcterms:created xsi:type="dcterms:W3CDTF">2024-01-15T07:04:43Z</dcterms:created>
  <dcterms:modified xsi:type="dcterms:W3CDTF">2024-01-18T11:56:55Z</dcterms:modified>
</cp:coreProperties>
</file>