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304" r:id="rId3"/>
    <p:sldId id="305" r:id="rId4"/>
    <p:sldId id="298" r:id="rId5"/>
    <p:sldId id="257" r:id="rId6"/>
    <p:sldId id="258" r:id="rId7"/>
    <p:sldId id="259" r:id="rId8"/>
    <p:sldId id="260" r:id="rId9"/>
    <p:sldId id="261" r:id="rId10"/>
    <p:sldId id="262" r:id="rId11"/>
    <p:sldId id="263" r:id="rId12"/>
    <p:sldId id="281"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313"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9" r:id="rId48"/>
    <p:sldId id="300" r:id="rId49"/>
    <p:sldId id="312" r:id="rId50"/>
    <p:sldId id="306" r:id="rId51"/>
    <p:sldId id="307" r:id="rId52"/>
    <p:sldId id="308" r:id="rId53"/>
    <p:sldId id="301" r:id="rId54"/>
    <p:sldId id="302" r:id="rId55"/>
    <p:sldId id="303" r:id="rId56"/>
    <p:sldId id="309" r:id="rId57"/>
    <p:sldId id="310" r:id="rId58"/>
    <p:sldId id="311" r:id="rId59"/>
    <p:sldId id="315" r:id="rId60"/>
    <p:sldId id="317" r:id="rId61"/>
    <p:sldId id="318" r:id="rId62"/>
    <p:sldId id="319" r:id="rId63"/>
    <p:sldId id="31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2" d="100"/>
          <a:sy n="82" d="100"/>
        </p:scale>
        <p:origin x="7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392445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376791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597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1050037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8431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2392671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341244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159272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226021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1B2-E8FC-42A7-9B5F-E78DD65F011B}" type="datetimeFigureOut">
              <a:rPr lang="en-KE" smtClean="0"/>
              <a:t>18/01/2024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174993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1B2-E8FC-42A7-9B5F-E78DD65F011B}" type="datetimeFigureOut">
              <a:rPr lang="en-KE" smtClean="0"/>
              <a:t>18/01/2024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328105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1B2-E8FC-42A7-9B5F-E78DD65F011B}" type="datetimeFigureOut">
              <a:rPr lang="en-KE" smtClean="0"/>
              <a:t>18/01/2024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20125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1B2-E8FC-42A7-9B5F-E78DD65F011B}" type="datetimeFigureOut">
              <a:rPr lang="en-KE" smtClean="0"/>
              <a:t>18/01/2024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328238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1B2-E8FC-42A7-9B5F-E78DD65F011B}" type="datetimeFigureOut">
              <a:rPr lang="en-KE" smtClean="0"/>
              <a:t>18/01/2024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316475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1B2-E8FC-42A7-9B5F-E78DD65F011B}" type="datetimeFigureOut">
              <a:rPr lang="en-KE" smtClean="0"/>
              <a:t>18/01/2024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C929578-FD7A-4CAB-862F-AC3DC981C9E7}" type="slidenum">
              <a:rPr lang="en-KE" smtClean="0"/>
              <a:t>‹#›</a:t>
            </a:fld>
            <a:endParaRPr lang="en-KE"/>
          </a:p>
        </p:txBody>
      </p:sp>
    </p:spTree>
    <p:extLst>
      <p:ext uri="{BB962C8B-B14F-4D97-AF65-F5344CB8AC3E}">
        <p14:creationId xmlns:p14="http://schemas.microsoft.com/office/powerpoint/2010/main" val="37555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C929578-FD7A-4CAB-862F-AC3DC981C9E7}" type="slidenum">
              <a:rPr lang="en-KE" smtClean="0"/>
              <a:t>‹#›</a:t>
            </a:fld>
            <a:endParaRPr lang="en-KE"/>
          </a:p>
        </p:txBody>
      </p:sp>
      <p:sp>
        <p:nvSpPr>
          <p:cNvPr id="5" name="Date Placeholder 4"/>
          <p:cNvSpPr>
            <a:spLocks noGrp="1"/>
          </p:cNvSpPr>
          <p:nvPr>
            <p:ph type="dt" sz="half" idx="10"/>
          </p:nvPr>
        </p:nvSpPr>
        <p:spPr/>
        <p:txBody>
          <a:bodyPr/>
          <a:lstStyle/>
          <a:p>
            <a:fld id="{4E69E1B2-E8FC-42A7-9B5F-E78DD65F011B}" type="datetimeFigureOut">
              <a:rPr lang="en-KE" smtClean="0"/>
              <a:t>18/01/2024</a:t>
            </a:fld>
            <a:endParaRPr lang="en-KE"/>
          </a:p>
        </p:txBody>
      </p:sp>
    </p:spTree>
    <p:extLst>
      <p:ext uri="{BB962C8B-B14F-4D97-AF65-F5344CB8AC3E}">
        <p14:creationId xmlns:p14="http://schemas.microsoft.com/office/powerpoint/2010/main" val="188181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69E1B2-E8FC-42A7-9B5F-E78DD65F011B}" type="datetimeFigureOut">
              <a:rPr lang="en-KE" smtClean="0"/>
              <a:t>18/01/2024</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929578-FD7A-4CAB-862F-AC3DC981C9E7}" type="slidenum">
              <a:rPr lang="en-KE" smtClean="0"/>
              <a:t>‹#›</a:t>
            </a:fld>
            <a:endParaRPr lang="en-KE"/>
          </a:p>
        </p:txBody>
      </p:sp>
    </p:spTree>
    <p:extLst>
      <p:ext uri="{BB962C8B-B14F-4D97-AF65-F5344CB8AC3E}">
        <p14:creationId xmlns:p14="http://schemas.microsoft.com/office/powerpoint/2010/main" val="389723083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044C-624C-6599-6A7B-16BA0FB349EE}"/>
              </a:ext>
            </a:extLst>
          </p:cNvPr>
          <p:cNvSpPr>
            <a:spLocks noGrp="1"/>
          </p:cNvSpPr>
          <p:nvPr>
            <p:ph type="ctrTitle"/>
          </p:nvPr>
        </p:nvSpPr>
        <p:spPr/>
        <p:txBody>
          <a:bodyPr>
            <a:normAutofit fontScale="90000"/>
          </a:bodyPr>
          <a:lstStyle/>
          <a:p>
            <a:r>
              <a:rPr lang="en-GB" dirty="0"/>
              <a:t>Data Visualization for Financial Statements</a:t>
            </a:r>
            <a:endParaRPr lang="en-KE" dirty="0"/>
          </a:p>
        </p:txBody>
      </p:sp>
      <p:sp>
        <p:nvSpPr>
          <p:cNvPr id="3" name="Subtitle 2">
            <a:extLst>
              <a:ext uri="{FF2B5EF4-FFF2-40B4-BE49-F238E27FC236}">
                <a16:creationId xmlns:a16="http://schemas.microsoft.com/office/drawing/2014/main" id="{AA6E6CCB-48E0-DD63-CF3F-A7B20406A399}"/>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232817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56FF-9687-9E66-1AF5-93313DFFEC7D}"/>
              </a:ext>
            </a:extLst>
          </p:cNvPr>
          <p:cNvSpPr>
            <a:spLocks noGrp="1"/>
          </p:cNvSpPr>
          <p:nvPr>
            <p:ph type="title"/>
          </p:nvPr>
        </p:nvSpPr>
        <p:spPr/>
        <p:txBody>
          <a:bodyPr/>
          <a:lstStyle/>
          <a:p>
            <a:endParaRPr lang="en-KE"/>
          </a:p>
        </p:txBody>
      </p:sp>
      <p:graphicFrame>
        <p:nvGraphicFramePr>
          <p:cNvPr id="4" name="Content Placeholder 3">
            <a:extLst>
              <a:ext uri="{FF2B5EF4-FFF2-40B4-BE49-F238E27FC236}">
                <a16:creationId xmlns:a16="http://schemas.microsoft.com/office/drawing/2014/main" id="{C99A3734-1D87-2D7C-80E3-56F97FC43074}"/>
              </a:ext>
            </a:extLst>
          </p:cNvPr>
          <p:cNvGraphicFramePr>
            <a:graphicFrameLocks noGrp="1"/>
          </p:cNvGraphicFramePr>
          <p:nvPr>
            <p:ph idx="1"/>
            <p:extLst>
              <p:ext uri="{D42A27DB-BD31-4B8C-83A1-F6EECF244321}">
                <p14:modId xmlns:p14="http://schemas.microsoft.com/office/powerpoint/2010/main" val="295140126"/>
              </p:ext>
            </p:extLst>
          </p:nvPr>
        </p:nvGraphicFramePr>
        <p:xfrm>
          <a:off x="677863" y="2160588"/>
          <a:ext cx="8596312" cy="370840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841985965"/>
                    </a:ext>
                  </a:extLst>
                </a:gridCol>
                <a:gridCol w="4298156">
                  <a:extLst>
                    <a:ext uri="{9D8B030D-6E8A-4147-A177-3AD203B41FA5}">
                      <a16:colId xmlns:a16="http://schemas.microsoft.com/office/drawing/2014/main" val="3631224023"/>
                    </a:ext>
                  </a:extLst>
                </a:gridCol>
              </a:tblGrid>
              <a:tr h="370840">
                <a:tc>
                  <a:txBody>
                    <a:bodyPr/>
                    <a:lstStyle/>
                    <a:p>
                      <a:r>
                        <a:rPr lang="en-GB" dirty="0"/>
                        <a:t>Data</a:t>
                      </a:r>
                      <a:endParaRPr lang="en-KE" dirty="0"/>
                    </a:p>
                  </a:txBody>
                  <a:tcPr marL="74751" marR="74751"/>
                </a:tc>
                <a:tc>
                  <a:txBody>
                    <a:bodyPr/>
                    <a:lstStyle/>
                    <a:p>
                      <a:r>
                        <a:rPr lang="en-GB" dirty="0"/>
                        <a:t>Median</a:t>
                      </a:r>
                      <a:endParaRPr lang="en-KE" dirty="0"/>
                    </a:p>
                  </a:txBody>
                  <a:tcPr marL="74751" marR="74751"/>
                </a:tc>
                <a:extLst>
                  <a:ext uri="{0D108BD9-81ED-4DB2-BD59-A6C34878D82A}">
                    <a16:rowId xmlns:a16="http://schemas.microsoft.com/office/drawing/2014/main" val="468097945"/>
                  </a:ext>
                </a:extLst>
              </a:tr>
              <a:tr h="370840">
                <a:tc>
                  <a:txBody>
                    <a:bodyPr/>
                    <a:lstStyle/>
                    <a:p>
                      <a:r>
                        <a:rPr lang="en-GB" dirty="0"/>
                        <a:t>Debt/Equity Ratio</a:t>
                      </a:r>
                      <a:endParaRPr lang="en-KE" dirty="0"/>
                    </a:p>
                  </a:txBody>
                  <a:tcPr marL="74751" marR="74751"/>
                </a:tc>
                <a:tc>
                  <a:txBody>
                    <a:bodyPr/>
                    <a:lstStyle/>
                    <a:p>
                      <a:r>
                        <a:rPr lang="en-KE" dirty="0"/>
                        <a:t>0.3164</a:t>
                      </a:r>
                    </a:p>
                  </a:txBody>
                  <a:tcPr marL="74751" marR="74751"/>
                </a:tc>
                <a:extLst>
                  <a:ext uri="{0D108BD9-81ED-4DB2-BD59-A6C34878D82A}">
                    <a16:rowId xmlns:a16="http://schemas.microsoft.com/office/drawing/2014/main" val="3054503777"/>
                  </a:ext>
                </a:extLst>
              </a:tr>
              <a:tr h="370840">
                <a:tc>
                  <a:txBody>
                    <a:bodyPr/>
                    <a:lstStyle/>
                    <a:p>
                      <a:r>
                        <a:rPr lang="en-GB" dirty="0"/>
                        <a:t>ROE</a:t>
                      </a:r>
                      <a:endParaRPr lang="en-KE" dirty="0"/>
                    </a:p>
                  </a:txBody>
                  <a:tcPr marL="74751" marR="74751"/>
                </a:tc>
                <a:tc>
                  <a:txBody>
                    <a:bodyPr/>
                    <a:lstStyle/>
                    <a:p>
                      <a:r>
                        <a:rPr lang="en-KE" dirty="0"/>
                        <a:t>9.8734</a:t>
                      </a:r>
                    </a:p>
                  </a:txBody>
                  <a:tcPr marL="74751" marR="74751"/>
                </a:tc>
                <a:extLst>
                  <a:ext uri="{0D108BD9-81ED-4DB2-BD59-A6C34878D82A}">
                    <a16:rowId xmlns:a16="http://schemas.microsoft.com/office/drawing/2014/main" val="1940659407"/>
                  </a:ext>
                </a:extLst>
              </a:tr>
              <a:tr h="370840">
                <a:tc>
                  <a:txBody>
                    <a:bodyPr/>
                    <a:lstStyle/>
                    <a:p>
                      <a:r>
                        <a:rPr lang="en-GB" dirty="0"/>
                        <a:t>ROA</a:t>
                      </a:r>
                      <a:endParaRPr lang="en-KE" dirty="0"/>
                    </a:p>
                  </a:txBody>
                  <a:tcPr marL="74751" marR="74751"/>
                </a:tc>
                <a:tc>
                  <a:txBody>
                    <a:bodyPr/>
                    <a:lstStyle/>
                    <a:p>
                      <a:r>
                        <a:rPr lang="en-KE" dirty="0"/>
                        <a:t>6.0682</a:t>
                      </a:r>
                    </a:p>
                  </a:txBody>
                  <a:tcPr marL="74751" marR="74751"/>
                </a:tc>
                <a:extLst>
                  <a:ext uri="{0D108BD9-81ED-4DB2-BD59-A6C34878D82A}">
                    <a16:rowId xmlns:a16="http://schemas.microsoft.com/office/drawing/2014/main" val="2816093897"/>
                  </a:ext>
                </a:extLst>
              </a:tr>
              <a:tr h="370840">
                <a:tc>
                  <a:txBody>
                    <a:bodyPr/>
                    <a:lstStyle/>
                    <a:p>
                      <a:r>
                        <a:rPr lang="en-GB" dirty="0"/>
                        <a:t>ROI</a:t>
                      </a:r>
                      <a:endParaRPr lang="en-KE" dirty="0"/>
                    </a:p>
                  </a:txBody>
                  <a:tcPr marL="74751" marR="74751"/>
                </a:tc>
                <a:tc>
                  <a:txBody>
                    <a:bodyPr/>
                    <a:lstStyle/>
                    <a:p>
                      <a:r>
                        <a:rPr lang="en-KE" dirty="0"/>
                        <a:t>7.5468</a:t>
                      </a:r>
                    </a:p>
                  </a:txBody>
                  <a:tcPr marL="74751" marR="74751"/>
                </a:tc>
                <a:extLst>
                  <a:ext uri="{0D108BD9-81ED-4DB2-BD59-A6C34878D82A}">
                    <a16:rowId xmlns:a16="http://schemas.microsoft.com/office/drawing/2014/main" val="1344423460"/>
                  </a:ext>
                </a:extLst>
              </a:tr>
              <a:tr h="370840">
                <a:tc>
                  <a:txBody>
                    <a:bodyPr/>
                    <a:lstStyle/>
                    <a:p>
                      <a:r>
                        <a:rPr lang="en-GB" dirty="0"/>
                        <a:t>Net Profit Margin</a:t>
                      </a:r>
                      <a:endParaRPr lang="en-KE" dirty="0"/>
                    </a:p>
                  </a:txBody>
                  <a:tcPr marL="74751" marR="74751"/>
                </a:tc>
                <a:tc>
                  <a:txBody>
                    <a:bodyPr/>
                    <a:lstStyle/>
                    <a:p>
                      <a:r>
                        <a:rPr lang="en-KE" dirty="0"/>
                        <a:t>11.6899</a:t>
                      </a:r>
                    </a:p>
                  </a:txBody>
                  <a:tcPr marL="74751" marR="74751"/>
                </a:tc>
                <a:extLst>
                  <a:ext uri="{0D108BD9-81ED-4DB2-BD59-A6C34878D82A}">
                    <a16:rowId xmlns:a16="http://schemas.microsoft.com/office/drawing/2014/main" val="3278079313"/>
                  </a:ext>
                </a:extLst>
              </a:tr>
              <a:tr h="370840">
                <a:tc>
                  <a:txBody>
                    <a:bodyPr/>
                    <a:lstStyle/>
                    <a:p>
                      <a:r>
                        <a:rPr lang="en-GB" dirty="0"/>
                        <a:t>Free Cash Flow per Share</a:t>
                      </a:r>
                      <a:endParaRPr lang="en-KE" dirty="0"/>
                    </a:p>
                  </a:txBody>
                  <a:tcPr marL="74751" marR="74751"/>
                </a:tc>
                <a:tc>
                  <a:txBody>
                    <a:bodyPr/>
                    <a:lstStyle/>
                    <a:p>
                      <a:r>
                        <a:rPr lang="en-KE" dirty="0"/>
                        <a:t>0.0651</a:t>
                      </a:r>
                    </a:p>
                  </a:txBody>
                  <a:tcPr marL="74751" marR="74751"/>
                </a:tc>
                <a:extLst>
                  <a:ext uri="{0D108BD9-81ED-4DB2-BD59-A6C34878D82A}">
                    <a16:rowId xmlns:a16="http://schemas.microsoft.com/office/drawing/2014/main" val="3680083317"/>
                  </a:ext>
                </a:extLst>
              </a:tr>
              <a:tr h="370840">
                <a:tc>
                  <a:txBody>
                    <a:bodyPr/>
                    <a:lstStyle/>
                    <a:p>
                      <a:r>
                        <a:rPr lang="en-GB" dirty="0"/>
                        <a:t>Return on Tangible Equity</a:t>
                      </a:r>
                      <a:endParaRPr lang="en-KE" dirty="0"/>
                    </a:p>
                  </a:txBody>
                  <a:tcPr marL="74751" marR="74751"/>
                </a:tc>
                <a:tc>
                  <a:txBody>
                    <a:bodyPr/>
                    <a:lstStyle/>
                    <a:p>
                      <a:r>
                        <a:rPr lang="en-KE" dirty="0"/>
                        <a:t>16.2814</a:t>
                      </a:r>
                    </a:p>
                  </a:txBody>
                  <a:tcPr marL="74751" marR="74751"/>
                </a:tc>
                <a:extLst>
                  <a:ext uri="{0D108BD9-81ED-4DB2-BD59-A6C34878D82A}">
                    <a16:rowId xmlns:a16="http://schemas.microsoft.com/office/drawing/2014/main" val="1039759815"/>
                  </a:ext>
                </a:extLst>
              </a:tr>
              <a:tr h="370840">
                <a:tc>
                  <a:txBody>
                    <a:bodyPr/>
                    <a:lstStyle/>
                    <a:p>
                      <a:r>
                        <a:rPr lang="en-GB" dirty="0"/>
                        <a:t>Number of Employees</a:t>
                      </a:r>
                      <a:endParaRPr lang="en-KE" dirty="0"/>
                    </a:p>
                  </a:txBody>
                  <a:tcPr marL="74751" marR="74751"/>
                </a:tc>
                <a:tc>
                  <a:txBody>
                    <a:bodyPr/>
                    <a:lstStyle/>
                    <a:p>
                      <a:r>
                        <a:rPr lang="en-KE" dirty="0"/>
                        <a:t>106700.0000</a:t>
                      </a:r>
                    </a:p>
                  </a:txBody>
                  <a:tcPr marL="74751" marR="74751"/>
                </a:tc>
                <a:extLst>
                  <a:ext uri="{0D108BD9-81ED-4DB2-BD59-A6C34878D82A}">
                    <a16:rowId xmlns:a16="http://schemas.microsoft.com/office/drawing/2014/main" val="1515690082"/>
                  </a:ext>
                </a:extLst>
              </a:tr>
              <a:tr h="370840">
                <a:tc>
                  <a:txBody>
                    <a:bodyPr/>
                    <a:lstStyle/>
                    <a:p>
                      <a:r>
                        <a:rPr lang="en-GB" dirty="0"/>
                        <a:t>Inflation Rate(in US)</a:t>
                      </a:r>
                      <a:endParaRPr lang="en-KE" dirty="0"/>
                    </a:p>
                  </a:txBody>
                  <a:tcPr marL="74751" marR="74751"/>
                </a:tc>
                <a:tc>
                  <a:txBody>
                    <a:bodyPr/>
                    <a:lstStyle/>
                    <a:p>
                      <a:r>
                        <a:rPr lang="en-KE" dirty="0"/>
                        <a:t>1.6222</a:t>
                      </a:r>
                    </a:p>
                  </a:txBody>
                  <a:tcPr marL="74751" marR="74751"/>
                </a:tc>
                <a:extLst>
                  <a:ext uri="{0D108BD9-81ED-4DB2-BD59-A6C34878D82A}">
                    <a16:rowId xmlns:a16="http://schemas.microsoft.com/office/drawing/2014/main" val="3973528170"/>
                  </a:ext>
                </a:extLst>
              </a:tr>
            </a:tbl>
          </a:graphicData>
        </a:graphic>
      </p:graphicFrame>
    </p:spTree>
    <p:extLst>
      <p:ext uri="{BB962C8B-B14F-4D97-AF65-F5344CB8AC3E}">
        <p14:creationId xmlns:p14="http://schemas.microsoft.com/office/powerpoint/2010/main" val="58106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C54E-7466-DA83-CD21-3422B0F21844}"/>
              </a:ext>
            </a:extLst>
          </p:cNvPr>
          <p:cNvSpPr>
            <a:spLocks noGrp="1"/>
          </p:cNvSpPr>
          <p:nvPr>
            <p:ph type="title"/>
          </p:nvPr>
        </p:nvSpPr>
        <p:spPr/>
        <p:txBody>
          <a:bodyPr/>
          <a:lstStyle/>
          <a:p>
            <a:r>
              <a:rPr lang="en-GB" b="1" dirty="0"/>
              <a:t>GRAPHICAL ANALYSIS</a:t>
            </a:r>
            <a:endParaRPr lang="en-KE" b="1" dirty="0"/>
          </a:p>
        </p:txBody>
      </p:sp>
      <p:sp>
        <p:nvSpPr>
          <p:cNvPr id="3" name="Content Placeholder 2">
            <a:extLst>
              <a:ext uri="{FF2B5EF4-FFF2-40B4-BE49-F238E27FC236}">
                <a16:creationId xmlns:a16="http://schemas.microsoft.com/office/drawing/2014/main" id="{F43C93FC-FDB9-9F01-26DA-07D6D4BC0A82}"/>
              </a:ext>
            </a:extLst>
          </p:cNvPr>
          <p:cNvSpPr>
            <a:spLocks noGrp="1"/>
          </p:cNvSpPr>
          <p:nvPr>
            <p:ph idx="1"/>
          </p:nvPr>
        </p:nvSpPr>
        <p:spPr/>
        <p:txBody>
          <a:bodyPr>
            <a:normAutofit lnSpcReduction="10000"/>
          </a:bodyPr>
          <a:lstStyle/>
          <a:p>
            <a:r>
              <a:rPr lang="en-GB" sz="2400" dirty="0"/>
              <a:t>Histograms, boxplots, a bar plot and a correlation heatmap were used in the graphical analysis</a:t>
            </a:r>
          </a:p>
          <a:p>
            <a:r>
              <a:rPr lang="en-GB" sz="2400" dirty="0"/>
              <a:t>Histograms were used to show the frequency with which values occurred.</a:t>
            </a:r>
          </a:p>
          <a:p>
            <a:r>
              <a:rPr lang="en-GB" sz="2400" dirty="0"/>
              <a:t>Box plots were used as they depict outliers in data.</a:t>
            </a:r>
          </a:p>
          <a:p>
            <a:r>
              <a:rPr lang="en-GB" sz="2400" dirty="0"/>
              <a:t>The bar plot was used as it compares the values between years in an easily interpretable way.</a:t>
            </a:r>
          </a:p>
          <a:p>
            <a:r>
              <a:rPr lang="en-GB" sz="2400" dirty="0"/>
              <a:t>The correlation Heatmap was used as it shows the degree of correlation between figures.</a:t>
            </a:r>
            <a:endParaRPr lang="en-KE" sz="2400" dirty="0"/>
          </a:p>
        </p:txBody>
      </p:sp>
    </p:spTree>
    <p:extLst>
      <p:ext uri="{BB962C8B-B14F-4D97-AF65-F5344CB8AC3E}">
        <p14:creationId xmlns:p14="http://schemas.microsoft.com/office/powerpoint/2010/main" val="308764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0B87-75BB-D844-4899-C61B7D9F8A00}"/>
              </a:ext>
            </a:extLst>
          </p:cNvPr>
          <p:cNvSpPr>
            <a:spLocks noGrp="1"/>
          </p:cNvSpPr>
          <p:nvPr>
            <p:ph type="title"/>
          </p:nvPr>
        </p:nvSpPr>
        <p:spPr>
          <a:xfrm>
            <a:off x="838200" y="2632464"/>
            <a:ext cx="10515600" cy="1325563"/>
          </a:xfrm>
        </p:spPr>
        <p:style>
          <a:lnRef idx="2">
            <a:schemeClr val="dk1">
              <a:shade val="15000"/>
            </a:schemeClr>
          </a:lnRef>
          <a:fillRef idx="1">
            <a:schemeClr val="dk1"/>
          </a:fillRef>
          <a:effectRef idx="0">
            <a:schemeClr val="dk1"/>
          </a:effectRef>
          <a:fontRef idx="minor">
            <a:schemeClr val="lt1"/>
          </a:fontRef>
        </p:style>
        <p:txBody>
          <a:bodyPr/>
          <a:lstStyle/>
          <a:p>
            <a:r>
              <a:rPr lang="en-GB" b="1" dirty="0"/>
              <a:t>HISTOGRAMS</a:t>
            </a:r>
            <a:endParaRPr lang="en-KE" b="1" dirty="0"/>
          </a:p>
        </p:txBody>
      </p:sp>
      <p:sp>
        <p:nvSpPr>
          <p:cNvPr id="3" name="TextBox 2">
            <a:extLst>
              <a:ext uri="{FF2B5EF4-FFF2-40B4-BE49-F238E27FC236}">
                <a16:creationId xmlns:a16="http://schemas.microsoft.com/office/drawing/2014/main" id="{244D98CA-155A-3A67-0E0C-8FDCF010EF05}"/>
              </a:ext>
            </a:extLst>
          </p:cNvPr>
          <p:cNvSpPr txBox="1"/>
          <p:nvPr/>
        </p:nvSpPr>
        <p:spPr>
          <a:xfrm>
            <a:off x="989044" y="4404049"/>
            <a:ext cx="9190653" cy="830997"/>
          </a:xfrm>
          <a:prstGeom prst="rect">
            <a:avLst/>
          </a:prstGeom>
          <a:noFill/>
        </p:spPr>
        <p:txBody>
          <a:bodyPr wrap="square" rtlCol="0">
            <a:spAutoFit/>
          </a:bodyPr>
          <a:lstStyle/>
          <a:p>
            <a:r>
              <a:rPr lang="en-GB" sz="2400" dirty="0"/>
              <a:t>The Histograms show the frequency with which each variable occurs. </a:t>
            </a:r>
            <a:endParaRPr lang="en-KE" sz="2400" dirty="0"/>
          </a:p>
        </p:txBody>
      </p:sp>
    </p:spTree>
    <p:extLst>
      <p:ext uri="{BB962C8B-B14F-4D97-AF65-F5344CB8AC3E}">
        <p14:creationId xmlns:p14="http://schemas.microsoft.com/office/powerpoint/2010/main" val="257456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E8CF-7C6B-F4C9-DAB1-5549DCF3BCAE}"/>
              </a:ext>
            </a:extLst>
          </p:cNvPr>
          <p:cNvSpPr>
            <a:spLocks noGrp="1"/>
          </p:cNvSpPr>
          <p:nvPr>
            <p:ph type="title"/>
          </p:nvPr>
        </p:nvSpPr>
        <p:spPr/>
        <p:txBody>
          <a:bodyPr/>
          <a:lstStyle/>
          <a:p>
            <a:r>
              <a:rPr lang="en-GB" dirty="0"/>
              <a:t>Histogram of Market Cap(in B USD)</a:t>
            </a:r>
            <a:endParaRPr lang="en-KE" dirty="0"/>
          </a:p>
        </p:txBody>
      </p:sp>
      <p:pic>
        <p:nvPicPr>
          <p:cNvPr id="7" name="Picture 6">
            <a:extLst>
              <a:ext uri="{FF2B5EF4-FFF2-40B4-BE49-F238E27FC236}">
                <a16:creationId xmlns:a16="http://schemas.microsoft.com/office/drawing/2014/main" id="{FCD9AA84-33C6-4977-61BD-7CDE93B17C99}"/>
              </a:ext>
            </a:extLst>
          </p:cNvPr>
          <p:cNvPicPr>
            <a:picLocks noChangeAspect="1"/>
          </p:cNvPicPr>
          <p:nvPr/>
        </p:nvPicPr>
        <p:blipFill>
          <a:blip r:embed="rId2"/>
          <a:stretch>
            <a:fillRect/>
          </a:stretch>
        </p:blipFill>
        <p:spPr>
          <a:xfrm>
            <a:off x="989044" y="1740450"/>
            <a:ext cx="7577527" cy="4976956"/>
          </a:xfrm>
          <a:prstGeom prst="rect">
            <a:avLst/>
          </a:prstGeom>
        </p:spPr>
      </p:pic>
    </p:spTree>
    <p:extLst>
      <p:ext uri="{BB962C8B-B14F-4D97-AF65-F5344CB8AC3E}">
        <p14:creationId xmlns:p14="http://schemas.microsoft.com/office/powerpoint/2010/main" val="34722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02AB-B3CB-403C-24BE-BA80783D6A4D}"/>
              </a:ext>
            </a:extLst>
          </p:cNvPr>
          <p:cNvSpPr>
            <a:spLocks noGrp="1"/>
          </p:cNvSpPr>
          <p:nvPr>
            <p:ph type="title"/>
          </p:nvPr>
        </p:nvSpPr>
        <p:spPr/>
        <p:txBody>
          <a:bodyPr/>
          <a:lstStyle/>
          <a:p>
            <a:r>
              <a:rPr lang="en-GB" dirty="0"/>
              <a:t>Histogram of Revenue</a:t>
            </a:r>
            <a:endParaRPr lang="en-KE" dirty="0"/>
          </a:p>
        </p:txBody>
      </p:sp>
      <p:pic>
        <p:nvPicPr>
          <p:cNvPr id="9" name="Content Placeholder 8">
            <a:extLst>
              <a:ext uri="{FF2B5EF4-FFF2-40B4-BE49-F238E27FC236}">
                <a16:creationId xmlns:a16="http://schemas.microsoft.com/office/drawing/2014/main" id="{6B931DED-0A91-73AA-4D58-D43E34ACB6BE}"/>
              </a:ext>
            </a:extLst>
          </p:cNvPr>
          <p:cNvPicPr>
            <a:picLocks noGrp="1" noChangeAspect="1"/>
          </p:cNvPicPr>
          <p:nvPr>
            <p:ph idx="1"/>
          </p:nvPr>
        </p:nvPicPr>
        <p:blipFill>
          <a:blip r:embed="rId2"/>
          <a:stretch>
            <a:fillRect/>
          </a:stretch>
        </p:blipFill>
        <p:spPr>
          <a:xfrm>
            <a:off x="951723" y="1437298"/>
            <a:ext cx="8080310" cy="5307185"/>
          </a:xfrm>
        </p:spPr>
      </p:pic>
    </p:spTree>
    <p:extLst>
      <p:ext uri="{BB962C8B-B14F-4D97-AF65-F5344CB8AC3E}">
        <p14:creationId xmlns:p14="http://schemas.microsoft.com/office/powerpoint/2010/main" val="195263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5DD0-58FA-13CD-0C33-C365A18F232A}"/>
              </a:ext>
            </a:extLst>
          </p:cNvPr>
          <p:cNvSpPr>
            <a:spLocks noGrp="1"/>
          </p:cNvSpPr>
          <p:nvPr>
            <p:ph type="title"/>
          </p:nvPr>
        </p:nvSpPr>
        <p:spPr/>
        <p:txBody>
          <a:bodyPr/>
          <a:lstStyle/>
          <a:p>
            <a:r>
              <a:rPr lang="en-GB" dirty="0"/>
              <a:t>Histogram of Gross Profit</a:t>
            </a:r>
            <a:endParaRPr lang="en-KE" dirty="0"/>
          </a:p>
        </p:txBody>
      </p:sp>
      <p:pic>
        <p:nvPicPr>
          <p:cNvPr id="9" name="Content Placeholder 8">
            <a:extLst>
              <a:ext uri="{FF2B5EF4-FFF2-40B4-BE49-F238E27FC236}">
                <a16:creationId xmlns:a16="http://schemas.microsoft.com/office/drawing/2014/main" id="{9E374D73-53EF-08C0-7D3E-B978F2DEA448}"/>
              </a:ext>
            </a:extLst>
          </p:cNvPr>
          <p:cNvPicPr>
            <a:picLocks noGrp="1" noChangeAspect="1"/>
          </p:cNvPicPr>
          <p:nvPr>
            <p:ph idx="1"/>
          </p:nvPr>
        </p:nvPicPr>
        <p:blipFill>
          <a:blip r:embed="rId2"/>
          <a:stretch>
            <a:fillRect/>
          </a:stretch>
        </p:blipFill>
        <p:spPr>
          <a:xfrm>
            <a:off x="867747" y="1539552"/>
            <a:ext cx="8008602" cy="5260088"/>
          </a:xfrm>
        </p:spPr>
      </p:pic>
    </p:spTree>
    <p:extLst>
      <p:ext uri="{BB962C8B-B14F-4D97-AF65-F5344CB8AC3E}">
        <p14:creationId xmlns:p14="http://schemas.microsoft.com/office/powerpoint/2010/main" val="348560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9433-AE80-47D6-0F40-E8817B05B542}"/>
              </a:ext>
            </a:extLst>
          </p:cNvPr>
          <p:cNvSpPr>
            <a:spLocks noGrp="1"/>
          </p:cNvSpPr>
          <p:nvPr>
            <p:ph type="title"/>
          </p:nvPr>
        </p:nvSpPr>
        <p:spPr/>
        <p:txBody>
          <a:bodyPr/>
          <a:lstStyle/>
          <a:p>
            <a:r>
              <a:rPr lang="en-GB" dirty="0"/>
              <a:t>Histogram of Net Income</a:t>
            </a:r>
            <a:endParaRPr lang="en-KE" dirty="0"/>
          </a:p>
        </p:txBody>
      </p:sp>
      <p:pic>
        <p:nvPicPr>
          <p:cNvPr id="9" name="Content Placeholder 8">
            <a:extLst>
              <a:ext uri="{FF2B5EF4-FFF2-40B4-BE49-F238E27FC236}">
                <a16:creationId xmlns:a16="http://schemas.microsoft.com/office/drawing/2014/main" id="{85D0EB29-6E5A-01C6-3D48-7123CB43AA23}"/>
              </a:ext>
            </a:extLst>
          </p:cNvPr>
          <p:cNvPicPr>
            <a:picLocks noGrp="1" noChangeAspect="1"/>
          </p:cNvPicPr>
          <p:nvPr>
            <p:ph idx="1"/>
          </p:nvPr>
        </p:nvPicPr>
        <p:blipFill>
          <a:blip r:embed="rId2"/>
          <a:stretch>
            <a:fillRect/>
          </a:stretch>
        </p:blipFill>
        <p:spPr>
          <a:xfrm>
            <a:off x="1091682" y="1278371"/>
            <a:ext cx="8182320" cy="5374187"/>
          </a:xfrm>
        </p:spPr>
      </p:pic>
    </p:spTree>
    <p:extLst>
      <p:ext uri="{BB962C8B-B14F-4D97-AF65-F5344CB8AC3E}">
        <p14:creationId xmlns:p14="http://schemas.microsoft.com/office/powerpoint/2010/main" val="331122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552C-6272-E6B5-E2BE-1C2BA45701BC}"/>
              </a:ext>
            </a:extLst>
          </p:cNvPr>
          <p:cNvSpPr>
            <a:spLocks noGrp="1"/>
          </p:cNvSpPr>
          <p:nvPr>
            <p:ph type="title"/>
          </p:nvPr>
        </p:nvSpPr>
        <p:spPr/>
        <p:txBody>
          <a:bodyPr/>
          <a:lstStyle/>
          <a:p>
            <a:r>
              <a:rPr lang="en-GB" dirty="0"/>
              <a:t>Histogram of Earning Per Share</a:t>
            </a:r>
            <a:endParaRPr lang="en-KE" dirty="0"/>
          </a:p>
        </p:txBody>
      </p:sp>
      <p:pic>
        <p:nvPicPr>
          <p:cNvPr id="8" name="Picture 7">
            <a:extLst>
              <a:ext uri="{FF2B5EF4-FFF2-40B4-BE49-F238E27FC236}">
                <a16:creationId xmlns:a16="http://schemas.microsoft.com/office/drawing/2014/main" id="{18F84107-98BA-B607-D6DA-ADF67726CE41}"/>
              </a:ext>
            </a:extLst>
          </p:cNvPr>
          <p:cNvPicPr>
            <a:picLocks noChangeAspect="1"/>
          </p:cNvPicPr>
          <p:nvPr/>
        </p:nvPicPr>
        <p:blipFill>
          <a:blip r:embed="rId2"/>
          <a:stretch>
            <a:fillRect/>
          </a:stretch>
        </p:blipFill>
        <p:spPr>
          <a:xfrm>
            <a:off x="369424" y="1270000"/>
            <a:ext cx="8596668" cy="5396710"/>
          </a:xfrm>
          <a:prstGeom prst="rect">
            <a:avLst/>
          </a:prstGeom>
        </p:spPr>
      </p:pic>
    </p:spTree>
    <p:extLst>
      <p:ext uri="{BB962C8B-B14F-4D97-AF65-F5344CB8AC3E}">
        <p14:creationId xmlns:p14="http://schemas.microsoft.com/office/powerpoint/2010/main" val="28045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C98F-FFF2-3C45-82AF-3867454DF228}"/>
              </a:ext>
            </a:extLst>
          </p:cNvPr>
          <p:cNvSpPr>
            <a:spLocks noGrp="1"/>
          </p:cNvSpPr>
          <p:nvPr>
            <p:ph type="title"/>
          </p:nvPr>
        </p:nvSpPr>
        <p:spPr/>
        <p:txBody>
          <a:bodyPr/>
          <a:lstStyle/>
          <a:p>
            <a:r>
              <a:rPr lang="en-GB" dirty="0"/>
              <a:t>Histogram of EBITDA</a:t>
            </a:r>
            <a:endParaRPr lang="en-KE" dirty="0"/>
          </a:p>
        </p:txBody>
      </p:sp>
      <p:pic>
        <p:nvPicPr>
          <p:cNvPr id="8" name="Picture 7">
            <a:extLst>
              <a:ext uri="{FF2B5EF4-FFF2-40B4-BE49-F238E27FC236}">
                <a16:creationId xmlns:a16="http://schemas.microsoft.com/office/drawing/2014/main" id="{36CAFF91-8969-AEC0-3507-66507F6C5819}"/>
              </a:ext>
            </a:extLst>
          </p:cNvPr>
          <p:cNvPicPr>
            <a:picLocks noChangeAspect="1"/>
          </p:cNvPicPr>
          <p:nvPr/>
        </p:nvPicPr>
        <p:blipFill>
          <a:blip r:embed="rId2"/>
          <a:stretch>
            <a:fillRect/>
          </a:stretch>
        </p:blipFill>
        <p:spPr>
          <a:xfrm>
            <a:off x="830425" y="1338778"/>
            <a:ext cx="8182945" cy="5374597"/>
          </a:xfrm>
          <a:prstGeom prst="rect">
            <a:avLst/>
          </a:prstGeom>
        </p:spPr>
      </p:pic>
    </p:spTree>
    <p:extLst>
      <p:ext uri="{BB962C8B-B14F-4D97-AF65-F5344CB8AC3E}">
        <p14:creationId xmlns:p14="http://schemas.microsoft.com/office/powerpoint/2010/main" val="412131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E8D-FC92-9D26-DBA3-D9F92FE90F5B}"/>
              </a:ext>
            </a:extLst>
          </p:cNvPr>
          <p:cNvSpPr>
            <a:spLocks noGrp="1"/>
          </p:cNvSpPr>
          <p:nvPr>
            <p:ph type="title"/>
          </p:nvPr>
        </p:nvSpPr>
        <p:spPr/>
        <p:txBody>
          <a:bodyPr/>
          <a:lstStyle/>
          <a:p>
            <a:r>
              <a:rPr lang="en-GB" dirty="0"/>
              <a:t>Histogram of Share Holder Equity</a:t>
            </a:r>
            <a:endParaRPr lang="en-KE" dirty="0"/>
          </a:p>
        </p:txBody>
      </p:sp>
      <p:pic>
        <p:nvPicPr>
          <p:cNvPr id="8" name="Picture 7">
            <a:extLst>
              <a:ext uri="{FF2B5EF4-FFF2-40B4-BE49-F238E27FC236}">
                <a16:creationId xmlns:a16="http://schemas.microsoft.com/office/drawing/2014/main" id="{55C54DDB-5682-F8B3-51DF-3CE764D6B88F}"/>
              </a:ext>
            </a:extLst>
          </p:cNvPr>
          <p:cNvPicPr>
            <a:picLocks noChangeAspect="1"/>
          </p:cNvPicPr>
          <p:nvPr/>
        </p:nvPicPr>
        <p:blipFill>
          <a:blip r:embed="rId2"/>
          <a:stretch>
            <a:fillRect/>
          </a:stretch>
        </p:blipFill>
        <p:spPr>
          <a:xfrm>
            <a:off x="986831" y="1432453"/>
            <a:ext cx="8054532" cy="5290254"/>
          </a:xfrm>
          <a:prstGeom prst="rect">
            <a:avLst/>
          </a:prstGeom>
        </p:spPr>
      </p:pic>
    </p:spTree>
    <p:extLst>
      <p:ext uri="{BB962C8B-B14F-4D97-AF65-F5344CB8AC3E}">
        <p14:creationId xmlns:p14="http://schemas.microsoft.com/office/powerpoint/2010/main" val="29294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3EDD-B79B-A94D-0B9E-EDDB277EEBFD}"/>
              </a:ext>
            </a:extLst>
          </p:cNvPr>
          <p:cNvSpPr>
            <a:spLocks noGrp="1"/>
          </p:cNvSpPr>
          <p:nvPr>
            <p:ph type="title"/>
          </p:nvPr>
        </p:nvSpPr>
        <p:spPr/>
        <p:txBody>
          <a:bodyPr/>
          <a:lstStyle/>
          <a:p>
            <a:r>
              <a:rPr lang="en-GB" i="0" dirty="0">
                <a:effectLst/>
              </a:rPr>
              <a:t>Financial Insights Project</a:t>
            </a:r>
            <a:br>
              <a:rPr lang="en-GB" b="1" i="0" dirty="0">
                <a:effectLst/>
                <a:latin typeface="Söhne"/>
              </a:rPr>
            </a:br>
            <a:endParaRPr lang="en-KE" dirty="0"/>
          </a:p>
        </p:txBody>
      </p:sp>
      <p:sp>
        <p:nvSpPr>
          <p:cNvPr id="3" name="Content Placeholder 2">
            <a:extLst>
              <a:ext uri="{FF2B5EF4-FFF2-40B4-BE49-F238E27FC236}">
                <a16:creationId xmlns:a16="http://schemas.microsoft.com/office/drawing/2014/main" id="{8DBE9090-7521-E898-E80F-F10BDE3E71CD}"/>
              </a:ext>
            </a:extLst>
          </p:cNvPr>
          <p:cNvSpPr>
            <a:spLocks noGrp="1"/>
          </p:cNvSpPr>
          <p:nvPr>
            <p:ph idx="1"/>
          </p:nvPr>
        </p:nvSpPr>
        <p:spPr>
          <a:xfrm>
            <a:off x="677333" y="1856793"/>
            <a:ext cx="9679647" cy="4777272"/>
          </a:xfrm>
        </p:spPr>
        <p:txBody>
          <a:bodyPr>
            <a:normAutofit/>
          </a:bodyPr>
          <a:lstStyle/>
          <a:p>
            <a:r>
              <a:rPr lang="en-GB" sz="2800" b="0" i="0" dirty="0">
                <a:solidFill>
                  <a:srgbClr val="374151"/>
                </a:solidFill>
                <a:effectLst/>
              </a:rPr>
              <a:t>The Financial Insights Project aims to leverage enriched financial datasets for in-depth analysis, enabling the organization to make data-driven decisions.</a:t>
            </a:r>
          </a:p>
          <a:p>
            <a:r>
              <a:rPr lang="en-GB" sz="2800" b="0" i="0" dirty="0">
                <a:solidFill>
                  <a:srgbClr val="374151"/>
                </a:solidFill>
                <a:effectLst/>
              </a:rPr>
              <a:t> By performing exploratory data analysis (EDA), we seek to:</a:t>
            </a:r>
          </a:p>
          <a:p>
            <a:pPr lvl="1">
              <a:buFont typeface="Wingdings" panose="05000000000000000000" pitchFamily="2" charset="2"/>
              <a:buChar char="§"/>
            </a:pPr>
            <a:r>
              <a:rPr lang="en-GB" sz="2800" b="0" i="0" dirty="0">
                <a:solidFill>
                  <a:srgbClr val="374151"/>
                </a:solidFill>
                <a:effectLst/>
              </a:rPr>
              <a:t> uncover trends </a:t>
            </a:r>
          </a:p>
          <a:p>
            <a:pPr lvl="1">
              <a:buFont typeface="Wingdings" panose="05000000000000000000" pitchFamily="2" charset="2"/>
              <a:buChar char="§"/>
            </a:pPr>
            <a:r>
              <a:rPr lang="en-GB" sz="2800" b="0" i="0" dirty="0">
                <a:solidFill>
                  <a:srgbClr val="374151"/>
                </a:solidFill>
                <a:effectLst/>
              </a:rPr>
              <a:t>identify key financial indicators</a:t>
            </a:r>
          </a:p>
          <a:p>
            <a:pPr lvl="1">
              <a:buFont typeface="Wingdings" panose="05000000000000000000" pitchFamily="2" charset="2"/>
              <a:buChar char="§"/>
            </a:pPr>
            <a:r>
              <a:rPr lang="en-GB" sz="2800" b="0" i="0" dirty="0">
                <a:solidFill>
                  <a:srgbClr val="374151"/>
                </a:solidFill>
                <a:effectLst/>
              </a:rPr>
              <a:t>extract valuable insights to enhance strategic planning and optimize financial performance.</a:t>
            </a:r>
            <a:endParaRPr lang="en-KE" sz="2800" dirty="0"/>
          </a:p>
        </p:txBody>
      </p:sp>
    </p:spTree>
    <p:extLst>
      <p:ext uri="{BB962C8B-B14F-4D97-AF65-F5344CB8AC3E}">
        <p14:creationId xmlns:p14="http://schemas.microsoft.com/office/powerpoint/2010/main" val="283556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B19B-FDA6-D358-0C0C-E3C1A23E4943}"/>
              </a:ext>
            </a:extLst>
          </p:cNvPr>
          <p:cNvSpPr>
            <a:spLocks noGrp="1"/>
          </p:cNvSpPr>
          <p:nvPr>
            <p:ph type="title"/>
          </p:nvPr>
        </p:nvSpPr>
        <p:spPr/>
        <p:txBody>
          <a:bodyPr/>
          <a:lstStyle/>
          <a:p>
            <a:r>
              <a:rPr lang="en-GB" dirty="0"/>
              <a:t>Histogram of Cash Flow from Operating</a:t>
            </a:r>
            <a:endParaRPr lang="en-KE" dirty="0"/>
          </a:p>
        </p:txBody>
      </p:sp>
      <p:pic>
        <p:nvPicPr>
          <p:cNvPr id="5" name="Picture 4">
            <a:extLst>
              <a:ext uri="{FF2B5EF4-FFF2-40B4-BE49-F238E27FC236}">
                <a16:creationId xmlns:a16="http://schemas.microsoft.com/office/drawing/2014/main" id="{D4513DDD-7197-53EE-AD83-BBE46179F026}"/>
              </a:ext>
            </a:extLst>
          </p:cNvPr>
          <p:cNvPicPr>
            <a:picLocks noChangeAspect="1"/>
          </p:cNvPicPr>
          <p:nvPr/>
        </p:nvPicPr>
        <p:blipFill>
          <a:blip r:embed="rId2"/>
          <a:stretch>
            <a:fillRect/>
          </a:stretch>
        </p:blipFill>
        <p:spPr>
          <a:xfrm>
            <a:off x="746450" y="1385349"/>
            <a:ext cx="8332236" cy="5472652"/>
          </a:xfrm>
          <a:prstGeom prst="rect">
            <a:avLst/>
          </a:prstGeom>
        </p:spPr>
      </p:pic>
    </p:spTree>
    <p:extLst>
      <p:ext uri="{BB962C8B-B14F-4D97-AF65-F5344CB8AC3E}">
        <p14:creationId xmlns:p14="http://schemas.microsoft.com/office/powerpoint/2010/main" val="34981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4E81-CFCA-C2D4-E845-DFC2E831F710}"/>
              </a:ext>
            </a:extLst>
          </p:cNvPr>
          <p:cNvSpPr>
            <a:spLocks noGrp="1"/>
          </p:cNvSpPr>
          <p:nvPr>
            <p:ph type="title"/>
          </p:nvPr>
        </p:nvSpPr>
        <p:spPr/>
        <p:txBody>
          <a:bodyPr/>
          <a:lstStyle/>
          <a:p>
            <a:r>
              <a:rPr lang="en-GB" dirty="0"/>
              <a:t>Histogram of Cash Flow from Investing</a:t>
            </a:r>
            <a:endParaRPr lang="en-KE" dirty="0"/>
          </a:p>
        </p:txBody>
      </p:sp>
      <p:pic>
        <p:nvPicPr>
          <p:cNvPr id="5" name="Picture 4">
            <a:extLst>
              <a:ext uri="{FF2B5EF4-FFF2-40B4-BE49-F238E27FC236}">
                <a16:creationId xmlns:a16="http://schemas.microsoft.com/office/drawing/2014/main" id="{809D8985-A29F-A42B-CEAD-D94F4BB64E0C}"/>
              </a:ext>
            </a:extLst>
          </p:cNvPr>
          <p:cNvPicPr>
            <a:picLocks noChangeAspect="1"/>
          </p:cNvPicPr>
          <p:nvPr/>
        </p:nvPicPr>
        <p:blipFill>
          <a:blip r:embed="rId2"/>
          <a:stretch>
            <a:fillRect/>
          </a:stretch>
        </p:blipFill>
        <p:spPr>
          <a:xfrm>
            <a:off x="970385" y="1476916"/>
            <a:ext cx="8419054" cy="5381084"/>
          </a:xfrm>
          <a:prstGeom prst="rect">
            <a:avLst/>
          </a:prstGeom>
        </p:spPr>
      </p:pic>
    </p:spTree>
    <p:extLst>
      <p:ext uri="{BB962C8B-B14F-4D97-AF65-F5344CB8AC3E}">
        <p14:creationId xmlns:p14="http://schemas.microsoft.com/office/powerpoint/2010/main" val="1330269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2E58-B80D-BD95-EB51-563579019D8D}"/>
              </a:ext>
            </a:extLst>
          </p:cNvPr>
          <p:cNvSpPr>
            <a:spLocks noGrp="1"/>
          </p:cNvSpPr>
          <p:nvPr>
            <p:ph type="title"/>
          </p:nvPr>
        </p:nvSpPr>
        <p:spPr/>
        <p:txBody>
          <a:bodyPr/>
          <a:lstStyle/>
          <a:p>
            <a:r>
              <a:rPr lang="en-GB" dirty="0"/>
              <a:t>Histogram of Cash Flow from Financial Activities</a:t>
            </a:r>
            <a:endParaRPr lang="en-KE" dirty="0"/>
          </a:p>
        </p:txBody>
      </p:sp>
      <p:pic>
        <p:nvPicPr>
          <p:cNvPr id="5" name="Picture 4">
            <a:extLst>
              <a:ext uri="{FF2B5EF4-FFF2-40B4-BE49-F238E27FC236}">
                <a16:creationId xmlns:a16="http://schemas.microsoft.com/office/drawing/2014/main" id="{5CCDB78D-F022-ABB0-4845-AEB286C9EFA3}"/>
              </a:ext>
            </a:extLst>
          </p:cNvPr>
          <p:cNvPicPr>
            <a:picLocks noChangeAspect="1"/>
          </p:cNvPicPr>
          <p:nvPr/>
        </p:nvPicPr>
        <p:blipFill>
          <a:blip r:embed="rId2"/>
          <a:stretch>
            <a:fillRect/>
          </a:stretch>
        </p:blipFill>
        <p:spPr>
          <a:xfrm>
            <a:off x="1129004" y="1678034"/>
            <a:ext cx="7744408" cy="5066577"/>
          </a:xfrm>
          <a:prstGeom prst="rect">
            <a:avLst/>
          </a:prstGeom>
        </p:spPr>
      </p:pic>
    </p:spTree>
    <p:extLst>
      <p:ext uri="{BB962C8B-B14F-4D97-AF65-F5344CB8AC3E}">
        <p14:creationId xmlns:p14="http://schemas.microsoft.com/office/powerpoint/2010/main" val="4190230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BF09-AEE9-6F17-CBB8-988843EB376B}"/>
              </a:ext>
            </a:extLst>
          </p:cNvPr>
          <p:cNvSpPr>
            <a:spLocks noGrp="1"/>
          </p:cNvSpPr>
          <p:nvPr>
            <p:ph type="title"/>
          </p:nvPr>
        </p:nvSpPr>
        <p:spPr/>
        <p:txBody>
          <a:bodyPr/>
          <a:lstStyle/>
          <a:p>
            <a:r>
              <a:rPr lang="en-GB" dirty="0"/>
              <a:t>Histogram of Debt/Equity Ratio</a:t>
            </a:r>
            <a:endParaRPr lang="en-KE" dirty="0"/>
          </a:p>
        </p:txBody>
      </p:sp>
      <p:sp>
        <p:nvSpPr>
          <p:cNvPr id="7" name="Content Placeholder 6">
            <a:extLst>
              <a:ext uri="{FF2B5EF4-FFF2-40B4-BE49-F238E27FC236}">
                <a16:creationId xmlns:a16="http://schemas.microsoft.com/office/drawing/2014/main" id="{1941C6C8-8666-6F31-56DA-88DF00203251}"/>
              </a:ext>
            </a:extLst>
          </p:cNvPr>
          <p:cNvSpPr>
            <a:spLocks noGrp="1"/>
          </p:cNvSpPr>
          <p:nvPr>
            <p:ph idx="1"/>
          </p:nvPr>
        </p:nvSpPr>
        <p:spPr/>
        <p:txBody>
          <a:bodyPr/>
          <a:lstStyle/>
          <a:p>
            <a:endParaRPr lang="en-KE"/>
          </a:p>
        </p:txBody>
      </p:sp>
      <p:pic>
        <p:nvPicPr>
          <p:cNvPr id="9" name="Picture 8">
            <a:extLst>
              <a:ext uri="{FF2B5EF4-FFF2-40B4-BE49-F238E27FC236}">
                <a16:creationId xmlns:a16="http://schemas.microsoft.com/office/drawing/2014/main" id="{E790EFCD-E1C8-BAF1-A5FC-E9784FBA0A20}"/>
              </a:ext>
            </a:extLst>
          </p:cNvPr>
          <p:cNvPicPr>
            <a:picLocks noChangeAspect="1"/>
          </p:cNvPicPr>
          <p:nvPr/>
        </p:nvPicPr>
        <p:blipFill>
          <a:blip r:embed="rId2"/>
          <a:stretch>
            <a:fillRect/>
          </a:stretch>
        </p:blipFill>
        <p:spPr>
          <a:xfrm>
            <a:off x="298579" y="1462112"/>
            <a:ext cx="8837567" cy="5395888"/>
          </a:xfrm>
          <a:prstGeom prst="rect">
            <a:avLst/>
          </a:prstGeom>
        </p:spPr>
      </p:pic>
    </p:spTree>
    <p:extLst>
      <p:ext uri="{BB962C8B-B14F-4D97-AF65-F5344CB8AC3E}">
        <p14:creationId xmlns:p14="http://schemas.microsoft.com/office/powerpoint/2010/main" val="2776170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75B-C2AD-7985-EF4F-B826643938BB}"/>
              </a:ext>
            </a:extLst>
          </p:cNvPr>
          <p:cNvSpPr>
            <a:spLocks noGrp="1"/>
          </p:cNvSpPr>
          <p:nvPr>
            <p:ph type="title"/>
          </p:nvPr>
        </p:nvSpPr>
        <p:spPr/>
        <p:txBody>
          <a:bodyPr/>
          <a:lstStyle/>
          <a:p>
            <a:r>
              <a:rPr lang="en-GB" dirty="0"/>
              <a:t>Histogram of ROE</a:t>
            </a:r>
            <a:endParaRPr lang="en-KE" dirty="0"/>
          </a:p>
        </p:txBody>
      </p:sp>
      <p:pic>
        <p:nvPicPr>
          <p:cNvPr id="7" name="Picture 6">
            <a:extLst>
              <a:ext uri="{FF2B5EF4-FFF2-40B4-BE49-F238E27FC236}">
                <a16:creationId xmlns:a16="http://schemas.microsoft.com/office/drawing/2014/main" id="{D992DAC3-E590-0FBE-C9B3-EE3C3DF9F37F}"/>
              </a:ext>
            </a:extLst>
          </p:cNvPr>
          <p:cNvPicPr>
            <a:picLocks noChangeAspect="1"/>
          </p:cNvPicPr>
          <p:nvPr/>
        </p:nvPicPr>
        <p:blipFill>
          <a:blip r:embed="rId2"/>
          <a:stretch>
            <a:fillRect/>
          </a:stretch>
        </p:blipFill>
        <p:spPr>
          <a:xfrm>
            <a:off x="677334" y="1315616"/>
            <a:ext cx="8596668" cy="5309119"/>
          </a:xfrm>
          <a:prstGeom prst="rect">
            <a:avLst/>
          </a:prstGeom>
        </p:spPr>
      </p:pic>
    </p:spTree>
    <p:extLst>
      <p:ext uri="{BB962C8B-B14F-4D97-AF65-F5344CB8AC3E}">
        <p14:creationId xmlns:p14="http://schemas.microsoft.com/office/powerpoint/2010/main" val="617598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7688-4414-6AF1-B976-99B69C7BBF7D}"/>
              </a:ext>
            </a:extLst>
          </p:cNvPr>
          <p:cNvSpPr>
            <a:spLocks noGrp="1"/>
          </p:cNvSpPr>
          <p:nvPr>
            <p:ph type="title"/>
          </p:nvPr>
        </p:nvSpPr>
        <p:spPr/>
        <p:txBody>
          <a:bodyPr/>
          <a:lstStyle/>
          <a:p>
            <a:r>
              <a:rPr lang="en-GB" dirty="0"/>
              <a:t>Histogram of ROA</a:t>
            </a:r>
            <a:endParaRPr lang="en-KE" dirty="0"/>
          </a:p>
        </p:txBody>
      </p:sp>
      <p:pic>
        <p:nvPicPr>
          <p:cNvPr id="5" name="Picture 4">
            <a:extLst>
              <a:ext uri="{FF2B5EF4-FFF2-40B4-BE49-F238E27FC236}">
                <a16:creationId xmlns:a16="http://schemas.microsoft.com/office/drawing/2014/main" id="{69717B14-EF49-B7DF-B5C7-B6A2C0BC11A0}"/>
              </a:ext>
            </a:extLst>
          </p:cNvPr>
          <p:cNvPicPr>
            <a:picLocks noChangeAspect="1"/>
          </p:cNvPicPr>
          <p:nvPr/>
        </p:nvPicPr>
        <p:blipFill>
          <a:blip r:embed="rId2"/>
          <a:stretch>
            <a:fillRect/>
          </a:stretch>
        </p:blipFill>
        <p:spPr>
          <a:xfrm>
            <a:off x="677334" y="1549505"/>
            <a:ext cx="8596668" cy="5308495"/>
          </a:xfrm>
          <a:prstGeom prst="rect">
            <a:avLst/>
          </a:prstGeom>
        </p:spPr>
      </p:pic>
    </p:spTree>
    <p:extLst>
      <p:ext uri="{BB962C8B-B14F-4D97-AF65-F5344CB8AC3E}">
        <p14:creationId xmlns:p14="http://schemas.microsoft.com/office/powerpoint/2010/main" val="1469400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F070-E1A8-8B28-E466-0BB6D049428D}"/>
              </a:ext>
            </a:extLst>
          </p:cNvPr>
          <p:cNvSpPr>
            <a:spLocks noGrp="1"/>
          </p:cNvSpPr>
          <p:nvPr>
            <p:ph type="title"/>
          </p:nvPr>
        </p:nvSpPr>
        <p:spPr/>
        <p:txBody>
          <a:bodyPr/>
          <a:lstStyle/>
          <a:p>
            <a:r>
              <a:rPr lang="en-GB" dirty="0"/>
              <a:t>Histogram of ROI</a:t>
            </a:r>
            <a:endParaRPr lang="en-KE" dirty="0"/>
          </a:p>
        </p:txBody>
      </p:sp>
      <p:pic>
        <p:nvPicPr>
          <p:cNvPr id="5" name="Picture 4">
            <a:extLst>
              <a:ext uri="{FF2B5EF4-FFF2-40B4-BE49-F238E27FC236}">
                <a16:creationId xmlns:a16="http://schemas.microsoft.com/office/drawing/2014/main" id="{39E435CE-4886-9AFE-D934-5304B29CE09A}"/>
              </a:ext>
            </a:extLst>
          </p:cNvPr>
          <p:cNvPicPr>
            <a:picLocks noChangeAspect="1"/>
          </p:cNvPicPr>
          <p:nvPr/>
        </p:nvPicPr>
        <p:blipFill>
          <a:blip r:embed="rId2"/>
          <a:stretch>
            <a:fillRect/>
          </a:stretch>
        </p:blipFill>
        <p:spPr>
          <a:xfrm>
            <a:off x="771267" y="1345782"/>
            <a:ext cx="8596668" cy="5473701"/>
          </a:xfrm>
          <a:prstGeom prst="rect">
            <a:avLst/>
          </a:prstGeom>
        </p:spPr>
      </p:pic>
    </p:spTree>
    <p:extLst>
      <p:ext uri="{BB962C8B-B14F-4D97-AF65-F5344CB8AC3E}">
        <p14:creationId xmlns:p14="http://schemas.microsoft.com/office/powerpoint/2010/main" val="415406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CD0C-5B42-F93B-BFC0-FFBD430E2613}"/>
              </a:ext>
            </a:extLst>
          </p:cNvPr>
          <p:cNvSpPr>
            <a:spLocks noGrp="1"/>
          </p:cNvSpPr>
          <p:nvPr>
            <p:ph type="title"/>
          </p:nvPr>
        </p:nvSpPr>
        <p:spPr/>
        <p:txBody>
          <a:bodyPr/>
          <a:lstStyle/>
          <a:p>
            <a:r>
              <a:rPr lang="en-GB" dirty="0"/>
              <a:t>Histogram of Net Profit Margin</a:t>
            </a:r>
            <a:endParaRPr lang="en-KE" dirty="0"/>
          </a:p>
        </p:txBody>
      </p:sp>
      <p:pic>
        <p:nvPicPr>
          <p:cNvPr id="5" name="Picture 4">
            <a:extLst>
              <a:ext uri="{FF2B5EF4-FFF2-40B4-BE49-F238E27FC236}">
                <a16:creationId xmlns:a16="http://schemas.microsoft.com/office/drawing/2014/main" id="{D859FCA2-6B64-4B73-BA2B-5714D425F477}"/>
              </a:ext>
            </a:extLst>
          </p:cNvPr>
          <p:cNvPicPr>
            <a:picLocks noChangeAspect="1"/>
          </p:cNvPicPr>
          <p:nvPr/>
        </p:nvPicPr>
        <p:blipFill>
          <a:blip r:embed="rId2"/>
          <a:stretch>
            <a:fillRect/>
          </a:stretch>
        </p:blipFill>
        <p:spPr>
          <a:xfrm>
            <a:off x="905070" y="1341673"/>
            <a:ext cx="8368932" cy="5496754"/>
          </a:xfrm>
          <a:prstGeom prst="rect">
            <a:avLst/>
          </a:prstGeom>
        </p:spPr>
      </p:pic>
    </p:spTree>
    <p:extLst>
      <p:ext uri="{BB962C8B-B14F-4D97-AF65-F5344CB8AC3E}">
        <p14:creationId xmlns:p14="http://schemas.microsoft.com/office/powerpoint/2010/main" val="21296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DFB1-F601-21D6-5439-DBB9F176AC73}"/>
              </a:ext>
            </a:extLst>
          </p:cNvPr>
          <p:cNvSpPr>
            <a:spLocks noGrp="1"/>
          </p:cNvSpPr>
          <p:nvPr>
            <p:ph type="title"/>
          </p:nvPr>
        </p:nvSpPr>
        <p:spPr/>
        <p:txBody>
          <a:bodyPr/>
          <a:lstStyle/>
          <a:p>
            <a:r>
              <a:rPr lang="en-GB" dirty="0"/>
              <a:t>Histogram of Free Cash Flow per Share</a:t>
            </a:r>
            <a:endParaRPr lang="en-KE" dirty="0"/>
          </a:p>
        </p:txBody>
      </p:sp>
      <p:pic>
        <p:nvPicPr>
          <p:cNvPr id="9" name="Content Placeholder 8">
            <a:extLst>
              <a:ext uri="{FF2B5EF4-FFF2-40B4-BE49-F238E27FC236}">
                <a16:creationId xmlns:a16="http://schemas.microsoft.com/office/drawing/2014/main" id="{406B8A76-C133-AFE4-1A31-4660C9382E94}"/>
              </a:ext>
            </a:extLst>
          </p:cNvPr>
          <p:cNvPicPr>
            <a:picLocks noGrp="1" noChangeAspect="1"/>
          </p:cNvPicPr>
          <p:nvPr>
            <p:ph idx="1"/>
          </p:nvPr>
        </p:nvPicPr>
        <p:blipFill>
          <a:blip r:embed="rId2"/>
          <a:stretch>
            <a:fillRect/>
          </a:stretch>
        </p:blipFill>
        <p:spPr>
          <a:xfrm>
            <a:off x="951723" y="1535352"/>
            <a:ext cx="7931020" cy="5209131"/>
          </a:xfrm>
        </p:spPr>
      </p:pic>
    </p:spTree>
    <p:extLst>
      <p:ext uri="{BB962C8B-B14F-4D97-AF65-F5344CB8AC3E}">
        <p14:creationId xmlns:p14="http://schemas.microsoft.com/office/powerpoint/2010/main" val="2097190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2C18-E25E-33B6-02CD-FEB13088C4AF}"/>
              </a:ext>
            </a:extLst>
          </p:cNvPr>
          <p:cNvSpPr>
            <a:spLocks noGrp="1"/>
          </p:cNvSpPr>
          <p:nvPr>
            <p:ph type="title"/>
          </p:nvPr>
        </p:nvSpPr>
        <p:spPr/>
        <p:txBody>
          <a:bodyPr/>
          <a:lstStyle/>
          <a:p>
            <a:r>
              <a:rPr lang="en-GB" dirty="0"/>
              <a:t>Histogram of Number of Employees</a:t>
            </a:r>
            <a:endParaRPr lang="en-KE" dirty="0"/>
          </a:p>
        </p:txBody>
      </p:sp>
      <p:sp>
        <p:nvSpPr>
          <p:cNvPr id="7" name="Rectangle 8">
            <a:extLst>
              <a:ext uri="{FF2B5EF4-FFF2-40B4-BE49-F238E27FC236}">
                <a16:creationId xmlns:a16="http://schemas.microsoft.com/office/drawing/2014/main" id="{56FD9DC1-34D2-F1E1-2884-D3F634FBCB2A}"/>
              </a:ext>
            </a:extLst>
          </p:cNvPr>
          <p:cNvSpPr>
            <a:spLocks noChangeArrowheads="1"/>
          </p:cNvSpPr>
          <p:nvPr/>
        </p:nvSpPr>
        <p:spPr bwMode="auto">
          <a:xfrm>
            <a:off x="2668555" y="29484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800" b="0" i="0" u="none" strike="noStrike" cap="none" normalizeH="0" baseline="0">
                <a:ln>
                  <a:noFill/>
                </a:ln>
                <a:solidFill>
                  <a:schemeClr val="tx1"/>
                </a:solidFill>
                <a:effectLst/>
                <a:latin typeface="Arial" panose="020B0604020202020204" pitchFamily="34" charset="0"/>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CD69BEF-BD8F-034A-9459-57FF46B663D7}"/>
              </a:ext>
            </a:extLst>
          </p:cNvPr>
          <p:cNvPicPr>
            <a:picLocks noChangeAspect="1"/>
          </p:cNvPicPr>
          <p:nvPr/>
        </p:nvPicPr>
        <p:blipFill>
          <a:blip r:embed="rId2"/>
          <a:stretch>
            <a:fillRect/>
          </a:stretch>
        </p:blipFill>
        <p:spPr>
          <a:xfrm>
            <a:off x="1019801" y="1436601"/>
            <a:ext cx="8254201" cy="5421399"/>
          </a:xfrm>
          <a:prstGeom prst="rect">
            <a:avLst/>
          </a:prstGeom>
        </p:spPr>
      </p:pic>
    </p:spTree>
    <p:extLst>
      <p:ext uri="{BB962C8B-B14F-4D97-AF65-F5344CB8AC3E}">
        <p14:creationId xmlns:p14="http://schemas.microsoft.com/office/powerpoint/2010/main" val="420728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6D19-2B15-6C28-4062-5214832E2DDF}"/>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759F1F20-901E-F32C-8240-F58874A494B3}"/>
              </a:ext>
            </a:extLst>
          </p:cNvPr>
          <p:cNvSpPr>
            <a:spLocks noGrp="1"/>
          </p:cNvSpPr>
          <p:nvPr>
            <p:ph idx="1"/>
          </p:nvPr>
        </p:nvSpPr>
        <p:spPr/>
        <p:txBody>
          <a:bodyPr>
            <a:noAutofit/>
          </a:bodyPr>
          <a:lstStyle/>
          <a:p>
            <a:r>
              <a:rPr lang="en-GB" sz="2800" b="0" i="0" dirty="0">
                <a:solidFill>
                  <a:srgbClr val="374151"/>
                </a:solidFill>
                <a:effectLst/>
              </a:rPr>
              <a:t>The Financial Insights Project will focus on analysing historical financial data from multiple sources, including: </a:t>
            </a:r>
          </a:p>
          <a:p>
            <a:pPr lvl="1">
              <a:buFont typeface="Wingdings" panose="05000000000000000000" pitchFamily="2" charset="2"/>
              <a:buChar char="§"/>
            </a:pPr>
            <a:r>
              <a:rPr lang="en-GB" sz="2800" b="0" i="0" dirty="0">
                <a:solidFill>
                  <a:srgbClr val="374151"/>
                </a:solidFill>
                <a:effectLst/>
              </a:rPr>
              <a:t>market cap </a:t>
            </a:r>
          </a:p>
          <a:p>
            <a:pPr lvl="1">
              <a:buFont typeface="Wingdings" panose="05000000000000000000" pitchFamily="2" charset="2"/>
              <a:buChar char="§"/>
            </a:pPr>
            <a:r>
              <a:rPr lang="en-GB" sz="2800" b="0" i="0" dirty="0">
                <a:solidFill>
                  <a:srgbClr val="374151"/>
                </a:solidFill>
                <a:effectLst/>
              </a:rPr>
              <a:t>revenue</a:t>
            </a:r>
          </a:p>
          <a:p>
            <a:pPr lvl="1">
              <a:buFont typeface="Wingdings" panose="05000000000000000000" pitchFamily="2" charset="2"/>
              <a:buChar char="§"/>
            </a:pPr>
            <a:r>
              <a:rPr lang="en-GB" sz="2800" b="0" i="0" dirty="0">
                <a:solidFill>
                  <a:srgbClr val="374151"/>
                </a:solidFill>
                <a:effectLst/>
              </a:rPr>
              <a:t>gross profit</a:t>
            </a:r>
          </a:p>
          <a:p>
            <a:pPr lvl="1">
              <a:buFont typeface="Wingdings" panose="05000000000000000000" pitchFamily="2" charset="2"/>
              <a:buChar char="§"/>
            </a:pPr>
            <a:r>
              <a:rPr lang="en-GB" sz="2800" b="0" i="0" dirty="0">
                <a:solidFill>
                  <a:srgbClr val="374151"/>
                </a:solidFill>
                <a:effectLst/>
              </a:rPr>
              <a:t>net income and other key financial metrics.</a:t>
            </a:r>
          </a:p>
          <a:p>
            <a:r>
              <a:rPr lang="en-GB" sz="2800" b="0" i="0" dirty="0">
                <a:solidFill>
                  <a:srgbClr val="374151"/>
                </a:solidFill>
                <a:effectLst/>
              </a:rPr>
              <a:t> The scope encompasses data from 2013 to 2014.</a:t>
            </a:r>
            <a:endParaRPr lang="en-KE" sz="2800" dirty="0"/>
          </a:p>
        </p:txBody>
      </p:sp>
    </p:spTree>
    <p:extLst>
      <p:ext uri="{BB962C8B-B14F-4D97-AF65-F5344CB8AC3E}">
        <p14:creationId xmlns:p14="http://schemas.microsoft.com/office/powerpoint/2010/main" val="184868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BA9B-217E-9E02-970B-6300236032A7}"/>
              </a:ext>
            </a:extLst>
          </p:cNvPr>
          <p:cNvSpPr>
            <a:spLocks noGrp="1"/>
          </p:cNvSpPr>
          <p:nvPr>
            <p:ph type="title"/>
          </p:nvPr>
        </p:nvSpPr>
        <p:spPr>
          <a:xfrm>
            <a:off x="838200" y="3429000"/>
            <a:ext cx="10515600" cy="1325563"/>
          </a:xfrm>
        </p:spPr>
        <p:style>
          <a:lnRef idx="2">
            <a:schemeClr val="dk1">
              <a:shade val="15000"/>
            </a:schemeClr>
          </a:lnRef>
          <a:fillRef idx="1">
            <a:schemeClr val="dk1"/>
          </a:fillRef>
          <a:effectRef idx="0">
            <a:schemeClr val="dk1"/>
          </a:effectRef>
          <a:fontRef idx="minor">
            <a:schemeClr val="lt1"/>
          </a:fontRef>
        </p:style>
        <p:txBody>
          <a:bodyPr/>
          <a:lstStyle/>
          <a:p>
            <a:r>
              <a:rPr lang="en-GB" b="1" dirty="0"/>
              <a:t>BOX PLOTS</a:t>
            </a:r>
            <a:endParaRPr lang="en-KE" b="1" dirty="0"/>
          </a:p>
        </p:txBody>
      </p:sp>
    </p:spTree>
    <p:extLst>
      <p:ext uri="{BB962C8B-B14F-4D97-AF65-F5344CB8AC3E}">
        <p14:creationId xmlns:p14="http://schemas.microsoft.com/office/powerpoint/2010/main" val="426113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DDB2-F512-3E80-A93F-01F69E5984C1}"/>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1A3EC926-EF0E-4D52-E972-AD424B056C1A}"/>
              </a:ext>
            </a:extLst>
          </p:cNvPr>
          <p:cNvSpPr>
            <a:spLocks noGrp="1"/>
          </p:cNvSpPr>
          <p:nvPr>
            <p:ph idx="1"/>
          </p:nvPr>
        </p:nvSpPr>
        <p:spPr/>
        <p:txBody>
          <a:bodyPr>
            <a:normAutofit/>
          </a:bodyPr>
          <a:lstStyle/>
          <a:p>
            <a:r>
              <a:rPr lang="en-GB" sz="2400" b="0" i="0" dirty="0">
                <a:solidFill>
                  <a:srgbClr val="111111"/>
                </a:solidFill>
                <a:effectLst/>
                <a:latin typeface="-apple-system"/>
              </a:rPr>
              <a:t> </a:t>
            </a:r>
            <a:r>
              <a:rPr lang="en-GB" sz="2400" dirty="0">
                <a:latin typeface="-apple-system"/>
              </a:rPr>
              <a:t>The box plot is a standardized way of displaying the distribution of a data set based on its five-number summary of data points: the “minimum,” first quartile [Q1], median, third quartile [Q3] and “maximum.</a:t>
            </a:r>
          </a:p>
          <a:p>
            <a:r>
              <a:rPr lang="en-GB" sz="2400" b="0" i="0" dirty="0">
                <a:solidFill>
                  <a:srgbClr val="111111"/>
                </a:solidFill>
                <a:effectLst/>
                <a:latin typeface="-apple-system"/>
              </a:rPr>
              <a:t> </a:t>
            </a:r>
            <a:r>
              <a:rPr lang="en-GB" sz="2400" dirty="0">
                <a:latin typeface="-apple-system"/>
              </a:rPr>
              <a:t>They can tell you about your outliers and their values, if your data is symmetrical, how tightly your data is grouped and if and how your data is skewed</a:t>
            </a:r>
          </a:p>
          <a:p>
            <a:r>
              <a:rPr lang="en-GB" sz="2400" dirty="0">
                <a:latin typeface="-apple-system"/>
              </a:rPr>
              <a:t>Box plots can also be used to identify potential outliers, which are data values that are far away from other data values</a:t>
            </a:r>
            <a:endParaRPr lang="en-KE" sz="2400" dirty="0"/>
          </a:p>
        </p:txBody>
      </p:sp>
    </p:spTree>
    <p:extLst>
      <p:ext uri="{BB962C8B-B14F-4D97-AF65-F5344CB8AC3E}">
        <p14:creationId xmlns:p14="http://schemas.microsoft.com/office/powerpoint/2010/main" val="384510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C324-45B4-0D56-32A1-B74C85B80727}"/>
              </a:ext>
            </a:extLst>
          </p:cNvPr>
          <p:cNvSpPr>
            <a:spLocks noGrp="1"/>
          </p:cNvSpPr>
          <p:nvPr>
            <p:ph type="title"/>
          </p:nvPr>
        </p:nvSpPr>
        <p:spPr/>
        <p:txBody>
          <a:bodyPr/>
          <a:lstStyle/>
          <a:p>
            <a:r>
              <a:rPr lang="en-GB" dirty="0"/>
              <a:t>Box Plot of Revenue</a:t>
            </a:r>
            <a:endParaRPr lang="en-KE" dirty="0"/>
          </a:p>
        </p:txBody>
      </p:sp>
      <p:pic>
        <p:nvPicPr>
          <p:cNvPr id="18434" name="Picture 2">
            <a:extLst>
              <a:ext uri="{FF2B5EF4-FFF2-40B4-BE49-F238E27FC236}">
                <a16:creationId xmlns:a16="http://schemas.microsoft.com/office/drawing/2014/main" id="{7F34F251-C28C-E6E6-50FF-39258DC05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7059" y="2160588"/>
            <a:ext cx="589792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27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78B-2C37-090F-455B-9219A6A49A24}"/>
              </a:ext>
            </a:extLst>
          </p:cNvPr>
          <p:cNvSpPr>
            <a:spLocks noGrp="1"/>
          </p:cNvSpPr>
          <p:nvPr>
            <p:ph type="title"/>
          </p:nvPr>
        </p:nvSpPr>
        <p:spPr/>
        <p:txBody>
          <a:bodyPr/>
          <a:lstStyle/>
          <a:p>
            <a:r>
              <a:rPr lang="en-GB" dirty="0"/>
              <a:t>Box Plot of Gross Profit</a:t>
            </a:r>
            <a:endParaRPr lang="en-KE" dirty="0"/>
          </a:p>
        </p:txBody>
      </p:sp>
      <p:pic>
        <p:nvPicPr>
          <p:cNvPr id="19458" name="Picture 2">
            <a:extLst>
              <a:ext uri="{FF2B5EF4-FFF2-40B4-BE49-F238E27FC236}">
                <a16:creationId xmlns:a16="http://schemas.microsoft.com/office/drawing/2014/main" id="{0A7CB4BD-1CB7-1A20-5BFB-E9C781D513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855" y="2169919"/>
            <a:ext cx="581632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766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D3C5-5A51-561E-D395-AB3F417F7B18}"/>
              </a:ext>
            </a:extLst>
          </p:cNvPr>
          <p:cNvSpPr>
            <a:spLocks noGrp="1"/>
          </p:cNvSpPr>
          <p:nvPr>
            <p:ph type="title"/>
          </p:nvPr>
        </p:nvSpPr>
        <p:spPr/>
        <p:txBody>
          <a:bodyPr/>
          <a:lstStyle/>
          <a:p>
            <a:r>
              <a:rPr lang="en-GB" dirty="0"/>
              <a:t>Box Plot of Net Income</a:t>
            </a:r>
            <a:endParaRPr lang="en-KE" dirty="0"/>
          </a:p>
        </p:txBody>
      </p:sp>
      <p:pic>
        <p:nvPicPr>
          <p:cNvPr id="20482" name="Picture 2">
            <a:extLst>
              <a:ext uri="{FF2B5EF4-FFF2-40B4-BE49-F238E27FC236}">
                <a16:creationId xmlns:a16="http://schemas.microsoft.com/office/drawing/2014/main" id="{F18E85F5-7D51-E27C-4186-B98D0612ED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855" y="2160588"/>
            <a:ext cx="581632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876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4992-AC21-9F84-0428-BB4079BC8277}"/>
              </a:ext>
            </a:extLst>
          </p:cNvPr>
          <p:cNvSpPr>
            <a:spLocks noGrp="1"/>
          </p:cNvSpPr>
          <p:nvPr>
            <p:ph type="title"/>
          </p:nvPr>
        </p:nvSpPr>
        <p:spPr/>
        <p:txBody>
          <a:bodyPr/>
          <a:lstStyle/>
          <a:p>
            <a:r>
              <a:rPr lang="en-GB" dirty="0"/>
              <a:t>Box Plot of Earning Per Share</a:t>
            </a:r>
            <a:endParaRPr lang="en-KE" dirty="0"/>
          </a:p>
        </p:txBody>
      </p:sp>
      <p:pic>
        <p:nvPicPr>
          <p:cNvPr id="21506" name="Picture 2">
            <a:extLst>
              <a:ext uri="{FF2B5EF4-FFF2-40B4-BE49-F238E27FC236}">
                <a16:creationId xmlns:a16="http://schemas.microsoft.com/office/drawing/2014/main" id="{49B7E20F-4F22-AB71-8A87-6F0F90C75F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683" y="2160588"/>
            <a:ext cx="580467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80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410-BC6B-B8FC-1DA3-9B4BBC036B13}"/>
              </a:ext>
            </a:extLst>
          </p:cNvPr>
          <p:cNvSpPr>
            <a:spLocks noGrp="1"/>
          </p:cNvSpPr>
          <p:nvPr>
            <p:ph type="title"/>
          </p:nvPr>
        </p:nvSpPr>
        <p:spPr/>
        <p:txBody>
          <a:bodyPr/>
          <a:lstStyle/>
          <a:p>
            <a:r>
              <a:rPr lang="en-GB" dirty="0"/>
              <a:t>Box Plot of EBITDA</a:t>
            </a:r>
            <a:endParaRPr lang="en-KE" dirty="0"/>
          </a:p>
        </p:txBody>
      </p:sp>
      <p:pic>
        <p:nvPicPr>
          <p:cNvPr id="22530" name="Picture 2">
            <a:extLst>
              <a:ext uri="{FF2B5EF4-FFF2-40B4-BE49-F238E27FC236}">
                <a16:creationId xmlns:a16="http://schemas.microsoft.com/office/drawing/2014/main" id="{04C6B89B-AA36-2ED5-51BE-0848888B08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855" y="2188581"/>
            <a:ext cx="581632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4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E0D3-BF0B-9C16-2D22-968EC2ECEBDD}"/>
              </a:ext>
            </a:extLst>
          </p:cNvPr>
          <p:cNvSpPr>
            <a:spLocks noGrp="1"/>
          </p:cNvSpPr>
          <p:nvPr>
            <p:ph type="title"/>
          </p:nvPr>
        </p:nvSpPr>
        <p:spPr/>
        <p:txBody>
          <a:bodyPr/>
          <a:lstStyle/>
          <a:p>
            <a:r>
              <a:rPr lang="en-GB" dirty="0"/>
              <a:t>Box Plot of Share Holder Equity</a:t>
            </a:r>
            <a:endParaRPr lang="en-KE" dirty="0"/>
          </a:p>
        </p:txBody>
      </p:sp>
      <p:pic>
        <p:nvPicPr>
          <p:cNvPr id="23554" name="Picture 2">
            <a:extLst>
              <a:ext uri="{FF2B5EF4-FFF2-40B4-BE49-F238E27FC236}">
                <a16:creationId xmlns:a16="http://schemas.microsoft.com/office/drawing/2014/main" id="{B9DFEDE8-691E-353E-B433-649B829C6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7059" y="2160588"/>
            <a:ext cx="589792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46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9EDB-508B-FE2E-89A6-70AE6E4029DC}"/>
              </a:ext>
            </a:extLst>
          </p:cNvPr>
          <p:cNvSpPr>
            <a:spLocks noGrp="1"/>
          </p:cNvSpPr>
          <p:nvPr>
            <p:ph type="title"/>
          </p:nvPr>
        </p:nvSpPr>
        <p:spPr/>
        <p:txBody>
          <a:bodyPr/>
          <a:lstStyle/>
          <a:p>
            <a:r>
              <a:rPr lang="en-GB" dirty="0"/>
              <a:t>Box Plot of Cash Flow from Operating</a:t>
            </a:r>
            <a:endParaRPr lang="en-KE" dirty="0"/>
          </a:p>
        </p:txBody>
      </p:sp>
      <p:pic>
        <p:nvPicPr>
          <p:cNvPr id="24580" name="Picture 4">
            <a:extLst>
              <a:ext uri="{FF2B5EF4-FFF2-40B4-BE49-F238E27FC236}">
                <a16:creationId xmlns:a16="http://schemas.microsoft.com/office/drawing/2014/main" id="{6E255DA0-7EDE-2F67-9D34-3560E0087B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5403" y="2160588"/>
            <a:ext cx="592123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629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A357-7148-B653-6A2A-3217B7C91487}"/>
              </a:ext>
            </a:extLst>
          </p:cNvPr>
          <p:cNvSpPr>
            <a:spLocks noGrp="1"/>
          </p:cNvSpPr>
          <p:nvPr>
            <p:ph type="title"/>
          </p:nvPr>
        </p:nvSpPr>
        <p:spPr/>
        <p:txBody>
          <a:bodyPr/>
          <a:lstStyle/>
          <a:p>
            <a:r>
              <a:rPr lang="en-GB" dirty="0"/>
              <a:t>Box Plot of Cash Flow from Investing</a:t>
            </a:r>
            <a:endParaRPr lang="en-KE" dirty="0"/>
          </a:p>
        </p:txBody>
      </p:sp>
      <p:pic>
        <p:nvPicPr>
          <p:cNvPr id="25602" name="Picture 2">
            <a:extLst>
              <a:ext uri="{FF2B5EF4-FFF2-40B4-BE49-F238E27FC236}">
                <a16:creationId xmlns:a16="http://schemas.microsoft.com/office/drawing/2014/main" id="{059F8459-CB3D-8E16-22D0-2219A1928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5403" y="2160588"/>
            <a:ext cx="592123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81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9930-2BA8-C8DF-4633-3B357336FA3B}"/>
              </a:ext>
            </a:extLst>
          </p:cNvPr>
          <p:cNvSpPr>
            <a:spLocks noGrp="1"/>
          </p:cNvSpPr>
          <p:nvPr>
            <p:ph type="title"/>
          </p:nvPr>
        </p:nvSpPr>
        <p:spPr/>
        <p:txBody>
          <a:bodyPr/>
          <a:lstStyle/>
          <a:p>
            <a:r>
              <a:rPr lang="en-GB" dirty="0"/>
              <a:t>NUMERICAL ANALYSIS</a:t>
            </a:r>
            <a:endParaRPr lang="en-KE" dirty="0"/>
          </a:p>
        </p:txBody>
      </p:sp>
      <p:sp>
        <p:nvSpPr>
          <p:cNvPr id="3" name="Content Placeholder 2">
            <a:extLst>
              <a:ext uri="{FF2B5EF4-FFF2-40B4-BE49-F238E27FC236}">
                <a16:creationId xmlns:a16="http://schemas.microsoft.com/office/drawing/2014/main" id="{4D67ED4B-3E50-D19D-7A98-71198DFD0A2B}"/>
              </a:ext>
            </a:extLst>
          </p:cNvPr>
          <p:cNvSpPr>
            <a:spLocks noGrp="1"/>
          </p:cNvSpPr>
          <p:nvPr>
            <p:ph idx="1"/>
          </p:nvPr>
        </p:nvSpPr>
        <p:spPr/>
        <p:txBody>
          <a:bodyPr/>
          <a:lstStyle/>
          <a:p>
            <a:r>
              <a:rPr lang="en-GB" sz="2400" dirty="0"/>
              <a:t>The mean, standard deviation and median values were calculated.</a:t>
            </a:r>
          </a:p>
          <a:p>
            <a:r>
              <a:rPr lang="en-GB" sz="2400" dirty="0"/>
              <a:t>The mean depicts the average cost associated with each data group.</a:t>
            </a:r>
          </a:p>
          <a:p>
            <a:r>
              <a:rPr lang="en-GB" sz="2400" dirty="0"/>
              <a:t>The standard deviation from the average cost was necessary to account for differences in cost.</a:t>
            </a:r>
          </a:p>
          <a:p>
            <a:endParaRPr lang="en-KE" dirty="0"/>
          </a:p>
        </p:txBody>
      </p:sp>
    </p:spTree>
    <p:extLst>
      <p:ext uri="{BB962C8B-B14F-4D97-AF65-F5344CB8AC3E}">
        <p14:creationId xmlns:p14="http://schemas.microsoft.com/office/powerpoint/2010/main" val="425039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9CEB-53D9-F06D-1F3E-3D3B71A73604}"/>
              </a:ext>
            </a:extLst>
          </p:cNvPr>
          <p:cNvSpPr>
            <a:spLocks noGrp="1"/>
          </p:cNvSpPr>
          <p:nvPr>
            <p:ph type="title"/>
          </p:nvPr>
        </p:nvSpPr>
        <p:spPr/>
        <p:txBody>
          <a:bodyPr/>
          <a:lstStyle/>
          <a:p>
            <a:r>
              <a:rPr lang="en-GB" dirty="0"/>
              <a:t>Box Plot of Cash Flow from Financial Activities</a:t>
            </a:r>
            <a:endParaRPr lang="en-KE" dirty="0"/>
          </a:p>
        </p:txBody>
      </p:sp>
      <p:pic>
        <p:nvPicPr>
          <p:cNvPr id="26626" name="Picture 2">
            <a:extLst>
              <a:ext uri="{FF2B5EF4-FFF2-40B4-BE49-F238E27FC236}">
                <a16:creationId xmlns:a16="http://schemas.microsoft.com/office/drawing/2014/main" id="{F4F7BD67-81E7-2A25-3BEC-33D5B476A9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5403" y="2160588"/>
            <a:ext cx="592123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423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6A77-3D33-6254-E084-3EEB58007B25}"/>
              </a:ext>
            </a:extLst>
          </p:cNvPr>
          <p:cNvSpPr>
            <a:spLocks noGrp="1"/>
          </p:cNvSpPr>
          <p:nvPr>
            <p:ph type="title"/>
          </p:nvPr>
        </p:nvSpPr>
        <p:spPr/>
        <p:txBody>
          <a:bodyPr/>
          <a:lstStyle/>
          <a:p>
            <a:r>
              <a:rPr lang="en-GB" dirty="0"/>
              <a:t>Box Plot of Current Ratio</a:t>
            </a:r>
            <a:endParaRPr lang="en-KE" dirty="0"/>
          </a:p>
        </p:txBody>
      </p:sp>
      <p:pic>
        <p:nvPicPr>
          <p:cNvPr id="27650" name="Picture 2">
            <a:extLst>
              <a:ext uri="{FF2B5EF4-FFF2-40B4-BE49-F238E27FC236}">
                <a16:creationId xmlns:a16="http://schemas.microsoft.com/office/drawing/2014/main" id="{72C824F3-4682-64C9-32E7-FC2246B1CB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3555" y="2160588"/>
            <a:ext cx="552492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983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9F10-6640-96D3-6D76-43D0444C1DBB}"/>
              </a:ext>
            </a:extLst>
          </p:cNvPr>
          <p:cNvSpPr>
            <a:spLocks noGrp="1"/>
          </p:cNvSpPr>
          <p:nvPr>
            <p:ph type="title"/>
          </p:nvPr>
        </p:nvSpPr>
        <p:spPr/>
        <p:txBody>
          <a:bodyPr/>
          <a:lstStyle/>
          <a:p>
            <a:r>
              <a:rPr lang="en-GB" dirty="0"/>
              <a:t>Box Plot of Debt/Equity Ratio</a:t>
            </a:r>
            <a:endParaRPr lang="en-KE" dirty="0"/>
          </a:p>
        </p:txBody>
      </p:sp>
      <p:pic>
        <p:nvPicPr>
          <p:cNvPr id="28674" name="Picture 2">
            <a:extLst>
              <a:ext uri="{FF2B5EF4-FFF2-40B4-BE49-F238E27FC236}">
                <a16:creationId xmlns:a16="http://schemas.microsoft.com/office/drawing/2014/main" id="{034D79F5-60A1-0383-5C38-B4DC6E6C4E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3555" y="2160588"/>
            <a:ext cx="552492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994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1582-E35B-CA74-D801-DFEC5FF813AA}"/>
              </a:ext>
            </a:extLst>
          </p:cNvPr>
          <p:cNvSpPr>
            <a:spLocks noGrp="1"/>
          </p:cNvSpPr>
          <p:nvPr>
            <p:ph type="title"/>
          </p:nvPr>
        </p:nvSpPr>
        <p:spPr/>
        <p:txBody>
          <a:bodyPr/>
          <a:lstStyle/>
          <a:p>
            <a:r>
              <a:rPr lang="en-GB" dirty="0"/>
              <a:t>Box Plot of ROE</a:t>
            </a:r>
            <a:endParaRPr lang="en-KE" dirty="0"/>
          </a:p>
        </p:txBody>
      </p:sp>
      <p:pic>
        <p:nvPicPr>
          <p:cNvPr id="29698" name="Picture 2">
            <a:extLst>
              <a:ext uri="{FF2B5EF4-FFF2-40B4-BE49-F238E27FC236}">
                <a16:creationId xmlns:a16="http://schemas.microsoft.com/office/drawing/2014/main" id="{2DA106CA-3D48-39BF-DA14-B85D844698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963" y="2160588"/>
            <a:ext cx="568811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52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948C-849C-EC2E-CC4F-64EC9ACF2569}"/>
              </a:ext>
            </a:extLst>
          </p:cNvPr>
          <p:cNvSpPr>
            <a:spLocks noGrp="1"/>
          </p:cNvSpPr>
          <p:nvPr>
            <p:ph type="title"/>
          </p:nvPr>
        </p:nvSpPr>
        <p:spPr/>
        <p:txBody>
          <a:bodyPr/>
          <a:lstStyle/>
          <a:p>
            <a:r>
              <a:rPr lang="en-GB" dirty="0"/>
              <a:t>Box plot of ROA</a:t>
            </a:r>
            <a:endParaRPr lang="en-KE" dirty="0"/>
          </a:p>
        </p:txBody>
      </p:sp>
      <p:pic>
        <p:nvPicPr>
          <p:cNvPr id="30722" name="Picture 2">
            <a:extLst>
              <a:ext uri="{FF2B5EF4-FFF2-40B4-BE49-F238E27FC236}">
                <a16:creationId xmlns:a16="http://schemas.microsoft.com/office/drawing/2014/main" id="{677452E4-107C-A24F-FCA2-C20D80F4AF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6931" y="2160588"/>
            <a:ext cx="561817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365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F844-621B-DCE6-42C0-8647CD3D97B9}"/>
              </a:ext>
            </a:extLst>
          </p:cNvPr>
          <p:cNvSpPr>
            <a:spLocks noGrp="1"/>
          </p:cNvSpPr>
          <p:nvPr>
            <p:ph type="title"/>
          </p:nvPr>
        </p:nvSpPr>
        <p:spPr/>
        <p:txBody>
          <a:bodyPr/>
          <a:lstStyle/>
          <a:p>
            <a:r>
              <a:rPr lang="en-GB" dirty="0"/>
              <a:t>Box Plot of ROI</a:t>
            </a:r>
            <a:endParaRPr lang="en-KE" dirty="0"/>
          </a:p>
        </p:txBody>
      </p:sp>
      <p:pic>
        <p:nvPicPr>
          <p:cNvPr id="31746" name="Picture 2">
            <a:extLst>
              <a:ext uri="{FF2B5EF4-FFF2-40B4-BE49-F238E27FC236}">
                <a16:creationId xmlns:a16="http://schemas.microsoft.com/office/drawing/2014/main" id="{A6B851D1-324C-B769-50DB-887FD7E89F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963" y="2160588"/>
            <a:ext cx="568811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610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86D-689D-2ACD-93C0-EA44630A71F7}"/>
              </a:ext>
            </a:extLst>
          </p:cNvPr>
          <p:cNvSpPr>
            <a:spLocks noGrp="1"/>
          </p:cNvSpPr>
          <p:nvPr>
            <p:ph type="title"/>
          </p:nvPr>
        </p:nvSpPr>
        <p:spPr/>
        <p:txBody>
          <a:bodyPr/>
          <a:lstStyle/>
          <a:p>
            <a:r>
              <a:rPr lang="en-GB" dirty="0"/>
              <a:t>Box plot of number of employees</a:t>
            </a:r>
            <a:endParaRPr lang="en-KE" dirty="0"/>
          </a:p>
        </p:txBody>
      </p:sp>
      <p:pic>
        <p:nvPicPr>
          <p:cNvPr id="32770" name="Picture 2">
            <a:extLst>
              <a:ext uri="{FF2B5EF4-FFF2-40B4-BE49-F238E27FC236}">
                <a16:creationId xmlns:a16="http://schemas.microsoft.com/office/drawing/2014/main" id="{363A479B-C3EC-7B72-2CF0-1F4B009A87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7059" y="2160588"/>
            <a:ext cx="589792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090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C65D-D3B1-4C33-A82B-8176C8582197}"/>
              </a:ext>
            </a:extLst>
          </p:cNvPr>
          <p:cNvSpPr>
            <a:spLocks noGrp="1"/>
          </p:cNvSpPr>
          <p:nvPr>
            <p:ph type="title"/>
          </p:nvPr>
        </p:nvSpPr>
        <p:spPr>
          <a:xfrm>
            <a:off x="677334" y="3250163"/>
            <a:ext cx="8596668" cy="1320800"/>
          </a:xfrm>
        </p:spPr>
        <p:style>
          <a:lnRef idx="2">
            <a:schemeClr val="dk1">
              <a:shade val="15000"/>
            </a:schemeClr>
          </a:lnRef>
          <a:fillRef idx="1">
            <a:schemeClr val="dk1"/>
          </a:fillRef>
          <a:effectRef idx="0">
            <a:schemeClr val="dk1"/>
          </a:effectRef>
          <a:fontRef idx="minor">
            <a:schemeClr val="lt1"/>
          </a:fontRef>
        </p:style>
        <p:txBody>
          <a:bodyPr/>
          <a:lstStyle/>
          <a:p>
            <a:r>
              <a:rPr lang="en-GB" dirty="0"/>
              <a:t>BAR GRAPH</a:t>
            </a:r>
            <a:endParaRPr lang="en-KE" dirty="0"/>
          </a:p>
        </p:txBody>
      </p:sp>
    </p:spTree>
    <p:extLst>
      <p:ext uri="{BB962C8B-B14F-4D97-AF65-F5344CB8AC3E}">
        <p14:creationId xmlns:p14="http://schemas.microsoft.com/office/powerpoint/2010/main" val="451966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2148-FF5F-4567-C7E4-8088294DB831}"/>
              </a:ext>
            </a:extLst>
          </p:cNvPr>
          <p:cNvSpPr>
            <a:spLocks noGrp="1"/>
          </p:cNvSpPr>
          <p:nvPr>
            <p:ph type="title"/>
          </p:nvPr>
        </p:nvSpPr>
        <p:spPr/>
        <p:txBody>
          <a:bodyPr>
            <a:normAutofit fontScale="90000"/>
          </a:bodyPr>
          <a:lstStyle/>
          <a:p>
            <a:r>
              <a:rPr lang="en-GB" dirty="0"/>
              <a:t>Bar Graph Comparing Means Of Numerical Data Of The Years 2013 And 2014</a:t>
            </a:r>
            <a:endParaRPr lang="en-KE" dirty="0"/>
          </a:p>
        </p:txBody>
      </p:sp>
      <p:pic>
        <p:nvPicPr>
          <p:cNvPr id="5" name="Content Placeholder 4">
            <a:extLst>
              <a:ext uri="{FF2B5EF4-FFF2-40B4-BE49-F238E27FC236}">
                <a16:creationId xmlns:a16="http://schemas.microsoft.com/office/drawing/2014/main" id="{4DC74FA4-094C-746E-D7C8-8892548BF123}"/>
              </a:ext>
            </a:extLst>
          </p:cNvPr>
          <p:cNvPicPr>
            <a:picLocks noGrp="1" noChangeAspect="1"/>
          </p:cNvPicPr>
          <p:nvPr>
            <p:ph idx="1"/>
          </p:nvPr>
        </p:nvPicPr>
        <p:blipFill>
          <a:blip r:embed="rId2"/>
          <a:stretch>
            <a:fillRect/>
          </a:stretch>
        </p:blipFill>
        <p:spPr>
          <a:xfrm>
            <a:off x="1735493" y="1729968"/>
            <a:ext cx="6503438" cy="4997403"/>
          </a:xfrm>
        </p:spPr>
      </p:pic>
    </p:spTree>
    <p:extLst>
      <p:ext uri="{BB962C8B-B14F-4D97-AF65-F5344CB8AC3E}">
        <p14:creationId xmlns:p14="http://schemas.microsoft.com/office/powerpoint/2010/main" val="1939663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6354-DFE1-AB90-0556-0A35E75015CD}"/>
              </a:ext>
            </a:extLst>
          </p:cNvPr>
          <p:cNvSpPr>
            <a:spLocks noGrp="1"/>
          </p:cNvSpPr>
          <p:nvPr>
            <p:ph type="title"/>
          </p:nvPr>
        </p:nvSpPr>
        <p:spPr/>
        <p:txBody>
          <a:bodyPr/>
          <a:lstStyle/>
          <a:p>
            <a:r>
              <a:rPr lang="en-GB" dirty="0"/>
              <a:t>BAR GRAPH INTERPRATATION</a:t>
            </a:r>
            <a:endParaRPr lang="en-KE" dirty="0"/>
          </a:p>
        </p:txBody>
      </p:sp>
      <p:sp>
        <p:nvSpPr>
          <p:cNvPr id="3" name="Content Placeholder 2">
            <a:extLst>
              <a:ext uri="{FF2B5EF4-FFF2-40B4-BE49-F238E27FC236}">
                <a16:creationId xmlns:a16="http://schemas.microsoft.com/office/drawing/2014/main" id="{DE337DE9-768F-8416-74F6-3BC11E871754}"/>
              </a:ext>
            </a:extLst>
          </p:cNvPr>
          <p:cNvSpPr>
            <a:spLocks noGrp="1"/>
          </p:cNvSpPr>
          <p:nvPr>
            <p:ph idx="1"/>
          </p:nvPr>
        </p:nvSpPr>
        <p:spPr/>
        <p:txBody>
          <a:bodyPr>
            <a:normAutofit/>
          </a:bodyPr>
          <a:lstStyle/>
          <a:p>
            <a:r>
              <a:rPr lang="en-GB" sz="2400" b="0" i="0" dirty="0">
                <a:solidFill>
                  <a:srgbClr val="111111"/>
                </a:solidFill>
                <a:effectLst/>
              </a:rPr>
              <a:t> </a:t>
            </a:r>
            <a:r>
              <a:rPr lang="en-GB" sz="2400" dirty="0"/>
              <a:t>The most notable change from 2013 to 2014 is a significant increase in the Inflation Rate in US.</a:t>
            </a:r>
          </a:p>
          <a:p>
            <a:r>
              <a:rPr lang="en-GB" sz="2400" dirty="0"/>
              <a:t>Metrics like “Market Cap in USD”, “Revenue”, and “Gross Income” show noticeable differences between the two years while others like “Current Ratio” and “Debt/Equity Ratio” have minimal changes.</a:t>
            </a:r>
            <a:endParaRPr lang="en-KE" sz="2400" dirty="0"/>
          </a:p>
        </p:txBody>
      </p:sp>
    </p:spTree>
    <p:extLst>
      <p:ext uri="{BB962C8B-B14F-4D97-AF65-F5344CB8AC3E}">
        <p14:creationId xmlns:p14="http://schemas.microsoft.com/office/powerpoint/2010/main" val="390809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1E53-A5CD-6BCE-7144-62D1F1F1DE77}"/>
              </a:ext>
            </a:extLst>
          </p:cNvPr>
          <p:cNvSpPr>
            <a:spLocks noGrp="1"/>
          </p:cNvSpPr>
          <p:nvPr>
            <p:ph type="title"/>
          </p:nvPr>
        </p:nvSpPr>
        <p:spPr/>
        <p:txBody>
          <a:bodyPr/>
          <a:lstStyle/>
          <a:p>
            <a:r>
              <a:rPr lang="en-GB" dirty="0"/>
              <a:t>The various means are as follows:</a:t>
            </a:r>
            <a:endParaRPr lang="en-KE" dirty="0"/>
          </a:p>
        </p:txBody>
      </p:sp>
      <p:graphicFrame>
        <p:nvGraphicFramePr>
          <p:cNvPr id="4" name="Content Placeholder 3">
            <a:extLst>
              <a:ext uri="{FF2B5EF4-FFF2-40B4-BE49-F238E27FC236}">
                <a16:creationId xmlns:a16="http://schemas.microsoft.com/office/drawing/2014/main" id="{E5DD7676-A3E1-D778-5070-D9344E65F70E}"/>
              </a:ext>
            </a:extLst>
          </p:cNvPr>
          <p:cNvGraphicFramePr>
            <a:graphicFrameLocks noGrp="1"/>
          </p:cNvGraphicFramePr>
          <p:nvPr>
            <p:ph idx="1"/>
            <p:extLst>
              <p:ext uri="{D42A27DB-BD31-4B8C-83A1-F6EECF244321}">
                <p14:modId xmlns:p14="http://schemas.microsoft.com/office/powerpoint/2010/main" val="3079640889"/>
              </p:ext>
            </p:extLst>
          </p:nvPr>
        </p:nvGraphicFramePr>
        <p:xfrm>
          <a:off x="677863" y="2160588"/>
          <a:ext cx="8596312" cy="370840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878275160"/>
                    </a:ext>
                  </a:extLst>
                </a:gridCol>
                <a:gridCol w="4298156">
                  <a:extLst>
                    <a:ext uri="{9D8B030D-6E8A-4147-A177-3AD203B41FA5}">
                      <a16:colId xmlns:a16="http://schemas.microsoft.com/office/drawing/2014/main" val="236264144"/>
                    </a:ext>
                  </a:extLst>
                </a:gridCol>
              </a:tblGrid>
              <a:tr h="370840">
                <a:tc>
                  <a:txBody>
                    <a:bodyPr/>
                    <a:lstStyle/>
                    <a:p>
                      <a:r>
                        <a:rPr lang="en-GB" dirty="0"/>
                        <a:t>Data</a:t>
                      </a:r>
                      <a:endParaRPr lang="en-KE" dirty="0"/>
                    </a:p>
                  </a:txBody>
                  <a:tcPr marL="74751" marR="74751"/>
                </a:tc>
                <a:tc>
                  <a:txBody>
                    <a:bodyPr/>
                    <a:lstStyle/>
                    <a:p>
                      <a:r>
                        <a:rPr lang="en-GB" dirty="0"/>
                        <a:t>Mean</a:t>
                      </a:r>
                      <a:endParaRPr lang="en-KE" dirty="0"/>
                    </a:p>
                  </a:txBody>
                  <a:tcPr marL="74751" marR="74751"/>
                </a:tc>
                <a:extLst>
                  <a:ext uri="{0D108BD9-81ED-4DB2-BD59-A6C34878D82A}">
                    <a16:rowId xmlns:a16="http://schemas.microsoft.com/office/drawing/2014/main" val="4244779819"/>
                  </a:ext>
                </a:extLst>
              </a:tr>
              <a:tr h="370840">
                <a:tc>
                  <a:txBody>
                    <a:bodyPr/>
                    <a:lstStyle/>
                    <a:p>
                      <a:r>
                        <a:rPr lang="en-GB" dirty="0"/>
                        <a:t>Market Cap(in B USD) </a:t>
                      </a:r>
                      <a:endParaRPr lang="en-KE" dirty="0"/>
                    </a:p>
                  </a:txBody>
                  <a:tcPr marL="74751" marR="74751"/>
                </a:tc>
                <a:tc>
                  <a:txBody>
                    <a:bodyPr/>
                    <a:lstStyle/>
                    <a:p>
                      <a:r>
                        <a:rPr lang="en-KE" dirty="0"/>
                        <a:t>175.848864</a:t>
                      </a:r>
                    </a:p>
                  </a:txBody>
                  <a:tcPr marL="74751" marR="74751"/>
                </a:tc>
                <a:extLst>
                  <a:ext uri="{0D108BD9-81ED-4DB2-BD59-A6C34878D82A}">
                    <a16:rowId xmlns:a16="http://schemas.microsoft.com/office/drawing/2014/main" val="3917529238"/>
                  </a:ext>
                </a:extLst>
              </a:tr>
              <a:tr h="370840">
                <a:tc>
                  <a:txBody>
                    <a:bodyPr/>
                    <a:lstStyle/>
                    <a:p>
                      <a:r>
                        <a:rPr lang="en-GB" dirty="0"/>
                        <a:t>Revenue</a:t>
                      </a:r>
                      <a:endParaRPr lang="en-KE" dirty="0"/>
                    </a:p>
                  </a:txBody>
                  <a:tcPr marL="74751" marR="74751"/>
                </a:tc>
                <a:tc>
                  <a:txBody>
                    <a:bodyPr/>
                    <a:lstStyle/>
                    <a:p>
                      <a:r>
                        <a:rPr lang="en-KE" dirty="0"/>
                        <a:t>56812.678702</a:t>
                      </a:r>
                    </a:p>
                  </a:txBody>
                  <a:tcPr marL="74751" marR="74751"/>
                </a:tc>
                <a:extLst>
                  <a:ext uri="{0D108BD9-81ED-4DB2-BD59-A6C34878D82A}">
                    <a16:rowId xmlns:a16="http://schemas.microsoft.com/office/drawing/2014/main" val="483763134"/>
                  </a:ext>
                </a:extLst>
              </a:tr>
              <a:tr h="370840">
                <a:tc>
                  <a:txBody>
                    <a:bodyPr/>
                    <a:lstStyle/>
                    <a:p>
                      <a:r>
                        <a:rPr lang="en-GB" dirty="0"/>
                        <a:t>Gross Profit</a:t>
                      </a:r>
                      <a:endParaRPr lang="en-KE" dirty="0"/>
                    </a:p>
                  </a:txBody>
                  <a:tcPr marL="74751" marR="74751"/>
                </a:tc>
                <a:tc>
                  <a:txBody>
                    <a:bodyPr/>
                    <a:lstStyle/>
                    <a:p>
                      <a:r>
                        <a:rPr lang="en-KE" dirty="0"/>
                        <a:t>27545.814532</a:t>
                      </a:r>
                    </a:p>
                  </a:txBody>
                  <a:tcPr marL="74751" marR="74751"/>
                </a:tc>
                <a:extLst>
                  <a:ext uri="{0D108BD9-81ED-4DB2-BD59-A6C34878D82A}">
                    <a16:rowId xmlns:a16="http://schemas.microsoft.com/office/drawing/2014/main" val="2638363075"/>
                  </a:ext>
                </a:extLst>
              </a:tr>
              <a:tr h="370840">
                <a:tc>
                  <a:txBody>
                    <a:bodyPr/>
                    <a:lstStyle/>
                    <a:p>
                      <a:r>
                        <a:rPr lang="en-GB" dirty="0"/>
                        <a:t>Net Income</a:t>
                      </a:r>
                      <a:endParaRPr lang="en-KE" dirty="0"/>
                    </a:p>
                  </a:txBody>
                  <a:tcPr marL="74751" marR="74751"/>
                </a:tc>
                <a:tc>
                  <a:txBody>
                    <a:bodyPr/>
                    <a:lstStyle/>
                    <a:p>
                      <a:r>
                        <a:rPr lang="en-KE" dirty="0"/>
                        <a:t>8470.150596</a:t>
                      </a:r>
                    </a:p>
                  </a:txBody>
                  <a:tcPr marL="74751" marR="74751"/>
                </a:tc>
                <a:extLst>
                  <a:ext uri="{0D108BD9-81ED-4DB2-BD59-A6C34878D82A}">
                    <a16:rowId xmlns:a16="http://schemas.microsoft.com/office/drawing/2014/main" val="2319216198"/>
                  </a:ext>
                </a:extLst>
              </a:tr>
              <a:tr h="370840">
                <a:tc>
                  <a:txBody>
                    <a:bodyPr/>
                    <a:lstStyle/>
                    <a:p>
                      <a:r>
                        <a:rPr lang="en-GB" dirty="0"/>
                        <a:t>Earning Per Share</a:t>
                      </a:r>
                      <a:endParaRPr lang="en-KE" dirty="0"/>
                    </a:p>
                  </a:txBody>
                  <a:tcPr marL="74751" marR="74751"/>
                </a:tc>
                <a:tc>
                  <a:txBody>
                    <a:bodyPr/>
                    <a:lstStyle/>
                    <a:p>
                      <a:r>
                        <a:rPr lang="en-KE" dirty="0"/>
                        <a:t>0.782511</a:t>
                      </a:r>
                    </a:p>
                  </a:txBody>
                  <a:tcPr marL="74751" marR="74751"/>
                </a:tc>
                <a:extLst>
                  <a:ext uri="{0D108BD9-81ED-4DB2-BD59-A6C34878D82A}">
                    <a16:rowId xmlns:a16="http://schemas.microsoft.com/office/drawing/2014/main" val="1702513825"/>
                  </a:ext>
                </a:extLst>
              </a:tr>
              <a:tr h="370840">
                <a:tc>
                  <a:txBody>
                    <a:bodyPr/>
                    <a:lstStyle/>
                    <a:p>
                      <a:r>
                        <a:rPr lang="en-GB" dirty="0"/>
                        <a:t>EBITDA</a:t>
                      </a:r>
                      <a:endParaRPr lang="en-KE" dirty="0"/>
                    </a:p>
                  </a:txBody>
                  <a:tcPr marL="74751" marR="74751"/>
                </a:tc>
                <a:tc>
                  <a:txBody>
                    <a:bodyPr/>
                    <a:lstStyle/>
                    <a:p>
                      <a:r>
                        <a:rPr lang="en-KE" dirty="0"/>
                        <a:t>14760.361217</a:t>
                      </a:r>
                    </a:p>
                  </a:txBody>
                  <a:tcPr marL="74751" marR="74751"/>
                </a:tc>
                <a:extLst>
                  <a:ext uri="{0D108BD9-81ED-4DB2-BD59-A6C34878D82A}">
                    <a16:rowId xmlns:a16="http://schemas.microsoft.com/office/drawing/2014/main" val="516606948"/>
                  </a:ext>
                </a:extLst>
              </a:tr>
              <a:tr h="370840">
                <a:tc>
                  <a:txBody>
                    <a:bodyPr/>
                    <a:lstStyle/>
                    <a:p>
                      <a:r>
                        <a:rPr lang="en-GB" dirty="0"/>
                        <a:t>Share Holder Equity</a:t>
                      </a:r>
                      <a:endParaRPr lang="en-KE" dirty="0"/>
                    </a:p>
                  </a:txBody>
                  <a:tcPr marL="74751" marR="74751"/>
                </a:tc>
                <a:tc>
                  <a:txBody>
                    <a:bodyPr/>
                    <a:lstStyle/>
                    <a:p>
                      <a:r>
                        <a:rPr lang="en-KE" dirty="0"/>
                        <a:t>53023.433979</a:t>
                      </a:r>
                    </a:p>
                  </a:txBody>
                  <a:tcPr marL="74751" marR="74751"/>
                </a:tc>
                <a:extLst>
                  <a:ext uri="{0D108BD9-81ED-4DB2-BD59-A6C34878D82A}">
                    <a16:rowId xmlns:a16="http://schemas.microsoft.com/office/drawing/2014/main" val="1682702469"/>
                  </a:ext>
                </a:extLst>
              </a:tr>
              <a:tr h="370840">
                <a:tc>
                  <a:txBody>
                    <a:bodyPr/>
                    <a:lstStyle/>
                    <a:p>
                      <a:r>
                        <a:rPr lang="en-GB" dirty="0"/>
                        <a:t>Cash Flow from Operating</a:t>
                      </a:r>
                      <a:endParaRPr lang="en-KE" dirty="0"/>
                    </a:p>
                  </a:txBody>
                  <a:tcPr marL="74751" marR="74751"/>
                </a:tc>
                <a:tc>
                  <a:txBody>
                    <a:bodyPr/>
                    <a:lstStyle/>
                    <a:p>
                      <a:r>
                        <a:rPr lang="en-KE" dirty="0"/>
                        <a:t>11339.235574</a:t>
                      </a:r>
                    </a:p>
                  </a:txBody>
                  <a:tcPr marL="74751" marR="74751"/>
                </a:tc>
                <a:extLst>
                  <a:ext uri="{0D108BD9-81ED-4DB2-BD59-A6C34878D82A}">
                    <a16:rowId xmlns:a16="http://schemas.microsoft.com/office/drawing/2014/main" val="1873119649"/>
                  </a:ext>
                </a:extLst>
              </a:tr>
              <a:tr h="370840">
                <a:tc>
                  <a:txBody>
                    <a:bodyPr/>
                    <a:lstStyle/>
                    <a:p>
                      <a:r>
                        <a:rPr lang="en-GB" dirty="0"/>
                        <a:t>Cash Flow from Investing</a:t>
                      </a:r>
                      <a:endParaRPr lang="en-KE" dirty="0"/>
                    </a:p>
                  </a:txBody>
                  <a:tcPr marL="74751" marR="74751"/>
                </a:tc>
                <a:tc>
                  <a:txBody>
                    <a:bodyPr/>
                    <a:lstStyle/>
                    <a:p>
                      <a:r>
                        <a:rPr lang="en-GB" dirty="0"/>
                        <a:t>-</a:t>
                      </a:r>
                      <a:r>
                        <a:rPr lang="en-KE" dirty="0"/>
                        <a:t>6323.103234</a:t>
                      </a:r>
                    </a:p>
                  </a:txBody>
                  <a:tcPr marL="74751" marR="74751"/>
                </a:tc>
                <a:extLst>
                  <a:ext uri="{0D108BD9-81ED-4DB2-BD59-A6C34878D82A}">
                    <a16:rowId xmlns:a16="http://schemas.microsoft.com/office/drawing/2014/main" val="272829940"/>
                  </a:ext>
                </a:extLst>
              </a:tr>
            </a:tbl>
          </a:graphicData>
        </a:graphic>
      </p:graphicFrame>
    </p:spTree>
    <p:extLst>
      <p:ext uri="{BB962C8B-B14F-4D97-AF65-F5344CB8AC3E}">
        <p14:creationId xmlns:p14="http://schemas.microsoft.com/office/powerpoint/2010/main" val="805363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340F-5332-2A23-DE62-47AA662B2BAB}"/>
              </a:ext>
            </a:extLst>
          </p:cNvPr>
          <p:cNvSpPr>
            <a:spLocks noGrp="1"/>
          </p:cNvSpPr>
          <p:nvPr>
            <p:ph type="title"/>
          </p:nvPr>
        </p:nvSpPr>
        <p:spPr>
          <a:xfrm>
            <a:off x="537375" y="2768600"/>
            <a:ext cx="8596668" cy="1320800"/>
          </a:xfrm>
        </p:spPr>
        <p:style>
          <a:lnRef idx="2">
            <a:schemeClr val="dk1">
              <a:shade val="15000"/>
            </a:schemeClr>
          </a:lnRef>
          <a:fillRef idx="1">
            <a:schemeClr val="dk1"/>
          </a:fillRef>
          <a:effectRef idx="0">
            <a:schemeClr val="dk1"/>
          </a:effectRef>
          <a:fontRef idx="minor">
            <a:schemeClr val="lt1"/>
          </a:fontRef>
        </p:style>
        <p:txBody>
          <a:bodyPr/>
          <a:lstStyle/>
          <a:p>
            <a:r>
              <a:rPr lang="en-GB" dirty="0"/>
              <a:t>PAIR PLOT</a:t>
            </a:r>
            <a:endParaRPr lang="en-KE" dirty="0"/>
          </a:p>
        </p:txBody>
      </p:sp>
    </p:spTree>
    <p:extLst>
      <p:ext uri="{BB962C8B-B14F-4D97-AF65-F5344CB8AC3E}">
        <p14:creationId xmlns:p14="http://schemas.microsoft.com/office/powerpoint/2010/main" val="3209248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3E03CB-32DF-B031-3204-1D0064AEFB2C}"/>
              </a:ext>
            </a:extLst>
          </p:cNvPr>
          <p:cNvPicPr>
            <a:picLocks noGrp="1" noChangeAspect="1"/>
          </p:cNvPicPr>
          <p:nvPr>
            <p:ph idx="1"/>
          </p:nvPr>
        </p:nvPicPr>
        <p:blipFill>
          <a:blip r:embed="rId2"/>
          <a:stretch>
            <a:fillRect/>
          </a:stretch>
        </p:blipFill>
        <p:spPr>
          <a:xfrm>
            <a:off x="765112" y="164838"/>
            <a:ext cx="8257590" cy="6528323"/>
          </a:xfrm>
        </p:spPr>
      </p:pic>
    </p:spTree>
    <p:extLst>
      <p:ext uri="{BB962C8B-B14F-4D97-AF65-F5344CB8AC3E}">
        <p14:creationId xmlns:p14="http://schemas.microsoft.com/office/powerpoint/2010/main" val="433088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0C80-A7F5-8202-5E19-ED53AF820A6F}"/>
              </a:ext>
            </a:extLst>
          </p:cNvPr>
          <p:cNvSpPr>
            <a:spLocks noGrp="1"/>
          </p:cNvSpPr>
          <p:nvPr>
            <p:ph type="title"/>
          </p:nvPr>
        </p:nvSpPr>
        <p:spPr/>
        <p:txBody>
          <a:bodyPr/>
          <a:lstStyle/>
          <a:p>
            <a:r>
              <a:rPr lang="en-GB" dirty="0"/>
              <a:t>PAIR PLOT INTERPRETATION</a:t>
            </a:r>
            <a:endParaRPr lang="en-KE" dirty="0"/>
          </a:p>
        </p:txBody>
      </p:sp>
      <p:sp>
        <p:nvSpPr>
          <p:cNvPr id="3" name="Content Placeholder 2">
            <a:extLst>
              <a:ext uri="{FF2B5EF4-FFF2-40B4-BE49-F238E27FC236}">
                <a16:creationId xmlns:a16="http://schemas.microsoft.com/office/drawing/2014/main" id="{5074FCF9-F955-F4F1-1782-F39FC2087551}"/>
              </a:ext>
            </a:extLst>
          </p:cNvPr>
          <p:cNvSpPr>
            <a:spLocks noGrp="1"/>
          </p:cNvSpPr>
          <p:nvPr>
            <p:ph idx="1"/>
          </p:nvPr>
        </p:nvSpPr>
        <p:spPr/>
        <p:txBody>
          <a:bodyPr>
            <a:noAutofit/>
          </a:bodyPr>
          <a:lstStyle/>
          <a:p>
            <a:r>
              <a:rPr lang="en-GB" sz="2200" dirty="0"/>
              <a:t>The pair plot is essential for comparing several values as pairs against each other.</a:t>
            </a:r>
          </a:p>
          <a:p>
            <a:r>
              <a:rPr lang="en-GB" sz="2200" dirty="0"/>
              <a:t>The plots from the top left to bottom right are the same values compared against themselves hence the appearance of a line graph.</a:t>
            </a:r>
          </a:p>
          <a:p>
            <a:r>
              <a:rPr lang="en-GB" sz="2200" dirty="0"/>
              <a:t>Most of the variables have a positive correlation suggesting an increase in one could cause an increase in the other. For example:</a:t>
            </a:r>
          </a:p>
          <a:p>
            <a:r>
              <a:rPr lang="en-GB" sz="2200" dirty="0"/>
              <a:t>As revenue increases, so does the market cap.</a:t>
            </a:r>
          </a:p>
          <a:p>
            <a:r>
              <a:rPr lang="en-GB" sz="2200" dirty="0"/>
              <a:t>The concentration for the variables is highest from the middle to lower ranges as compared to higher ranges,</a:t>
            </a:r>
            <a:endParaRPr lang="en-KE" sz="2200" dirty="0"/>
          </a:p>
        </p:txBody>
      </p:sp>
    </p:spTree>
    <p:extLst>
      <p:ext uri="{BB962C8B-B14F-4D97-AF65-F5344CB8AC3E}">
        <p14:creationId xmlns:p14="http://schemas.microsoft.com/office/powerpoint/2010/main" val="1801135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D364-EB82-090A-20CC-4B4CD5E5C3C9}"/>
              </a:ext>
            </a:extLst>
          </p:cNvPr>
          <p:cNvSpPr>
            <a:spLocks noGrp="1"/>
          </p:cNvSpPr>
          <p:nvPr>
            <p:ph type="title"/>
          </p:nvPr>
        </p:nvSpPr>
        <p:spPr>
          <a:xfrm>
            <a:off x="686664" y="3166188"/>
            <a:ext cx="8596668" cy="1320800"/>
          </a:xfrm>
        </p:spPr>
        <p:style>
          <a:lnRef idx="2">
            <a:schemeClr val="dk1">
              <a:shade val="15000"/>
            </a:schemeClr>
          </a:lnRef>
          <a:fillRef idx="1">
            <a:schemeClr val="dk1"/>
          </a:fillRef>
          <a:effectRef idx="0">
            <a:schemeClr val="dk1"/>
          </a:effectRef>
          <a:fontRef idx="minor">
            <a:schemeClr val="lt1"/>
          </a:fontRef>
        </p:style>
        <p:txBody>
          <a:bodyPr/>
          <a:lstStyle/>
          <a:p>
            <a:r>
              <a:rPr lang="en-GB" dirty="0"/>
              <a:t>CORRELATION HEAT MAP</a:t>
            </a:r>
            <a:endParaRPr lang="en-KE" dirty="0"/>
          </a:p>
        </p:txBody>
      </p:sp>
    </p:spTree>
    <p:extLst>
      <p:ext uri="{BB962C8B-B14F-4D97-AF65-F5344CB8AC3E}">
        <p14:creationId xmlns:p14="http://schemas.microsoft.com/office/powerpoint/2010/main" val="2498515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0E7C-A234-EC35-B834-D7AB86799577}"/>
              </a:ext>
            </a:extLst>
          </p:cNvPr>
          <p:cNvSpPr>
            <a:spLocks noGrp="1"/>
          </p:cNvSpPr>
          <p:nvPr>
            <p:ph type="title"/>
          </p:nvPr>
        </p:nvSpPr>
        <p:spPr>
          <a:xfrm>
            <a:off x="677334" y="217715"/>
            <a:ext cx="8596668" cy="1320800"/>
          </a:xfrm>
        </p:spPr>
        <p:txBody>
          <a:bodyPr/>
          <a:lstStyle/>
          <a:p>
            <a:r>
              <a:rPr lang="en-GB" u="sng" dirty="0"/>
              <a:t>Correlation Heatmap</a:t>
            </a:r>
            <a:endParaRPr lang="en-KE" u="sng" dirty="0"/>
          </a:p>
        </p:txBody>
      </p:sp>
      <p:pic>
        <p:nvPicPr>
          <p:cNvPr id="5" name="Content Placeholder 4">
            <a:extLst>
              <a:ext uri="{FF2B5EF4-FFF2-40B4-BE49-F238E27FC236}">
                <a16:creationId xmlns:a16="http://schemas.microsoft.com/office/drawing/2014/main" id="{449BA637-4A51-5470-825E-2736D08CDD4B}"/>
              </a:ext>
            </a:extLst>
          </p:cNvPr>
          <p:cNvPicPr>
            <a:picLocks noGrp="1" noChangeAspect="1"/>
          </p:cNvPicPr>
          <p:nvPr>
            <p:ph idx="1"/>
          </p:nvPr>
        </p:nvPicPr>
        <p:blipFill>
          <a:blip r:embed="rId2"/>
          <a:stretch>
            <a:fillRect/>
          </a:stretch>
        </p:blipFill>
        <p:spPr>
          <a:xfrm>
            <a:off x="1173444" y="997382"/>
            <a:ext cx="7604448" cy="5860618"/>
          </a:xfrm>
        </p:spPr>
      </p:pic>
    </p:spTree>
    <p:extLst>
      <p:ext uri="{BB962C8B-B14F-4D97-AF65-F5344CB8AC3E}">
        <p14:creationId xmlns:p14="http://schemas.microsoft.com/office/powerpoint/2010/main" val="9898439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3553-BFC9-08A2-A231-491A3E63E8AA}"/>
              </a:ext>
            </a:extLst>
          </p:cNvPr>
          <p:cNvSpPr>
            <a:spLocks noGrp="1"/>
          </p:cNvSpPr>
          <p:nvPr>
            <p:ph type="title"/>
          </p:nvPr>
        </p:nvSpPr>
        <p:spPr/>
        <p:txBody>
          <a:bodyPr/>
          <a:lstStyle/>
          <a:p>
            <a:r>
              <a:rPr lang="en-GB" dirty="0"/>
              <a:t>Correlation Heatmap Interpretation</a:t>
            </a:r>
            <a:endParaRPr lang="en-KE" dirty="0"/>
          </a:p>
        </p:txBody>
      </p:sp>
      <p:sp>
        <p:nvSpPr>
          <p:cNvPr id="3" name="Content Placeholder 2">
            <a:extLst>
              <a:ext uri="{FF2B5EF4-FFF2-40B4-BE49-F238E27FC236}">
                <a16:creationId xmlns:a16="http://schemas.microsoft.com/office/drawing/2014/main" id="{67882C19-F008-4F84-CC0B-BB65EE511ECC}"/>
              </a:ext>
            </a:extLst>
          </p:cNvPr>
          <p:cNvSpPr>
            <a:spLocks noGrp="1"/>
          </p:cNvSpPr>
          <p:nvPr>
            <p:ph idx="1"/>
          </p:nvPr>
        </p:nvSpPr>
        <p:spPr/>
        <p:txBody>
          <a:bodyPr>
            <a:normAutofit lnSpcReduction="10000"/>
          </a:bodyPr>
          <a:lstStyle/>
          <a:p>
            <a:r>
              <a:rPr lang="en-GB" sz="2400" b="0" i="0" dirty="0">
                <a:solidFill>
                  <a:srgbClr val="111111"/>
                </a:solidFill>
                <a:effectLst/>
                <a:latin typeface="-apple-system"/>
              </a:rPr>
              <a:t>This correlation heatmap visualizes the relationships between various financial metrics and indicators. </a:t>
            </a:r>
          </a:p>
          <a:p>
            <a:r>
              <a:rPr lang="en-GB" sz="2400" b="0" i="0" dirty="0">
                <a:solidFill>
                  <a:srgbClr val="111111"/>
                </a:solidFill>
                <a:effectLst/>
                <a:latin typeface="-apple-system"/>
              </a:rPr>
              <a:t>The colours range from dark purple, indicating a strong negative correlation</a:t>
            </a:r>
          </a:p>
          <a:p>
            <a:r>
              <a:rPr lang="en-GB" sz="2400" b="0" i="0" dirty="0">
                <a:solidFill>
                  <a:srgbClr val="111111"/>
                </a:solidFill>
                <a:effectLst/>
                <a:latin typeface="-apple-system"/>
              </a:rPr>
              <a:t> to dark green, indicating a strong positive correlation. </a:t>
            </a:r>
          </a:p>
          <a:p>
            <a:r>
              <a:rPr lang="en-GB" sz="2400" b="0" i="0" dirty="0">
                <a:solidFill>
                  <a:srgbClr val="111111"/>
                </a:solidFill>
                <a:effectLst/>
                <a:latin typeface="-apple-system"/>
              </a:rPr>
              <a:t>Lighter colours represent weaker correlations.</a:t>
            </a:r>
          </a:p>
          <a:p>
            <a:r>
              <a:rPr lang="en-GB" sz="2400" b="0" i="0" dirty="0">
                <a:solidFill>
                  <a:srgbClr val="111111"/>
                </a:solidFill>
                <a:effectLst/>
                <a:latin typeface="-apple-system"/>
              </a:rPr>
              <a:t> </a:t>
            </a:r>
            <a:r>
              <a:rPr lang="en-GB" sz="2400" dirty="0">
                <a:latin typeface="-apple-system"/>
              </a:rPr>
              <a:t>For example, there is a strong positive correlation between </a:t>
            </a:r>
            <a:r>
              <a:rPr lang="en-GB" sz="2400" b="1" dirty="0">
                <a:latin typeface="-apple-system"/>
              </a:rPr>
              <a:t>EBITDA</a:t>
            </a:r>
            <a:r>
              <a:rPr lang="en-GB" sz="2400" dirty="0">
                <a:latin typeface="-apple-system"/>
              </a:rPr>
              <a:t> and </a:t>
            </a:r>
            <a:r>
              <a:rPr lang="en-GB" sz="2400" b="1" dirty="0">
                <a:latin typeface="-apple-system"/>
              </a:rPr>
              <a:t>Gross Profit</a:t>
            </a:r>
            <a:r>
              <a:rPr lang="en-GB" sz="2400" dirty="0">
                <a:latin typeface="-apple-system"/>
              </a:rPr>
              <a:t> as indicated by the dark green colour. </a:t>
            </a:r>
            <a:endParaRPr lang="en-GB" sz="2400" b="0" i="0" baseline="30000" dirty="0">
              <a:effectLst/>
              <a:latin typeface="-apple-system"/>
            </a:endParaRPr>
          </a:p>
          <a:p>
            <a:endParaRPr lang="en-KE" dirty="0"/>
          </a:p>
        </p:txBody>
      </p:sp>
    </p:spTree>
    <p:extLst>
      <p:ext uri="{BB962C8B-B14F-4D97-AF65-F5344CB8AC3E}">
        <p14:creationId xmlns:p14="http://schemas.microsoft.com/office/powerpoint/2010/main" val="2889803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D598-AEF6-ECB3-25E0-8A0CF15A7A29}"/>
              </a:ext>
            </a:extLst>
          </p:cNvPr>
          <p:cNvSpPr>
            <a:spLocks noGrp="1"/>
          </p:cNvSpPr>
          <p:nvPr>
            <p:ph type="title"/>
          </p:nvPr>
        </p:nvSpPr>
        <p:spPr>
          <a:xfrm>
            <a:off x="565367" y="2886269"/>
            <a:ext cx="8596668" cy="1320800"/>
          </a:xfrm>
        </p:spPr>
        <p:style>
          <a:lnRef idx="2">
            <a:schemeClr val="dk1">
              <a:shade val="15000"/>
            </a:schemeClr>
          </a:lnRef>
          <a:fillRef idx="1">
            <a:schemeClr val="dk1"/>
          </a:fillRef>
          <a:effectRef idx="0">
            <a:schemeClr val="dk1"/>
          </a:effectRef>
          <a:fontRef idx="minor">
            <a:schemeClr val="lt1"/>
          </a:fontRef>
        </p:style>
        <p:txBody>
          <a:bodyPr/>
          <a:lstStyle/>
          <a:p>
            <a:r>
              <a:rPr lang="en-GB" dirty="0"/>
              <a:t>VIOLIN PLOT</a:t>
            </a:r>
            <a:endParaRPr lang="en-KE" dirty="0"/>
          </a:p>
        </p:txBody>
      </p:sp>
    </p:spTree>
    <p:extLst>
      <p:ext uri="{BB962C8B-B14F-4D97-AF65-F5344CB8AC3E}">
        <p14:creationId xmlns:p14="http://schemas.microsoft.com/office/powerpoint/2010/main" val="628459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4BCB-0817-963F-C53D-64039D7A4640}"/>
              </a:ext>
            </a:extLst>
          </p:cNvPr>
          <p:cNvSpPr>
            <a:spLocks noGrp="1"/>
          </p:cNvSpPr>
          <p:nvPr>
            <p:ph type="title"/>
          </p:nvPr>
        </p:nvSpPr>
        <p:spPr/>
        <p:txBody>
          <a:bodyPr/>
          <a:lstStyle/>
          <a:p>
            <a:r>
              <a:rPr lang="en-GB" dirty="0"/>
              <a:t>VIOLIN PLOT OF NET INCOME ACROSS YEARS</a:t>
            </a:r>
            <a:endParaRPr lang="en-KE" dirty="0"/>
          </a:p>
        </p:txBody>
      </p:sp>
      <p:pic>
        <p:nvPicPr>
          <p:cNvPr id="5" name="Content Placeholder 4">
            <a:extLst>
              <a:ext uri="{FF2B5EF4-FFF2-40B4-BE49-F238E27FC236}">
                <a16:creationId xmlns:a16="http://schemas.microsoft.com/office/drawing/2014/main" id="{51CC2238-22D7-9C2D-318B-9920AA98C372}"/>
              </a:ext>
            </a:extLst>
          </p:cNvPr>
          <p:cNvPicPr>
            <a:picLocks noGrp="1" noChangeAspect="1"/>
          </p:cNvPicPr>
          <p:nvPr>
            <p:ph idx="1"/>
          </p:nvPr>
        </p:nvPicPr>
        <p:blipFill>
          <a:blip r:embed="rId2"/>
          <a:stretch>
            <a:fillRect/>
          </a:stretch>
        </p:blipFill>
        <p:spPr>
          <a:xfrm>
            <a:off x="905068" y="1587986"/>
            <a:ext cx="8201609" cy="5256787"/>
          </a:xfrm>
        </p:spPr>
      </p:pic>
    </p:spTree>
    <p:extLst>
      <p:ext uri="{BB962C8B-B14F-4D97-AF65-F5344CB8AC3E}">
        <p14:creationId xmlns:p14="http://schemas.microsoft.com/office/powerpoint/2010/main" val="3274023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CFC7-0D84-5D26-AFF7-33A0D0121A9F}"/>
              </a:ext>
            </a:extLst>
          </p:cNvPr>
          <p:cNvSpPr>
            <a:spLocks noGrp="1"/>
          </p:cNvSpPr>
          <p:nvPr>
            <p:ph type="title"/>
          </p:nvPr>
        </p:nvSpPr>
        <p:spPr/>
        <p:txBody>
          <a:bodyPr/>
          <a:lstStyle/>
          <a:p>
            <a:r>
              <a:rPr lang="en-GB" dirty="0"/>
              <a:t>VIOLIN PLOT INTERPRETATION</a:t>
            </a:r>
            <a:endParaRPr lang="en-KE" dirty="0"/>
          </a:p>
        </p:txBody>
      </p:sp>
      <p:sp>
        <p:nvSpPr>
          <p:cNvPr id="7" name="Content Placeholder 6">
            <a:extLst>
              <a:ext uri="{FF2B5EF4-FFF2-40B4-BE49-F238E27FC236}">
                <a16:creationId xmlns:a16="http://schemas.microsoft.com/office/drawing/2014/main" id="{57506282-4211-4884-2FCA-0EC373095EFA}"/>
              </a:ext>
            </a:extLst>
          </p:cNvPr>
          <p:cNvSpPr>
            <a:spLocks noGrp="1"/>
          </p:cNvSpPr>
          <p:nvPr>
            <p:ph idx="1"/>
          </p:nvPr>
        </p:nvSpPr>
        <p:spPr/>
        <p:txBody>
          <a:bodyPr>
            <a:noAutofit/>
          </a:bodyPr>
          <a:lstStyle/>
          <a:p>
            <a:r>
              <a:rPr lang="en-GB" sz="2400" dirty="0">
                <a:solidFill>
                  <a:srgbClr val="111111"/>
                </a:solidFill>
                <a:latin typeface="-apple-system"/>
              </a:rPr>
              <a:t>T</a:t>
            </a:r>
            <a:r>
              <a:rPr lang="en-GB" sz="2400" b="0" i="0" dirty="0">
                <a:solidFill>
                  <a:srgbClr val="111111"/>
                </a:solidFill>
                <a:effectLst/>
                <a:latin typeface="-apple-system"/>
              </a:rPr>
              <a:t>he width of each plot at different income levels indicates the density or frequency of data points at those levels.</a:t>
            </a:r>
          </a:p>
          <a:p>
            <a:r>
              <a:rPr lang="en-GB" sz="2400" dirty="0">
                <a:latin typeface="-apple-system"/>
              </a:rPr>
              <a:t>In 2013, there’s a wider distribution indicating more variance in net income, while in 2014, the distribution is narrower and skewed towards higher income levels</a:t>
            </a:r>
            <a:r>
              <a:rPr lang="en-GB" sz="2400" dirty="0">
                <a:solidFill>
                  <a:srgbClr val="111111"/>
                </a:solidFill>
                <a:latin typeface="-apple-system"/>
              </a:rPr>
              <a:t>.</a:t>
            </a:r>
          </a:p>
          <a:p>
            <a:r>
              <a:rPr lang="en-GB" sz="2400" b="0" i="0" dirty="0">
                <a:solidFill>
                  <a:srgbClr val="111111"/>
                </a:solidFill>
                <a:effectLst/>
                <a:latin typeface="-apple-system"/>
              </a:rPr>
              <a:t>The violin for year 2013 shows a broader distribution with a significant concentration around the lower and upper-middle income ranges.</a:t>
            </a:r>
          </a:p>
          <a:p>
            <a:r>
              <a:rPr lang="en-GB" sz="2400" b="0" i="0" dirty="0">
                <a:solidFill>
                  <a:srgbClr val="111111"/>
                </a:solidFill>
                <a:effectLst/>
                <a:latin typeface="-apple-system"/>
              </a:rPr>
              <a:t>The violin for year 2014 has a narrower shape, indicating less variance in net income with most data points concentrated around higher incomes.</a:t>
            </a:r>
            <a:endParaRPr lang="en-KE" sz="2400" dirty="0"/>
          </a:p>
        </p:txBody>
      </p:sp>
    </p:spTree>
    <p:extLst>
      <p:ext uri="{BB962C8B-B14F-4D97-AF65-F5344CB8AC3E}">
        <p14:creationId xmlns:p14="http://schemas.microsoft.com/office/powerpoint/2010/main" val="3814389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4535-95E9-1AC1-1361-E0A142035764}"/>
              </a:ext>
            </a:extLst>
          </p:cNvPr>
          <p:cNvSpPr>
            <a:spLocks noGrp="1"/>
          </p:cNvSpPr>
          <p:nvPr>
            <p:ph type="title"/>
          </p:nvPr>
        </p:nvSpPr>
        <p:spPr/>
        <p:txBody>
          <a:bodyPr/>
          <a:lstStyle/>
          <a:p>
            <a:r>
              <a:rPr lang="en-GB" dirty="0"/>
              <a:t>CONCLUSION</a:t>
            </a:r>
            <a:endParaRPr lang="en-KE" dirty="0"/>
          </a:p>
        </p:txBody>
      </p:sp>
      <p:sp>
        <p:nvSpPr>
          <p:cNvPr id="3" name="Content Placeholder 2">
            <a:extLst>
              <a:ext uri="{FF2B5EF4-FFF2-40B4-BE49-F238E27FC236}">
                <a16:creationId xmlns:a16="http://schemas.microsoft.com/office/drawing/2014/main" id="{0352B6E3-2EE0-7BA1-A9ED-361CDE64A77E}"/>
              </a:ext>
            </a:extLst>
          </p:cNvPr>
          <p:cNvSpPr>
            <a:spLocks noGrp="1"/>
          </p:cNvSpPr>
          <p:nvPr>
            <p:ph idx="1"/>
          </p:nvPr>
        </p:nvSpPr>
        <p:spPr>
          <a:xfrm>
            <a:off x="677333" y="1600752"/>
            <a:ext cx="9129139" cy="4762725"/>
          </a:xfrm>
        </p:spPr>
        <p:txBody>
          <a:bodyPr>
            <a:noAutofit/>
          </a:bodyPr>
          <a:lstStyle/>
          <a:p>
            <a:r>
              <a:rPr lang="en-GB" sz="2200" b="0" i="0" dirty="0">
                <a:solidFill>
                  <a:srgbClr val="374151"/>
                </a:solidFill>
                <a:effectLst/>
              </a:rPr>
              <a:t>The analysis highlights notable patterns in the dataset, revealing positive correlations among key financial indicators—Cash Flow from Operating, Market Cap, Revenue, Gross Profit, and Net Income. </a:t>
            </a:r>
          </a:p>
          <a:p>
            <a:r>
              <a:rPr lang="en-GB" sz="2200" b="0" i="0" dirty="0">
                <a:solidFill>
                  <a:srgbClr val="374151"/>
                </a:solidFill>
                <a:effectLst/>
              </a:rPr>
              <a:t>Conversely, Cash Flow from Investing and Financial Activities exhibit strong negative correlations with several variables, including Market Cap, Gross Revenue, Revenue, Net Income, EBITDA, and Cash Flow from Operating. </a:t>
            </a:r>
          </a:p>
          <a:p>
            <a:r>
              <a:rPr lang="en-GB" sz="2200" b="0" i="0" dirty="0">
                <a:solidFill>
                  <a:srgbClr val="374151"/>
                </a:solidFill>
                <a:effectLst/>
              </a:rPr>
              <a:t>It's noteworthy that a significant portion of the data shows limited correlation, emphasizing the diverse nature of financial metrics.</a:t>
            </a:r>
          </a:p>
          <a:p>
            <a:r>
              <a:rPr lang="en-GB" sz="2200" b="0" i="0" dirty="0">
                <a:solidFill>
                  <a:srgbClr val="374151"/>
                </a:solidFill>
                <a:effectLst/>
              </a:rPr>
              <a:t> These findings provide valuable insights into the interplay of financial variables, enabling a nuanced understanding of their relationships within the dataset.</a:t>
            </a:r>
            <a:endParaRPr lang="en-KE" sz="2200" dirty="0"/>
          </a:p>
        </p:txBody>
      </p:sp>
    </p:spTree>
    <p:extLst>
      <p:ext uri="{BB962C8B-B14F-4D97-AF65-F5344CB8AC3E}">
        <p14:creationId xmlns:p14="http://schemas.microsoft.com/office/powerpoint/2010/main" val="259423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9D1F-4A61-B32E-A226-3EBFD9AF8935}"/>
              </a:ext>
            </a:extLst>
          </p:cNvPr>
          <p:cNvSpPr>
            <a:spLocks noGrp="1"/>
          </p:cNvSpPr>
          <p:nvPr>
            <p:ph type="title"/>
          </p:nvPr>
        </p:nvSpPr>
        <p:spPr/>
        <p:txBody>
          <a:bodyPr/>
          <a:lstStyle/>
          <a:p>
            <a:endParaRPr lang="en-KE" dirty="0"/>
          </a:p>
        </p:txBody>
      </p:sp>
      <p:sp>
        <p:nvSpPr>
          <p:cNvPr id="3" name="Content Placeholder 2">
            <a:extLst>
              <a:ext uri="{FF2B5EF4-FFF2-40B4-BE49-F238E27FC236}">
                <a16:creationId xmlns:a16="http://schemas.microsoft.com/office/drawing/2014/main" id="{BD5F1CB8-7E4D-B9F6-A889-79C03A29A995}"/>
              </a:ext>
            </a:extLst>
          </p:cNvPr>
          <p:cNvSpPr>
            <a:spLocks noGrp="1"/>
          </p:cNvSpPr>
          <p:nvPr>
            <p:ph idx="1"/>
          </p:nvPr>
        </p:nvSpPr>
        <p:spPr/>
        <p:txBody>
          <a:bodyPr>
            <a:normAutofit/>
          </a:bodyPr>
          <a:lstStyle/>
          <a:p>
            <a:pPr marL="0" algn="l" rtl="0" eaLnBrk="1" fontAlgn="t" latinLnBrk="0" hangingPunct="1">
              <a:spcBef>
                <a:spcPts val="0"/>
              </a:spcBef>
              <a:spcAft>
                <a:spcPts val="0"/>
              </a:spcAft>
            </a:pPr>
            <a:r>
              <a:rPr lang="en-GB" sz="1800" b="1" i="0" u="none" strike="noStrike" kern="1200" dirty="0">
                <a:solidFill>
                  <a:srgbClr val="FFFFFF"/>
                </a:solidFill>
                <a:effectLst/>
                <a:latin typeface="Calibri" panose="020F0502020204030204" pitchFamily="34" charset="0"/>
              </a:rPr>
              <a:t>Data</a:t>
            </a:r>
            <a:endParaRPr lang="en-KE"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Calibri" panose="020F0502020204030204" pitchFamily="34" charset="0"/>
              </a:rPr>
              <a:t>Mean</a:t>
            </a:r>
            <a:endParaRPr lang="en-KE" sz="1800" b="0" i="0" u="none" strike="noStrike" dirty="0">
              <a:effectLst/>
              <a:latin typeface="Arial" panose="020B0604020202020204" pitchFamily="34" charset="0"/>
            </a:endParaRPr>
          </a:p>
          <a:p>
            <a:endParaRPr lang="en-KE" dirty="0"/>
          </a:p>
        </p:txBody>
      </p:sp>
      <p:graphicFrame>
        <p:nvGraphicFramePr>
          <p:cNvPr id="5" name="Table 4">
            <a:extLst>
              <a:ext uri="{FF2B5EF4-FFF2-40B4-BE49-F238E27FC236}">
                <a16:creationId xmlns:a16="http://schemas.microsoft.com/office/drawing/2014/main" id="{9159D89A-E5F7-754A-FC5F-50BF2844E667}"/>
              </a:ext>
            </a:extLst>
          </p:cNvPr>
          <p:cNvGraphicFramePr>
            <a:graphicFrameLocks noGrp="1"/>
          </p:cNvGraphicFramePr>
          <p:nvPr>
            <p:extLst>
              <p:ext uri="{D42A27DB-BD31-4B8C-83A1-F6EECF244321}">
                <p14:modId xmlns:p14="http://schemas.microsoft.com/office/powerpoint/2010/main" val="631345994"/>
              </p:ext>
            </p:extLst>
          </p:nvPr>
        </p:nvGraphicFramePr>
        <p:xfrm>
          <a:off x="933061" y="2097723"/>
          <a:ext cx="10300478" cy="4450080"/>
        </p:xfrm>
        <a:graphic>
          <a:graphicData uri="http://schemas.openxmlformats.org/drawingml/2006/table">
            <a:tbl>
              <a:tblPr firstRow="1" bandRow="1">
                <a:tableStyleId>{5C22544A-7EE6-4342-B048-85BDC9FD1C3A}</a:tableStyleId>
              </a:tblPr>
              <a:tblGrid>
                <a:gridCol w="5162939">
                  <a:extLst>
                    <a:ext uri="{9D8B030D-6E8A-4147-A177-3AD203B41FA5}">
                      <a16:colId xmlns:a16="http://schemas.microsoft.com/office/drawing/2014/main" val="1704139355"/>
                    </a:ext>
                  </a:extLst>
                </a:gridCol>
                <a:gridCol w="5137539">
                  <a:extLst>
                    <a:ext uri="{9D8B030D-6E8A-4147-A177-3AD203B41FA5}">
                      <a16:colId xmlns:a16="http://schemas.microsoft.com/office/drawing/2014/main" val="1028665069"/>
                    </a:ext>
                  </a:extLst>
                </a:gridCol>
              </a:tblGrid>
              <a:tr h="370840">
                <a:tc>
                  <a:txBody>
                    <a:bodyPr/>
                    <a:lstStyle/>
                    <a:p>
                      <a:r>
                        <a:rPr lang="en-GB" dirty="0"/>
                        <a:t>Data</a:t>
                      </a:r>
                      <a:endParaRPr lang="en-KE" dirty="0"/>
                    </a:p>
                  </a:txBody>
                  <a:tcPr/>
                </a:tc>
                <a:tc>
                  <a:txBody>
                    <a:bodyPr/>
                    <a:lstStyle/>
                    <a:p>
                      <a:r>
                        <a:rPr lang="en-GB" dirty="0"/>
                        <a:t>Mean</a:t>
                      </a:r>
                      <a:endParaRPr lang="en-KE" dirty="0"/>
                    </a:p>
                  </a:txBody>
                  <a:tcPr/>
                </a:tc>
                <a:extLst>
                  <a:ext uri="{0D108BD9-81ED-4DB2-BD59-A6C34878D82A}">
                    <a16:rowId xmlns:a16="http://schemas.microsoft.com/office/drawing/2014/main" val="1657249872"/>
                  </a:ext>
                </a:extLst>
              </a:tr>
              <a:tr h="370840">
                <a:tc>
                  <a:txBody>
                    <a:bodyPr/>
                    <a:lstStyle/>
                    <a:p>
                      <a:r>
                        <a:rPr lang="en-GB" dirty="0"/>
                        <a:t>Cash Flow from Financial Activities</a:t>
                      </a:r>
                      <a:endParaRPr lang="en-KE" dirty="0"/>
                    </a:p>
                  </a:txBody>
                  <a:tcPr/>
                </a:tc>
                <a:tc>
                  <a:txBody>
                    <a:bodyPr/>
                    <a:lstStyle/>
                    <a:p>
                      <a:r>
                        <a:rPr lang="en-KE" dirty="0"/>
                        <a:t>-2087.00</a:t>
                      </a:r>
                    </a:p>
                  </a:txBody>
                  <a:tcPr/>
                </a:tc>
                <a:extLst>
                  <a:ext uri="{0D108BD9-81ED-4DB2-BD59-A6C34878D82A}">
                    <a16:rowId xmlns:a16="http://schemas.microsoft.com/office/drawing/2014/main" val="479996661"/>
                  </a:ext>
                </a:extLst>
              </a:tr>
              <a:tr h="370840">
                <a:tc>
                  <a:txBody>
                    <a:bodyPr/>
                    <a:lstStyle/>
                    <a:p>
                      <a:r>
                        <a:rPr lang="en-GB" dirty="0"/>
                        <a:t>Current Ratio </a:t>
                      </a:r>
                      <a:endParaRPr lang="en-KE" dirty="0"/>
                    </a:p>
                  </a:txBody>
                  <a:tcPr/>
                </a:tc>
                <a:tc>
                  <a:txBody>
                    <a:bodyPr/>
                    <a:lstStyle/>
                    <a:p>
                      <a:r>
                        <a:rPr lang="en-KE" dirty="0"/>
                        <a:t>1.3224</a:t>
                      </a:r>
                    </a:p>
                  </a:txBody>
                  <a:tcPr/>
                </a:tc>
                <a:extLst>
                  <a:ext uri="{0D108BD9-81ED-4DB2-BD59-A6C34878D82A}">
                    <a16:rowId xmlns:a16="http://schemas.microsoft.com/office/drawing/2014/main" val="89540130"/>
                  </a:ext>
                </a:extLst>
              </a:tr>
              <a:tr h="370840">
                <a:tc>
                  <a:txBody>
                    <a:bodyPr/>
                    <a:lstStyle/>
                    <a:p>
                      <a:r>
                        <a:rPr lang="en-GB" dirty="0"/>
                        <a:t>Debt/Equity Ratio </a:t>
                      </a:r>
                      <a:endParaRPr lang="en-KE" dirty="0"/>
                    </a:p>
                  </a:txBody>
                  <a:tcPr/>
                </a:tc>
                <a:tc>
                  <a:txBody>
                    <a:bodyPr/>
                    <a:lstStyle/>
                    <a:p>
                      <a:r>
                        <a:rPr lang="en-KE" dirty="0"/>
                        <a:t>0.3164</a:t>
                      </a:r>
                    </a:p>
                  </a:txBody>
                  <a:tcPr/>
                </a:tc>
                <a:extLst>
                  <a:ext uri="{0D108BD9-81ED-4DB2-BD59-A6C34878D82A}">
                    <a16:rowId xmlns:a16="http://schemas.microsoft.com/office/drawing/2014/main" val="2929063608"/>
                  </a:ext>
                </a:extLst>
              </a:tr>
              <a:tr h="370840">
                <a:tc>
                  <a:txBody>
                    <a:bodyPr/>
                    <a:lstStyle/>
                    <a:p>
                      <a:r>
                        <a:rPr lang="en-GB" dirty="0"/>
                        <a:t>ROE</a:t>
                      </a:r>
                      <a:endParaRPr lang="en-KE" dirty="0"/>
                    </a:p>
                  </a:txBody>
                  <a:tcPr/>
                </a:tc>
                <a:tc>
                  <a:txBody>
                    <a:bodyPr/>
                    <a:lstStyle/>
                    <a:p>
                      <a:r>
                        <a:rPr lang="en-KE" dirty="0"/>
                        <a:t>9.8734</a:t>
                      </a:r>
                    </a:p>
                  </a:txBody>
                  <a:tcPr/>
                </a:tc>
                <a:extLst>
                  <a:ext uri="{0D108BD9-81ED-4DB2-BD59-A6C34878D82A}">
                    <a16:rowId xmlns:a16="http://schemas.microsoft.com/office/drawing/2014/main" val="614282575"/>
                  </a:ext>
                </a:extLst>
              </a:tr>
              <a:tr h="370840">
                <a:tc>
                  <a:txBody>
                    <a:bodyPr/>
                    <a:lstStyle/>
                    <a:p>
                      <a:r>
                        <a:rPr lang="en-GB" dirty="0"/>
                        <a:t>ROA</a:t>
                      </a:r>
                      <a:endParaRPr lang="en-KE" dirty="0"/>
                    </a:p>
                  </a:txBody>
                  <a:tcPr/>
                </a:tc>
                <a:tc>
                  <a:txBody>
                    <a:bodyPr/>
                    <a:lstStyle/>
                    <a:p>
                      <a:r>
                        <a:rPr lang="en-KE" dirty="0"/>
                        <a:t>6.0682</a:t>
                      </a:r>
                    </a:p>
                  </a:txBody>
                  <a:tcPr/>
                </a:tc>
                <a:extLst>
                  <a:ext uri="{0D108BD9-81ED-4DB2-BD59-A6C34878D82A}">
                    <a16:rowId xmlns:a16="http://schemas.microsoft.com/office/drawing/2014/main" val="1887207126"/>
                  </a:ext>
                </a:extLst>
              </a:tr>
              <a:tr h="370840">
                <a:tc>
                  <a:txBody>
                    <a:bodyPr/>
                    <a:lstStyle/>
                    <a:p>
                      <a:r>
                        <a:rPr lang="en-GB" dirty="0"/>
                        <a:t>ROI</a:t>
                      </a:r>
                      <a:endParaRPr lang="en-KE" dirty="0"/>
                    </a:p>
                  </a:txBody>
                  <a:tcPr/>
                </a:tc>
                <a:tc>
                  <a:txBody>
                    <a:bodyPr/>
                    <a:lstStyle/>
                    <a:p>
                      <a:r>
                        <a:rPr lang="en-KE" dirty="0"/>
                        <a:t>7.5468</a:t>
                      </a:r>
                    </a:p>
                  </a:txBody>
                  <a:tcPr/>
                </a:tc>
                <a:extLst>
                  <a:ext uri="{0D108BD9-81ED-4DB2-BD59-A6C34878D82A}">
                    <a16:rowId xmlns:a16="http://schemas.microsoft.com/office/drawing/2014/main" val="3829863264"/>
                  </a:ext>
                </a:extLst>
              </a:tr>
              <a:tr h="370840">
                <a:tc>
                  <a:txBody>
                    <a:bodyPr/>
                    <a:lstStyle/>
                    <a:p>
                      <a:r>
                        <a:rPr lang="en-GB" dirty="0"/>
                        <a:t>Net Profit Margin</a:t>
                      </a:r>
                      <a:endParaRPr lang="en-KE" dirty="0"/>
                    </a:p>
                  </a:txBody>
                  <a:tcPr/>
                </a:tc>
                <a:tc>
                  <a:txBody>
                    <a:bodyPr/>
                    <a:lstStyle/>
                    <a:p>
                      <a:r>
                        <a:rPr lang="en-KE" dirty="0"/>
                        <a:t>11.6899</a:t>
                      </a:r>
                    </a:p>
                  </a:txBody>
                  <a:tcPr/>
                </a:tc>
                <a:extLst>
                  <a:ext uri="{0D108BD9-81ED-4DB2-BD59-A6C34878D82A}">
                    <a16:rowId xmlns:a16="http://schemas.microsoft.com/office/drawing/2014/main" val="3622849764"/>
                  </a:ext>
                </a:extLst>
              </a:tr>
              <a:tr h="370840">
                <a:tc>
                  <a:txBody>
                    <a:bodyPr/>
                    <a:lstStyle/>
                    <a:p>
                      <a:r>
                        <a:rPr lang="en-GB" dirty="0"/>
                        <a:t>Free Cash Flow per Share</a:t>
                      </a:r>
                      <a:endParaRPr lang="en-KE" dirty="0"/>
                    </a:p>
                  </a:txBody>
                  <a:tcPr/>
                </a:tc>
                <a:tc>
                  <a:txBody>
                    <a:bodyPr/>
                    <a:lstStyle/>
                    <a:p>
                      <a:r>
                        <a:rPr lang="en-KE" dirty="0"/>
                        <a:t>0.0651</a:t>
                      </a:r>
                    </a:p>
                  </a:txBody>
                  <a:tcPr/>
                </a:tc>
                <a:extLst>
                  <a:ext uri="{0D108BD9-81ED-4DB2-BD59-A6C34878D82A}">
                    <a16:rowId xmlns:a16="http://schemas.microsoft.com/office/drawing/2014/main" val="1127338409"/>
                  </a:ext>
                </a:extLst>
              </a:tr>
              <a:tr h="370840">
                <a:tc>
                  <a:txBody>
                    <a:bodyPr/>
                    <a:lstStyle/>
                    <a:p>
                      <a:r>
                        <a:rPr lang="en-GB" dirty="0"/>
                        <a:t>Return on Tangible Equity</a:t>
                      </a:r>
                      <a:endParaRPr lang="en-KE" dirty="0"/>
                    </a:p>
                  </a:txBody>
                  <a:tcPr/>
                </a:tc>
                <a:tc>
                  <a:txBody>
                    <a:bodyPr/>
                    <a:lstStyle/>
                    <a:p>
                      <a:r>
                        <a:rPr lang="en-KE" dirty="0"/>
                        <a:t>16.2814</a:t>
                      </a:r>
                    </a:p>
                  </a:txBody>
                  <a:tcPr/>
                </a:tc>
                <a:extLst>
                  <a:ext uri="{0D108BD9-81ED-4DB2-BD59-A6C34878D82A}">
                    <a16:rowId xmlns:a16="http://schemas.microsoft.com/office/drawing/2014/main" val="143950476"/>
                  </a:ext>
                </a:extLst>
              </a:tr>
              <a:tr h="370840">
                <a:tc>
                  <a:txBody>
                    <a:bodyPr/>
                    <a:lstStyle/>
                    <a:p>
                      <a:r>
                        <a:rPr lang="en-GB" dirty="0"/>
                        <a:t>Number of Employees </a:t>
                      </a:r>
                      <a:endParaRPr lang="en-KE" dirty="0"/>
                    </a:p>
                  </a:txBody>
                  <a:tcPr/>
                </a:tc>
                <a:tc>
                  <a:txBody>
                    <a:bodyPr/>
                    <a:lstStyle/>
                    <a:p>
                      <a:r>
                        <a:rPr lang="en-KE" dirty="0"/>
                        <a:t>106700.0000</a:t>
                      </a:r>
                    </a:p>
                  </a:txBody>
                  <a:tcPr/>
                </a:tc>
                <a:extLst>
                  <a:ext uri="{0D108BD9-81ED-4DB2-BD59-A6C34878D82A}">
                    <a16:rowId xmlns:a16="http://schemas.microsoft.com/office/drawing/2014/main" val="1730936484"/>
                  </a:ext>
                </a:extLst>
              </a:tr>
              <a:tr h="370840">
                <a:tc>
                  <a:txBody>
                    <a:bodyPr/>
                    <a:lstStyle/>
                    <a:p>
                      <a:r>
                        <a:rPr lang="en-GB" dirty="0"/>
                        <a:t>Inflation Rate(in US)</a:t>
                      </a:r>
                      <a:endParaRPr lang="en-KE" dirty="0"/>
                    </a:p>
                  </a:txBody>
                  <a:tcPr/>
                </a:tc>
                <a:tc>
                  <a:txBody>
                    <a:bodyPr/>
                    <a:lstStyle/>
                    <a:p>
                      <a:r>
                        <a:rPr lang="en-KE" dirty="0"/>
                        <a:t>1.6222</a:t>
                      </a:r>
                    </a:p>
                  </a:txBody>
                  <a:tcPr/>
                </a:tc>
                <a:extLst>
                  <a:ext uri="{0D108BD9-81ED-4DB2-BD59-A6C34878D82A}">
                    <a16:rowId xmlns:a16="http://schemas.microsoft.com/office/drawing/2014/main" val="3392165975"/>
                  </a:ext>
                </a:extLst>
              </a:tr>
            </a:tbl>
          </a:graphicData>
        </a:graphic>
      </p:graphicFrame>
    </p:spTree>
    <p:extLst>
      <p:ext uri="{BB962C8B-B14F-4D97-AF65-F5344CB8AC3E}">
        <p14:creationId xmlns:p14="http://schemas.microsoft.com/office/powerpoint/2010/main" val="16295169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4E9D-DEC0-43DC-0163-CE1AEA4CDC8B}"/>
              </a:ext>
            </a:extLst>
          </p:cNvPr>
          <p:cNvSpPr>
            <a:spLocks noGrp="1"/>
          </p:cNvSpPr>
          <p:nvPr>
            <p:ph type="title"/>
          </p:nvPr>
        </p:nvSpPr>
        <p:spPr/>
        <p:txBody>
          <a:bodyPr/>
          <a:lstStyle/>
          <a:p>
            <a:r>
              <a:rPr lang="en-GB" dirty="0"/>
              <a:t>RECOMMENDATIONS</a:t>
            </a:r>
            <a:endParaRPr lang="en-KE" dirty="0"/>
          </a:p>
        </p:txBody>
      </p:sp>
      <p:sp>
        <p:nvSpPr>
          <p:cNvPr id="3" name="Content Placeholder 2">
            <a:extLst>
              <a:ext uri="{FF2B5EF4-FFF2-40B4-BE49-F238E27FC236}">
                <a16:creationId xmlns:a16="http://schemas.microsoft.com/office/drawing/2014/main" id="{93AAB4CC-1B20-74BC-0794-A769041667A9}"/>
              </a:ext>
            </a:extLst>
          </p:cNvPr>
          <p:cNvSpPr>
            <a:spLocks noGrp="1"/>
          </p:cNvSpPr>
          <p:nvPr>
            <p:ph idx="1"/>
          </p:nvPr>
        </p:nvSpPr>
        <p:spPr>
          <a:xfrm>
            <a:off x="677334" y="1698172"/>
            <a:ext cx="8596668" cy="3979297"/>
          </a:xfrm>
        </p:spPr>
        <p:txBody>
          <a:bodyPr>
            <a:noAutofit/>
          </a:bodyPr>
          <a:lstStyle/>
          <a:p>
            <a:pPr algn="l"/>
            <a:r>
              <a:rPr lang="en-GB" sz="2000" b="1" i="0" dirty="0">
                <a:solidFill>
                  <a:srgbClr val="374151"/>
                </a:solidFill>
                <a:effectLst/>
              </a:rPr>
              <a:t>Enhance Cash Flow Management:</a:t>
            </a:r>
            <a:endParaRPr lang="en-GB" sz="2000" b="0" i="0" dirty="0">
              <a:solidFill>
                <a:srgbClr val="374151"/>
              </a:solidFill>
              <a:effectLst/>
            </a:endParaRPr>
          </a:p>
          <a:p>
            <a:pPr algn="l">
              <a:buFont typeface="Arial" panose="020B0604020202020204" pitchFamily="34" charset="0"/>
              <a:buChar char="•"/>
            </a:pPr>
            <a:r>
              <a:rPr lang="en-GB" sz="2000" b="0" i="0" dirty="0">
                <a:solidFill>
                  <a:srgbClr val="374151"/>
                </a:solidFill>
                <a:effectLst/>
              </a:rPr>
              <a:t>Given the positive correlation between Cash Flow from Operating and various financial metrics, focus on optimizing operational cash flow to positively impact Market Cap, Revenue, Gross Profit, and Net Income. Explore efficiency measures in day-to-day operations to bolster cash inflows.</a:t>
            </a:r>
          </a:p>
          <a:p>
            <a:pPr algn="l"/>
            <a:r>
              <a:rPr lang="en-GB" sz="2000" b="1" i="0" dirty="0">
                <a:solidFill>
                  <a:srgbClr val="374151"/>
                </a:solidFill>
                <a:effectLst/>
              </a:rPr>
              <a:t>Diversify Investment Strategies:</a:t>
            </a:r>
            <a:endParaRPr lang="en-GB" sz="2000" b="0" i="0" dirty="0">
              <a:solidFill>
                <a:srgbClr val="374151"/>
              </a:solidFill>
              <a:effectLst/>
            </a:endParaRPr>
          </a:p>
          <a:p>
            <a:pPr algn="l">
              <a:buFont typeface="Arial" panose="020B0604020202020204" pitchFamily="34" charset="0"/>
              <a:buChar char="•"/>
            </a:pPr>
            <a:r>
              <a:rPr lang="en-GB" sz="2000" b="0" i="0" dirty="0">
                <a:solidFill>
                  <a:srgbClr val="374151"/>
                </a:solidFill>
                <a:effectLst/>
              </a:rPr>
              <a:t>Address the pronounced negative correlations with Cash Flow from Investing and Financial Activities by diversifying investment strategies. Consider exploring alternative investment vehicles or reevaluating existing investment portfolios to mitigate potential risks.</a:t>
            </a:r>
          </a:p>
          <a:p>
            <a:pPr marL="0" indent="0" algn="l">
              <a:buNone/>
            </a:pPr>
            <a:endParaRPr lang="en-GB" sz="2000" b="0" i="0" dirty="0">
              <a:solidFill>
                <a:srgbClr val="374151"/>
              </a:solidFill>
              <a:effectLst/>
            </a:endParaRPr>
          </a:p>
          <a:p>
            <a:pPr marL="0" indent="0">
              <a:buNone/>
            </a:pPr>
            <a:endParaRPr lang="en-KE" sz="2000" dirty="0"/>
          </a:p>
        </p:txBody>
      </p:sp>
    </p:spTree>
    <p:extLst>
      <p:ext uri="{BB962C8B-B14F-4D97-AF65-F5344CB8AC3E}">
        <p14:creationId xmlns:p14="http://schemas.microsoft.com/office/powerpoint/2010/main" val="1458505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383B-F987-6543-5E20-B3D4A45267F5}"/>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3A74ED38-C36E-971E-D61B-720DD8F37043}"/>
              </a:ext>
            </a:extLst>
          </p:cNvPr>
          <p:cNvSpPr>
            <a:spLocks noGrp="1"/>
          </p:cNvSpPr>
          <p:nvPr>
            <p:ph idx="1"/>
          </p:nvPr>
        </p:nvSpPr>
        <p:spPr>
          <a:xfrm>
            <a:off x="677334" y="2160589"/>
            <a:ext cx="9539686" cy="4212219"/>
          </a:xfrm>
        </p:spPr>
        <p:txBody>
          <a:bodyPr>
            <a:noAutofit/>
          </a:bodyPr>
          <a:lstStyle/>
          <a:p>
            <a:r>
              <a:rPr lang="en-GB" sz="2000" b="1" i="0" dirty="0">
                <a:solidFill>
                  <a:srgbClr val="374151"/>
                </a:solidFill>
                <a:effectLst/>
                <a:latin typeface="+mj-lt"/>
              </a:rPr>
              <a:t>Further Investigation into Low-Correlation Areas:</a:t>
            </a:r>
            <a:endParaRPr lang="en-GB" sz="2000" b="0" i="0" dirty="0">
              <a:solidFill>
                <a:srgbClr val="374151"/>
              </a:solidFill>
              <a:effectLst/>
              <a:latin typeface="+mj-lt"/>
            </a:endParaRPr>
          </a:p>
          <a:p>
            <a:pPr algn="l">
              <a:buFont typeface="Arial" panose="020B0604020202020204" pitchFamily="34" charset="0"/>
              <a:buChar char="•"/>
            </a:pPr>
            <a:r>
              <a:rPr lang="en-GB" sz="2000" b="0" i="0" dirty="0">
                <a:solidFill>
                  <a:srgbClr val="374151"/>
                </a:solidFill>
                <a:effectLst/>
                <a:latin typeface="+mj-lt"/>
              </a:rPr>
              <a:t>Explore factors contributing to areas with little correlation. Conduct in-depth analyses into variables with limited correlation to uncover hidden relationships or dependencies. This investigation can unveil potential growth opportunities or operational challenges not apparent in initial analyses.</a:t>
            </a:r>
          </a:p>
          <a:p>
            <a:pPr marL="0" indent="0" algn="l">
              <a:buNone/>
            </a:pPr>
            <a:r>
              <a:rPr lang="en-GB" sz="2000" b="1" dirty="0">
                <a:solidFill>
                  <a:srgbClr val="374151"/>
                </a:solidFill>
                <a:latin typeface="+mj-lt"/>
              </a:rPr>
              <a:t>	</a:t>
            </a:r>
          </a:p>
          <a:p>
            <a:r>
              <a:rPr lang="en-GB" sz="2000" b="1" i="0" dirty="0">
                <a:solidFill>
                  <a:srgbClr val="374151"/>
                </a:solidFill>
                <a:effectLst/>
                <a:latin typeface="+mj-lt"/>
              </a:rPr>
              <a:t>Risk Management for Financial Activities:</a:t>
            </a:r>
          </a:p>
          <a:p>
            <a:pPr>
              <a:buFont typeface="Wingdings" panose="05000000000000000000" pitchFamily="2" charset="2"/>
              <a:buChar char="§"/>
            </a:pPr>
            <a:r>
              <a:rPr lang="en-GB" sz="2000" b="0" i="0" dirty="0">
                <a:solidFill>
                  <a:srgbClr val="374151"/>
                </a:solidFill>
                <a:effectLst/>
                <a:latin typeface="+mj-lt"/>
              </a:rPr>
              <a:t>Given the negative correlations with Cash Flow from Investing and Financial Activities, implement robust risk management strategies. Monitor external factors influencing financial activities and establish contingency plans to navigate potential challenges.</a:t>
            </a:r>
          </a:p>
          <a:p>
            <a:endParaRPr lang="en-KE" sz="2000" dirty="0">
              <a:latin typeface="+mj-lt"/>
            </a:endParaRPr>
          </a:p>
        </p:txBody>
      </p:sp>
    </p:spTree>
    <p:extLst>
      <p:ext uri="{BB962C8B-B14F-4D97-AF65-F5344CB8AC3E}">
        <p14:creationId xmlns:p14="http://schemas.microsoft.com/office/powerpoint/2010/main" val="1967025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3AD8-229E-6BCD-665B-4361AEA1E324}"/>
              </a:ext>
            </a:extLst>
          </p:cNvPr>
          <p:cNvSpPr>
            <a:spLocks noGrp="1"/>
          </p:cNvSpPr>
          <p:nvPr>
            <p:ph type="title"/>
          </p:nvPr>
        </p:nvSpPr>
        <p:spPr/>
        <p:txBody>
          <a:bodyPr/>
          <a:lstStyle/>
          <a:p>
            <a:r>
              <a:rPr lang="en-GB" dirty="0"/>
              <a:t>FUTURE WORK</a:t>
            </a:r>
            <a:endParaRPr lang="en-KE" dirty="0"/>
          </a:p>
        </p:txBody>
      </p:sp>
      <p:sp>
        <p:nvSpPr>
          <p:cNvPr id="3" name="Content Placeholder 2">
            <a:extLst>
              <a:ext uri="{FF2B5EF4-FFF2-40B4-BE49-F238E27FC236}">
                <a16:creationId xmlns:a16="http://schemas.microsoft.com/office/drawing/2014/main" id="{835DC2B8-257A-F7CE-0A66-688656BFE3EE}"/>
              </a:ext>
            </a:extLst>
          </p:cNvPr>
          <p:cNvSpPr>
            <a:spLocks noGrp="1"/>
          </p:cNvSpPr>
          <p:nvPr>
            <p:ph idx="1"/>
          </p:nvPr>
        </p:nvSpPr>
        <p:spPr>
          <a:xfrm>
            <a:off x="677334" y="1694058"/>
            <a:ext cx="8596668" cy="3880773"/>
          </a:xfrm>
        </p:spPr>
        <p:txBody>
          <a:bodyPr>
            <a:noAutofit/>
          </a:bodyPr>
          <a:lstStyle/>
          <a:p>
            <a:r>
              <a:rPr lang="en-GB" sz="2000" dirty="0">
                <a:solidFill>
                  <a:srgbClr val="374151"/>
                </a:solidFill>
              </a:rPr>
              <a:t>G</a:t>
            </a:r>
            <a:r>
              <a:rPr lang="en-GB" sz="2000" b="0" i="0" dirty="0">
                <a:solidFill>
                  <a:srgbClr val="374151"/>
                </a:solidFill>
                <a:effectLst/>
              </a:rPr>
              <a:t>iven more time, additional aspects could be explored to enrich the analysis and provide a more comprehensive understanding of the dataset. These areas include:</a:t>
            </a:r>
          </a:p>
          <a:p>
            <a:pPr lvl="1">
              <a:buFont typeface="+mj-lt"/>
              <a:buAutoNum type="arabicPeriod"/>
            </a:pPr>
            <a:r>
              <a:rPr lang="en-GB" sz="2000" b="1" i="0" dirty="0">
                <a:solidFill>
                  <a:srgbClr val="374151"/>
                </a:solidFill>
                <a:effectLst/>
              </a:rPr>
              <a:t>Time-Series Analysis: </a:t>
            </a:r>
            <a:r>
              <a:rPr lang="en-GB" sz="2000" b="0" i="0" dirty="0">
                <a:solidFill>
                  <a:srgbClr val="374151"/>
                </a:solidFill>
                <a:effectLst/>
              </a:rPr>
              <a:t>to identify trends, patterns, and seasonality in financial metrics over time.</a:t>
            </a:r>
            <a:endParaRPr lang="en-GB" sz="2000" b="1" i="0" dirty="0">
              <a:solidFill>
                <a:srgbClr val="374151"/>
              </a:solidFill>
              <a:effectLst/>
            </a:endParaRPr>
          </a:p>
          <a:p>
            <a:pPr lvl="1">
              <a:buFont typeface="+mj-lt"/>
              <a:buAutoNum type="arabicPeriod"/>
            </a:pPr>
            <a:r>
              <a:rPr lang="en-GB" sz="2000" b="1" i="0" dirty="0">
                <a:effectLst/>
              </a:rPr>
              <a:t>Sector or Industry Comparisons: </a:t>
            </a:r>
            <a:r>
              <a:rPr lang="en-GB" sz="2000" b="0" i="0" dirty="0">
                <a:solidFill>
                  <a:srgbClr val="374151"/>
                </a:solidFill>
                <a:effectLst/>
              </a:rPr>
              <a:t>Understanding how the company's performance aligns with or deviates from industry standards can inform strategic decisions.</a:t>
            </a:r>
            <a:endParaRPr lang="en-GB" sz="2000" b="1" dirty="0">
              <a:solidFill>
                <a:srgbClr val="374151"/>
              </a:solidFill>
            </a:endParaRPr>
          </a:p>
          <a:p>
            <a:pPr lvl="1">
              <a:buFont typeface="+mj-lt"/>
              <a:buAutoNum type="arabicPeriod"/>
            </a:pPr>
            <a:r>
              <a:rPr lang="en-GB" sz="2000" b="1" i="0" dirty="0">
                <a:effectLst/>
              </a:rPr>
              <a:t>External Economic Factors: </a:t>
            </a:r>
            <a:r>
              <a:rPr lang="en-GB" sz="2000" b="0" i="0" dirty="0">
                <a:solidFill>
                  <a:srgbClr val="374151"/>
                </a:solidFill>
                <a:effectLst/>
              </a:rPr>
              <a:t>such as interest rates, inflation, and geopolitical events on financial metrics. This can provide a macroeconomic context for the company's performance.</a:t>
            </a:r>
            <a:endParaRPr lang="en-GB" sz="2000" b="1" i="0" dirty="0">
              <a:solidFill>
                <a:srgbClr val="374151"/>
              </a:solidFill>
              <a:effectLst/>
            </a:endParaRPr>
          </a:p>
          <a:p>
            <a:pPr lvl="1">
              <a:buFont typeface="+mj-lt"/>
              <a:buAutoNum type="arabicPeriod"/>
            </a:pPr>
            <a:r>
              <a:rPr lang="en-GB" sz="2000" b="1" i="0" dirty="0">
                <a:effectLst/>
              </a:rPr>
              <a:t>Qualitative Data Integration: </a:t>
            </a:r>
            <a:r>
              <a:rPr lang="en-GB" sz="2000" b="0" i="0" dirty="0">
                <a:solidFill>
                  <a:srgbClr val="374151"/>
                </a:solidFill>
                <a:effectLst/>
              </a:rPr>
              <a:t>such as customer feedback, market sentiment, or industry reports, to provide a more holistic view of the business landscape.</a:t>
            </a:r>
          </a:p>
        </p:txBody>
      </p:sp>
    </p:spTree>
    <p:extLst>
      <p:ext uri="{BB962C8B-B14F-4D97-AF65-F5344CB8AC3E}">
        <p14:creationId xmlns:p14="http://schemas.microsoft.com/office/powerpoint/2010/main" val="3542665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536D-E559-CFF2-C516-F2975E638628}"/>
              </a:ext>
            </a:extLst>
          </p:cNvPr>
          <p:cNvSpPr>
            <a:spLocks noGrp="1"/>
          </p:cNvSpPr>
          <p:nvPr>
            <p:ph type="title"/>
          </p:nvPr>
        </p:nvSpPr>
        <p:spPr>
          <a:xfrm>
            <a:off x="649342" y="2606351"/>
            <a:ext cx="8596668" cy="1320800"/>
          </a:xfrm>
        </p:spPr>
        <p:style>
          <a:lnRef idx="2">
            <a:schemeClr val="dk1">
              <a:shade val="15000"/>
            </a:schemeClr>
          </a:lnRef>
          <a:fillRef idx="1">
            <a:schemeClr val="dk1"/>
          </a:fillRef>
          <a:effectRef idx="0">
            <a:schemeClr val="dk1"/>
          </a:effectRef>
          <a:fontRef idx="minor">
            <a:schemeClr val="lt1"/>
          </a:fontRef>
        </p:style>
        <p:txBody>
          <a:bodyPr/>
          <a:lstStyle/>
          <a:p>
            <a:pPr algn="ctr"/>
            <a:r>
              <a:rPr lang="en-GB" dirty="0"/>
              <a:t>THANK </a:t>
            </a:r>
            <a:br>
              <a:rPr lang="en-GB" dirty="0"/>
            </a:br>
            <a:r>
              <a:rPr lang="en-GB" dirty="0"/>
              <a:t>YOU</a:t>
            </a:r>
            <a:endParaRPr lang="en-KE" dirty="0"/>
          </a:p>
        </p:txBody>
      </p:sp>
    </p:spTree>
    <p:extLst>
      <p:ext uri="{BB962C8B-B14F-4D97-AF65-F5344CB8AC3E}">
        <p14:creationId xmlns:p14="http://schemas.microsoft.com/office/powerpoint/2010/main" val="390055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5D8F-B761-0D6B-9D3B-C7DD4D385B85}"/>
              </a:ext>
            </a:extLst>
          </p:cNvPr>
          <p:cNvSpPr>
            <a:spLocks noGrp="1"/>
          </p:cNvSpPr>
          <p:nvPr>
            <p:ph type="title"/>
          </p:nvPr>
        </p:nvSpPr>
        <p:spPr/>
        <p:txBody>
          <a:bodyPr>
            <a:normAutofit/>
          </a:bodyPr>
          <a:lstStyle/>
          <a:p>
            <a:r>
              <a:rPr lang="en-GB" dirty="0"/>
              <a:t>The standard deviation from the mean of the different data is as follows:</a:t>
            </a:r>
            <a:endParaRPr lang="en-KE" dirty="0"/>
          </a:p>
        </p:txBody>
      </p:sp>
      <p:graphicFrame>
        <p:nvGraphicFramePr>
          <p:cNvPr id="4" name="Content Placeholder 3">
            <a:extLst>
              <a:ext uri="{FF2B5EF4-FFF2-40B4-BE49-F238E27FC236}">
                <a16:creationId xmlns:a16="http://schemas.microsoft.com/office/drawing/2014/main" id="{54884E92-DED1-2AFD-EC24-17D498F97D1D}"/>
              </a:ext>
            </a:extLst>
          </p:cNvPr>
          <p:cNvGraphicFramePr>
            <a:graphicFrameLocks noGrp="1"/>
          </p:cNvGraphicFramePr>
          <p:nvPr>
            <p:ph idx="1"/>
            <p:extLst>
              <p:ext uri="{D42A27DB-BD31-4B8C-83A1-F6EECF244321}">
                <p14:modId xmlns:p14="http://schemas.microsoft.com/office/powerpoint/2010/main" val="2381937299"/>
              </p:ext>
            </p:extLst>
          </p:nvPr>
        </p:nvGraphicFramePr>
        <p:xfrm>
          <a:off x="677863" y="2160588"/>
          <a:ext cx="8596312" cy="40792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482294859"/>
                    </a:ext>
                  </a:extLst>
                </a:gridCol>
                <a:gridCol w="4298156">
                  <a:extLst>
                    <a:ext uri="{9D8B030D-6E8A-4147-A177-3AD203B41FA5}">
                      <a16:colId xmlns:a16="http://schemas.microsoft.com/office/drawing/2014/main" val="2582481818"/>
                    </a:ext>
                  </a:extLst>
                </a:gridCol>
              </a:tblGrid>
              <a:tr h="370840">
                <a:tc>
                  <a:txBody>
                    <a:bodyPr/>
                    <a:lstStyle/>
                    <a:p>
                      <a:r>
                        <a:rPr lang="en-GB" dirty="0"/>
                        <a:t>Data</a:t>
                      </a:r>
                      <a:endParaRPr lang="en-KE" dirty="0"/>
                    </a:p>
                  </a:txBody>
                  <a:tcPr marL="74751" marR="74751"/>
                </a:tc>
                <a:tc>
                  <a:txBody>
                    <a:bodyPr/>
                    <a:lstStyle/>
                    <a:p>
                      <a:r>
                        <a:rPr lang="en-GB" dirty="0"/>
                        <a:t>Standard deviation</a:t>
                      </a:r>
                      <a:endParaRPr lang="en-KE" dirty="0"/>
                    </a:p>
                  </a:txBody>
                  <a:tcPr marL="74751" marR="74751"/>
                </a:tc>
                <a:extLst>
                  <a:ext uri="{0D108BD9-81ED-4DB2-BD59-A6C34878D82A}">
                    <a16:rowId xmlns:a16="http://schemas.microsoft.com/office/drawing/2014/main" val="1293471614"/>
                  </a:ext>
                </a:extLst>
              </a:tr>
              <a:tr h="370840">
                <a:tc>
                  <a:txBody>
                    <a:bodyPr/>
                    <a:lstStyle/>
                    <a:p>
                      <a:r>
                        <a:rPr lang="en-GB" dirty="0"/>
                        <a:t>Market Cap(in B USD) </a:t>
                      </a:r>
                      <a:endParaRPr lang="en-KE" dirty="0"/>
                    </a:p>
                  </a:txBody>
                  <a:tcPr marL="74751" marR="74751"/>
                </a:tc>
                <a:tc>
                  <a:txBody>
                    <a:bodyPr/>
                    <a:lstStyle/>
                    <a:p>
                      <a:r>
                        <a:rPr lang="en-KE" dirty="0"/>
                        <a:t>184.251925</a:t>
                      </a:r>
                    </a:p>
                  </a:txBody>
                  <a:tcPr marL="74751" marR="74751"/>
                </a:tc>
                <a:extLst>
                  <a:ext uri="{0D108BD9-81ED-4DB2-BD59-A6C34878D82A}">
                    <a16:rowId xmlns:a16="http://schemas.microsoft.com/office/drawing/2014/main" val="1246458729"/>
                  </a:ext>
                </a:extLst>
              </a:tr>
              <a:tr h="370840">
                <a:tc>
                  <a:txBody>
                    <a:bodyPr/>
                    <a:lstStyle/>
                    <a:p>
                      <a:r>
                        <a:rPr lang="en-GB" dirty="0"/>
                        <a:t>Revenue</a:t>
                      </a:r>
                      <a:endParaRPr lang="en-KE" dirty="0"/>
                    </a:p>
                  </a:txBody>
                  <a:tcPr marL="74751" marR="74751"/>
                </a:tc>
                <a:tc>
                  <a:txBody>
                    <a:bodyPr/>
                    <a:lstStyle/>
                    <a:p>
                      <a:r>
                        <a:rPr lang="en-KE" dirty="0"/>
                        <a:t>45731.547071</a:t>
                      </a:r>
                    </a:p>
                  </a:txBody>
                  <a:tcPr marL="74751" marR="74751"/>
                </a:tc>
                <a:extLst>
                  <a:ext uri="{0D108BD9-81ED-4DB2-BD59-A6C34878D82A}">
                    <a16:rowId xmlns:a16="http://schemas.microsoft.com/office/drawing/2014/main" val="2379339856"/>
                  </a:ext>
                </a:extLst>
              </a:tr>
              <a:tr h="370840">
                <a:tc>
                  <a:txBody>
                    <a:bodyPr/>
                    <a:lstStyle/>
                    <a:p>
                      <a:r>
                        <a:rPr lang="en-GB" dirty="0"/>
                        <a:t>Gross Profit</a:t>
                      </a:r>
                      <a:endParaRPr lang="en-KE" dirty="0"/>
                    </a:p>
                  </a:txBody>
                  <a:tcPr marL="74751" marR="74751"/>
                </a:tc>
                <a:tc>
                  <a:txBody>
                    <a:bodyPr/>
                    <a:lstStyle/>
                    <a:p>
                      <a:r>
                        <a:rPr lang="en-KE" dirty="0"/>
                        <a:t>20978.010247</a:t>
                      </a:r>
                    </a:p>
                  </a:txBody>
                  <a:tcPr marL="74751" marR="74751"/>
                </a:tc>
                <a:extLst>
                  <a:ext uri="{0D108BD9-81ED-4DB2-BD59-A6C34878D82A}">
                    <a16:rowId xmlns:a16="http://schemas.microsoft.com/office/drawing/2014/main" val="2679604285"/>
                  </a:ext>
                </a:extLst>
              </a:tr>
              <a:tr h="370840">
                <a:tc>
                  <a:txBody>
                    <a:bodyPr/>
                    <a:lstStyle/>
                    <a:p>
                      <a:r>
                        <a:rPr lang="en-GB" dirty="0"/>
                        <a:t>Net Income</a:t>
                      </a:r>
                      <a:endParaRPr lang="en-KE" dirty="0"/>
                    </a:p>
                  </a:txBody>
                  <a:tcPr marL="74751" marR="74751"/>
                </a:tc>
                <a:tc>
                  <a:txBody>
                    <a:bodyPr/>
                    <a:lstStyle/>
                    <a:p>
                      <a:r>
                        <a:rPr lang="en-KE" dirty="0"/>
                        <a:t>11537.243136</a:t>
                      </a:r>
                    </a:p>
                  </a:txBody>
                  <a:tcPr marL="74751" marR="74751"/>
                </a:tc>
                <a:extLst>
                  <a:ext uri="{0D108BD9-81ED-4DB2-BD59-A6C34878D82A}">
                    <a16:rowId xmlns:a16="http://schemas.microsoft.com/office/drawing/2014/main" val="2943419172"/>
                  </a:ext>
                </a:extLst>
              </a:tr>
              <a:tr h="370840">
                <a:tc>
                  <a:txBody>
                    <a:bodyPr/>
                    <a:lstStyle/>
                    <a:p>
                      <a:r>
                        <a:rPr lang="en-GB" dirty="0"/>
                        <a:t>Earning Per Share</a:t>
                      </a:r>
                      <a:endParaRPr lang="en-KE" dirty="0"/>
                    </a:p>
                  </a:txBody>
                  <a:tcPr marL="74751" marR="74751"/>
                </a:tc>
                <a:tc>
                  <a:txBody>
                    <a:bodyPr/>
                    <a:lstStyle/>
                    <a:p>
                      <a:r>
                        <a:rPr lang="en-KE" dirty="0"/>
                        <a:t>4.271091</a:t>
                      </a:r>
                    </a:p>
                  </a:txBody>
                  <a:tcPr marL="74751" marR="74751"/>
                </a:tc>
                <a:extLst>
                  <a:ext uri="{0D108BD9-81ED-4DB2-BD59-A6C34878D82A}">
                    <a16:rowId xmlns:a16="http://schemas.microsoft.com/office/drawing/2014/main" val="1496526557"/>
                  </a:ext>
                </a:extLst>
              </a:tr>
              <a:tr h="370840">
                <a:tc>
                  <a:txBody>
                    <a:bodyPr/>
                    <a:lstStyle/>
                    <a:p>
                      <a:r>
                        <a:rPr lang="en-GB" dirty="0"/>
                        <a:t>EBITDA</a:t>
                      </a:r>
                      <a:endParaRPr lang="en-KE" dirty="0"/>
                    </a:p>
                  </a:txBody>
                  <a:tcPr marL="74751" marR="74751"/>
                </a:tc>
                <a:tc>
                  <a:txBody>
                    <a:bodyPr/>
                    <a:lstStyle/>
                    <a:p>
                      <a:r>
                        <a:rPr lang="en-KE" dirty="0"/>
                        <a:t>17015.476567</a:t>
                      </a:r>
                    </a:p>
                  </a:txBody>
                  <a:tcPr marL="74751" marR="74751"/>
                </a:tc>
                <a:extLst>
                  <a:ext uri="{0D108BD9-81ED-4DB2-BD59-A6C34878D82A}">
                    <a16:rowId xmlns:a16="http://schemas.microsoft.com/office/drawing/2014/main" val="795120646"/>
                  </a:ext>
                </a:extLst>
              </a:tr>
              <a:tr h="370840">
                <a:tc>
                  <a:txBody>
                    <a:bodyPr/>
                    <a:lstStyle/>
                    <a:p>
                      <a:r>
                        <a:rPr lang="en-GB" dirty="0"/>
                        <a:t>Share Holder Equity</a:t>
                      </a:r>
                      <a:endParaRPr lang="en-KE" dirty="0"/>
                    </a:p>
                  </a:txBody>
                  <a:tcPr marL="74751" marR="74751"/>
                </a:tc>
                <a:tc>
                  <a:txBody>
                    <a:bodyPr/>
                    <a:lstStyle/>
                    <a:p>
                      <a:r>
                        <a:rPr lang="en-KE" dirty="0"/>
                        <a:t>45267.244633</a:t>
                      </a:r>
                    </a:p>
                  </a:txBody>
                  <a:tcPr marL="74751" marR="74751"/>
                </a:tc>
                <a:extLst>
                  <a:ext uri="{0D108BD9-81ED-4DB2-BD59-A6C34878D82A}">
                    <a16:rowId xmlns:a16="http://schemas.microsoft.com/office/drawing/2014/main" val="151266831"/>
                  </a:ext>
                </a:extLst>
              </a:tr>
              <a:tr h="370840">
                <a:tc>
                  <a:txBody>
                    <a:bodyPr/>
                    <a:lstStyle/>
                    <a:p>
                      <a:r>
                        <a:rPr lang="en-GB" dirty="0"/>
                        <a:t>Cash Flow from Operating</a:t>
                      </a:r>
                      <a:endParaRPr lang="en-KE" dirty="0"/>
                    </a:p>
                  </a:txBody>
                  <a:tcPr marL="74751" marR="74751"/>
                </a:tc>
                <a:tc>
                  <a:txBody>
                    <a:bodyPr/>
                    <a:lstStyle/>
                    <a:p>
                      <a:r>
                        <a:rPr lang="en-KE" dirty="0"/>
                        <a:t>19644.662073</a:t>
                      </a:r>
                    </a:p>
                  </a:txBody>
                  <a:tcPr marL="74751" marR="74751"/>
                </a:tc>
                <a:extLst>
                  <a:ext uri="{0D108BD9-81ED-4DB2-BD59-A6C34878D82A}">
                    <a16:rowId xmlns:a16="http://schemas.microsoft.com/office/drawing/2014/main" val="840895589"/>
                  </a:ext>
                </a:extLst>
              </a:tr>
              <a:tr h="370840">
                <a:tc>
                  <a:txBody>
                    <a:bodyPr/>
                    <a:lstStyle/>
                    <a:p>
                      <a:r>
                        <a:rPr lang="en-GB" dirty="0"/>
                        <a:t>Cash Flow from Investing</a:t>
                      </a:r>
                      <a:endParaRPr lang="en-KE" dirty="0"/>
                    </a:p>
                  </a:txBody>
                  <a:tcPr marL="74751" marR="74751"/>
                </a:tc>
                <a:tc>
                  <a:txBody>
                    <a:bodyPr/>
                    <a:lstStyle/>
                    <a:p>
                      <a:r>
                        <a:rPr lang="en-KE" dirty="0"/>
                        <a:t>12752.985176</a:t>
                      </a:r>
                    </a:p>
                  </a:txBody>
                  <a:tcPr marL="74751" marR="74751"/>
                </a:tc>
                <a:extLst>
                  <a:ext uri="{0D108BD9-81ED-4DB2-BD59-A6C34878D82A}">
                    <a16:rowId xmlns:a16="http://schemas.microsoft.com/office/drawing/2014/main" val="3753981987"/>
                  </a:ext>
                </a:extLst>
              </a:tr>
              <a:tr h="370840">
                <a:tc>
                  <a:txBody>
                    <a:bodyPr/>
                    <a:lstStyle/>
                    <a:p>
                      <a:r>
                        <a:rPr lang="en-GB" dirty="0"/>
                        <a:t>Cash Flow from Financial Activities</a:t>
                      </a:r>
                      <a:endParaRPr lang="en-KE" dirty="0"/>
                    </a:p>
                  </a:txBody>
                  <a:tcPr marL="74751" marR="74751"/>
                </a:tc>
                <a:tc>
                  <a:txBody>
                    <a:bodyPr/>
                    <a:lstStyle/>
                    <a:p>
                      <a:r>
                        <a:rPr lang="en-KE" dirty="0"/>
                        <a:t>10585.259289</a:t>
                      </a:r>
                    </a:p>
                  </a:txBody>
                  <a:tcPr marL="74751" marR="74751"/>
                </a:tc>
                <a:extLst>
                  <a:ext uri="{0D108BD9-81ED-4DB2-BD59-A6C34878D82A}">
                    <a16:rowId xmlns:a16="http://schemas.microsoft.com/office/drawing/2014/main" val="528557009"/>
                  </a:ext>
                </a:extLst>
              </a:tr>
            </a:tbl>
          </a:graphicData>
        </a:graphic>
      </p:graphicFrame>
    </p:spTree>
    <p:extLst>
      <p:ext uri="{BB962C8B-B14F-4D97-AF65-F5344CB8AC3E}">
        <p14:creationId xmlns:p14="http://schemas.microsoft.com/office/powerpoint/2010/main" val="1450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BE75-909E-F23E-8DCD-8452514819C4}"/>
              </a:ext>
            </a:extLst>
          </p:cNvPr>
          <p:cNvSpPr>
            <a:spLocks noGrp="1"/>
          </p:cNvSpPr>
          <p:nvPr>
            <p:ph type="title"/>
          </p:nvPr>
        </p:nvSpPr>
        <p:spPr/>
        <p:txBody>
          <a:bodyPr/>
          <a:lstStyle/>
          <a:p>
            <a:endParaRPr lang="en-KE" dirty="0"/>
          </a:p>
        </p:txBody>
      </p:sp>
      <p:graphicFrame>
        <p:nvGraphicFramePr>
          <p:cNvPr id="4" name="Content Placeholder 3">
            <a:extLst>
              <a:ext uri="{FF2B5EF4-FFF2-40B4-BE49-F238E27FC236}">
                <a16:creationId xmlns:a16="http://schemas.microsoft.com/office/drawing/2014/main" id="{4CFC4F4C-247B-D320-0F78-CB254A6F80D0}"/>
              </a:ext>
            </a:extLst>
          </p:cNvPr>
          <p:cNvGraphicFramePr>
            <a:graphicFrameLocks noGrp="1"/>
          </p:cNvGraphicFramePr>
          <p:nvPr>
            <p:ph idx="1"/>
            <p:extLst>
              <p:ext uri="{D42A27DB-BD31-4B8C-83A1-F6EECF244321}">
                <p14:modId xmlns:p14="http://schemas.microsoft.com/office/powerpoint/2010/main" val="1548924593"/>
              </p:ext>
            </p:extLst>
          </p:nvPr>
        </p:nvGraphicFramePr>
        <p:xfrm>
          <a:off x="838200" y="2086882"/>
          <a:ext cx="10515600" cy="4079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22990567"/>
                    </a:ext>
                  </a:extLst>
                </a:gridCol>
                <a:gridCol w="5257800">
                  <a:extLst>
                    <a:ext uri="{9D8B030D-6E8A-4147-A177-3AD203B41FA5}">
                      <a16:colId xmlns:a16="http://schemas.microsoft.com/office/drawing/2014/main" val="3008055272"/>
                    </a:ext>
                  </a:extLst>
                </a:gridCol>
              </a:tblGrid>
              <a:tr h="370840">
                <a:tc>
                  <a:txBody>
                    <a:bodyPr/>
                    <a:lstStyle/>
                    <a:p>
                      <a:r>
                        <a:rPr lang="en-GB" dirty="0"/>
                        <a:t>Data</a:t>
                      </a:r>
                      <a:endParaRPr lang="en-KE" dirty="0"/>
                    </a:p>
                  </a:txBody>
                  <a:tcPr/>
                </a:tc>
                <a:tc>
                  <a:txBody>
                    <a:bodyPr/>
                    <a:lstStyle/>
                    <a:p>
                      <a:r>
                        <a:rPr lang="en-GB" dirty="0"/>
                        <a:t>Standard deviation</a:t>
                      </a:r>
                      <a:endParaRPr lang="en-KE" dirty="0"/>
                    </a:p>
                  </a:txBody>
                  <a:tcPr/>
                </a:tc>
                <a:extLst>
                  <a:ext uri="{0D108BD9-81ED-4DB2-BD59-A6C34878D82A}">
                    <a16:rowId xmlns:a16="http://schemas.microsoft.com/office/drawing/2014/main" val="3286004192"/>
                  </a:ext>
                </a:extLst>
              </a:tr>
              <a:tr h="370840">
                <a:tc>
                  <a:txBody>
                    <a:bodyPr/>
                    <a:lstStyle/>
                    <a:p>
                      <a:r>
                        <a:rPr lang="en-GB" dirty="0"/>
                        <a:t>Current Ratio</a:t>
                      </a:r>
                      <a:endParaRPr lang="en-KE" dirty="0"/>
                    </a:p>
                  </a:txBody>
                  <a:tcPr/>
                </a:tc>
                <a:tc>
                  <a:txBody>
                    <a:bodyPr/>
                    <a:lstStyle/>
                    <a:p>
                      <a:r>
                        <a:rPr lang="en-KE" dirty="0"/>
                        <a:t>1.518842</a:t>
                      </a:r>
                    </a:p>
                  </a:txBody>
                  <a:tcPr/>
                </a:tc>
                <a:extLst>
                  <a:ext uri="{0D108BD9-81ED-4DB2-BD59-A6C34878D82A}">
                    <a16:rowId xmlns:a16="http://schemas.microsoft.com/office/drawing/2014/main" val="4080432387"/>
                  </a:ext>
                </a:extLst>
              </a:tr>
              <a:tr h="370840">
                <a:tc>
                  <a:txBody>
                    <a:bodyPr/>
                    <a:lstStyle/>
                    <a:p>
                      <a:r>
                        <a:rPr lang="en-GB" dirty="0"/>
                        <a:t>Debt/Equity Ratio</a:t>
                      </a:r>
                      <a:endParaRPr lang="en-KE" dirty="0"/>
                    </a:p>
                  </a:txBody>
                  <a:tcPr/>
                </a:tc>
                <a:tc>
                  <a:txBody>
                    <a:bodyPr/>
                    <a:lstStyle/>
                    <a:p>
                      <a:r>
                        <a:rPr lang="en-KE" dirty="0"/>
                        <a:t>1.468276</a:t>
                      </a:r>
                    </a:p>
                  </a:txBody>
                  <a:tcPr/>
                </a:tc>
                <a:extLst>
                  <a:ext uri="{0D108BD9-81ED-4DB2-BD59-A6C34878D82A}">
                    <a16:rowId xmlns:a16="http://schemas.microsoft.com/office/drawing/2014/main" val="24711985"/>
                  </a:ext>
                </a:extLst>
              </a:tr>
              <a:tr h="370840">
                <a:tc>
                  <a:txBody>
                    <a:bodyPr/>
                    <a:lstStyle/>
                    <a:p>
                      <a:r>
                        <a:rPr lang="en-GB" dirty="0"/>
                        <a:t>ROE</a:t>
                      </a:r>
                      <a:endParaRPr lang="en-KE" dirty="0"/>
                    </a:p>
                  </a:txBody>
                  <a:tcPr/>
                </a:tc>
                <a:tc>
                  <a:txBody>
                    <a:bodyPr/>
                    <a:lstStyle/>
                    <a:p>
                      <a:r>
                        <a:rPr lang="en-KE" dirty="0"/>
                        <a:t>20.907196</a:t>
                      </a:r>
                    </a:p>
                  </a:txBody>
                  <a:tcPr/>
                </a:tc>
                <a:extLst>
                  <a:ext uri="{0D108BD9-81ED-4DB2-BD59-A6C34878D82A}">
                    <a16:rowId xmlns:a16="http://schemas.microsoft.com/office/drawing/2014/main" val="2340255673"/>
                  </a:ext>
                </a:extLst>
              </a:tr>
              <a:tr h="370840">
                <a:tc>
                  <a:txBody>
                    <a:bodyPr/>
                    <a:lstStyle/>
                    <a:p>
                      <a:r>
                        <a:rPr lang="en-GB" dirty="0"/>
                        <a:t>ROA</a:t>
                      </a:r>
                      <a:endParaRPr lang="en-KE" dirty="0"/>
                    </a:p>
                  </a:txBody>
                  <a:tcPr/>
                </a:tc>
                <a:tc>
                  <a:txBody>
                    <a:bodyPr/>
                    <a:lstStyle/>
                    <a:p>
                      <a:r>
                        <a:rPr lang="en-KE" dirty="0"/>
                        <a:t>7.020664</a:t>
                      </a:r>
                    </a:p>
                  </a:txBody>
                  <a:tcPr/>
                </a:tc>
                <a:extLst>
                  <a:ext uri="{0D108BD9-81ED-4DB2-BD59-A6C34878D82A}">
                    <a16:rowId xmlns:a16="http://schemas.microsoft.com/office/drawing/2014/main" val="3151828727"/>
                  </a:ext>
                </a:extLst>
              </a:tr>
              <a:tr h="370840">
                <a:tc>
                  <a:txBody>
                    <a:bodyPr/>
                    <a:lstStyle/>
                    <a:p>
                      <a:r>
                        <a:rPr lang="en-GB" dirty="0"/>
                        <a:t>ROI</a:t>
                      </a:r>
                      <a:endParaRPr lang="en-KE" dirty="0"/>
                    </a:p>
                  </a:txBody>
                  <a:tcPr/>
                </a:tc>
                <a:tc>
                  <a:txBody>
                    <a:bodyPr/>
                    <a:lstStyle/>
                    <a:p>
                      <a:r>
                        <a:rPr lang="en-KE" dirty="0"/>
                        <a:t>12.373381</a:t>
                      </a:r>
                    </a:p>
                  </a:txBody>
                  <a:tcPr/>
                </a:tc>
                <a:extLst>
                  <a:ext uri="{0D108BD9-81ED-4DB2-BD59-A6C34878D82A}">
                    <a16:rowId xmlns:a16="http://schemas.microsoft.com/office/drawing/2014/main" val="3782427584"/>
                  </a:ext>
                </a:extLst>
              </a:tr>
              <a:tr h="370840">
                <a:tc>
                  <a:txBody>
                    <a:bodyPr/>
                    <a:lstStyle/>
                    <a:p>
                      <a:r>
                        <a:rPr lang="en-GB" dirty="0"/>
                        <a:t>Net Profit Margin</a:t>
                      </a:r>
                      <a:endParaRPr lang="en-KE" dirty="0"/>
                    </a:p>
                  </a:txBody>
                  <a:tcPr/>
                </a:tc>
                <a:tc>
                  <a:txBody>
                    <a:bodyPr/>
                    <a:lstStyle/>
                    <a:p>
                      <a:r>
                        <a:rPr lang="en-KE" dirty="0"/>
                        <a:t>9.585452</a:t>
                      </a:r>
                    </a:p>
                  </a:txBody>
                  <a:tcPr/>
                </a:tc>
                <a:extLst>
                  <a:ext uri="{0D108BD9-81ED-4DB2-BD59-A6C34878D82A}">
                    <a16:rowId xmlns:a16="http://schemas.microsoft.com/office/drawing/2014/main" val="2469813599"/>
                  </a:ext>
                </a:extLst>
              </a:tr>
              <a:tr h="370840">
                <a:tc>
                  <a:txBody>
                    <a:bodyPr/>
                    <a:lstStyle/>
                    <a:p>
                      <a:r>
                        <a:rPr lang="en-GB" dirty="0"/>
                        <a:t>Free Cash Flow per Share</a:t>
                      </a:r>
                      <a:endParaRPr lang="en-KE" dirty="0"/>
                    </a:p>
                  </a:txBody>
                  <a:tcPr/>
                </a:tc>
                <a:tc>
                  <a:txBody>
                    <a:bodyPr/>
                    <a:lstStyle/>
                    <a:p>
                      <a:r>
                        <a:rPr lang="en-KE" dirty="0"/>
                        <a:t>2.164338</a:t>
                      </a:r>
                    </a:p>
                  </a:txBody>
                  <a:tcPr/>
                </a:tc>
                <a:extLst>
                  <a:ext uri="{0D108BD9-81ED-4DB2-BD59-A6C34878D82A}">
                    <a16:rowId xmlns:a16="http://schemas.microsoft.com/office/drawing/2014/main" val="1197652291"/>
                  </a:ext>
                </a:extLst>
              </a:tr>
              <a:tr h="370840">
                <a:tc>
                  <a:txBody>
                    <a:bodyPr/>
                    <a:lstStyle/>
                    <a:p>
                      <a:r>
                        <a:rPr lang="en-GB" dirty="0"/>
                        <a:t>Return on Tangible Equity</a:t>
                      </a:r>
                      <a:endParaRPr lang="en-KE" dirty="0"/>
                    </a:p>
                  </a:txBody>
                  <a:tcPr/>
                </a:tc>
                <a:tc>
                  <a:txBody>
                    <a:bodyPr/>
                    <a:lstStyle/>
                    <a:p>
                      <a:r>
                        <a:rPr lang="en-KE" dirty="0"/>
                        <a:t>171.354353</a:t>
                      </a:r>
                    </a:p>
                  </a:txBody>
                  <a:tcPr/>
                </a:tc>
                <a:extLst>
                  <a:ext uri="{0D108BD9-81ED-4DB2-BD59-A6C34878D82A}">
                    <a16:rowId xmlns:a16="http://schemas.microsoft.com/office/drawing/2014/main" val="3004429162"/>
                  </a:ext>
                </a:extLst>
              </a:tr>
              <a:tr h="370840">
                <a:tc>
                  <a:txBody>
                    <a:bodyPr/>
                    <a:lstStyle/>
                    <a:p>
                      <a:r>
                        <a:rPr lang="en-GB" dirty="0"/>
                        <a:t>Number of Employees</a:t>
                      </a:r>
                      <a:endParaRPr lang="en-KE" dirty="0"/>
                    </a:p>
                  </a:txBody>
                  <a:tcPr/>
                </a:tc>
                <a:tc>
                  <a:txBody>
                    <a:bodyPr/>
                    <a:lstStyle/>
                    <a:p>
                      <a:r>
                        <a:rPr lang="en-KE" dirty="0"/>
                        <a:t>111201.691082</a:t>
                      </a:r>
                    </a:p>
                  </a:txBody>
                  <a:tcPr/>
                </a:tc>
                <a:extLst>
                  <a:ext uri="{0D108BD9-81ED-4DB2-BD59-A6C34878D82A}">
                    <a16:rowId xmlns:a16="http://schemas.microsoft.com/office/drawing/2014/main" val="2149211732"/>
                  </a:ext>
                </a:extLst>
              </a:tr>
              <a:tr h="370840">
                <a:tc>
                  <a:txBody>
                    <a:bodyPr/>
                    <a:lstStyle/>
                    <a:p>
                      <a:r>
                        <a:rPr lang="en-GB" dirty="0"/>
                        <a:t>Inflation Rate(in US)</a:t>
                      </a:r>
                      <a:endParaRPr lang="en-KE" dirty="0"/>
                    </a:p>
                  </a:txBody>
                  <a:tcPr/>
                </a:tc>
                <a:tc>
                  <a:txBody>
                    <a:bodyPr/>
                    <a:lstStyle/>
                    <a:p>
                      <a:r>
                        <a:rPr lang="en-KE" dirty="0"/>
                        <a:t>0.066647</a:t>
                      </a:r>
                    </a:p>
                  </a:txBody>
                  <a:tcPr/>
                </a:tc>
                <a:extLst>
                  <a:ext uri="{0D108BD9-81ED-4DB2-BD59-A6C34878D82A}">
                    <a16:rowId xmlns:a16="http://schemas.microsoft.com/office/drawing/2014/main" val="2038596928"/>
                  </a:ext>
                </a:extLst>
              </a:tr>
            </a:tbl>
          </a:graphicData>
        </a:graphic>
      </p:graphicFrame>
    </p:spTree>
    <p:extLst>
      <p:ext uri="{BB962C8B-B14F-4D97-AF65-F5344CB8AC3E}">
        <p14:creationId xmlns:p14="http://schemas.microsoft.com/office/powerpoint/2010/main" val="64862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B31A-A590-E5D1-EEB4-1AD5A925CF26}"/>
              </a:ext>
            </a:extLst>
          </p:cNvPr>
          <p:cNvSpPr>
            <a:spLocks noGrp="1"/>
          </p:cNvSpPr>
          <p:nvPr>
            <p:ph type="title"/>
          </p:nvPr>
        </p:nvSpPr>
        <p:spPr/>
        <p:txBody>
          <a:bodyPr/>
          <a:lstStyle/>
          <a:p>
            <a:r>
              <a:rPr lang="en-GB" dirty="0"/>
              <a:t>The median value in each data group is:</a:t>
            </a:r>
            <a:endParaRPr lang="en-KE" dirty="0"/>
          </a:p>
        </p:txBody>
      </p:sp>
      <p:graphicFrame>
        <p:nvGraphicFramePr>
          <p:cNvPr id="4" name="Content Placeholder 3">
            <a:extLst>
              <a:ext uri="{FF2B5EF4-FFF2-40B4-BE49-F238E27FC236}">
                <a16:creationId xmlns:a16="http://schemas.microsoft.com/office/drawing/2014/main" id="{0D3EE241-889F-A1CF-079F-84E80052910B}"/>
              </a:ext>
            </a:extLst>
          </p:cNvPr>
          <p:cNvGraphicFramePr>
            <a:graphicFrameLocks noGrp="1"/>
          </p:cNvGraphicFramePr>
          <p:nvPr>
            <p:ph idx="1"/>
            <p:extLst>
              <p:ext uri="{D42A27DB-BD31-4B8C-83A1-F6EECF244321}">
                <p14:modId xmlns:p14="http://schemas.microsoft.com/office/powerpoint/2010/main" val="3436366091"/>
              </p:ext>
            </p:extLst>
          </p:nvPr>
        </p:nvGraphicFramePr>
        <p:xfrm>
          <a:off x="677863" y="2160588"/>
          <a:ext cx="8596312" cy="44500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616295017"/>
                    </a:ext>
                  </a:extLst>
                </a:gridCol>
                <a:gridCol w="4298156">
                  <a:extLst>
                    <a:ext uri="{9D8B030D-6E8A-4147-A177-3AD203B41FA5}">
                      <a16:colId xmlns:a16="http://schemas.microsoft.com/office/drawing/2014/main" val="3696298342"/>
                    </a:ext>
                  </a:extLst>
                </a:gridCol>
              </a:tblGrid>
              <a:tr h="370840">
                <a:tc>
                  <a:txBody>
                    <a:bodyPr/>
                    <a:lstStyle/>
                    <a:p>
                      <a:r>
                        <a:rPr lang="en-GB" dirty="0"/>
                        <a:t>Data</a:t>
                      </a:r>
                      <a:endParaRPr lang="en-KE" dirty="0"/>
                    </a:p>
                  </a:txBody>
                  <a:tcPr marL="74751" marR="74751"/>
                </a:tc>
                <a:tc>
                  <a:txBody>
                    <a:bodyPr/>
                    <a:lstStyle/>
                    <a:p>
                      <a:r>
                        <a:rPr lang="en-GB" dirty="0"/>
                        <a:t>Median</a:t>
                      </a:r>
                      <a:endParaRPr lang="en-KE" dirty="0"/>
                    </a:p>
                  </a:txBody>
                  <a:tcPr marL="74751" marR="74751"/>
                </a:tc>
                <a:extLst>
                  <a:ext uri="{0D108BD9-81ED-4DB2-BD59-A6C34878D82A}">
                    <a16:rowId xmlns:a16="http://schemas.microsoft.com/office/drawing/2014/main" val="2334928590"/>
                  </a:ext>
                </a:extLst>
              </a:tr>
              <a:tr h="370840">
                <a:tc>
                  <a:txBody>
                    <a:bodyPr/>
                    <a:lstStyle/>
                    <a:p>
                      <a:r>
                        <a:rPr lang="en-GB" dirty="0"/>
                        <a:t>Market Cap(in B USD) </a:t>
                      </a:r>
                      <a:endParaRPr lang="en-KE" dirty="0"/>
                    </a:p>
                  </a:txBody>
                  <a:tcPr marL="74751" marR="74751"/>
                </a:tc>
                <a:tc>
                  <a:txBody>
                    <a:bodyPr/>
                    <a:lstStyle/>
                    <a:p>
                      <a:r>
                        <a:rPr lang="en-KE" dirty="0"/>
                        <a:t>108.4800</a:t>
                      </a:r>
                    </a:p>
                  </a:txBody>
                  <a:tcPr marL="74751" marR="74751"/>
                </a:tc>
                <a:extLst>
                  <a:ext uri="{0D108BD9-81ED-4DB2-BD59-A6C34878D82A}">
                    <a16:rowId xmlns:a16="http://schemas.microsoft.com/office/drawing/2014/main" val="1658703519"/>
                  </a:ext>
                </a:extLst>
              </a:tr>
              <a:tr h="370840">
                <a:tc>
                  <a:txBody>
                    <a:bodyPr/>
                    <a:lstStyle/>
                    <a:p>
                      <a:r>
                        <a:rPr lang="en-GB" dirty="0"/>
                        <a:t>Revenue</a:t>
                      </a:r>
                      <a:endParaRPr lang="en-KE" dirty="0"/>
                    </a:p>
                  </a:txBody>
                  <a:tcPr marL="74751" marR="74751"/>
                </a:tc>
                <a:tc>
                  <a:txBody>
                    <a:bodyPr/>
                    <a:lstStyle/>
                    <a:p>
                      <a:r>
                        <a:rPr lang="en-KE" dirty="0"/>
                        <a:t>52708.0000</a:t>
                      </a:r>
                    </a:p>
                  </a:txBody>
                  <a:tcPr marL="74751" marR="74751"/>
                </a:tc>
                <a:extLst>
                  <a:ext uri="{0D108BD9-81ED-4DB2-BD59-A6C34878D82A}">
                    <a16:rowId xmlns:a16="http://schemas.microsoft.com/office/drawing/2014/main" val="1222207608"/>
                  </a:ext>
                </a:extLst>
              </a:tr>
              <a:tr h="370840">
                <a:tc>
                  <a:txBody>
                    <a:bodyPr/>
                    <a:lstStyle/>
                    <a:p>
                      <a:r>
                        <a:rPr lang="en-GB" dirty="0"/>
                        <a:t>Gross Profit</a:t>
                      </a:r>
                      <a:endParaRPr lang="en-KE" dirty="0"/>
                    </a:p>
                  </a:txBody>
                  <a:tcPr marL="74751" marR="74751"/>
                </a:tc>
                <a:tc>
                  <a:txBody>
                    <a:bodyPr/>
                    <a:lstStyle/>
                    <a:p>
                      <a:r>
                        <a:rPr lang="en-KE" dirty="0"/>
                        <a:t>21915.0000</a:t>
                      </a:r>
                    </a:p>
                  </a:txBody>
                  <a:tcPr marL="74751" marR="74751"/>
                </a:tc>
                <a:extLst>
                  <a:ext uri="{0D108BD9-81ED-4DB2-BD59-A6C34878D82A}">
                    <a16:rowId xmlns:a16="http://schemas.microsoft.com/office/drawing/2014/main" val="1628713018"/>
                  </a:ext>
                </a:extLst>
              </a:tr>
              <a:tr h="370840">
                <a:tc>
                  <a:txBody>
                    <a:bodyPr/>
                    <a:lstStyle/>
                    <a:p>
                      <a:r>
                        <a:rPr lang="en-GB" dirty="0"/>
                        <a:t>Net Income</a:t>
                      </a:r>
                      <a:endParaRPr lang="en-KE" dirty="0"/>
                    </a:p>
                  </a:txBody>
                  <a:tcPr marL="74751" marR="74751"/>
                </a:tc>
                <a:tc>
                  <a:txBody>
                    <a:bodyPr/>
                    <a:lstStyle/>
                    <a:p>
                      <a:r>
                        <a:rPr lang="en-KE" dirty="0"/>
                        <a:t>4757.8000</a:t>
                      </a:r>
                    </a:p>
                  </a:txBody>
                  <a:tcPr marL="74751" marR="74751"/>
                </a:tc>
                <a:extLst>
                  <a:ext uri="{0D108BD9-81ED-4DB2-BD59-A6C34878D82A}">
                    <a16:rowId xmlns:a16="http://schemas.microsoft.com/office/drawing/2014/main" val="802630102"/>
                  </a:ext>
                </a:extLst>
              </a:tr>
              <a:tr h="370840">
                <a:tc>
                  <a:txBody>
                    <a:bodyPr/>
                    <a:lstStyle/>
                    <a:p>
                      <a:r>
                        <a:rPr lang="en-GB" dirty="0"/>
                        <a:t>Earning Per Share</a:t>
                      </a:r>
                      <a:endParaRPr lang="en-KE" dirty="0"/>
                    </a:p>
                  </a:txBody>
                  <a:tcPr marL="74751" marR="74751"/>
                </a:tc>
                <a:tc>
                  <a:txBody>
                    <a:bodyPr/>
                    <a:lstStyle/>
                    <a:p>
                      <a:r>
                        <a:rPr lang="en-KE" dirty="0"/>
                        <a:t>1.4200</a:t>
                      </a:r>
                    </a:p>
                  </a:txBody>
                  <a:tcPr marL="74751" marR="74751"/>
                </a:tc>
                <a:extLst>
                  <a:ext uri="{0D108BD9-81ED-4DB2-BD59-A6C34878D82A}">
                    <a16:rowId xmlns:a16="http://schemas.microsoft.com/office/drawing/2014/main" val="3455374193"/>
                  </a:ext>
                </a:extLst>
              </a:tr>
              <a:tr h="370840">
                <a:tc>
                  <a:txBody>
                    <a:bodyPr/>
                    <a:lstStyle/>
                    <a:p>
                      <a:r>
                        <a:rPr lang="en-GB" dirty="0"/>
                        <a:t>EBITDA</a:t>
                      </a:r>
                      <a:endParaRPr lang="en-KE" dirty="0"/>
                    </a:p>
                  </a:txBody>
                  <a:tcPr marL="74751" marR="74751"/>
                </a:tc>
                <a:tc>
                  <a:txBody>
                    <a:bodyPr/>
                    <a:lstStyle/>
                    <a:p>
                      <a:r>
                        <a:rPr lang="en-KE" dirty="0"/>
                        <a:t>9593.7010</a:t>
                      </a:r>
                    </a:p>
                  </a:txBody>
                  <a:tcPr marL="74751" marR="74751"/>
                </a:tc>
                <a:extLst>
                  <a:ext uri="{0D108BD9-81ED-4DB2-BD59-A6C34878D82A}">
                    <a16:rowId xmlns:a16="http://schemas.microsoft.com/office/drawing/2014/main" val="2237318567"/>
                  </a:ext>
                </a:extLst>
              </a:tr>
              <a:tr h="370840">
                <a:tc>
                  <a:txBody>
                    <a:bodyPr/>
                    <a:lstStyle/>
                    <a:p>
                      <a:r>
                        <a:rPr lang="en-GB" dirty="0"/>
                        <a:t>Share Holder Equity</a:t>
                      </a:r>
                      <a:endParaRPr lang="en-KE" dirty="0"/>
                    </a:p>
                  </a:txBody>
                  <a:tcPr marL="74751" marR="74751"/>
                </a:tc>
                <a:tc>
                  <a:txBody>
                    <a:bodyPr/>
                    <a:lstStyle/>
                    <a:p>
                      <a:r>
                        <a:rPr lang="en-KE" dirty="0"/>
                        <a:t>55865.0000</a:t>
                      </a:r>
                    </a:p>
                  </a:txBody>
                  <a:tcPr marL="74751" marR="74751"/>
                </a:tc>
                <a:extLst>
                  <a:ext uri="{0D108BD9-81ED-4DB2-BD59-A6C34878D82A}">
                    <a16:rowId xmlns:a16="http://schemas.microsoft.com/office/drawing/2014/main" val="1108394581"/>
                  </a:ext>
                </a:extLst>
              </a:tr>
              <a:tr h="370840">
                <a:tc>
                  <a:txBody>
                    <a:bodyPr/>
                    <a:lstStyle/>
                    <a:p>
                      <a:r>
                        <a:rPr lang="en-GB" dirty="0"/>
                        <a:t>Cash Flow from Operating</a:t>
                      </a:r>
                      <a:endParaRPr lang="en-KE" dirty="0"/>
                    </a:p>
                  </a:txBody>
                  <a:tcPr marL="74751" marR="74751"/>
                </a:tc>
                <a:tc>
                  <a:txBody>
                    <a:bodyPr/>
                    <a:lstStyle/>
                    <a:p>
                      <a:r>
                        <a:rPr lang="en-KE" dirty="0"/>
                        <a:t>5865.0000</a:t>
                      </a:r>
                    </a:p>
                  </a:txBody>
                  <a:tcPr marL="74751" marR="74751"/>
                </a:tc>
                <a:extLst>
                  <a:ext uri="{0D108BD9-81ED-4DB2-BD59-A6C34878D82A}">
                    <a16:rowId xmlns:a16="http://schemas.microsoft.com/office/drawing/2014/main" val="3405577400"/>
                  </a:ext>
                </a:extLst>
              </a:tr>
              <a:tr h="370840">
                <a:tc>
                  <a:txBody>
                    <a:bodyPr/>
                    <a:lstStyle/>
                    <a:p>
                      <a:r>
                        <a:rPr lang="en-GB" dirty="0"/>
                        <a:t>Cash Flow from Investing</a:t>
                      </a:r>
                      <a:endParaRPr lang="en-KE" dirty="0"/>
                    </a:p>
                  </a:txBody>
                  <a:tcPr marL="74751" marR="74751"/>
                </a:tc>
                <a:tc>
                  <a:txBody>
                    <a:bodyPr/>
                    <a:lstStyle/>
                    <a:p>
                      <a:r>
                        <a:rPr lang="en-GB" dirty="0"/>
                        <a:t>-</a:t>
                      </a:r>
                      <a:r>
                        <a:rPr lang="en-KE" dirty="0"/>
                        <a:t>4714.0000</a:t>
                      </a:r>
                    </a:p>
                  </a:txBody>
                  <a:tcPr marL="74751" marR="74751"/>
                </a:tc>
                <a:extLst>
                  <a:ext uri="{0D108BD9-81ED-4DB2-BD59-A6C34878D82A}">
                    <a16:rowId xmlns:a16="http://schemas.microsoft.com/office/drawing/2014/main" val="2883743150"/>
                  </a:ext>
                </a:extLst>
              </a:tr>
              <a:tr h="370840">
                <a:tc>
                  <a:txBody>
                    <a:bodyPr/>
                    <a:lstStyle/>
                    <a:p>
                      <a:r>
                        <a:rPr lang="en-GB" dirty="0"/>
                        <a:t>Cash Flow from Financial Activities</a:t>
                      </a:r>
                      <a:endParaRPr lang="en-KE" dirty="0"/>
                    </a:p>
                  </a:txBody>
                  <a:tcPr marL="74751" marR="74751"/>
                </a:tc>
                <a:tc>
                  <a:txBody>
                    <a:bodyPr/>
                    <a:lstStyle/>
                    <a:p>
                      <a:r>
                        <a:rPr lang="en-KE" dirty="0"/>
                        <a:t>-2087.0000</a:t>
                      </a:r>
                    </a:p>
                  </a:txBody>
                  <a:tcPr marL="74751" marR="74751"/>
                </a:tc>
                <a:extLst>
                  <a:ext uri="{0D108BD9-81ED-4DB2-BD59-A6C34878D82A}">
                    <a16:rowId xmlns:a16="http://schemas.microsoft.com/office/drawing/2014/main" val="1351151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 Ratio</a:t>
                      </a:r>
                      <a:endParaRPr lang="en-KE" dirty="0"/>
                    </a:p>
                  </a:txBody>
                  <a:tcPr marL="74751" marR="74751"/>
                </a:tc>
                <a:tc>
                  <a:txBody>
                    <a:bodyPr/>
                    <a:lstStyle/>
                    <a:p>
                      <a:r>
                        <a:rPr lang="en-KE" dirty="0"/>
                        <a:t>1.3224</a:t>
                      </a:r>
                    </a:p>
                  </a:txBody>
                  <a:tcPr marL="74751" marR="74751"/>
                </a:tc>
                <a:extLst>
                  <a:ext uri="{0D108BD9-81ED-4DB2-BD59-A6C34878D82A}">
                    <a16:rowId xmlns:a16="http://schemas.microsoft.com/office/drawing/2014/main" val="630254060"/>
                  </a:ext>
                </a:extLst>
              </a:tr>
            </a:tbl>
          </a:graphicData>
        </a:graphic>
      </p:graphicFrame>
    </p:spTree>
    <p:extLst>
      <p:ext uri="{BB962C8B-B14F-4D97-AF65-F5344CB8AC3E}">
        <p14:creationId xmlns:p14="http://schemas.microsoft.com/office/powerpoint/2010/main" val="17099404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571</TotalTime>
  <Words>1573</Words>
  <Application>Microsoft Office PowerPoint</Application>
  <PresentationFormat>Widescreen</PresentationFormat>
  <Paragraphs>248</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-apple-system</vt:lpstr>
      <vt:lpstr>Arial</vt:lpstr>
      <vt:lpstr>Calibri</vt:lpstr>
      <vt:lpstr>Söhne</vt:lpstr>
      <vt:lpstr>Trebuchet MS</vt:lpstr>
      <vt:lpstr>Wingdings</vt:lpstr>
      <vt:lpstr>Wingdings 3</vt:lpstr>
      <vt:lpstr>Facet</vt:lpstr>
      <vt:lpstr>Data Visualization for Financial Statements</vt:lpstr>
      <vt:lpstr>Financial Insights Project </vt:lpstr>
      <vt:lpstr>PowerPoint Presentation</vt:lpstr>
      <vt:lpstr>NUMERICAL ANALYSIS</vt:lpstr>
      <vt:lpstr>The various means are as follows:</vt:lpstr>
      <vt:lpstr>PowerPoint Presentation</vt:lpstr>
      <vt:lpstr>The standard deviation from the mean of the different data is as follows:</vt:lpstr>
      <vt:lpstr>PowerPoint Presentation</vt:lpstr>
      <vt:lpstr>The median value in each data group is:</vt:lpstr>
      <vt:lpstr>PowerPoint Presentation</vt:lpstr>
      <vt:lpstr>GRAPHICAL ANALYSIS</vt:lpstr>
      <vt:lpstr>HISTOGRAMS</vt:lpstr>
      <vt:lpstr>Histogram of Market Cap(in B USD)</vt:lpstr>
      <vt:lpstr>Histogram of Revenue</vt:lpstr>
      <vt:lpstr>Histogram of Gross Profit</vt:lpstr>
      <vt:lpstr>Histogram of Net Income</vt:lpstr>
      <vt:lpstr>Histogram of Earning Per Share</vt:lpstr>
      <vt:lpstr>Histogram of EBITDA</vt:lpstr>
      <vt:lpstr>Histogram of Share Holder Equity</vt:lpstr>
      <vt:lpstr>Histogram of Cash Flow from Operating</vt:lpstr>
      <vt:lpstr>Histogram of Cash Flow from Investing</vt:lpstr>
      <vt:lpstr>Histogram of Cash Flow from Financial Activities</vt:lpstr>
      <vt:lpstr>Histogram of Debt/Equity Ratio</vt:lpstr>
      <vt:lpstr>Histogram of ROE</vt:lpstr>
      <vt:lpstr>Histogram of ROA</vt:lpstr>
      <vt:lpstr>Histogram of ROI</vt:lpstr>
      <vt:lpstr>Histogram of Net Profit Margin</vt:lpstr>
      <vt:lpstr>Histogram of Free Cash Flow per Share</vt:lpstr>
      <vt:lpstr>Histogram of Number of Employees</vt:lpstr>
      <vt:lpstr>BOX PLOTS</vt:lpstr>
      <vt:lpstr>PowerPoint Presentation</vt:lpstr>
      <vt:lpstr>Box Plot of Revenue</vt:lpstr>
      <vt:lpstr>Box Plot of Gross Profit</vt:lpstr>
      <vt:lpstr>Box Plot of Net Income</vt:lpstr>
      <vt:lpstr>Box Plot of Earning Per Share</vt:lpstr>
      <vt:lpstr>Box Plot of EBITDA</vt:lpstr>
      <vt:lpstr>Box Plot of Share Holder Equity</vt:lpstr>
      <vt:lpstr>Box Plot of Cash Flow from Operating</vt:lpstr>
      <vt:lpstr>Box Plot of Cash Flow from Investing</vt:lpstr>
      <vt:lpstr>Box Plot of Cash Flow from Financial Activities</vt:lpstr>
      <vt:lpstr>Box Plot of Current Ratio</vt:lpstr>
      <vt:lpstr>Box Plot of Debt/Equity Ratio</vt:lpstr>
      <vt:lpstr>Box Plot of ROE</vt:lpstr>
      <vt:lpstr>Box plot of ROA</vt:lpstr>
      <vt:lpstr>Box Plot of ROI</vt:lpstr>
      <vt:lpstr>Box plot of number of employees</vt:lpstr>
      <vt:lpstr>BAR GRAPH</vt:lpstr>
      <vt:lpstr>Bar Graph Comparing Means Of Numerical Data Of The Years 2013 And 2014</vt:lpstr>
      <vt:lpstr>BAR GRAPH INTERPRATATION</vt:lpstr>
      <vt:lpstr>PAIR PLOT</vt:lpstr>
      <vt:lpstr>PowerPoint Presentation</vt:lpstr>
      <vt:lpstr>PAIR PLOT INTERPRETATION</vt:lpstr>
      <vt:lpstr>CORRELATION HEAT MAP</vt:lpstr>
      <vt:lpstr>Correlation Heatmap</vt:lpstr>
      <vt:lpstr>Correlation Heatmap Interpretation</vt:lpstr>
      <vt:lpstr>VIOLIN PLOT</vt:lpstr>
      <vt:lpstr>VIOLIN PLOT OF NET INCOME ACROSS YEARS</vt:lpstr>
      <vt:lpstr>VIOLIN PLOT INTERPRETATION</vt:lpstr>
      <vt:lpstr>CONCLUSION</vt:lpstr>
      <vt:lpstr>RECOMMENDATIONS</vt:lpstr>
      <vt:lpstr>PowerPoint Presentation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Financial Statements</dc:title>
  <dc:creator>hillary chemiron</dc:creator>
  <cp:lastModifiedBy>hillary chemiron</cp:lastModifiedBy>
  <cp:revision>8</cp:revision>
  <dcterms:created xsi:type="dcterms:W3CDTF">2024-01-15T07:04:43Z</dcterms:created>
  <dcterms:modified xsi:type="dcterms:W3CDTF">2024-01-18T13:33:22Z</dcterms:modified>
</cp:coreProperties>
</file>