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445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6791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97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5003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43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9267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244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27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021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499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105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125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238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6475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555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8181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E1B2-E8FC-42A7-9B5F-E78DD65F011B}" type="datetimeFigureOut">
              <a:rPr lang="en-KE" smtClean="0"/>
              <a:t>17/01/2024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929578-FD7A-4CAB-862F-AC3DC981C9E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9723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044C-624C-6599-6A7B-16BA0FB34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Visualization for Financial Statements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E6CCB-48E0-DD63-CF3F-A7B20406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2817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0B87-75BB-D844-4899-C61B7D9F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464"/>
            <a:ext cx="10515600" cy="1325563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/>
              <a:t>HISTOGRAMS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257456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E8CF-7C6B-F4C9-DAB1-5549DCF3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Market Cap(in B USD)</a:t>
            </a:r>
            <a:endParaRPr lang="en-K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E9DF85-FF4E-3DCE-2258-4CFCA67572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02AB-B3CB-403C-24BE-BA80783D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Revenue</a:t>
            </a:r>
            <a:endParaRPr lang="en-K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1BCDE8-C84F-F225-4296-2D1CAA8A7D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3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5DD0-58FA-13CD-0C33-C365A18F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Gross Profit</a:t>
            </a:r>
            <a:endParaRPr lang="en-K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5E3742-0F42-EE7A-155E-87A7A21D53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60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433-AE80-47D6-0F40-E8817B05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Net Income</a:t>
            </a:r>
            <a:endParaRPr lang="en-K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A253B6-E2FA-BFF0-E584-B3EA89656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552C-6272-E6B5-E2BE-1C2BA45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Earning Per Share</a:t>
            </a:r>
            <a:endParaRPr lang="en-K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61B825-0619-0251-3948-BEFB736BDE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C98F-FFF2-3C45-82AF-3867454D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EBITDA</a:t>
            </a:r>
            <a:endParaRPr lang="en-K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86DF83-E6F5-A8E0-0B54-AE48C88356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1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E8D-FC92-9D26-DBA3-D9F92FE9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Share Holder Equity</a:t>
            </a:r>
            <a:endParaRPr lang="en-K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BDD47B0-1E2A-9522-EF37-6827697473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45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B19B-FDA6-D358-0C0C-E3C1A23E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Cash Flow from Operating</a:t>
            </a:r>
            <a:endParaRPr lang="en-K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3CE92E8-7CDF-E499-6449-F89F34A905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4E81-CFCA-C2D4-E845-DFC2E831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Cash Flow from Investing</a:t>
            </a:r>
            <a:endParaRPr lang="en-KE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FD0B717-AE4A-FE24-477B-E1127347DC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9639" y="2160588"/>
            <a:ext cx="607275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6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9930-2BA8-C8DF-4633-3B357336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ED4B-3E50-D19D-7A98-71198DF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mean, standard deviation and median values were calculated.</a:t>
            </a:r>
          </a:p>
          <a:p>
            <a:r>
              <a:rPr lang="en-GB" sz="2400" dirty="0"/>
              <a:t>The mean depicts the average cost associated with each data group.</a:t>
            </a:r>
          </a:p>
          <a:p>
            <a:r>
              <a:rPr lang="en-GB" sz="2400" dirty="0"/>
              <a:t>The standard deviation from the average cost was necessary to account for differences in cost.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503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2E58-B80D-BD95-EB51-56357901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Cash Flow from Financial Activities</a:t>
            </a:r>
            <a:endParaRPr lang="en-KE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47F3647-8525-605C-E652-FCF34D617E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9575" y="2160588"/>
            <a:ext cx="593288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3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BF09-AEE9-6F17-CBB8-988843EB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Debt/Equity Ratio</a:t>
            </a:r>
            <a:endParaRPr lang="en-KE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5D16ED0-A856-99A5-4793-BF1B2A262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17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275B-C2AD-7985-EF4F-B8266439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ROE</a:t>
            </a:r>
            <a:endParaRPr lang="en-KE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C4150D7-70AE-92D9-E487-8E8CC14D1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98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7688-4414-6AF1-B976-99B69C7B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ROA</a:t>
            </a:r>
            <a:endParaRPr lang="en-KE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4C99682-EA17-B900-F657-8ED388E232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400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F070-E1A8-8B28-E466-0BB6D049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ROI</a:t>
            </a:r>
            <a:endParaRPr lang="en-KE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CED983D-9908-95C4-BC97-3657065697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5403" y="2160588"/>
            <a:ext cx="592123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06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CD0C-5B42-F93B-BFC0-FFBD430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Net Profit Margin</a:t>
            </a:r>
            <a:endParaRPr lang="en-KE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1F48370-61A9-90AF-B44E-716C7B5B8E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DFB1-F601-21D6-5439-DBB9F176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Free Cash Flow per Share</a:t>
            </a:r>
            <a:endParaRPr lang="en-KE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37922F6-3873-DC7B-271A-744B536D70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231" y="2160588"/>
            <a:ext cx="590957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90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2C18-E25E-33B6-02CD-FEB13088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 of Number of Employees</a:t>
            </a:r>
            <a:endParaRPr lang="en-KE" dirty="0"/>
          </a:p>
        </p:txBody>
      </p:sp>
      <p:pic>
        <p:nvPicPr>
          <p:cNvPr id="17415" name="Picture 7">
            <a:extLst>
              <a:ext uri="{FF2B5EF4-FFF2-40B4-BE49-F238E27FC236}">
                <a16:creationId xmlns:a16="http://schemas.microsoft.com/office/drawing/2014/main" id="{57566BEC-6A3F-ADC9-78C4-781ABE66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61" y="2733870"/>
            <a:ext cx="7539135" cy="39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56FD9DC1-34D2-F1E1-2884-D3F634FB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55" y="29484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09" name="Picture 1">
            <a:extLst>
              <a:ext uri="{FF2B5EF4-FFF2-40B4-BE49-F238E27FC236}">
                <a16:creationId xmlns:a16="http://schemas.microsoft.com/office/drawing/2014/main" id="{6E81EAD0-CB46-E5CA-FCA8-E252A7F02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291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0384B1D6-78A6-9175-AE15-3D32CD024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291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281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BA9B-217E-9E02-970B-63002360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/>
              <a:t>BOX PLOTS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4261135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C324-45B4-0D56-32A1-B74C85B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Revenue</a:t>
            </a:r>
            <a:endParaRPr lang="en-KE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F34F251-C28C-E6E6-50FF-39258DC054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59" y="2160588"/>
            <a:ext cx="589792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1E53-A5CD-6BCE-7144-62D1F1F1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various means are as follows: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DD7676-A3E1-D778-5070-D9344E65F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640889"/>
              </p:ext>
            </p:extLst>
          </p:nvPr>
        </p:nvGraphicFramePr>
        <p:xfrm>
          <a:off x="677863" y="2160588"/>
          <a:ext cx="85963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7827516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36264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24477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Cap(in B USD) 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175.848864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91752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56812.678702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8376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Gross Profit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27545.814532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3836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Income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8470.150596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31921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Earning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0.782511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7025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EBITDA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14760.361217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1660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 Holder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53023.433979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8270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Operating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11339.235574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87311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Investing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n-KE" dirty="0"/>
                        <a:t>6323.103234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7282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363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578B-2C37-090F-455B-9219A6A4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Gross Profit</a:t>
            </a:r>
            <a:endParaRPr lang="en-KE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A7CB4BD-1CB7-1A20-5BFB-E9C781D51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55" y="2169919"/>
            <a:ext cx="58163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66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D3C5-5A51-561E-D395-AB3F417F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Net Income</a:t>
            </a:r>
            <a:endParaRPr lang="en-KE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18E85F5-7D51-E27C-4186-B98D0612ED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55" y="2160588"/>
            <a:ext cx="58163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7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4992-AC21-9F84-0428-BB4079BC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Earning Per Share</a:t>
            </a:r>
            <a:endParaRPr lang="en-KE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9B7E20F-4F22-AB71-8A87-6F0F90C75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3" y="2160588"/>
            <a:ext cx="580467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80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1410-BC6B-B8FC-1DA3-9B4BBC03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EBITDA</a:t>
            </a:r>
            <a:endParaRPr lang="en-KE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4C6B89B-AA36-2ED5-51BE-0848888B0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55" y="2188581"/>
            <a:ext cx="58163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42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E0D3-BF0B-9C16-2D22-968EC2EC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Share Holder Equity</a:t>
            </a:r>
            <a:endParaRPr lang="en-KE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9DFEDE8-691E-353E-B433-649B829C62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59" y="2160588"/>
            <a:ext cx="589792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46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9EDB-508B-FE2E-89A6-70AE6E40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Cash Flow from Operating</a:t>
            </a:r>
            <a:endParaRPr lang="en-KE" dirty="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6E255DA0-7EDE-2F67-9D34-3560E0087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03" y="2160588"/>
            <a:ext cx="592123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2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A357-7148-B653-6A2A-3217B7C9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Cash Flow from Investing</a:t>
            </a:r>
            <a:endParaRPr lang="en-KE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059F8459-CB3D-8E16-22D0-2219A19287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03" y="2160588"/>
            <a:ext cx="592123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15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9CEB-53D9-F06D-1F3E-3D3B71A7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Cash Flow from Financial Activities</a:t>
            </a:r>
            <a:endParaRPr lang="en-KE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F4F7BD67-81E7-2A25-3BEC-33D5B476A9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03" y="2160588"/>
            <a:ext cx="592123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423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6A77-3D33-6254-E084-3EEB5800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Current Ratio</a:t>
            </a:r>
            <a:endParaRPr lang="en-KE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72C824F3-4682-64C9-32E7-FC2246B1CB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555" y="2160588"/>
            <a:ext cx="55249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3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9F10-6640-96D3-6D76-43D0444C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Debt/Equity Ratio</a:t>
            </a:r>
            <a:endParaRPr lang="en-KE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034D79F5-60A1-0383-5C38-B4DC6E6C4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555" y="2160588"/>
            <a:ext cx="55249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99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9D1F-4A61-B32E-A226-3EBFD9AF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1CB8-7E4D-B9F6-A889-79C03A29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Data</a:t>
            </a:r>
            <a:endParaRPr lang="en-K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Mean</a:t>
            </a:r>
            <a:endParaRPr lang="en-K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K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59D89A-E5F7-754A-FC5F-50BF2844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45994"/>
              </p:ext>
            </p:extLst>
          </p:nvPr>
        </p:nvGraphicFramePr>
        <p:xfrm>
          <a:off x="933061" y="2097723"/>
          <a:ext cx="1030047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939">
                  <a:extLst>
                    <a:ext uri="{9D8B030D-6E8A-4147-A177-3AD203B41FA5}">
                      <a16:colId xmlns:a16="http://schemas.microsoft.com/office/drawing/2014/main" val="1704139355"/>
                    </a:ext>
                  </a:extLst>
                </a:gridCol>
                <a:gridCol w="5137539">
                  <a:extLst>
                    <a:ext uri="{9D8B030D-6E8A-4147-A177-3AD203B41FA5}">
                      <a16:colId xmlns:a16="http://schemas.microsoft.com/office/drawing/2014/main" val="102866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Financial Activities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-2087.00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9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Current Ratio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1.3224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Debt/Equity Ratio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0.3164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9.8734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8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6.0682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0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ROI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7.5468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6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Profit Margin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11.6899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4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Free Cash Flow per Share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0.0651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3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Return on Tangible Equity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16.2814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Employees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106700.0000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3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Inflation Rate(in US)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1.6222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6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16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1582-E35B-CA74-D801-DFEC5FF8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ROE</a:t>
            </a:r>
            <a:endParaRPr lang="en-KE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2DA106CA-3D48-39BF-DA14-B85D844698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3" y="2160588"/>
            <a:ext cx="568811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52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948C-849C-EC2E-CC4F-64EC9ACF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ROA</a:t>
            </a:r>
            <a:endParaRPr lang="en-KE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677452E4-107C-A24F-FCA2-C20D80F4AF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1" y="2160588"/>
            <a:ext cx="561817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365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F844-621B-DCE6-42C0-8647CD3D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ROI</a:t>
            </a:r>
            <a:endParaRPr lang="en-KE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A6B851D1-324C-B769-50DB-887FD7E89F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3" y="2160588"/>
            <a:ext cx="568811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10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A86D-689D-2ACD-93C0-EA44630A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 of number of employees</a:t>
            </a:r>
            <a:endParaRPr lang="en-KE" dirty="0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363A479B-C3EC-7B72-2CF0-1F4B009A8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59" y="2160588"/>
            <a:ext cx="589792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090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C65D-D3B1-4C33-A82B-8176C858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50163"/>
            <a:ext cx="8596668" cy="132080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BAR GRAPH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51966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2148-FF5F-4567-C7E4-8088294D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Bar Graph Comparing Means Of Numerical Data Of The Years 2013 And 2014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74FA4-094C-746E-D7C8-8892548BF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840" y="2205830"/>
            <a:ext cx="5673013" cy="4652169"/>
          </a:xfrm>
        </p:spPr>
      </p:pic>
    </p:spTree>
    <p:extLst>
      <p:ext uri="{BB962C8B-B14F-4D97-AF65-F5344CB8AC3E}">
        <p14:creationId xmlns:p14="http://schemas.microsoft.com/office/powerpoint/2010/main" val="1939663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D364-EB82-090A-20CC-4B4CD5E5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4" y="3166188"/>
            <a:ext cx="8596668" cy="132080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CORRELATION HEAT MAP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98515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0E7C-A234-EC35-B834-D7AB8679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7715"/>
            <a:ext cx="8596668" cy="1320800"/>
          </a:xfrm>
        </p:spPr>
        <p:txBody>
          <a:bodyPr/>
          <a:lstStyle/>
          <a:p>
            <a:r>
              <a:rPr lang="en-GB" u="sng" dirty="0"/>
              <a:t>Correlation Heatmap</a:t>
            </a:r>
            <a:endParaRPr lang="en-KE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BA637-4A51-5470-825E-2736D08CD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44" y="997382"/>
            <a:ext cx="7604448" cy="5860618"/>
          </a:xfrm>
        </p:spPr>
      </p:pic>
    </p:spTree>
    <p:extLst>
      <p:ext uri="{BB962C8B-B14F-4D97-AF65-F5344CB8AC3E}">
        <p14:creationId xmlns:p14="http://schemas.microsoft.com/office/powerpoint/2010/main" val="989843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3553-BFC9-08A2-A231-491A3E63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Heatmap Interpretation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2C19-F008-4F84-CC0B-BB65EE51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This correlation heatmap visualizes the relationships between various financial metrics and indicators. </a:t>
            </a:r>
          </a:p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The colours range from dark purple, indicating a strong negative correlation</a:t>
            </a:r>
          </a:p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 to dark green, indicating a strong positive correlation. </a:t>
            </a:r>
          </a:p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Lighter colours represent weaker correlations.</a:t>
            </a:r>
          </a:p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GB" sz="2400" dirty="0">
                <a:latin typeface="-apple-system"/>
              </a:rPr>
              <a:t>For example, there is a strong positive correlation between </a:t>
            </a:r>
            <a:r>
              <a:rPr lang="en-GB" sz="2400" b="1" dirty="0">
                <a:latin typeface="-apple-system"/>
              </a:rPr>
              <a:t>EBITDA</a:t>
            </a:r>
            <a:r>
              <a:rPr lang="en-GB" sz="2400" dirty="0">
                <a:latin typeface="-apple-system"/>
              </a:rPr>
              <a:t> and </a:t>
            </a:r>
            <a:r>
              <a:rPr lang="en-GB" sz="2400" b="1" dirty="0">
                <a:latin typeface="-apple-system"/>
              </a:rPr>
              <a:t>Gross Profit</a:t>
            </a:r>
            <a:r>
              <a:rPr lang="en-GB" sz="2400" dirty="0">
                <a:latin typeface="-apple-system"/>
              </a:rPr>
              <a:t> as indicated by the dark green colour. </a:t>
            </a:r>
            <a:endParaRPr lang="en-GB" sz="2400" b="0" i="0" baseline="30000" dirty="0">
              <a:effectLst/>
              <a:latin typeface="-apple-system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8980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5D8F-B761-0D6B-9D3B-C7DD4D38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standard deviation from the mean of the different data is as follows: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84E92-DED1-2AFD-EC24-17D498F97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937299"/>
              </p:ext>
            </p:extLst>
          </p:nvPr>
        </p:nvGraphicFramePr>
        <p:xfrm>
          <a:off x="677863" y="2160588"/>
          <a:ext cx="85963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48229485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8248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Standard deviation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934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Cap(in B USD) 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184.251925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4645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45731.547071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37933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Gross Profit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20978.010247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7960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Income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11537.243136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94341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Earning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4.271091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49652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EBITDA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17015.476567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79512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 Holder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45267.244633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126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Operating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19644.662073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408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Investing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12752.985176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75398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Financial Activities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10585.259289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2855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BE75-909E-F23E-8DCD-84525148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FC4F4C-247B-D320-0F78-CB254A6F8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924593"/>
              </p:ext>
            </p:extLst>
          </p:nvPr>
        </p:nvGraphicFramePr>
        <p:xfrm>
          <a:off x="838200" y="2086882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29905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0805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Standard deviation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Current Ratio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1.518842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3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Debt/Equity Ratio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1.468276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20.907196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7.020664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2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ROI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12.373381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2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Profit Margin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9.585452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Free Cash Flow per Share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2.164338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5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Return on Tangible Equity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171.354353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Employees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111201.691082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Inflation Rate(in US)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0.066647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9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62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B31A-A590-E5D1-EEB4-1AD5A925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median value in each data group is: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3EE241-889F-A1CF-079F-84E800529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366091"/>
              </p:ext>
            </p:extLst>
          </p:nvPr>
        </p:nvGraphicFramePr>
        <p:xfrm>
          <a:off x="677863" y="2160588"/>
          <a:ext cx="85963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61629501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696298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3349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Cap(in B USD) 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108.4800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5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52708.0000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2220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Gross Profit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21915.0000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2871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Income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4757.8000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0263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Earning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1.4200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5537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EBITDA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9593.7010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23731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Share Holder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55865.0000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10839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Operating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5865.0000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0557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Investing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n-KE" dirty="0"/>
                        <a:t>4714.0000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8837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Cash Flow from Financial Activities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-2087.0000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5115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Current Ratio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1.3224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63025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4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56FF-9687-9E66-1AF5-93313DF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9A3734-1D87-2D7C-80E3-56F97FC43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0126"/>
              </p:ext>
            </p:extLst>
          </p:nvPr>
        </p:nvGraphicFramePr>
        <p:xfrm>
          <a:off x="677863" y="2160588"/>
          <a:ext cx="85963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84198596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63122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  <a:endParaRPr lang="en-K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6809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Debt/Equity Ratio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0.3164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05450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9.8734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9406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ROA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6.0682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81609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ROI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7.5468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4442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 Profit Margin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11.6899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27807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Free Cash Flow per Share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0.0651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68008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Return on Tangible Equity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16.2814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3975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Employees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106700.0000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1569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Inflation Rate(in US)</a:t>
                      </a:r>
                      <a:endParaRPr lang="en-K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1.6222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97352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06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C54E-7466-DA83-CD21-3422B0F2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GRAPHICAL ANALYSIS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C93FC-FDB9-9F01-26DA-07D6D4BC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Histograms, boxplots, a bar plot and a correlation heatmap were used in the graphical analysis</a:t>
            </a:r>
          </a:p>
          <a:p>
            <a:r>
              <a:rPr lang="en-GB" sz="2400" dirty="0"/>
              <a:t>Histograms were used to show the frequency with which values occurred.</a:t>
            </a:r>
          </a:p>
          <a:p>
            <a:r>
              <a:rPr lang="en-GB" sz="2400" dirty="0"/>
              <a:t>Box plots were used as they depict outliers in data.</a:t>
            </a:r>
          </a:p>
          <a:p>
            <a:r>
              <a:rPr lang="en-GB" sz="2400" dirty="0"/>
              <a:t>The bar plot was used as it compares the values between years in an easily interpretable way.</a:t>
            </a:r>
          </a:p>
          <a:p>
            <a:r>
              <a:rPr lang="en-GB" sz="2400" dirty="0"/>
              <a:t>The correlation Heatmap was used as it shows </a:t>
            </a:r>
            <a:r>
              <a:rPr lang="en-GB" sz="2400"/>
              <a:t>the degree of </a:t>
            </a:r>
            <a:r>
              <a:rPr lang="en-GB" sz="2400" dirty="0"/>
              <a:t>correlation between figures.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087644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675</Words>
  <Application>Microsoft Office PowerPoint</Application>
  <PresentationFormat>Widescreen</PresentationFormat>
  <Paragraphs>193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-apple-system</vt:lpstr>
      <vt:lpstr>Arial</vt:lpstr>
      <vt:lpstr>Calibri</vt:lpstr>
      <vt:lpstr>Trebuchet MS</vt:lpstr>
      <vt:lpstr>Wingdings 3</vt:lpstr>
      <vt:lpstr>Facet</vt:lpstr>
      <vt:lpstr>Data Visualization for Financial Statements</vt:lpstr>
      <vt:lpstr>NUMERICAL ANALYSIS</vt:lpstr>
      <vt:lpstr>The various means are as follows:</vt:lpstr>
      <vt:lpstr>PowerPoint Presentation</vt:lpstr>
      <vt:lpstr>The standard deviation from the mean of the different data is as follows:</vt:lpstr>
      <vt:lpstr>PowerPoint Presentation</vt:lpstr>
      <vt:lpstr>The median value in each data group is:</vt:lpstr>
      <vt:lpstr>PowerPoint Presentation</vt:lpstr>
      <vt:lpstr>GRAPHICAL ANALYSIS</vt:lpstr>
      <vt:lpstr>HISTOGRAMS</vt:lpstr>
      <vt:lpstr>Histogram of Market Cap(in B USD)</vt:lpstr>
      <vt:lpstr>Histogram of Revenue</vt:lpstr>
      <vt:lpstr>Histogram of Gross Profit</vt:lpstr>
      <vt:lpstr>Histogram of Net Income</vt:lpstr>
      <vt:lpstr>Histogram of Earning Per Share</vt:lpstr>
      <vt:lpstr>Histogram of EBITDA</vt:lpstr>
      <vt:lpstr>Histogram of Share Holder Equity</vt:lpstr>
      <vt:lpstr>Histogram of Cash Flow from Operating</vt:lpstr>
      <vt:lpstr>Histogram of Cash Flow from Investing</vt:lpstr>
      <vt:lpstr>Histogram of Cash Flow from Financial Activities</vt:lpstr>
      <vt:lpstr>Histogram of Debt/Equity Ratio</vt:lpstr>
      <vt:lpstr>Histogram of ROE</vt:lpstr>
      <vt:lpstr>Histogram of ROA</vt:lpstr>
      <vt:lpstr>Histogram of ROI</vt:lpstr>
      <vt:lpstr>Histogram of Net Profit Margin</vt:lpstr>
      <vt:lpstr>Histogram of Free Cash Flow per Share</vt:lpstr>
      <vt:lpstr>Histogram of Number of Employees</vt:lpstr>
      <vt:lpstr>BOX PLOTS</vt:lpstr>
      <vt:lpstr>Box Plot of Revenue</vt:lpstr>
      <vt:lpstr>Box Plot of Gross Profit</vt:lpstr>
      <vt:lpstr>Box Plot of Net Income</vt:lpstr>
      <vt:lpstr>Box Plot of Earning Per Share</vt:lpstr>
      <vt:lpstr>Box Plot of EBITDA</vt:lpstr>
      <vt:lpstr>Box Plot of Share Holder Equity</vt:lpstr>
      <vt:lpstr>Box Plot of Cash Flow from Operating</vt:lpstr>
      <vt:lpstr>Box Plot of Cash Flow from Investing</vt:lpstr>
      <vt:lpstr>Box Plot of Cash Flow from Financial Activities</vt:lpstr>
      <vt:lpstr>Box Plot of Current Ratio</vt:lpstr>
      <vt:lpstr>Box Plot of Debt/Equity Ratio</vt:lpstr>
      <vt:lpstr>Box Plot of ROE</vt:lpstr>
      <vt:lpstr>Box plot of ROA</vt:lpstr>
      <vt:lpstr>Box Plot of ROI</vt:lpstr>
      <vt:lpstr>Box plot of number of employees</vt:lpstr>
      <vt:lpstr>BAR GRAPH</vt:lpstr>
      <vt:lpstr>Bar Graph Comparing Means Of Numerical Data Of The Years 2013 And 2014</vt:lpstr>
      <vt:lpstr>CORRELATION HEAT MAP</vt:lpstr>
      <vt:lpstr>Correlation Heatmap</vt:lpstr>
      <vt:lpstr>Correlation Heatmap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for Financial Statements</dc:title>
  <dc:creator>hillary chemiron</dc:creator>
  <cp:lastModifiedBy>hillary chemiron</cp:lastModifiedBy>
  <cp:revision>4</cp:revision>
  <dcterms:created xsi:type="dcterms:W3CDTF">2024-01-15T07:04:43Z</dcterms:created>
  <dcterms:modified xsi:type="dcterms:W3CDTF">2024-01-17T17:39:41Z</dcterms:modified>
</cp:coreProperties>
</file>