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45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E902-CCC8-410D-B7C3-36BB9012B8C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4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제작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 윤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[1</a:t>
            </a:r>
            <a:r>
              <a:rPr lang="en-US" altLang="ko-KR" b="1" dirty="0">
                <a:solidFill>
                  <a:srgbClr val="7030A0"/>
                </a:solidFill>
              </a:rPr>
              <a:t>]</a:t>
            </a:r>
            <a:r>
              <a:rPr lang="en-US" altLang="ko-KR" b="1" dirty="0"/>
              <a:t> </a:t>
            </a:r>
            <a:r>
              <a:rPr lang="ko-KR" altLang="ko-KR" b="1" dirty="0"/>
              <a:t>원의 넓이 구하는 알고리즘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6973851"/>
                  </p:ext>
                </p:extLst>
              </p:nvPr>
            </p:nvGraphicFramePr>
            <p:xfrm>
              <a:off x="1215418" y="1864264"/>
              <a:ext cx="7005129" cy="304756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05129"/>
                  </a:tblGrid>
                  <a:tr h="3047567">
                    <a:tc>
                      <a:txBody>
                        <a:bodyPr/>
                        <a:lstStyle/>
                        <a:p>
                          <a:pPr indent="139700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</a:t>
                          </a:r>
                          <a:r>
                            <a:rPr lang="ko-KR" sz="1800" b="1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알고리즘</a:t>
                          </a:r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1]: </a:t>
                          </a:r>
                          <a:r>
                            <a:rPr lang="ko-KR" sz="18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이 알고리즘은 </a:t>
                          </a:r>
                          <a:r>
                            <a:rPr lang="ko-KR" sz="1800" b="1" dirty="0">
                              <a:solidFill>
                                <a:srgbClr val="92D05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원의 넓이</a:t>
                          </a:r>
                          <a:r>
                            <a:rPr lang="ko-KR" sz="18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를 계산한다</a:t>
                          </a:r>
                          <a:r>
                            <a:rPr lang="en-US" sz="1800" b="1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1800" b="1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indent="139700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0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indent="139700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[</a:t>
                          </a:r>
                          <a:r>
                            <a:rPr lang="ko-KR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단계</a:t>
                          </a:r>
                          <a:r>
                            <a:rPr lang="en-US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]:</a:t>
                          </a:r>
                          <a:endParaRPr lang="ko-KR" sz="1600" b="1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indent="139700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600" b="1" dirty="0" smtClean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●</a:t>
                          </a:r>
                          <a:r>
                            <a:rPr lang="en-US" sz="1600" b="1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(step 1): </a:t>
                          </a:r>
                          <a:r>
                            <a:rPr lang="ko-KR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키보드로부터 원의 반지름을 받는다</a:t>
                          </a:r>
                          <a:r>
                            <a:rPr lang="en-US" sz="1600" b="1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pPr indent="139700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600" b="1" baseline="0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sz="1600" b="1" dirty="0" smtClean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●</a:t>
                          </a:r>
                          <a:r>
                            <a:rPr lang="en-US" sz="1600" b="1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dirty="0" smtClean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(step 2): </a:t>
                          </a:r>
                          <a:r>
                            <a:rPr lang="ko-KR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다음과 같이 공식을 사용하여 넓이를 계산한다</a:t>
                          </a:r>
                          <a:r>
                            <a:rPr lang="en-US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1600" b="1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indent="304800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          area = radius * radius *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𝛑</m:t>
                              </m:r>
                            </m:oMath>
                          </a14:m>
                          <a:endParaRPr lang="en-US" sz="1600" b="1" dirty="0" smtClean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indent="304800" algn="just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600" b="1" dirty="0" smtClean="0">
                              <a:solidFill>
                                <a:srgbClr val="C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●</a:t>
                          </a:r>
                          <a:r>
                            <a:rPr lang="en-US" sz="1600" b="1" dirty="0" smtClean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(step 3): </a:t>
                          </a:r>
                          <a:r>
                            <a:rPr lang="ko-KR" sz="1600" b="1" dirty="0">
                              <a:solidFill>
                                <a:schemeClr val="bg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그 결과를 화면에 출력</a:t>
                          </a:r>
                          <a:r>
                            <a:rPr lang="en-US" sz="1600" b="1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1600" b="1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6973851"/>
                  </p:ext>
                </p:extLst>
              </p:nvPr>
            </p:nvGraphicFramePr>
            <p:xfrm>
              <a:off x="1215418" y="1864264"/>
              <a:ext cx="7005129" cy="304756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05129"/>
                  </a:tblGrid>
                  <a:tr h="30475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7" t="-1996" r="-174" b="-3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1132291" y="4911831"/>
            <a:ext cx="3727302" cy="3493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985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그림 </a:t>
            </a:r>
            <a:r>
              <a:rPr lang="en-US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1] </a:t>
            </a:r>
            <a:r>
              <a:rPr lang="ko-KR" altLang="ko-KR" sz="1600" b="1" dirty="0">
                <a:solidFill>
                  <a:srgbClr val="00206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원의 넓이 계산하는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33248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108" y="641444"/>
            <a:ext cx="10515600" cy="55764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▣ [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예제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1] 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&lt;</a:t>
            </a:r>
            <a:r>
              <a:rPr lang="ko-KR" altLang="ko-KR" sz="1800" b="1" dirty="0" smtClean="0">
                <a:solidFill>
                  <a:srgbClr val="C00000"/>
                </a:solidFill>
              </a:rPr>
              <a:t>알고리즘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1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&gt;</a:t>
            </a:r>
            <a:r>
              <a:rPr lang="ko-KR" altLang="ko-KR" sz="1800" b="1" dirty="0" smtClean="0">
                <a:solidFill>
                  <a:srgbClr val="7030A0"/>
                </a:solidFill>
              </a:rPr>
              <a:t>을 </a:t>
            </a:r>
            <a:r>
              <a:rPr lang="ko-KR" altLang="ko-KR" sz="1800" b="1" dirty="0">
                <a:solidFill>
                  <a:srgbClr val="7030A0"/>
                </a:solidFill>
              </a:rPr>
              <a:t>이용하여 다음과 같이 반지름</a:t>
            </a:r>
            <a:r>
              <a:rPr lang="en-US" altLang="ko-KR" sz="1800" b="1" dirty="0">
                <a:solidFill>
                  <a:srgbClr val="7030A0"/>
                </a:solidFill>
              </a:rPr>
              <a:t>(radius)</a:t>
            </a:r>
            <a:r>
              <a:rPr lang="ko-KR" altLang="ko-KR" sz="1800" b="1" dirty="0">
                <a:solidFill>
                  <a:srgbClr val="7030A0"/>
                </a:solidFill>
              </a:rPr>
              <a:t>이 </a:t>
            </a:r>
            <a:r>
              <a:rPr lang="en-US" altLang="ko-KR" sz="1800" b="1" dirty="0">
                <a:solidFill>
                  <a:srgbClr val="7030A0"/>
                </a:solidFill>
              </a:rPr>
              <a:t>4.5</a:t>
            </a:r>
            <a:r>
              <a:rPr lang="ko-KR" altLang="ko-KR" sz="1800" b="1" dirty="0">
                <a:solidFill>
                  <a:srgbClr val="7030A0"/>
                </a:solidFill>
              </a:rPr>
              <a:t>인 원의 넓이</a:t>
            </a:r>
            <a:r>
              <a:rPr lang="en-US" altLang="ko-KR" sz="1800" b="1" dirty="0">
                <a:solidFill>
                  <a:srgbClr val="7030A0"/>
                </a:solidFill>
              </a:rPr>
              <a:t>(area)</a:t>
            </a:r>
            <a:r>
              <a:rPr lang="ko-KR" altLang="ko-KR" sz="1800" b="1" dirty="0">
                <a:solidFill>
                  <a:srgbClr val="7030A0"/>
                </a:solidFill>
              </a:rPr>
              <a:t>를 계산하여 보자</a:t>
            </a:r>
            <a:r>
              <a:rPr lang="en-US" altLang="ko-KR" sz="1800" b="1" dirty="0">
                <a:solidFill>
                  <a:srgbClr val="7030A0"/>
                </a:solidFill>
              </a:rPr>
              <a:t>.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  </a:t>
            </a:r>
            <a:endParaRPr lang="en-US" altLang="ko-KR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45" y="2257676"/>
            <a:ext cx="1999300" cy="19340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662" y="438800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area = radius * radius * </a:t>
            </a:r>
            <a:r>
              <a:rPr lang="el-GR" altLang="ko-KR" sz="2000" b="1" dirty="0">
                <a:solidFill>
                  <a:schemeClr val="accent2">
                    <a:lumMod val="50000"/>
                  </a:schemeClr>
                </a:solidFill>
              </a:rPr>
              <a:t>π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에서</a:t>
            </a: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= 4.5 * 4.5 * </a:t>
            </a:r>
            <a:r>
              <a:rPr lang="el-GR" altLang="ko-KR" sz="2000" b="1" dirty="0">
                <a:solidFill>
                  <a:schemeClr val="accent2">
                    <a:lumMod val="50000"/>
                  </a:schemeClr>
                </a:solidFill>
              </a:rPr>
              <a:t>π</a:t>
            </a:r>
          </a:p>
          <a:p>
            <a:r>
              <a:rPr lang="el-GR" altLang="ko-KR" sz="2000" b="1" dirty="0">
                <a:solidFill>
                  <a:schemeClr val="accent2">
                    <a:lumMod val="50000"/>
                  </a:schemeClr>
                </a:solidFill>
              </a:rPr>
              <a:t>          = 63.617…</a:t>
            </a:r>
          </a:p>
        </p:txBody>
      </p:sp>
    </p:spTree>
    <p:extLst>
      <p:ext uri="{BB962C8B-B14F-4D97-AF65-F5344CB8AC3E}">
        <p14:creationId xmlns:p14="http://schemas.microsoft.com/office/powerpoint/2010/main" val="1645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808" y="365125"/>
            <a:ext cx="10560627" cy="1499139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rgbClr val="7030A0"/>
                </a:solidFill>
              </a:rPr>
              <a:t>[2]</a:t>
            </a:r>
            <a:r>
              <a:rPr lang="en-US" altLang="ko-KR" sz="3600" b="1" dirty="0" smtClean="0"/>
              <a:t> </a:t>
            </a:r>
            <a:r>
              <a:rPr lang="ko-KR" altLang="ko-KR" sz="3600" b="1" dirty="0" smtClean="0"/>
              <a:t>최대공약수</a:t>
            </a:r>
            <a:r>
              <a:rPr lang="en-US" altLang="ko-KR" sz="3600" b="1" dirty="0" smtClean="0"/>
              <a:t> </a:t>
            </a:r>
            <a:r>
              <a:rPr lang="ko-KR" altLang="ko-KR" sz="3600" b="1" dirty="0" smtClean="0"/>
              <a:t>구하는 </a:t>
            </a:r>
            <a:r>
              <a:rPr lang="ko-KR" altLang="ko-KR" sz="3600" b="1" dirty="0"/>
              <a:t>알고리즘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en-US" altLang="ko-KR" dirty="0" smtClean="0"/>
              <a:t>   </a:t>
            </a:r>
            <a:r>
              <a:rPr lang="en-US" altLang="ko-KR" sz="2800" b="1" dirty="0" smtClean="0"/>
              <a:t>(</a:t>
            </a:r>
            <a:r>
              <a:rPr lang="en-US" altLang="ko-KR" sz="2800" b="1" dirty="0"/>
              <a:t>Greatest Common Divisor</a:t>
            </a:r>
            <a:r>
              <a:rPr lang="en-US" altLang="ko-KR" sz="2800" b="1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835" y="2067789"/>
            <a:ext cx="10515600" cy="4109172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132290" y="2067789"/>
          <a:ext cx="8020763" cy="3201447"/>
        </p:xfrm>
        <a:graphic>
          <a:graphicData uri="http://schemas.openxmlformats.org/drawingml/2006/table">
            <a:tbl>
              <a:tblPr firstRow="1" firstCol="1" bandRow="1"/>
              <a:tblGrid>
                <a:gridCol w="8020763"/>
              </a:tblGrid>
              <a:tr h="3201447">
                <a:tc>
                  <a:txBody>
                    <a:bodyPr/>
                    <a:lstStyle/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600" b="1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알고리즘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]: 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알고리즘은 두 자연수의 최대 </a:t>
                      </a:r>
                      <a:r>
                        <a:rPr lang="ko-KR" sz="16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공약수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(GCD)</a:t>
                      </a:r>
                      <a:r>
                        <a:rPr lang="ko-KR" sz="16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찾는다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단계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]: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● (step 1): 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두 입력 값 중 큰 값은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작은 값은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할당한다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 2): a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나누고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 나머지를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이라 한다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92200" indent="-838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 (step 3): 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0(zero)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아니면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b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가진 값을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할당하고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92200" indent="-838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R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값은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할당한 다음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step 2)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돌아간다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0(zero)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이면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92200" indent="-838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ko-KR" sz="16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할당된 값이 최대공약수이다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9997" y="5269236"/>
            <a:ext cx="7390165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985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solidFill>
                  <a:prstClr val="black"/>
                </a:solidFill>
                <a:cs typeface="Times New Roman" panose="02020603050405020304" pitchFamily="18" charset="0"/>
              </a:rPr>
              <a:t>[</a:t>
            </a:r>
            <a:r>
              <a:rPr lang="ko-KR" altLang="ko-KR" sz="1600" b="1" dirty="0">
                <a:solidFill>
                  <a:prstClr val="black"/>
                </a:solidFill>
                <a:cs typeface="Times New Roman" panose="02020603050405020304" pitchFamily="18" charset="0"/>
              </a:rPr>
              <a:t>그림</a:t>
            </a:r>
            <a:r>
              <a:rPr lang="en-US" altLang="ko-KR" sz="1600" b="1" dirty="0">
                <a:solidFill>
                  <a:prstClr val="black"/>
                </a:solidFill>
                <a:cs typeface="Times New Roman" panose="02020603050405020304" pitchFamily="18" charset="0"/>
              </a:rPr>
              <a:t> 2.1] </a:t>
            </a:r>
            <a:r>
              <a:rPr lang="ko-KR" altLang="ko-KR" sz="1600" b="1" dirty="0">
                <a:solidFill>
                  <a:prstClr val="black"/>
                </a:solidFill>
                <a:cs typeface="Times New Roman" panose="02020603050405020304" pitchFamily="18" charset="0"/>
              </a:rPr>
              <a:t>두 자연수의 최대공약수</a:t>
            </a:r>
            <a:r>
              <a:rPr lang="en-US" altLang="ko-KR" sz="1600" b="1" dirty="0">
                <a:solidFill>
                  <a:prstClr val="black"/>
                </a:solidFill>
                <a:cs typeface="Times New Roman" panose="02020603050405020304" pitchFamily="18" charset="0"/>
              </a:rPr>
              <a:t>(GCD)</a:t>
            </a:r>
            <a:r>
              <a:rPr lang="ko-KR" altLang="ko-KR" sz="1600" b="1" dirty="0">
                <a:solidFill>
                  <a:prstClr val="black"/>
                </a:solidFill>
                <a:cs typeface="Times New Roman" panose="02020603050405020304" pitchFamily="18" charset="0"/>
              </a:rPr>
              <a:t>를 찾는 </a:t>
            </a:r>
            <a:r>
              <a:rPr lang="ko-KR" altLang="ko-KR" sz="16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유클리드의</a:t>
            </a:r>
            <a:r>
              <a:rPr lang="ko-KR" altLang="ko-KR" sz="1600" b="1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sz="16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호제법</a:t>
            </a:r>
            <a:r>
              <a:rPr lang="ko-KR" altLang="ko-KR" sz="1600" b="1" dirty="0">
                <a:solidFill>
                  <a:prstClr val="black"/>
                </a:solidFill>
                <a:cs typeface="Times New Roman" panose="02020603050405020304" pitchFamily="18" charset="0"/>
              </a:rPr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34644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07" y="109182"/>
            <a:ext cx="11829286" cy="6635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</a:rPr>
              <a:t>▣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C00000"/>
                </a:solidFill>
              </a:rPr>
              <a:t>[</a:t>
            </a:r>
            <a:r>
              <a:rPr lang="ko-KR" altLang="en-US" sz="1600" b="1" dirty="0">
                <a:solidFill>
                  <a:srgbClr val="C00000"/>
                </a:solidFill>
              </a:rPr>
              <a:t>예제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2] </a:t>
            </a:r>
            <a:r>
              <a:rPr lang="en-US" altLang="ko-KR" sz="1600" b="1" dirty="0" smtClean="0"/>
              <a:t>: </a:t>
            </a:r>
            <a:r>
              <a:rPr lang="ko-KR" altLang="ko-KR" sz="1600" b="1" dirty="0" smtClean="0"/>
              <a:t>두 </a:t>
            </a:r>
            <a:r>
              <a:rPr lang="ko-KR" altLang="ko-KR" sz="1600" b="1" dirty="0"/>
              <a:t>자연수의 최대 공약수 </a:t>
            </a:r>
            <a:r>
              <a:rPr lang="en-US" altLang="ko-KR" sz="1600" b="1" dirty="0">
                <a:solidFill>
                  <a:srgbClr val="7030A0"/>
                </a:solidFill>
              </a:rPr>
              <a:t>GCD(1071, 1029)</a:t>
            </a:r>
            <a:r>
              <a:rPr lang="ko-KR" altLang="ko-KR" sz="1600" b="1" dirty="0"/>
              <a:t>을 구하는 과정을</a:t>
            </a:r>
            <a:r>
              <a:rPr lang="en-US" altLang="ko-KR" sz="1600" b="1" dirty="0"/>
              <a:t> [</a:t>
            </a:r>
            <a:r>
              <a:rPr lang="ko-KR" altLang="ko-KR" sz="1600" b="1" dirty="0"/>
              <a:t>그림 </a:t>
            </a:r>
            <a:r>
              <a:rPr lang="en-US" altLang="ko-KR" sz="1600" b="1" dirty="0" smtClean="0"/>
              <a:t>2.1</a:t>
            </a:r>
            <a:r>
              <a:rPr lang="en-US" altLang="ko-KR" sz="1600" b="1" dirty="0"/>
              <a:t>]</a:t>
            </a:r>
            <a:r>
              <a:rPr lang="ko-KR" altLang="ko-KR" sz="1600" b="1" dirty="0"/>
              <a:t>에서 제시한 알고리즘에 </a:t>
            </a:r>
            <a:r>
              <a:rPr lang="ko-KR" altLang="ko-KR" sz="1600" b="1" dirty="0" smtClean="0"/>
              <a:t>따라</a:t>
            </a:r>
            <a:r>
              <a:rPr lang="en-US" altLang="ko-KR" sz="1600" b="1" dirty="0" smtClean="0"/>
              <a:t>,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ko-KR" altLang="ko-KR" sz="1600" b="1" dirty="0" smtClean="0"/>
              <a:t> </a:t>
            </a:r>
            <a:r>
              <a:rPr lang="ko-KR" altLang="ko-KR" sz="1600" b="1" dirty="0"/>
              <a:t>그 과정을 수행하면</a:t>
            </a:r>
            <a:r>
              <a:rPr lang="en-US" altLang="ko-KR" sz="1600" b="1" dirty="0"/>
              <a:t> [</a:t>
            </a:r>
            <a:r>
              <a:rPr lang="ko-KR" altLang="ko-KR" sz="1600" b="1" dirty="0"/>
              <a:t>그림 </a:t>
            </a:r>
            <a:r>
              <a:rPr lang="en-US" altLang="ko-KR" sz="1600" b="1" dirty="0" smtClean="0"/>
              <a:t>2.2</a:t>
            </a:r>
            <a:r>
              <a:rPr lang="en-US" altLang="ko-KR" sz="1600" b="1" dirty="0"/>
              <a:t>] </a:t>
            </a:r>
            <a:r>
              <a:rPr lang="ko-KR" altLang="ko-KR" sz="1600" b="1" dirty="0"/>
              <a:t>와 같다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</a:p>
          <a:p>
            <a:pPr marL="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[</a:t>
            </a:r>
            <a:r>
              <a:rPr lang="ko-KR" altLang="ko-KR" sz="1400" b="1" dirty="0">
                <a:solidFill>
                  <a:srgbClr val="002060"/>
                </a:solidFill>
              </a:rPr>
              <a:t>그림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2.2</a:t>
            </a:r>
            <a:r>
              <a:rPr lang="en-US" altLang="ko-KR" sz="1400" b="1" dirty="0">
                <a:solidFill>
                  <a:srgbClr val="002060"/>
                </a:solidFill>
              </a:rPr>
              <a:t>] GCD(1071, 1029)</a:t>
            </a:r>
            <a:r>
              <a:rPr lang="ko-KR" altLang="ko-KR" sz="1400" b="1" dirty="0">
                <a:solidFill>
                  <a:srgbClr val="002060"/>
                </a:solidFill>
              </a:rPr>
              <a:t>의 알고리즘 수행과정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1600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41194" y="870045"/>
          <a:ext cx="11355884" cy="5227091"/>
        </p:xfrm>
        <a:graphic>
          <a:graphicData uri="http://schemas.openxmlformats.org/drawingml/2006/table">
            <a:tbl>
              <a:tblPr firstRow="1" firstCol="1" bandRow="1"/>
              <a:tblGrid>
                <a:gridCol w="11355884"/>
              </a:tblGrid>
              <a:tr h="52270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(step 1): 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두 입력 값 중 큰 값은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작은 값은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할당한다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 = 1071, b = 1029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 2): a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나누고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 나머지를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이라 한다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 3): 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0(zero)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아니므로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b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가진 값을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할당하고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값은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할당한 </a:t>
                      </a:r>
                      <a:r>
                        <a:rPr lang="ko-KR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다음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step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2)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돌아간다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 = 1029, b = 42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762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 3): 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0(zero)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아니므로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b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가진 값을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할당하고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R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값은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할당한 다음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step 2)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돌아간다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 = 42, b = 21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lang="en-US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 3): 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이제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0(zero)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이므로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할당된 값이 </a:t>
                      </a:r>
                      <a:r>
                        <a:rPr lang="ko-KR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최대공약수이다</a:t>
                      </a:r>
                      <a:r>
                        <a:rPr lang="en-US" altLang="ko-KR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ko-KR" sz="1400" b="1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그러므로 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GCD(1071, 1029) = 21 </a:t>
                      </a:r>
                      <a:r>
                        <a:rPr lang="ko-KR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이다</a:t>
                      </a: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/>
          </p:nvPr>
        </p:nvGraphicFramePr>
        <p:xfrm>
          <a:off x="1011197" y="1513418"/>
          <a:ext cx="2638532" cy="109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2278994" imgH="1126794" progId="Visio.Drawing.11">
                  <p:embed/>
                </p:oleObj>
              </mc:Choice>
              <mc:Fallback>
                <p:oleObj name="Visio" r:id="rId3" imgW="2278994" imgH="11267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197" y="1513418"/>
                        <a:ext cx="2638532" cy="109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/>
          </p:nvPr>
        </p:nvGraphicFramePr>
        <p:xfrm>
          <a:off x="1237897" y="2958772"/>
          <a:ext cx="3177369" cy="130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5" imgW="2098844" imgH="1558848" progId="Visio.Drawing.11">
                  <p:embed/>
                </p:oleObj>
              </mc:Choice>
              <mc:Fallback>
                <p:oleObj name="Visio" r:id="rId5" imgW="2098844" imgH="155884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897" y="2958772"/>
                        <a:ext cx="3177369" cy="1308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/>
          </p:nvPr>
        </p:nvGraphicFramePr>
        <p:xfrm>
          <a:off x="2579384" y="4519438"/>
          <a:ext cx="2140690" cy="116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7" imgW="2134874" imgH="1126794" progId="Visio.Drawing.11">
                  <p:embed/>
                </p:oleObj>
              </mc:Choice>
              <mc:Fallback>
                <p:oleObj name="Visio" r:id="rId7" imgW="2134874" imgH="11267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384" y="4519438"/>
                        <a:ext cx="2140690" cy="1167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808" y="281354"/>
            <a:ext cx="10560627" cy="974690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>
                <a:solidFill>
                  <a:srgbClr val="7030A0"/>
                </a:solidFill>
              </a:rPr>
              <a:t>[3]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자연수의 </a:t>
            </a:r>
            <a:r>
              <a:rPr lang="en-US" altLang="ko-KR" sz="3600" b="1" dirty="0" smtClean="0"/>
              <a:t>2</a:t>
            </a:r>
            <a:r>
              <a:rPr lang="ko-KR" altLang="en-US" sz="3600" b="1" smtClean="0"/>
              <a:t>진법 </a:t>
            </a:r>
            <a:r>
              <a:rPr lang="ko-KR" altLang="en-US" sz="3600" b="1" dirty="0" smtClean="0"/>
              <a:t>구</a:t>
            </a:r>
            <a:r>
              <a:rPr lang="ko-KR" altLang="ko-KR" sz="3600" b="1" dirty="0" smtClean="0"/>
              <a:t>하는 </a:t>
            </a:r>
            <a:r>
              <a:rPr lang="ko-KR" altLang="ko-KR" sz="3600" b="1" dirty="0"/>
              <a:t>알고리즘</a:t>
            </a:r>
            <a:r>
              <a:rPr lang="ko-KR" altLang="ko-KR" dirty="0"/>
              <a:t/>
            </a:r>
            <a:br>
              <a:rPr lang="ko-KR" altLang="ko-KR" dirty="0"/>
            </a:br>
            <a:r>
              <a:rPr lang="en-US" altLang="ko-KR" dirty="0" smtClean="0"/>
              <a:t>  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835" y="2067789"/>
            <a:ext cx="10515600" cy="4109172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28574"/>
              </p:ext>
            </p:extLst>
          </p:nvPr>
        </p:nvGraphicFramePr>
        <p:xfrm>
          <a:off x="1132290" y="1507253"/>
          <a:ext cx="9127077" cy="4119824"/>
        </p:xfrm>
        <a:graphic>
          <a:graphicData uri="http://schemas.openxmlformats.org/drawingml/2006/table">
            <a:tbl>
              <a:tblPr firstRow="1" firstCol="1" bandRow="1"/>
              <a:tblGrid>
                <a:gridCol w="9127077"/>
              </a:tblGrid>
              <a:tr h="4119824">
                <a:tc>
                  <a:txBody>
                    <a:bodyPr/>
                    <a:lstStyle/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2000" b="1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알고리즘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]: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800" b="1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ko-KR" sz="18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단계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]:</a:t>
                      </a:r>
                      <a:endParaRPr lang="ko-KR" sz="18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(step 1):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주어진 값을 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나누고 나머지를 기록한다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 2): 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(step1)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몫이 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아니면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몫을 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나누고 그 나머지를 </a:t>
                      </a:r>
                      <a:endParaRPr lang="en-US" altLang="ko-KR" sz="1800" b="1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397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기록하는 작업을 계속한다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92200" indent="-838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●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(step 3):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이제 몫은 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되어 있을 것이며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나머지들을 기록된 순서대로</a:t>
                      </a:r>
                      <a:endParaRPr lang="en-US" altLang="ko-KR" sz="1800" b="1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92200" indent="-838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오른쪽에서 왼쪽으로 나열하면 원래 값의 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진법 표현을 얻는다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919" y="371788"/>
            <a:ext cx="11678174" cy="6129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▣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[</a:t>
            </a:r>
            <a:r>
              <a:rPr lang="ko-KR" altLang="en-US" sz="2000" b="1" dirty="0">
                <a:solidFill>
                  <a:srgbClr val="C0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3]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(13)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진법 적용 예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800" dirty="0" smtClean="0"/>
              <a:t>[</a:t>
            </a:r>
            <a:r>
              <a:rPr lang="ko-KR" altLang="ko-KR" sz="1800" b="1" dirty="0" smtClean="0">
                <a:solidFill>
                  <a:srgbClr val="002060"/>
                </a:solidFill>
              </a:rPr>
              <a:t>그림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3]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(13)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의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2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진법 표현 계산을 </a:t>
            </a:r>
            <a:r>
              <a:rPr lang="ko-KR" altLang="ko-KR" sz="1800" b="1" dirty="0" smtClean="0">
                <a:solidFill>
                  <a:srgbClr val="002060"/>
                </a:solidFill>
              </a:rPr>
              <a:t>알고리즘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적용한 예</a:t>
            </a:r>
            <a:endParaRPr lang="en-US" altLang="ko-KR" sz="1800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25610"/>
              </p:ext>
            </p:extLst>
          </p:nvPr>
        </p:nvGraphicFramePr>
        <p:xfrm>
          <a:off x="713432" y="1095270"/>
          <a:ext cx="9978013" cy="4411227"/>
        </p:xfrm>
        <a:graphic>
          <a:graphicData uri="http://schemas.openxmlformats.org/drawingml/2006/table">
            <a:tbl>
              <a:tblPr firstRow="1" firstCol="1" bandRow="1"/>
              <a:tblGrid>
                <a:gridCol w="9978013"/>
              </a:tblGrid>
              <a:tr h="4411227">
                <a:tc>
                  <a:txBody>
                    <a:bodyPr/>
                    <a:lstStyle/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635000" indent="-635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362</Words>
  <Application>Microsoft Office PowerPoint</Application>
  <PresentationFormat>와이드스크린</PresentationFormat>
  <Paragraphs>121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Cambria Math</vt:lpstr>
      <vt:lpstr>Times New Roman</vt:lpstr>
      <vt:lpstr>Office 테마</vt:lpstr>
      <vt:lpstr>Visio</vt:lpstr>
      <vt:lpstr>   알고리즘  </vt:lpstr>
      <vt:lpstr>[1] 원의 넓이 구하는 알고리즘 </vt:lpstr>
      <vt:lpstr>PowerPoint 프레젠테이션</vt:lpstr>
      <vt:lpstr>[2] 최대공약수 구하는 알고리즘    (Greatest Common Divisor)</vt:lpstr>
      <vt:lpstr>PowerPoint 프레젠테이션</vt:lpstr>
      <vt:lpstr> [3] 자연수의 2진법 구하는 알고리즘   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알고리즘기초</dc:title>
  <dc:creator>cse11</dc:creator>
  <cp:lastModifiedBy>cse11</cp:lastModifiedBy>
  <cp:revision>55</cp:revision>
  <cp:lastPrinted>2016-08-29T02:39:01Z</cp:lastPrinted>
  <dcterms:created xsi:type="dcterms:W3CDTF">2016-07-06T08:47:09Z</dcterms:created>
  <dcterms:modified xsi:type="dcterms:W3CDTF">2018-09-13T10:53:36Z</dcterms:modified>
</cp:coreProperties>
</file>