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80" r:id="rId4"/>
    <p:sldId id="272" r:id="rId5"/>
    <p:sldId id="273" r:id="rId6"/>
    <p:sldId id="281" r:id="rId7"/>
    <p:sldId id="274" r:id="rId8"/>
    <p:sldId id="275" r:id="rId9"/>
    <p:sldId id="276" r:id="rId10"/>
    <p:sldId id="277" r:id="rId11"/>
    <p:sldId id="294" r:id="rId12"/>
    <p:sldId id="278" r:id="rId13"/>
    <p:sldId id="279" r:id="rId14"/>
    <p:sldId id="302" r:id="rId15"/>
    <p:sldId id="282" r:id="rId16"/>
    <p:sldId id="284" r:id="rId17"/>
    <p:sldId id="283" r:id="rId18"/>
    <p:sldId id="286" r:id="rId19"/>
    <p:sldId id="287" r:id="rId20"/>
    <p:sldId id="288" r:id="rId21"/>
    <p:sldId id="289" r:id="rId22"/>
    <p:sldId id="290" r:id="rId23"/>
    <p:sldId id="291" r:id="rId24"/>
    <p:sldId id="292" r:id="rId25"/>
    <p:sldId id="293" r:id="rId26"/>
    <p:sldId id="295" r:id="rId27"/>
    <p:sldId id="296" r:id="rId28"/>
    <p:sldId id="297" r:id="rId29"/>
    <p:sldId id="298" r:id="rId30"/>
    <p:sldId id="299" r:id="rId31"/>
    <p:sldId id="300" r:id="rId32"/>
    <p:sldId id="301" r:id="rId3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45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5" d="100"/>
          <a:sy n="75" d="100"/>
        </p:scale>
        <p:origin x="7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386939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269355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275077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281792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426135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346332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202544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220491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200002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40189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64BE902-CCC8-410D-B7C3-36BB9012B8CE}" type="datetimeFigureOut">
              <a:rPr lang="ko-KR" altLang="en-US" smtClean="0"/>
              <a:t>2017-10-13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105816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BE902-CCC8-410D-B7C3-36BB9012B8CE}" type="datetimeFigureOut">
              <a:rPr lang="ko-KR" altLang="en-US" smtClean="0"/>
              <a:t>2017-10-13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DBBD-F5EE-4D18-8318-92129F8BA8C7}" type="slidenum">
              <a:rPr lang="ko-KR" altLang="en-US" smtClean="0"/>
              <a:t>‹#›</a:t>
            </a:fld>
            <a:endParaRPr lang="ko-KR" altLang="en-US"/>
          </a:p>
        </p:txBody>
      </p:sp>
    </p:spTree>
    <p:extLst>
      <p:ext uri="{BB962C8B-B14F-4D97-AF65-F5344CB8AC3E}">
        <p14:creationId xmlns:p14="http://schemas.microsoft.com/office/powerpoint/2010/main" val="392881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ko-KR" altLang="en-US" dirty="0" smtClean="0"/>
              <a:t>알고리즘</a:t>
            </a:r>
            <a:r>
              <a:rPr lang="en-US" altLang="ko-KR" dirty="0" smtClean="0"/>
              <a:t/>
            </a:r>
            <a:br>
              <a:rPr lang="en-US" altLang="ko-KR" dirty="0" smtClean="0"/>
            </a:br>
            <a:r>
              <a:rPr lang="en-US" altLang="ko-KR" dirty="0" smtClean="0"/>
              <a:t/>
            </a:r>
            <a:br>
              <a:rPr lang="en-US" altLang="ko-KR" dirty="0" smtClean="0"/>
            </a:br>
            <a:endParaRPr lang="ko-KR" altLang="en-US" sz="4900" dirty="0"/>
          </a:p>
        </p:txBody>
      </p:sp>
      <p:sp>
        <p:nvSpPr>
          <p:cNvPr id="3" name="부제목 2"/>
          <p:cNvSpPr>
            <a:spLocks noGrp="1"/>
          </p:cNvSpPr>
          <p:nvPr>
            <p:ph type="subTitle" idx="1"/>
          </p:nvPr>
        </p:nvSpPr>
        <p:spPr/>
        <p:txBody>
          <a:bodyPr/>
          <a:lstStyle/>
          <a:p>
            <a:endParaRPr lang="en-US" altLang="ko-KR" dirty="0" smtClean="0"/>
          </a:p>
          <a:p>
            <a:r>
              <a:rPr lang="ko-KR" altLang="en-US" dirty="0" smtClean="0"/>
              <a:t>제작</a:t>
            </a:r>
            <a:r>
              <a:rPr lang="en-US" altLang="ko-KR" dirty="0" smtClean="0"/>
              <a:t>: </a:t>
            </a:r>
            <a:r>
              <a:rPr lang="ko-KR" altLang="en-US" dirty="0" smtClean="0"/>
              <a:t>이 윤 열</a:t>
            </a:r>
            <a:endParaRPr lang="ko-KR" altLang="en-US" dirty="0"/>
          </a:p>
        </p:txBody>
      </p:sp>
    </p:spTree>
    <p:extLst>
      <p:ext uri="{BB962C8B-B14F-4D97-AF65-F5344CB8AC3E}">
        <p14:creationId xmlns:p14="http://schemas.microsoft.com/office/powerpoint/2010/main" val="324968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446808" y="529937"/>
            <a:ext cx="10900064" cy="6224155"/>
          </a:xfrm>
          <a:ln>
            <a:solidFill>
              <a:srgbClr val="FF0000"/>
            </a:solidFill>
          </a:ln>
        </p:spPr>
        <p:txBody>
          <a:bodyPr/>
          <a:lstStyle/>
          <a:p>
            <a:pPr marL="0" indent="0">
              <a:buNone/>
            </a:pPr>
            <a:r>
              <a:rPr lang="en-US" altLang="ko-KR" sz="2400" b="1" dirty="0" smtClean="0">
                <a:solidFill>
                  <a:srgbClr val="FF0000"/>
                </a:solidFill>
              </a:rPr>
              <a:t>▣</a:t>
            </a:r>
            <a:r>
              <a:rPr lang="en-US" altLang="ko-KR" sz="2400" b="1" dirty="0" smtClean="0"/>
              <a:t> </a:t>
            </a:r>
            <a:r>
              <a:rPr lang="en-US" altLang="ko-KR" sz="2400" b="1" dirty="0"/>
              <a:t>[Algorithm </a:t>
            </a:r>
            <a:r>
              <a:rPr lang="en-US" altLang="ko-KR" sz="2400" b="1" dirty="0" smtClean="0"/>
              <a:t>1.6] </a:t>
            </a:r>
            <a:r>
              <a:rPr lang="en-US" altLang="ko-KR" sz="2400" b="1" dirty="0"/>
              <a:t>: </a:t>
            </a:r>
            <a:r>
              <a:rPr lang="en-US" altLang="ko-KR" sz="2400" b="1" dirty="0" smtClean="0"/>
              <a:t>Fibonacci Sequence</a:t>
            </a:r>
            <a:endParaRPr lang="en-US" altLang="ko-KR" sz="1800" dirty="0"/>
          </a:p>
          <a:p>
            <a:pPr marL="0" indent="0">
              <a:buNone/>
            </a:pPr>
            <a:endParaRPr lang="en-US" altLang="ko-KR" sz="1600" b="1" dirty="0" smtClean="0"/>
          </a:p>
          <a:p>
            <a:pPr marL="0" indent="0">
              <a:buNone/>
            </a:pPr>
            <a:r>
              <a:rPr lang="en-US" altLang="ko-KR" sz="1600" b="1" dirty="0"/>
              <a:t> </a:t>
            </a:r>
            <a:r>
              <a:rPr lang="en-US" altLang="ko-KR" sz="1600" b="1" dirty="0" smtClean="0"/>
              <a:t>      </a:t>
            </a:r>
            <a:r>
              <a:rPr lang="en-US" altLang="ko-KR" sz="2400" b="1" u="sng" dirty="0">
                <a:solidFill>
                  <a:srgbClr val="7030A0"/>
                </a:solidFill>
              </a:rPr>
              <a:t>n</a:t>
            </a:r>
            <a:r>
              <a:rPr lang="en-US" altLang="ko-KR" sz="2400" b="1" u="sng" baseline="30000" dirty="0">
                <a:solidFill>
                  <a:srgbClr val="7030A0"/>
                </a:solidFill>
              </a:rPr>
              <a:t>th</a:t>
            </a:r>
            <a:r>
              <a:rPr lang="en-US" altLang="ko-KR" sz="2400" b="1" u="sng" dirty="0">
                <a:solidFill>
                  <a:srgbClr val="7030A0"/>
                </a:solidFill>
              </a:rPr>
              <a:t> Fibonacci Term (Recursive)</a:t>
            </a:r>
            <a:endParaRPr lang="en-US" altLang="ko-KR" sz="2400" b="1" u="sng" dirty="0" smtClean="0">
              <a:solidFill>
                <a:srgbClr val="7030A0"/>
              </a:solidFill>
            </a:endParaRPr>
          </a:p>
          <a:p>
            <a:pPr marL="0" indent="0">
              <a:buNone/>
            </a:pPr>
            <a:endParaRPr lang="en-US" altLang="ko-KR" sz="1600" b="1" dirty="0" smtClean="0"/>
          </a:p>
          <a:p>
            <a:pPr marL="0" indent="0">
              <a:buNone/>
            </a:pPr>
            <a:r>
              <a:rPr lang="en-US" altLang="ko-KR" sz="2000" b="1" dirty="0"/>
              <a:t>Problem: Determine the n</a:t>
            </a:r>
            <a:r>
              <a:rPr lang="en-US" altLang="ko-KR" sz="2000" b="1" baseline="30000" dirty="0"/>
              <a:t>th</a:t>
            </a:r>
            <a:r>
              <a:rPr lang="en-US" altLang="ko-KR" sz="2000" b="1" dirty="0"/>
              <a:t> term in the Fibonacci Sequence.</a:t>
            </a:r>
            <a:endParaRPr lang="ko-KR" altLang="ko-KR" sz="2000" b="1" dirty="0"/>
          </a:p>
          <a:p>
            <a:pPr marL="0" indent="0">
              <a:buNone/>
            </a:pPr>
            <a:r>
              <a:rPr lang="en-US" altLang="ko-KR" sz="2000" b="1" dirty="0"/>
              <a:t>Inputs:  a nonnegative integer n.</a:t>
            </a:r>
            <a:endParaRPr lang="ko-KR" altLang="ko-KR" sz="2000" b="1" dirty="0"/>
          </a:p>
          <a:p>
            <a:pPr marL="0" indent="0">
              <a:buNone/>
            </a:pPr>
            <a:r>
              <a:rPr lang="en-US" altLang="ko-KR" sz="2000" b="1" dirty="0"/>
              <a:t>Outputs: fib, the n</a:t>
            </a:r>
            <a:r>
              <a:rPr lang="en-US" altLang="ko-KR" sz="2000" b="1" baseline="30000" dirty="0"/>
              <a:t>th</a:t>
            </a:r>
            <a:r>
              <a:rPr lang="en-US" altLang="ko-KR" sz="2000" b="1" dirty="0"/>
              <a:t> term of the Fibonacci Sequence.</a:t>
            </a:r>
            <a:endParaRPr lang="ko-KR" altLang="ko-KR" sz="2000" b="1" dirty="0"/>
          </a:p>
          <a:p>
            <a:pPr marL="0" indent="0">
              <a:buNone/>
            </a:pPr>
            <a:endParaRPr lang="en-US" altLang="ko-KR" sz="1800" b="1" dirty="0" smtClean="0"/>
          </a:p>
        </p:txBody>
      </p:sp>
      <p:graphicFrame>
        <p:nvGraphicFramePr>
          <p:cNvPr id="4" name="표 3"/>
          <p:cNvGraphicFramePr>
            <a:graphicFrameLocks noGrp="1"/>
          </p:cNvGraphicFramePr>
          <p:nvPr>
            <p:extLst>
              <p:ext uri="{D42A27DB-BD31-4B8C-83A1-F6EECF244321}">
                <p14:modId xmlns:p14="http://schemas.microsoft.com/office/powerpoint/2010/main" val="2679300911"/>
              </p:ext>
            </p:extLst>
          </p:nvPr>
        </p:nvGraphicFramePr>
        <p:xfrm>
          <a:off x="585834" y="3497878"/>
          <a:ext cx="6246040" cy="2563287"/>
        </p:xfrm>
        <a:graphic>
          <a:graphicData uri="http://schemas.openxmlformats.org/drawingml/2006/table">
            <a:tbl>
              <a:tblPr firstRow="1" firstCol="1" bandRow="1"/>
              <a:tblGrid>
                <a:gridCol w="6246040"/>
              </a:tblGrid>
              <a:tr h="2563287">
                <a:tc>
                  <a:txBody>
                    <a:bodyPr/>
                    <a:lstStyle/>
                    <a:p>
                      <a:pPr algn="just" latinLnBrk="1">
                        <a:spcAft>
                          <a:spcPts val="0"/>
                        </a:spcAft>
                      </a:pPr>
                      <a:r>
                        <a:rPr lang="en-US" sz="20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fib (</a:t>
                      </a:r>
                      <a:r>
                        <a:rPr lang="en-US" sz="20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(n &lt;= 1)</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else</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fib(n-1) + fib(n-2);</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097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46808" y="529937"/>
                <a:ext cx="10900064" cy="6224155"/>
              </a:xfrm>
              <a:ln>
                <a:solidFill>
                  <a:srgbClr val="FF0000"/>
                </a:solidFill>
              </a:ln>
            </p:spPr>
            <p:txBody>
              <a:bodyPr/>
              <a:lstStyle/>
              <a:p>
                <a:pPr marL="0" indent="0">
                  <a:buNone/>
                </a:pPr>
                <a:endParaRPr lang="en-US" altLang="ko-KR" sz="1600" b="1" dirty="0" smtClean="0"/>
              </a:p>
              <a:p>
                <a:pPr marL="0" indent="0">
                  <a:buNone/>
                </a:pPr>
                <a:r>
                  <a:rPr lang="en-US" altLang="ko-KR" sz="2400" dirty="0" smtClean="0">
                    <a:solidFill>
                      <a:srgbClr val="C00000"/>
                    </a:solidFill>
                  </a:rPr>
                  <a:t>●</a:t>
                </a:r>
                <a:r>
                  <a:rPr lang="en-US" altLang="ko-KR" sz="2400" dirty="0" smtClean="0"/>
                  <a:t> The </a:t>
                </a:r>
                <a:r>
                  <a:rPr lang="en-US" altLang="ko-KR" sz="2400" b="1" i="1" u="sng" dirty="0">
                    <a:solidFill>
                      <a:srgbClr val="7030A0"/>
                    </a:solidFill>
                  </a:rPr>
                  <a:t>sequence of Fibonacci numbers</a:t>
                </a:r>
                <a:r>
                  <a:rPr lang="en-US" altLang="ko-KR" sz="2400" u="sng" dirty="0">
                    <a:solidFill>
                      <a:srgbClr val="7030A0"/>
                    </a:solidFill>
                  </a:rPr>
                  <a:t> </a:t>
                </a:r>
                <a:r>
                  <a:rPr lang="en-US" altLang="ko-KR" sz="2400" dirty="0"/>
                  <a:t>is defined recursively as</a:t>
                </a:r>
                <a:endParaRPr lang="ko-KR" altLang="ko-KR" sz="2400" dirty="0"/>
              </a:p>
              <a:p>
                <a:pPr marL="0" indent="0">
                  <a:buNone/>
                </a:pPr>
                <a:endParaRPr lang="en-US" altLang="ko-KR" sz="1600" b="1" dirty="0"/>
              </a:p>
              <a:p>
                <a:pPr marL="0" indent="0">
                  <a:buNone/>
                </a:pPr>
                <a:r>
                  <a:rPr lang="en-US" altLang="ko-KR" sz="2400" dirty="0" smtClean="0"/>
                  <a:t>     </a:t>
                </a:r>
                <a14:m>
                  <m:oMath xmlns:m="http://schemas.openxmlformats.org/officeDocument/2006/math">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a:latin typeface="Cambria Math" panose="02040503050406030204" pitchFamily="18" charset="0"/>
                          </a:rPr>
                          <m:t>0</m:t>
                        </m:r>
                      </m:sub>
                    </m:sSub>
                    <m:r>
                      <a:rPr lang="en-US" altLang="ko-KR" sz="2400">
                        <a:latin typeface="Cambria Math" panose="02040503050406030204" pitchFamily="18" charset="0"/>
                      </a:rPr>
                      <m:t>=0,</m:t>
                    </m:r>
                  </m:oMath>
                </a14:m>
                <a:endParaRPr lang="ko-KR" altLang="ko-KR" sz="2400" dirty="0"/>
              </a:p>
              <a:p>
                <a:pPr marL="0" indent="0">
                  <a:buNone/>
                </a:pPr>
                <a:r>
                  <a:rPr lang="en-US" altLang="ko-KR" sz="2400" dirty="0"/>
                  <a:t>  </a:t>
                </a:r>
                <a:r>
                  <a:rPr lang="en-US" altLang="ko-KR" sz="2400" dirty="0" smtClean="0"/>
                  <a:t>   </a:t>
                </a:r>
                <a14:m>
                  <m:oMath xmlns:m="http://schemas.openxmlformats.org/officeDocument/2006/math">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a:latin typeface="Cambria Math" panose="02040503050406030204" pitchFamily="18" charset="0"/>
                          </a:rPr>
                          <m:t>1</m:t>
                        </m:r>
                      </m:sub>
                    </m:sSub>
                    <m:r>
                      <a:rPr lang="en-US" altLang="ko-KR" sz="2400">
                        <a:latin typeface="Cambria Math" panose="02040503050406030204" pitchFamily="18" charset="0"/>
                      </a:rPr>
                      <m:t>=1,</m:t>
                    </m:r>
                  </m:oMath>
                </a14:m>
                <a:endParaRPr lang="ko-KR" altLang="ko-KR" sz="2400" dirty="0"/>
              </a:p>
              <a:p>
                <a:pPr marL="0" indent="0">
                  <a:buNone/>
                </a:pPr>
                <a:r>
                  <a:rPr lang="en-US" altLang="ko-KR" sz="2400" dirty="0"/>
                  <a:t>  </a:t>
                </a:r>
                <a:r>
                  <a:rPr lang="en-US" altLang="ko-KR" sz="2400" dirty="0" smtClean="0"/>
                  <a:t>   </a:t>
                </a:r>
                <a14:m>
                  <m:oMath xmlns:m="http://schemas.openxmlformats.org/officeDocument/2006/math">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m:rPr>
                            <m:sty m:val="p"/>
                          </m:rPr>
                          <a:rPr lang="en-US" altLang="ko-KR" sz="2400">
                            <a:latin typeface="Cambria Math" panose="02040503050406030204" pitchFamily="18" charset="0"/>
                          </a:rPr>
                          <m:t>j</m:t>
                        </m:r>
                        <m:r>
                          <a:rPr lang="en-US" altLang="ko-KR" sz="2400">
                            <a:latin typeface="Cambria Math" panose="02040503050406030204" pitchFamily="18" charset="0"/>
                          </a:rPr>
                          <m:t>+1</m:t>
                        </m:r>
                      </m:sub>
                    </m:sSub>
                    <m:r>
                      <a:rPr lang="en-US" altLang="ko-KR" sz="2400">
                        <a:latin typeface="Cambria Math" panose="02040503050406030204" pitchFamily="18" charset="0"/>
                      </a:rPr>
                      <m:t>= </m:t>
                    </m:r>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m:rPr>
                            <m:sty m:val="p"/>
                          </m:rPr>
                          <a:rPr lang="en-US" altLang="ko-KR" sz="2400">
                            <a:latin typeface="Cambria Math" panose="02040503050406030204" pitchFamily="18" charset="0"/>
                          </a:rPr>
                          <m:t>j</m:t>
                        </m:r>
                      </m:sub>
                    </m:sSub>
                    <m:r>
                      <a:rPr lang="en-US" altLang="ko-KR" sz="2400">
                        <a:latin typeface="Cambria Math" panose="02040503050406030204" pitchFamily="18" charset="0"/>
                      </a:rPr>
                      <m:t>+ </m:t>
                    </m:r>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m:rPr>
                            <m:sty m:val="p"/>
                          </m:rPr>
                          <a:rPr lang="en-US" altLang="ko-KR" sz="2400">
                            <a:latin typeface="Cambria Math" panose="02040503050406030204" pitchFamily="18" charset="0"/>
                          </a:rPr>
                          <m:t>j</m:t>
                        </m:r>
                        <m:r>
                          <a:rPr lang="en-US" altLang="ko-KR" sz="2400" i="1">
                            <a:latin typeface="Cambria Math" panose="02040503050406030204" pitchFamily="18" charset="0"/>
                          </a:rPr>
                          <m:t>−</m:t>
                        </m:r>
                        <m:r>
                          <a:rPr lang="en-US" altLang="ko-KR" sz="2400">
                            <a:latin typeface="Cambria Math" panose="02040503050406030204" pitchFamily="18" charset="0"/>
                          </a:rPr>
                          <m:t>1</m:t>
                        </m:r>
                      </m:sub>
                    </m:sSub>
                    <m:r>
                      <a:rPr lang="en-US" altLang="ko-KR" sz="2400">
                        <a:latin typeface="Cambria Math" panose="02040503050406030204" pitchFamily="18" charset="0"/>
                      </a:rPr>
                      <m:t>         </m:t>
                    </m:r>
                    <m:r>
                      <m:rPr>
                        <m:sty m:val="p"/>
                      </m:rPr>
                      <a:rPr lang="en-US" altLang="ko-KR" sz="2400">
                        <a:latin typeface="Cambria Math" panose="02040503050406030204" pitchFamily="18" charset="0"/>
                      </a:rPr>
                      <m:t>for</m:t>
                    </m:r>
                    <m:r>
                      <a:rPr lang="en-US" altLang="ko-KR" sz="2400">
                        <a:latin typeface="Cambria Math" panose="02040503050406030204" pitchFamily="18" charset="0"/>
                      </a:rPr>
                      <m:t>      </m:t>
                    </m:r>
                    <m:r>
                      <m:rPr>
                        <m:sty m:val="p"/>
                      </m:rPr>
                      <a:rPr lang="en-US" altLang="ko-KR" sz="2400">
                        <a:latin typeface="Cambria Math" panose="02040503050406030204" pitchFamily="18" charset="0"/>
                      </a:rPr>
                      <m:t>j</m:t>
                    </m:r>
                    <m:r>
                      <a:rPr lang="en-US" altLang="ko-KR" sz="2400">
                        <a:latin typeface="Cambria Math" panose="02040503050406030204" pitchFamily="18" charset="0"/>
                      </a:rPr>
                      <m:t>=1, 2, … </m:t>
                    </m:r>
                  </m:oMath>
                </a14:m>
                <a:endParaRPr lang="ko-KR" altLang="ko-KR" sz="2400" dirty="0"/>
              </a:p>
              <a:p>
                <a:pPr marL="0" indent="0">
                  <a:buNone/>
                </a:pPr>
                <a:endParaRPr lang="en-US" altLang="ko-KR" sz="1800" b="1" dirty="0" smtClean="0"/>
              </a:p>
              <a:p>
                <a:pPr marL="0" indent="0">
                  <a:buNone/>
                </a:pPr>
                <a:endParaRPr lang="en-US" altLang="ko-KR" sz="1800" b="1" dirty="0"/>
              </a:p>
              <a:p>
                <a:pPr marL="0" indent="0">
                  <a:buNone/>
                </a:pPr>
                <a:r>
                  <a:rPr lang="en-US" altLang="ko-KR" sz="2400" dirty="0" smtClean="0"/>
                  <a:t>  Except </a:t>
                </a:r>
                <a:r>
                  <a:rPr lang="en-US" altLang="ko-KR" sz="2400" dirty="0"/>
                  <a:t>for </a:t>
                </a:r>
                <a14:m>
                  <m:oMath xmlns:m="http://schemas.openxmlformats.org/officeDocument/2006/math">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a:latin typeface="Cambria Math" panose="02040503050406030204" pitchFamily="18" charset="0"/>
                          </a:rPr>
                          <m:t>0</m:t>
                        </m:r>
                      </m:sub>
                    </m:sSub>
                  </m:oMath>
                </a14:m>
                <a:r>
                  <a:rPr lang="en-US" altLang="ko-KR" sz="2400" dirty="0"/>
                  <a:t> and </a:t>
                </a:r>
                <a14:m>
                  <m:oMath xmlns:m="http://schemas.openxmlformats.org/officeDocument/2006/math">
                    <m:sSub>
                      <m:sSubPr>
                        <m:ctrlPr>
                          <a:rPr lang="ko-KR" altLang="ko-KR" sz="24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a:latin typeface="Cambria Math" panose="02040503050406030204" pitchFamily="18" charset="0"/>
                          </a:rPr>
                          <m:t>1</m:t>
                        </m:r>
                      </m:sub>
                    </m:sSub>
                  </m:oMath>
                </a14:m>
                <a:r>
                  <a:rPr lang="en-US" altLang="ko-KR" sz="2400" dirty="0"/>
                  <a:t>, every element in the sequence is the sum of the previous two elements. The sequence begins </a:t>
                </a:r>
                <a:r>
                  <a:rPr lang="en-US" altLang="ko-KR" sz="2400" dirty="0">
                    <a:solidFill>
                      <a:srgbClr val="C00000"/>
                    </a:solidFill>
                  </a:rPr>
                  <a:t>0, 1, 1, 2, 3, 5, . . . .</a:t>
                </a:r>
                <a:endParaRPr lang="en-US" altLang="ko-KR" sz="2400" b="1" dirty="0" smtClean="0">
                  <a:solidFill>
                    <a:srgbClr val="C00000"/>
                  </a:solidFill>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46808" y="529937"/>
                <a:ext cx="10900064" cy="6224155"/>
              </a:xfrm>
              <a:blipFill rotWithShape="0">
                <a:blip r:embed="rId2"/>
                <a:stretch>
                  <a:fillRect l="-782"/>
                </a:stretch>
              </a:blipFill>
              <a:ln>
                <a:solidFill>
                  <a:srgbClr val="FF0000"/>
                </a:solidFill>
              </a:ln>
            </p:spPr>
            <p:txBody>
              <a:bodyPr/>
              <a:lstStyle/>
              <a:p>
                <a:r>
                  <a:rPr lang="ko-KR" altLang="en-US">
                    <a:noFill/>
                  </a:rPr>
                  <a:t> </a:t>
                </a:r>
              </a:p>
            </p:txBody>
          </p:sp>
        </mc:Fallback>
      </mc:AlternateContent>
    </p:spTree>
    <p:extLst>
      <p:ext uri="{BB962C8B-B14F-4D97-AF65-F5344CB8AC3E}">
        <p14:creationId xmlns:p14="http://schemas.microsoft.com/office/powerpoint/2010/main" val="3292547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buNone/>
            </a:pPr>
            <a:r>
              <a:rPr lang="en-US" altLang="ko-KR" sz="2000" b="1" dirty="0" smtClean="0">
                <a:solidFill>
                  <a:srgbClr val="FF0000"/>
                </a:solidFill>
              </a:rPr>
              <a:t>▣</a:t>
            </a:r>
            <a:r>
              <a:rPr lang="en-US" altLang="ko-KR" sz="2000" b="1" dirty="0" smtClean="0"/>
              <a:t> [</a:t>
            </a:r>
            <a:r>
              <a:rPr lang="ko-KR" altLang="en-US" sz="2000" b="1" dirty="0"/>
              <a:t>문</a:t>
            </a:r>
            <a:r>
              <a:rPr lang="ko-KR" altLang="en-US" sz="2000" b="1" dirty="0" smtClean="0"/>
              <a:t>제</a:t>
            </a:r>
            <a:r>
              <a:rPr lang="en-US" altLang="ko-KR" sz="2000" b="1" dirty="0" smtClean="0"/>
              <a:t>] : </a:t>
            </a:r>
            <a:r>
              <a:rPr lang="ko-KR" altLang="ko-KR" sz="2000" b="1" dirty="0"/>
              <a:t>다음과 같은 조건일 때</a:t>
            </a:r>
            <a:r>
              <a:rPr lang="en-US" altLang="ko-KR" sz="2000" b="1" dirty="0"/>
              <a:t>, </a:t>
            </a:r>
            <a:r>
              <a:rPr lang="ko-KR" altLang="ko-KR" sz="2000" b="1" dirty="0"/>
              <a:t>위의 </a:t>
            </a:r>
            <a:r>
              <a:rPr lang="en-US" altLang="ko-KR" sz="2000" b="1" dirty="0">
                <a:solidFill>
                  <a:srgbClr val="C00000"/>
                </a:solidFill>
              </a:rPr>
              <a:t>Fibonacci Sequence</a:t>
            </a:r>
            <a:r>
              <a:rPr lang="en-US" altLang="ko-KR" sz="2000" b="1" dirty="0"/>
              <a:t> </a:t>
            </a:r>
            <a:r>
              <a:rPr lang="ko-KR" altLang="ko-KR" sz="2000" b="1" dirty="0"/>
              <a:t>알고리즘을 이용하여 </a:t>
            </a:r>
            <a:endParaRPr lang="en-US" altLang="ko-KR" sz="2000" b="1" dirty="0" smtClean="0"/>
          </a:p>
          <a:p>
            <a:pPr marL="0" indent="0">
              <a:buNone/>
            </a:pPr>
            <a:r>
              <a:rPr lang="en-US" altLang="ko-KR" sz="2000" b="1" dirty="0"/>
              <a:t> </a:t>
            </a:r>
            <a:r>
              <a:rPr lang="en-US" altLang="ko-KR" sz="2000" b="1" dirty="0" smtClean="0"/>
              <a:t>             </a:t>
            </a:r>
            <a:r>
              <a:rPr lang="ko-KR" altLang="ko-KR" sz="2000" b="1" dirty="0" smtClean="0"/>
              <a:t>프로그램을 </a:t>
            </a:r>
            <a:r>
              <a:rPr lang="ko-KR" altLang="ko-KR" sz="2000" b="1" dirty="0"/>
              <a:t>작성하시오</a:t>
            </a:r>
            <a:r>
              <a:rPr lang="en-US" altLang="ko-KR" sz="2000" b="1" dirty="0"/>
              <a:t>.</a:t>
            </a:r>
            <a:endParaRPr lang="ko-KR" altLang="ko-KR" sz="2000" b="1" dirty="0"/>
          </a:p>
          <a:p>
            <a:pPr marL="0" indent="0">
              <a:buNone/>
            </a:pPr>
            <a:endParaRPr lang="ko-KR" altLang="ko-KR" sz="1800" b="1" dirty="0"/>
          </a:p>
          <a:p>
            <a:pPr marL="0" indent="0" algn="just">
              <a:buNone/>
            </a:pPr>
            <a:endParaRPr lang="ko-KR" altLang="ko-KR" sz="1100" kern="100" dirty="0">
              <a:latin typeface="맑은 고딕" panose="020B0503020000020004" pitchFamily="50" charset="-127"/>
              <a:cs typeface="Times New Roman" panose="02020603050405020304" pitchFamily="18" charset="0"/>
            </a:endParaRPr>
          </a:p>
          <a:p>
            <a:pPr marL="0" indent="0" algn="just">
              <a:buNone/>
            </a:pPr>
            <a:r>
              <a:rPr lang="en-US" altLang="ko-KR" sz="1800" b="1" kern="100" dirty="0">
                <a:latin typeface="맑은 고딕" panose="020B0503020000020004" pitchFamily="50" charset="-127"/>
                <a:cs typeface="Times New Roman" panose="02020603050405020304" pitchFamily="18" charset="0"/>
              </a:rPr>
              <a:t>   </a:t>
            </a:r>
            <a:r>
              <a:rPr lang="en-US" altLang="ko-KR" sz="1800" b="1" kern="100" dirty="0" smtClean="0">
                <a:latin typeface="맑은 고딕" panose="020B0503020000020004" pitchFamily="50" charset="-127"/>
                <a:cs typeface="Times New Roman" panose="02020603050405020304" pitchFamily="18" charset="0"/>
              </a:rPr>
              <a:t>           </a:t>
            </a:r>
            <a:r>
              <a:rPr lang="en-US" altLang="ko-KR" sz="1800" b="1" dirty="0">
                <a:latin typeface="맑은 고딕" panose="020B0503020000020004" pitchFamily="50" charset="-127"/>
                <a:cs typeface="Times New Roman" panose="02020603050405020304" pitchFamily="18" charset="0"/>
              </a:rPr>
              <a:t>n = 5 </a:t>
            </a:r>
            <a:r>
              <a:rPr lang="en-US" altLang="ko-KR" sz="1800" b="1" dirty="0">
                <a:solidFill>
                  <a:srgbClr val="C00000"/>
                </a:solidFill>
                <a:latin typeface="맑은 고딕" panose="020B0503020000020004" pitchFamily="50" charset="-127"/>
                <a:cs typeface="Times New Roman" panose="02020603050405020304" pitchFamily="18" charset="0"/>
              </a:rPr>
              <a:t>(</a:t>
            </a:r>
            <a:r>
              <a:rPr lang="ko-KR" altLang="ko-KR" sz="1800" b="1" dirty="0">
                <a:solidFill>
                  <a:srgbClr val="C00000"/>
                </a:solidFill>
                <a:cs typeface="Times New Roman" panose="02020603050405020304" pitchFamily="18" charset="0"/>
              </a:rPr>
              <a:t>즉</a:t>
            </a:r>
            <a:r>
              <a:rPr lang="en-US" altLang="ko-KR" sz="1800" b="1" dirty="0">
                <a:solidFill>
                  <a:srgbClr val="C00000"/>
                </a:solidFill>
                <a:cs typeface="Times New Roman" panose="02020603050405020304" pitchFamily="18" charset="0"/>
              </a:rPr>
              <a:t>, fib(5) </a:t>
            </a:r>
            <a:r>
              <a:rPr lang="ko-KR" altLang="ko-KR" sz="1800" b="1" dirty="0" err="1">
                <a:solidFill>
                  <a:srgbClr val="C00000"/>
                </a:solidFill>
                <a:cs typeface="Times New Roman" panose="02020603050405020304" pitchFamily="18" charset="0"/>
              </a:rPr>
              <a:t>일때</a:t>
            </a:r>
            <a:r>
              <a:rPr lang="en-US" altLang="ko-KR" sz="1800" b="1" dirty="0">
                <a:solidFill>
                  <a:srgbClr val="C00000"/>
                </a:solidFill>
                <a:cs typeface="Times New Roman" panose="02020603050405020304" pitchFamily="18" charset="0"/>
              </a:rPr>
              <a:t>)</a:t>
            </a:r>
            <a:r>
              <a:rPr lang="en-US" altLang="ko-KR" sz="1800" b="1" kern="100" dirty="0" smtClean="0">
                <a:latin typeface="맑은 고딕" panose="020B0503020000020004" pitchFamily="50" charset="-127"/>
                <a:cs typeface="Times New Roman" panose="02020603050405020304" pitchFamily="18" charset="0"/>
              </a:rPr>
              <a:t>        </a:t>
            </a:r>
            <a:endParaRPr lang="ko-KR" altLang="en-US" sz="1800" dirty="0"/>
          </a:p>
        </p:txBody>
      </p:sp>
    </p:spTree>
    <p:extLst>
      <p:ext uri="{BB962C8B-B14F-4D97-AF65-F5344CB8AC3E}">
        <p14:creationId xmlns:p14="http://schemas.microsoft.com/office/powerpoint/2010/main" val="4031059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290945"/>
            <a:ext cx="11398827" cy="6473537"/>
          </a:xfrm>
        </p:spPr>
        <p:txBody>
          <a:bodyPr/>
          <a:lstStyle/>
          <a:p>
            <a:pPr marL="0" indent="0">
              <a:buNone/>
            </a:pPr>
            <a:r>
              <a:rPr lang="en-US" altLang="ko-KR" sz="1800" b="1" dirty="0" smtClean="0">
                <a:solidFill>
                  <a:srgbClr val="FF0000"/>
                </a:solidFill>
              </a:rPr>
              <a:t>▣ </a:t>
            </a:r>
            <a:r>
              <a:rPr lang="en-US" altLang="ko-KR" sz="1800" b="1" dirty="0" smtClean="0">
                <a:solidFill>
                  <a:srgbClr val="7030A0"/>
                </a:solidFill>
              </a:rPr>
              <a:t>[C </a:t>
            </a:r>
            <a:r>
              <a:rPr lang="ko-KR" altLang="en-US" sz="1800" b="1" dirty="0" smtClean="0">
                <a:solidFill>
                  <a:srgbClr val="7030A0"/>
                </a:solidFill>
              </a:rPr>
              <a:t>프로그램</a:t>
            </a:r>
            <a:r>
              <a:rPr lang="en-US" altLang="ko-KR" sz="1800" b="1" dirty="0" smtClean="0">
                <a:solidFill>
                  <a:srgbClr val="7030A0"/>
                </a:solidFill>
              </a:rPr>
              <a:t>]</a:t>
            </a:r>
            <a:endParaRPr lang="ko-KR" altLang="en-US" sz="1800" dirty="0">
              <a:solidFill>
                <a:srgbClr val="7030A0"/>
              </a:solidFill>
            </a:endParaRPr>
          </a:p>
        </p:txBody>
      </p:sp>
      <p:graphicFrame>
        <p:nvGraphicFramePr>
          <p:cNvPr id="4" name="표 3"/>
          <p:cNvGraphicFramePr>
            <a:graphicFrameLocks noGrp="1"/>
          </p:cNvGraphicFramePr>
          <p:nvPr>
            <p:extLst>
              <p:ext uri="{D42A27DB-BD31-4B8C-83A1-F6EECF244321}">
                <p14:modId xmlns:p14="http://schemas.microsoft.com/office/powerpoint/2010/main" val="3706947208"/>
              </p:ext>
            </p:extLst>
          </p:nvPr>
        </p:nvGraphicFramePr>
        <p:xfrm>
          <a:off x="520816" y="840380"/>
          <a:ext cx="5173402" cy="4572000"/>
        </p:xfrm>
        <a:graphic>
          <a:graphicData uri="http://schemas.openxmlformats.org/drawingml/2006/table">
            <a:tbl>
              <a:tblPr firstRow="1" firstCol="1" bandRow="1"/>
              <a:tblGrid>
                <a:gridCol w="5173402"/>
              </a:tblGrid>
              <a:tr h="4230384">
                <a:tc>
                  <a:txBody>
                    <a:bodyPr/>
                    <a:lstStyle/>
                    <a:p>
                      <a:pPr algn="l" latinLnBrk="0">
                        <a:spcAft>
                          <a:spcPts val="0"/>
                        </a:spcAft>
                      </a:pPr>
                      <a:r>
                        <a:rPr lang="en-US" sz="16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#include</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&lt;</a:t>
                      </a:r>
                      <a:r>
                        <a:rPr lang="en-US" sz="1600" b="1" kern="0" dirty="0" err="1">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stdio.h</a:t>
                      </a:r>
                      <a:r>
                        <a:rPr lang="en-US" sz="16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&gt;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fib(</a:t>
                      </a:r>
                      <a:r>
                        <a:rPr lang="en-US" sz="16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void</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main()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baseline="0" dirty="0" smtClean="0">
                          <a:solidFill>
                            <a:schemeClr val="tx1"/>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err="1"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6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n = 5;</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err="1" smtClean="0">
                          <a:effectLst/>
                          <a:latin typeface="돋움체" panose="020B0609000101010101" pitchFamily="49" charset="-127"/>
                          <a:ea typeface="맑은 고딕" panose="020B0503020000020004" pitchFamily="50" charset="-127"/>
                          <a:cs typeface="Times New Roman" panose="02020603050405020304" pitchFamily="18" charset="0"/>
                        </a:rPr>
                        <a:t>printf</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a:t>
                      </a:r>
                      <a:r>
                        <a:rPr lang="en-US" sz="16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 5</a:t>
                      </a:r>
                      <a:r>
                        <a:rPr lang="en-US" sz="1600" b="1" kern="0" baseline="3000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th</a:t>
                      </a:r>
                      <a:r>
                        <a:rPr lang="en-US" sz="16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err="1">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fibonacci</a:t>
                      </a:r>
                      <a:r>
                        <a:rPr lang="en-US" sz="16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 Term = %d\n"</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fib(n));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fib(</a:t>
                      </a:r>
                      <a:r>
                        <a:rPr lang="en-US" sz="16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baseline="0" dirty="0" smtClean="0">
                          <a:solidFill>
                            <a:schemeClr val="tx1"/>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if</a:t>
                      </a:r>
                      <a:r>
                        <a:rPr lang="en-US" sz="16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(n </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&lt;= 1</a:t>
                      </a:r>
                      <a:r>
                        <a:rPr lang="en-US" sz="16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en-US" sz="1600" b="1" kern="0" dirty="0" smtClean="0">
                        <a:effectLst/>
                        <a:latin typeface="돋움체" panose="020B0609000101010101" pitchFamily="49"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      return</a:t>
                      </a:r>
                      <a:r>
                        <a:rPr lang="en-US" sz="16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baseline="0" dirty="0" smtClean="0">
                          <a:solidFill>
                            <a:schemeClr val="tx1"/>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else</a:t>
                      </a:r>
                    </a:p>
                    <a:p>
                      <a:pPr algn="l" latinLnBrk="0">
                        <a:spcAft>
                          <a:spcPts val="0"/>
                        </a:spcAft>
                      </a:pPr>
                      <a:r>
                        <a:rPr lang="en-US" sz="1600" b="1" kern="0" baseline="0" dirty="0" smtClean="0">
                          <a:solidFill>
                            <a:schemeClr val="tx1"/>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return</a:t>
                      </a:r>
                      <a:r>
                        <a:rPr lang="en-US" sz="16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(fib(n-1) + fib(n-2));</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6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200" b="1" kern="100" dirty="0">
                          <a:effectLst/>
                          <a:latin typeface="바탕" panose="02030600000101010101" pitchFamily="18" charset="-127"/>
                          <a:ea typeface="맑은 고딕" panose="020B0503020000020004" pitchFamily="50" charset="-127"/>
                          <a:cs typeface="Times New Roman" panose="02020603050405020304" pitchFamily="18" charset="0"/>
                        </a:rPr>
                        <a:t> </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그림 4"/>
          <p:cNvPicPr/>
          <p:nvPr/>
        </p:nvPicPr>
        <p:blipFill>
          <a:blip r:embed="rId2" cstate="print"/>
          <a:srcRect/>
          <a:stretch>
            <a:fillRect/>
          </a:stretch>
        </p:blipFill>
        <p:spPr bwMode="auto">
          <a:xfrm>
            <a:off x="5830570" y="2334057"/>
            <a:ext cx="5557866" cy="1791134"/>
          </a:xfrm>
          <a:prstGeom prst="rect">
            <a:avLst/>
          </a:prstGeom>
          <a:noFill/>
          <a:ln w="9525">
            <a:noFill/>
            <a:miter lim="800000"/>
            <a:headEnd/>
            <a:tailEnd/>
          </a:ln>
        </p:spPr>
      </p:pic>
    </p:spTree>
    <p:extLst>
      <p:ext uri="{BB962C8B-B14F-4D97-AF65-F5344CB8AC3E}">
        <p14:creationId xmlns:p14="http://schemas.microsoft.com/office/powerpoint/2010/main" val="1656367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446808" y="529937"/>
            <a:ext cx="10900064" cy="6224155"/>
          </a:xfrm>
          <a:ln>
            <a:solidFill>
              <a:srgbClr val="FF0000"/>
            </a:solidFill>
          </a:ln>
        </p:spPr>
        <p:txBody>
          <a:bodyPr/>
          <a:lstStyle/>
          <a:p>
            <a:pPr marL="0" indent="0">
              <a:buNone/>
            </a:pPr>
            <a:r>
              <a:rPr lang="en-US" altLang="ko-KR" sz="2400" b="1" dirty="0" smtClean="0">
                <a:solidFill>
                  <a:srgbClr val="FF0000"/>
                </a:solidFill>
              </a:rPr>
              <a:t>▣</a:t>
            </a:r>
            <a:r>
              <a:rPr lang="en-US" altLang="ko-KR" sz="2400" b="1" dirty="0" smtClean="0"/>
              <a:t> </a:t>
            </a:r>
            <a:r>
              <a:rPr lang="en-US" altLang="ko-KR" sz="2400" b="1" dirty="0"/>
              <a:t>[Algorithm </a:t>
            </a:r>
            <a:r>
              <a:rPr lang="en-US" altLang="ko-KR" sz="2400" b="1" dirty="0" smtClean="0"/>
              <a:t>1.7] </a:t>
            </a:r>
            <a:r>
              <a:rPr lang="en-US" altLang="ko-KR" sz="2400" b="1" dirty="0"/>
              <a:t>: </a:t>
            </a:r>
            <a:r>
              <a:rPr lang="en-US" altLang="ko-KR" sz="2400" b="1" dirty="0" smtClean="0"/>
              <a:t>n</a:t>
            </a:r>
            <a:r>
              <a:rPr lang="en-US" altLang="ko-KR" sz="2400" b="1" baseline="30000" dirty="0" smtClean="0"/>
              <a:t>th</a:t>
            </a:r>
            <a:r>
              <a:rPr lang="ko-KR" altLang="en-US" sz="2400" b="1" dirty="0" smtClean="0"/>
              <a:t> </a:t>
            </a:r>
            <a:r>
              <a:rPr lang="en-US" altLang="ko-KR" sz="2400" b="1" dirty="0" smtClean="0"/>
              <a:t>Fibonacci Sequence</a:t>
            </a:r>
            <a:endParaRPr lang="en-US" altLang="ko-KR" sz="1800" dirty="0"/>
          </a:p>
          <a:p>
            <a:pPr marL="0" indent="0">
              <a:buNone/>
            </a:pPr>
            <a:endParaRPr lang="en-US" altLang="ko-KR" sz="1600" b="1" dirty="0" smtClean="0"/>
          </a:p>
          <a:p>
            <a:pPr marL="0" indent="0">
              <a:buNone/>
            </a:pPr>
            <a:r>
              <a:rPr lang="en-US" altLang="ko-KR" sz="1600" b="1" dirty="0"/>
              <a:t> </a:t>
            </a:r>
            <a:r>
              <a:rPr lang="en-US" altLang="ko-KR" sz="1600" b="1" dirty="0" smtClean="0"/>
              <a:t>      </a:t>
            </a:r>
            <a:r>
              <a:rPr lang="en-US" altLang="ko-KR" sz="2400" b="1" u="sng" dirty="0">
                <a:solidFill>
                  <a:srgbClr val="7030A0"/>
                </a:solidFill>
              </a:rPr>
              <a:t>n</a:t>
            </a:r>
            <a:r>
              <a:rPr lang="en-US" altLang="ko-KR" sz="2400" b="1" u="sng" baseline="30000" dirty="0">
                <a:solidFill>
                  <a:srgbClr val="7030A0"/>
                </a:solidFill>
              </a:rPr>
              <a:t>th</a:t>
            </a:r>
            <a:r>
              <a:rPr lang="en-US" altLang="ko-KR" sz="2400" b="1" u="sng" dirty="0">
                <a:solidFill>
                  <a:srgbClr val="7030A0"/>
                </a:solidFill>
              </a:rPr>
              <a:t> Fibonacci Term </a:t>
            </a:r>
            <a:r>
              <a:rPr lang="en-US" altLang="ko-KR" sz="2400" b="1" u="sng" dirty="0" smtClean="0">
                <a:solidFill>
                  <a:srgbClr val="7030A0"/>
                </a:solidFill>
              </a:rPr>
              <a:t>(</a:t>
            </a:r>
            <a:r>
              <a:rPr lang="en-US" altLang="ko-KR" sz="2400" b="1" u="sng" dirty="0" smtClean="0">
                <a:solidFill>
                  <a:srgbClr val="C00000"/>
                </a:solidFill>
              </a:rPr>
              <a:t>Iterative</a:t>
            </a:r>
            <a:r>
              <a:rPr lang="en-US" altLang="ko-KR" sz="2400" b="1" u="sng" dirty="0" smtClean="0">
                <a:solidFill>
                  <a:srgbClr val="7030A0"/>
                </a:solidFill>
              </a:rPr>
              <a:t>)</a:t>
            </a:r>
          </a:p>
          <a:p>
            <a:pPr marL="0" indent="0">
              <a:buNone/>
            </a:pPr>
            <a:endParaRPr lang="en-US" altLang="ko-KR" sz="1600" b="1" dirty="0" smtClean="0"/>
          </a:p>
          <a:p>
            <a:pPr marL="0" indent="0">
              <a:buNone/>
            </a:pPr>
            <a:endParaRPr lang="en-US" altLang="ko-KR" sz="1800" b="1" dirty="0" smtClean="0"/>
          </a:p>
        </p:txBody>
      </p:sp>
      <p:graphicFrame>
        <p:nvGraphicFramePr>
          <p:cNvPr id="4" name="표 3"/>
          <p:cNvGraphicFramePr>
            <a:graphicFrameLocks noGrp="1"/>
          </p:cNvGraphicFramePr>
          <p:nvPr>
            <p:extLst>
              <p:ext uri="{D42A27DB-BD31-4B8C-83A1-F6EECF244321}">
                <p14:modId xmlns:p14="http://schemas.microsoft.com/office/powerpoint/2010/main" val="1827131600"/>
              </p:ext>
            </p:extLst>
          </p:nvPr>
        </p:nvGraphicFramePr>
        <p:xfrm>
          <a:off x="928734" y="1999278"/>
          <a:ext cx="6246040" cy="3962400"/>
        </p:xfrm>
        <a:graphic>
          <a:graphicData uri="http://schemas.openxmlformats.org/drawingml/2006/table">
            <a:tbl>
              <a:tblPr firstRow="1" firstCol="1" bandRow="1"/>
              <a:tblGrid>
                <a:gridCol w="6246040"/>
              </a:tblGrid>
              <a:tr h="2563287">
                <a:tc>
                  <a:txBody>
                    <a:bodyPr/>
                    <a:lstStyle/>
                    <a:p>
                      <a:pPr algn="just" latinLnBrk="1">
                        <a:spcAft>
                          <a:spcPts val="0"/>
                        </a:spcAft>
                      </a:pPr>
                      <a:r>
                        <a:rPr lang="en-US" sz="20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fib2 </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20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p>
                    <a:p>
                      <a:pPr algn="just" latinLnBrk="1">
                        <a:spcAft>
                          <a:spcPts val="0"/>
                        </a:spcAft>
                      </a:pP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index </a:t>
                      </a:r>
                      <a:r>
                        <a:rPr lang="en-US" altLang="ko-KR" sz="20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p>
                    <a:p>
                      <a:pPr algn="just" latinLnBrk="1">
                        <a:spcAft>
                          <a:spcPts val="0"/>
                        </a:spcAft>
                      </a:pPr>
                      <a:r>
                        <a:rPr lang="en-US" altLang="ko-KR" sz="2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20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f[0 . . n];</a:t>
                      </a:r>
                    </a:p>
                    <a:p>
                      <a:pPr algn="just" latinLnBrk="1">
                        <a:spcAft>
                          <a:spcPts val="0"/>
                        </a:spcAft>
                      </a:pPr>
                      <a:endPar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f[0]</a:t>
                      </a:r>
                      <a:r>
                        <a:rPr lang="en-US" altLang="ko-KR" sz="2000" b="1" kern="100" baseline="0" dirty="0" smtClean="0">
                          <a:effectLst/>
                          <a:latin typeface="맑은 고딕" panose="020B0503020000020004" pitchFamily="50" charset="-127"/>
                          <a:ea typeface="맑은 고딕" panose="020B0503020000020004" pitchFamily="50" charset="-127"/>
                          <a:cs typeface="Times New Roman" panose="02020603050405020304" pitchFamily="18" charset="0"/>
                        </a:rPr>
                        <a:t> = 0;</a:t>
                      </a:r>
                      <a:endParaRPr lang="ko-KR" sz="2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(n </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&gt; </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0</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1">
                        <a:spcAft>
                          <a:spcPts val="0"/>
                        </a:spcAft>
                      </a:pP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f[1]</a:t>
                      </a:r>
                      <a:r>
                        <a:rPr lang="en-US" altLang="ko-KR" sz="2000" b="1" kern="100" baseline="0" dirty="0" smtClean="0">
                          <a:effectLst/>
                          <a:latin typeface="맑은 고딕" panose="020B0503020000020004" pitchFamily="50" charset="-127"/>
                          <a:ea typeface="맑은 고딕" panose="020B0503020000020004" pitchFamily="50" charset="-127"/>
                          <a:cs typeface="Times New Roman" panose="02020603050405020304" pitchFamily="18" charset="0"/>
                        </a:rPr>
                        <a:t> = 1;</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smtClean="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for </a:t>
                      </a:r>
                      <a:r>
                        <a:rPr lang="en-US" sz="2000" b="1"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2000" b="1" kern="100" dirty="0" err="1"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000" b="1"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&lt;=n; </a:t>
                      </a:r>
                      <a:r>
                        <a:rPr lang="en-US" sz="20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p>
                    <a:p>
                      <a:pPr algn="just" latinLnBrk="1">
                        <a:spcAft>
                          <a:spcPts val="0"/>
                        </a:spcAft>
                      </a:pP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f[</a:t>
                      </a:r>
                      <a:r>
                        <a:rPr lang="en-US" altLang="ko-KR" sz="20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 f[i-1] + f[i-2];</a:t>
                      </a:r>
                    </a:p>
                    <a:p>
                      <a:pPr algn="just" latinLnBrk="1">
                        <a:spcAft>
                          <a:spcPts val="0"/>
                        </a:spcAft>
                      </a:pPr>
                      <a:r>
                        <a:rPr lang="en-US" altLang="ko-KR"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smtClean="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    return</a:t>
                      </a:r>
                      <a:r>
                        <a:rPr lang="en-US" sz="20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f[n];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1569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buNone/>
            </a:pPr>
            <a:r>
              <a:rPr lang="en-US" altLang="ko-KR" b="1" dirty="0" smtClean="0">
                <a:solidFill>
                  <a:srgbClr val="FF0000"/>
                </a:solidFill>
              </a:rPr>
              <a:t>▣</a:t>
            </a:r>
            <a:r>
              <a:rPr lang="en-US" altLang="ko-KR" b="1" dirty="0" smtClean="0"/>
              <a:t> [Recursive Functions] : </a:t>
            </a:r>
            <a:endParaRPr lang="ko-KR" altLang="ko-KR" b="1" dirty="0"/>
          </a:p>
          <a:p>
            <a:pPr marL="0" indent="0" algn="just">
              <a:buNone/>
            </a:pPr>
            <a:endParaRPr lang="ko-KR" altLang="ko-KR" kern="100" dirty="0">
              <a:latin typeface="맑은 고딕" panose="020B0503020000020004" pitchFamily="50" charset="-127"/>
              <a:cs typeface="Times New Roman" panose="02020603050405020304" pitchFamily="18" charset="0"/>
            </a:endParaRPr>
          </a:p>
          <a:p>
            <a:pPr marL="0" indent="0" algn="just">
              <a:buNone/>
            </a:pPr>
            <a:r>
              <a:rPr lang="en-US" altLang="ko-KR" sz="1800" dirty="0" smtClean="0"/>
              <a:t>  The </a:t>
            </a:r>
            <a:r>
              <a:rPr lang="en-US" altLang="ko-KR" sz="1800" dirty="0"/>
              <a:t>more advanced uses of functions are described in this chapter. Especially important is recursion, which occurs whenever a function invokes an instance of itself, either directly or indirectly. Some programming tasks are naturally solved with the use of recursion. Also described in this chapter is the mechanism used to pass function as arguments. </a:t>
            </a:r>
            <a:endParaRPr lang="ko-KR" altLang="ko-KR" sz="1800" dirty="0"/>
          </a:p>
          <a:p>
            <a:pPr marL="0" indent="0" algn="just">
              <a:buNone/>
            </a:pPr>
            <a:endParaRPr lang="en-US" altLang="ko-KR" sz="1800" dirty="0" smtClean="0"/>
          </a:p>
          <a:p>
            <a:pPr marL="0" indent="0" algn="just">
              <a:buNone/>
            </a:pPr>
            <a:r>
              <a:rPr lang="en-US" altLang="ko-KR" sz="2400" b="1" dirty="0" smtClean="0"/>
              <a:t>1.6.1 </a:t>
            </a:r>
            <a:r>
              <a:rPr lang="en-US" altLang="ko-KR" sz="2400" b="1" dirty="0"/>
              <a:t>Recursion</a:t>
            </a:r>
            <a:endParaRPr lang="ko-KR" altLang="ko-KR" sz="2400" dirty="0"/>
          </a:p>
          <a:p>
            <a:pPr marL="0" indent="0" algn="just">
              <a:buNone/>
            </a:pPr>
            <a:r>
              <a:rPr lang="en-US" altLang="ko-KR" sz="1800" dirty="0" smtClean="0"/>
              <a:t> </a:t>
            </a:r>
          </a:p>
          <a:p>
            <a:pPr marL="0" indent="0" algn="just">
              <a:buNone/>
            </a:pPr>
            <a:r>
              <a:rPr lang="en-US" altLang="ko-KR" sz="1800" dirty="0" smtClean="0"/>
              <a:t>  - A </a:t>
            </a:r>
            <a:r>
              <a:rPr lang="en-US" altLang="ko-KR" sz="1800" dirty="0"/>
              <a:t>function is said to be recursive if it calls itself, either directly or indirectly. </a:t>
            </a:r>
            <a:endParaRPr lang="en-US" altLang="ko-KR" sz="1800" dirty="0" smtClean="0"/>
          </a:p>
          <a:p>
            <a:pPr marL="0" indent="0" algn="just">
              <a:buNone/>
            </a:pPr>
            <a:r>
              <a:rPr lang="en-US" altLang="ko-KR" sz="1800" dirty="0" smtClean="0"/>
              <a:t>  - In </a:t>
            </a:r>
            <a:r>
              <a:rPr lang="en-US" altLang="ko-KR" sz="1800" dirty="0"/>
              <a:t>C all functions can be used recursively. </a:t>
            </a:r>
            <a:endParaRPr lang="en-US" altLang="ko-KR" sz="1800" dirty="0" smtClean="0"/>
          </a:p>
          <a:p>
            <a:pPr marL="0" indent="0" algn="just">
              <a:buNone/>
            </a:pPr>
            <a:r>
              <a:rPr lang="en-US" altLang="ko-KR" sz="1800" dirty="0" smtClean="0"/>
              <a:t>  - In </a:t>
            </a:r>
            <a:r>
              <a:rPr lang="en-US" altLang="ko-KR" sz="1800" dirty="0"/>
              <a:t>its simplest from the idea of recursion is straightforward. </a:t>
            </a:r>
            <a:endParaRPr lang="en-US" altLang="ko-KR" sz="1800" dirty="0" smtClean="0"/>
          </a:p>
          <a:p>
            <a:pPr marL="0" indent="0" algn="just">
              <a:buNone/>
            </a:pPr>
            <a:r>
              <a:rPr lang="en-US" altLang="ko-KR" sz="1800" dirty="0" smtClean="0"/>
              <a:t>  - Try </a:t>
            </a:r>
            <a:r>
              <a:rPr lang="en-US" altLang="ko-KR" sz="1800" dirty="0"/>
              <a:t>the following program.</a:t>
            </a:r>
            <a:endParaRPr lang="ko-KR" altLang="ko-KR" sz="1800" dirty="0"/>
          </a:p>
          <a:p>
            <a:pPr marL="0" indent="0" algn="just">
              <a:buNone/>
            </a:pPr>
            <a:endParaRPr lang="ko-KR" altLang="en-US" sz="1800" dirty="0"/>
          </a:p>
        </p:txBody>
      </p:sp>
    </p:spTree>
    <p:extLst>
      <p:ext uri="{BB962C8B-B14F-4D97-AF65-F5344CB8AC3E}">
        <p14:creationId xmlns:p14="http://schemas.microsoft.com/office/powerpoint/2010/main" val="1289206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buNone/>
            </a:pPr>
            <a:r>
              <a:rPr lang="en-US" altLang="ko-KR" b="1" dirty="0" smtClean="0">
                <a:solidFill>
                  <a:srgbClr val="FF0000"/>
                </a:solidFill>
              </a:rPr>
              <a:t>▣</a:t>
            </a:r>
            <a:r>
              <a:rPr lang="en-US" altLang="ko-KR" b="1" dirty="0" smtClean="0"/>
              <a:t> [</a:t>
            </a:r>
            <a:r>
              <a:rPr lang="ko-KR" altLang="en-US" b="1" dirty="0" smtClean="0"/>
              <a:t>예제 </a:t>
            </a:r>
            <a:r>
              <a:rPr lang="en-US" altLang="ko-KR" b="1" dirty="0" smtClean="0"/>
              <a:t>1] : </a:t>
            </a:r>
            <a:endParaRPr lang="ko-KR" altLang="ko-KR" kern="100" dirty="0">
              <a:latin typeface="맑은 고딕" panose="020B0503020000020004" pitchFamily="50" charset="-127"/>
              <a:cs typeface="Times New Roman" panose="02020603050405020304" pitchFamily="18" charset="0"/>
            </a:endParaRPr>
          </a:p>
          <a:p>
            <a:pPr marL="0" indent="0" algn="just">
              <a:buNone/>
            </a:pPr>
            <a:r>
              <a:rPr lang="en-US" altLang="ko-KR" sz="1800" dirty="0" smtClean="0"/>
              <a:t> </a:t>
            </a:r>
          </a:p>
          <a:p>
            <a:pPr marL="0" indent="0" algn="just">
              <a:buNone/>
            </a:pPr>
            <a:endParaRPr lang="en-US" altLang="ko-KR" sz="1800" dirty="0" smtClean="0"/>
          </a:p>
          <a:p>
            <a:pPr marL="0" indent="0" algn="just">
              <a:buNone/>
            </a:pPr>
            <a:endParaRPr lang="en-US" altLang="ko-KR" sz="1800" dirty="0"/>
          </a:p>
          <a:p>
            <a:pPr marL="0" indent="0" algn="just">
              <a:buNone/>
            </a:pPr>
            <a:endParaRPr lang="en-US" altLang="ko-KR" sz="1800" dirty="0" smtClean="0"/>
          </a:p>
          <a:p>
            <a:pPr marL="0" indent="0" algn="just">
              <a:buNone/>
            </a:pPr>
            <a:endParaRPr lang="en-US" altLang="ko-KR" sz="1800" dirty="0"/>
          </a:p>
          <a:p>
            <a:pPr marL="0" indent="0" algn="just">
              <a:buNone/>
            </a:pPr>
            <a:endParaRPr lang="en-US" altLang="ko-KR" sz="1800" dirty="0" smtClean="0"/>
          </a:p>
          <a:p>
            <a:pPr marL="0" indent="0" algn="just">
              <a:buNone/>
            </a:pPr>
            <a:endParaRPr lang="en-US" altLang="ko-KR" sz="1800" dirty="0" smtClean="0"/>
          </a:p>
          <a:p>
            <a:pPr marL="0" indent="0" algn="just">
              <a:buNone/>
            </a:pPr>
            <a:endParaRPr lang="en-US" altLang="ko-KR" sz="1800" dirty="0"/>
          </a:p>
        </p:txBody>
      </p:sp>
      <p:graphicFrame>
        <p:nvGraphicFramePr>
          <p:cNvPr id="2" name="표 1"/>
          <p:cNvGraphicFramePr>
            <a:graphicFrameLocks noGrp="1"/>
          </p:cNvGraphicFramePr>
          <p:nvPr>
            <p:extLst>
              <p:ext uri="{D42A27DB-BD31-4B8C-83A1-F6EECF244321}">
                <p14:modId xmlns:p14="http://schemas.microsoft.com/office/powerpoint/2010/main" val="2578262927"/>
              </p:ext>
            </p:extLst>
          </p:nvPr>
        </p:nvGraphicFramePr>
        <p:xfrm>
          <a:off x="614336" y="1485901"/>
          <a:ext cx="5788660" cy="1522268"/>
        </p:xfrm>
        <a:graphic>
          <a:graphicData uri="http://schemas.openxmlformats.org/drawingml/2006/table">
            <a:tbl>
              <a:tblPr firstRow="1" firstCol="1" bandRow="1"/>
              <a:tblGrid>
                <a:gridCol w="5788660"/>
              </a:tblGrid>
              <a:tr h="1522268">
                <a:tc>
                  <a:txBody>
                    <a:bodyPr/>
                    <a:lstStyle/>
                    <a:p>
                      <a:pPr algn="just" latinLnBrk="1">
                        <a:spcAft>
                          <a:spcPts val="0"/>
                        </a:spcAft>
                      </a:pP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main( )</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8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printf</a:t>
                      </a: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The universe is never ending!   “);</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8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main( )</a:t>
                      </a: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2888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buNone/>
            </a:pPr>
            <a:r>
              <a:rPr lang="en-US" altLang="ko-KR" b="1" dirty="0" smtClean="0">
                <a:solidFill>
                  <a:srgbClr val="FF0000"/>
                </a:solidFill>
              </a:rPr>
              <a:t>▣</a:t>
            </a:r>
            <a:r>
              <a:rPr lang="en-US" altLang="ko-KR" b="1" dirty="0" smtClean="0"/>
              <a:t> [</a:t>
            </a:r>
            <a:r>
              <a:rPr lang="ko-KR" altLang="en-US" b="1" dirty="0" smtClean="0"/>
              <a:t>예제 </a:t>
            </a:r>
            <a:r>
              <a:rPr lang="en-US" altLang="ko-KR" b="1" dirty="0" smtClean="0"/>
              <a:t>2] : </a:t>
            </a:r>
            <a:endParaRPr lang="ko-KR" altLang="ko-KR" kern="100" dirty="0">
              <a:latin typeface="맑은 고딕" panose="020B0503020000020004" pitchFamily="50" charset="-127"/>
              <a:cs typeface="Times New Roman" panose="02020603050405020304" pitchFamily="18" charset="0"/>
            </a:endParaRPr>
          </a:p>
          <a:p>
            <a:pPr marL="0" indent="0" algn="just">
              <a:buNone/>
            </a:pPr>
            <a:r>
              <a:rPr lang="en-US" altLang="ko-KR" sz="1800" dirty="0" smtClean="0"/>
              <a:t> </a:t>
            </a:r>
          </a:p>
          <a:p>
            <a:pPr marL="0" indent="0" algn="just">
              <a:buNone/>
            </a:pPr>
            <a:r>
              <a:rPr lang="en-US" altLang="ko-KR" sz="1800" dirty="0" smtClean="0"/>
              <a:t>     Another </a:t>
            </a:r>
            <a:r>
              <a:rPr lang="en-US" altLang="ko-KR" sz="1800" dirty="0"/>
              <a:t>simple example of </a:t>
            </a:r>
            <a:r>
              <a:rPr lang="en-US" altLang="ko-KR" sz="1800" b="1" dirty="0">
                <a:solidFill>
                  <a:srgbClr val="7030A0"/>
                </a:solidFill>
              </a:rPr>
              <a:t>recursive function</a:t>
            </a:r>
            <a:r>
              <a:rPr lang="en-US" altLang="ko-KR" sz="1800" dirty="0"/>
              <a:t> is the following. </a:t>
            </a:r>
            <a:endParaRPr lang="en-US" altLang="ko-KR" sz="1800" dirty="0" smtClean="0"/>
          </a:p>
          <a:p>
            <a:pPr marL="0" indent="0" algn="just">
              <a:buNone/>
            </a:pPr>
            <a:r>
              <a:rPr lang="en-US" altLang="ko-KR" sz="1800" dirty="0"/>
              <a:t> </a:t>
            </a:r>
            <a:r>
              <a:rPr lang="en-US" altLang="ko-KR" sz="1800" dirty="0" smtClean="0"/>
              <a:t>    It </a:t>
            </a:r>
            <a:r>
              <a:rPr lang="en-US" altLang="ko-KR" sz="1800" dirty="0"/>
              <a:t>computes the sum of the first n positive integer.</a:t>
            </a:r>
            <a:endParaRPr lang="ko-KR" altLang="ko-KR" sz="1800" dirty="0"/>
          </a:p>
          <a:p>
            <a:pPr marL="0" indent="0" algn="just">
              <a:buNone/>
            </a:pPr>
            <a:endParaRPr lang="en-US" altLang="ko-KR" sz="1800" dirty="0" smtClean="0"/>
          </a:p>
          <a:p>
            <a:pPr marL="0" indent="0" algn="just">
              <a:buNone/>
            </a:pPr>
            <a:endParaRPr lang="en-US" altLang="ko-KR" sz="1800" dirty="0"/>
          </a:p>
          <a:p>
            <a:pPr marL="0" indent="0" algn="just">
              <a:buNone/>
            </a:pPr>
            <a:endParaRPr lang="en-US" altLang="ko-KR" sz="1800" dirty="0" smtClean="0"/>
          </a:p>
          <a:p>
            <a:pPr marL="0" indent="0" algn="just">
              <a:buNone/>
            </a:pPr>
            <a:endParaRPr lang="en-US" altLang="ko-KR" sz="1800" dirty="0"/>
          </a:p>
          <a:p>
            <a:pPr marL="0" indent="0" algn="just">
              <a:buNone/>
            </a:pPr>
            <a:endParaRPr lang="en-US" altLang="ko-KR" sz="1800" dirty="0" smtClean="0"/>
          </a:p>
          <a:p>
            <a:pPr marL="0" indent="0" algn="just">
              <a:buNone/>
            </a:pPr>
            <a:endParaRPr lang="en-US" altLang="ko-KR" sz="1800" dirty="0" smtClean="0"/>
          </a:p>
          <a:p>
            <a:pPr marL="0" indent="0" algn="just">
              <a:buNone/>
            </a:pPr>
            <a:endParaRPr lang="en-US" altLang="ko-KR" sz="1800" dirty="0"/>
          </a:p>
        </p:txBody>
      </p:sp>
      <p:graphicFrame>
        <p:nvGraphicFramePr>
          <p:cNvPr id="4" name="표 3"/>
          <p:cNvGraphicFramePr>
            <a:graphicFrameLocks noGrp="1"/>
          </p:cNvGraphicFramePr>
          <p:nvPr>
            <p:extLst>
              <p:ext uri="{D42A27DB-BD31-4B8C-83A1-F6EECF244321}">
                <p14:modId xmlns:p14="http://schemas.microsoft.com/office/powerpoint/2010/main" val="2056152156"/>
              </p:ext>
            </p:extLst>
          </p:nvPr>
        </p:nvGraphicFramePr>
        <p:xfrm>
          <a:off x="915670" y="2498766"/>
          <a:ext cx="5788660" cy="2416133"/>
        </p:xfrm>
        <a:graphic>
          <a:graphicData uri="http://schemas.openxmlformats.org/drawingml/2006/table">
            <a:tbl>
              <a:tblPr firstRow="1" firstCol="1" bandRow="1"/>
              <a:tblGrid>
                <a:gridCol w="5788660"/>
              </a:tblGrid>
              <a:tr h="2416133">
                <a:tc>
                  <a:txBody>
                    <a:bodyPr/>
                    <a:lstStyle/>
                    <a:p>
                      <a:pPr algn="just" latinLnBrk="1">
                        <a:spcAft>
                          <a:spcPts val="0"/>
                        </a:spcAft>
                      </a:pPr>
                      <a:r>
                        <a:rPr lang="en-US" sz="20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sum(</a:t>
                      </a:r>
                      <a:r>
                        <a:rPr lang="en-US" sz="20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(n &lt;= 1)</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return (n);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else</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return (n + </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sum(n-1)</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9016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lgn="just">
              <a:buNone/>
            </a:pPr>
            <a:r>
              <a:rPr lang="en-US" altLang="ko-KR" sz="1800" dirty="0" smtClean="0"/>
              <a:t> </a:t>
            </a:r>
          </a:p>
          <a:p>
            <a:pPr marL="0" indent="0" algn="just">
              <a:buNone/>
            </a:pPr>
            <a:r>
              <a:rPr lang="en-US" altLang="ko-KR" sz="1800" dirty="0" smtClean="0"/>
              <a:t>  </a:t>
            </a:r>
            <a:r>
              <a:rPr lang="en-US" altLang="ko-KR" sz="2000" dirty="0" smtClean="0"/>
              <a:t>- Simple </a:t>
            </a:r>
            <a:r>
              <a:rPr lang="en-US" altLang="ko-KR" sz="2000" dirty="0"/>
              <a:t>recursive routines follow a standard template. </a:t>
            </a:r>
            <a:endParaRPr lang="en-US" altLang="ko-KR" sz="2000" dirty="0" smtClean="0"/>
          </a:p>
          <a:p>
            <a:pPr marL="0" indent="0" algn="just">
              <a:buNone/>
            </a:pPr>
            <a:r>
              <a:rPr lang="en-US" altLang="ko-KR" sz="2000" dirty="0"/>
              <a:t> </a:t>
            </a:r>
            <a:r>
              <a:rPr lang="en-US" altLang="ko-KR" sz="2000" dirty="0" smtClean="0"/>
              <a:t> - Typically </a:t>
            </a:r>
            <a:r>
              <a:rPr lang="en-US" altLang="ko-KR" sz="2000" dirty="0"/>
              <a:t>there is base case (or cases) that is tested for upon entry to the function</a:t>
            </a:r>
            <a:r>
              <a:rPr lang="en-US" altLang="ko-KR" sz="2000" dirty="0" smtClean="0"/>
              <a:t>..</a:t>
            </a:r>
            <a:endParaRPr lang="en-US" altLang="ko-KR" sz="2000" dirty="0"/>
          </a:p>
          <a:p>
            <a:pPr marL="0" indent="0" algn="just">
              <a:buNone/>
            </a:pPr>
            <a:r>
              <a:rPr lang="en-US" altLang="ko-KR" sz="2000" dirty="0" smtClean="0"/>
              <a:t>  - In </a:t>
            </a:r>
            <a:r>
              <a:rPr lang="en-US" altLang="ko-KR" sz="2000" b="1" dirty="0"/>
              <a:t>sum( )</a:t>
            </a:r>
            <a:r>
              <a:rPr lang="en-US" altLang="ko-KR" sz="2000" dirty="0"/>
              <a:t> the variable n was reduced by 1 each time </a:t>
            </a:r>
            <a:endParaRPr lang="en-US" altLang="ko-KR" sz="2000" dirty="0" smtClean="0"/>
          </a:p>
          <a:p>
            <a:pPr marL="0" indent="0" algn="just">
              <a:buNone/>
            </a:pPr>
            <a:r>
              <a:rPr lang="en-US" altLang="ko-KR" sz="2000" dirty="0"/>
              <a:t> </a:t>
            </a:r>
            <a:r>
              <a:rPr lang="en-US" altLang="ko-KR" sz="2000" dirty="0" smtClean="0"/>
              <a:t>   until </a:t>
            </a:r>
            <a:r>
              <a:rPr lang="en-US" altLang="ko-KR" sz="2000" dirty="0"/>
              <a:t>the base case with n equal to 1 was reached.</a:t>
            </a:r>
            <a:endParaRPr lang="en-US" altLang="ko-KR" sz="2000" b="1" dirty="0" smtClean="0"/>
          </a:p>
          <a:p>
            <a:pPr marL="0" indent="0" algn="just">
              <a:buNone/>
            </a:pPr>
            <a:endParaRPr lang="en-US" altLang="ko-KR" sz="2000" dirty="0"/>
          </a:p>
          <a:p>
            <a:pPr marL="0" indent="0" algn="just">
              <a:buNone/>
            </a:pPr>
            <a:endParaRPr lang="en-US" altLang="ko-KR" sz="1800" dirty="0" smtClean="0"/>
          </a:p>
          <a:p>
            <a:pPr marL="0" indent="0" algn="just">
              <a:buNone/>
            </a:pPr>
            <a:endParaRPr lang="en-US" altLang="ko-KR" sz="1800" dirty="0" smtClean="0"/>
          </a:p>
          <a:p>
            <a:pPr marL="0" indent="0" algn="just">
              <a:buNone/>
            </a:pPr>
            <a:endParaRPr lang="en-US" altLang="ko-KR" sz="1800" dirty="0"/>
          </a:p>
        </p:txBody>
      </p:sp>
      <p:pic>
        <p:nvPicPr>
          <p:cNvPr id="5" name="그림 4"/>
          <p:cNvPicPr>
            <a:picLocks noChangeAspect="1"/>
          </p:cNvPicPr>
          <p:nvPr/>
        </p:nvPicPr>
        <p:blipFill>
          <a:blip r:embed="rId2"/>
          <a:stretch>
            <a:fillRect/>
          </a:stretch>
        </p:blipFill>
        <p:spPr>
          <a:xfrm>
            <a:off x="802357" y="2838957"/>
            <a:ext cx="8675360" cy="2676376"/>
          </a:xfrm>
          <a:prstGeom prst="rect">
            <a:avLst/>
          </a:prstGeom>
        </p:spPr>
      </p:pic>
    </p:spTree>
    <p:extLst>
      <p:ext uri="{BB962C8B-B14F-4D97-AF65-F5344CB8AC3E}">
        <p14:creationId xmlns:p14="http://schemas.microsoft.com/office/powerpoint/2010/main" val="3713130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384464" y="540327"/>
                <a:ext cx="11398827" cy="6224155"/>
              </a:xfrm>
            </p:spPr>
            <p:txBody>
              <a:bodyPr>
                <a:normAutofit/>
              </a:bodyPr>
              <a:lstStyle/>
              <a:p>
                <a:pPr marL="0" indent="0">
                  <a:buNone/>
                </a:pPr>
                <a:endParaRPr lang="en-US" altLang="ko-KR" sz="2400" dirty="0" smtClean="0"/>
              </a:p>
              <a:p>
                <a:pPr marL="0" indent="0">
                  <a:buNone/>
                </a:pPr>
                <a:r>
                  <a:rPr lang="en-US" altLang="ko-KR" sz="2400" dirty="0" smtClean="0"/>
                  <a:t>  - Let </a:t>
                </a:r>
                <a:r>
                  <a:rPr lang="en-US" altLang="ko-KR" sz="2400" dirty="0"/>
                  <a:t>us write a few more recursive function to practice this technique</a:t>
                </a:r>
                <a:r>
                  <a:rPr lang="en-US" altLang="ko-KR" sz="2400" dirty="0" smtClean="0"/>
                  <a:t>.</a:t>
                </a:r>
                <a:endParaRPr lang="en-US" altLang="ko-KR" sz="2400" b="1" dirty="0" smtClean="0"/>
              </a:p>
              <a:p>
                <a:pPr marL="0" indent="0">
                  <a:buNone/>
                </a:pPr>
                <a:r>
                  <a:rPr lang="en-US" altLang="ko-KR" sz="2400" dirty="0" smtClean="0"/>
                  <a:t>  - For </a:t>
                </a:r>
                <a:r>
                  <a:rPr lang="en-US" altLang="ko-KR" sz="2400" dirty="0"/>
                  <a:t>a nonnegative integer n the factorial of n, written </a:t>
                </a:r>
                <a:r>
                  <a:rPr lang="en-US" altLang="ko-KR" sz="2400" b="1" dirty="0">
                    <a:solidFill>
                      <a:srgbClr val="C00000"/>
                    </a:solidFill>
                  </a:rPr>
                  <a:t>n!</a:t>
                </a:r>
                <a:r>
                  <a:rPr lang="en-US" altLang="ko-KR" sz="2400" dirty="0"/>
                  <a:t>, is defined by </a:t>
                </a:r>
                <a:endParaRPr lang="ko-KR" altLang="ko-KR" sz="2400" dirty="0"/>
              </a:p>
              <a:p>
                <a:pPr marL="0" indent="0">
                  <a:buNone/>
                </a:pPr>
                <a:r>
                  <a:rPr lang="en-US" altLang="ko-KR" sz="2400" dirty="0"/>
                  <a:t>    </a:t>
                </a:r>
                <a:r>
                  <a:rPr lang="en-US" altLang="ko-KR" sz="2400" dirty="0" smtClean="0"/>
                  <a:t>   </a:t>
                </a:r>
                <a14:m>
                  <m:oMath xmlns:m="http://schemas.openxmlformats.org/officeDocument/2006/math">
                    <m:r>
                      <a:rPr lang="en-US" altLang="ko-KR" sz="2400" b="1" i="1">
                        <a:latin typeface="Cambria Math" panose="02040503050406030204" pitchFamily="18" charset="0"/>
                      </a:rPr>
                      <m:t>𝟎</m:t>
                    </m:r>
                    <m:r>
                      <a:rPr lang="en-US" altLang="ko-KR" sz="2400" b="1">
                        <a:latin typeface="Cambria Math" panose="02040503050406030204" pitchFamily="18" charset="0"/>
                      </a:rPr>
                      <m:t>!=</m:t>
                    </m:r>
                    <m:r>
                      <a:rPr lang="en-US" altLang="ko-KR" sz="2400" b="1" i="1">
                        <a:latin typeface="Cambria Math" panose="02040503050406030204" pitchFamily="18" charset="0"/>
                      </a:rPr>
                      <m:t>𝟏</m:t>
                    </m:r>
                  </m:oMath>
                </a14:m>
                <a:endParaRPr lang="ko-KR" altLang="ko-KR" sz="2400" dirty="0"/>
              </a:p>
              <a:p>
                <a:pPr marL="0" indent="0">
                  <a:buNone/>
                </a:pPr>
                <a:r>
                  <a:rPr lang="en-US" altLang="ko-KR" sz="2400" dirty="0"/>
                  <a:t>    </a:t>
                </a:r>
                <a:r>
                  <a:rPr lang="en-US" altLang="ko-KR" sz="2400" dirty="0" smtClean="0"/>
                  <a:t>   </a:t>
                </a:r>
                <a14:m>
                  <m:oMath xmlns:m="http://schemas.openxmlformats.org/officeDocument/2006/math">
                    <m:r>
                      <a:rPr lang="en-US" altLang="ko-KR" sz="2400" b="1" i="1">
                        <a:latin typeface="Cambria Math" panose="02040503050406030204" pitchFamily="18" charset="0"/>
                      </a:rPr>
                      <m:t>𝐧</m:t>
                    </m:r>
                    <m:r>
                      <a:rPr lang="en-US" altLang="ko-KR" sz="2400" b="1">
                        <a:latin typeface="Cambria Math" panose="02040503050406030204" pitchFamily="18" charset="0"/>
                      </a:rPr>
                      <m:t>!=</m:t>
                    </m:r>
                    <m:r>
                      <a:rPr lang="en-US" altLang="ko-KR" sz="2400" b="1" i="1">
                        <a:latin typeface="Cambria Math" panose="02040503050406030204" pitchFamily="18" charset="0"/>
                      </a:rPr>
                      <m:t>𝐧</m:t>
                    </m:r>
                    <m:d>
                      <m:dPr>
                        <m:ctrlPr>
                          <a:rPr lang="ko-KR" altLang="ko-KR" sz="2400" b="1" i="1">
                            <a:latin typeface="Cambria Math" panose="02040503050406030204" pitchFamily="18" charset="0"/>
                          </a:rPr>
                        </m:ctrlPr>
                      </m:dPr>
                      <m:e>
                        <m:r>
                          <a:rPr lang="en-US" altLang="ko-KR" sz="2400" b="1" i="1">
                            <a:latin typeface="Cambria Math" panose="02040503050406030204" pitchFamily="18" charset="0"/>
                          </a:rPr>
                          <m:t>𝐧</m:t>
                        </m:r>
                        <m:r>
                          <a:rPr lang="en-US" altLang="ko-KR" sz="2400" b="1" i="1">
                            <a:latin typeface="Cambria Math" panose="02040503050406030204" pitchFamily="18" charset="0"/>
                          </a:rPr>
                          <m:t>−</m:t>
                        </m:r>
                        <m:r>
                          <a:rPr lang="en-US" altLang="ko-KR" sz="2400" b="1" i="1">
                            <a:latin typeface="Cambria Math" panose="02040503050406030204" pitchFamily="18" charset="0"/>
                          </a:rPr>
                          <m:t>𝟏</m:t>
                        </m:r>
                      </m:e>
                    </m:d>
                    <m:d>
                      <m:dPr>
                        <m:ctrlPr>
                          <a:rPr lang="ko-KR" altLang="ko-KR" sz="2400" b="1" i="1">
                            <a:latin typeface="Cambria Math" panose="02040503050406030204" pitchFamily="18" charset="0"/>
                          </a:rPr>
                        </m:ctrlPr>
                      </m:dPr>
                      <m:e>
                        <m:r>
                          <a:rPr lang="en-US" altLang="ko-KR" sz="2400" b="1" i="1">
                            <a:latin typeface="Cambria Math" panose="02040503050406030204" pitchFamily="18" charset="0"/>
                          </a:rPr>
                          <m:t>𝐧</m:t>
                        </m:r>
                        <m:r>
                          <a:rPr lang="en-US" altLang="ko-KR" sz="2400" b="1" i="1">
                            <a:latin typeface="Cambria Math" panose="02040503050406030204" pitchFamily="18" charset="0"/>
                          </a:rPr>
                          <m:t>−</m:t>
                        </m:r>
                        <m:r>
                          <a:rPr lang="en-US" altLang="ko-KR" sz="2400" b="1" i="1">
                            <a:latin typeface="Cambria Math" panose="02040503050406030204" pitchFamily="18" charset="0"/>
                          </a:rPr>
                          <m:t>𝟐</m:t>
                        </m:r>
                      </m:e>
                    </m:d>
                    <m:r>
                      <a:rPr lang="en-US" altLang="ko-KR" sz="2400" b="1">
                        <a:latin typeface="Cambria Math" panose="02040503050406030204" pitchFamily="18" charset="0"/>
                      </a:rPr>
                      <m:t>∙ ∙ ∙</m:t>
                    </m:r>
                    <m:r>
                      <a:rPr lang="en-US" altLang="ko-KR" sz="2400" b="1" i="1">
                        <a:latin typeface="Cambria Math" panose="02040503050406030204" pitchFamily="18" charset="0"/>
                      </a:rPr>
                      <m:t>𝟑</m:t>
                    </m:r>
                    <m:r>
                      <a:rPr lang="en-US" altLang="ko-KR" sz="2400" b="1">
                        <a:latin typeface="Cambria Math" panose="02040503050406030204" pitchFamily="18" charset="0"/>
                      </a:rPr>
                      <m:t>∙</m:t>
                    </m:r>
                    <m:r>
                      <a:rPr lang="en-US" altLang="ko-KR" sz="2400" b="1" i="1">
                        <a:latin typeface="Cambria Math" panose="02040503050406030204" pitchFamily="18" charset="0"/>
                      </a:rPr>
                      <m:t>𝟐</m:t>
                    </m:r>
                    <m:r>
                      <a:rPr lang="en-US" altLang="ko-KR" sz="2400" b="1">
                        <a:latin typeface="Cambria Math" panose="02040503050406030204" pitchFamily="18" charset="0"/>
                      </a:rPr>
                      <m:t>∙</m:t>
                    </m:r>
                    <m:r>
                      <a:rPr lang="en-US" altLang="ko-KR" sz="2400" b="1" i="1">
                        <a:latin typeface="Cambria Math" panose="02040503050406030204" pitchFamily="18" charset="0"/>
                      </a:rPr>
                      <m:t>𝟏</m:t>
                    </m:r>
                    <m:r>
                      <a:rPr lang="en-US" altLang="ko-KR" sz="2400" b="1">
                        <a:latin typeface="Cambria Math" panose="02040503050406030204" pitchFamily="18" charset="0"/>
                      </a:rPr>
                      <m:t>         </m:t>
                    </m:r>
                    <m:r>
                      <a:rPr lang="en-US" altLang="ko-KR" sz="2400" b="1" i="1">
                        <a:latin typeface="Cambria Math" panose="02040503050406030204" pitchFamily="18" charset="0"/>
                      </a:rPr>
                      <m:t>𝐟𝐨𝐫</m:t>
                    </m:r>
                    <m:r>
                      <a:rPr lang="en-US" altLang="ko-KR" sz="2400" b="1">
                        <a:latin typeface="Cambria Math" panose="02040503050406030204" pitchFamily="18" charset="0"/>
                      </a:rPr>
                      <m:t>  </m:t>
                    </m:r>
                    <m:r>
                      <a:rPr lang="en-US" altLang="ko-KR" sz="2400" b="1" i="1">
                        <a:latin typeface="Cambria Math" panose="02040503050406030204" pitchFamily="18" charset="0"/>
                      </a:rPr>
                      <m:t>𝐧</m:t>
                    </m:r>
                    <m:r>
                      <a:rPr lang="en-US" altLang="ko-KR" sz="2400" i="1">
                        <a:latin typeface="Cambria Math" panose="02040503050406030204" pitchFamily="18" charset="0"/>
                      </a:rPr>
                      <m:t>&gt;0</m:t>
                    </m:r>
                  </m:oMath>
                </a14:m>
                <a:endParaRPr lang="ko-KR" altLang="ko-KR" sz="2400" dirty="0"/>
              </a:p>
              <a:p>
                <a:pPr marL="0" indent="0">
                  <a:buNone/>
                </a:pPr>
                <a:endParaRPr lang="en-US" altLang="ko-KR" sz="2400" b="1" dirty="0" smtClean="0"/>
              </a:p>
              <a:p>
                <a:pPr marL="0" indent="0">
                  <a:buNone/>
                </a:pPr>
                <a:endParaRPr lang="en-US" altLang="ko-KR" sz="2400" b="1" dirty="0"/>
              </a:p>
              <a:p>
                <a:pPr marL="0" indent="0">
                  <a:buNone/>
                </a:pPr>
                <a:r>
                  <a:rPr lang="en-US" altLang="ko-KR" sz="2400" dirty="0" smtClean="0">
                    <a:solidFill>
                      <a:srgbClr val="C00000"/>
                    </a:solidFill>
                  </a:rPr>
                  <a:t>●</a:t>
                </a:r>
                <a:r>
                  <a:rPr lang="en-US" altLang="ko-KR" sz="2400" dirty="0" smtClean="0"/>
                  <a:t> An </a:t>
                </a:r>
                <a:r>
                  <a:rPr lang="en-US" altLang="ko-KR" sz="2400" dirty="0"/>
                  <a:t>equivalent recursive definition is given by  </a:t>
                </a:r>
                <a:endParaRPr lang="ko-KR" altLang="ko-KR" sz="2400" dirty="0"/>
              </a:p>
              <a:p>
                <a:pPr marL="0" indent="0">
                  <a:buNone/>
                </a:pPr>
                <a:r>
                  <a:rPr lang="en-US" altLang="ko-KR" sz="2400" dirty="0"/>
                  <a:t> </a:t>
                </a:r>
                <a14:m>
                  <m:oMath xmlns:m="http://schemas.openxmlformats.org/officeDocument/2006/math">
                    <m:r>
                      <a:rPr lang="en-US" altLang="ko-KR" sz="2400" b="0" i="0" smtClean="0">
                        <a:latin typeface="Cambria Math" panose="02040503050406030204" pitchFamily="18" charset="0"/>
                      </a:rPr>
                      <m:t>          </m:t>
                    </m:r>
                    <m:r>
                      <a:rPr lang="en-US" altLang="ko-KR" sz="2400" b="1" i="1">
                        <a:latin typeface="Cambria Math" panose="02040503050406030204" pitchFamily="18" charset="0"/>
                      </a:rPr>
                      <m:t>𝟎</m:t>
                    </m:r>
                    <m:r>
                      <a:rPr lang="en-US" altLang="ko-KR" sz="2400" b="1">
                        <a:latin typeface="Cambria Math" panose="02040503050406030204" pitchFamily="18" charset="0"/>
                      </a:rPr>
                      <m:t>!=</m:t>
                    </m:r>
                    <m:r>
                      <a:rPr lang="en-US" altLang="ko-KR" sz="2400" b="1" i="1">
                        <a:latin typeface="Cambria Math" panose="02040503050406030204" pitchFamily="18" charset="0"/>
                      </a:rPr>
                      <m:t>𝟏</m:t>
                    </m:r>
                  </m:oMath>
                </a14:m>
                <a:endParaRPr lang="ko-KR" altLang="ko-KR" sz="2400" dirty="0"/>
              </a:p>
              <a:p>
                <a:pPr marL="0" indent="0">
                  <a:buNone/>
                </a:pPr>
                <a:r>
                  <a:rPr lang="en-US" altLang="ko-KR" sz="2400" dirty="0"/>
                  <a:t>    </a:t>
                </a:r>
                <a:r>
                  <a:rPr lang="en-US" altLang="ko-KR" sz="2400" dirty="0" smtClean="0"/>
                  <a:t>   </a:t>
                </a:r>
                <a14:m>
                  <m:oMath xmlns:m="http://schemas.openxmlformats.org/officeDocument/2006/math">
                    <m:r>
                      <a:rPr lang="en-US" altLang="ko-KR" sz="2400" b="1" i="1">
                        <a:latin typeface="Cambria Math" panose="02040503050406030204" pitchFamily="18" charset="0"/>
                      </a:rPr>
                      <m:t>𝐧</m:t>
                    </m:r>
                    <m:r>
                      <a:rPr lang="en-US" altLang="ko-KR" sz="2400" b="1">
                        <a:latin typeface="Cambria Math" panose="02040503050406030204" pitchFamily="18" charset="0"/>
                      </a:rPr>
                      <m:t>!=</m:t>
                    </m:r>
                    <m:r>
                      <a:rPr lang="en-US" altLang="ko-KR" sz="2400" b="1" i="1">
                        <a:latin typeface="Cambria Math" panose="02040503050406030204" pitchFamily="18" charset="0"/>
                      </a:rPr>
                      <m:t>𝐧</m:t>
                    </m:r>
                    <m:d>
                      <m:dPr>
                        <m:ctrlPr>
                          <a:rPr lang="ko-KR" altLang="ko-KR" sz="2400" b="1" i="1">
                            <a:latin typeface="Cambria Math" panose="02040503050406030204" pitchFamily="18" charset="0"/>
                          </a:rPr>
                        </m:ctrlPr>
                      </m:dPr>
                      <m:e>
                        <m:r>
                          <a:rPr lang="en-US" altLang="ko-KR" sz="2400" b="1" i="1">
                            <a:latin typeface="Cambria Math" panose="02040503050406030204" pitchFamily="18" charset="0"/>
                          </a:rPr>
                          <m:t>𝐧</m:t>
                        </m:r>
                        <m:r>
                          <a:rPr lang="en-US" altLang="ko-KR" sz="2400" b="1" i="1">
                            <a:latin typeface="Cambria Math" panose="02040503050406030204" pitchFamily="18" charset="0"/>
                          </a:rPr>
                          <m:t>−</m:t>
                        </m:r>
                        <m:r>
                          <a:rPr lang="en-US" altLang="ko-KR" sz="2400" b="1" i="1">
                            <a:latin typeface="Cambria Math" panose="02040503050406030204" pitchFamily="18" charset="0"/>
                          </a:rPr>
                          <m:t>𝟏</m:t>
                        </m:r>
                      </m:e>
                    </m:d>
                    <m:r>
                      <a:rPr lang="en-US" altLang="ko-KR" sz="2400" b="1">
                        <a:latin typeface="Cambria Math" panose="02040503050406030204" pitchFamily="18" charset="0"/>
                      </a:rPr>
                      <m:t>!         </m:t>
                    </m:r>
                    <m:r>
                      <a:rPr lang="en-US" altLang="ko-KR" sz="2400" b="1" i="1">
                        <a:latin typeface="Cambria Math" panose="02040503050406030204" pitchFamily="18" charset="0"/>
                      </a:rPr>
                      <m:t>𝐟𝐨𝐫</m:t>
                    </m:r>
                    <m:r>
                      <a:rPr lang="en-US" altLang="ko-KR" sz="2400" b="1">
                        <a:latin typeface="Cambria Math" panose="02040503050406030204" pitchFamily="18" charset="0"/>
                      </a:rPr>
                      <m:t>  </m:t>
                    </m:r>
                    <m:r>
                      <a:rPr lang="en-US" altLang="ko-KR" sz="2400" b="1" i="1">
                        <a:latin typeface="Cambria Math" panose="02040503050406030204" pitchFamily="18" charset="0"/>
                      </a:rPr>
                      <m:t>𝐧</m:t>
                    </m:r>
                    <m:r>
                      <a:rPr lang="en-US" altLang="ko-KR" sz="2400" i="1">
                        <a:latin typeface="Cambria Math" panose="02040503050406030204" pitchFamily="18" charset="0"/>
                      </a:rPr>
                      <m:t>&gt;0</m:t>
                    </m:r>
                  </m:oMath>
                </a14:m>
                <a:endParaRPr lang="ko-KR" altLang="ko-KR" sz="2400" dirty="0"/>
              </a:p>
              <a:p>
                <a:pPr marL="0" indent="0" algn="just">
                  <a:buNone/>
                </a:pPr>
                <a:endParaRPr lang="en-US" altLang="ko-KR" sz="2400" b="1" dirty="0"/>
              </a:p>
              <a:p>
                <a:pPr marL="0" indent="0" algn="just">
                  <a:buNone/>
                </a:pPr>
                <a:endParaRPr lang="en-US" altLang="ko-KR" sz="2400" b="1" dirty="0" smtClean="0"/>
              </a:p>
              <a:p>
                <a:pPr marL="0" indent="0" algn="just">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384464" y="540327"/>
                <a:ext cx="11398827" cy="6224155"/>
              </a:xfrm>
              <a:blipFill rotWithShape="0">
                <a:blip r:embed="rId2"/>
                <a:stretch>
                  <a:fillRect l="-8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314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838200" y="562552"/>
            <a:ext cx="10560627" cy="1255857"/>
          </a:xfrm>
        </p:spPr>
        <p:txBody>
          <a:bodyPr>
            <a:normAutofit/>
          </a:bodyPr>
          <a:lstStyle/>
          <a:p>
            <a:r>
              <a:rPr lang="en-US" altLang="ko-KR" sz="3600" b="1" dirty="0" smtClean="0"/>
              <a:t>1.1 </a:t>
            </a:r>
            <a:r>
              <a:rPr lang="ko-KR" altLang="en-US" sz="3600" b="1" dirty="0" smtClean="0"/>
              <a:t>알고리즘들</a:t>
            </a:r>
            <a:r>
              <a:rPr lang="en-US" altLang="ko-KR" sz="3600" b="1" dirty="0" smtClean="0"/>
              <a:t> </a:t>
            </a:r>
            <a:r>
              <a:rPr lang="en-US" altLang="ko-KR" sz="3600" b="1" dirty="0"/>
              <a:t/>
            </a:r>
            <a:br>
              <a:rPr lang="en-US" altLang="ko-KR" sz="3600" b="1" dirty="0"/>
            </a:br>
            <a:r>
              <a:rPr lang="en-US" altLang="ko-KR" sz="3600" b="1" dirty="0"/>
              <a:t>     </a:t>
            </a:r>
            <a:endParaRPr lang="ko-KR" altLang="en-US" sz="2800" dirty="0"/>
          </a:p>
        </p:txBody>
      </p:sp>
      <p:sp>
        <p:nvSpPr>
          <p:cNvPr id="3" name="내용 개체 틀 2"/>
          <p:cNvSpPr>
            <a:spLocks noGrp="1"/>
          </p:cNvSpPr>
          <p:nvPr>
            <p:ph idx="1"/>
          </p:nvPr>
        </p:nvSpPr>
        <p:spPr>
          <a:xfrm>
            <a:off x="883227" y="1454727"/>
            <a:ext cx="10900064" cy="5309755"/>
          </a:xfrm>
        </p:spPr>
        <p:txBody>
          <a:bodyPr/>
          <a:lstStyle/>
          <a:p>
            <a:pPr marL="0" indent="0">
              <a:buNone/>
            </a:pPr>
            <a:r>
              <a:rPr lang="en-US" altLang="ko-KR" sz="1800" b="1" dirty="0" smtClean="0">
                <a:solidFill>
                  <a:srgbClr val="FF0000"/>
                </a:solidFill>
              </a:rPr>
              <a:t>▣</a:t>
            </a:r>
            <a:r>
              <a:rPr lang="en-US" altLang="ko-KR" sz="1800" b="1" dirty="0" smtClean="0"/>
              <a:t> </a:t>
            </a:r>
            <a:r>
              <a:rPr lang="en-US" altLang="ko-KR" sz="1800" b="1" dirty="0"/>
              <a:t>[Algorithm </a:t>
            </a:r>
            <a:r>
              <a:rPr lang="en-US" altLang="ko-KR" sz="1800" b="1" dirty="0" smtClean="0"/>
              <a:t>1.1] </a:t>
            </a:r>
            <a:r>
              <a:rPr lang="en-US" altLang="ko-KR" sz="1800" b="1" dirty="0"/>
              <a:t>: </a:t>
            </a:r>
            <a:r>
              <a:rPr lang="en-US" altLang="ko-KR" sz="1800" b="1" u="dbl" dirty="0"/>
              <a:t>Sequential Search Algorithm</a:t>
            </a:r>
            <a:endParaRPr lang="ko-KR" altLang="ko-KR" sz="1800" dirty="0"/>
          </a:p>
          <a:p>
            <a:pPr marL="0" indent="0">
              <a:buNone/>
            </a:pPr>
            <a:endParaRPr lang="en-US" altLang="ko-KR" sz="1800" dirty="0"/>
          </a:p>
          <a:p>
            <a:pPr marL="0" indent="0">
              <a:buNone/>
            </a:pPr>
            <a:r>
              <a:rPr lang="en-US" altLang="ko-KR" sz="1600" b="1" dirty="0"/>
              <a:t>Problem: Is the key x in the array S of n keys?</a:t>
            </a:r>
            <a:endParaRPr lang="ko-KR" altLang="ko-KR" sz="1600" dirty="0"/>
          </a:p>
          <a:p>
            <a:pPr marL="0" indent="0">
              <a:buNone/>
            </a:pPr>
            <a:r>
              <a:rPr lang="en-US" altLang="ko-KR" sz="1600" b="1" dirty="0"/>
              <a:t>Input: (parameters): Positive integer n, array of keys S indexed from 1 to </a:t>
            </a:r>
            <a:r>
              <a:rPr lang="en-US" altLang="ko-KR" sz="1600" b="1" dirty="0" smtClean="0"/>
              <a:t>n,</a:t>
            </a:r>
            <a:r>
              <a:rPr lang="en-US" altLang="ko-KR" sz="1600" dirty="0"/>
              <a:t> </a:t>
            </a:r>
            <a:r>
              <a:rPr lang="en-US" altLang="ko-KR" sz="1600" b="1" dirty="0" smtClean="0"/>
              <a:t>and </a:t>
            </a:r>
            <a:r>
              <a:rPr lang="en-US" altLang="ko-KR" sz="1600" b="1" dirty="0"/>
              <a:t>a key x.</a:t>
            </a:r>
            <a:endParaRPr lang="ko-KR" altLang="ko-KR" sz="1600" dirty="0"/>
          </a:p>
          <a:p>
            <a:pPr marL="0" indent="0">
              <a:buNone/>
            </a:pPr>
            <a:r>
              <a:rPr lang="en-US" altLang="ko-KR" sz="1600" b="1" dirty="0"/>
              <a:t>Output: location, the location of x in S (0 if x is not in S).</a:t>
            </a:r>
            <a:endParaRPr lang="ko-KR" altLang="en-US" sz="1600" dirty="0"/>
          </a:p>
        </p:txBody>
      </p:sp>
      <p:graphicFrame>
        <p:nvGraphicFramePr>
          <p:cNvPr id="12" name="표 11"/>
          <p:cNvGraphicFramePr>
            <a:graphicFrameLocks noGrp="1"/>
          </p:cNvGraphicFramePr>
          <p:nvPr>
            <p:extLst>
              <p:ext uri="{D42A27DB-BD31-4B8C-83A1-F6EECF244321}">
                <p14:modId xmlns:p14="http://schemas.microsoft.com/office/powerpoint/2010/main" val="2895726491"/>
              </p:ext>
            </p:extLst>
          </p:nvPr>
        </p:nvGraphicFramePr>
        <p:xfrm>
          <a:off x="967537" y="3468484"/>
          <a:ext cx="7199718" cy="2547851"/>
        </p:xfrm>
        <a:graphic>
          <a:graphicData uri="http://schemas.openxmlformats.org/drawingml/2006/table">
            <a:tbl>
              <a:tblPr firstRow="1" firstCol="1" bandRow="1"/>
              <a:tblGrid>
                <a:gridCol w="7199718"/>
              </a:tblGrid>
              <a:tr h="2547851">
                <a:tc>
                  <a:txBody>
                    <a:bodyPr/>
                    <a:lstStyle/>
                    <a:p>
                      <a:pPr algn="just" latinLnBrk="1">
                        <a:spcAft>
                          <a:spcPts val="0"/>
                        </a:spcAft>
                      </a:pP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void</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err="1">
                          <a:solidFill>
                            <a:srgbClr val="17365D"/>
                          </a:solidFill>
                          <a:effectLst/>
                          <a:latin typeface="맑은 고딕" panose="020B0503020000020004" pitchFamily="50" charset="-127"/>
                          <a:ea typeface="맑은 고딕" panose="020B0503020000020004" pitchFamily="50" charset="-127"/>
                          <a:cs typeface="Times New Roman" panose="02020603050405020304" pitchFamily="18" charset="0"/>
                        </a:rPr>
                        <a:t>seqsearch</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n,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const</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keytype</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S[ ],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keytype</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x, index location)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location = 1;</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while</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(location &lt;= n &amp;&amp; S[location] != x )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location++;</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 </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(location &gt; n)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location = 0;</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06657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384464" y="540327"/>
                <a:ext cx="11398827" cy="6224155"/>
              </a:xfrm>
            </p:spPr>
            <p:txBody>
              <a:bodyPr>
                <a:normAutofit/>
              </a:bodyPr>
              <a:lstStyle/>
              <a:p>
                <a:pPr marL="0" indent="0">
                  <a:buNone/>
                </a:pPr>
                <a:endParaRPr lang="en-US" altLang="ko-KR" sz="2400" dirty="0" smtClean="0"/>
              </a:p>
              <a:p>
                <a:pPr marL="0" indent="0">
                  <a:buNone/>
                </a:pPr>
                <a:r>
                  <a:rPr lang="en-US" altLang="ko-KR" sz="2400" dirty="0" smtClean="0">
                    <a:solidFill>
                      <a:srgbClr val="C00000"/>
                    </a:solidFill>
                  </a:rPr>
                  <a:t>●</a:t>
                </a:r>
                <a:r>
                  <a:rPr lang="en-US" altLang="ko-KR" sz="2400" dirty="0" smtClean="0"/>
                  <a:t> </a:t>
                </a:r>
                <a:r>
                  <a:rPr lang="en-US" altLang="ko-KR" sz="2400" dirty="0"/>
                  <a:t>Let us put this recursive definition into code.</a:t>
                </a:r>
                <a:endParaRPr lang="ko-KR" altLang="ko-KR" sz="2400" dirty="0"/>
              </a:p>
              <a:p>
                <a:pPr marL="0" indent="0">
                  <a:buNone/>
                </a:pPr>
                <a:endParaRPr lang="ko-KR" altLang="ko-KR" sz="2400" dirty="0"/>
              </a:p>
              <a:p>
                <a:pPr marL="0" indent="0">
                  <a:buNone/>
                </a:pPr>
                <a:r>
                  <a:rPr lang="en-US" altLang="ko-KR" sz="2400" dirty="0"/>
                  <a:t> </a:t>
                </a:r>
                <a14:m>
                  <m:oMath xmlns:m="http://schemas.openxmlformats.org/officeDocument/2006/math">
                    <m:r>
                      <a:rPr lang="en-US" altLang="ko-KR" sz="2400" b="0" i="0" smtClean="0">
                        <a:latin typeface="Cambria Math" panose="02040503050406030204" pitchFamily="18" charset="0"/>
                      </a:rPr>
                      <m:t>          </m:t>
                    </m:r>
                  </m:oMath>
                </a14:m>
                <a:endParaRPr lang="en-US" altLang="ko-KR" sz="2400" b="1" dirty="0"/>
              </a:p>
              <a:p>
                <a:pPr marL="0" indent="0" algn="just">
                  <a:buNone/>
                </a:pPr>
                <a:endParaRPr lang="en-US" altLang="ko-KR" sz="2400" b="1" dirty="0" smtClean="0"/>
              </a:p>
              <a:p>
                <a:pPr marL="0" indent="0" algn="just">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384464" y="540327"/>
                <a:ext cx="11398827" cy="6224155"/>
              </a:xfrm>
              <a:blipFill rotWithShape="0">
                <a:blip r:embed="rId2"/>
                <a:stretch>
                  <a:fillRect l="-802"/>
                </a:stretch>
              </a:blipFill>
            </p:spPr>
            <p:txBody>
              <a:bodyPr/>
              <a:lstStyle/>
              <a:p>
                <a:r>
                  <a:rPr lang="ko-KR" altLang="en-US">
                    <a:noFill/>
                  </a:rPr>
                  <a:t> </a:t>
                </a:r>
              </a:p>
            </p:txBody>
          </p:sp>
        </mc:Fallback>
      </mc:AlternateContent>
      <p:graphicFrame>
        <p:nvGraphicFramePr>
          <p:cNvPr id="2" name="표 1"/>
          <p:cNvGraphicFramePr>
            <a:graphicFrameLocks noGrp="1"/>
          </p:cNvGraphicFramePr>
          <p:nvPr>
            <p:extLst>
              <p:ext uri="{D42A27DB-BD31-4B8C-83A1-F6EECF244321}">
                <p14:modId xmlns:p14="http://schemas.microsoft.com/office/powerpoint/2010/main" val="3083803736"/>
              </p:ext>
            </p:extLst>
          </p:nvPr>
        </p:nvGraphicFramePr>
        <p:xfrm>
          <a:off x="895060" y="1744632"/>
          <a:ext cx="6399357" cy="2442904"/>
        </p:xfrm>
        <a:graphic>
          <a:graphicData uri="http://schemas.openxmlformats.org/drawingml/2006/table">
            <a:tbl>
              <a:tblPr firstRow="1" firstCol="1" bandRow="1"/>
              <a:tblGrid>
                <a:gridCol w="6399357"/>
              </a:tblGrid>
              <a:tr h="2442904">
                <a:tc>
                  <a:txBody>
                    <a:bodyPr/>
                    <a:lstStyle/>
                    <a:p>
                      <a:pPr algn="just" latinLnBrk="1">
                        <a:spcAft>
                          <a:spcPts val="0"/>
                        </a:spcAft>
                      </a:pPr>
                      <a:r>
                        <a:rPr lang="en-US" sz="2000"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factorial(</a:t>
                      </a:r>
                      <a:r>
                        <a:rPr lang="en-US" sz="2000" b="1" kern="100" dirty="0" err="1">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n)    // recursive version</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(n &lt;= 1)</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(1);</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else</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n * factorial(n-1)</a:t>
                      </a: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1226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384464" y="540327"/>
                <a:ext cx="11398827" cy="6224155"/>
              </a:xfrm>
            </p:spPr>
            <p:txBody>
              <a:bodyPr>
                <a:normAutofit/>
              </a:bodyPr>
              <a:lstStyle/>
              <a:p>
                <a:pPr marL="0" indent="0">
                  <a:buNone/>
                </a:pPr>
                <a:endParaRPr lang="en-US" altLang="ko-KR" sz="2400" dirty="0" smtClean="0"/>
              </a:p>
              <a:p>
                <a:pPr marL="0" indent="0">
                  <a:buNone/>
                </a:pPr>
                <a:r>
                  <a:rPr lang="en-US" altLang="ko-KR" sz="2400" dirty="0" smtClean="0">
                    <a:solidFill>
                      <a:srgbClr val="C00000"/>
                    </a:solidFill>
                  </a:rPr>
                  <a:t>●</a:t>
                </a:r>
                <a:r>
                  <a:rPr lang="en-US" altLang="ko-KR" sz="2400" dirty="0" smtClean="0"/>
                  <a:t> </a:t>
                </a:r>
                <a:r>
                  <a:rPr lang="en-US" altLang="ko-KR" sz="2400" dirty="0"/>
                  <a:t>Here’s what happens</a:t>
                </a:r>
                <a:r>
                  <a:rPr lang="en-US" altLang="ko-KR" sz="2400" dirty="0" smtClean="0"/>
                  <a:t>:</a:t>
                </a:r>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r>
                  <a:rPr lang="en-US" altLang="ko-KR" sz="2400" dirty="0" smtClean="0"/>
                  <a:t>  Notice </a:t>
                </a:r>
                <a:r>
                  <a:rPr lang="en-US" altLang="ko-KR" sz="2400" dirty="0"/>
                  <a:t>how the unfinished calls of </a:t>
                </a:r>
                <a:r>
                  <a:rPr lang="en-US" altLang="ko-KR" sz="2400" b="1" dirty="0"/>
                  <a:t>factorial</a:t>
                </a:r>
                <a:r>
                  <a:rPr lang="en-US" altLang="ko-KR" sz="2400" dirty="0"/>
                  <a:t> “pile up” until </a:t>
                </a:r>
                <a:r>
                  <a:rPr lang="en-US" altLang="ko-KR" sz="2400" b="1" dirty="0"/>
                  <a:t>factorial</a:t>
                </a:r>
                <a:r>
                  <a:rPr lang="en-US" altLang="ko-KR" sz="2400" dirty="0"/>
                  <a:t> is finally passed 1. At that point, the old calls of </a:t>
                </a:r>
                <a:r>
                  <a:rPr lang="en-US" altLang="ko-KR" sz="2400" b="1" dirty="0"/>
                  <a:t>factorial</a:t>
                </a:r>
                <a:r>
                  <a:rPr lang="en-US" altLang="ko-KR" sz="2400" dirty="0"/>
                  <a:t> begin to “unwind” one by one, until the original call-</a:t>
                </a:r>
                <a:r>
                  <a:rPr lang="en-US" altLang="ko-KR" sz="2400" b="1" dirty="0"/>
                  <a:t>factorial(3)</a:t>
                </a:r>
                <a:r>
                  <a:rPr lang="en-US" altLang="ko-KR" sz="2400" dirty="0"/>
                  <a:t>-finally returns with the answer, 6</a:t>
                </a:r>
                <a:r>
                  <a:rPr lang="en-US" altLang="ko-KR" sz="2400" dirty="0" smtClean="0"/>
                  <a:t>.</a:t>
                </a:r>
                <a:endParaRPr lang="ko-KR" altLang="ko-KR" sz="2400" dirty="0"/>
              </a:p>
              <a:p>
                <a:pPr marL="0" indent="0">
                  <a:buNone/>
                </a:pPr>
                <a:r>
                  <a:rPr lang="en-US" altLang="ko-KR" sz="2400" dirty="0"/>
                  <a:t> </a:t>
                </a:r>
                <a14:m>
                  <m:oMath xmlns:m="http://schemas.openxmlformats.org/officeDocument/2006/math">
                    <m:r>
                      <a:rPr lang="en-US" altLang="ko-KR" sz="2400" b="0" i="0" smtClean="0">
                        <a:latin typeface="Cambria Math" panose="02040503050406030204" pitchFamily="18" charset="0"/>
                      </a:rPr>
                      <m:t>          </m:t>
                    </m:r>
                  </m:oMath>
                </a14:m>
                <a:endParaRPr lang="en-US" altLang="ko-KR" sz="2400" b="1" dirty="0"/>
              </a:p>
              <a:p>
                <a:pPr marL="0" indent="0" algn="just">
                  <a:buNone/>
                </a:pPr>
                <a:endParaRPr lang="en-US" altLang="ko-KR" sz="2400" b="1" dirty="0" smtClean="0"/>
              </a:p>
              <a:p>
                <a:pPr marL="0" indent="0" algn="just">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384464" y="540327"/>
                <a:ext cx="11398827" cy="6224155"/>
              </a:xfrm>
              <a:blipFill rotWithShape="0">
                <a:blip r:embed="rId2"/>
                <a:stretch>
                  <a:fillRect l="-802" r="-963"/>
                </a:stretch>
              </a:blipFill>
            </p:spPr>
            <p:txBody>
              <a:bodyPr/>
              <a:lstStyle/>
              <a:p>
                <a:r>
                  <a:rPr lang="ko-KR" altLang="en-US">
                    <a:noFill/>
                  </a:rPr>
                  <a:t> </a:t>
                </a:r>
              </a:p>
            </p:txBody>
          </p:sp>
        </mc:Fallback>
      </mc:AlternateContent>
      <p:graphicFrame>
        <p:nvGraphicFramePr>
          <p:cNvPr id="4" name="표 3"/>
          <p:cNvGraphicFramePr>
            <a:graphicFrameLocks noGrp="1"/>
          </p:cNvGraphicFramePr>
          <p:nvPr>
            <p:extLst>
              <p:ext uri="{D42A27DB-BD31-4B8C-83A1-F6EECF244321}">
                <p14:modId xmlns:p14="http://schemas.microsoft.com/office/powerpoint/2010/main" val="2364532095"/>
              </p:ext>
            </p:extLst>
          </p:nvPr>
        </p:nvGraphicFramePr>
        <p:xfrm>
          <a:off x="811817" y="1691048"/>
          <a:ext cx="9828474" cy="2149432"/>
        </p:xfrm>
        <a:graphic>
          <a:graphicData uri="http://schemas.openxmlformats.org/drawingml/2006/table">
            <a:tbl>
              <a:tblPr firstRow="1" firstCol="1" bandRow="1"/>
              <a:tblGrid>
                <a:gridCol w="9828474"/>
              </a:tblGrid>
              <a:tr h="2149432">
                <a:tc>
                  <a:txBody>
                    <a:bodyPr/>
                    <a:lstStyle/>
                    <a:p>
                      <a:pPr algn="just" latinLnBrk="1">
                        <a:spcAft>
                          <a:spcPts val="0"/>
                        </a:spcAft>
                      </a:pPr>
                      <a:r>
                        <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factorial(3)</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finds that 3 is not less than or equal to 1, so it calls</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fact(2)</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which finds that 2 is not less than or equal to 1, so it calls</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628650" algn="just" latinLnBrk="1">
                        <a:spcAft>
                          <a:spcPts val="0"/>
                        </a:spcAft>
                      </a:pPr>
                      <a:r>
                        <a:rPr lang="en-US" sz="2000" b="1" kern="100" dirty="0">
                          <a:solidFill>
                            <a:srgbClr val="0070C0"/>
                          </a:solidFill>
                          <a:effectLst/>
                          <a:latin typeface="맑은 고딕" panose="020B0503020000020004" pitchFamily="50" charset="-127"/>
                          <a:ea typeface="맑은 고딕" panose="020B0503020000020004" pitchFamily="50" charset="-127"/>
                          <a:cs typeface="Times New Roman" panose="02020603050405020304" pitchFamily="18" charset="0"/>
                        </a:rPr>
                        <a:t>fact(1)</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which finds that 1 is less than or equal to 1, so it returns 1, causing</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000" b="1"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fact(2)</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to return 2 x 1 = 2, causing </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69850" algn="just" latinLnBrk="1">
                        <a:spcAft>
                          <a:spcPts val="0"/>
                        </a:spcAft>
                      </a:pPr>
                      <a:r>
                        <a:rPr lang="en-US" sz="20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factorial(3)</a:t>
                      </a:r>
                      <a:r>
                        <a:rPr lang="en-US" sz="2000" kern="100" dirty="0">
                          <a:effectLst/>
                          <a:latin typeface="맑은 고딕" panose="020B0503020000020004" pitchFamily="50" charset="-127"/>
                          <a:ea typeface="맑은 고딕" panose="020B0503020000020004" pitchFamily="50" charset="-127"/>
                          <a:cs typeface="Times New Roman" panose="02020603050405020304" pitchFamily="18" charset="0"/>
                        </a:rPr>
                        <a:t> to return 3 x 2 = 6.</a:t>
                      </a:r>
                      <a:endParaRPr lang="ko-KR" sz="2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1971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normAutofit/>
          </a:bodyPr>
          <a:lstStyle/>
          <a:p>
            <a:pPr marL="0" indent="0">
              <a:buNone/>
            </a:pPr>
            <a:r>
              <a:rPr lang="en-US" altLang="ko-KR" sz="2400" dirty="0" smtClean="0">
                <a:solidFill>
                  <a:srgbClr val="C00000"/>
                </a:solidFill>
              </a:rPr>
              <a:t>●</a:t>
            </a:r>
            <a:r>
              <a:rPr lang="en-US" altLang="ko-KR" sz="2400" dirty="0" smtClean="0"/>
              <a:t> </a:t>
            </a:r>
            <a:r>
              <a:rPr lang="en-US" altLang="ko-KR" sz="2400" dirty="0"/>
              <a:t>Most simple recursive functions can be easily rewritten as </a:t>
            </a:r>
            <a:r>
              <a:rPr lang="en-US" altLang="ko-KR" sz="2400" b="1" i="1" dirty="0">
                <a:solidFill>
                  <a:srgbClr val="C00000"/>
                </a:solidFill>
              </a:rPr>
              <a:t>iterative functions</a:t>
            </a:r>
            <a:r>
              <a:rPr lang="en-US" altLang="ko-KR" sz="2400" dirty="0" smtClean="0"/>
              <a:t>.</a:t>
            </a:r>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r>
              <a:rPr lang="en-US" altLang="ko-KR" sz="2400" dirty="0" smtClean="0"/>
              <a:t>  For </a:t>
            </a:r>
            <a:r>
              <a:rPr lang="en-US" altLang="ko-KR" sz="2400" dirty="0"/>
              <a:t>a given nonnegative input value; both factorial functions return the same value, but the iterative version requires </a:t>
            </a:r>
            <a:r>
              <a:rPr lang="en-US" altLang="ko-KR" sz="2400" dirty="0">
                <a:solidFill>
                  <a:srgbClr val="C00000"/>
                </a:solidFill>
              </a:rPr>
              <a:t>only one function call</a:t>
            </a:r>
            <a:r>
              <a:rPr lang="en-US" altLang="ko-KR" sz="2400" dirty="0"/>
              <a:t> regardless of the value passed in. </a:t>
            </a:r>
          </a:p>
        </p:txBody>
      </p:sp>
      <p:graphicFrame>
        <p:nvGraphicFramePr>
          <p:cNvPr id="2" name="표 1"/>
          <p:cNvGraphicFramePr>
            <a:graphicFrameLocks noGrp="1"/>
          </p:cNvGraphicFramePr>
          <p:nvPr>
            <p:extLst>
              <p:ext uri="{D42A27DB-BD31-4B8C-83A1-F6EECF244321}">
                <p14:modId xmlns:p14="http://schemas.microsoft.com/office/powerpoint/2010/main" val="3926322040"/>
              </p:ext>
            </p:extLst>
          </p:nvPr>
        </p:nvGraphicFramePr>
        <p:xfrm>
          <a:off x="841918" y="1062150"/>
          <a:ext cx="7492185" cy="3405346"/>
        </p:xfrm>
        <a:graphic>
          <a:graphicData uri="http://schemas.openxmlformats.org/drawingml/2006/table">
            <a:tbl>
              <a:tblPr firstRow="1" firstCol="1" bandRow="1"/>
              <a:tblGrid>
                <a:gridCol w="7492185"/>
              </a:tblGrid>
              <a:tr h="3405346">
                <a:tc>
                  <a:txBody>
                    <a:bodyPr/>
                    <a:lstStyle/>
                    <a:p>
                      <a:pPr algn="just" latinLnBrk="1">
                        <a:spcAft>
                          <a:spcPts val="0"/>
                        </a:spcAft>
                      </a:pPr>
                      <a:r>
                        <a:rPr lang="en-US" sz="2400"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factorial(</a:t>
                      </a:r>
                      <a:r>
                        <a:rPr lang="en-US" sz="2400" b="1" kern="100" dirty="0" err="1">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n)    // iterative version</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err="1">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kern="100" dirty="0">
                          <a:effectLst/>
                          <a:latin typeface="맑은 고딕" panose="020B0503020000020004" pitchFamily="50" charset="-127"/>
                          <a:ea typeface="맑은 고딕" panose="020B0503020000020004" pitchFamily="50" charset="-127"/>
                          <a:cs typeface="Times New Roman" panose="02020603050405020304" pitchFamily="18" charset="0"/>
                        </a:rPr>
                        <a:t> product;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228600"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for</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effectLst/>
                          <a:latin typeface="맑은 고딕" panose="020B0503020000020004" pitchFamily="50" charset="-127"/>
                          <a:ea typeface="맑은 고딕" panose="020B0503020000020004" pitchFamily="50" charset="-127"/>
                          <a:cs typeface="Times New Roman" panose="02020603050405020304" pitchFamily="18" charset="0"/>
                        </a:rPr>
                        <a:t>(product = 1; n &gt; 1; --n)</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product = n * product;;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product</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8177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384464" y="540327"/>
                <a:ext cx="11398827" cy="6224155"/>
              </a:xfrm>
            </p:spPr>
            <p:txBody>
              <a:bodyPr>
                <a:normAutofit/>
              </a:bodyPr>
              <a:lstStyle/>
              <a:p>
                <a:pPr marL="0" indent="0">
                  <a:buNone/>
                </a:pPr>
                <a:r>
                  <a:rPr lang="en-US" altLang="ko-KR" sz="2400" dirty="0" smtClean="0">
                    <a:solidFill>
                      <a:srgbClr val="C00000"/>
                    </a:solidFill>
                  </a:rPr>
                  <a:t>●</a:t>
                </a:r>
                <a:r>
                  <a:rPr lang="en-US" altLang="ko-KR" sz="2400" dirty="0" smtClean="0"/>
                  <a:t> Here’s </a:t>
                </a:r>
                <a:r>
                  <a:rPr lang="en-US" altLang="ko-KR" sz="2400" u="sng" dirty="0"/>
                  <a:t>another example of recursion</a:t>
                </a:r>
                <a:r>
                  <a:rPr lang="en-US" altLang="ko-KR" sz="2400" dirty="0"/>
                  <a:t>: a function that computes </a:t>
                </a:r>
                <a14:m>
                  <m:oMath xmlns:m="http://schemas.openxmlformats.org/officeDocument/2006/math">
                    <m:sSup>
                      <m:sSupPr>
                        <m:ctrlPr>
                          <a:rPr lang="ko-KR" altLang="ko-KR" sz="2400" i="1">
                            <a:latin typeface="Cambria Math" panose="02040503050406030204" pitchFamily="18" charset="0"/>
                          </a:rPr>
                        </m:ctrlPr>
                      </m:sSupPr>
                      <m:e>
                        <m:r>
                          <m:rPr>
                            <m:sty m:val="p"/>
                          </m:rPr>
                          <a:rPr lang="en-US" altLang="ko-KR" sz="2400">
                            <a:latin typeface="Cambria Math" panose="02040503050406030204" pitchFamily="18" charset="0"/>
                          </a:rPr>
                          <m:t>x</m:t>
                        </m:r>
                      </m:e>
                      <m:sup>
                        <m:r>
                          <m:rPr>
                            <m:sty m:val="p"/>
                          </m:rPr>
                          <a:rPr lang="en-US" altLang="ko-KR" sz="2400">
                            <a:latin typeface="Cambria Math" panose="02040503050406030204" pitchFamily="18" charset="0"/>
                          </a:rPr>
                          <m:t>n</m:t>
                        </m:r>
                      </m:sup>
                    </m:sSup>
                  </m:oMath>
                </a14:m>
                <a:r>
                  <a:rPr lang="en-US" altLang="ko-KR" sz="2400" dirty="0"/>
                  <a:t>, </a:t>
                </a:r>
                <a:endParaRPr lang="en-US" altLang="ko-KR" sz="2400" dirty="0" smtClean="0"/>
              </a:p>
              <a:p>
                <a:pPr marL="0" indent="0">
                  <a:buNone/>
                </a:pPr>
                <a:r>
                  <a:rPr lang="en-US" altLang="ko-KR" sz="2400" dirty="0"/>
                  <a:t> </a:t>
                </a:r>
                <a:r>
                  <a:rPr lang="en-US" altLang="ko-KR" sz="2400" dirty="0" smtClean="0"/>
                  <a:t>   using </a:t>
                </a:r>
                <a:r>
                  <a:rPr lang="en-US" altLang="ko-KR" sz="2400" dirty="0"/>
                  <a:t>the </a:t>
                </a:r>
                <a:r>
                  <a:rPr lang="en-US" altLang="ko-KR" sz="2400" dirty="0" smtClean="0"/>
                  <a:t>formula </a:t>
                </a:r>
                <a14:m>
                  <m:oMath xmlns:m="http://schemas.openxmlformats.org/officeDocument/2006/math">
                    <m:sSup>
                      <m:sSupPr>
                        <m:ctrlPr>
                          <a:rPr lang="ko-KR" altLang="ko-KR" sz="2400" i="1">
                            <a:latin typeface="Cambria Math" panose="02040503050406030204" pitchFamily="18" charset="0"/>
                          </a:rPr>
                        </m:ctrlPr>
                      </m:sSupPr>
                      <m:e>
                        <m:r>
                          <m:rPr>
                            <m:sty m:val="p"/>
                          </m:rPr>
                          <a:rPr lang="en-US" altLang="ko-KR" sz="2400">
                            <a:latin typeface="Cambria Math" panose="02040503050406030204" pitchFamily="18" charset="0"/>
                          </a:rPr>
                          <m:t>x</m:t>
                        </m:r>
                      </m:e>
                      <m:sup>
                        <m:r>
                          <m:rPr>
                            <m:sty m:val="p"/>
                          </m:rPr>
                          <a:rPr lang="en-US" altLang="ko-KR" sz="2400">
                            <a:latin typeface="Cambria Math" panose="02040503050406030204" pitchFamily="18" charset="0"/>
                          </a:rPr>
                          <m:t>n</m:t>
                        </m:r>
                      </m:sup>
                    </m:sSup>
                    <m:r>
                      <a:rPr lang="en-US" altLang="ko-KR" sz="2400">
                        <a:latin typeface="Cambria Math" panose="02040503050406030204" pitchFamily="18" charset="0"/>
                      </a:rPr>
                      <m:t>=</m:t>
                    </m:r>
                    <m:r>
                      <m:rPr>
                        <m:sty m:val="p"/>
                      </m:rPr>
                      <a:rPr lang="en-US" altLang="ko-KR" sz="2400">
                        <a:latin typeface="Cambria Math" panose="02040503050406030204" pitchFamily="18" charset="0"/>
                      </a:rPr>
                      <m:t>x</m:t>
                    </m:r>
                    <m:r>
                      <a:rPr lang="en-US" altLang="ko-KR" sz="2400">
                        <a:latin typeface="Cambria Math" panose="02040503050406030204" pitchFamily="18" charset="0"/>
                      </a:rPr>
                      <m:t> • </m:t>
                    </m:r>
                    <m:sSup>
                      <m:sSupPr>
                        <m:ctrlPr>
                          <a:rPr lang="ko-KR" altLang="ko-KR" sz="2400" i="1">
                            <a:latin typeface="Cambria Math" panose="02040503050406030204" pitchFamily="18" charset="0"/>
                          </a:rPr>
                        </m:ctrlPr>
                      </m:sSupPr>
                      <m:e>
                        <m:r>
                          <m:rPr>
                            <m:sty m:val="p"/>
                          </m:rPr>
                          <a:rPr lang="en-US" altLang="ko-KR" sz="2400">
                            <a:latin typeface="Cambria Math" panose="02040503050406030204" pitchFamily="18" charset="0"/>
                          </a:rPr>
                          <m:t>x</m:t>
                        </m:r>
                      </m:e>
                      <m:sup>
                        <m:r>
                          <m:rPr>
                            <m:sty m:val="p"/>
                          </m:rPr>
                          <a:rPr lang="en-US" altLang="ko-KR" sz="2400">
                            <a:latin typeface="Cambria Math" panose="02040503050406030204" pitchFamily="18" charset="0"/>
                          </a:rPr>
                          <m:t>n</m:t>
                        </m:r>
                        <m:r>
                          <a:rPr lang="en-US" altLang="ko-KR" sz="2400" i="1">
                            <a:latin typeface="Cambria Math" panose="02040503050406030204" pitchFamily="18" charset="0"/>
                          </a:rPr>
                          <m:t>−</m:t>
                        </m:r>
                        <m:r>
                          <a:rPr lang="en-US" altLang="ko-KR" sz="2400">
                            <a:latin typeface="Cambria Math" panose="02040503050406030204" pitchFamily="18" charset="0"/>
                          </a:rPr>
                          <m:t>1</m:t>
                        </m:r>
                      </m:sup>
                    </m:sSup>
                  </m:oMath>
                </a14:m>
                <a:r>
                  <a:rPr lang="en-US" altLang="ko-KR" sz="2400" dirty="0"/>
                  <a:t>.</a:t>
                </a:r>
                <a:endParaRPr lang="ko-KR" altLang="ko-KR" sz="2400" dirty="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r>
                  <a:rPr lang="en-US" altLang="ko-KR" sz="2400" dirty="0" smtClean="0"/>
                  <a:t>  </a:t>
                </a:r>
                <a:endParaRPr lang="en-US" altLang="ko-KR" sz="24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384464" y="540327"/>
                <a:ext cx="11398827" cy="6224155"/>
              </a:xfrm>
              <a:blipFill rotWithShape="0">
                <a:blip r:embed="rId2"/>
                <a:stretch>
                  <a:fillRect l="-802" t="-1371"/>
                </a:stretch>
              </a:blipFill>
            </p:spPr>
            <p:txBody>
              <a:bodyPr/>
              <a:lstStyle/>
              <a:p>
                <a:r>
                  <a:rPr lang="ko-KR" altLang="en-US">
                    <a:noFill/>
                  </a:rPr>
                  <a:t> </a:t>
                </a:r>
              </a:p>
            </p:txBody>
          </p:sp>
        </mc:Fallback>
      </mc:AlternateContent>
      <p:graphicFrame>
        <p:nvGraphicFramePr>
          <p:cNvPr id="4" name="표 3"/>
          <p:cNvGraphicFramePr>
            <a:graphicFrameLocks noGrp="1"/>
          </p:cNvGraphicFramePr>
          <p:nvPr>
            <p:extLst>
              <p:ext uri="{D42A27DB-BD31-4B8C-83A1-F6EECF244321}">
                <p14:modId xmlns:p14="http://schemas.microsoft.com/office/powerpoint/2010/main" val="1915814008"/>
              </p:ext>
            </p:extLst>
          </p:nvPr>
        </p:nvGraphicFramePr>
        <p:xfrm>
          <a:off x="933359" y="1937361"/>
          <a:ext cx="6212024" cy="2765267"/>
        </p:xfrm>
        <a:graphic>
          <a:graphicData uri="http://schemas.openxmlformats.org/drawingml/2006/table">
            <a:tbl>
              <a:tblPr firstRow="1" firstCol="1" bandRow="1"/>
              <a:tblGrid>
                <a:gridCol w="6212024"/>
              </a:tblGrid>
              <a:tr h="2765267">
                <a:tc>
                  <a:txBody>
                    <a:bodyPr/>
                    <a:lstStyle/>
                    <a:p>
                      <a:pPr algn="just" latinLnBrk="1">
                        <a:spcAft>
                          <a:spcPts val="0"/>
                        </a:spcAft>
                      </a:pPr>
                      <a:r>
                        <a:rPr lang="en-US" sz="2400"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power (</a:t>
                      </a:r>
                      <a:r>
                        <a:rPr lang="en-US" sz="2400" b="1" kern="100" dirty="0" err="1">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x, </a:t>
                      </a:r>
                      <a:r>
                        <a:rPr lang="en-US" sz="2400" b="1" kern="100" dirty="0" err="1">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(n == 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400" kern="100" dirty="0">
                          <a:effectLst/>
                          <a:latin typeface="맑은 고딕" panose="020B0503020000020004" pitchFamily="50" charset="-127"/>
                          <a:ea typeface="맑은 고딕" panose="020B0503020000020004" pitchFamily="50" charset="-127"/>
                          <a:cs typeface="Times New Roman" panose="02020603050405020304" pitchFamily="18" charset="0"/>
                        </a:rPr>
                        <a:t>  (1);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else</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4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x * </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power(x, n-1)</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017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normAutofit/>
          </a:bodyPr>
          <a:lstStyle/>
          <a:p>
            <a:pPr marL="0" indent="0">
              <a:buNone/>
            </a:pPr>
            <a:r>
              <a:rPr lang="en-US" altLang="ko-KR" sz="2400" dirty="0" smtClean="0">
                <a:solidFill>
                  <a:srgbClr val="C00000"/>
                </a:solidFill>
              </a:rPr>
              <a:t>●</a:t>
            </a:r>
            <a:r>
              <a:rPr lang="en-US" altLang="ko-KR" sz="2400" dirty="0" smtClean="0"/>
              <a:t> </a:t>
            </a:r>
            <a:r>
              <a:rPr lang="en-US" altLang="ko-KR" sz="2400" dirty="0"/>
              <a:t>The call </a:t>
            </a:r>
            <a:r>
              <a:rPr lang="en-US" altLang="ko-KR" sz="2400" b="1" dirty="0"/>
              <a:t>power(5, 3) </a:t>
            </a:r>
            <a:r>
              <a:rPr lang="en-US" altLang="ko-KR" sz="2400" dirty="0"/>
              <a:t>would be executed as follows:</a:t>
            </a:r>
            <a:endParaRPr lang="ko-KR" altLang="ko-KR" sz="2400" dirty="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r>
              <a:rPr lang="en-US" altLang="ko-KR" sz="2400" dirty="0" smtClean="0"/>
              <a:t>  </a:t>
            </a:r>
            <a:endParaRPr lang="en-US" altLang="ko-KR" sz="2400" dirty="0"/>
          </a:p>
        </p:txBody>
      </p:sp>
      <p:graphicFrame>
        <p:nvGraphicFramePr>
          <p:cNvPr id="2" name="표 1"/>
          <p:cNvGraphicFramePr>
            <a:graphicFrameLocks noGrp="1"/>
          </p:cNvGraphicFramePr>
          <p:nvPr>
            <p:extLst>
              <p:ext uri="{D42A27DB-BD31-4B8C-83A1-F6EECF244321}">
                <p14:modId xmlns:p14="http://schemas.microsoft.com/office/powerpoint/2010/main" val="1065298094"/>
              </p:ext>
            </p:extLst>
          </p:nvPr>
        </p:nvGraphicFramePr>
        <p:xfrm>
          <a:off x="897617" y="1401785"/>
          <a:ext cx="9957617" cy="3091838"/>
        </p:xfrm>
        <a:graphic>
          <a:graphicData uri="http://schemas.openxmlformats.org/drawingml/2006/table">
            <a:tbl>
              <a:tblPr firstRow="1" firstCol="1" bandRow="1"/>
              <a:tblGrid>
                <a:gridCol w="9957617"/>
              </a:tblGrid>
              <a:tr h="3091838">
                <a:tc>
                  <a:txBody>
                    <a:bodyPr/>
                    <a:lstStyle/>
                    <a:p>
                      <a:pPr algn="just" latinLnBrk="1">
                        <a:spcAft>
                          <a:spcPts val="0"/>
                        </a:spcAft>
                      </a:pPr>
                      <a:r>
                        <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2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power(5, 3)</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finds that 3 is not equal to 0, so it calls</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200" b="1" kern="100" dirty="0">
                          <a:solidFill>
                            <a:srgbClr val="E36C0A"/>
                          </a:solidFill>
                          <a:effectLst/>
                          <a:latin typeface="맑은 고딕" panose="020B0503020000020004" pitchFamily="50" charset="-127"/>
                          <a:ea typeface="맑은 고딕" panose="020B0503020000020004" pitchFamily="50" charset="-127"/>
                          <a:cs typeface="Times New Roman" panose="02020603050405020304" pitchFamily="18" charset="0"/>
                        </a:rPr>
                        <a:t>power(5, 2)</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which finds that 2 is not equal to 0, so it calls</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200" b="1"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power(5, 1)</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which finds that 2 is not equal to 0, so it calls</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914400" algn="just" latinLnBrk="1">
                        <a:spcAft>
                          <a:spcPts val="0"/>
                        </a:spcAft>
                      </a:pPr>
                      <a:r>
                        <a:rPr lang="en-US" sz="2200" b="1" kern="100" dirty="0">
                          <a:solidFill>
                            <a:srgbClr val="0070C0"/>
                          </a:solidFill>
                          <a:effectLst/>
                          <a:latin typeface="맑은 고딕" panose="020B0503020000020004" pitchFamily="50" charset="-127"/>
                          <a:ea typeface="맑은 고딕" panose="020B0503020000020004" pitchFamily="50" charset="-127"/>
                          <a:cs typeface="Times New Roman" panose="02020603050405020304" pitchFamily="18" charset="0"/>
                        </a:rPr>
                        <a:t>power(5, 0)</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which finds that 1 is equal to 0, so it returns 1, causing </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685800" algn="just" latinLnBrk="1">
                        <a:spcAft>
                          <a:spcPts val="0"/>
                        </a:spcAft>
                      </a:pPr>
                      <a:r>
                        <a:rPr lang="en-US" sz="2200" b="1"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power(5, 1)</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to return 5 x 1 = 5, causing</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381000" algn="just" latinLnBrk="1">
                        <a:spcAft>
                          <a:spcPts val="0"/>
                        </a:spcAft>
                      </a:pPr>
                      <a:r>
                        <a:rPr lang="en-US" sz="2200" b="1" kern="100" dirty="0">
                          <a:solidFill>
                            <a:srgbClr val="E36C0A"/>
                          </a:solidFill>
                          <a:effectLst/>
                          <a:latin typeface="맑은 고딕" panose="020B0503020000020004" pitchFamily="50" charset="-127"/>
                          <a:ea typeface="맑은 고딕" panose="020B0503020000020004" pitchFamily="50" charset="-127"/>
                          <a:cs typeface="Times New Roman" panose="02020603050405020304" pitchFamily="18" charset="0"/>
                        </a:rPr>
                        <a:t>power(5, 2)</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to return 5 x 5 = 25, causing</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76200" algn="just" latinLnBrk="1">
                        <a:spcAft>
                          <a:spcPts val="0"/>
                        </a:spcAft>
                      </a:pPr>
                      <a:r>
                        <a:rPr lang="en-US" sz="22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power(5, 3)</a:t>
                      </a:r>
                      <a:r>
                        <a:rPr lang="en-US" sz="2200" kern="100" dirty="0">
                          <a:effectLst/>
                          <a:latin typeface="맑은 고딕" panose="020B0503020000020004" pitchFamily="50" charset="-127"/>
                          <a:ea typeface="맑은 고딕" panose="020B0503020000020004" pitchFamily="50" charset="-127"/>
                          <a:cs typeface="Times New Roman" panose="02020603050405020304" pitchFamily="18" charset="0"/>
                        </a:rPr>
                        <a:t> to return 5 x 25 = 125.</a:t>
                      </a:r>
                      <a:endParaRPr 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2336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normAutofit/>
          </a:bodyPr>
          <a:lstStyle/>
          <a:p>
            <a:pPr marL="0" indent="0">
              <a:buNone/>
            </a:pPr>
            <a:r>
              <a:rPr lang="en-US" altLang="ko-KR" sz="2400" dirty="0" smtClean="0">
                <a:solidFill>
                  <a:srgbClr val="C00000"/>
                </a:solidFill>
              </a:rPr>
              <a:t>●</a:t>
            </a:r>
            <a:r>
              <a:rPr lang="en-US" altLang="ko-KR" sz="2400" dirty="0" smtClean="0"/>
              <a:t> </a:t>
            </a:r>
            <a:r>
              <a:rPr lang="en-US" altLang="ko-KR" sz="2400" dirty="0"/>
              <a:t>Incidentally, we can condense the </a:t>
            </a:r>
            <a:r>
              <a:rPr lang="en-US" altLang="ko-KR" sz="2400" b="1" dirty="0"/>
              <a:t>power</a:t>
            </a:r>
            <a:r>
              <a:rPr lang="en-US" altLang="ko-KR" sz="2400" dirty="0"/>
              <a:t> function a bit by putting </a:t>
            </a:r>
            <a:endParaRPr lang="en-US" altLang="ko-KR" sz="2400" dirty="0" smtClean="0"/>
          </a:p>
          <a:p>
            <a:pPr marL="0" indent="0">
              <a:buNone/>
            </a:pPr>
            <a:r>
              <a:rPr lang="en-US" altLang="ko-KR" sz="2400" dirty="0"/>
              <a:t> </a:t>
            </a:r>
            <a:r>
              <a:rPr lang="en-US" altLang="ko-KR" sz="2400" dirty="0" smtClean="0"/>
              <a:t>   a </a:t>
            </a:r>
            <a:r>
              <a:rPr lang="en-US" altLang="ko-KR" sz="2400" dirty="0"/>
              <a:t>conditional expression in the return statement</a:t>
            </a:r>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r>
              <a:rPr lang="en-US" altLang="ko-KR" sz="2400" dirty="0" smtClean="0"/>
              <a:t>  </a:t>
            </a:r>
            <a:endParaRPr lang="en-US" altLang="ko-KR" sz="2400" dirty="0"/>
          </a:p>
        </p:txBody>
      </p:sp>
      <p:graphicFrame>
        <p:nvGraphicFramePr>
          <p:cNvPr id="4" name="표 3"/>
          <p:cNvGraphicFramePr>
            <a:graphicFrameLocks noGrp="1"/>
          </p:cNvGraphicFramePr>
          <p:nvPr>
            <p:extLst>
              <p:ext uri="{D42A27DB-BD31-4B8C-83A1-F6EECF244321}">
                <p14:modId xmlns:p14="http://schemas.microsoft.com/office/powerpoint/2010/main" val="236620606"/>
              </p:ext>
            </p:extLst>
          </p:nvPr>
        </p:nvGraphicFramePr>
        <p:xfrm>
          <a:off x="914399" y="1858985"/>
          <a:ext cx="7903029" cy="2190501"/>
        </p:xfrm>
        <a:graphic>
          <a:graphicData uri="http://schemas.openxmlformats.org/drawingml/2006/table">
            <a:tbl>
              <a:tblPr firstRow="1" firstCol="1" bandRow="1"/>
              <a:tblGrid>
                <a:gridCol w="7903029"/>
              </a:tblGrid>
              <a:tr h="2190501">
                <a:tc>
                  <a:txBody>
                    <a:bodyPr/>
                    <a:lstStyle/>
                    <a:p>
                      <a:pPr algn="just" latinLnBrk="1">
                        <a:spcAft>
                          <a:spcPts val="0"/>
                        </a:spcAft>
                      </a:pPr>
                      <a:r>
                        <a:rPr lang="en-US" sz="2400"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power (</a:t>
                      </a:r>
                      <a:r>
                        <a:rPr lang="en-US" sz="2400" b="1" kern="100" dirty="0" err="1">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x, </a:t>
                      </a:r>
                      <a:r>
                        <a:rPr lang="en-US" sz="2400" b="1" kern="100" dirty="0" err="1">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24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n == 0 ? 1 : x * </a:t>
                      </a:r>
                      <a:r>
                        <a:rPr lang="en-US" sz="2400" b="1" kern="100" dirty="0">
                          <a:solidFill>
                            <a:srgbClr val="7030A0"/>
                          </a:solidFill>
                          <a:effectLst/>
                          <a:latin typeface="맑은 고딕" panose="020B0503020000020004" pitchFamily="50" charset="-127"/>
                          <a:ea typeface="맑은 고딕" panose="020B0503020000020004" pitchFamily="50" charset="-127"/>
                          <a:cs typeface="Times New Roman" panose="02020603050405020304" pitchFamily="18" charset="0"/>
                        </a:rPr>
                        <a:t>power(x, n-1)</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16121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93699" y="307819"/>
            <a:ext cx="11459633" cy="6131082"/>
          </a:xfrm>
        </p:spPr>
        <p:txBody>
          <a:bodyPr>
            <a:normAutofit/>
          </a:bodyPr>
          <a:lstStyle/>
          <a:p>
            <a:pPr marL="0" indent="0">
              <a:buNone/>
            </a:pPr>
            <a:r>
              <a:rPr lang="en-US" altLang="ko-KR" sz="3200" b="1" dirty="0" smtClean="0"/>
              <a:t>1-3. </a:t>
            </a:r>
            <a:r>
              <a:rPr lang="ko-KR" altLang="en-US" sz="3200" b="1" dirty="0" smtClean="0">
                <a:solidFill>
                  <a:srgbClr val="002060"/>
                </a:solidFill>
              </a:rPr>
              <a:t>알고리즘</a:t>
            </a:r>
            <a:r>
              <a:rPr lang="en-US" altLang="ko-KR" sz="3200" b="1" dirty="0" smtClean="0">
                <a:solidFill>
                  <a:srgbClr val="002060"/>
                </a:solidFill>
              </a:rPr>
              <a:t> </a:t>
            </a:r>
            <a:r>
              <a:rPr lang="ko-KR" altLang="en-US" sz="3200" b="1" dirty="0" smtClean="0">
                <a:solidFill>
                  <a:srgbClr val="002060"/>
                </a:solidFill>
              </a:rPr>
              <a:t>효율성</a:t>
            </a:r>
            <a:r>
              <a:rPr lang="en-US" altLang="ko-KR" sz="3200" b="1" dirty="0" smtClean="0">
                <a:solidFill>
                  <a:srgbClr val="002060"/>
                </a:solidFill>
              </a:rPr>
              <a:t>(</a:t>
            </a:r>
            <a:r>
              <a:rPr lang="en-US" altLang="ko-KR" sz="3200" b="1" dirty="0" smtClean="0">
                <a:solidFill>
                  <a:srgbClr val="7030A0"/>
                </a:solidFill>
              </a:rPr>
              <a:t>Algorithm Efficiency</a:t>
            </a:r>
            <a:r>
              <a:rPr lang="en-US" altLang="ko-KR" sz="3200" b="1" dirty="0" smtClean="0">
                <a:solidFill>
                  <a:srgbClr val="002060"/>
                </a:solidFill>
              </a:rPr>
              <a:t>)</a:t>
            </a:r>
            <a:r>
              <a:rPr lang="ko-KR" altLang="en-US" sz="3200" b="1" dirty="0" smtClean="0"/>
              <a:t>과 </a:t>
            </a:r>
            <a:r>
              <a:rPr lang="ko-KR" altLang="en-US" sz="3200" b="1" dirty="0"/>
              <a:t>정확성</a:t>
            </a:r>
            <a:endParaRPr lang="en-US" altLang="ko-KR" sz="3200" dirty="0">
              <a:solidFill>
                <a:srgbClr val="C00000"/>
              </a:solidFill>
            </a:endParaRPr>
          </a:p>
          <a:p>
            <a:pPr marL="0" indent="0">
              <a:buNone/>
            </a:pPr>
            <a:endParaRPr lang="en-US" altLang="ko-KR" sz="3200" b="1" dirty="0" smtClean="0">
              <a:solidFill>
                <a:srgbClr val="002060"/>
              </a:solidFill>
            </a:endParaRPr>
          </a:p>
          <a:p>
            <a:pPr marL="0" indent="0">
              <a:buNone/>
              <a:defRPr/>
            </a:pPr>
            <a:r>
              <a:rPr lang="ko-KR" altLang="en-US" dirty="0" smtClean="0">
                <a:solidFill>
                  <a:srgbClr val="C00000"/>
                </a:solidFill>
              </a:rPr>
              <a:t>●</a:t>
            </a:r>
            <a:r>
              <a:rPr lang="ko-KR" altLang="en-US" dirty="0" smtClean="0"/>
              <a:t> </a:t>
            </a:r>
            <a:r>
              <a:rPr lang="en-US" altLang="ko-KR" dirty="0"/>
              <a:t>Measured as number of instructions executed</a:t>
            </a:r>
          </a:p>
          <a:p>
            <a:pPr marL="0" indent="0">
              <a:lnSpc>
                <a:spcPct val="100000"/>
              </a:lnSpc>
              <a:buNone/>
            </a:pPr>
            <a:endParaRPr lang="en-US" altLang="ko-KR" dirty="0">
              <a:solidFill>
                <a:srgbClr val="C00000"/>
              </a:solidFill>
            </a:endParaRPr>
          </a:p>
          <a:p>
            <a:pPr marL="0" indent="0">
              <a:buNone/>
              <a:defRPr/>
            </a:pPr>
            <a:r>
              <a:rPr lang="ko-KR" altLang="en-US" dirty="0" smtClean="0">
                <a:solidFill>
                  <a:srgbClr val="C00000"/>
                </a:solidFill>
              </a:rPr>
              <a:t>● </a:t>
            </a:r>
            <a:r>
              <a:rPr lang="en-US" altLang="ko-KR" b="1" dirty="0">
                <a:solidFill>
                  <a:srgbClr val="7030A0"/>
                </a:solidFill>
                <a:cs typeface="Times New Roman" pitchFamily="18" charset="0"/>
              </a:rPr>
              <a:t>Big theta</a:t>
            </a:r>
            <a:r>
              <a:rPr lang="en-US" altLang="ko-KR" b="1" dirty="0">
                <a:solidFill>
                  <a:srgbClr val="7030A0"/>
                </a:solidFill>
              </a:rPr>
              <a:t> notation</a:t>
            </a:r>
            <a:r>
              <a:rPr lang="en-US" altLang="ko-KR" dirty="0"/>
              <a:t>: Used to represent efficiency classes</a:t>
            </a:r>
          </a:p>
          <a:p>
            <a:pPr marL="457200" lvl="1" indent="0">
              <a:buNone/>
              <a:defRPr/>
            </a:pPr>
            <a:r>
              <a:rPr lang="en-US" altLang="ko-KR" sz="2800" dirty="0" smtClean="0"/>
              <a:t>- Example</a:t>
            </a:r>
            <a:r>
              <a:rPr lang="en-US" altLang="ko-KR" sz="2800" dirty="0"/>
              <a:t>: Insertion sort is in </a:t>
            </a:r>
            <a:r>
              <a:rPr lang="el-GR" altLang="ko-KR" sz="2800" b="1" dirty="0">
                <a:solidFill>
                  <a:srgbClr val="C00000"/>
                </a:solidFill>
                <a:latin typeface="Lucida Grande" pitchFamily="71" charset="0"/>
                <a:cs typeface="Times New Roman" pitchFamily="18" charset="0"/>
              </a:rPr>
              <a:t>Θ</a:t>
            </a:r>
            <a:r>
              <a:rPr lang="en-US" altLang="ko-KR" sz="2800" b="1" dirty="0">
                <a:solidFill>
                  <a:srgbClr val="C00000"/>
                </a:solidFill>
              </a:rPr>
              <a:t>(n</a:t>
            </a:r>
            <a:r>
              <a:rPr lang="en-US" altLang="ko-KR" sz="2800" b="1" baseline="30000" dirty="0">
                <a:solidFill>
                  <a:srgbClr val="C00000"/>
                </a:solidFill>
              </a:rPr>
              <a:t>2</a:t>
            </a:r>
            <a:r>
              <a:rPr lang="en-US" altLang="ko-KR" sz="2800" b="1" dirty="0">
                <a:solidFill>
                  <a:srgbClr val="C00000"/>
                </a:solidFill>
              </a:rPr>
              <a:t>)</a:t>
            </a:r>
          </a:p>
          <a:p>
            <a:pPr marL="0" indent="0">
              <a:lnSpc>
                <a:spcPct val="100000"/>
              </a:lnSpc>
              <a:buNone/>
            </a:pPr>
            <a:endParaRPr lang="en-US" altLang="ko-KR" dirty="0" smtClean="0"/>
          </a:p>
          <a:p>
            <a:pPr marL="0" indent="0">
              <a:buNone/>
              <a:defRPr/>
            </a:pPr>
            <a:r>
              <a:rPr lang="ko-KR" altLang="en-US" dirty="0" smtClean="0">
                <a:solidFill>
                  <a:srgbClr val="C00000"/>
                </a:solidFill>
              </a:rPr>
              <a:t>● </a:t>
            </a:r>
            <a:r>
              <a:rPr lang="en-US" altLang="ko-KR" b="1" dirty="0" smtClean="0">
                <a:solidFill>
                  <a:schemeClr val="accent2">
                    <a:lumMod val="50000"/>
                  </a:schemeClr>
                </a:solidFill>
              </a:rPr>
              <a:t>Best(</a:t>
            </a:r>
            <a:r>
              <a:rPr lang="en-US" altLang="ko-KR" b="1" dirty="0">
                <a:solidFill>
                  <a:srgbClr val="C00000"/>
                </a:solidFill>
                <a:latin typeface="Symbol" pitchFamily="18" charset="2"/>
                <a:sym typeface="Symbol" panose="05050102010706020507" pitchFamily="18" charset="2"/>
              </a:rPr>
              <a:t></a:t>
            </a:r>
            <a:r>
              <a:rPr lang="en-US" altLang="ko-KR" b="1" dirty="0" smtClean="0">
                <a:solidFill>
                  <a:schemeClr val="accent2">
                    <a:lumMod val="50000"/>
                  </a:schemeClr>
                </a:solidFill>
              </a:rPr>
              <a:t>)</a:t>
            </a:r>
            <a:r>
              <a:rPr lang="en-US" altLang="ko-KR" dirty="0" smtClean="0"/>
              <a:t>, </a:t>
            </a:r>
            <a:r>
              <a:rPr lang="en-US" altLang="ko-KR" b="1" dirty="0" smtClean="0">
                <a:solidFill>
                  <a:schemeClr val="accent2">
                    <a:lumMod val="50000"/>
                  </a:schemeClr>
                </a:solidFill>
              </a:rPr>
              <a:t>worst(</a:t>
            </a:r>
            <a:r>
              <a:rPr lang="en-US" altLang="ko-KR" b="1" dirty="0" smtClean="0">
                <a:solidFill>
                  <a:srgbClr val="C00000"/>
                </a:solidFill>
                <a:latin typeface="Symbol" pitchFamily="18" charset="2"/>
                <a:sym typeface="Symbol" panose="05050102010706020507" pitchFamily="18" charset="2"/>
              </a:rPr>
              <a:t>O</a:t>
            </a:r>
            <a:r>
              <a:rPr lang="en-US" altLang="ko-KR" b="1" dirty="0" smtClean="0">
                <a:solidFill>
                  <a:schemeClr val="accent2">
                    <a:lumMod val="50000"/>
                  </a:schemeClr>
                </a:solidFill>
              </a:rPr>
              <a:t>)</a:t>
            </a:r>
            <a:r>
              <a:rPr lang="en-US" altLang="ko-KR" dirty="0" smtClean="0"/>
              <a:t>, </a:t>
            </a:r>
            <a:r>
              <a:rPr lang="en-US" altLang="ko-KR" dirty="0"/>
              <a:t>and </a:t>
            </a:r>
            <a:r>
              <a:rPr lang="en-US" altLang="ko-KR" b="1" dirty="0">
                <a:solidFill>
                  <a:schemeClr val="accent2">
                    <a:lumMod val="50000"/>
                  </a:schemeClr>
                </a:solidFill>
              </a:rPr>
              <a:t>average </a:t>
            </a:r>
            <a:r>
              <a:rPr lang="en-US" altLang="ko-KR" b="1" dirty="0" smtClean="0">
                <a:solidFill>
                  <a:schemeClr val="accent2">
                    <a:lumMod val="50000"/>
                  </a:schemeClr>
                </a:solidFill>
              </a:rPr>
              <a:t>case(</a:t>
            </a:r>
            <a:r>
              <a:rPr lang="el-GR" altLang="ko-KR" b="1" dirty="0">
                <a:solidFill>
                  <a:srgbClr val="C00000"/>
                </a:solidFill>
                <a:latin typeface="Lucida Grande" pitchFamily="71" charset="0"/>
                <a:cs typeface="Times New Roman" pitchFamily="18" charset="0"/>
              </a:rPr>
              <a:t>Θ</a:t>
            </a:r>
            <a:r>
              <a:rPr lang="en-US" altLang="ko-KR" b="1" dirty="0" smtClean="0">
                <a:solidFill>
                  <a:schemeClr val="accent2">
                    <a:lumMod val="50000"/>
                  </a:schemeClr>
                </a:solidFill>
              </a:rPr>
              <a:t>)</a:t>
            </a:r>
            <a:r>
              <a:rPr lang="en-US" altLang="ko-KR" dirty="0" smtClean="0"/>
              <a:t> </a:t>
            </a:r>
            <a:r>
              <a:rPr lang="en-US" altLang="ko-KR" dirty="0"/>
              <a:t>analysis</a:t>
            </a:r>
          </a:p>
          <a:p>
            <a:pPr marL="0" indent="0">
              <a:lnSpc>
                <a:spcPct val="100000"/>
              </a:lnSpc>
              <a:buNone/>
            </a:pPr>
            <a:endParaRPr lang="en-US" altLang="ko-KR"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spTree>
    <p:extLst>
      <p:ext uri="{BB962C8B-B14F-4D97-AF65-F5344CB8AC3E}">
        <p14:creationId xmlns:p14="http://schemas.microsoft.com/office/powerpoint/2010/main" val="3934890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93699" y="307819"/>
            <a:ext cx="11459633" cy="6131082"/>
          </a:xfrm>
        </p:spPr>
        <p:txBody>
          <a:bodyPr>
            <a:normAutofit/>
          </a:bodyPr>
          <a:lstStyle/>
          <a:p>
            <a:pPr marL="0" indent="0">
              <a:buNone/>
            </a:pPr>
            <a:r>
              <a:rPr lang="en-US" altLang="ko-KR" sz="3200" b="1" dirty="0" smtClean="0">
                <a:solidFill>
                  <a:srgbClr val="C00000"/>
                </a:solidFill>
              </a:rPr>
              <a:t>※</a:t>
            </a:r>
            <a:r>
              <a:rPr lang="en-US" altLang="ko-KR" sz="3200" b="1" dirty="0" smtClean="0">
                <a:solidFill>
                  <a:srgbClr val="002060"/>
                </a:solidFill>
              </a:rPr>
              <a:t> [</a:t>
            </a:r>
            <a:r>
              <a:rPr lang="ko-KR" altLang="en-US" sz="3200" b="1" dirty="0" smtClean="0">
                <a:solidFill>
                  <a:schemeClr val="accent2">
                    <a:lumMod val="50000"/>
                  </a:schemeClr>
                </a:solidFill>
              </a:rPr>
              <a:t>참고</a:t>
            </a:r>
            <a:r>
              <a:rPr lang="en-US" altLang="ko-KR" sz="3200" b="1" dirty="0" smtClean="0">
                <a:solidFill>
                  <a:srgbClr val="002060"/>
                </a:solidFill>
              </a:rPr>
              <a:t>] </a:t>
            </a:r>
            <a:r>
              <a:rPr lang="ko-KR" altLang="en-US" sz="3200" b="1" dirty="0" smtClean="0">
                <a:solidFill>
                  <a:srgbClr val="002060"/>
                </a:solidFill>
              </a:rPr>
              <a:t>문제의 복잡도</a:t>
            </a:r>
            <a:r>
              <a:rPr lang="en-US" altLang="ko-KR" sz="3200" b="1" dirty="0" smtClean="0">
                <a:solidFill>
                  <a:srgbClr val="002060"/>
                </a:solidFill>
              </a:rPr>
              <a:t>(</a:t>
            </a:r>
            <a:r>
              <a:rPr lang="en-US" altLang="ko-KR" sz="3200" b="1" dirty="0" smtClean="0">
                <a:solidFill>
                  <a:srgbClr val="7030A0"/>
                </a:solidFill>
              </a:rPr>
              <a:t>Complexity of Problems</a:t>
            </a:r>
            <a:r>
              <a:rPr lang="en-US" altLang="ko-KR" sz="3200" b="1" dirty="0" smtClean="0">
                <a:solidFill>
                  <a:srgbClr val="002060"/>
                </a:solidFill>
              </a:rPr>
              <a:t>)</a:t>
            </a:r>
          </a:p>
          <a:p>
            <a:pPr marL="0" indent="0">
              <a:buNone/>
            </a:pPr>
            <a:endParaRPr lang="en-US" altLang="ko-KR" dirty="0">
              <a:solidFill>
                <a:srgbClr val="C00000"/>
              </a:solidFill>
            </a:endParaRPr>
          </a:p>
          <a:p>
            <a:pPr marL="0" indent="0">
              <a:buNone/>
              <a:defRPr/>
            </a:pPr>
            <a:r>
              <a:rPr lang="ko-KR" altLang="en-US" dirty="0">
                <a:solidFill>
                  <a:srgbClr val="C00000"/>
                </a:solidFill>
              </a:rPr>
              <a:t>●</a:t>
            </a:r>
            <a:r>
              <a:rPr lang="ko-KR" altLang="en-US" dirty="0"/>
              <a:t> </a:t>
            </a:r>
            <a:r>
              <a:rPr lang="en-US" altLang="ko-KR" b="1" dirty="0"/>
              <a:t>Time Complexity:</a:t>
            </a:r>
            <a:r>
              <a:rPr lang="en-US" altLang="ko-KR" dirty="0"/>
              <a:t> The number of instruction executions </a:t>
            </a:r>
            <a:r>
              <a:rPr lang="en-US" altLang="ko-KR" dirty="0" smtClean="0"/>
              <a:t>required</a:t>
            </a:r>
            <a:endParaRPr lang="en-US" altLang="ko-KR" dirty="0"/>
          </a:p>
          <a:p>
            <a:pPr marL="457200" lvl="1" indent="0">
              <a:buNone/>
              <a:defRPr/>
            </a:pPr>
            <a:r>
              <a:rPr lang="en-US" altLang="ko-KR" sz="2800" dirty="0" smtClean="0"/>
              <a:t>- Unless </a:t>
            </a:r>
            <a:r>
              <a:rPr lang="en-US" altLang="ko-KR" sz="2800" dirty="0"/>
              <a:t>otherwise noted, “complexity” means “time complexity.”</a:t>
            </a:r>
          </a:p>
          <a:p>
            <a:pPr marL="0" indent="0">
              <a:lnSpc>
                <a:spcPct val="100000"/>
              </a:lnSpc>
              <a:buNone/>
            </a:pPr>
            <a:endParaRPr lang="en-US" altLang="ko-KR" sz="2400" dirty="0">
              <a:solidFill>
                <a:srgbClr val="C00000"/>
              </a:solidFill>
            </a:endParaRPr>
          </a:p>
          <a:p>
            <a:pPr marL="0" indent="0">
              <a:lnSpc>
                <a:spcPct val="100000"/>
              </a:lnSpc>
              <a:buNone/>
            </a:pPr>
            <a:r>
              <a:rPr lang="ko-KR" altLang="en-US" dirty="0" smtClean="0">
                <a:solidFill>
                  <a:srgbClr val="C00000"/>
                </a:solidFill>
              </a:rPr>
              <a:t>● </a:t>
            </a:r>
            <a:r>
              <a:rPr lang="en-US" altLang="ko-KR" dirty="0"/>
              <a:t>A problem is in class </a:t>
            </a:r>
            <a:r>
              <a:rPr lang="en-US" altLang="ko-KR" b="1" dirty="0">
                <a:solidFill>
                  <a:srgbClr val="C00000"/>
                </a:solidFill>
              </a:rPr>
              <a:t>O(f(n))</a:t>
            </a:r>
            <a:r>
              <a:rPr lang="en-US" altLang="ko-KR" dirty="0"/>
              <a:t> if it can be solved by an algorithm </a:t>
            </a:r>
            <a:endParaRPr lang="en-US" altLang="ko-KR" dirty="0" smtClean="0"/>
          </a:p>
          <a:p>
            <a:pPr marL="0" indent="0">
              <a:lnSpc>
                <a:spcPct val="100000"/>
              </a:lnSpc>
              <a:buNone/>
            </a:pPr>
            <a:r>
              <a:rPr lang="en-US" altLang="ko-KR" dirty="0"/>
              <a:t> </a:t>
            </a:r>
            <a:r>
              <a:rPr lang="en-US" altLang="ko-KR" dirty="0" smtClean="0"/>
              <a:t>   in </a:t>
            </a:r>
            <a:r>
              <a:rPr lang="en-US" altLang="ko-KR" dirty="0">
                <a:latin typeface="Symbol" pitchFamily="18" charset="2"/>
              </a:rPr>
              <a:t>Q</a:t>
            </a:r>
            <a:r>
              <a:rPr lang="en-US" altLang="ko-KR" dirty="0"/>
              <a:t>(f(n)).</a:t>
            </a:r>
          </a:p>
          <a:p>
            <a:pPr marL="0" indent="0">
              <a:lnSpc>
                <a:spcPct val="100000"/>
              </a:lnSpc>
              <a:buNone/>
            </a:pPr>
            <a:endParaRPr lang="en-US" altLang="ko-KR" sz="2400" dirty="0" smtClean="0"/>
          </a:p>
          <a:p>
            <a:pPr marL="0" indent="0">
              <a:lnSpc>
                <a:spcPct val="100000"/>
              </a:lnSpc>
              <a:buNone/>
            </a:pPr>
            <a:r>
              <a:rPr lang="ko-KR" altLang="en-US" dirty="0" smtClean="0">
                <a:solidFill>
                  <a:srgbClr val="C00000"/>
                </a:solidFill>
              </a:rPr>
              <a:t>● </a:t>
            </a:r>
            <a:r>
              <a:rPr lang="en-US" altLang="ko-KR" dirty="0"/>
              <a:t>A problem is in class </a:t>
            </a:r>
            <a:r>
              <a:rPr lang="en-US" altLang="ko-KR" b="1" dirty="0">
                <a:solidFill>
                  <a:srgbClr val="C00000"/>
                </a:solidFill>
                <a:latin typeface="Symbol" pitchFamily="18" charset="2"/>
              </a:rPr>
              <a:t>Q</a:t>
            </a:r>
            <a:r>
              <a:rPr lang="en-US" altLang="ko-KR" b="1" dirty="0">
                <a:solidFill>
                  <a:srgbClr val="C00000"/>
                </a:solidFill>
              </a:rPr>
              <a:t>(f(n)) </a:t>
            </a:r>
            <a:r>
              <a:rPr lang="en-US" altLang="ko-KR" dirty="0"/>
              <a:t>if the best algorithm to solve it is </a:t>
            </a:r>
            <a:endParaRPr lang="en-US" altLang="ko-KR" dirty="0" smtClean="0"/>
          </a:p>
          <a:p>
            <a:pPr marL="0" indent="0">
              <a:lnSpc>
                <a:spcPct val="100000"/>
              </a:lnSpc>
              <a:buNone/>
            </a:pPr>
            <a:r>
              <a:rPr lang="en-US" altLang="ko-KR" dirty="0"/>
              <a:t> </a:t>
            </a:r>
            <a:r>
              <a:rPr lang="en-US" altLang="ko-KR" dirty="0" smtClean="0"/>
              <a:t>   in </a:t>
            </a:r>
            <a:r>
              <a:rPr lang="en-US" altLang="ko-KR" dirty="0"/>
              <a:t>class </a:t>
            </a:r>
            <a:r>
              <a:rPr lang="en-US" altLang="ko-KR" dirty="0">
                <a:latin typeface="Symbol" pitchFamily="18" charset="2"/>
              </a:rPr>
              <a:t>Q</a:t>
            </a:r>
            <a:r>
              <a:rPr lang="en-US" altLang="ko-KR" dirty="0"/>
              <a:t>(f(n)).</a:t>
            </a:r>
          </a:p>
          <a:p>
            <a:pPr marL="0" indent="0">
              <a:lnSpc>
                <a:spcPct val="100000"/>
              </a:lnSpc>
              <a:buNone/>
            </a:pPr>
            <a:endParaRPr lang="en-US" altLang="ko-KR"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spTree>
    <p:extLst>
      <p:ext uri="{BB962C8B-B14F-4D97-AF65-F5344CB8AC3E}">
        <p14:creationId xmlns:p14="http://schemas.microsoft.com/office/powerpoint/2010/main" val="2681369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403411"/>
                <a:ext cx="11241741" cy="6035489"/>
              </a:xfrm>
            </p:spPr>
            <p:txBody>
              <a:bodyPr>
                <a:normAutofit/>
              </a:bodyPr>
              <a:lstStyle/>
              <a:p>
                <a:pPr marL="0" indent="0">
                  <a:buNone/>
                  <a:defRPr/>
                </a:pPr>
                <a:r>
                  <a:rPr lang="ko-KR" altLang="en-US" sz="2400" dirty="0" smtClean="0">
                    <a:solidFill>
                      <a:srgbClr val="C00000"/>
                    </a:solidFill>
                  </a:rPr>
                  <a:t>● </a:t>
                </a:r>
                <a:r>
                  <a:rPr lang="en-US" altLang="ko-KR" sz="2400" b="1" dirty="0" smtClean="0">
                    <a:solidFill>
                      <a:srgbClr val="C00000"/>
                    </a:solidFill>
                  </a:rPr>
                  <a:t>O(f(n))</a:t>
                </a:r>
                <a:r>
                  <a:rPr lang="ko-KR" altLang="en-US" sz="2400" b="1" dirty="0" smtClean="0">
                    <a:solidFill>
                      <a:srgbClr val="002060"/>
                    </a:solidFill>
                  </a:rPr>
                  <a:t>은</a:t>
                </a:r>
                <a:r>
                  <a:rPr lang="en-US" altLang="ko-KR" sz="2400" b="1" dirty="0" smtClean="0">
                    <a:solidFill>
                      <a:srgbClr val="002060"/>
                    </a:solidFill>
                  </a:rPr>
                  <a:t> </a:t>
                </a:r>
                <a:r>
                  <a:rPr lang="ko-KR" altLang="en-US" sz="2400" b="1" dirty="0" smtClean="0">
                    <a:solidFill>
                      <a:srgbClr val="002060"/>
                    </a:solidFill>
                  </a:rPr>
                  <a:t>점근적 증가율이 </a:t>
                </a:r>
                <a:r>
                  <a:rPr lang="en-US" altLang="ko-KR" sz="2400" b="1" dirty="0" smtClean="0">
                    <a:solidFill>
                      <a:schemeClr val="accent2">
                        <a:lumMod val="50000"/>
                      </a:schemeClr>
                    </a:solidFill>
                  </a:rPr>
                  <a:t>f(n)</a:t>
                </a:r>
                <a:r>
                  <a:rPr lang="ko-KR" altLang="en-US" sz="2400" b="1" dirty="0" smtClean="0">
                    <a:solidFill>
                      <a:schemeClr val="accent2">
                        <a:lumMod val="50000"/>
                      </a:schemeClr>
                    </a:solidFill>
                  </a:rPr>
                  <a:t>을 넘지 않는 모든 함수들의 집합</a:t>
                </a:r>
                <a:r>
                  <a:rPr lang="en-US" altLang="ko-KR" sz="2400" b="1" dirty="0" smtClean="0">
                    <a:solidFill>
                      <a:srgbClr val="002060"/>
                    </a:solidFill>
                  </a:rPr>
                  <a:t>.</a:t>
                </a:r>
              </a:p>
              <a:p>
                <a:pPr marL="0" indent="0">
                  <a:buNone/>
                  <a:defRPr/>
                </a:pPr>
                <a:r>
                  <a:rPr lang="en-US" altLang="ko-KR" sz="2400" b="1" dirty="0">
                    <a:solidFill>
                      <a:srgbClr val="002060"/>
                    </a:solidFill>
                  </a:rPr>
                  <a:t> </a:t>
                </a:r>
                <a:r>
                  <a:rPr lang="en-US" altLang="ko-KR" sz="2400" b="1" dirty="0" smtClean="0">
                    <a:solidFill>
                      <a:srgbClr val="002060"/>
                    </a:solidFill>
                  </a:rPr>
                  <a:t>            </a:t>
                </a:r>
                <a:r>
                  <a:rPr lang="ko-KR" altLang="en-US" sz="2400" b="1" dirty="0" smtClean="0">
                    <a:solidFill>
                      <a:srgbClr val="002060"/>
                    </a:solidFill>
                  </a:rPr>
                  <a:t>즉</a:t>
                </a:r>
                <a:r>
                  <a:rPr lang="en-US" altLang="ko-KR" sz="2400" b="1" dirty="0" smtClean="0">
                    <a:solidFill>
                      <a:srgbClr val="002060"/>
                    </a:solidFill>
                  </a:rPr>
                  <a:t>, </a:t>
                </a:r>
                <a:r>
                  <a:rPr lang="ko-KR" altLang="en-US" sz="2400" b="1" dirty="0" err="1" smtClean="0">
                    <a:solidFill>
                      <a:srgbClr val="002060"/>
                    </a:solidFill>
                  </a:rPr>
                  <a:t>최고차항의</a:t>
                </a:r>
                <a:r>
                  <a:rPr lang="ko-KR" altLang="en-US" sz="2400" b="1" dirty="0" smtClean="0">
                    <a:solidFill>
                      <a:srgbClr val="002060"/>
                    </a:solidFill>
                  </a:rPr>
                  <a:t> 차수가 </a:t>
                </a:r>
                <a:r>
                  <a:rPr lang="en-US" altLang="ko-KR" sz="2400" b="1" dirty="0" smtClean="0">
                    <a:solidFill>
                      <a:srgbClr val="C00000"/>
                    </a:solidFill>
                  </a:rPr>
                  <a:t>f(n)</a:t>
                </a:r>
                <a:r>
                  <a:rPr lang="ko-KR" altLang="en-US" sz="2400" b="1" dirty="0" smtClean="0">
                    <a:solidFill>
                      <a:srgbClr val="002060"/>
                    </a:solidFill>
                  </a:rPr>
                  <a:t>과 일치하거나 더 작은 함수들의 집합</a:t>
                </a:r>
                <a:r>
                  <a:rPr lang="en-US" altLang="ko-KR" sz="2400" b="1" dirty="0" smtClean="0">
                    <a:solidFill>
                      <a:srgbClr val="002060"/>
                    </a:solidFill>
                  </a:rPr>
                  <a:t>.</a:t>
                </a:r>
                <a:endParaRPr lang="en-US" altLang="ko-KR" sz="2400" dirty="0">
                  <a:solidFill>
                    <a:srgbClr val="002060"/>
                  </a:solidFill>
                </a:endParaRPr>
              </a:p>
              <a:p>
                <a:pPr marL="0" indent="0">
                  <a:lnSpc>
                    <a:spcPct val="100000"/>
                  </a:lnSpc>
                  <a:buNone/>
                </a:pPr>
                <a:endParaRPr lang="en-US" altLang="ko-KR" sz="2400" dirty="0" smtClean="0"/>
              </a:p>
              <a:p>
                <a:pPr marL="0" indent="0">
                  <a:lnSpc>
                    <a:spcPct val="100000"/>
                  </a:lnSpc>
                  <a:buNone/>
                </a:pPr>
                <a:r>
                  <a:rPr lang="ko-KR" altLang="en-US" sz="2400" dirty="0" smtClean="0">
                    <a:solidFill>
                      <a:srgbClr val="C00000"/>
                    </a:solidFill>
                  </a:rPr>
                  <a:t>● </a:t>
                </a:r>
                <a:r>
                  <a:rPr lang="en-US" altLang="ko-KR" sz="2400" b="1" dirty="0" smtClean="0">
                    <a:solidFill>
                      <a:srgbClr val="C00000"/>
                    </a:solidFill>
                  </a:rPr>
                  <a:t>(</a:t>
                </a:r>
                <a:r>
                  <a:rPr lang="ko-KR" altLang="en-US" sz="2400" b="1" dirty="0" smtClean="0">
                    <a:solidFill>
                      <a:srgbClr val="C00000"/>
                    </a:solidFill>
                  </a:rPr>
                  <a:t>예</a:t>
                </a:r>
                <a:r>
                  <a:rPr lang="en-US" altLang="ko-KR" sz="2400" b="1" dirty="0" smtClean="0">
                    <a:solidFill>
                      <a:srgbClr val="C00000"/>
                    </a:solidFill>
                  </a:rPr>
                  <a:t> 1) : </a:t>
                </a:r>
              </a:p>
              <a:p>
                <a:pPr marL="0" indent="0">
                  <a:lnSpc>
                    <a:spcPct val="100000"/>
                  </a:lnSpc>
                  <a:buNone/>
                </a:pPr>
                <a:r>
                  <a:rPr lang="en-US" altLang="ko-KR" sz="2400" dirty="0" smtClean="0">
                    <a:solidFill>
                      <a:srgbClr val="7030A0"/>
                    </a:solidFill>
                  </a:rPr>
                  <a:t>     </a:t>
                </a:r>
                <a14:m>
                  <m:oMath xmlns:m="http://schemas.openxmlformats.org/officeDocument/2006/math">
                    <m:func>
                      <m:funcPr>
                        <m:ctrlPr>
                          <a:rPr lang="en-US" altLang="ko-KR" b="1" i="1" smtClean="0">
                            <a:solidFill>
                              <a:srgbClr val="7030A0"/>
                            </a:solidFill>
                            <a:latin typeface="Cambria Math" panose="02040503050406030204" pitchFamily="18" charset="0"/>
                          </a:rPr>
                        </m:ctrlPr>
                      </m:funcPr>
                      <m:fName>
                        <m:limLow>
                          <m:limLowPr>
                            <m:ctrlPr>
                              <a:rPr lang="en-US" altLang="ko-KR" b="1" i="1" smtClean="0">
                                <a:solidFill>
                                  <a:srgbClr val="7030A0"/>
                                </a:solidFill>
                                <a:latin typeface="Cambria Math" panose="02040503050406030204" pitchFamily="18" charset="0"/>
                              </a:rPr>
                            </m:ctrlPr>
                          </m:limLowPr>
                          <m:e>
                            <m:r>
                              <a:rPr lang="en-US" altLang="ko-KR" b="1" i="0" smtClean="0">
                                <a:solidFill>
                                  <a:srgbClr val="7030A0"/>
                                </a:solidFill>
                                <a:latin typeface="Cambria Math" panose="02040503050406030204" pitchFamily="18" charset="0"/>
                              </a:rPr>
                              <m:t>𝐥𝐢𝐦</m:t>
                            </m:r>
                          </m:e>
                          <m:lim>
                            <m:r>
                              <a:rPr lang="en-US" altLang="ko-KR" b="1" i="1" smtClean="0">
                                <a:solidFill>
                                  <a:srgbClr val="7030A0"/>
                                </a:solidFill>
                                <a:latin typeface="Cambria Math" panose="02040503050406030204" pitchFamily="18" charset="0"/>
                              </a:rPr>
                              <m:t>𝒙</m:t>
                            </m:r>
                            <m:r>
                              <a:rPr lang="en-US" altLang="ko-KR" b="1" i="1" smtClean="0">
                                <a:solidFill>
                                  <a:srgbClr val="7030A0"/>
                                </a:solidFill>
                                <a:latin typeface="Cambria Math" panose="02040503050406030204" pitchFamily="18" charset="0"/>
                                <a:ea typeface="Cambria Math" panose="02040503050406030204" pitchFamily="18" charset="0"/>
                              </a:rPr>
                              <m:t>→∞</m:t>
                            </m:r>
                          </m:lim>
                        </m:limLow>
                      </m:fName>
                      <m:e>
                        <m:f>
                          <m:fPr>
                            <m:ctrlPr>
                              <a:rPr lang="en-US" altLang="ko-KR" b="1" i="1" smtClean="0">
                                <a:solidFill>
                                  <a:srgbClr val="7030A0"/>
                                </a:solidFill>
                                <a:latin typeface="Cambria Math" panose="02040503050406030204" pitchFamily="18" charset="0"/>
                              </a:rPr>
                            </m:ctrlPr>
                          </m:fPr>
                          <m:num>
                            <m:sSup>
                              <m:sSupPr>
                                <m:ctrlPr>
                                  <a:rPr lang="en-US" altLang="ko-KR" b="1" i="1" smtClean="0">
                                    <a:solidFill>
                                      <a:srgbClr val="7030A0"/>
                                    </a:solidFill>
                                    <a:latin typeface="Cambria Math" panose="02040503050406030204" pitchFamily="18" charset="0"/>
                                  </a:rPr>
                                </m:ctrlPr>
                              </m:sSupPr>
                              <m:e>
                                <m:r>
                                  <a:rPr lang="en-US" altLang="ko-KR" b="1" i="1" smtClean="0">
                                    <a:solidFill>
                                      <a:srgbClr val="7030A0"/>
                                    </a:solidFill>
                                    <a:latin typeface="Cambria Math" panose="02040503050406030204" pitchFamily="18" charset="0"/>
                                  </a:rPr>
                                  <m:t>𝟐</m:t>
                                </m:r>
                                <m:r>
                                  <a:rPr lang="en-US" altLang="ko-KR" b="1" i="1" smtClean="0">
                                    <a:solidFill>
                                      <a:srgbClr val="7030A0"/>
                                    </a:solidFill>
                                    <a:latin typeface="Cambria Math" panose="02040503050406030204" pitchFamily="18" charset="0"/>
                                  </a:rPr>
                                  <m:t>𝒏</m:t>
                                </m:r>
                              </m:e>
                              <m:sup>
                                <m:r>
                                  <a:rPr lang="en-US" altLang="ko-KR" b="1" i="1" smtClean="0">
                                    <a:solidFill>
                                      <a:srgbClr val="7030A0"/>
                                    </a:solidFill>
                                    <a:latin typeface="Cambria Math" panose="02040503050406030204" pitchFamily="18" charset="0"/>
                                  </a:rPr>
                                  <m:t>𝟐</m:t>
                                </m:r>
                              </m:sup>
                            </m:sSup>
                            <m:r>
                              <a:rPr lang="en-US" altLang="ko-KR" b="1" i="1" smtClean="0">
                                <a:solidFill>
                                  <a:srgbClr val="7030A0"/>
                                </a:solidFill>
                                <a:latin typeface="Cambria Math" panose="02040503050406030204" pitchFamily="18" charset="0"/>
                              </a:rPr>
                              <m:t>+</m:t>
                            </m:r>
                            <m:r>
                              <a:rPr lang="en-US" altLang="ko-KR" b="1" i="1" smtClean="0">
                                <a:solidFill>
                                  <a:srgbClr val="7030A0"/>
                                </a:solidFill>
                                <a:latin typeface="Cambria Math" panose="02040503050406030204" pitchFamily="18" charset="0"/>
                              </a:rPr>
                              <m:t>𝟑</m:t>
                            </m:r>
                            <m:r>
                              <a:rPr lang="en-US" altLang="ko-KR" b="1" i="1" smtClean="0">
                                <a:solidFill>
                                  <a:srgbClr val="7030A0"/>
                                </a:solidFill>
                                <a:latin typeface="Cambria Math" panose="02040503050406030204" pitchFamily="18" charset="0"/>
                              </a:rPr>
                              <m:t>𝒏</m:t>
                            </m:r>
                          </m:num>
                          <m:den>
                            <m:r>
                              <a:rPr lang="en-US" altLang="ko-KR" b="1" i="1" smtClean="0">
                                <a:solidFill>
                                  <a:srgbClr val="7030A0"/>
                                </a:solidFill>
                                <a:latin typeface="Cambria Math" panose="02040503050406030204" pitchFamily="18" charset="0"/>
                              </a:rPr>
                              <m:t>𝒏</m:t>
                            </m:r>
                          </m:den>
                        </m:f>
                      </m:e>
                    </m:func>
                    <m:r>
                      <a:rPr lang="en-US" altLang="ko-KR" b="1" i="1" smtClean="0">
                        <a:solidFill>
                          <a:srgbClr val="7030A0"/>
                        </a:solidFill>
                        <a:latin typeface="Cambria Math" panose="02040503050406030204" pitchFamily="18" charset="0"/>
                      </a:rPr>
                      <m:t> =</m:t>
                    </m:r>
                    <m:r>
                      <a:rPr lang="en-US" altLang="ko-KR" b="1" i="1" smtClean="0">
                        <a:solidFill>
                          <a:srgbClr val="7030A0"/>
                        </a:solidFill>
                        <a:latin typeface="Cambria Math" panose="02040503050406030204" pitchFamily="18" charset="0"/>
                      </a:rPr>
                      <m:t>𝟐</m:t>
                    </m:r>
                    <m:r>
                      <a:rPr lang="en-US" altLang="ko-KR" b="1" i="1" smtClean="0">
                        <a:solidFill>
                          <a:srgbClr val="7030A0"/>
                        </a:solidFill>
                        <a:latin typeface="Cambria Math" panose="02040503050406030204" pitchFamily="18" charset="0"/>
                      </a:rPr>
                      <m:t>𝒏</m:t>
                    </m:r>
                    <m:r>
                      <a:rPr lang="en-US" altLang="ko-KR" b="1" i="1" smtClean="0">
                        <a:solidFill>
                          <a:srgbClr val="7030A0"/>
                        </a:solidFill>
                        <a:latin typeface="Cambria Math" panose="02040503050406030204" pitchFamily="18" charset="0"/>
                      </a:rPr>
                      <m:t>+</m:t>
                    </m:r>
                    <m:r>
                      <a:rPr lang="en-US" altLang="ko-KR" b="1" i="1" smtClean="0">
                        <a:solidFill>
                          <a:srgbClr val="7030A0"/>
                        </a:solidFill>
                        <a:latin typeface="Cambria Math" panose="02040503050406030204" pitchFamily="18" charset="0"/>
                      </a:rPr>
                      <m:t>𝟑</m:t>
                    </m:r>
                  </m:oMath>
                </a14:m>
                <a:r>
                  <a:rPr lang="en-US" altLang="ko-KR" sz="2400" b="1" dirty="0" smtClean="0">
                    <a:solidFill>
                      <a:srgbClr val="7030A0"/>
                    </a:solidFill>
                  </a:rPr>
                  <a:t> = </a:t>
                </a:r>
                <a:r>
                  <a:rPr lang="en-US" altLang="ko-KR" sz="2400" b="1" dirty="0" smtClean="0">
                    <a:solidFill>
                      <a:srgbClr val="C00000"/>
                    </a:solidFill>
                  </a:rPr>
                  <a:t>O(n)</a:t>
                </a:r>
              </a:p>
              <a:p>
                <a:pPr marL="0" indent="0">
                  <a:lnSpc>
                    <a:spcPct val="100000"/>
                  </a:lnSpc>
                  <a:buNone/>
                </a:pPr>
                <a:endParaRPr lang="en-US" altLang="ko-KR" dirty="0">
                  <a:solidFill>
                    <a:srgbClr val="C00000"/>
                  </a:solidFill>
                </a:endParaRPr>
              </a:p>
              <a:p>
                <a:pPr marL="0" indent="0">
                  <a:lnSpc>
                    <a:spcPct val="100000"/>
                  </a:lnSpc>
                  <a:buNone/>
                </a:pPr>
                <a:r>
                  <a:rPr lang="ko-KR" altLang="en-US" sz="2400" dirty="0" smtClean="0">
                    <a:solidFill>
                      <a:srgbClr val="C00000"/>
                    </a:solidFill>
                  </a:rPr>
                  <a:t>● </a:t>
                </a:r>
                <a:r>
                  <a:rPr lang="en-US" altLang="ko-KR" sz="2400" b="1" dirty="0">
                    <a:solidFill>
                      <a:srgbClr val="C00000"/>
                    </a:solidFill>
                  </a:rPr>
                  <a:t>(</a:t>
                </a:r>
                <a:r>
                  <a:rPr lang="ko-KR" altLang="en-US" sz="2400" b="1" dirty="0">
                    <a:solidFill>
                      <a:srgbClr val="C00000"/>
                    </a:solidFill>
                  </a:rPr>
                  <a:t>예</a:t>
                </a:r>
                <a:r>
                  <a:rPr lang="en-US" altLang="ko-KR" sz="2400" b="1" dirty="0">
                    <a:solidFill>
                      <a:srgbClr val="C00000"/>
                    </a:solidFill>
                  </a:rPr>
                  <a:t> </a:t>
                </a:r>
                <a:r>
                  <a:rPr lang="en-US" altLang="ko-KR" sz="2400" b="1" dirty="0" smtClean="0">
                    <a:solidFill>
                      <a:srgbClr val="C00000"/>
                    </a:solidFill>
                  </a:rPr>
                  <a:t>2) </a:t>
                </a:r>
                <a:r>
                  <a:rPr lang="en-US" altLang="ko-KR" sz="2400" b="1" dirty="0">
                    <a:solidFill>
                      <a:srgbClr val="C00000"/>
                    </a:solidFill>
                  </a:rPr>
                  <a:t>: </a:t>
                </a:r>
                <a:endParaRPr lang="en-US" altLang="ko-KR" sz="2400" b="1" dirty="0" smtClean="0">
                  <a:solidFill>
                    <a:srgbClr val="C00000"/>
                  </a:solidFill>
                </a:endParaRPr>
              </a:p>
              <a:p>
                <a:pPr marL="0" indent="0">
                  <a:lnSpc>
                    <a:spcPct val="100000"/>
                  </a:lnSpc>
                  <a:buNone/>
                </a:pPr>
                <a:r>
                  <a:rPr lang="en-US" altLang="ko-KR" sz="2400" b="1" dirty="0">
                    <a:solidFill>
                      <a:srgbClr val="C00000"/>
                    </a:solidFill>
                  </a:rPr>
                  <a:t> </a:t>
                </a:r>
                <a:r>
                  <a:rPr lang="en-US" altLang="ko-KR" sz="2400" b="1" dirty="0" smtClean="0">
                    <a:solidFill>
                      <a:srgbClr val="C00000"/>
                    </a:solidFill>
                  </a:rPr>
                  <a:t>  </a:t>
                </a:r>
                <a:r>
                  <a:rPr lang="en-US" altLang="ko-KR" sz="2400" dirty="0" smtClean="0">
                    <a:solidFill>
                      <a:srgbClr val="C00000"/>
                    </a:solidFill>
                  </a:rPr>
                  <a:t> </a:t>
                </a:r>
                <a14:m>
                  <m:oMath xmlns:m="http://schemas.openxmlformats.org/officeDocument/2006/math">
                    <m:sSup>
                      <m:sSupPr>
                        <m:ctrlPr>
                          <a:rPr lang="en-US" altLang="ko-KR" sz="2400" b="1" i="1" smtClean="0">
                            <a:solidFill>
                              <a:srgbClr val="002060"/>
                            </a:solidFill>
                            <a:latin typeface="Cambria Math" panose="02040503050406030204" pitchFamily="18" charset="0"/>
                          </a:rPr>
                        </m:ctrlPr>
                      </m:sSupPr>
                      <m:e>
                        <m:r>
                          <a:rPr lang="en-US" altLang="ko-KR" sz="2400" b="1" i="1" smtClean="0">
                            <a:solidFill>
                              <a:srgbClr val="002060"/>
                            </a:solidFill>
                            <a:latin typeface="Cambria Math" panose="02040503050406030204" pitchFamily="18" charset="0"/>
                          </a:rPr>
                          <m:t>𝟓</m:t>
                        </m:r>
                        <m:r>
                          <a:rPr lang="en-US" altLang="ko-KR" sz="2400" b="1" i="1" smtClean="0">
                            <a:solidFill>
                              <a:srgbClr val="002060"/>
                            </a:solidFill>
                            <a:latin typeface="Cambria Math" panose="02040503050406030204" pitchFamily="18" charset="0"/>
                          </a:rPr>
                          <m:t>𝒏</m:t>
                        </m:r>
                      </m:e>
                      <m:sup>
                        <m:r>
                          <a:rPr lang="en-US" altLang="ko-KR" sz="2400" b="1" i="1" smtClean="0">
                            <a:solidFill>
                              <a:srgbClr val="002060"/>
                            </a:solidFill>
                            <a:latin typeface="Cambria Math" panose="02040503050406030204" pitchFamily="18" charset="0"/>
                          </a:rPr>
                          <m:t>𝟐</m:t>
                        </m:r>
                      </m:sup>
                    </m:sSup>
                    <m:r>
                      <a:rPr lang="en-US" altLang="ko-KR" sz="2400" b="1" i="1" smtClean="0">
                        <a:solidFill>
                          <a:srgbClr val="002060"/>
                        </a:solidFill>
                        <a:latin typeface="Cambria Math" panose="02040503050406030204" pitchFamily="18" charset="0"/>
                      </a:rPr>
                      <m:t>+</m:t>
                    </m:r>
                    <m:r>
                      <a:rPr lang="en-US" altLang="ko-KR" sz="2400" b="1" i="1" smtClean="0">
                        <a:solidFill>
                          <a:srgbClr val="002060"/>
                        </a:solidFill>
                        <a:latin typeface="Cambria Math" panose="02040503050406030204" pitchFamily="18" charset="0"/>
                      </a:rPr>
                      <m:t>𝟒</m:t>
                    </m:r>
                  </m:oMath>
                </a14:m>
                <a:r>
                  <a:rPr lang="en-US" altLang="ko-KR" sz="2400" b="1" dirty="0" smtClean="0">
                    <a:solidFill>
                      <a:srgbClr val="002060"/>
                    </a:solidFill>
                  </a:rPr>
                  <a:t>n = </a:t>
                </a:r>
                <a:r>
                  <a:rPr lang="en-US" altLang="ko-KR" sz="2400" b="1" dirty="0" smtClean="0">
                    <a:solidFill>
                      <a:srgbClr val="C00000"/>
                    </a:solidFill>
                  </a:rPr>
                  <a:t>O(</a:t>
                </a:r>
                <a14:m>
                  <m:oMath xmlns:m="http://schemas.openxmlformats.org/officeDocument/2006/math">
                    <m:sSup>
                      <m:sSupPr>
                        <m:ctrlPr>
                          <a:rPr lang="en-US" altLang="ko-KR" sz="2400" b="1" i="1" smtClean="0">
                            <a:solidFill>
                              <a:srgbClr val="C00000"/>
                            </a:solidFill>
                            <a:latin typeface="Cambria Math" panose="02040503050406030204" pitchFamily="18" charset="0"/>
                          </a:rPr>
                        </m:ctrlPr>
                      </m:sSupPr>
                      <m:e>
                        <m:r>
                          <a:rPr lang="en-US" altLang="ko-KR" sz="2400" b="1" i="1" smtClean="0">
                            <a:solidFill>
                              <a:srgbClr val="C00000"/>
                            </a:solidFill>
                            <a:latin typeface="Cambria Math" panose="02040503050406030204" pitchFamily="18" charset="0"/>
                          </a:rPr>
                          <m:t>𝒏</m:t>
                        </m:r>
                      </m:e>
                      <m:sup>
                        <m:r>
                          <a:rPr lang="en-US" altLang="ko-KR" sz="2400" b="1" i="1" smtClean="0">
                            <a:solidFill>
                              <a:srgbClr val="C00000"/>
                            </a:solidFill>
                            <a:latin typeface="Cambria Math" panose="02040503050406030204" pitchFamily="18" charset="0"/>
                          </a:rPr>
                          <m:t>𝟐</m:t>
                        </m:r>
                      </m:sup>
                    </m:sSup>
                  </m:oMath>
                </a14:m>
                <a:r>
                  <a:rPr lang="en-US" altLang="ko-KR" sz="2400" b="1" dirty="0" smtClean="0">
                    <a:solidFill>
                      <a:srgbClr val="C00000"/>
                    </a:solidFill>
                  </a:rPr>
                  <a:t>)</a:t>
                </a:r>
              </a:p>
              <a:p>
                <a:pPr marL="0" indent="0">
                  <a:lnSpc>
                    <a:spcPct val="100000"/>
                  </a:lnSpc>
                  <a:buNone/>
                </a:pPr>
                <a:r>
                  <a:rPr lang="en-US" altLang="ko-KR" sz="2400" b="1" dirty="0">
                    <a:solidFill>
                      <a:srgbClr val="C00000"/>
                    </a:solidFill>
                  </a:rPr>
                  <a:t> </a:t>
                </a:r>
                <a:r>
                  <a:rPr lang="en-US" altLang="ko-KR" sz="2400" b="1" dirty="0" smtClean="0">
                    <a:solidFill>
                      <a:srgbClr val="C00000"/>
                    </a:solidFill>
                  </a:rPr>
                  <a:t>   </a:t>
                </a:r>
                <a:r>
                  <a:rPr lang="en-US" altLang="ko-KR" sz="2400" b="1" dirty="0" smtClean="0">
                    <a:solidFill>
                      <a:srgbClr val="002060"/>
                    </a:solidFill>
                  </a:rPr>
                  <a:t>7n =</a:t>
                </a:r>
                <a:r>
                  <a:rPr lang="en-US" altLang="ko-KR" sz="2400" b="1" dirty="0" smtClean="0">
                    <a:solidFill>
                      <a:srgbClr val="C00000"/>
                    </a:solidFill>
                  </a:rPr>
                  <a:t> O(</a:t>
                </a:r>
                <a14:m>
                  <m:oMath xmlns:m="http://schemas.openxmlformats.org/officeDocument/2006/math">
                    <m:sSup>
                      <m:sSupPr>
                        <m:ctrlPr>
                          <a:rPr lang="en-US" altLang="ko-KR" sz="2400" b="1" i="1">
                            <a:solidFill>
                              <a:srgbClr val="C00000"/>
                            </a:solidFill>
                            <a:latin typeface="Cambria Math" panose="02040503050406030204" pitchFamily="18" charset="0"/>
                          </a:rPr>
                        </m:ctrlPr>
                      </m:sSupPr>
                      <m:e>
                        <m:r>
                          <a:rPr lang="en-US" altLang="ko-KR" sz="2400" b="1" i="1">
                            <a:solidFill>
                              <a:srgbClr val="C00000"/>
                            </a:solidFill>
                            <a:latin typeface="Cambria Math" panose="02040503050406030204" pitchFamily="18" charset="0"/>
                          </a:rPr>
                          <m:t>𝒏</m:t>
                        </m:r>
                      </m:e>
                      <m:sup>
                        <m:r>
                          <a:rPr lang="en-US" altLang="ko-KR" sz="2400" b="1" i="1">
                            <a:solidFill>
                              <a:srgbClr val="C00000"/>
                            </a:solidFill>
                            <a:latin typeface="Cambria Math" panose="02040503050406030204" pitchFamily="18" charset="0"/>
                          </a:rPr>
                          <m:t>𝟐</m:t>
                        </m:r>
                      </m:sup>
                    </m:sSup>
                  </m:oMath>
                </a14:m>
                <a:r>
                  <a:rPr lang="en-US" altLang="ko-KR" sz="2400" b="1" dirty="0" smtClean="0">
                    <a:solidFill>
                      <a:srgbClr val="C00000"/>
                    </a:solidFill>
                  </a:rPr>
                  <a:t>)</a:t>
                </a:r>
              </a:p>
              <a:p>
                <a:pPr marL="0" indent="0">
                  <a:lnSpc>
                    <a:spcPct val="100000"/>
                  </a:lnSpc>
                  <a:buNone/>
                </a:pPr>
                <a:r>
                  <a:rPr lang="en-US" altLang="ko-KR" sz="2400" b="1" dirty="0">
                    <a:solidFill>
                      <a:srgbClr val="C00000"/>
                    </a:solidFill>
                  </a:rPr>
                  <a:t> </a:t>
                </a:r>
                <a:r>
                  <a:rPr lang="en-US" altLang="ko-KR" sz="2400" b="1" dirty="0" smtClean="0">
                    <a:solidFill>
                      <a:srgbClr val="C00000"/>
                    </a:solidFill>
                  </a:rPr>
                  <a:t>   </a:t>
                </a:r>
                <a14:m>
                  <m:oMath xmlns:m="http://schemas.openxmlformats.org/officeDocument/2006/math">
                    <m:sSup>
                      <m:sSupPr>
                        <m:ctrlPr>
                          <a:rPr lang="en-US" altLang="ko-KR" sz="2400" b="1" i="1">
                            <a:solidFill>
                              <a:srgbClr val="002060"/>
                            </a:solidFill>
                            <a:latin typeface="Cambria Math" panose="02040503050406030204" pitchFamily="18" charset="0"/>
                          </a:rPr>
                        </m:ctrlPr>
                      </m:sSupPr>
                      <m:e>
                        <m:r>
                          <a:rPr lang="en-US" altLang="ko-KR" sz="2400" b="1" i="1" smtClean="0">
                            <a:solidFill>
                              <a:srgbClr val="002060"/>
                            </a:solidFill>
                            <a:latin typeface="Cambria Math" panose="02040503050406030204" pitchFamily="18" charset="0"/>
                          </a:rPr>
                          <m:t>𝟑</m:t>
                        </m:r>
                        <m:r>
                          <a:rPr lang="en-US" altLang="ko-KR" sz="2400" b="1" i="1">
                            <a:solidFill>
                              <a:srgbClr val="002060"/>
                            </a:solidFill>
                            <a:latin typeface="Cambria Math" panose="02040503050406030204" pitchFamily="18" charset="0"/>
                          </a:rPr>
                          <m:t>𝒏</m:t>
                        </m:r>
                      </m:e>
                      <m:sup>
                        <m:r>
                          <a:rPr lang="en-US" altLang="ko-KR" sz="2400" b="1" i="1">
                            <a:solidFill>
                              <a:srgbClr val="002060"/>
                            </a:solidFill>
                            <a:latin typeface="Cambria Math" panose="02040503050406030204" pitchFamily="18" charset="0"/>
                          </a:rPr>
                          <m:t>𝟐</m:t>
                        </m:r>
                      </m:sup>
                    </m:sSup>
                  </m:oMath>
                </a14:m>
                <a:r>
                  <a:rPr lang="en-US" altLang="ko-KR" sz="2400" b="1" dirty="0" smtClean="0">
                    <a:solidFill>
                      <a:srgbClr val="002060"/>
                    </a:solidFill>
                  </a:rPr>
                  <a:t> - 50 </a:t>
                </a:r>
                <a:r>
                  <a:rPr lang="en-US" altLang="ko-KR" sz="2400" b="1" dirty="0">
                    <a:solidFill>
                      <a:srgbClr val="002060"/>
                    </a:solidFill>
                  </a:rPr>
                  <a:t>=</a:t>
                </a:r>
                <a:r>
                  <a:rPr lang="en-US" altLang="ko-KR" sz="2400" b="1" dirty="0">
                    <a:solidFill>
                      <a:srgbClr val="C00000"/>
                    </a:solidFill>
                  </a:rPr>
                  <a:t> O(</a:t>
                </a:r>
                <a14:m>
                  <m:oMath xmlns:m="http://schemas.openxmlformats.org/officeDocument/2006/math">
                    <m:sSup>
                      <m:sSupPr>
                        <m:ctrlPr>
                          <a:rPr lang="en-US" altLang="ko-KR" sz="2400" b="1" i="1">
                            <a:solidFill>
                              <a:srgbClr val="C00000"/>
                            </a:solidFill>
                            <a:latin typeface="Cambria Math" panose="02040503050406030204" pitchFamily="18" charset="0"/>
                          </a:rPr>
                        </m:ctrlPr>
                      </m:sSupPr>
                      <m:e>
                        <m:r>
                          <a:rPr lang="en-US" altLang="ko-KR" sz="2400" b="1" i="1">
                            <a:solidFill>
                              <a:srgbClr val="C00000"/>
                            </a:solidFill>
                            <a:latin typeface="Cambria Math" panose="02040503050406030204" pitchFamily="18" charset="0"/>
                          </a:rPr>
                          <m:t>𝒏</m:t>
                        </m:r>
                      </m:e>
                      <m:sup>
                        <m:r>
                          <a:rPr lang="en-US" altLang="ko-KR" sz="2400" b="1" i="1">
                            <a:solidFill>
                              <a:srgbClr val="C00000"/>
                            </a:solidFill>
                            <a:latin typeface="Cambria Math" panose="02040503050406030204" pitchFamily="18" charset="0"/>
                          </a:rPr>
                          <m:t>𝟐</m:t>
                        </m:r>
                      </m:sup>
                    </m:sSup>
                  </m:oMath>
                </a14:m>
                <a:r>
                  <a:rPr lang="en-US" altLang="ko-KR" sz="2400" b="1" dirty="0" smtClean="0">
                    <a:solidFill>
                      <a:srgbClr val="C00000"/>
                    </a:solidFill>
                  </a:rPr>
                  <a:t>)</a:t>
                </a:r>
              </a:p>
              <a:p>
                <a:pPr marL="0" indent="0">
                  <a:lnSpc>
                    <a:spcPct val="100000"/>
                  </a:lnSpc>
                  <a:buNone/>
                </a:pPr>
                <a:r>
                  <a:rPr lang="en-US" altLang="ko-KR" sz="2400" b="1" dirty="0" smtClean="0">
                    <a:solidFill>
                      <a:srgbClr val="C00000"/>
                    </a:solidFill>
                  </a:rPr>
                  <a:t>    </a:t>
                </a:r>
                <a:r>
                  <a:rPr lang="en-US" altLang="ko-KR" sz="2400" b="1" dirty="0" smtClean="0">
                    <a:solidFill>
                      <a:srgbClr val="002060"/>
                    </a:solidFill>
                  </a:rPr>
                  <a:t>2n + 1 </a:t>
                </a:r>
                <a:r>
                  <a:rPr lang="en-US" altLang="ko-KR" sz="2400" b="1" dirty="0">
                    <a:solidFill>
                      <a:srgbClr val="002060"/>
                    </a:solidFill>
                  </a:rPr>
                  <a:t>=</a:t>
                </a:r>
                <a:r>
                  <a:rPr lang="en-US" altLang="ko-KR" sz="2400" b="1" dirty="0">
                    <a:solidFill>
                      <a:srgbClr val="C00000"/>
                    </a:solidFill>
                  </a:rPr>
                  <a:t> O(</a:t>
                </a:r>
                <a14:m>
                  <m:oMath xmlns:m="http://schemas.openxmlformats.org/officeDocument/2006/math">
                    <m:sSup>
                      <m:sSupPr>
                        <m:ctrlPr>
                          <a:rPr lang="en-US" altLang="ko-KR" sz="2400" b="1" i="1">
                            <a:solidFill>
                              <a:srgbClr val="C00000"/>
                            </a:solidFill>
                            <a:latin typeface="Cambria Math" panose="02040503050406030204" pitchFamily="18" charset="0"/>
                          </a:rPr>
                        </m:ctrlPr>
                      </m:sSupPr>
                      <m:e>
                        <m:r>
                          <a:rPr lang="en-US" altLang="ko-KR" sz="2400" b="1" i="1">
                            <a:solidFill>
                              <a:srgbClr val="C00000"/>
                            </a:solidFill>
                            <a:latin typeface="Cambria Math" panose="02040503050406030204" pitchFamily="18" charset="0"/>
                          </a:rPr>
                          <m:t>𝒏</m:t>
                        </m:r>
                      </m:e>
                      <m:sup>
                        <m:r>
                          <a:rPr lang="en-US" altLang="ko-KR" sz="2400" b="1" i="1">
                            <a:solidFill>
                              <a:srgbClr val="C00000"/>
                            </a:solidFill>
                            <a:latin typeface="Cambria Math" panose="02040503050406030204" pitchFamily="18" charset="0"/>
                          </a:rPr>
                          <m:t>𝟐</m:t>
                        </m:r>
                      </m:sup>
                    </m:sSup>
                  </m:oMath>
                </a14:m>
                <a:r>
                  <a:rPr lang="en-US" altLang="ko-KR" sz="2400" b="1" dirty="0">
                    <a:solidFill>
                      <a:srgbClr val="C00000"/>
                    </a:solidFill>
                  </a:rPr>
                  <a:t>)</a:t>
                </a:r>
              </a:p>
              <a:p>
                <a:pPr marL="0" indent="0">
                  <a:lnSpc>
                    <a:spcPct val="100000"/>
                  </a:lnSpc>
                  <a:buNone/>
                </a:pPr>
                <a:endParaRPr lang="en-US" altLang="ko-KR" sz="2400" b="1" dirty="0">
                  <a:solidFill>
                    <a:srgbClr val="C00000"/>
                  </a:solidFill>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403411"/>
                <a:ext cx="11241741" cy="6035489"/>
              </a:xfrm>
              <a:blipFill rotWithShape="0">
                <a:blip r:embed="rId2"/>
                <a:stretch>
                  <a:fillRect l="-813" t="-1414"/>
                </a:stretch>
              </a:blipFill>
            </p:spPr>
            <p:txBody>
              <a:bodyPr/>
              <a:lstStyle/>
              <a:p>
                <a:r>
                  <a:rPr lang="ko-KR"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sp>
        <p:nvSpPr>
          <p:cNvPr id="4" name="오른쪽 화살표 3"/>
          <p:cNvSpPr/>
          <p:nvPr/>
        </p:nvSpPr>
        <p:spPr>
          <a:xfrm>
            <a:off x="2770096" y="4763056"/>
            <a:ext cx="978408" cy="370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mc:AlternateContent xmlns:mc="http://schemas.openxmlformats.org/markup-compatibility/2006" xmlns:a14="http://schemas.microsoft.com/office/drawing/2010/main">
        <mc:Choice Requires="a14">
          <p:sp>
            <p:nvSpPr>
              <p:cNvPr id="5" name="직사각형 4"/>
              <p:cNvSpPr/>
              <p:nvPr/>
            </p:nvSpPr>
            <p:spPr>
              <a:xfrm>
                <a:off x="4013945" y="4596092"/>
                <a:ext cx="6219267" cy="7289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400" b="1" dirty="0" smtClean="0">
                    <a:solidFill>
                      <a:srgbClr val="FFC000">
                        <a:lumMod val="60000"/>
                        <a:lumOff val="40000"/>
                      </a:srgbClr>
                    </a:solidFill>
                  </a:rPr>
                  <a:t>7n</a:t>
                </a:r>
                <a:r>
                  <a:rPr lang="ko-KR" altLang="en-US" sz="2400" b="1" dirty="0" smtClean="0">
                    <a:solidFill>
                      <a:prstClr val="white"/>
                    </a:solidFill>
                  </a:rPr>
                  <a:t>의 증가율이 </a:t>
                </a:r>
                <a14:m>
                  <m:oMath xmlns:m="http://schemas.openxmlformats.org/officeDocument/2006/math">
                    <m:sSup>
                      <m:sSupPr>
                        <m:ctrlPr>
                          <a:rPr lang="en-US" altLang="ko-KR" sz="2400" b="1" i="1" smtClean="0">
                            <a:solidFill>
                              <a:srgbClr val="FFC000">
                                <a:lumMod val="60000"/>
                                <a:lumOff val="40000"/>
                              </a:srgbClr>
                            </a:solidFill>
                            <a:latin typeface="Cambria Math" panose="02040503050406030204" pitchFamily="18" charset="0"/>
                          </a:rPr>
                        </m:ctrlPr>
                      </m:sSupPr>
                      <m:e>
                        <m:r>
                          <a:rPr lang="en-US" altLang="ko-KR" sz="2400" b="1" i="1">
                            <a:solidFill>
                              <a:srgbClr val="FFC000">
                                <a:lumMod val="60000"/>
                                <a:lumOff val="40000"/>
                              </a:srgbClr>
                            </a:solidFill>
                            <a:latin typeface="Cambria Math" panose="02040503050406030204" pitchFamily="18" charset="0"/>
                          </a:rPr>
                          <m:t>𝒏</m:t>
                        </m:r>
                      </m:e>
                      <m:sup>
                        <m:r>
                          <a:rPr lang="en-US" altLang="ko-KR" sz="2400" b="1" i="1">
                            <a:solidFill>
                              <a:srgbClr val="FFC000">
                                <a:lumMod val="60000"/>
                                <a:lumOff val="40000"/>
                              </a:srgbClr>
                            </a:solidFill>
                            <a:latin typeface="Cambria Math" panose="02040503050406030204" pitchFamily="18" charset="0"/>
                          </a:rPr>
                          <m:t>𝟐</m:t>
                        </m:r>
                      </m:sup>
                    </m:sSup>
                  </m:oMath>
                </a14:m>
                <a:r>
                  <a:rPr lang="ko-KR" altLang="en-US" sz="2400" b="1" dirty="0" smtClean="0">
                    <a:solidFill>
                      <a:prstClr val="white"/>
                    </a:solidFill>
                  </a:rPr>
                  <a:t>의 증가율을 넘지 않는다</a:t>
                </a:r>
                <a:r>
                  <a:rPr lang="en-US" altLang="ko-KR" sz="2400" b="1" dirty="0" smtClean="0">
                    <a:solidFill>
                      <a:prstClr val="white"/>
                    </a:solidFill>
                  </a:rPr>
                  <a:t>.</a:t>
                </a:r>
                <a:endParaRPr lang="ko-KR" altLang="en-US" sz="2400" b="1" dirty="0">
                  <a:solidFill>
                    <a:prstClr val="white"/>
                  </a:solidFill>
                </a:endParaRPr>
              </a:p>
            </p:txBody>
          </p:sp>
        </mc:Choice>
        <mc:Fallback xmlns="">
          <p:sp>
            <p:nvSpPr>
              <p:cNvPr id="5" name="직사각형 4"/>
              <p:cNvSpPr>
                <a:spLocks noRot="1" noChangeAspect="1" noMove="1" noResize="1" noEditPoints="1" noAdjustHandles="1" noChangeArrowheads="1" noChangeShapeType="1" noTextEdit="1"/>
              </p:cNvSpPr>
              <p:nvPr/>
            </p:nvSpPr>
            <p:spPr>
              <a:xfrm>
                <a:off x="4013945" y="4596092"/>
                <a:ext cx="6219267" cy="728944"/>
              </a:xfrm>
              <a:prstGeom prst="rect">
                <a:avLst/>
              </a:prstGeom>
              <a:blipFill rotWithShape="0">
                <a:blip r:embed="rId3"/>
                <a:stretch>
                  <a:fillRect l="-136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43470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403411"/>
                <a:ext cx="11241741" cy="6078071"/>
              </a:xfrm>
            </p:spPr>
            <p:txBody>
              <a:bodyPr>
                <a:normAutofit/>
              </a:bodyPr>
              <a:lstStyle/>
              <a:p>
                <a:pPr marL="0" indent="0">
                  <a:buNone/>
                </a:pPr>
                <a:endParaRPr lang="en-US" altLang="ko-KR" dirty="0" smtClean="0">
                  <a:solidFill>
                    <a:srgbClr val="C00000"/>
                  </a:solidFill>
                </a:endParaRPr>
              </a:p>
              <a:p>
                <a:pPr marL="0" indent="0">
                  <a:buNone/>
                  <a:defRPr/>
                </a:pPr>
                <a:r>
                  <a:rPr lang="ko-KR" altLang="en-US" dirty="0" smtClean="0">
                    <a:solidFill>
                      <a:srgbClr val="C00000"/>
                    </a:solidFill>
                  </a:rPr>
                  <a:t>● </a:t>
                </a:r>
                <a:r>
                  <a:rPr lang="en-US" altLang="ko-KR" sz="2400" b="1" dirty="0">
                    <a:solidFill>
                      <a:srgbClr val="C00000"/>
                    </a:solidFill>
                    <a:latin typeface="Symbol" pitchFamily="18" charset="2"/>
                  </a:rPr>
                  <a:t>Q</a:t>
                </a:r>
                <a:r>
                  <a:rPr lang="en-US" altLang="ko-KR" sz="2400" b="1" dirty="0">
                    <a:solidFill>
                      <a:srgbClr val="C00000"/>
                    </a:solidFill>
                  </a:rPr>
                  <a:t>(f(n)) </a:t>
                </a:r>
                <a:r>
                  <a:rPr lang="ko-KR" altLang="en-US" sz="2400" b="1" dirty="0" smtClean="0">
                    <a:solidFill>
                      <a:srgbClr val="002060"/>
                    </a:solidFill>
                  </a:rPr>
                  <a:t>은</a:t>
                </a:r>
                <a:r>
                  <a:rPr lang="en-US" altLang="ko-KR" sz="2400" b="1" dirty="0" smtClean="0">
                    <a:solidFill>
                      <a:srgbClr val="002060"/>
                    </a:solidFill>
                  </a:rPr>
                  <a:t> </a:t>
                </a:r>
                <a:r>
                  <a:rPr lang="ko-KR" altLang="en-US" sz="2400" b="1" dirty="0" smtClean="0">
                    <a:solidFill>
                      <a:srgbClr val="002060"/>
                    </a:solidFill>
                  </a:rPr>
                  <a:t>점근적 증가율이 </a:t>
                </a:r>
                <a:r>
                  <a:rPr lang="en-US" altLang="ko-KR" sz="2400" b="1" dirty="0" smtClean="0">
                    <a:solidFill>
                      <a:srgbClr val="002060"/>
                    </a:solidFill>
                  </a:rPr>
                  <a:t>f(n)</a:t>
                </a:r>
                <a:r>
                  <a:rPr lang="ko-KR" altLang="en-US" sz="2400" b="1" dirty="0" smtClean="0">
                    <a:solidFill>
                      <a:srgbClr val="002060"/>
                    </a:solidFill>
                  </a:rPr>
                  <a:t>과</a:t>
                </a:r>
                <a:r>
                  <a:rPr lang="en-US" altLang="ko-KR" sz="2400" b="1" dirty="0" smtClean="0">
                    <a:solidFill>
                      <a:srgbClr val="002060"/>
                    </a:solidFill>
                  </a:rPr>
                  <a:t> </a:t>
                </a:r>
                <a:r>
                  <a:rPr lang="ko-KR" altLang="en-US" sz="2400" b="1" dirty="0" smtClean="0">
                    <a:solidFill>
                      <a:srgbClr val="002060"/>
                    </a:solidFill>
                  </a:rPr>
                  <a:t>일치하는 모든 함수들의 집합</a:t>
                </a:r>
                <a:r>
                  <a:rPr lang="en-US" altLang="ko-KR" sz="2400" b="1" dirty="0" smtClean="0">
                    <a:solidFill>
                      <a:srgbClr val="002060"/>
                    </a:solidFill>
                  </a:rPr>
                  <a:t>.</a:t>
                </a:r>
              </a:p>
              <a:p>
                <a:pPr marL="0" indent="0">
                  <a:buNone/>
                  <a:defRPr/>
                </a:pPr>
                <a:r>
                  <a:rPr lang="en-US" altLang="ko-KR" sz="2400" b="1" dirty="0">
                    <a:solidFill>
                      <a:srgbClr val="002060"/>
                    </a:solidFill>
                  </a:rPr>
                  <a:t> </a:t>
                </a:r>
                <a:r>
                  <a:rPr lang="en-US" altLang="ko-KR" sz="2400" b="1" dirty="0" smtClean="0">
                    <a:solidFill>
                      <a:srgbClr val="002060"/>
                    </a:solidFill>
                  </a:rPr>
                  <a:t>             </a:t>
                </a:r>
                <a:r>
                  <a:rPr lang="ko-KR" altLang="en-US" sz="2400" b="1" dirty="0" smtClean="0">
                    <a:solidFill>
                      <a:srgbClr val="002060"/>
                    </a:solidFill>
                  </a:rPr>
                  <a:t>즉</a:t>
                </a:r>
                <a:r>
                  <a:rPr lang="en-US" altLang="ko-KR" sz="2400" b="1" dirty="0" smtClean="0">
                    <a:solidFill>
                      <a:srgbClr val="002060"/>
                    </a:solidFill>
                  </a:rPr>
                  <a:t>, </a:t>
                </a:r>
                <a:r>
                  <a:rPr lang="en-US" altLang="ko-KR" sz="2400" b="1" dirty="0">
                    <a:solidFill>
                      <a:srgbClr val="7030A0"/>
                    </a:solidFill>
                    <a:latin typeface="Symbol" pitchFamily="18" charset="2"/>
                  </a:rPr>
                  <a:t>Q</a:t>
                </a:r>
                <a:r>
                  <a:rPr lang="en-US" altLang="ko-KR" sz="2400" b="1" dirty="0">
                    <a:solidFill>
                      <a:srgbClr val="7030A0"/>
                    </a:solidFill>
                  </a:rPr>
                  <a:t>(f(n</a:t>
                </a:r>
                <a:r>
                  <a:rPr lang="en-US" altLang="ko-KR" sz="2400" b="1" dirty="0" smtClean="0">
                    <a:solidFill>
                      <a:srgbClr val="7030A0"/>
                    </a:solidFill>
                  </a:rPr>
                  <a:t>))</a:t>
                </a:r>
                <a:r>
                  <a:rPr lang="ko-KR" altLang="en-US" sz="2400" b="1" dirty="0" smtClean="0">
                    <a:solidFill>
                      <a:srgbClr val="002060"/>
                    </a:solidFill>
                  </a:rPr>
                  <a:t>은 </a:t>
                </a:r>
                <a:r>
                  <a:rPr lang="ko-KR" altLang="en-US" sz="2400" b="1" dirty="0" err="1" smtClean="0">
                    <a:solidFill>
                      <a:srgbClr val="002060"/>
                    </a:solidFill>
                  </a:rPr>
                  <a:t>최고차항의</a:t>
                </a:r>
                <a:r>
                  <a:rPr lang="ko-KR" altLang="en-US" sz="2400" b="1" dirty="0" smtClean="0">
                    <a:solidFill>
                      <a:srgbClr val="002060"/>
                    </a:solidFill>
                  </a:rPr>
                  <a:t> 차수가 </a:t>
                </a:r>
                <a:r>
                  <a:rPr lang="en-US" altLang="ko-KR" sz="2400" b="1" dirty="0">
                    <a:solidFill>
                      <a:srgbClr val="002060"/>
                    </a:solidFill>
                  </a:rPr>
                  <a:t>f(n</a:t>
                </a:r>
                <a:r>
                  <a:rPr lang="en-US" altLang="ko-KR" sz="2400" b="1" dirty="0" smtClean="0">
                    <a:solidFill>
                      <a:srgbClr val="002060"/>
                    </a:solidFill>
                  </a:rPr>
                  <a:t>)</a:t>
                </a:r>
                <a:r>
                  <a:rPr lang="ko-KR" altLang="en-US" sz="2400" b="1" dirty="0" smtClean="0">
                    <a:solidFill>
                      <a:srgbClr val="002060"/>
                    </a:solidFill>
                  </a:rPr>
                  <a:t>과 일치하는 함수들의 집합</a:t>
                </a:r>
                <a:r>
                  <a:rPr lang="en-US" altLang="ko-KR" sz="2400" b="1" dirty="0" smtClean="0">
                    <a:solidFill>
                      <a:srgbClr val="002060"/>
                    </a:solidFill>
                  </a:rPr>
                  <a:t>.</a:t>
                </a:r>
                <a:endParaRPr lang="en-US" altLang="ko-KR" sz="2400" dirty="0">
                  <a:solidFill>
                    <a:srgbClr val="002060"/>
                  </a:solidFill>
                </a:endParaRPr>
              </a:p>
              <a:p>
                <a:pPr marL="0" indent="0">
                  <a:lnSpc>
                    <a:spcPct val="100000"/>
                  </a:lnSpc>
                  <a:buNone/>
                </a:pPr>
                <a:endParaRPr lang="en-US" altLang="ko-KR" dirty="0" smtClean="0">
                  <a:solidFill>
                    <a:srgbClr val="C00000"/>
                  </a:solidFill>
                </a:endParaRPr>
              </a:p>
              <a:p>
                <a:pPr marL="0" indent="0">
                  <a:lnSpc>
                    <a:spcPct val="100000"/>
                  </a:lnSpc>
                  <a:buNone/>
                </a:pPr>
                <a:r>
                  <a:rPr lang="ko-KR" altLang="en-US" dirty="0" smtClean="0">
                    <a:solidFill>
                      <a:srgbClr val="C00000"/>
                    </a:solidFill>
                  </a:rPr>
                  <a:t>● </a:t>
                </a:r>
                <a:r>
                  <a:rPr lang="en-US" altLang="ko-KR" b="1" dirty="0">
                    <a:solidFill>
                      <a:srgbClr val="C00000"/>
                    </a:solidFill>
                  </a:rPr>
                  <a:t>(</a:t>
                </a:r>
                <a:r>
                  <a:rPr lang="ko-KR" altLang="en-US" b="1" dirty="0" smtClean="0">
                    <a:solidFill>
                      <a:srgbClr val="C00000"/>
                    </a:solidFill>
                  </a:rPr>
                  <a:t>예</a:t>
                </a:r>
                <a:r>
                  <a:rPr lang="en-US" altLang="ko-KR" b="1" dirty="0" smtClean="0">
                    <a:solidFill>
                      <a:srgbClr val="C00000"/>
                    </a:solidFill>
                  </a:rPr>
                  <a:t>) </a:t>
                </a:r>
                <a:r>
                  <a:rPr lang="en-US" altLang="ko-KR" b="1" dirty="0">
                    <a:solidFill>
                      <a:srgbClr val="C00000"/>
                    </a:solidFill>
                  </a:rPr>
                  <a:t>: </a:t>
                </a:r>
                <a:endParaRPr lang="en-US" altLang="ko-KR" b="1" dirty="0" smtClean="0">
                  <a:solidFill>
                    <a:srgbClr val="C00000"/>
                  </a:solidFill>
                </a:endParaRPr>
              </a:p>
              <a:p>
                <a:pPr marL="0" indent="0">
                  <a:lnSpc>
                    <a:spcPct val="100000"/>
                  </a:lnSpc>
                  <a:buNone/>
                </a:pPr>
                <a:r>
                  <a:rPr lang="en-US" altLang="ko-KR" b="1" dirty="0">
                    <a:solidFill>
                      <a:srgbClr val="C00000"/>
                    </a:solidFill>
                  </a:rPr>
                  <a:t> </a:t>
                </a:r>
                <a:r>
                  <a:rPr lang="en-US" altLang="ko-KR" b="1" dirty="0" smtClean="0">
                    <a:solidFill>
                      <a:srgbClr val="C00000"/>
                    </a:solidFill>
                  </a:rPr>
                  <a:t>  </a:t>
                </a:r>
                <a:r>
                  <a:rPr lang="en-US" altLang="ko-KR" dirty="0" smtClean="0">
                    <a:solidFill>
                      <a:srgbClr val="C00000"/>
                    </a:solidFill>
                  </a:rPr>
                  <a:t> </a:t>
                </a:r>
                <a14:m>
                  <m:oMath xmlns:m="http://schemas.openxmlformats.org/officeDocument/2006/math">
                    <m:sSup>
                      <m:sSupPr>
                        <m:ctrlPr>
                          <a:rPr lang="en-US" altLang="ko-KR" b="1" i="1" smtClean="0">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𝟓</m:t>
                        </m:r>
                        <m:r>
                          <a:rPr lang="en-US" altLang="ko-KR" b="1" i="1" smtClean="0">
                            <a:solidFill>
                              <a:srgbClr val="002060"/>
                            </a:solidFill>
                            <a:latin typeface="Cambria Math" panose="02040503050406030204" pitchFamily="18" charset="0"/>
                          </a:rPr>
                          <m:t>𝒏</m:t>
                        </m:r>
                      </m:e>
                      <m:sup>
                        <m:r>
                          <a:rPr lang="en-US" altLang="ko-KR" b="1" i="1" smtClean="0">
                            <a:solidFill>
                              <a:srgbClr val="002060"/>
                            </a:solidFill>
                            <a:latin typeface="Cambria Math" panose="02040503050406030204" pitchFamily="18" charset="0"/>
                          </a:rPr>
                          <m:t>𝟐</m:t>
                        </m:r>
                      </m:sup>
                    </m:sSup>
                    <m:r>
                      <a:rPr lang="en-US" altLang="ko-KR" b="1" i="1" smtClean="0">
                        <a:solidFill>
                          <a:srgbClr val="002060"/>
                        </a:solidFill>
                        <a:latin typeface="Cambria Math" panose="02040503050406030204" pitchFamily="18" charset="0"/>
                      </a:rPr>
                      <m:t>+</m:t>
                    </m:r>
                    <m:r>
                      <a:rPr lang="en-US" altLang="ko-KR" b="1" i="1" smtClean="0">
                        <a:solidFill>
                          <a:srgbClr val="002060"/>
                        </a:solidFill>
                        <a:latin typeface="Cambria Math" panose="02040503050406030204" pitchFamily="18" charset="0"/>
                      </a:rPr>
                      <m:t>𝟒</m:t>
                    </m:r>
                  </m:oMath>
                </a14:m>
                <a:r>
                  <a:rPr lang="en-US" altLang="ko-KR" b="1" dirty="0" smtClean="0">
                    <a:solidFill>
                      <a:srgbClr val="002060"/>
                    </a:solidFill>
                  </a:rPr>
                  <a:t>n = </a:t>
                </a:r>
                <a:r>
                  <a:rPr lang="en-US" altLang="ko-KR" b="1" dirty="0" smtClean="0">
                    <a:solidFill>
                      <a:srgbClr val="C00000"/>
                    </a:solidFill>
                    <a:latin typeface="Symbol" pitchFamily="18" charset="2"/>
                  </a:rPr>
                  <a:t>Q</a:t>
                </a:r>
                <a:r>
                  <a:rPr lang="en-US" altLang="ko-KR" b="1" dirty="0" smtClean="0">
                    <a:solidFill>
                      <a:srgbClr val="C00000"/>
                    </a:solidFill>
                  </a:rPr>
                  <a:t>(</a:t>
                </a:r>
                <a14:m>
                  <m:oMath xmlns:m="http://schemas.openxmlformats.org/officeDocument/2006/math">
                    <m:sSup>
                      <m:sSupPr>
                        <m:ctrlPr>
                          <a:rPr lang="en-US" altLang="ko-KR" b="1" i="1" smtClean="0">
                            <a:solidFill>
                              <a:srgbClr val="C00000"/>
                            </a:solidFill>
                            <a:latin typeface="Cambria Math" panose="02040503050406030204" pitchFamily="18" charset="0"/>
                          </a:rPr>
                        </m:ctrlPr>
                      </m:sSupPr>
                      <m:e>
                        <m:r>
                          <a:rPr lang="en-US" altLang="ko-KR" b="1" i="1" smtClean="0">
                            <a:solidFill>
                              <a:srgbClr val="C00000"/>
                            </a:solidFill>
                            <a:latin typeface="Cambria Math" panose="02040503050406030204" pitchFamily="18" charset="0"/>
                          </a:rPr>
                          <m:t>𝒏</m:t>
                        </m:r>
                      </m:e>
                      <m:sup>
                        <m:r>
                          <a:rPr lang="en-US" altLang="ko-KR" b="1" i="1" smtClean="0">
                            <a:solidFill>
                              <a:srgbClr val="C00000"/>
                            </a:solidFill>
                            <a:latin typeface="Cambria Math" panose="02040503050406030204" pitchFamily="18" charset="0"/>
                          </a:rPr>
                          <m:t>𝟐</m:t>
                        </m:r>
                      </m:sup>
                    </m:sSup>
                  </m:oMath>
                </a14:m>
                <a:r>
                  <a:rPr lang="en-US" altLang="ko-KR" b="1" dirty="0" smtClean="0">
                    <a:solidFill>
                      <a:srgbClr val="C00000"/>
                    </a:solidFill>
                  </a:rPr>
                  <a:t>)</a:t>
                </a:r>
              </a:p>
              <a:p>
                <a:pPr marL="0" indent="0">
                  <a:lnSpc>
                    <a:spcPct val="100000"/>
                  </a:lnSpc>
                  <a:buNone/>
                </a:pPr>
                <a:r>
                  <a:rPr lang="en-US" altLang="ko-KR" b="1" dirty="0">
                    <a:solidFill>
                      <a:srgbClr val="C00000"/>
                    </a:solidFill>
                  </a:rPr>
                  <a:t> </a:t>
                </a:r>
                <a:r>
                  <a:rPr lang="en-US" altLang="ko-KR" b="1" dirty="0" smtClean="0">
                    <a:solidFill>
                      <a:srgbClr val="C00000"/>
                    </a:solidFill>
                  </a:rPr>
                  <a:t>   </a:t>
                </a: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a:solidFill>
                              <a:srgbClr val="002060"/>
                            </a:solidFill>
                            <a:latin typeface="Cambria Math" panose="02040503050406030204" pitchFamily="18" charset="0"/>
                          </a:rPr>
                          <m:t>𝒏</m:t>
                        </m:r>
                      </m:e>
                      <m:sup>
                        <m:r>
                          <a:rPr lang="en-US" altLang="ko-KR" b="1" i="1">
                            <a:solidFill>
                              <a:srgbClr val="002060"/>
                            </a:solidFill>
                            <a:latin typeface="Cambria Math" panose="02040503050406030204" pitchFamily="18" charset="0"/>
                          </a:rPr>
                          <m:t>𝟐</m:t>
                        </m:r>
                      </m:sup>
                    </m:sSup>
                  </m:oMath>
                </a14:m>
                <a:r>
                  <a:rPr lang="en-US" altLang="ko-KR" b="1" dirty="0" smtClean="0">
                    <a:solidFill>
                      <a:srgbClr val="C00000"/>
                    </a:solidFill>
                  </a:rPr>
                  <a:t> </a:t>
                </a:r>
                <a:r>
                  <a:rPr lang="en-US" altLang="ko-KR" b="1" dirty="0">
                    <a:solidFill>
                      <a:srgbClr val="002060"/>
                    </a:solidFill>
                  </a:rPr>
                  <a:t>= </a:t>
                </a:r>
                <a:r>
                  <a:rPr lang="en-US" altLang="ko-KR" b="1" dirty="0" smtClean="0">
                    <a:solidFill>
                      <a:srgbClr val="C00000"/>
                    </a:solidFill>
                    <a:latin typeface="Symbol" pitchFamily="18" charset="2"/>
                  </a:rPr>
                  <a:t>Q</a:t>
                </a:r>
                <a:r>
                  <a:rPr lang="en-US" altLang="ko-KR" b="1" dirty="0" smtClean="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a:solidFill>
                      <a:srgbClr val="C00000"/>
                    </a:solidFill>
                  </a:rPr>
                  <a:t>)</a:t>
                </a:r>
              </a:p>
              <a:p>
                <a:pPr marL="0" indent="0">
                  <a:lnSpc>
                    <a:spcPct val="100000"/>
                  </a:lnSpc>
                  <a:buNone/>
                </a:pPr>
                <a:r>
                  <a:rPr lang="en-US" altLang="ko-KR" b="1" dirty="0">
                    <a:solidFill>
                      <a:srgbClr val="C00000"/>
                    </a:solidFill>
                  </a:rPr>
                  <a:t> </a:t>
                </a:r>
                <a:r>
                  <a:rPr lang="en-US" altLang="ko-KR" b="1" dirty="0" smtClean="0">
                    <a:solidFill>
                      <a:srgbClr val="C00000"/>
                    </a:solidFill>
                  </a:rPr>
                  <a:t>   </a:t>
                </a: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𝟑</m:t>
                        </m:r>
                        <m:r>
                          <a:rPr lang="en-US" altLang="ko-KR" b="1" i="1">
                            <a:solidFill>
                              <a:srgbClr val="002060"/>
                            </a:solidFill>
                            <a:latin typeface="Cambria Math" panose="02040503050406030204" pitchFamily="18" charset="0"/>
                          </a:rPr>
                          <m:t>𝒏</m:t>
                        </m:r>
                      </m:e>
                      <m:sup>
                        <m:r>
                          <a:rPr lang="en-US" altLang="ko-KR" b="1" i="1">
                            <a:solidFill>
                              <a:srgbClr val="002060"/>
                            </a:solidFill>
                            <a:latin typeface="Cambria Math" panose="02040503050406030204" pitchFamily="18" charset="0"/>
                          </a:rPr>
                          <m:t>𝟐</m:t>
                        </m:r>
                      </m:sup>
                    </m:sSup>
                  </m:oMath>
                </a14:m>
                <a:r>
                  <a:rPr lang="en-US" altLang="ko-KR" b="1" dirty="0">
                    <a:solidFill>
                      <a:srgbClr val="C00000"/>
                    </a:solidFill>
                  </a:rPr>
                  <a:t> </a:t>
                </a:r>
                <a:r>
                  <a:rPr lang="en-US" altLang="ko-KR" b="1" dirty="0" smtClean="0">
                    <a:solidFill>
                      <a:srgbClr val="002060"/>
                    </a:solidFill>
                  </a:rPr>
                  <a:t>- 50 = </a:t>
                </a:r>
                <a:r>
                  <a:rPr lang="en-US" altLang="ko-KR" b="1" dirty="0" smtClean="0">
                    <a:solidFill>
                      <a:srgbClr val="C00000"/>
                    </a:solidFill>
                    <a:latin typeface="Symbol" pitchFamily="18" charset="2"/>
                  </a:rPr>
                  <a:t>Q</a:t>
                </a:r>
                <a:r>
                  <a:rPr lang="en-US" altLang="ko-KR" b="1" dirty="0" smtClean="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smtClean="0">
                    <a:solidFill>
                      <a:srgbClr val="C00000"/>
                    </a:solidFill>
                  </a:rPr>
                  <a:t>)</a:t>
                </a:r>
              </a:p>
              <a:p>
                <a:pPr marL="0" indent="0">
                  <a:lnSpc>
                    <a:spcPct val="100000"/>
                  </a:lnSpc>
                  <a:buNone/>
                </a:pP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       </m:t>
                        </m:r>
                        <m:r>
                          <a:rPr lang="en-US" altLang="ko-KR" b="1" i="1" smtClean="0">
                            <a:solidFill>
                              <a:srgbClr val="002060"/>
                            </a:solidFill>
                            <a:latin typeface="Cambria Math" panose="02040503050406030204" pitchFamily="18" charset="0"/>
                          </a:rPr>
                          <m:t>𝟕</m:t>
                        </m:r>
                        <m:r>
                          <a:rPr lang="en-US" altLang="ko-KR" b="1" i="1">
                            <a:solidFill>
                              <a:srgbClr val="002060"/>
                            </a:solidFill>
                            <a:latin typeface="Cambria Math" panose="02040503050406030204" pitchFamily="18" charset="0"/>
                          </a:rPr>
                          <m:t>𝒏</m:t>
                        </m:r>
                      </m:e>
                      <m:sup>
                        <m:r>
                          <a:rPr lang="en-US" altLang="ko-KR" b="1" i="1">
                            <a:solidFill>
                              <a:srgbClr val="002060"/>
                            </a:solidFill>
                            <a:latin typeface="Cambria Math" panose="02040503050406030204" pitchFamily="18" charset="0"/>
                          </a:rPr>
                          <m:t>𝟐</m:t>
                        </m:r>
                      </m:sup>
                    </m:sSup>
                  </m:oMath>
                </a14:m>
                <a:r>
                  <a:rPr lang="en-US" altLang="ko-KR" b="1" dirty="0">
                    <a:solidFill>
                      <a:srgbClr val="C00000"/>
                    </a:solidFill>
                  </a:rPr>
                  <a:t> </a:t>
                </a:r>
                <a:r>
                  <a:rPr lang="en-US" altLang="ko-KR" b="1" dirty="0" smtClean="0">
                    <a:solidFill>
                      <a:srgbClr val="002060"/>
                    </a:solidFill>
                  </a:rPr>
                  <a:t>+ 15 </a:t>
                </a:r>
                <a:r>
                  <a:rPr lang="en-US" altLang="ko-KR" b="1" dirty="0">
                    <a:solidFill>
                      <a:srgbClr val="002060"/>
                    </a:solidFill>
                  </a:rPr>
                  <a:t>= </a:t>
                </a:r>
                <a:r>
                  <a:rPr lang="en-US" altLang="ko-KR" b="1" dirty="0" smtClean="0">
                    <a:solidFill>
                      <a:srgbClr val="C00000"/>
                    </a:solidFill>
                    <a:latin typeface="Symbol" pitchFamily="18" charset="2"/>
                  </a:rPr>
                  <a:t>Q</a:t>
                </a:r>
                <a:r>
                  <a:rPr lang="en-US" altLang="ko-KR" b="1" dirty="0" smtClean="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smtClean="0">
                    <a:solidFill>
                      <a:srgbClr val="C00000"/>
                    </a:solidFill>
                  </a:rPr>
                  <a:t>)</a:t>
                </a:r>
              </a:p>
              <a:p>
                <a:pPr marL="0" indent="0">
                  <a:lnSpc>
                    <a:spcPct val="100000"/>
                  </a:lnSpc>
                  <a:buNone/>
                </a:pP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       </m:t>
                        </m:r>
                        <m:r>
                          <a:rPr lang="en-US" altLang="ko-KR" b="1" i="1" smtClean="0">
                            <a:solidFill>
                              <a:srgbClr val="002060"/>
                            </a:solidFill>
                            <a:latin typeface="Cambria Math" panose="02040503050406030204" pitchFamily="18" charset="0"/>
                          </a:rPr>
                          <m:t>𝟐</m:t>
                        </m:r>
                        <m:r>
                          <a:rPr lang="en-US" altLang="ko-KR" b="1" i="1">
                            <a:solidFill>
                              <a:srgbClr val="002060"/>
                            </a:solidFill>
                            <a:latin typeface="Cambria Math" panose="02040503050406030204" pitchFamily="18" charset="0"/>
                          </a:rPr>
                          <m:t>𝒏</m:t>
                        </m:r>
                      </m:e>
                      <m:sup>
                        <m:r>
                          <a:rPr lang="en-US" altLang="ko-KR" b="1" i="1">
                            <a:solidFill>
                              <a:srgbClr val="002060"/>
                            </a:solidFill>
                            <a:latin typeface="Cambria Math" panose="02040503050406030204" pitchFamily="18" charset="0"/>
                          </a:rPr>
                          <m:t>𝟐</m:t>
                        </m:r>
                      </m:sup>
                    </m:sSup>
                  </m:oMath>
                </a14:m>
                <a:r>
                  <a:rPr lang="en-US" altLang="ko-KR" b="1" dirty="0">
                    <a:solidFill>
                      <a:srgbClr val="C00000"/>
                    </a:solidFill>
                  </a:rPr>
                  <a:t> </a:t>
                </a:r>
                <a:r>
                  <a:rPr lang="en-US" altLang="ko-KR" b="1" dirty="0" smtClean="0">
                    <a:solidFill>
                      <a:srgbClr val="002060"/>
                    </a:solidFill>
                  </a:rPr>
                  <a:t>+ 3n</a:t>
                </a:r>
                <a14:m>
                  <m:oMath xmlns:m="http://schemas.openxmlformats.org/officeDocument/2006/math">
                    <m:r>
                      <a:rPr lang="en-US" altLang="ko-KR" b="1" i="1" smtClean="0">
                        <a:solidFill>
                          <a:srgbClr val="002060"/>
                        </a:solidFill>
                        <a:latin typeface="Cambria Math" panose="02040503050406030204" pitchFamily="18" charset="0"/>
                      </a:rPr>
                      <m:t>𝒍𝒐𝒈𝒏</m:t>
                    </m:r>
                  </m:oMath>
                </a14:m>
                <a:r>
                  <a:rPr lang="en-US" altLang="ko-KR" b="1" dirty="0" smtClean="0">
                    <a:solidFill>
                      <a:srgbClr val="002060"/>
                    </a:solidFill>
                  </a:rPr>
                  <a:t> </a:t>
                </a:r>
                <a:r>
                  <a:rPr lang="en-US" altLang="ko-KR" b="1" dirty="0">
                    <a:solidFill>
                      <a:srgbClr val="002060"/>
                    </a:solidFill>
                  </a:rPr>
                  <a:t>= </a:t>
                </a:r>
                <a:r>
                  <a:rPr lang="en-US" altLang="ko-KR" b="1" dirty="0" smtClean="0">
                    <a:solidFill>
                      <a:srgbClr val="C00000"/>
                    </a:solidFill>
                    <a:latin typeface="Symbol" pitchFamily="18" charset="2"/>
                  </a:rPr>
                  <a:t>Q</a:t>
                </a:r>
                <a:r>
                  <a:rPr lang="en-US" altLang="ko-KR" b="1" dirty="0" smtClean="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smtClean="0">
                    <a:solidFill>
                      <a:srgbClr val="C00000"/>
                    </a:solidFill>
                  </a:rPr>
                  <a:t>)</a:t>
                </a:r>
              </a:p>
              <a:p>
                <a:pPr marL="0" indent="0">
                  <a:lnSpc>
                    <a:spcPct val="100000"/>
                  </a:lnSpc>
                  <a:buNone/>
                </a:pPr>
                <a:r>
                  <a:rPr lang="en-US" altLang="ko-KR" b="1" dirty="0">
                    <a:solidFill>
                      <a:srgbClr val="C00000"/>
                    </a:solidFill>
                  </a:rPr>
                  <a:t> </a:t>
                </a:r>
                <a:r>
                  <a:rPr lang="en-US" altLang="ko-KR" b="1" dirty="0" smtClean="0">
                    <a:solidFill>
                      <a:srgbClr val="C00000"/>
                    </a:solidFill>
                  </a:rPr>
                  <a:t>   </a:t>
                </a: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 </m:t>
                        </m:r>
                        <m:r>
                          <a:rPr lang="en-US" altLang="ko-KR" b="1" i="1">
                            <a:solidFill>
                              <a:srgbClr val="002060"/>
                            </a:solidFill>
                            <a:latin typeface="Cambria Math" panose="02040503050406030204" pitchFamily="18" charset="0"/>
                          </a:rPr>
                          <m:t>𝒏</m:t>
                        </m:r>
                      </m:e>
                      <m:sup>
                        <m:r>
                          <a:rPr lang="en-US" altLang="ko-KR" b="1" i="1">
                            <a:solidFill>
                              <a:srgbClr val="002060"/>
                            </a:solidFill>
                            <a:latin typeface="Cambria Math" panose="02040503050406030204" pitchFamily="18" charset="0"/>
                          </a:rPr>
                          <m:t>𝟐</m:t>
                        </m:r>
                      </m:sup>
                    </m:sSup>
                  </m:oMath>
                </a14:m>
                <a:r>
                  <a:rPr lang="en-US" altLang="ko-KR" b="1" dirty="0">
                    <a:solidFill>
                      <a:srgbClr val="C00000"/>
                    </a:solidFill>
                  </a:rPr>
                  <a:t> </a:t>
                </a:r>
                <a:r>
                  <a:rPr lang="en-US" altLang="ko-KR" b="1" dirty="0" smtClean="0">
                    <a:solidFill>
                      <a:srgbClr val="002060"/>
                    </a:solidFill>
                  </a:rPr>
                  <a:t>+ </a:t>
                </a:r>
                <a14:m>
                  <m:oMath xmlns:m="http://schemas.openxmlformats.org/officeDocument/2006/math">
                    <m:rad>
                      <m:radPr>
                        <m:degHide m:val="on"/>
                        <m:ctrlPr>
                          <a:rPr lang="en-US" altLang="ko-KR" b="1" i="1" smtClean="0">
                            <a:solidFill>
                              <a:srgbClr val="002060"/>
                            </a:solidFill>
                            <a:latin typeface="Cambria Math" panose="02040503050406030204" pitchFamily="18" charset="0"/>
                          </a:rPr>
                        </m:ctrlPr>
                      </m:radPr>
                      <m:deg/>
                      <m:e>
                        <m:r>
                          <a:rPr lang="en-US" altLang="ko-KR" b="1" i="1" smtClean="0">
                            <a:solidFill>
                              <a:srgbClr val="002060"/>
                            </a:solidFill>
                            <a:latin typeface="Cambria Math" panose="02040503050406030204" pitchFamily="18" charset="0"/>
                          </a:rPr>
                          <m:t>𝒏</m:t>
                        </m:r>
                      </m:e>
                    </m:rad>
                  </m:oMath>
                </a14:m>
                <a:r>
                  <a:rPr lang="en-US" altLang="ko-KR" b="1" dirty="0" smtClean="0">
                    <a:solidFill>
                      <a:srgbClr val="002060"/>
                    </a:solidFill>
                  </a:rPr>
                  <a:t> = </a:t>
                </a:r>
                <a:r>
                  <a:rPr lang="en-US" altLang="ko-KR" b="1" dirty="0" smtClean="0">
                    <a:solidFill>
                      <a:srgbClr val="C00000"/>
                    </a:solidFill>
                    <a:latin typeface="Symbol" pitchFamily="18" charset="2"/>
                  </a:rPr>
                  <a:t>Q</a:t>
                </a:r>
                <a:r>
                  <a:rPr lang="en-US" altLang="ko-KR" b="1" dirty="0" smtClean="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a:solidFill>
                      <a:srgbClr val="C00000"/>
                    </a:solidFill>
                  </a:rPr>
                  <a:t>)</a:t>
                </a:r>
              </a:p>
              <a:p>
                <a:pPr marL="0" indent="0">
                  <a:lnSpc>
                    <a:spcPct val="100000"/>
                  </a:lnSpc>
                  <a:buNone/>
                </a:pPr>
                <a:endParaRPr lang="en-US" altLang="ko-KR" b="1" dirty="0">
                  <a:solidFill>
                    <a:srgbClr val="C00000"/>
                  </a:solidFill>
                </a:endParaRPr>
              </a:p>
              <a:p>
                <a:pPr marL="0" indent="0">
                  <a:lnSpc>
                    <a:spcPct val="100000"/>
                  </a:lnSpc>
                  <a:buNone/>
                </a:pPr>
                <a:endParaRPr lang="en-US" altLang="ko-KR" b="1" dirty="0">
                  <a:solidFill>
                    <a:srgbClr val="C00000"/>
                  </a:solidFill>
                </a:endParaRPr>
              </a:p>
              <a:p>
                <a:pPr marL="0" indent="0">
                  <a:lnSpc>
                    <a:spcPct val="100000"/>
                  </a:lnSpc>
                  <a:buNone/>
                </a:pPr>
                <a:endParaRPr lang="en-US" altLang="ko-KR" b="1" dirty="0" smtClean="0">
                  <a:solidFill>
                    <a:srgbClr val="C00000"/>
                  </a:solidFill>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403411"/>
                <a:ext cx="11241741" cy="6078071"/>
              </a:xfrm>
              <a:blipFill rotWithShape="0">
                <a:blip r:embed="rId2"/>
                <a:stretch>
                  <a:fillRect l="-1085" b="-401"/>
                </a:stretch>
              </a:blipFill>
            </p:spPr>
            <p:txBody>
              <a:bodyPr/>
              <a:lstStyle/>
              <a:p>
                <a:r>
                  <a:rPr lang="ko-KR"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spTree>
    <p:extLst>
      <p:ext uri="{BB962C8B-B14F-4D97-AF65-F5344CB8AC3E}">
        <p14:creationId xmlns:p14="http://schemas.microsoft.com/office/powerpoint/2010/main" val="1848046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buNone/>
            </a:pPr>
            <a:r>
              <a:rPr lang="en-US" altLang="ko-KR" sz="1800" b="1" dirty="0" smtClean="0">
                <a:solidFill>
                  <a:srgbClr val="FF0000"/>
                </a:solidFill>
              </a:rPr>
              <a:t>▣</a:t>
            </a:r>
            <a:r>
              <a:rPr lang="en-US" altLang="ko-KR" sz="1800" b="1" dirty="0" smtClean="0"/>
              <a:t> [</a:t>
            </a:r>
            <a:r>
              <a:rPr lang="ko-KR" altLang="en-US" sz="1800" b="1" dirty="0"/>
              <a:t>문</a:t>
            </a:r>
            <a:r>
              <a:rPr lang="ko-KR" altLang="en-US" sz="1800" b="1" dirty="0" smtClean="0"/>
              <a:t>제</a:t>
            </a:r>
            <a:r>
              <a:rPr lang="en-US" altLang="ko-KR" sz="1800" b="1" dirty="0" smtClean="0"/>
              <a:t>] : </a:t>
            </a:r>
            <a:r>
              <a:rPr lang="ko-KR" altLang="ko-KR" sz="1800" b="1" dirty="0"/>
              <a:t>다음과 같은 조건일 때</a:t>
            </a:r>
            <a:r>
              <a:rPr lang="en-US" altLang="ko-KR" sz="1800" b="1" dirty="0"/>
              <a:t>, </a:t>
            </a:r>
            <a:r>
              <a:rPr lang="en-US" altLang="ko-KR" sz="1800" b="1" dirty="0">
                <a:solidFill>
                  <a:srgbClr val="7030A0"/>
                </a:solidFill>
              </a:rPr>
              <a:t>Sequential Search</a:t>
            </a:r>
            <a:r>
              <a:rPr lang="en-US" altLang="ko-KR" sz="1800" b="1" dirty="0"/>
              <a:t> </a:t>
            </a:r>
            <a:r>
              <a:rPr lang="ko-KR" altLang="ko-KR" sz="1800" b="1" dirty="0"/>
              <a:t>알고리즘을 이용하여 프로그램을 작성하시오</a:t>
            </a:r>
            <a:r>
              <a:rPr lang="en-US" altLang="ko-KR" sz="1800" b="1" dirty="0" smtClean="0"/>
              <a:t>.</a:t>
            </a:r>
            <a:endParaRPr lang="ko-KR" altLang="ko-KR" sz="1800" b="1" dirty="0"/>
          </a:p>
          <a:p>
            <a:pPr marL="0" indent="0" algn="just">
              <a:buNone/>
            </a:pPr>
            <a:endParaRPr lang="ko-KR" altLang="ko-KR" sz="1100" kern="100" dirty="0">
              <a:latin typeface="맑은 고딕" panose="020B0503020000020004" pitchFamily="50" charset="-127"/>
              <a:cs typeface="Times New Roman" panose="02020603050405020304" pitchFamily="18" charset="0"/>
            </a:endParaRPr>
          </a:p>
          <a:p>
            <a:pPr marL="0" indent="0">
              <a:buNone/>
            </a:pPr>
            <a:r>
              <a:rPr lang="en-US" altLang="ko-KR" sz="1800" b="1" kern="100" dirty="0">
                <a:latin typeface="맑은 고딕" panose="020B0503020000020004" pitchFamily="50" charset="-127"/>
                <a:cs typeface="Times New Roman" panose="02020603050405020304" pitchFamily="18" charset="0"/>
              </a:rPr>
              <a:t>   </a:t>
            </a:r>
            <a:r>
              <a:rPr lang="en-US" altLang="ko-KR" sz="1800" b="1" kern="100" dirty="0" smtClean="0">
                <a:latin typeface="맑은 고딕" panose="020B0503020000020004" pitchFamily="50" charset="-127"/>
                <a:cs typeface="Times New Roman" panose="02020603050405020304" pitchFamily="18" charset="0"/>
              </a:rPr>
              <a:t>            </a:t>
            </a:r>
            <a:r>
              <a:rPr lang="en-US" altLang="ko-KR" sz="2000" b="1" dirty="0" smtClean="0"/>
              <a:t>S </a:t>
            </a:r>
            <a:r>
              <a:rPr lang="en-US" altLang="ko-KR" sz="2000" b="1" dirty="0"/>
              <a:t>= [10, 7, 11, 5, 13, 8],</a:t>
            </a:r>
            <a:endParaRPr lang="ko-KR" altLang="ko-KR" sz="2000" dirty="0"/>
          </a:p>
          <a:p>
            <a:pPr marL="0" indent="0">
              <a:buNone/>
            </a:pPr>
            <a:r>
              <a:rPr lang="en-US" altLang="ko-KR" sz="2000" b="1" dirty="0" smtClean="0"/>
              <a:t>              n </a:t>
            </a:r>
            <a:r>
              <a:rPr lang="en-US" altLang="ko-KR" sz="2000" b="1" dirty="0"/>
              <a:t>= 6,</a:t>
            </a:r>
            <a:endParaRPr lang="ko-KR" altLang="ko-KR" sz="2000" dirty="0"/>
          </a:p>
          <a:p>
            <a:pPr marL="0" indent="0">
              <a:buNone/>
            </a:pPr>
            <a:r>
              <a:rPr lang="en-US" altLang="ko-KR" sz="2000" b="1" dirty="0" smtClean="0"/>
              <a:t>              x </a:t>
            </a:r>
            <a:r>
              <a:rPr lang="en-US" altLang="ko-KR" sz="2000" b="1" dirty="0"/>
              <a:t>= 5</a:t>
            </a:r>
            <a:endParaRPr lang="ko-KR" altLang="ko-KR" sz="2000" dirty="0"/>
          </a:p>
          <a:p>
            <a:pPr marL="0" indent="0" algn="just">
              <a:buNone/>
            </a:pPr>
            <a:endParaRPr lang="ko-KR" altLang="en-US" sz="1800" dirty="0"/>
          </a:p>
        </p:txBody>
      </p:sp>
    </p:spTree>
    <p:extLst>
      <p:ext uri="{BB962C8B-B14F-4D97-AF65-F5344CB8AC3E}">
        <p14:creationId xmlns:p14="http://schemas.microsoft.com/office/powerpoint/2010/main" val="271285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403411"/>
                <a:ext cx="11241741" cy="6035489"/>
              </a:xfrm>
            </p:spPr>
            <p:txBody>
              <a:bodyPr>
                <a:normAutofit/>
              </a:bodyPr>
              <a:lstStyle/>
              <a:p>
                <a:pPr marL="0" indent="0">
                  <a:buNone/>
                </a:pPr>
                <a:endParaRPr lang="en-US" altLang="ko-KR" dirty="0" smtClean="0">
                  <a:solidFill>
                    <a:srgbClr val="C00000"/>
                  </a:solidFill>
                </a:endParaRPr>
              </a:p>
              <a:p>
                <a:pPr marL="0" indent="0">
                  <a:buNone/>
                  <a:defRPr/>
                </a:pPr>
                <a:r>
                  <a:rPr lang="ko-KR" altLang="en-US" sz="2400" dirty="0" smtClean="0">
                    <a:solidFill>
                      <a:srgbClr val="C00000"/>
                    </a:solidFill>
                  </a:rPr>
                  <a:t>● </a:t>
                </a:r>
                <a:r>
                  <a:rPr lang="en-US" altLang="ko-KR" sz="2400" b="1" dirty="0" smtClean="0">
                    <a:solidFill>
                      <a:srgbClr val="C00000"/>
                    </a:solidFill>
                    <a:latin typeface="Symbol" pitchFamily="18" charset="2"/>
                    <a:sym typeface="Symbol" panose="05050102010706020507" pitchFamily="18" charset="2"/>
                  </a:rPr>
                  <a:t></a:t>
                </a:r>
                <a:r>
                  <a:rPr lang="en-US" altLang="ko-KR" sz="2400" b="1" dirty="0" smtClean="0">
                    <a:solidFill>
                      <a:srgbClr val="C00000"/>
                    </a:solidFill>
                  </a:rPr>
                  <a:t>(</a:t>
                </a:r>
                <a:r>
                  <a:rPr lang="en-US" altLang="ko-KR" sz="2400" b="1" dirty="0">
                    <a:solidFill>
                      <a:srgbClr val="C00000"/>
                    </a:solidFill>
                  </a:rPr>
                  <a:t>f(n)) </a:t>
                </a:r>
                <a:r>
                  <a:rPr lang="ko-KR" altLang="en-US" sz="2400" b="1" dirty="0" smtClean="0">
                    <a:solidFill>
                      <a:srgbClr val="002060"/>
                    </a:solidFill>
                  </a:rPr>
                  <a:t>은</a:t>
                </a:r>
                <a:r>
                  <a:rPr lang="en-US" altLang="ko-KR" sz="2400" b="1" dirty="0" smtClean="0">
                    <a:solidFill>
                      <a:srgbClr val="002060"/>
                    </a:solidFill>
                  </a:rPr>
                  <a:t> </a:t>
                </a:r>
                <a:r>
                  <a:rPr lang="ko-KR" altLang="en-US" sz="2400" b="1" dirty="0" smtClean="0">
                    <a:solidFill>
                      <a:srgbClr val="002060"/>
                    </a:solidFill>
                  </a:rPr>
                  <a:t>점근적 증가율이 적어도 </a:t>
                </a:r>
                <a:r>
                  <a:rPr lang="en-US" altLang="ko-KR" sz="2400" b="1" dirty="0" smtClean="0">
                    <a:solidFill>
                      <a:srgbClr val="002060"/>
                    </a:solidFill>
                  </a:rPr>
                  <a:t>f(n)</a:t>
                </a:r>
                <a:r>
                  <a:rPr lang="ko-KR" altLang="en-US" sz="2400" b="1" dirty="0" smtClean="0">
                    <a:solidFill>
                      <a:srgbClr val="002060"/>
                    </a:solidFill>
                  </a:rPr>
                  <a:t>이 되는</a:t>
                </a:r>
                <a:r>
                  <a:rPr lang="en-US" altLang="ko-KR" sz="2400" b="1" dirty="0" smtClean="0">
                    <a:solidFill>
                      <a:srgbClr val="002060"/>
                    </a:solidFill>
                  </a:rPr>
                  <a:t> </a:t>
                </a:r>
                <a:r>
                  <a:rPr lang="ko-KR" altLang="en-US" sz="2400" b="1" dirty="0" smtClean="0">
                    <a:solidFill>
                      <a:srgbClr val="002060"/>
                    </a:solidFill>
                  </a:rPr>
                  <a:t>모든 함수들의 집합</a:t>
                </a:r>
                <a:r>
                  <a:rPr lang="en-US" altLang="ko-KR" sz="2400" b="1" dirty="0" smtClean="0">
                    <a:solidFill>
                      <a:srgbClr val="002060"/>
                    </a:solidFill>
                  </a:rPr>
                  <a:t>. </a:t>
                </a:r>
              </a:p>
              <a:p>
                <a:pPr marL="0" indent="0">
                  <a:buNone/>
                  <a:defRPr/>
                </a:pPr>
                <a:r>
                  <a:rPr lang="en-US" altLang="ko-KR" sz="2400" b="1" dirty="0">
                    <a:solidFill>
                      <a:srgbClr val="002060"/>
                    </a:solidFill>
                  </a:rPr>
                  <a:t> </a:t>
                </a:r>
                <a:r>
                  <a:rPr lang="en-US" altLang="ko-KR" sz="2400" b="1" dirty="0" smtClean="0">
                    <a:solidFill>
                      <a:srgbClr val="002060"/>
                    </a:solidFill>
                  </a:rPr>
                  <a:t>  </a:t>
                </a:r>
                <a:r>
                  <a:rPr lang="ko-KR" altLang="en-US" sz="2400" b="1" dirty="0" err="1" smtClean="0">
                    <a:solidFill>
                      <a:srgbClr val="002060"/>
                    </a:solidFill>
                  </a:rPr>
                  <a:t>다시말하면</a:t>
                </a:r>
                <a:r>
                  <a:rPr lang="en-US" altLang="ko-KR" sz="2400" b="1" dirty="0" smtClean="0">
                    <a:solidFill>
                      <a:srgbClr val="002060"/>
                    </a:solidFill>
                  </a:rPr>
                  <a:t>, </a:t>
                </a:r>
                <a:r>
                  <a:rPr lang="en-US" altLang="ko-KR" sz="2400" b="1" dirty="0">
                    <a:solidFill>
                      <a:srgbClr val="C00000"/>
                    </a:solidFill>
                    <a:latin typeface="Symbol" pitchFamily="18" charset="2"/>
                    <a:sym typeface="Symbol" panose="05050102010706020507" pitchFamily="18" charset="2"/>
                  </a:rPr>
                  <a:t></a:t>
                </a:r>
                <a:r>
                  <a:rPr lang="en-US" altLang="ko-KR" sz="2400" b="1" dirty="0">
                    <a:solidFill>
                      <a:srgbClr val="C00000"/>
                    </a:solidFill>
                  </a:rPr>
                  <a:t>(f(n</a:t>
                </a:r>
                <a:r>
                  <a:rPr lang="en-US" altLang="ko-KR" sz="2400" b="1" dirty="0" smtClean="0">
                    <a:solidFill>
                      <a:srgbClr val="C00000"/>
                    </a:solidFill>
                  </a:rPr>
                  <a:t>))</a:t>
                </a:r>
                <a:r>
                  <a:rPr lang="ko-KR" altLang="en-US" sz="2400" b="1" dirty="0" smtClean="0">
                    <a:solidFill>
                      <a:srgbClr val="002060"/>
                    </a:solidFill>
                  </a:rPr>
                  <a:t>은 </a:t>
                </a:r>
                <a:r>
                  <a:rPr lang="ko-KR" altLang="en-US" sz="2400" b="1" dirty="0" err="1" smtClean="0">
                    <a:solidFill>
                      <a:srgbClr val="002060"/>
                    </a:solidFill>
                  </a:rPr>
                  <a:t>최고차항의</a:t>
                </a:r>
                <a:r>
                  <a:rPr lang="ko-KR" altLang="en-US" sz="2400" b="1" dirty="0" smtClean="0">
                    <a:solidFill>
                      <a:srgbClr val="002060"/>
                    </a:solidFill>
                  </a:rPr>
                  <a:t> 차수가 </a:t>
                </a:r>
                <a:r>
                  <a:rPr lang="en-US" altLang="ko-KR" sz="2400" b="1" dirty="0" smtClean="0">
                    <a:solidFill>
                      <a:srgbClr val="002060"/>
                    </a:solidFill>
                  </a:rPr>
                  <a:t>f(n)</a:t>
                </a:r>
                <a:r>
                  <a:rPr lang="ko-KR" altLang="en-US" sz="2400" b="1" dirty="0" smtClean="0">
                    <a:solidFill>
                      <a:srgbClr val="002060"/>
                    </a:solidFill>
                  </a:rPr>
                  <a:t>과 일치 하거나</a:t>
                </a:r>
                <a:r>
                  <a:rPr lang="en-US" altLang="ko-KR" sz="2400" b="1" dirty="0" smtClean="0">
                    <a:solidFill>
                      <a:srgbClr val="002060"/>
                    </a:solidFill>
                  </a:rPr>
                  <a:t> </a:t>
                </a:r>
                <a:r>
                  <a:rPr lang="ko-KR" altLang="en-US" sz="2400" b="1" dirty="0" smtClean="0">
                    <a:solidFill>
                      <a:srgbClr val="002060"/>
                    </a:solidFill>
                  </a:rPr>
                  <a:t>더 큰 함수의</a:t>
                </a:r>
                <a:endParaRPr lang="en-US" altLang="ko-KR" sz="2400" b="1" dirty="0" smtClean="0">
                  <a:solidFill>
                    <a:srgbClr val="002060"/>
                  </a:solidFill>
                </a:endParaRPr>
              </a:p>
              <a:p>
                <a:pPr marL="0" indent="0">
                  <a:buNone/>
                  <a:defRPr/>
                </a:pPr>
                <a:r>
                  <a:rPr lang="en-US" altLang="ko-KR" sz="2400" b="1" dirty="0">
                    <a:solidFill>
                      <a:srgbClr val="002060"/>
                    </a:solidFill>
                  </a:rPr>
                  <a:t> </a:t>
                </a:r>
                <a:r>
                  <a:rPr lang="en-US" altLang="ko-KR" sz="2400" b="1" dirty="0" smtClean="0">
                    <a:solidFill>
                      <a:srgbClr val="002060"/>
                    </a:solidFill>
                  </a:rPr>
                  <a:t>  </a:t>
                </a:r>
                <a:r>
                  <a:rPr lang="ko-KR" altLang="en-US" sz="2400" b="1" dirty="0" smtClean="0">
                    <a:solidFill>
                      <a:srgbClr val="002060"/>
                    </a:solidFill>
                  </a:rPr>
                  <a:t>집합이다</a:t>
                </a:r>
                <a:r>
                  <a:rPr lang="en-US" altLang="ko-KR" sz="2400" b="1" dirty="0" smtClean="0">
                    <a:solidFill>
                      <a:srgbClr val="002060"/>
                    </a:solidFill>
                  </a:rPr>
                  <a:t>. </a:t>
                </a:r>
                <a:r>
                  <a:rPr lang="ko-KR" altLang="en-US" sz="2400" b="1" dirty="0" smtClean="0">
                    <a:solidFill>
                      <a:srgbClr val="002060"/>
                    </a:solidFill>
                  </a:rPr>
                  <a:t>즉</a:t>
                </a:r>
                <a:r>
                  <a:rPr lang="en-US" altLang="ko-KR" sz="2400" b="1" dirty="0" smtClean="0">
                    <a:solidFill>
                      <a:srgbClr val="002060"/>
                    </a:solidFill>
                  </a:rPr>
                  <a:t>, </a:t>
                </a:r>
                <a:r>
                  <a:rPr lang="en-US" altLang="ko-KR" sz="2400" b="1" dirty="0">
                    <a:solidFill>
                      <a:srgbClr val="C00000"/>
                    </a:solidFill>
                    <a:latin typeface="Symbol" pitchFamily="18" charset="2"/>
                    <a:sym typeface="Symbol" panose="05050102010706020507" pitchFamily="18" charset="2"/>
                  </a:rPr>
                  <a:t> </a:t>
                </a:r>
                <a:r>
                  <a:rPr lang="en-US" altLang="ko-KR" sz="2400" b="1" dirty="0" smtClean="0">
                    <a:solidFill>
                      <a:srgbClr val="C00000"/>
                    </a:solidFill>
                    <a:latin typeface="Symbol" pitchFamily="18" charset="2"/>
                    <a:sym typeface="Symbol" panose="05050102010706020507" pitchFamily="18" charset="2"/>
                  </a:rPr>
                  <a:t>-</a:t>
                </a:r>
                <a:r>
                  <a:rPr lang="ko-KR" altLang="en-US" sz="2400" b="1" dirty="0" smtClean="0"/>
                  <a:t>표기는 </a:t>
                </a:r>
                <a:r>
                  <a:rPr lang="ko-KR" altLang="en-US" sz="2400" b="1" u="sng" dirty="0" smtClean="0"/>
                  <a:t>함수의 점근적 하한</a:t>
                </a:r>
                <a:r>
                  <a:rPr lang="ko-KR" altLang="en-US" sz="2400" b="1" dirty="0" smtClean="0"/>
                  <a:t>을 나타낸다</a:t>
                </a:r>
                <a:r>
                  <a:rPr lang="en-US" altLang="ko-KR" sz="2400" b="1" dirty="0" smtClean="0"/>
                  <a:t>.</a:t>
                </a:r>
                <a:endParaRPr lang="en-US" altLang="ko-KR" sz="2400" dirty="0"/>
              </a:p>
              <a:p>
                <a:pPr marL="0" indent="0">
                  <a:lnSpc>
                    <a:spcPct val="100000"/>
                  </a:lnSpc>
                  <a:buNone/>
                </a:pPr>
                <a:endParaRPr lang="en-US" altLang="ko-KR" dirty="0" smtClean="0">
                  <a:solidFill>
                    <a:srgbClr val="C00000"/>
                  </a:solidFill>
                </a:endParaRPr>
              </a:p>
              <a:p>
                <a:pPr marL="0" indent="0">
                  <a:lnSpc>
                    <a:spcPct val="100000"/>
                  </a:lnSpc>
                  <a:buNone/>
                </a:pPr>
                <a:r>
                  <a:rPr lang="ko-KR" altLang="en-US" dirty="0" smtClean="0">
                    <a:solidFill>
                      <a:srgbClr val="C00000"/>
                    </a:solidFill>
                  </a:rPr>
                  <a:t>● </a:t>
                </a:r>
                <a:r>
                  <a:rPr lang="en-US" altLang="ko-KR" b="1" dirty="0">
                    <a:solidFill>
                      <a:srgbClr val="C00000"/>
                    </a:solidFill>
                  </a:rPr>
                  <a:t>(</a:t>
                </a:r>
                <a:r>
                  <a:rPr lang="ko-KR" altLang="en-US" b="1" dirty="0" smtClean="0">
                    <a:solidFill>
                      <a:srgbClr val="C00000"/>
                    </a:solidFill>
                  </a:rPr>
                  <a:t>예</a:t>
                </a:r>
                <a:r>
                  <a:rPr lang="en-US" altLang="ko-KR" b="1" dirty="0" smtClean="0">
                    <a:solidFill>
                      <a:srgbClr val="C00000"/>
                    </a:solidFill>
                  </a:rPr>
                  <a:t>) </a:t>
                </a:r>
                <a:r>
                  <a:rPr lang="en-US" altLang="ko-KR" b="1" dirty="0">
                    <a:solidFill>
                      <a:srgbClr val="C00000"/>
                    </a:solidFill>
                  </a:rPr>
                  <a:t>: </a:t>
                </a:r>
                <a:endParaRPr lang="en-US" altLang="ko-KR" b="1" dirty="0" smtClean="0">
                  <a:solidFill>
                    <a:srgbClr val="C00000"/>
                  </a:solidFill>
                </a:endParaRPr>
              </a:p>
              <a:p>
                <a:pPr marL="0" indent="0">
                  <a:lnSpc>
                    <a:spcPct val="100000"/>
                  </a:lnSpc>
                  <a:buNone/>
                </a:pPr>
                <a:r>
                  <a:rPr lang="en-US" altLang="ko-KR" b="1" dirty="0">
                    <a:solidFill>
                      <a:srgbClr val="C00000"/>
                    </a:solidFill>
                  </a:rPr>
                  <a:t> </a:t>
                </a:r>
                <a:r>
                  <a:rPr lang="en-US" altLang="ko-KR" b="1" dirty="0" smtClean="0">
                    <a:solidFill>
                      <a:srgbClr val="C00000"/>
                    </a:solidFill>
                  </a:rPr>
                  <a:t>  </a:t>
                </a:r>
                <a:r>
                  <a:rPr lang="en-US" altLang="ko-KR" dirty="0" smtClean="0">
                    <a:solidFill>
                      <a:srgbClr val="C00000"/>
                    </a:solidFill>
                  </a:rPr>
                  <a:t> </a:t>
                </a:r>
                <a14:m>
                  <m:oMath xmlns:m="http://schemas.openxmlformats.org/officeDocument/2006/math">
                    <m:sSup>
                      <m:sSupPr>
                        <m:ctrlPr>
                          <a:rPr lang="en-US" altLang="ko-KR" b="1" i="1" smtClean="0">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𝟓</m:t>
                        </m:r>
                        <m:r>
                          <a:rPr lang="en-US" altLang="ko-KR" b="1" i="1" smtClean="0">
                            <a:solidFill>
                              <a:srgbClr val="002060"/>
                            </a:solidFill>
                            <a:latin typeface="Cambria Math" panose="02040503050406030204" pitchFamily="18" charset="0"/>
                          </a:rPr>
                          <m:t>𝒏</m:t>
                        </m:r>
                      </m:e>
                      <m:sup>
                        <m:r>
                          <a:rPr lang="en-US" altLang="ko-KR" b="1" i="1" smtClean="0">
                            <a:solidFill>
                              <a:srgbClr val="002060"/>
                            </a:solidFill>
                            <a:latin typeface="Cambria Math" panose="02040503050406030204" pitchFamily="18" charset="0"/>
                          </a:rPr>
                          <m:t>𝟐</m:t>
                        </m:r>
                      </m:sup>
                    </m:sSup>
                    <m:r>
                      <a:rPr lang="en-US" altLang="ko-KR" b="1" i="1" smtClean="0">
                        <a:solidFill>
                          <a:srgbClr val="002060"/>
                        </a:solidFill>
                        <a:latin typeface="Cambria Math" panose="02040503050406030204" pitchFamily="18" charset="0"/>
                      </a:rPr>
                      <m:t>+</m:t>
                    </m:r>
                    <m:r>
                      <a:rPr lang="en-US" altLang="ko-KR" b="1" i="1" smtClean="0">
                        <a:solidFill>
                          <a:srgbClr val="002060"/>
                        </a:solidFill>
                        <a:latin typeface="Cambria Math" panose="02040503050406030204" pitchFamily="18" charset="0"/>
                      </a:rPr>
                      <m:t>𝟒</m:t>
                    </m:r>
                  </m:oMath>
                </a14:m>
                <a:r>
                  <a:rPr lang="en-US" altLang="ko-KR" b="1" dirty="0" smtClean="0">
                    <a:solidFill>
                      <a:srgbClr val="002060"/>
                    </a:solidFill>
                  </a:rPr>
                  <a:t>n = </a:t>
                </a:r>
                <a:r>
                  <a:rPr lang="en-US" altLang="ko-KR" b="1" dirty="0">
                    <a:solidFill>
                      <a:srgbClr val="C00000"/>
                    </a:solidFill>
                    <a:latin typeface="Symbol" pitchFamily="18" charset="2"/>
                    <a:sym typeface="Symbol" panose="05050102010706020507" pitchFamily="18" charset="2"/>
                  </a:rPr>
                  <a:t></a:t>
                </a:r>
                <a:r>
                  <a:rPr lang="en-US" altLang="ko-KR" b="1" dirty="0" smtClean="0">
                    <a:solidFill>
                      <a:srgbClr val="C00000"/>
                    </a:solidFill>
                    <a:latin typeface="Symbol" pitchFamily="18" charset="2"/>
                  </a:rPr>
                  <a:t> </a:t>
                </a:r>
                <a:r>
                  <a:rPr lang="en-US" altLang="ko-KR" b="1" dirty="0" smtClean="0">
                    <a:solidFill>
                      <a:srgbClr val="C00000"/>
                    </a:solidFill>
                  </a:rPr>
                  <a:t>(</a:t>
                </a:r>
                <a14:m>
                  <m:oMath xmlns:m="http://schemas.openxmlformats.org/officeDocument/2006/math">
                    <m:sSup>
                      <m:sSupPr>
                        <m:ctrlPr>
                          <a:rPr lang="en-US" altLang="ko-KR" b="1" i="1" smtClean="0">
                            <a:solidFill>
                              <a:srgbClr val="C00000"/>
                            </a:solidFill>
                            <a:latin typeface="Cambria Math" panose="02040503050406030204" pitchFamily="18" charset="0"/>
                          </a:rPr>
                        </m:ctrlPr>
                      </m:sSupPr>
                      <m:e>
                        <m:r>
                          <a:rPr lang="en-US" altLang="ko-KR" b="1" i="1" smtClean="0">
                            <a:solidFill>
                              <a:srgbClr val="C00000"/>
                            </a:solidFill>
                            <a:latin typeface="Cambria Math" panose="02040503050406030204" pitchFamily="18" charset="0"/>
                          </a:rPr>
                          <m:t>𝒏</m:t>
                        </m:r>
                      </m:e>
                      <m:sup>
                        <m:r>
                          <a:rPr lang="en-US" altLang="ko-KR" b="1" i="1" smtClean="0">
                            <a:solidFill>
                              <a:srgbClr val="C00000"/>
                            </a:solidFill>
                            <a:latin typeface="Cambria Math" panose="02040503050406030204" pitchFamily="18" charset="0"/>
                          </a:rPr>
                          <m:t>𝟐</m:t>
                        </m:r>
                      </m:sup>
                    </m:sSup>
                  </m:oMath>
                </a14:m>
                <a:r>
                  <a:rPr lang="en-US" altLang="ko-KR" b="1" dirty="0" smtClean="0">
                    <a:solidFill>
                      <a:srgbClr val="C00000"/>
                    </a:solidFill>
                  </a:rPr>
                  <a:t>)</a:t>
                </a:r>
              </a:p>
              <a:p>
                <a:pPr marL="0" indent="0">
                  <a:lnSpc>
                    <a:spcPct val="100000"/>
                  </a:lnSpc>
                  <a:buNone/>
                </a:pPr>
                <a:r>
                  <a:rPr lang="en-US" altLang="ko-KR" b="1" dirty="0">
                    <a:solidFill>
                      <a:srgbClr val="C00000"/>
                    </a:solidFill>
                  </a:rPr>
                  <a:t> </a:t>
                </a:r>
                <a:r>
                  <a:rPr lang="en-US" altLang="ko-KR" b="1" dirty="0" smtClean="0">
                    <a:solidFill>
                      <a:srgbClr val="C00000"/>
                    </a:solidFill>
                  </a:rPr>
                  <a:t>   </a:t>
                </a: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𝟕</m:t>
                        </m:r>
                        <m:r>
                          <a:rPr lang="en-US" altLang="ko-KR" b="1" i="1">
                            <a:solidFill>
                              <a:srgbClr val="002060"/>
                            </a:solidFill>
                            <a:latin typeface="Cambria Math" panose="02040503050406030204" pitchFamily="18" charset="0"/>
                          </a:rPr>
                          <m:t>𝒏</m:t>
                        </m:r>
                      </m:e>
                      <m:sup>
                        <m:r>
                          <a:rPr lang="en-US" altLang="ko-KR" b="1" i="1" smtClean="0">
                            <a:solidFill>
                              <a:srgbClr val="002060"/>
                            </a:solidFill>
                            <a:latin typeface="Cambria Math" panose="02040503050406030204" pitchFamily="18" charset="0"/>
                          </a:rPr>
                          <m:t>𝟑</m:t>
                        </m:r>
                      </m:sup>
                    </m:sSup>
                  </m:oMath>
                </a14:m>
                <a:r>
                  <a:rPr lang="en-US" altLang="ko-KR" b="1" dirty="0" smtClean="0">
                    <a:solidFill>
                      <a:srgbClr val="C00000"/>
                    </a:solidFill>
                  </a:rPr>
                  <a:t> </a:t>
                </a:r>
                <a:r>
                  <a:rPr lang="en-US" altLang="ko-KR" b="1" dirty="0">
                    <a:solidFill>
                      <a:srgbClr val="002060"/>
                    </a:solidFill>
                  </a:rPr>
                  <a:t>= </a:t>
                </a:r>
                <a:r>
                  <a:rPr lang="en-US" altLang="ko-KR" b="1" dirty="0">
                    <a:solidFill>
                      <a:srgbClr val="C00000"/>
                    </a:solidFill>
                    <a:latin typeface="Symbol" pitchFamily="18" charset="2"/>
                    <a:sym typeface="Symbol" panose="05050102010706020507" pitchFamily="18" charset="2"/>
                  </a:rPr>
                  <a:t></a:t>
                </a:r>
                <a:r>
                  <a:rPr lang="en-US" altLang="ko-KR" b="1" dirty="0" smtClean="0">
                    <a:solidFill>
                      <a:srgbClr val="C00000"/>
                    </a:solidFill>
                    <a:latin typeface="Symbol" pitchFamily="18" charset="2"/>
                  </a:rPr>
                  <a:t> </a:t>
                </a:r>
                <a:r>
                  <a:rPr lang="en-US" altLang="ko-KR" b="1" dirty="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smtClean="0">
                    <a:solidFill>
                      <a:srgbClr val="C00000"/>
                    </a:solidFill>
                  </a:rPr>
                  <a:t>) : </a:t>
                </a:r>
                <a14:m>
                  <m:oMath xmlns:m="http://schemas.openxmlformats.org/officeDocument/2006/math">
                    <m:sSup>
                      <m:sSupPr>
                        <m:ctrlPr>
                          <a:rPr lang="en-US" altLang="ko-KR" sz="2400" b="1" i="1">
                            <a:solidFill>
                              <a:srgbClr val="002060"/>
                            </a:solidFill>
                            <a:latin typeface="Cambria Math" panose="02040503050406030204" pitchFamily="18" charset="0"/>
                          </a:rPr>
                        </m:ctrlPr>
                      </m:sSupPr>
                      <m:e>
                        <m:r>
                          <a:rPr lang="en-US" altLang="ko-KR" sz="2400" b="1" i="1">
                            <a:solidFill>
                              <a:srgbClr val="002060"/>
                            </a:solidFill>
                            <a:latin typeface="Cambria Math" panose="02040503050406030204" pitchFamily="18" charset="0"/>
                          </a:rPr>
                          <m:t>𝟕</m:t>
                        </m:r>
                        <m:r>
                          <a:rPr lang="en-US" altLang="ko-KR" sz="2400" b="1" i="1">
                            <a:solidFill>
                              <a:srgbClr val="002060"/>
                            </a:solidFill>
                            <a:latin typeface="Cambria Math" panose="02040503050406030204" pitchFamily="18" charset="0"/>
                          </a:rPr>
                          <m:t>𝒏</m:t>
                        </m:r>
                      </m:e>
                      <m:sup>
                        <m:r>
                          <a:rPr lang="en-US" altLang="ko-KR" sz="2400" b="1" i="1">
                            <a:solidFill>
                              <a:srgbClr val="002060"/>
                            </a:solidFill>
                            <a:latin typeface="Cambria Math" panose="02040503050406030204" pitchFamily="18" charset="0"/>
                          </a:rPr>
                          <m:t>𝟑</m:t>
                        </m:r>
                      </m:sup>
                    </m:sSup>
                    <m:r>
                      <a:rPr lang="ko-KR" altLang="en-US" sz="2400" b="1" i="1" smtClean="0">
                        <a:solidFill>
                          <a:srgbClr val="002060"/>
                        </a:solidFill>
                        <a:latin typeface="Cambria Math" panose="02040503050406030204" pitchFamily="18" charset="0"/>
                      </a:rPr>
                      <m:t>의</m:t>
                    </m:r>
                  </m:oMath>
                </a14:m>
                <a:r>
                  <a:rPr lang="en-US" altLang="ko-KR" sz="2400" b="1" dirty="0" smtClean="0">
                    <a:solidFill>
                      <a:srgbClr val="C00000"/>
                    </a:solidFill>
                  </a:rPr>
                  <a:t> </a:t>
                </a:r>
                <a:r>
                  <a:rPr lang="ko-KR" altLang="en-US" sz="2400" b="1" dirty="0" smtClean="0"/>
                  <a:t>증가율은</a:t>
                </a:r>
                <a:r>
                  <a:rPr lang="ko-KR" altLang="en-US" sz="2400" b="1" dirty="0" smtClean="0">
                    <a:solidFill>
                      <a:srgbClr val="C00000"/>
                    </a:solidFill>
                  </a:rPr>
                  <a:t> </a:t>
                </a:r>
                <a14:m>
                  <m:oMath xmlns:m="http://schemas.openxmlformats.org/officeDocument/2006/math">
                    <m:sSup>
                      <m:sSupPr>
                        <m:ctrlPr>
                          <a:rPr lang="en-US" altLang="ko-KR" sz="2400" b="1" i="1">
                            <a:solidFill>
                              <a:srgbClr val="002060"/>
                            </a:solidFill>
                            <a:latin typeface="Cambria Math" panose="02040503050406030204" pitchFamily="18" charset="0"/>
                          </a:rPr>
                        </m:ctrlPr>
                      </m:sSupPr>
                      <m:e>
                        <m:r>
                          <a:rPr lang="en-US" altLang="ko-KR" sz="2400" b="1" i="1">
                            <a:solidFill>
                              <a:srgbClr val="002060"/>
                            </a:solidFill>
                            <a:latin typeface="Cambria Math" panose="02040503050406030204" pitchFamily="18" charset="0"/>
                          </a:rPr>
                          <m:t>𝒏</m:t>
                        </m:r>
                      </m:e>
                      <m:sup>
                        <m:r>
                          <a:rPr lang="en-US" altLang="ko-KR" sz="2400" b="1" i="1" smtClean="0">
                            <a:solidFill>
                              <a:srgbClr val="002060"/>
                            </a:solidFill>
                            <a:latin typeface="Cambria Math" panose="02040503050406030204" pitchFamily="18" charset="0"/>
                          </a:rPr>
                          <m:t>𝟐</m:t>
                        </m:r>
                      </m:sup>
                    </m:sSup>
                  </m:oMath>
                </a14:m>
                <a:r>
                  <a:rPr lang="ko-KR" altLang="en-US" sz="2400" b="1" dirty="0" smtClean="0"/>
                  <a:t>의 증가율보다 크기 때문이다</a:t>
                </a:r>
                <a:r>
                  <a:rPr lang="en-US" altLang="ko-KR" sz="2400" b="1" dirty="0" smtClean="0"/>
                  <a:t>.</a:t>
                </a:r>
                <a:endParaRPr lang="en-US" altLang="ko-KR" sz="2400" b="1" dirty="0"/>
              </a:p>
              <a:p>
                <a:pPr marL="0" indent="0">
                  <a:lnSpc>
                    <a:spcPct val="100000"/>
                  </a:lnSpc>
                  <a:buNone/>
                </a:pPr>
                <a:r>
                  <a:rPr lang="en-US" altLang="ko-KR" b="1" dirty="0">
                    <a:solidFill>
                      <a:srgbClr val="C00000"/>
                    </a:solidFill>
                  </a:rPr>
                  <a:t> </a:t>
                </a:r>
                <a:r>
                  <a:rPr lang="en-US" altLang="ko-KR" b="1" dirty="0" smtClean="0">
                    <a:solidFill>
                      <a:srgbClr val="C00000"/>
                    </a:solidFill>
                  </a:rPr>
                  <a:t>   </a:t>
                </a: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smtClean="0">
                            <a:solidFill>
                              <a:srgbClr val="002060"/>
                            </a:solidFill>
                            <a:latin typeface="Cambria Math" panose="02040503050406030204" pitchFamily="18" charset="0"/>
                          </a:rPr>
                          <m:t>𝟑</m:t>
                        </m:r>
                        <m:r>
                          <a:rPr lang="en-US" altLang="ko-KR" b="1" i="1">
                            <a:solidFill>
                              <a:srgbClr val="002060"/>
                            </a:solidFill>
                            <a:latin typeface="Cambria Math" panose="02040503050406030204" pitchFamily="18" charset="0"/>
                          </a:rPr>
                          <m:t>𝒏</m:t>
                        </m:r>
                      </m:e>
                      <m:sup>
                        <m:r>
                          <a:rPr lang="en-US" altLang="ko-KR" b="1" i="1" smtClean="0">
                            <a:solidFill>
                              <a:srgbClr val="002060"/>
                            </a:solidFill>
                            <a:latin typeface="Cambria Math" panose="02040503050406030204" pitchFamily="18" charset="0"/>
                          </a:rPr>
                          <m:t>𝟐</m:t>
                        </m:r>
                      </m:sup>
                    </m:sSup>
                    <m:r>
                      <a:rPr lang="en-US" altLang="ko-KR" b="1" i="0" smtClean="0">
                        <a:solidFill>
                          <a:srgbClr val="002060"/>
                        </a:solidFill>
                        <a:latin typeface="Cambria Math" panose="02040503050406030204" pitchFamily="18" charset="0"/>
                      </a:rPr>
                      <m:t>−</m:t>
                    </m:r>
                    <m:r>
                      <a:rPr lang="en-US" altLang="ko-KR" b="1" i="0" smtClean="0">
                        <a:solidFill>
                          <a:srgbClr val="002060"/>
                        </a:solidFill>
                        <a:latin typeface="Cambria Math" panose="02040503050406030204" pitchFamily="18" charset="0"/>
                      </a:rPr>
                      <m:t>𝟓𝟎</m:t>
                    </m:r>
                    <m:r>
                      <a:rPr lang="en-US" altLang="ko-KR" b="1" i="0" smtClean="0">
                        <a:solidFill>
                          <a:srgbClr val="002060"/>
                        </a:solidFill>
                        <a:latin typeface="Cambria Math" panose="02040503050406030204" pitchFamily="18" charset="0"/>
                      </a:rPr>
                      <m:t> </m:t>
                    </m:r>
                  </m:oMath>
                </a14:m>
                <a:r>
                  <a:rPr lang="en-US" altLang="ko-KR" b="1" dirty="0" smtClean="0">
                    <a:solidFill>
                      <a:srgbClr val="002060"/>
                    </a:solidFill>
                  </a:rPr>
                  <a:t>= </a:t>
                </a:r>
                <a:r>
                  <a:rPr lang="en-US" altLang="ko-KR" b="1" dirty="0">
                    <a:solidFill>
                      <a:srgbClr val="C00000"/>
                    </a:solidFill>
                    <a:latin typeface="Symbol" pitchFamily="18" charset="2"/>
                    <a:sym typeface="Symbol" panose="05050102010706020507" pitchFamily="18" charset="2"/>
                  </a:rPr>
                  <a:t></a:t>
                </a:r>
                <a:r>
                  <a:rPr lang="en-US" altLang="ko-KR" b="1" dirty="0">
                    <a:solidFill>
                      <a:srgbClr val="C00000"/>
                    </a:solidFill>
                    <a:latin typeface="Symbol" pitchFamily="18" charset="2"/>
                  </a:rPr>
                  <a:t> </a:t>
                </a:r>
                <a:r>
                  <a:rPr lang="en-US" altLang="ko-KR" b="1" dirty="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a:solidFill>
                      <a:srgbClr val="C00000"/>
                    </a:solidFill>
                  </a:rPr>
                  <a:t>) </a:t>
                </a:r>
                <a:endParaRPr lang="en-US" altLang="ko-KR" b="1" dirty="0" smtClean="0">
                  <a:solidFill>
                    <a:srgbClr val="C00000"/>
                  </a:solidFill>
                </a:endParaRPr>
              </a:p>
              <a:p>
                <a:pPr marL="0" indent="0">
                  <a:lnSpc>
                    <a:spcPct val="100000"/>
                  </a:lnSpc>
                  <a:buNone/>
                </a:pPr>
                <a:r>
                  <a:rPr lang="en-US" altLang="ko-KR" b="1" dirty="0" smtClean="0">
                    <a:solidFill>
                      <a:srgbClr val="C00000"/>
                    </a:solidFill>
                  </a:rPr>
                  <a:t>    </a:t>
                </a:r>
                <a14:m>
                  <m:oMath xmlns:m="http://schemas.openxmlformats.org/officeDocument/2006/math">
                    <m:sSup>
                      <m:sSupPr>
                        <m:ctrlPr>
                          <a:rPr lang="en-US" altLang="ko-KR" b="1" i="1">
                            <a:solidFill>
                              <a:srgbClr val="002060"/>
                            </a:solidFill>
                            <a:latin typeface="Cambria Math" panose="02040503050406030204" pitchFamily="18" charset="0"/>
                          </a:rPr>
                        </m:ctrlPr>
                      </m:sSupPr>
                      <m:e>
                        <m:r>
                          <a:rPr lang="en-US" altLang="ko-KR" b="1" i="1">
                            <a:solidFill>
                              <a:srgbClr val="002060"/>
                            </a:solidFill>
                            <a:latin typeface="Cambria Math" panose="02040503050406030204" pitchFamily="18" charset="0"/>
                          </a:rPr>
                          <m:t>𝟓</m:t>
                        </m:r>
                        <m:r>
                          <a:rPr lang="en-US" altLang="ko-KR" b="1" i="1">
                            <a:solidFill>
                              <a:srgbClr val="002060"/>
                            </a:solidFill>
                            <a:latin typeface="Cambria Math" panose="02040503050406030204" pitchFamily="18" charset="0"/>
                          </a:rPr>
                          <m:t>𝒏</m:t>
                        </m:r>
                      </m:e>
                      <m:sup>
                        <m:r>
                          <a:rPr lang="en-US" altLang="ko-KR" b="1" i="1" smtClean="0">
                            <a:solidFill>
                              <a:srgbClr val="002060"/>
                            </a:solidFill>
                            <a:latin typeface="Cambria Math" panose="02040503050406030204" pitchFamily="18" charset="0"/>
                          </a:rPr>
                          <m:t>𝟑</m:t>
                        </m:r>
                      </m:sup>
                    </m:sSup>
                    <m:r>
                      <a:rPr lang="en-US" altLang="ko-KR" b="1" i="1">
                        <a:solidFill>
                          <a:srgbClr val="002060"/>
                        </a:solidFill>
                        <a:latin typeface="Cambria Math" panose="02040503050406030204" pitchFamily="18" charset="0"/>
                      </a:rPr>
                      <m:t>+</m:t>
                    </m:r>
                    <m:r>
                      <a:rPr lang="en-US" altLang="ko-KR" b="1" i="1" smtClean="0">
                        <a:solidFill>
                          <a:srgbClr val="002060"/>
                        </a:solidFill>
                        <a:latin typeface="Cambria Math" panose="02040503050406030204" pitchFamily="18" charset="0"/>
                      </a:rPr>
                      <m:t>𝟏𝟓</m:t>
                    </m:r>
                  </m:oMath>
                </a14:m>
                <a:r>
                  <a:rPr lang="en-US" altLang="ko-KR" b="1" dirty="0">
                    <a:solidFill>
                      <a:srgbClr val="002060"/>
                    </a:solidFill>
                  </a:rPr>
                  <a:t> = </a:t>
                </a:r>
                <a:r>
                  <a:rPr lang="en-US" altLang="ko-KR" b="1" dirty="0">
                    <a:solidFill>
                      <a:srgbClr val="C00000"/>
                    </a:solidFill>
                    <a:latin typeface="Symbol" pitchFamily="18" charset="2"/>
                    <a:sym typeface="Symbol" panose="05050102010706020507" pitchFamily="18" charset="2"/>
                  </a:rPr>
                  <a:t></a:t>
                </a:r>
                <a:r>
                  <a:rPr lang="en-US" altLang="ko-KR" b="1" dirty="0">
                    <a:solidFill>
                      <a:srgbClr val="C00000"/>
                    </a:solidFill>
                    <a:latin typeface="Symbol" pitchFamily="18" charset="2"/>
                  </a:rPr>
                  <a:t> </a:t>
                </a:r>
                <a:r>
                  <a:rPr lang="en-US" altLang="ko-KR" b="1" dirty="0">
                    <a:solidFill>
                      <a:srgbClr val="C00000"/>
                    </a:solidFill>
                  </a:rPr>
                  <a:t>(</a:t>
                </a:r>
                <a14:m>
                  <m:oMath xmlns:m="http://schemas.openxmlformats.org/officeDocument/2006/math">
                    <m:sSup>
                      <m:sSupPr>
                        <m:ctrlPr>
                          <a:rPr lang="en-US" altLang="ko-KR" b="1" i="1">
                            <a:solidFill>
                              <a:srgbClr val="C00000"/>
                            </a:solidFill>
                            <a:latin typeface="Cambria Math" panose="02040503050406030204" pitchFamily="18" charset="0"/>
                          </a:rPr>
                        </m:ctrlPr>
                      </m:sSupPr>
                      <m:e>
                        <m:r>
                          <a:rPr lang="en-US" altLang="ko-KR" b="1" i="1">
                            <a:solidFill>
                              <a:srgbClr val="C00000"/>
                            </a:solidFill>
                            <a:latin typeface="Cambria Math" panose="02040503050406030204" pitchFamily="18" charset="0"/>
                          </a:rPr>
                          <m:t>𝒏</m:t>
                        </m:r>
                      </m:e>
                      <m:sup>
                        <m:r>
                          <a:rPr lang="en-US" altLang="ko-KR" b="1" i="1">
                            <a:solidFill>
                              <a:srgbClr val="C00000"/>
                            </a:solidFill>
                            <a:latin typeface="Cambria Math" panose="02040503050406030204" pitchFamily="18" charset="0"/>
                          </a:rPr>
                          <m:t>𝟐</m:t>
                        </m:r>
                      </m:sup>
                    </m:sSup>
                  </m:oMath>
                </a14:m>
                <a:r>
                  <a:rPr lang="en-US" altLang="ko-KR" b="1" dirty="0">
                    <a:solidFill>
                      <a:srgbClr val="C00000"/>
                    </a:solidFill>
                  </a:rPr>
                  <a:t>)</a:t>
                </a:r>
              </a:p>
              <a:p>
                <a:pPr marL="0" indent="0">
                  <a:lnSpc>
                    <a:spcPct val="100000"/>
                  </a:lnSpc>
                  <a:buNone/>
                </a:pPr>
                <a:endParaRPr lang="en-US" altLang="ko-KR" b="1" dirty="0" smtClean="0">
                  <a:solidFill>
                    <a:srgbClr val="C00000"/>
                  </a:solidFill>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403411"/>
                <a:ext cx="11241741" cy="6035489"/>
              </a:xfrm>
              <a:blipFill rotWithShape="0">
                <a:blip r:embed="rId2"/>
                <a:stretch>
                  <a:fillRect l="-1085"/>
                </a:stretch>
              </a:blipFill>
            </p:spPr>
            <p:txBody>
              <a:bodyPr/>
              <a:lstStyle/>
              <a:p>
                <a:r>
                  <a:rPr lang="ko-KR"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spTree>
    <p:extLst>
      <p:ext uri="{BB962C8B-B14F-4D97-AF65-F5344CB8AC3E}">
        <p14:creationId xmlns:p14="http://schemas.microsoft.com/office/powerpoint/2010/main" val="4067117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510988" y="307819"/>
            <a:ext cx="11342344" cy="6131082"/>
          </a:xfrm>
        </p:spPr>
        <p:txBody>
          <a:bodyPr>
            <a:normAutofit/>
          </a:bodyPr>
          <a:lstStyle/>
          <a:p>
            <a:pPr marL="0" indent="0">
              <a:buNone/>
              <a:defRPr/>
            </a:pPr>
            <a:r>
              <a:rPr lang="ko-KR" altLang="en-US" b="1" dirty="0" smtClean="0">
                <a:solidFill>
                  <a:srgbClr val="C00000"/>
                </a:solidFill>
              </a:rPr>
              <a:t>● </a:t>
            </a:r>
            <a:r>
              <a:rPr lang="en-US" altLang="ko-KR" b="1" dirty="0"/>
              <a:t>Graphs of the mathematical expressions </a:t>
            </a:r>
            <a:r>
              <a:rPr lang="en-US" altLang="ko-KR" b="1" i="1" dirty="0">
                <a:solidFill>
                  <a:srgbClr val="7030A0"/>
                </a:solidFill>
              </a:rPr>
              <a:t>n</a:t>
            </a:r>
            <a:r>
              <a:rPr lang="en-US" altLang="ko-KR" b="1" dirty="0"/>
              <a:t>, </a:t>
            </a:r>
            <a:r>
              <a:rPr lang="en-US" altLang="ko-KR" b="1" dirty="0">
                <a:solidFill>
                  <a:srgbClr val="7030A0"/>
                </a:solidFill>
              </a:rPr>
              <a:t>log</a:t>
            </a:r>
            <a:r>
              <a:rPr lang="en-US" altLang="ko-KR" b="1" baseline="-25000" dirty="0">
                <a:solidFill>
                  <a:srgbClr val="7030A0"/>
                </a:solidFill>
              </a:rPr>
              <a:t>2</a:t>
            </a:r>
            <a:r>
              <a:rPr lang="en-US" altLang="ko-KR" b="1" dirty="0">
                <a:solidFill>
                  <a:srgbClr val="7030A0"/>
                </a:solidFill>
              </a:rPr>
              <a:t> </a:t>
            </a:r>
            <a:r>
              <a:rPr lang="en-US" altLang="ko-KR" b="1" i="1" dirty="0">
                <a:solidFill>
                  <a:srgbClr val="7030A0"/>
                </a:solidFill>
              </a:rPr>
              <a:t>n</a:t>
            </a:r>
            <a:r>
              <a:rPr lang="en-US" altLang="ko-KR" b="1" i="1" dirty="0"/>
              <a:t>, </a:t>
            </a:r>
            <a:r>
              <a:rPr lang="en-US" altLang="ko-KR" b="1" i="1" dirty="0">
                <a:solidFill>
                  <a:schemeClr val="accent2">
                    <a:lumMod val="50000"/>
                  </a:schemeClr>
                </a:solidFill>
              </a:rPr>
              <a:t>n</a:t>
            </a:r>
            <a:r>
              <a:rPr lang="en-US" altLang="ko-KR" b="1" dirty="0">
                <a:solidFill>
                  <a:schemeClr val="accent2">
                    <a:lumMod val="50000"/>
                  </a:schemeClr>
                </a:solidFill>
              </a:rPr>
              <a:t> log</a:t>
            </a:r>
            <a:r>
              <a:rPr lang="en-US" altLang="ko-KR" b="1" baseline="-25000" dirty="0">
                <a:solidFill>
                  <a:schemeClr val="accent2">
                    <a:lumMod val="50000"/>
                  </a:schemeClr>
                </a:solidFill>
              </a:rPr>
              <a:t>2</a:t>
            </a:r>
            <a:r>
              <a:rPr lang="en-US" altLang="ko-KR" b="1" dirty="0">
                <a:solidFill>
                  <a:schemeClr val="accent2">
                    <a:lumMod val="50000"/>
                  </a:schemeClr>
                </a:solidFill>
              </a:rPr>
              <a:t> </a:t>
            </a:r>
            <a:r>
              <a:rPr lang="en-US" altLang="ko-KR" b="1" i="1" dirty="0">
                <a:solidFill>
                  <a:schemeClr val="accent2">
                    <a:lumMod val="50000"/>
                  </a:schemeClr>
                </a:solidFill>
              </a:rPr>
              <a:t>n</a:t>
            </a:r>
            <a:r>
              <a:rPr lang="en-US" altLang="ko-KR" b="1" dirty="0"/>
              <a:t>, </a:t>
            </a:r>
            <a:endParaRPr lang="en-US" altLang="ko-KR" b="1" dirty="0" smtClean="0"/>
          </a:p>
          <a:p>
            <a:pPr marL="0" indent="0">
              <a:buNone/>
              <a:defRPr/>
            </a:pPr>
            <a:r>
              <a:rPr lang="en-US" altLang="ko-KR" b="1" dirty="0"/>
              <a:t> </a:t>
            </a:r>
            <a:r>
              <a:rPr lang="en-US" altLang="ko-KR" b="1" dirty="0" smtClean="0"/>
              <a:t>   and </a:t>
            </a:r>
            <a:r>
              <a:rPr lang="en-US" altLang="ko-KR" b="1" i="1" dirty="0" smtClean="0">
                <a:solidFill>
                  <a:schemeClr val="accent2">
                    <a:lumMod val="50000"/>
                  </a:schemeClr>
                </a:solidFill>
              </a:rPr>
              <a:t>n</a:t>
            </a:r>
            <a:r>
              <a:rPr lang="en-US" altLang="ko-KR" b="1" baseline="30000" dirty="0" smtClean="0">
                <a:solidFill>
                  <a:schemeClr val="accent2">
                    <a:lumMod val="50000"/>
                  </a:schemeClr>
                </a:solidFill>
              </a:rPr>
              <a:t>2</a:t>
            </a:r>
          </a:p>
          <a:p>
            <a:pPr marL="0" indent="0">
              <a:buNone/>
              <a:defRPr/>
            </a:pPr>
            <a:endParaRPr lang="en-US" altLang="ko-KR" b="1"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pic>
        <p:nvPicPr>
          <p:cNvPr id="4" name="그림 3"/>
          <p:cNvPicPr>
            <a:picLocks noChangeAspect="1"/>
          </p:cNvPicPr>
          <p:nvPr/>
        </p:nvPicPr>
        <p:blipFill>
          <a:blip r:embed="rId2"/>
          <a:stretch>
            <a:fillRect/>
          </a:stretch>
        </p:blipFill>
        <p:spPr>
          <a:xfrm>
            <a:off x="1134157" y="1398494"/>
            <a:ext cx="9529361" cy="4894729"/>
          </a:xfrm>
          <a:prstGeom prst="rect">
            <a:avLst/>
          </a:prstGeom>
        </p:spPr>
      </p:pic>
    </p:spTree>
    <p:extLst>
      <p:ext uri="{BB962C8B-B14F-4D97-AF65-F5344CB8AC3E}">
        <p14:creationId xmlns:p14="http://schemas.microsoft.com/office/powerpoint/2010/main" val="33742243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307819"/>
            <a:ext cx="11376212" cy="6131082"/>
          </a:xfrm>
        </p:spPr>
        <p:txBody>
          <a:bodyPr>
            <a:normAutofit/>
          </a:bodyPr>
          <a:lstStyle/>
          <a:p>
            <a:pPr marL="0" indent="0">
              <a:buNone/>
            </a:pPr>
            <a:r>
              <a:rPr lang="en-US" altLang="ko-KR" sz="3200" b="1" dirty="0" smtClean="0">
                <a:solidFill>
                  <a:srgbClr val="C00000"/>
                </a:solidFill>
              </a:rPr>
              <a:t>※</a:t>
            </a:r>
            <a:r>
              <a:rPr lang="en-US" altLang="ko-KR" sz="3200" b="1" dirty="0" smtClean="0">
                <a:solidFill>
                  <a:srgbClr val="002060"/>
                </a:solidFill>
              </a:rPr>
              <a:t> [</a:t>
            </a:r>
            <a:r>
              <a:rPr lang="ko-KR" altLang="en-US" sz="3200" b="1" dirty="0" smtClean="0">
                <a:solidFill>
                  <a:schemeClr val="accent2">
                    <a:lumMod val="50000"/>
                  </a:schemeClr>
                </a:solidFill>
              </a:rPr>
              <a:t>참고</a:t>
            </a:r>
            <a:r>
              <a:rPr lang="en-US" altLang="ko-KR" sz="3200" b="1" dirty="0" smtClean="0">
                <a:solidFill>
                  <a:srgbClr val="002060"/>
                </a:solidFill>
              </a:rPr>
              <a:t>] </a:t>
            </a:r>
            <a:r>
              <a:rPr lang="en-US" altLang="ko-KR" sz="3200" b="1" dirty="0">
                <a:solidFill>
                  <a:srgbClr val="002060"/>
                </a:solidFill>
              </a:rPr>
              <a:t>P versus NP</a:t>
            </a:r>
            <a:endParaRPr lang="en-US" altLang="ko-KR" b="1" dirty="0">
              <a:solidFill>
                <a:srgbClr val="C00000"/>
              </a:solidFill>
            </a:endParaRPr>
          </a:p>
          <a:p>
            <a:pPr marL="0" indent="0">
              <a:buNone/>
              <a:defRPr/>
            </a:pPr>
            <a:endParaRPr lang="en-US" altLang="ko-KR" dirty="0" smtClean="0">
              <a:solidFill>
                <a:srgbClr val="C00000"/>
              </a:solidFill>
            </a:endParaRPr>
          </a:p>
          <a:p>
            <a:pPr marL="0" indent="0">
              <a:buNone/>
              <a:defRPr/>
            </a:pPr>
            <a:r>
              <a:rPr lang="ko-KR" altLang="en-US" dirty="0" smtClean="0">
                <a:solidFill>
                  <a:srgbClr val="C00000"/>
                </a:solidFill>
              </a:rPr>
              <a:t>●</a:t>
            </a:r>
            <a:r>
              <a:rPr lang="ko-KR" altLang="en-US" dirty="0" smtClean="0"/>
              <a:t> </a:t>
            </a:r>
            <a:r>
              <a:rPr lang="en-US" altLang="ko-KR" b="1" dirty="0"/>
              <a:t>Class P:</a:t>
            </a:r>
            <a:r>
              <a:rPr lang="en-US" altLang="ko-KR" dirty="0"/>
              <a:t> All problems in any class </a:t>
            </a:r>
            <a:r>
              <a:rPr lang="en-US" altLang="ko-KR" dirty="0">
                <a:latin typeface="Symbol" pitchFamily="18" charset="2"/>
              </a:rPr>
              <a:t>Q</a:t>
            </a:r>
            <a:r>
              <a:rPr lang="en-US" altLang="ko-KR" dirty="0"/>
              <a:t>(f(n)), where </a:t>
            </a:r>
            <a:r>
              <a:rPr lang="en-US" altLang="ko-KR" b="1" dirty="0">
                <a:solidFill>
                  <a:schemeClr val="accent2">
                    <a:lumMod val="50000"/>
                  </a:schemeClr>
                </a:solidFill>
              </a:rPr>
              <a:t>f(n) is </a:t>
            </a:r>
            <a:r>
              <a:rPr lang="en-US" altLang="ko-KR" b="1" dirty="0" smtClean="0">
                <a:solidFill>
                  <a:schemeClr val="accent2">
                    <a:lumMod val="50000"/>
                  </a:schemeClr>
                </a:solidFill>
              </a:rPr>
              <a:t>a</a:t>
            </a:r>
          </a:p>
          <a:p>
            <a:pPr marL="0" indent="0">
              <a:buNone/>
              <a:defRPr/>
            </a:pPr>
            <a:r>
              <a:rPr lang="en-US" altLang="ko-KR" dirty="0"/>
              <a:t> </a:t>
            </a:r>
            <a:r>
              <a:rPr lang="en-US" altLang="ko-KR" dirty="0" smtClean="0"/>
              <a:t>   </a:t>
            </a:r>
            <a:r>
              <a:rPr lang="en-US" altLang="ko-KR" b="1" dirty="0">
                <a:solidFill>
                  <a:schemeClr val="accent2">
                    <a:lumMod val="50000"/>
                  </a:schemeClr>
                </a:solidFill>
              </a:rPr>
              <a:t>polynomial</a:t>
            </a:r>
          </a:p>
          <a:p>
            <a:pPr marL="0" indent="0">
              <a:lnSpc>
                <a:spcPct val="100000"/>
              </a:lnSpc>
              <a:buNone/>
            </a:pPr>
            <a:endParaRPr lang="en-US" altLang="ko-KR" dirty="0">
              <a:solidFill>
                <a:srgbClr val="C00000"/>
              </a:solidFill>
            </a:endParaRPr>
          </a:p>
          <a:p>
            <a:pPr marL="0" indent="0">
              <a:buNone/>
              <a:defRPr/>
            </a:pPr>
            <a:r>
              <a:rPr lang="ko-KR" altLang="en-US" dirty="0" smtClean="0">
                <a:solidFill>
                  <a:srgbClr val="C00000"/>
                </a:solidFill>
              </a:rPr>
              <a:t>● </a:t>
            </a:r>
            <a:r>
              <a:rPr lang="en-US" altLang="ko-KR" b="1" dirty="0"/>
              <a:t>Class NP:</a:t>
            </a:r>
            <a:r>
              <a:rPr lang="en-US" altLang="ko-KR" dirty="0"/>
              <a:t> All problems that can be solved by a </a:t>
            </a:r>
            <a:r>
              <a:rPr lang="en-US" altLang="ko-KR" b="1" dirty="0" smtClean="0">
                <a:solidFill>
                  <a:schemeClr val="accent2">
                    <a:lumMod val="50000"/>
                  </a:schemeClr>
                </a:solidFill>
              </a:rPr>
              <a:t>nondeterministic</a:t>
            </a:r>
          </a:p>
          <a:p>
            <a:pPr marL="0" indent="0">
              <a:buNone/>
              <a:defRPr/>
            </a:pPr>
            <a:r>
              <a:rPr lang="en-US" altLang="ko-KR" b="1" dirty="0">
                <a:solidFill>
                  <a:schemeClr val="accent2">
                    <a:lumMod val="50000"/>
                  </a:schemeClr>
                </a:solidFill>
              </a:rPr>
              <a:t> </a:t>
            </a:r>
            <a:r>
              <a:rPr lang="en-US" altLang="ko-KR" b="1" dirty="0" smtClean="0">
                <a:solidFill>
                  <a:schemeClr val="accent2">
                    <a:lumMod val="50000"/>
                  </a:schemeClr>
                </a:solidFill>
              </a:rPr>
              <a:t>   </a:t>
            </a:r>
            <a:r>
              <a:rPr lang="en-US" altLang="ko-KR" b="1" dirty="0">
                <a:solidFill>
                  <a:schemeClr val="accent2">
                    <a:lumMod val="50000"/>
                  </a:schemeClr>
                </a:solidFill>
              </a:rPr>
              <a:t>algorithm</a:t>
            </a:r>
            <a:r>
              <a:rPr lang="en-US" altLang="ko-KR" b="1" dirty="0"/>
              <a:t> </a:t>
            </a:r>
            <a:r>
              <a:rPr lang="en-US" altLang="ko-KR" dirty="0"/>
              <a:t>in polynomial </a:t>
            </a:r>
            <a:r>
              <a:rPr lang="en-US" altLang="ko-KR" dirty="0" smtClean="0"/>
              <a:t>time</a:t>
            </a:r>
            <a:endParaRPr lang="en-US" altLang="ko-KR" dirty="0"/>
          </a:p>
          <a:p>
            <a:pPr lvl="1">
              <a:buNone/>
              <a:defRPr/>
            </a:pPr>
            <a:r>
              <a:rPr lang="en-US" altLang="ko-KR" dirty="0" smtClean="0"/>
              <a:t>   </a:t>
            </a:r>
            <a:r>
              <a:rPr lang="en-US" altLang="ko-KR" dirty="0"/>
              <a:t>	</a:t>
            </a:r>
            <a:r>
              <a:rPr lang="en-US" altLang="ko-KR" b="1" dirty="0"/>
              <a:t>Nondeterministic algorithm</a:t>
            </a:r>
            <a:r>
              <a:rPr lang="en-US" altLang="ko-KR" dirty="0"/>
              <a:t> = an “algorithm” whose steps may not be </a:t>
            </a:r>
            <a:r>
              <a:rPr lang="en-US" altLang="ko-KR" dirty="0" smtClean="0"/>
              <a:t>                                        </a:t>
            </a:r>
          </a:p>
          <a:p>
            <a:pPr lvl="1">
              <a:buNone/>
              <a:defRPr/>
            </a:pPr>
            <a:r>
              <a:rPr lang="en-US" altLang="ko-KR" dirty="0"/>
              <a:t> </a:t>
            </a:r>
            <a:r>
              <a:rPr lang="en-US" altLang="ko-KR" dirty="0" smtClean="0"/>
              <a:t>   uniquely </a:t>
            </a:r>
            <a:r>
              <a:rPr lang="en-US" altLang="ko-KR" dirty="0"/>
              <a:t>and completely determined by the process state</a:t>
            </a:r>
          </a:p>
          <a:p>
            <a:pPr marL="0" indent="0">
              <a:buNone/>
              <a:defRPr/>
            </a:pPr>
            <a:endParaRPr lang="en-US" altLang="ko-KR" dirty="0" smtClean="0">
              <a:solidFill>
                <a:srgbClr val="C00000"/>
              </a:solidFill>
            </a:endParaRPr>
          </a:p>
          <a:p>
            <a:pPr marL="0" indent="0">
              <a:buNone/>
              <a:defRPr/>
            </a:pPr>
            <a:r>
              <a:rPr lang="ko-KR" altLang="en-US" dirty="0" smtClean="0">
                <a:solidFill>
                  <a:srgbClr val="C00000"/>
                </a:solidFill>
              </a:rPr>
              <a:t>● </a:t>
            </a:r>
            <a:r>
              <a:rPr lang="en-US" altLang="ko-KR" dirty="0"/>
              <a:t>Whether the class NP is bigger than class P is currently unknown.</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solidFill>
                <a:prstClr val="black"/>
              </a:solidFill>
            </a:endParaRPr>
          </a:p>
        </p:txBody>
      </p:sp>
    </p:spTree>
    <p:extLst>
      <p:ext uri="{BB962C8B-B14F-4D97-AF65-F5344CB8AC3E}">
        <p14:creationId xmlns:p14="http://schemas.microsoft.com/office/powerpoint/2010/main" val="105447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183107" y="280555"/>
            <a:ext cx="11870347" cy="5937351"/>
          </a:xfrm>
          <a:noFill/>
        </p:spPr>
        <p:txBody>
          <a:bodyPr/>
          <a:lstStyle/>
          <a:p>
            <a:pPr marL="0" indent="0">
              <a:buNone/>
            </a:pPr>
            <a:r>
              <a:rPr lang="en-US" altLang="ko-KR" sz="2000" dirty="0" smtClean="0">
                <a:solidFill>
                  <a:srgbClr val="FF0000"/>
                </a:solidFill>
              </a:rPr>
              <a:t>●</a:t>
            </a:r>
            <a:r>
              <a:rPr lang="en-US" altLang="ko-KR" sz="2000" b="1" dirty="0" smtClean="0"/>
              <a:t> [ C Program ] </a:t>
            </a:r>
            <a:r>
              <a:rPr lang="en-US" altLang="ko-KR" sz="2000" b="1" dirty="0"/>
              <a:t>(</a:t>
            </a:r>
            <a:r>
              <a:rPr lang="en-US" altLang="ko-KR" sz="2000" b="1" dirty="0" err="1"/>
              <a:t>seq_search</a:t>
            </a:r>
            <a:r>
              <a:rPr lang="en-US" altLang="ko-KR" sz="2000" b="1" dirty="0" smtClean="0"/>
              <a:t>)</a:t>
            </a:r>
          </a:p>
        </p:txBody>
      </p:sp>
      <p:graphicFrame>
        <p:nvGraphicFramePr>
          <p:cNvPr id="2" name="표 1"/>
          <p:cNvGraphicFramePr>
            <a:graphicFrameLocks noGrp="1"/>
          </p:cNvGraphicFramePr>
          <p:nvPr>
            <p:extLst>
              <p:ext uri="{D42A27DB-BD31-4B8C-83A1-F6EECF244321}">
                <p14:modId xmlns:p14="http://schemas.microsoft.com/office/powerpoint/2010/main" val="2796993407"/>
              </p:ext>
            </p:extLst>
          </p:nvPr>
        </p:nvGraphicFramePr>
        <p:xfrm>
          <a:off x="517469" y="955964"/>
          <a:ext cx="6070368" cy="4904509"/>
        </p:xfrm>
        <a:graphic>
          <a:graphicData uri="http://schemas.openxmlformats.org/drawingml/2006/table">
            <a:tbl>
              <a:tblPr firstRow="1" firstCol="1" bandRow="1"/>
              <a:tblGrid>
                <a:gridCol w="6070368"/>
              </a:tblGrid>
              <a:tr h="4904509">
                <a:tc>
                  <a:txBody>
                    <a:bodyPr/>
                    <a:lstStyle/>
                    <a:p>
                      <a:pPr algn="l" latinLnBrk="0">
                        <a:spcAft>
                          <a:spcPts val="0"/>
                        </a:spcAft>
                      </a:pPr>
                      <a:r>
                        <a:rPr lang="en-US" sz="1400" b="1" kern="0" dirty="0">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#include</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&lt;</a:t>
                      </a:r>
                      <a:r>
                        <a:rPr lang="en-US" sz="1400" b="1" kern="0" dirty="0" err="1">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stdio.h</a:t>
                      </a: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&gt;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seq_search</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const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S[ ],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target);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void</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main()</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const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S[ ] = {1, 2, 3, 4, 5, 6, 7, 8, 9, 10};</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printf</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"Sequential Search(S, 5) = %</a:t>
                      </a:r>
                      <a:r>
                        <a:rPr lang="en-US" sz="1400" b="1" kern="0" dirty="0" err="1">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dth</a:t>
                      </a: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\n"</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seq_search</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(S, 5)+1);</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printf</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"Sequential Search(S, 12) = %</a:t>
                      </a:r>
                      <a:r>
                        <a:rPr lang="en-US" sz="1400" b="1" kern="0" dirty="0" err="1">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dth</a:t>
                      </a:r>
                      <a:r>
                        <a:rPr lang="en-US" sz="1400" b="1" kern="0" dirty="0">
                          <a:solidFill>
                            <a:srgbClr val="A31515"/>
                          </a:solidFill>
                          <a:effectLst/>
                          <a:latin typeface="맑은 고딕" panose="020B0503020000020004" pitchFamily="50" charset="-127"/>
                          <a:ea typeface="맑은 고딕" panose="020B0503020000020004" pitchFamily="50" charset="-127"/>
                          <a:cs typeface="Times New Roman" panose="02020603050405020304" pitchFamily="18" charset="0"/>
                        </a:rPr>
                        <a:t>\n"</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seq_search</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(S, 12));</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seq_search</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const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*S,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target)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for</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 0;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&lt;= 9;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if</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(S[</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 target) </a:t>
                      </a:r>
                      <a:r>
                        <a:rPr lang="en-US" sz="1400" b="1" kern="0" dirty="0">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400" b="1" kern="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279400" algn="l" latinLnBrk="0">
                        <a:spcAft>
                          <a:spcPts val="0"/>
                        </a:spcAft>
                      </a:pPr>
                      <a:r>
                        <a:rPr lang="en-US" sz="1400" b="1" kern="0" dirty="0">
                          <a:solidFill>
                            <a:srgbClr val="0000FF"/>
                          </a:solidFill>
                          <a:effectLst/>
                          <a:latin typeface="맑은 고딕" panose="020B0503020000020004" pitchFamily="50" charset="-127"/>
                          <a:ea typeface="맑은 고딕" panose="020B0503020000020004" pitchFamily="50" charset="-127"/>
                          <a:cs typeface="Times New Roman" panose="02020603050405020304" pitchFamily="18" charset="0"/>
                        </a:rPr>
                        <a:t>return</a:t>
                      </a: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 (0);</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400" b="1" kern="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그림 7"/>
          <p:cNvPicPr/>
          <p:nvPr/>
        </p:nvPicPr>
        <p:blipFill>
          <a:blip r:embed="rId2" cstate="print"/>
          <a:srcRect/>
          <a:stretch>
            <a:fillRect/>
          </a:stretch>
        </p:blipFill>
        <p:spPr bwMode="auto">
          <a:xfrm>
            <a:off x="6675827" y="2515897"/>
            <a:ext cx="5149028" cy="2087276"/>
          </a:xfrm>
          <a:prstGeom prst="rect">
            <a:avLst/>
          </a:prstGeom>
          <a:noFill/>
          <a:ln w="9525">
            <a:noFill/>
            <a:miter lim="800000"/>
            <a:headEnd/>
            <a:tailEnd/>
          </a:ln>
        </p:spPr>
      </p:pic>
    </p:spTree>
    <p:extLst>
      <p:ext uri="{BB962C8B-B14F-4D97-AF65-F5344CB8AC3E}">
        <p14:creationId xmlns:p14="http://schemas.microsoft.com/office/powerpoint/2010/main" val="1693238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74073" y="540327"/>
            <a:ext cx="11409218" cy="6224155"/>
          </a:xfrm>
        </p:spPr>
        <p:txBody>
          <a:bodyPr/>
          <a:lstStyle/>
          <a:p>
            <a:pPr marL="0" indent="0">
              <a:buNone/>
            </a:pPr>
            <a:r>
              <a:rPr lang="en-US" altLang="ko-KR" sz="2400" b="1" dirty="0" smtClean="0">
                <a:solidFill>
                  <a:srgbClr val="FF0000"/>
                </a:solidFill>
              </a:rPr>
              <a:t>▣</a:t>
            </a:r>
            <a:r>
              <a:rPr lang="en-US" altLang="ko-KR" sz="2400" b="1" dirty="0" smtClean="0"/>
              <a:t> </a:t>
            </a:r>
            <a:r>
              <a:rPr lang="en-US" altLang="ko-KR" sz="2400" b="1" dirty="0"/>
              <a:t>[Algorithm </a:t>
            </a:r>
            <a:r>
              <a:rPr lang="en-US" altLang="ko-KR" sz="2400" b="1" dirty="0" smtClean="0"/>
              <a:t>1.3] </a:t>
            </a:r>
            <a:r>
              <a:rPr lang="en-US" altLang="ko-KR" sz="2400" b="1" dirty="0"/>
              <a:t>: </a:t>
            </a:r>
            <a:r>
              <a:rPr lang="en-US" altLang="ko-KR" sz="2400" b="1" u="dbl" dirty="0" smtClean="0"/>
              <a:t>Exchange Sort</a:t>
            </a:r>
            <a:endParaRPr lang="en-US" altLang="ko-KR" sz="1800" dirty="0"/>
          </a:p>
          <a:p>
            <a:pPr marL="0" indent="0">
              <a:buNone/>
            </a:pPr>
            <a:endParaRPr lang="en-US" altLang="ko-KR" sz="1600" b="1" dirty="0" smtClean="0"/>
          </a:p>
          <a:p>
            <a:pPr marL="0" indent="0">
              <a:buNone/>
            </a:pPr>
            <a:r>
              <a:rPr lang="en-US" altLang="ko-KR" sz="1800" b="1" dirty="0" smtClean="0"/>
              <a:t>Problem</a:t>
            </a:r>
            <a:r>
              <a:rPr lang="en-US" altLang="ko-KR" sz="1800" b="1" dirty="0"/>
              <a:t>: </a:t>
            </a:r>
            <a:r>
              <a:rPr lang="en-US" altLang="ko-KR" sz="1800" b="1" dirty="0" smtClean="0"/>
              <a:t>Sort n keys in </a:t>
            </a:r>
            <a:r>
              <a:rPr lang="en-US" altLang="ko-KR" sz="1800" b="1" dirty="0" err="1" smtClean="0"/>
              <a:t>nondecreasing</a:t>
            </a:r>
            <a:r>
              <a:rPr lang="en-US" altLang="ko-KR" sz="1800" b="1" dirty="0" smtClean="0"/>
              <a:t> order.</a:t>
            </a:r>
            <a:endParaRPr lang="ko-KR" altLang="ko-KR" sz="1800" dirty="0"/>
          </a:p>
          <a:p>
            <a:pPr marL="0" indent="0">
              <a:buNone/>
            </a:pPr>
            <a:r>
              <a:rPr lang="en-US" altLang="ko-KR" sz="1800" b="1" dirty="0"/>
              <a:t>Input: </a:t>
            </a:r>
            <a:r>
              <a:rPr lang="en-US" altLang="ko-KR" sz="1800" b="1" dirty="0" smtClean="0"/>
              <a:t>Positive </a:t>
            </a:r>
            <a:r>
              <a:rPr lang="en-US" altLang="ko-KR" sz="1800" b="1" dirty="0"/>
              <a:t>integer n, array of keys S indexed from 1 to </a:t>
            </a:r>
            <a:r>
              <a:rPr lang="en-US" altLang="ko-KR" sz="1800" b="1" dirty="0" smtClean="0"/>
              <a:t>n.</a:t>
            </a:r>
            <a:endParaRPr lang="ko-KR" altLang="ko-KR" sz="1800" dirty="0"/>
          </a:p>
          <a:p>
            <a:pPr marL="0" indent="0">
              <a:buNone/>
            </a:pPr>
            <a:r>
              <a:rPr lang="en-US" altLang="ko-KR" sz="1800" b="1" dirty="0"/>
              <a:t>Output: </a:t>
            </a:r>
            <a:r>
              <a:rPr lang="en-US" altLang="ko-KR" sz="1800" b="1" dirty="0" smtClean="0"/>
              <a:t>the array S containing the keys in </a:t>
            </a:r>
            <a:r>
              <a:rPr lang="en-US" altLang="ko-KR" sz="1800" b="1" dirty="0" err="1" smtClean="0"/>
              <a:t>nondecreasing</a:t>
            </a:r>
            <a:r>
              <a:rPr lang="en-US" altLang="ko-KR" sz="1800" b="1" dirty="0" smtClean="0"/>
              <a:t> order.</a:t>
            </a:r>
            <a:endParaRPr lang="ko-KR" altLang="en-US" sz="1800" dirty="0"/>
          </a:p>
        </p:txBody>
      </p:sp>
      <p:graphicFrame>
        <p:nvGraphicFramePr>
          <p:cNvPr id="12" name="표 11"/>
          <p:cNvGraphicFramePr>
            <a:graphicFrameLocks noGrp="1"/>
          </p:cNvGraphicFramePr>
          <p:nvPr>
            <p:extLst>
              <p:ext uri="{D42A27DB-BD31-4B8C-83A1-F6EECF244321}">
                <p14:modId xmlns:p14="http://schemas.microsoft.com/office/powerpoint/2010/main" val="1696246054"/>
              </p:ext>
            </p:extLst>
          </p:nvPr>
        </p:nvGraphicFramePr>
        <p:xfrm>
          <a:off x="519546" y="2595647"/>
          <a:ext cx="7199718" cy="3618115"/>
        </p:xfrm>
        <a:graphic>
          <a:graphicData uri="http://schemas.openxmlformats.org/drawingml/2006/table">
            <a:tbl>
              <a:tblPr firstRow="1" firstCol="1" bandRow="1"/>
              <a:tblGrid>
                <a:gridCol w="7199718"/>
              </a:tblGrid>
              <a:tr h="3618115">
                <a:tc>
                  <a:txBody>
                    <a:bodyPr/>
                    <a:lstStyle/>
                    <a:p>
                      <a:pPr algn="just" latinLnBrk="1">
                        <a:spcAft>
                          <a:spcPts val="0"/>
                        </a:spcAft>
                      </a:pPr>
                      <a:r>
                        <a:rPr lang="en-US" sz="24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void</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err="1" smtClean="0">
                          <a:solidFill>
                            <a:srgbClr val="17365D"/>
                          </a:solidFill>
                          <a:effectLst/>
                          <a:latin typeface="맑은 고딕" panose="020B0503020000020004" pitchFamily="50" charset="-127"/>
                          <a:ea typeface="맑은 고딕" panose="020B0503020000020004" pitchFamily="50" charset="-127"/>
                          <a:cs typeface="Times New Roman" panose="02020603050405020304" pitchFamily="18" charset="0"/>
                        </a:rPr>
                        <a:t>exchangesort</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24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n, </a:t>
                      </a:r>
                      <a:r>
                        <a:rPr lang="en-US" sz="24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keytype</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S[ </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index </a:t>
                      </a:r>
                      <a:r>
                        <a:rPr lang="en-US" sz="24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j;</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smtClean="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for</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24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 1, </a:t>
                      </a:r>
                      <a:r>
                        <a:rPr lang="en-US" sz="24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&lt;= n; </a:t>
                      </a:r>
                      <a:r>
                        <a:rPr lang="en-US" sz="24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1">
                        <a:spcAft>
                          <a:spcPts val="0"/>
                        </a:spcAft>
                      </a:pPr>
                      <a:r>
                        <a:rPr lang="en-US" altLang="ko-KR" sz="24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2400" b="1" kern="100" dirty="0" smtClean="0">
                          <a:solidFill>
                            <a:srgbClr val="FF0000"/>
                          </a:solidFill>
                          <a:effectLst/>
                          <a:latin typeface="맑은 고딕" panose="020B0503020000020004" pitchFamily="50" charset="-127"/>
                          <a:ea typeface="+mn-ea"/>
                          <a:cs typeface="Times New Roman" panose="02020603050405020304" pitchFamily="18" charset="0"/>
                        </a:rPr>
                        <a:t>for</a:t>
                      </a:r>
                      <a:r>
                        <a:rPr lang="en-US" altLang="ko-KR" sz="2400" b="1" kern="100" dirty="0" smtClean="0">
                          <a:effectLst/>
                          <a:latin typeface="맑은 고딕" panose="020B0503020000020004" pitchFamily="50" charset="-127"/>
                          <a:ea typeface="+mn-ea"/>
                          <a:cs typeface="Times New Roman" panose="02020603050405020304" pitchFamily="18" charset="0"/>
                        </a:rPr>
                        <a:t> (j = i+1, j &lt;= n; </a:t>
                      </a:r>
                      <a:r>
                        <a:rPr lang="en-US" altLang="ko-KR" sz="2400" b="1" kern="100" dirty="0" err="1" smtClean="0">
                          <a:effectLst/>
                          <a:latin typeface="맑은 고딕" panose="020B0503020000020004" pitchFamily="50" charset="-127"/>
                          <a:ea typeface="+mn-ea"/>
                          <a:cs typeface="Times New Roman" panose="02020603050405020304" pitchFamily="18" charset="0"/>
                        </a:rPr>
                        <a:t>j++</a:t>
                      </a:r>
                      <a:r>
                        <a:rPr lang="en-US" altLang="ko-KR" sz="2400" b="1" kern="100" dirty="0" smtClean="0">
                          <a:effectLst/>
                          <a:latin typeface="맑은 고딕" panose="020B0503020000020004" pitchFamily="50" charset="-127"/>
                          <a:ea typeface="+mn-ea"/>
                          <a:cs typeface="Times New Roman" panose="02020603050405020304" pitchFamily="18" charset="0"/>
                        </a:rPr>
                        <a:t>) </a:t>
                      </a:r>
                    </a:p>
                    <a:p>
                      <a:pPr algn="just" latinLnBrk="1">
                        <a:spcAft>
                          <a:spcPts val="0"/>
                        </a:spcAft>
                      </a:pPr>
                      <a:r>
                        <a:rPr lang="en-US" altLang="ko-KR" sz="2400" b="1" kern="100" dirty="0" smtClean="0">
                          <a:effectLst/>
                          <a:latin typeface="맑은 고딕" panose="020B0503020000020004" pitchFamily="50" charset="-127"/>
                          <a:ea typeface="+mn-ea"/>
                          <a:cs typeface="Times New Roman" panose="02020603050405020304" pitchFamily="18" charset="0"/>
                        </a:rPr>
                        <a:t>           </a:t>
                      </a:r>
                      <a:r>
                        <a:rPr lang="en-US" altLang="ko-KR" sz="2400" b="1" kern="100" dirty="0" smtClean="0">
                          <a:solidFill>
                            <a:srgbClr val="FF0000"/>
                          </a:solidFill>
                          <a:effectLst/>
                          <a:latin typeface="맑은 고딕" panose="020B0503020000020004" pitchFamily="50" charset="-127"/>
                          <a:ea typeface="+mn-ea"/>
                          <a:cs typeface="Times New Roman" panose="02020603050405020304" pitchFamily="18" charset="0"/>
                        </a:rPr>
                        <a:t>if</a:t>
                      </a:r>
                      <a:r>
                        <a:rPr lang="ko-KR" altLang="en-US" sz="2400" b="1" kern="100" dirty="0" smtClean="0">
                          <a:effectLst/>
                          <a:latin typeface="맑은 고딕" panose="020B0503020000020004" pitchFamily="50" charset="-127"/>
                          <a:ea typeface="+mn-ea"/>
                          <a:cs typeface="Times New Roman" panose="02020603050405020304" pitchFamily="18" charset="0"/>
                        </a:rPr>
                        <a:t> </a:t>
                      </a:r>
                      <a:r>
                        <a:rPr lang="en-US" altLang="ko-KR" sz="2400" b="1" kern="100" dirty="0" smtClean="0">
                          <a:effectLst/>
                          <a:latin typeface="맑은 고딕" panose="020B0503020000020004" pitchFamily="50" charset="-127"/>
                          <a:ea typeface="+mn-ea"/>
                          <a:cs typeface="Times New Roman" panose="02020603050405020304" pitchFamily="18" charset="0"/>
                        </a:rPr>
                        <a:t>(S[j]</a:t>
                      </a:r>
                      <a:r>
                        <a:rPr lang="en-US" altLang="ko-KR" sz="2400" b="1" kern="100" baseline="0" dirty="0" smtClean="0">
                          <a:effectLst/>
                          <a:latin typeface="맑은 고딕" panose="020B0503020000020004" pitchFamily="50" charset="-127"/>
                          <a:ea typeface="+mn-ea"/>
                          <a:cs typeface="Times New Roman" panose="02020603050405020304" pitchFamily="18" charset="0"/>
                        </a:rPr>
                        <a:t> &lt; S[</a:t>
                      </a:r>
                      <a:r>
                        <a:rPr lang="en-US" altLang="ko-KR" sz="2400" b="1" kern="100" baseline="0" dirty="0" err="1" smtClean="0">
                          <a:effectLst/>
                          <a:latin typeface="맑은 고딕" panose="020B0503020000020004" pitchFamily="50" charset="-127"/>
                          <a:ea typeface="+mn-ea"/>
                          <a:cs typeface="Times New Roman" panose="02020603050405020304" pitchFamily="18" charset="0"/>
                        </a:rPr>
                        <a:t>i</a:t>
                      </a:r>
                      <a:r>
                        <a:rPr lang="en-US" altLang="ko-KR" sz="2400" b="1" kern="100" baseline="0" dirty="0" smtClean="0">
                          <a:effectLst/>
                          <a:latin typeface="맑은 고딕" panose="020B0503020000020004" pitchFamily="50" charset="-127"/>
                          <a:ea typeface="+mn-ea"/>
                          <a:cs typeface="Times New Roman" panose="02020603050405020304" pitchFamily="18" charset="0"/>
                        </a:rPr>
                        <a:t>])</a:t>
                      </a:r>
                      <a:endParaRPr lang="en-US" altLang="ko-KR" sz="2400" b="1" kern="100" dirty="0" smtClean="0">
                        <a:effectLst/>
                        <a:latin typeface="맑은 고딕" panose="020B0503020000020004" pitchFamily="50" charset="-127"/>
                        <a:ea typeface="+mn-ea"/>
                        <a:cs typeface="Times New Roman" panose="02020603050405020304" pitchFamily="18" charset="0"/>
                      </a:endParaRPr>
                    </a:p>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2400" b="1" kern="100" dirty="0" smtClean="0">
                          <a:effectLst/>
                          <a:latin typeface="맑은 고딕" panose="020B0503020000020004" pitchFamily="50" charset="-127"/>
                          <a:ea typeface="+mn-ea"/>
                          <a:cs typeface="Times New Roman" panose="02020603050405020304" pitchFamily="18" charset="0"/>
                        </a:rPr>
                        <a:t>               exchange S[</a:t>
                      </a:r>
                      <a:r>
                        <a:rPr lang="en-US" altLang="ko-KR" sz="2400" b="1" kern="100" dirty="0" err="1" smtClean="0">
                          <a:effectLst/>
                          <a:latin typeface="맑은 고딕" panose="020B0503020000020004" pitchFamily="50" charset="-127"/>
                          <a:ea typeface="+mn-ea"/>
                          <a:cs typeface="Times New Roman" panose="02020603050405020304" pitchFamily="18" charset="0"/>
                        </a:rPr>
                        <a:t>i</a:t>
                      </a:r>
                      <a:r>
                        <a:rPr lang="en-US" altLang="ko-KR" sz="2400" b="1" kern="100" dirty="0" smtClean="0">
                          <a:effectLst/>
                          <a:latin typeface="맑은 고딕" panose="020B0503020000020004" pitchFamily="50" charset="-127"/>
                          <a:ea typeface="+mn-ea"/>
                          <a:cs typeface="Times New Roman" panose="02020603050405020304" pitchFamily="18" charset="0"/>
                        </a:rPr>
                        <a:t>] and S[j];</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2400" b="1"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24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3277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84464" y="540327"/>
            <a:ext cx="11398827" cy="6224155"/>
          </a:xfrm>
        </p:spPr>
        <p:txBody>
          <a:bodyPr/>
          <a:lstStyle/>
          <a:p>
            <a:pPr marL="0" indent="0">
              <a:buNone/>
            </a:pPr>
            <a:r>
              <a:rPr lang="en-US" altLang="ko-KR" sz="1800" b="1" dirty="0" smtClean="0">
                <a:solidFill>
                  <a:srgbClr val="FF0000"/>
                </a:solidFill>
              </a:rPr>
              <a:t>▣</a:t>
            </a:r>
            <a:r>
              <a:rPr lang="en-US" altLang="ko-KR" sz="1800" b="1" dirty="0" smtClean="0"/>
              <a:t> [</a:t>
            </a:r>
            <a:r>
              <a:rPr lang="ko-KR" altLang="en-US" sz="1800" b="1" dirty="0"/>
              <a:t>문</a:t>
            </a:r>
            <a:r>
              <a:rPr lang="ko-KR" altLang="en-US" sz="1800" b="1" dirty="0" smtClean="0"/>
              <a:t>제</a:t>
            </a:r>
            <a:r>
              <a:rPr lang="en-US" altLang="ko-KR" sz="1800" b="1" dirty="0" smtClean="0"/>
              <a:t>] : </a:t>
            </a:r>
            <a:r>
              <a:rPr lang="ko-KR" altLang="ko-KR" sz="1800" b="1" dirty="0"/>
              <a:t>다음과 같은 조건일 때</a:t>
            </a:r>
            <a:r>
              <a:rPr lang="en-US" altLang="ko-KR" sz="1800" b="1" dirty="0"/>
              <a:t>, </a:t>
            </a:r>
            <a:r>
              <a:rPr lang="en-US" altLang="ko-KR" sz="1800" b="1" dirty="0" smtClean="0">
                <a:solidFill>
                  <a:srgbClr val="7030A0"/>
                </a:solidFill>
              </a:rPr>
              <a:t>Exchange Sort</a:t>
            </a:r>
            <a:r>
              <a:rPr lang="en-US" altLang="ko-KR" sz="1800" b="1" dirty="0" smtClean="0"/>
              <a:t> </a:t>
            </a:r>
            <a:r>
              <a:rPr lang="ko-KR" altLang="ko-KR" sz="1800" b="1" dirty="0"/>
              <a:t>알고리즘을 이용하여 </a:t>
            </a:r>
            <a:r>
              <a:rPr lang="ko-KR" altLang="en-US" sz="1800" b="1" u="sng" dirty="0" smtClean="0">
                <a:solidFill>
                  <a:srgbClr val="0070C0"/>
                </a:solidFill>
              </a:rPr>
              <a:t>오름차순으로</a:t>
            </a:r>
            <a:r>
              <a:rPr lang="ko-KR" altLang="en-US" sz="1800" b="1" dirty="0" smtClean="0"/>
              <a:t> 정렬하는 </a:t>
            </a:r>
            <a:endParaRPr lang="en-US" altLang="ko-KR" sz="1800" b="1" dirty="0" smtClean="0"/>
          </a:p>
          <a:p>
            <a:pPr marL="0" indent="0">
              <a:buNone/>
            </a:pPr>
            <a:r>
              <a:rPr lang="en-US" altLang="ko-KR" sz="1800" b="1" dirty="0"/>
              <a:t> </a:t>
            </a:r>
            <a:r>
              <a:rPr lang="en-US" altLang="ko-KR" sz="1800" b="1" dirty="0" smtClean="0"/>
              <a:t>             </a:t>
            </a:r>
            <a:r>
              <a:rPr lang="ko-KR" altLang="ko-KR" sz="1800" b="1" dirty="0" smtClean="0"/>
              <a:t>프로그램을 </a:t>
            </a:r>
            <a:r>
              <a:rPr lang="ko-KR" altLang="ko-KR" sz="1800" b="1" dirty="0"/>
              <a:t>작성하시오</a:t>
            </a:r>
            <a:r>
              <a:rPr lang="en-US" altLang="ko-KR" sz="1800" b="1" dirty="0" smtClean="0"/>
              <a:t>.</a:t>
            </a:r>
            <a:endParaRPr lang="ko-KR" altLang="ko-KR" sz="1800" b="1" dirty="0"/>
          </a:p>
          <a:p>
            <a:pPr marL="0" indent="0" algn="just">
              <a:buNone/>
            </a:pPr>
            <a:endParaRPr lang="ko-KR" altLang="ko-KR" sz="1100" kern="100" dirty="0">
              <a:latin typeface="맑은 고딕" panose="020B0503020000020004" pitchFamily="50" charset="-127"/>
              <a:cs typeface="Times New Roman" panose="02020603050405020304" pitchFamily="18" charset="0"/>
            </a:endParaRPr>
          </a:p>
          <a:p>
            <a:pPr marL="0" indent="0">
              <a:buNone/>
            </a:pPr>
            <a:r>
              <a:rPr lang="en-US" altLang="ko-KR" sz="1800" b="1" kern="100" dirty="0">
                <a:latin typeface="맑은 고딕" panose="020B0503020000020004" pitchFamily="50" charset="-127"/>
                <a:cs typeface="Times New Roman" panose="02020603050405020304" pitchFamily="18" charset="0"/>
              </a:rPr>
              <a:t>   </a:t>
            </a:r>
            <a:r>
              <a:rPr lang="en-US" altLang="ko-KR" sz="1800" b="1" kern="100" dirty="0" smtClean="0">
                <a:latin typeface="맑은 고딕" panose="020B0503020000020004" pitchFamily="50" charset="-127"/>
                <a:cs typeface="Times New Roman" panose="02020603050405020304" pitchFamily="18" charset="0"/>
              </a:rPr>
              <a:t>            </a:t>
            </a:r>
            <a:r>
              <a:rPr lang="en-US" altLang="ko-KR" sz="2000" b="1" dirty="0" smtClean="0"/>
              <a:t>S </a:t>
            </a:r>
            <a:r>
              <a:rPr lang="en-US" altLang="ko-KR" sz="2000" b="1" dirty="0"/>
              <a:t>= [10, 7, 11, 5, 13, 8</a:t>
            </a:r>
            <a:r>
              <a:rPr lang="en-US" altLang="ko-KR" sz="2000" b="1" dirty="0" smtClean="0"/>
              <a:t>]</a:t>
            </a:r>
            <a:endParaRPr lang="ko-KR" altLang="ko-KR" sz="2000" dirty="0"/>
          </a:p>
          <a:p>
            <a:pPr marL="0" indent="0">
              <a:buNone/>
            </a:pPr>
            <a:r>
              <a:rPr lang="en-US" altLang="ko-KR" sz="2000" b="1" dirty="0" smtClean="0"/>
              <a:t>              n </a:t>
            </a:r>
            <a:r>
              <a:rPr lang="en-US" altLang="ko-KR" sz="2000" b="1" dirty="0"/>
              <a:t>= </a:t>
            </a:r>
            <a:r>
              <a:rPr lang="en-US" altLang="ko-KR" sz="2000" b="1" dirty="0" smtClean="0"/>
              <a:t>6</a:t>
            </a:r>
            <a:endParaRPr lang="ko-KR" altLang="ko-KR" sz="2000" dirty="0"/>
          </a:p>
          <a:p>
            <a:pPr marL="0" indent="0">
              <a:buNone/>
            </a:pPr>
            <a:r>
              <a:rPr lang="en-US" altLang="ko-KR" sz="2000" b="1" dirty="0" smtClean="0"/>
              <a:t>              </a:t>
            </a:r>
            <a:endParaRPr lang="ko-KR" altLang="en-US" sz="1800" dirty="0"/>
          </a:p>
        </p:txBody>
      </p:sp>
    </p:spTree>
    <p:extLst>
      <p:ext uri="{BB962C8B-B14F-4D97-AF65-F5344CB8AC3E}">
        <p14:creationId xmlns:p14="http://schemas.microsoft.com/office/powerpoint/2010/main" val="2503455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446808" y="529937"/>
            <a:ext cx="10900064" cy="6224155"/>
          </a:xfrm>
        </p:spPr>
        <p:txBody>
          <a:bodyPr/>
          <a:lstStyle/>
          <a:p>
            <a:pPr marL="0" indent="0">
              <a:buNone/>
            </a:pPr>
            <a:r>
              <a:rPr lang="en-US" altLang="ko-KR" sz="2400" b="1" dirty="0" smtClean="0">
                <a:solidFill>
                  <a:srgbClr val="FF0000"/>
                </a:solidFill>
              </a:rPr>
              <a:t>▣</a:t>
            </a:r>
            <a:r>
              <a:rPr lang="en-US" altLang="ko-KR" sz="2400" b="1" dirty="0" smtClean="0"/>
              <a:t> </a:t>
            </a:r>
            <a:r>
              <a:rPr lang="en-US" altLang="ko-KR" sz="2400" b="1" dirty="0"/>
              <a:t>[Algorithm </a:t>
            </a:r>
            <a:r>
              <a:rPr lang="en-US" altLang="ko-KR" sz="2400" b="1" dirty="0" smtClean="0"/>
              <a:t>1.4] </a:t>
            </a:r>
            <a:r>
              <a:rPr lang="en-US" altLang="ko-KR" sz="2400" b="1" dirty="0"/>
              <a:t>: </a:t>
            </a:r>
            <a:r>
              <a:rPr lang="en-US" altLang="ko-KR" sz="2400" b="1" u="dbl" dirty="0" smtClean="0"/>
              <a:t>Matrix Multiplication</a:t>
            </a:r>
            <a:endParaRPr lang="en-US" altLang="ko-KR" sz="1800" dirty="0"/>
          </a:p>
          <a:p>
            <a:pPr marL="0" indent="0">
              <a:buNone/>
            </a:pPr>
            <a:endParaRPr lang="en-US" altLang="ko-KR" sz="1600" b="1" dirty="0" smtClean="0"/>
          </a:p>
          <a:p>
            <a:pPr marL="0" indent="0">
              <a:buNone/>
            </a:pPr>
            <a:r>
              <a:rPr lang="en-US" altLang="ko-KR" sz="1800" b="1" dirty="0" smtClean="0"/>
              <a:t>Problem</a:t>
            </a:r>
            <a:r>
              <a:rPr lang="en-US" altLang="ko-KR" sz="1800" b="1" dirty="0"/>
              <a:t>: </a:t>
            </a:r>
            <a:r>
              <a:rPr lang="en-US" altLang="ko-KR" sz="1800" b="1" dirty="0" smtClean="0"/>
              <a:t>Determine the product of two n x n </a:t>
            </a:r>
            <a:r>
              <a:rPr lang="en-US" altLang="ko-KR" sz="1800" b="1" dirty="0" err="1" smtClean="0"/>
              <a:t>matrics</a:t>
            </a:r>
            <a:r>
              <a:rPr lang="en-US" altLang="ko-KR" sz="1800" b="1" dirty="0" smtClean="0"/>
              <a:t>.</a:t>
            </a:r>
            <a:endParaRPr lang="ko-KR" altLang="ko-KR" sz="1800" dirty="0"/>
          </a:p>
          <a:p>
            <a:pPr marL="0" indent="0">
              <a:buNone/>
            </a:pPr>
            <a:r>
              <a:rPr lang="en-US" altLang="ko-KR" sz="1800" b="1" dirty="0"/>
              <a:t>Input: </a:t>
            </a:r>
            <a:r>
              <a:rPr lang="en-US" altLang="ko-KR" sz="1800" b="1" dirty="0" smtClean="0"/>
              <a:t>a positive </a:t>
            </a:r>
            <a:r>
              <a:rPr lang="en-US" altLang="ko-KR" sz="1800" b="1" dirty="0"/>
              <a:t>integer n, </a:t>
            </a:r>
            <a:r>
              <a:rPr lang="en-US" altLang="ko-KR" sz="1800" b="1" dirty="0" smtClean="0"/>
              <a:t>2-dimensional arrays </a:t>
            </a:r>
            <a:r>
              <a:rPr lang="en-US" altLang="ko-KR" sz="1800" b="1" dirty="0"/>
              <a:t>of </a:t>
            </a:r>
            <a:r>
              <a:rPr lang="en-US" altLang="ko-KR" sz="1800" b="1" dirty="0" smtClean="0"/>
              <a:t>number A and B,</a:t>
            </a:r>
          </a:p>
          <a:p>
            <a:pPr marL="0" indent="0">
              <a:buNone/>
            </a:pPr>
            <a:r>
              <a:rPr lang="en-US" altLang="ko-KR" sz="1800" b="1" dirty="0"/>
              <a:t> </a:t>
            </a:r>
            <a:r>
              <a:rPr lang="en-US" altLang="ko-KR" sz="1800" b="1" dirty="0" smtClean="0"/>
              <a:t>        each of which has both its rows and columns indexed from 1 to n.</a:t>
            </a:r>
            <a:endParaRPr lang="ko-KR" altLang="ko-KR" sz="1800" dirty="0"/>
          </a:p>
          <a:p>
            <a:pPr marL="0" indent="0">
              <a:buNone/>
            </a:pPr>
            <a:r>
              <a:rPr lang="en-US" altLang="ko-KR" sz="1800" b="1" dirty="0"/>
              <a:t>Output: </a:t>
            </a:r>
            <a:r>
              <a:rPr lang="en-US" altLang="ko-KR" sz="1800" b="1" dirty="0" smtClean="0"/>
              <a:t>a 2-dimensional array of numbers C, </a:t>
            </a:r>
          </a:p>
          <a:p>
            <a:pPr marL="0" indent="0">
              <a:buNone/>
            </a:pPr>
            <a:r>
              <a:rPr lang="en-US" altLang="ko-KR" sz="1800" b="1" dirty="0" smtClean="0"/>
              <a:t>           which its rows and columns indexed from 1 to n, containing the product of A and B.</a:t>
            </a:r>
            <a:endParaRPr lang="ko-KR" altLang="en-US" sz="1800" dirty="0"/>
          </a:p>
        </p:txBody>
      </p:sp>
      <p:graphicFrame>
        <p:nvGraphicFramePr>
          <p:cNvPr id="2" name="표 1"/>
          <p:cNvGraphicFramePr>
            <a:graphicFrameLocks noGrp="1"/>
          </p:cNvGraphicFramePr>
          <p:nvPr>
            <p:extLst>
              <p:ext uri="{D42A27DB-BD31-4B8C-83A1-F6EECF244321}">
                <p14:modId xmlns:p14="http://schemas.microsoft.com/office/powerpoint/2010/main" val="2569394417"/>
              </p:ext>
            </p:extLst>
          </p:nvPr>
        </p:nvGraphicFramePr>
        <p:xfrm>
          <a:off x="614333" y="3352902"/>
          <a:ext cx="8197158" cy="2746562"/>
        </p:xfrm>
        <a:graphic>
          <a:graphicData uri="http://schemas.openxmlformats.org/drawingml/2006/table">
            <a:tbl>
              <a:tblPr firstRow="1" firstCol="1" bandRow="1"/>
              <a:tblGrid>
                <a:gridCol w="8197158"/>
              </a:tblGrid>
              <a:tr h="2746562">
                <a:tc>
                  <a:txBody>
                    <a:bodyPr/>
                    <a:lstStyle/>
                    <a:p>
                      <a:pPr algn="just" latinLnBrk="1">
                        <a:spcAft>
                          <a:spcPts val="0"/>
                        </a:spcAft>
                      </a:pP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void</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matrixmult</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6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int</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n, </a:t>
                      </a:r>
                      <a:r>
                        <a:rPr lang="en-US" sz="16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const</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number A[ ][ ], </a:t>
                      </a:r>
                      <a:r>
                        <a:rPr lang="en-US" sz="1600" b="1"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const</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number B[ ][ </a:t>
                      </a:r>
                      <a:r>
                        <a:rPr lang="en-US" sz="16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1600" b="0" kern="100" baseline="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number </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C[ ][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index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j, k;</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for</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 1;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&lt;= n;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495300"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for</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(j = 1; j &lt;= n; </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j++</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C[</a:t>
                      </a:r>
                      <a:r>
                        <a:rPr lang="en-US" sz="1600" b="1"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][j] = 0;</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smtClean="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for</a:t>
                      </a:r>
                      <a:r>
                        <a:rPr lang="en-US" sz="16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(k = 1; k &lt;= n; k++)</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990600" algn="just" latinLnBrk="1">
                        <a:spcAft>
                          <a:spcPts val="0"/>
                        </a:spcAft>
                      </a:pPr>
                      <a:r>
                        <a:rPr lang="en-US" sz="1600" b="1"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C[</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][j] = C[</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][j] + A[</a:t>
                      </a:r>
                      <a:r>
                        <a:rPr lang="en-US" sz="16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][k] * B[k][j];</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6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5570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384464" y="540327"/>
                <a:ext cx="11398827" cy="6224155"/>
              </a:xfrm>
            </p:spPr>
            <p:txBody>
              <a:bodyPr/>
              <a:lstStyle/>
              <a:p>
                <a:pPr marL="0" indent="0">
                  <a:buNone/>
                </a:pPr>
                <a:r>
                  <a:rPr lang="en-US" altLang="ko-KR" sz="1800" b="1" dirty="0" smtClean="0">
                    <a:solidFill>
                      <a:srgbClr val="FF0000"/>
                    </a:solidFill>
                  </a:rPr>
                  <a:t>▣</a:t>
                </a:r>
                <a:r>
                  <a:rPr lang="en-US" altLang="ko-KR" sz="1800" b="1" dirty="0" smtClean="0"/>
                  <a:t> [</a:t>
                </a:r>
                <a:r>
                  <a:rPr lang="ko-KR" altLang="en-US" sz="1800" b="1" dirty="0"/>
                  <a:t>문</a:t>
                </a:r>
                <a:r>
                  <a:rPr lang="ko-KR" altLang="en-US" sz="1800" b="1" dirty="0" smtClean="0"/>
                  <a:t>제</a:t>
                </a:r>
                <a:r>
                  <a:rPr lang="en-US" altLang="ko-KR" sz="1800" b="1" dirty="0" smtClean="0"/>
                  <a:t>] : </a:t>
                </a:r>
                <a:r>
                  <a:rPr lang="ko-KR" altLang="ko-KR" sz="1800" b="1" dirty="0"/>
                  <a:t>다음과 같은 조건일 때</a:t>
                </a:r>
                <a:r>
                  <a:rPr lang="en-US" altLang="ko-KR" sz="1800" b="1" dirty="0"/>
                  <a:t>, </a:t>
                </a:r>
                <a:r>
                  <a:rPr lang="ko-KR" altLang="ko-KR" sz="1800" b="1" dirty="0"/>
                  <a:t>위의 </a:t>
                </a:r>
                <a:r>
                  <a:rPr lang="en-US" altLang="ko-KR" sz="1800" b="1" dirty="0" err="1"/>
                  <a:t>matrixmult</a:t>
                </a:r>
                <a:r>
                  <a:rPr lang="en-US" altLang="ko-KR" sz="1800" b="1" dirty="0"/>
                  <a:t>( ) </a:t>
                </a:r>
                <a:r>
                  <a:rPr lang="ko-KR" altLang="ko-KR" sz="1800" b="1" dirty="0"/>
                  <a:t>알고리즘을 이용하여 프로그램을 작성하시오</a:t>
                </a:r>
                <a:r>
                  <a:rPr lang="en-US" altLang="ko-KR" sz="1800" b="1" dirty="0"/>
                  <a:t>.</a:t>
                </a:r>
                <a:endParaRPr lang="ko-KR" altLang="ko-KR" sz="1800" b="1" dirty="0"/>
              </a:p>
              <a:p>
                <a:pPr marL="0" indent="0" algn="just">
                  <a:buNone/>
                </a:pPr>
                <a:endParaRPr lang="ko-KR" altLang="ko-KR" sz="1100" kern="100" dirty="0">
                  <a:latin typeface="맑은 고딕" panose="020B0503020000020004" pitchFamily="50" charset="-127"/>
                  <a:cs typeface="Times New Roman" panose="02020603050405020304" pitchFamily="18" charset="0"/>
                </a:endParaRPr>
              </a:p>
              <a:p>
                <a:pPr marL="0" indent="0" algn="just">
                  <a:buNone/>
                </a:pPr>
                <a:r>
                  <a:rPr lang="en-US" altLang="ko-KR" sz="1800" b="1" kern="100" dirty="0">
                    <a:latin typeface="맑은 고딕" panose="020B0503020000020004" pitchFamily="50" charset="-127"/>
                    <a:cs typeface="Times New Roman" panose="02020603050405020304" pitchFamily="18" charset="0"/>
                  </a:rPr>
                  <a:t>   </a:t>
                </a:r>
                <a:r>
                  <a:rPr lang="en-US" altLang="ko-KR" sz="1800" b="1" kern="100" dirty="0" smtClean="0">
                    <a:latin typeface="맑은 고딕" panose="020B0503020000020004" pitchFamily="50" charset="-127"/>
                    <a:cs typeface="Times New Roman" panose="02020603050405020304" pitchFamily="18" charset="0"/>
                  </a:rPr>
                  <a:t>           </a:t>
                </a:r>
                <a:r>
                  <a:rPr lang="en-US" altLang="ko-KR" sz="2000" b="1" kern="100" dirty="0">
                    <a:latin typeface="맑은 고딕" panose="020B0503020000020004" pitchFamily="50" charset="-127"/>
                    <a:cs typeface="Times New Roman" panose="02020603050405020304" pitchFamily="18" charset="0"/>
                  </a:rPr>
                  <a:t>A = </a:t>
                </a:r>
                <a14:m>
                  <m:oMath xmlns:m="http://schemas.openxmlformats.org/officeDocument/2006/math">
                    <m:d>
                      <m:dPr>
                        <m:begChr m:val="["/>
                        <m:endChr m:val="]"/>
                        <m:ctrlPr>
                          <a:rPr lang="ko-KR" altLang="ko-KR" sz="20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ko-KR" altLang="ko-KR" sz="2000" b="1"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sz="2000" b="1" i="1" kern="100">
                                  <a:latin typeface="Cambria Math" panose="02040503050406030204" pitchFamily="18" charset="0"/>
                                  <a:cs typeface="Times New Roman" panose="02020603050405020304" pitchFamily="18" charset="0"/>
                                </a:rPr>
                                <m:t>𝟐</m:t>
                              </m:r>
                            </m:e>
                            <m:e>
                              <m:r>
                                <a:rPr lang="en-US" altLang="ko-KR" sz="2000" b="1" i="1" kern="100">
                                  <a:latin typeface="Cambria Math" panose="02040503050406030204" pitchFamily="18" charset="0"/>
                                  <a:cs typeface="Times New Roman" panose="02020603050405020304" pitchFamily="18" charset="0"/>
                                </a:rPr>
                                <m:t>𝟑</m:t>
                              </m:r>
                            </m:e>
                          </m:mr>
                          <m:mr>
                            <m:e>
                              <m:r>
                                <a:rPr lang="en-US" altLang="ko-KR" sz="2000" b="1" i="1" kern="100">
                                  <a:latin typeface="Cambria Math" panose="02040503050406030204" pitchFamily="18" charset="0"/>
                                  <a:cs typeface="Times New Roman" panose="02020603050405020304" pitchFamily="18" charset="0"/>
                                </a:rPr>
                                <m:t>𝟒</m:t>
                              </m:r>
                            </m:e>
                            <m:e>
                              <m:r>
                                <a:rPr lang="en-US" altLang="ko-KR" sz="2000" b="1" i="1" kern="100">
                                  <a:latin typeface="Cambria Math" panose="02040503050406030204" pitchFamily="18" charset="0"/>
                                  <a:cs typeface="Times New Roman" panose="02020603050405020304" pitchFamily="18" charset="0"/>
                                </a:rPr>
                                <m:t>𝟏</m:t>
                              </m:r>
                            </m:e>
                          </m:mr>
                        </m:m>
                      </m:e>
                    </m:d>
                  </m:oMath>
                </a14:m>
                <a:r>
                  <a:rPr lang="en-US" altLang="ko-KR" sz="2000" b="1" kern="100" dirty="0">
                    <a:latin typeface="맑은 고딕" panose="020B0503020000020004" pitchFamily="50" charset="-127"/>
                    <a:cs typeface="Times New Roman" panose="02020603050405020304" pitchFamily="18" charset="0"/>
                  </a:rPr>
                  <a:t>    and    B = </a:t>
                </a:r>
                <a14:m>
                  <m:oMath xmlns:m="http://schemas.openxmlformats.org/officeDocument/2006/math">
                    <m:d>
                      <m:dPr>
                        <m:begChr m:val="["/>
                        <m:endChr m:val="]"/>
                        <m:ctrlPr>
                          <a:rPr lang="ko-KR" altLang="ko-KR" sz="20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ko-KR" altLang="ko-KR" sz="2000" b="1"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sz="2000" b="1" i="1" kern="100">
                                  <a:latin typeface="Cambria Math" panose="02040503050406030204" pitchFamily="18" charset="0"/>
                                  <a:cs typeface="Times New Roman" panose="02020603050405020304" pitchFamily="18" charset="0"/>
                                </a:rPr>
                                <m:t>𝟓</m:t>
                              </m:r>
                            </m:e>
                            <m:e>
                              <m:r>
                                <a:rPr lang="en-US" altLang="ko-KR" sz="2000" b="1" i="1" kern="100">
                                  <a:latin typeface="Cambria Math" panose="02040503050406030204" pitchFamily="18" charset="0"/>
                                  <a:cs typeface="Times New Roman" panose="02020603050405020304" pitchFamily="18" charset="0"/>
                                </a:rPr>
                                <m:t>𝟕</m:t>
                              </m:r>
                            </m:e>
                          </m:mr>
                          <m:mr>
                            <m:e>
                              <m:r>
                                <a:rPr lang="en-US" altLang="ko-KR" sz="2000" b="1" i="1" kern="100">
                                  <a:latin typeface="Cambria Math" panose="02040503050406030204" pitchFamily="18" charset="0"/>
                                  <a:cs typeface="Times New Roman" panose="02020603050405020304" pitchFamily="18" charset="0"/>
                                </a:rPr>
                                <m:t>𝟔</m:t>
                              </m:r>
                            </m:e>
                            <m:e>
                              <m:r>
                                <a:rPr lang="en-US" altLang="ko-KR" sz="2000" b="1" i="1" kern="100">
                                  <a:latin typeface="Cambria Math" panose="02040503050406030204" pitchFamily="18" charset="0"/>
                                  <a:cs typeface="Times New Roman" panose="02020603050405020304" pitchFamily="18" charset="0"/>
                                </a:rPr>
                                <m:t>𝟖</m:t>
                              </m:r>
                            </m:e>
                          </m:mr>
                        </m:m>
                      </m:e>
                    </m:d>
                  </m:oMath>
                </a14:m>
                <a:endParaRPr lang="ko-KR" altLang="ko-KR" sz="2000" kern="100" dirty="0">
                  <a:latin typeface="맑은 고딕" panose="020B0503020000020004" pitchFamily="50" charset="-127"/>
                  <a:cs typeface="Times New Roman" panose="02020603050405020304" pitchFamily="18" charset="0"/>
                </a:endParaRPr>
              </a:p>
              <a:p>
                <a:pPr marL="0" indent="0" algn="just">
                  <a:buNone/>
                </a:pPr>
                <a:r>
                  <a:rPr lang="en-US" altLang="ko-KR" sz="2000" kern="100" dirty="0">
                    <a:solidFill>
                      <a:srgbClr val="FF0000"/>
                    </a:solidFill>
                    <a:latin typeface="맑은 고딕" panose="020B0503020000020004" pitchFamily="50" charset="-127"/>
                    <a:cs typeface="Times New Roman" panose="02020603050405020304" pitchFamily="18" charset="0"/>
                  </a:rPr>
                  <a:t> </a:t>
                </a:r>
                <a:endParaRPr lang="en-US" altLang="ko-KR" sz="2000" kern="100" dirty="0" smtClean="0">
                  <a:solidFill>
                    <a:srgbClr val="FF0000"/>
                  </a:solidFill>
                  <a:latin typeface="맑은 고딕" panose="020B0503020000020004" pitchFamily="50" charset="-127"/>
                  <a:cs typeface="Times New Roman" panose="02020603050405020304" pitchFamily="18" charset="0"/>
                </a:endParaRPr>
              </a:p>
              <a:p>
                <a:pPr marL="0" indent="0" algn="just">
                  <a:buNone/>
                </a:pPr>
                <a:endParaRPr lang="ko-KR" altLang="ko-KR" sz="1100" kern="100" dirty="0">
                  <a:latin typeface="맑은 고딕" panose="020B0503020000020004" pitchFamily="50" charset="-127"/>
                  <a:cs typeface="Times New Roman" panose="02020603050405020304" pitchFamily="18" charset="0"/>
                </a:endParaRPr>
              </a:p>
              <a:p>
                <a:pPr marL="0" indent="0" algn="just">
                  <a:buNone/>
                </a:pPr>
                <a:r>
                  <a:rPr lang="en-US" altLang="ko-KR" sz="1100" kern="100" dirty="0" smtClean="0">
                    <a:solidFill>
                      <a:srgbClr val="FF0000"/>
                    </a:solidFill>
                    <a:latin typeface="맑은 고딕" panose="020B0503020000020004" pitchFamily="50" charset="-127"/>
                    <a:cs typeface="Times New Roman" panose="02020603050405020304" pitchFamily="18" charset="0"/>
                  </a:rPr>
                  <a:t>                                </a:t>
                </a:r>
                <a:r>
                  <a:rPr lang="en-US" altLang="ko-KR" sz="1100" b="1" kern="100" dirty="0">
                    <a:solidFill>
                      <a:srgbClr val="FF0000"/>
                    </a:solidFill>
                    <a:latin typeface="맑은 고딕" panose="020B0503020000020004" pitchFamily="50" charset="-127"/>
                    <a:cs typeface="Times New Roman" panose="02020603050405020304" pitchFamily="18" charset="0"/>
                  </a:rPr>
                  <a:t> </a:t>
                </a:r>
                <a:r>
                  <a:rPr lang="ko-KR" altLang="ko-KR" sz="2000" b="1" kern="100" dirty="0" smtClean="0">
                    <a:solidFill>
                      <a:srgbClr val="FF0000"/>
                    </a:solidFill>
                    <a:latin typeface="맑은 고딕" panose="020B0503020000020004" pitchFamily="50" charset="-127"/>
                    <a:cs typeface="Times New Roman" panose="02020603050405020304" pitchFamily="18" charset="0"/>
                  </a:rPr>
                  <a:t>∴</a:t>
                </a:r>
                <a:r>
                  <a:rPr lang="ko-KR" altLang="ko-KR" sz="2000" kern="100" dirty="0" smtClean="0">
                    <a:solidFill>
                      <a:srgbClr val="FF0000"/>
                    </a:solidFill>
                    <a:latin typeface="맑은 고딕" panose="020B0503020000020004" pitchFamily="50" charset="-127"/>
                    <a:cs typeface="Times New Roman" panose="02020603050405020304" pitchFamily="18" charset="0"/>
                  </a:rPr>
                  <a:t> </a:t>
                </a:r>
                <a:r>
                  <a:rPr lang="en-US" altLang="ko-KR" sz="2000" kern="100" dirty="0" smtClean="0">
                    <a:solidFill>
                      <a:srgbClr val="FF0000"/>
                    </a:solidFill>
                    <a:latin typeface="맑은 고딕" panose="020B0503020000020004" pitchFamily="50" charset="-127"/>
                    <a:cs typeface="Times New Roman" panose="02020603050405020304" pitchFamily="18" charset="0"/>
                  </a:rPr>
                  <a:t> </a:t>
                </a:r>
                <a:r>
                  <a:rPr lang="en-US" altLang="ko-KR" sz="2000" b="1" kern="100" dirty="0" smtClean="0">
                    <a:latin typeface="맑은 고딕" panose="020B0503020000020004" pitchFamily="50" charset="-127"/>
                    <a:cs typeface="Times New Roman" panose="02020603050405020304" pitchFamily="18" charset="0"/>
                  </a:rPr>
                  <a:t>C </a:t>
                </a:r>
                <a:r>
                  <a:rPr lang="en-US" altLang="ko-KR" sz="2000" b="1" kern="100" dirty="0">
                    <a:latin typeface="맑은 고딕" panose="020B0503020000020004" pitchFamily="50" charset="-127"/>
                    <a:cs typeface="Times New Roman" panose="02020603050405020304" pitchFamily="18" charset="0"/>
                  </a:rPr>
                  <a:t>= </a:t>
                </a:r>
                <a14:m>
                  <m:oMath xmlns:m="http://schemas.openxmlformats.org/officeDocument/2006/math">
                    <m:d>
                      <m:dPr>
                        <m:begChr m:val="["/>
                        <m:endChr m:val="]"/>
                        <m:ctrlPr>
                          <a:rPr lang="ko-KR" altLang="ko-KR" sz="20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ko-KR" altLang="ko-KR" sz="2000" b="1"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sz="2000" b="1" i="1" kern="100">
                                  <a:latin typeface="Cambria Math" panose="02040503050406030204" pitchFamily="18" charset="0"/>
                                  <a:cs typeface="Times New Roman" panose="02020603050405020304" pitchFamily="18" charset="0"/>
                                </a:rPr>
                                <m:t>𝟐𝟖</m:t>
                              </m:r>
                            </m:e>
                            <m:e>
                              <m:r>
                                <a:rPr lang="en-US" altLang="ko-KR" sz="2000" b="1" i="1" kern="100">
                                  <a:latin typeface="Cambria Math" panose="02040503050406030204" pitchFamily="18" charset="0"/>
                                  <a:cs typeface="Times New Roman" panose="02020603050405020304" pitchFamily="18" charset="0"/>
                                </a:rPr>
                                <m:t>𝟑𝟖</m:t>
                              </m:r>
                            </m:e>
                          </m:mr>
                          <m:mr>
                            <m:e>
                              <m:r>
                                <a:rPr lang="en-US" altLang="ko-KR" sz="2000" b="1" i="1" kern="100">
                                  <a:latin typeface="Cambria Math" panose="02040503050406030204" pitchFamily="18" charset="0"/>
                                  <a:cs typeface="Times New Roman" panose="02020603050405020304" pitchFamily="18" charset="0"/>
                                </a:rPr>
                                <m:t>𝟐𝟔</m:t>
                              </m:r>
                            </m:e>
                            <m:e>
                              <m:r>
                                <a:rPr lang="en-US" altLang="ko-KR" sz="2000" b="1" i="1" kern="100">
                                  <a:latin typeface="Cambria Math" panose="02040503050406030204" pitchFamily="18" charset="0"/>
                                  <a:cs typeface="Times New Roman" panose="02020603050405020304" pitchFamily="18" charset="0"/>
                                </a:rPr>
                                <m:t>𝟑𝟔</m:t>
                              </m:r>
                            </m:e>
                          </m:mr>
                        </m:m>
                      </m:e>
                    </m:d>
                  </m:oMath>
                </a14:m>
                <a:endParaRPr lang="ko-KR" altLang="ko-KR" sz="2000" kern="100" dirty="0">
                  <a:latin typeface="맑은 고딕" panose="020B0503020000020004" pitchFamily="50" charset="-127"/>
                  <a:cs typeface="Times New Roman" panose="02020603050405020304" pitchFamily="18" charset="0"/>
                </a:endParaRPr>
              </a:p>
              <a:p>
                <a:pPr marL="0" indent="0" algn="just">
                  <a:buNone/>
                </a:pPr>
                <a:r>
                  <a:rPr lang="en-US" altLang="ko-KR" sz="1100" kern="100" dirty="0">
                    <a:solidFill>
                      <a:srgbClr val="FF0000"/>
                    </a:solidFill>
                    <a:latin typeface="맑은 고딕" panose="020B0503020000020004" pitchFamily="50" charset="-127"/>
                    <a:cs typeface="Times New Roman" panose="02020603050405020304" pitchFamily="18" charset="0"/>
                  </a:rPr>
                  <a:t> </a:t>
                </a:r>
                <a:endParaRPr lang="ko-KR" altLang="ko-KR" sz="1100" kern="100" dirty="0">
                  <a:latin typeface="맑은 고딕" panose="020B0503020000020004" pitchFamily="50" charset="-127"/>
                  <a:cs typeface="Times New Roman" panose="02020603050405020304" pitchFamily="18" charset="0"/>
                </a:endParaRPr>
              </a:p>
              <a:p>
                <a:pPr marL="0" indent="0">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384464" y="540327"/>
                <a:ext cx="11398827" cy="6224155"/>
              </a:xfrm>
              <a:blipFill rotWithShape="0">
                <a:blip r:embed="rId2"/>
                <a:stretch>
                  <a:fillRect l="-428" t="-107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74010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aphicFrame>
        <p:nvGraphicFramePr>
          <p:cNvPr id="2" name="내용 개체 틀 1"/>
          <p:cNvGraphicFramePr>
            <a:graphicFrameLocks noGrp="1"/>
          </p:cNvGraphicFramePr>
          <p:nvPr>
            <p:ph idx="1"/>
            <p:extLst>
              <p:ext uri="{D42A27DB-BD31-4B8C-83A1-F6EECF244321}">
                <p14:modId xmlns:p14="http://schemas.microsoft.com/office/powerpoint/2010/main" val="3030434102"/>
              </p:ext>
            </p:extLst>
          </p:nvPr>
        </p:nvGraphicFramePr>
        <p:xfrm>
          <a:off x="617783" y="207818"/>
          <a:ext cx="5886926" cy="6504709"/>
        </p:xfrm>
        <a:graphic>
          <a:graphicData uri="http://schemas.openxmlformats.org/drawingml/2006/table">
            <a:tbl>
              <a:tblPr firstRow="1" firstCol="1" bandRow="1"/>
              <a:tblGrid>
                <a:gridCol w="5886926"/>
              </a:tblGrid>
              <a:tr h="6504709">
                <a:tc>
                  <a:txBody>
                    <a:bodyPr/>
                    <a:lstStyle/>
                    <a:p>
                      <a:pPr algn="l" latinLnBrk="0">
                        <a:spcAft>
                          <a:spcPts val="0"/>
                        </a:spcAft>
                      </a:pPr>
                      <a:r>
                        <a:rPr lang="en-US" sz="13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#include</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&lt;</a:t>
                      </a:r>
                      <a:r>
                        <a:rPr lang="en-US" sz="1300" b="1" kern="0" dirty="0" err="1">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stdio.h</a:t>
                      </a:r>
                      <a:r>
                        <a:rPr lang="en-US" sz="13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&gt;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void</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matrixmul</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const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A[][2],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const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B[][2],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C[][2</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p>
                    <a:p>
                      <a:pPr algn="l" latinLnBrk="0">
                        <a:spcAft>
                          <a:spcPts val="0"/>
                        </a:spcAft>
                      </a:pP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n = 2;</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const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A[2][2] = {{2,3}, {4,1}};</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const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B[2][2] = {{5,7}, {6,8}};</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C[2][2] = {{0,0}, {0,0}};</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void</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main()</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indent="304800" algn="l" latinLnBrk="0">
                        <a:spcAft>
                          <a:spcPts val="0"/>
                        </a:spcAft>
                      </a:pP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matrixmul</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(n, A, B, C);</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void</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matrixmul</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const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A[][2],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const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B[][2],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C[][2])</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int</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j, k</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p>
                    <a:p>
                      <a:pPr algn="l" latinLnBrk="0">
                        <a:spcAft>
                          <a:spcPts val="0"/>
                        </a:spcAft>
                      </a:pP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solidFill>
                            <a:schemeClr val="tx1"/>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for</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r>
                        <a:rPr lang="en-US" sz="1300" b="1" kern="0" dirty="0" err="1" smtClean="0">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0;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&lt;= n-1;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for</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(j = 0; j &lt;= n-1;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j++</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C[</a:t>
                      </a:r>
                      <a:r>
                        <a:rPr lang="en-US" sz="1300" b="1" kern="0" dirty="0" err="1" smtClean="0">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][j] = 0;</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for</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(k </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0; k &lt;= n-1; k++)</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C[</a:t>
                      </a:r>
                      <a:r>
                        <a:rPr lang="en-US" sz="1300" b="1" kern="0" dirty="0" err="1" smtClean="0">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][j] = C[</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][j] + A[</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][k] * B[k][j];</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solidFill>
                            <a:schemeClr val="tx1"/>
                          </a:solidFill>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for</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r>
                        <a:rPr lang="en-US" sz="1300" b="1" kern="0" dirty="0" err="1" smtClean="0">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0;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&lt;= n-1;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a:solidFill>
                            <a:srgbClr val="0000FF"/>
                          </a:solidFill>
                          <a:effectLst/>
                          <a:latin typeface="돋움체" panose="020B0609000101010101" pitchFamily="49" charset="-127"/>
                          <a:ea typeface="맑은 고딕" panose="020B0503020000020004" pitchFamily="50" charset="-127"/>
                          <a:cs typeface="Times New Roman" panose="02020603050405020304" pitchFamily="18" charset="0"/>
                        </a:rPr>
                        <a:t>for</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(j = 0; j &lt;= n-1;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j++</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printf</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r>
                        <a:rPr lang="en-US" sz="1300" b="1" kern="0" dirty="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"C[%d][%d]= %d   "</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 j, C[</a:t>
                      </a:r>
                      <a:r>
                        <a:rPr lang="en-US" sz="1300" b="1" kern="0" dirty="0" err="1">
                          <a:effectLst/>
                          <a:latin typeface="돋움체" panose="020B0609000101010101" pitchFamily="49" charset="-127"/>
                          <a:ea typeface="맑은 고딕" panose="020B0503020000020004" pitchFamily="50" charset="-127"/>
                          <a:cs typeface="Times New Roman" panose="02020603050405020304" pitchFamily="18" charset="0"/>
                        </a:rPr>
                        <a:t>i</a:t>
                      </a: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][j]);</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endParaRPr lang="ko-KR" sz="1300" kern="100" dirty="0" smtClean="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err="1" smtClean="0">
                          <a:effectLst/>
                          <a:latin typeface="돋움체" panose="020B0609000101010101" pitchFamily="49" charset="-127"/>
                          <a:ea typeface="맑은 고딕" panose="020B0503020000020004" pitchFamily="50" charset="-127"/>
                          <a:cs typeface="Times New Roman" panose="02020603050405020304" pitchFamily="18" charset="0"/>
                        </a:rPr>
                        <a:t>printf</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r>
                        <a:rPr lang="en-US" sz="1300" b="1" kern="0" dirty="0" smtClean="0">
                          <a:solidFill>
                            <a:srgbClr val="A31515"/>
                          </a:solidFill>
                          <a:effectLst/>
                          <a:latin typeface="돋움체" panose="020B0609000101010101" pitchFamily="49" charset="-127"/>
                          <a:ea typeface="맑은 고딕" panose="020B0503020000020004" pitchFamily="50" charset="-127"/>
                          <a:cs typeface="Times New Roman" panose="02020603050405020304" pitchFamily="18" charset="0"/>
                        </a:rPr>
                        <a:t>"\n"</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smtClean="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spcAft>
                          <a:spcPts val="0"/>
                        </a:spcAft>
                      </a:pPr>
                      <a:r>
                        <a:rPr lang="en-US" sz="1300" b="1" kern="0" baseline="0" dirty="0" smtClean="0">
                          <a:effectLst/>
                          <a:latin typeface="돋움체" panose="020B0609000101010101" pitchFamily="49" charset="-127"/>
                          <a:ea typeface="맑은 고딕" panose="020B0503020000020004" pitchFamily="50" charset="-127"/>
                          <a:cs typeface="Times New Roman" panose="02020603050405020304" pitchFamily="18" charset="0"/>
                        </a:rPr>
                        <a:t>      </a:t>
                      </a:r>
                      <a:r>
                        <a:rPr lang="en-US" sz="1300" b="1" kern="0" dirty="0" smtClean="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0"/>
                        </a:spcAft>
                      </a:pPr>
                      <a:r>
                        <a:rPr lang="en-US" sz="1300" b="1" kern="0" dirty="0">
                          <a:effectLst/>
                          <a:latin typeface="돋움체" panose="020B0609000101010101" pitchFamily="49" charset="-127"/>
                          <a:ea typeface="맑은 고딕" panose="020B0503020000020004" pitchFamily="50" charset="-127"/>
                          <a:cs typeface="Times New Roman" panose="02020603050405020304" pitchFamily="18" charset="0"/>
                        </a:rPr>
                        <a:t>}</a:t>
                      </a:r>
                      <a:endParaRPr lang="ko-KR" sz="13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 name="그림 3"/>
          <p:cNvPicPr/>
          <p:nvPr/>
        </p:nvPicPr>
        <p:blipFill>
          <a:blip r:embed="rId2" cstate="print"/>
          <a:srcRect/>
          <a:stretch>
            <a:fillRect/>
          </a:stretch>
        </p:blipFill>
        <p:spPr bwMode="auto">
          <a:xfrm>
            <a:off x="6810375" y="2171700"/>
            <a:ext cx="5381625" cy="2463800"/>
          </a:xfrm>
          <a:prstGeom prst="rect">
            <a:avLst/>
          </a:prstGeom>
          <a:noFill/>
          <a:ln w="9525">
            <a:noFill/>
            <a:miter lim="800000"/>
            <a:headEnd/>
            <a:tailEnd/>
          </a:ln>
        </p:spPr>
      </p:pic>
    </p:spTree>
    <p:extLst>
      <p:ext uri="{BB962C8B-B14F-4D97-AF65-F5344CB8AC3E}">
        <p14:creationId xmlns:p14="http://schemas.microsoft.com/office/powerpoint/2010/main" val="1543569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1736</Words>
  <Application>Microsoft Office PowerPoint</Application>
  <PresentationFormat>와이드스크린</PresentationFormat>
  <Paragraphs>400</Paragraphs>
  <Slides>32</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32</vt:i4>
      </vt:variant>
    </vt:vector>
  </HeadingPairs>
  <TitlesOfParts>
    <vt:vector size="41" baseType="lpstr">
      <vt:lpstr>Lucida Grande</vt:lpstr>
      <vt:lpstr>돋움체</vt:lpstr>
      <vt:lpstr>맑은 고딕</vt:lpstr>
      <vt:lpstr>바탕</vt:lpstr>
      <vt:lpstr>Arial</vt:lpstr>
      <vt:lpstr>Cambria Math</vt:lpstr>
      <vt:lpstr>Symbol</vt:lpstr>
      <vt:lpstr>Times New Roman</vt:lpstr>
      <vt:lpstr>Office 테마</vt:lpstr>
      <vt:lpstr>   알고리즘  </vt:lpstr>
      <vt:lpstr>1.1 알고리즘들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알고리즘기초</dc:title>
  <dc:creator>cse11</dc:creator>
  <cp:lastModifiedBy>cse11</cp:lastModifiedBy>
  <cp:revision>109</cp:revision>
  <cp:lastPrinted>2016-08-29T02:39:01Z</cp:lastPrinted>
  <dcterms:created xsi:type="dcterms:W3CDTF">2016-07-06T08:47:09Z</dcterms:created>
  <dcterms:modified xsi:type="dcterms:W3CDTF">2017-10-13T03:45:40Z</dcterms:modified>
</cp:coreProperties>
</file>