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0" r:id="rId4"/>
    <p:sldId id="311" r:id="rId5"/>
    <p:sldId id="303" r:id="rId6"/>
    <p:sldId id="313" r:id="rId7"/>
    <p:sldId id="280" r:id="rId8"/>
    <p:sldId id="304" r:id="rId9"/>
    <p:sldId id="305" r:id="rId10"/>
    <p:sldId id="306" r:id="rId11"/>
    <p:sldId id="307" r:id="rId12"/>
    <p:sldId id="273" r:id="rId13"/>
    <p:sldId id="312" r:id="rId14"/>
    <p:sldId id="315" r:id="rId15"/>
    <p:sldId id="317" r:id="rId16"/>
    <p:sldId id="318" r:id="rId17"/>
    <p:sldId id="316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45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902-CCC8-410D-B7C3-36BB9012B8C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354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Divide-and-Conquer</a:t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분할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정복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sz="4900" dirty="0">
              <a:solidFill>
                <a:srgbClr val="00206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76786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algn="l"/>
            <a:r>
              <a:rPr lang="en-US" altLang="ko-KR" b="1" dirty="0" smtClean="0">
                <a:solidFill>
                  <a:srgbClr val="002060"/>
                </a:solidFill>
              </a:rPr>
              <a:t>2-1. Binary Search (</a:t>
            </a:r>
            <a:r>
              <a:rPr lang="ko-KR" altLang="en-US" b="1" dirty="0" smtClean="0">
                <a:solidFill>
                  <a:srgbClr val="002060"/>
                </a:solidFill>
              </a:rPr>
              <a:t>이분 검색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pPr algn="l"/>
            <a:r>
              <a:rPr lang="en-US" altLang="ko-KR" b="1" dirty="0" smtClean="0">
                <a:solidFill>
                  <a:srgbClr val="002060"/>
                </a:solidFill>
              </a:rPr>
              <a:t>2-3. The Divide-and-Conquer Approach</a:t>
            </a:r>
          </a:p>
          <a:p>
            <a:pPr algn="l"/>
            <a:r>
              <a:rPr lang="en-US" altLang="ko-KR" b="1" dirty="0" smtClean="0">
                <a:solidFill>
                  <a:srgbClr val="002060"/>
                </a:solidFill>
              </a:rPr>
              <a:t>2-4. Quick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Sort (Partition Exchange Sort)</a:t>
            </a:r>
            <a:endParaRPr lang="ko-KR" altLang="en-US" b="1" dirty="0">
              <a:solidFill>
                <a:srgbClr val="002060"/>
              </a:solidFill>
            </a:endParaRPr>
          </a:p>
          <a:p>
            <a:pPr algn="l"/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166" y="277907"/>
            <a:ext cx="11317126" cy="6355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Example 2.3</a:t>
            </a:r>
            <a:r>
              <a:rPr lang="en-US" altLang="ko-KR" sz="2400" b="1" dirty="0" smtClean="0"/>
              <a:t>]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Suppose the array contains these numbers in sequence: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1.</a:t>
            </a:r>
            <a:r>
              <a:rPr lang="en-US" altLang="ko-KR" sz="1800" b="1" dirty="0" smtClean="0"/>
              <a:t> Partition the array so that all items smaller than the pivot item are to the left of it and </a:t>
            </a:r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all items larger are to the right: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2.</a:t>
            </a:r>
            <a:r>
              <a:rPr lang="en-US" altLang="ko-KR" sz="1800" b="1" dirty="0" smtClean="0"/>
              <a:t> Sort the subarrays: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76" y="797860"/>
            <a:ext cx="6021241" cy="11833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76" y="2871619"/>
            <a:ext cx="6021241" cy="1305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76" y="4741571"/>
            <a:ext cx="6021241" cy="13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988" y="277907"/>
            <a:ext cx="11272303" cy="6355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en-US" altLang="ko-KR" sz="2400" b="1" dirty="0">
                <a:solidFill>
                  <a:srgbClr val="C00000"/>
                </a:solidFill>
              </a:rPr>
              <a:t>F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igure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2.3</a:t>
            </a:r>
            <a:r>
              <a:rPr lang="en-US" altLang="ko-KR" sz="2400" b="1" dirty="0" smtClean="0"/>
              <a:t>] The steps done by a human when sorting with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Quicksort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The subarrays are enclosed in rectangles whereas the pivot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points are free.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67" y="1748118"/>
            <a:ext cx="8531492" cy="45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3" y="540327"/>
            <a:ext cx="11409218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[</a:t>
            </a:r>
            <a:r>
              <a:rPr lang="en-US" altLang="ko-KR" sz="2400" b="1" dirty="0">
                <a:solidFill>
                  <a:srgbClr val="C00000"/>
                </a:solidFill>
              </a:rPr>
              <a:t>Algorithm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2.6</a:t>
            </a:r>
            <a:r>
              <a:rPr lang="en-US" altLang="ko-KR" sz="2400" b="1" dirty="0" smtClean="0"/>
              <a:t>] </a:t>
            </a:r>
            <a:r>
              <a:rPr lang="en-US" altLang="ko-KR" sz="2400" b="1" dirty="0"/>
              <a:t>: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Quicksort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Sort n keys in </a:t>
            </a:r>
            <a:r>
              <a:rPr lang="en-US" altLang="ko-KR" sz="1800" b="1" dirty="0" err="1" smtClean="0"/>
              <a:t>nondecreasing</a:t>
            </a:r>
            <a:r>
              <a:rPr lang="en-US" altLang="ko-KR" sz="1800" b="1" dirty="0" smtClean="0"/>
              <a:t> order.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Inputs:</a:t>
            </a:r>
            <a:r>
              <a:rPr lang="en-US" altLang="ko-KR" sz="1800" b="1" dirty="0" smtClean="0"/>
              <a:t> Positive </a:t>
            </a:r>
            <a:r>
              <a:rPr lang="en-US" altLang="ko-KR" sz="1800" b="1" dirty="0"/>
              <a:t>integer n, array of keys S indexed from 1 to </a:t>
            </a:r>
            <a:r>
              <a:rPr lang="en-US" altLang="ko-KR" sz="1800" b="1" dirty="0" smtClean="0"/>
              <a:t>n.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Outputs:</a:t>
            </a:r>
            <a:r>
              <a:rPr lang="en-US" altLang="ko-KR" sz="1800" b="1" dirty="0" smtClean="0"/>
              <a:t> the array S containing the keys in </a:t>
            </a:r>
            <a:r>
              <a:rPr lang="en-US" altLang="ko-KR" sz="1800" b="1" dirty="0" err="1" smtClean="0"/>
              <a:t>nondecreasing</a:t>
            </a:r>
            <a:r>
              <a:rPr lang="en-US" altLang="ko-KR" sz="1800" b="1" dirty="0" smtClean="0"/>
              <a:t> order.</a:t>
            </a:r>
            <a:endParaRPr lang="ko-KR" altLang="en-US" sz="1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8659"/>
              </p:ext>
            </p:extLst>
          </p:nvPr>
        </p:nvGraphicFramePr>
        <p:xfrm>
          <a:off x="519546" y="2595647"/>
          <a:ext cx="7199718" cy="3742400"/>
        </p:xfrm>
        <a:graphic>
          <a:graphicData uri="http://schemas.openxmlformats.org/drawingml/2006/table">
            <a:tbl>
              <a:tblPr firstRow="1" firstCol="1" bandRow="1"/>
              <a:tblGrid>
                <a:gridCol w="7199718"/>
              </a:tblGrid>
              <a:tr h="37424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n, </a:t>
                      </a: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high)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pivotpoint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(high &gt;</a:t>
                      </a:r>
                      <a:r>
                        <a:rPr lang="en-US" sz="24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low</a:t>
                      </a:r>
                      <a:r>
                        <a:rPr lang="en-US" sz="2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ko-KR" sz="2400" b="1" kern="100" dirty="0" smtClean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partition</a:t>
                      </a:r>
                      <a:r>
                        <a:rPr lang="en-US" altLang="ko-KR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(low, high, </a:t>
                      </a:r>
                      <a:r>
                        <a:rPr lang="en-US" altLang="ko-KR" sz="24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pivotpoint</a:t>
                      </a:r>
                      <a:r>
                        <a:rPr lang="en-US" altLang="ko-KR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ko-KR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quicksort </a:t>
                      </a:r>
                      <a:r>
                        <a:rPr lang="en-US" altLang="ko-KR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(low, </a:t>
                      </a:r>
                      <a:r>
                        <a:rPr lang="en-US" altLang="ko-KR" sz="24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pivotpoint</a:t>
                      </a:r>
                      <a:r>
                        <a:rPr lang="en-US" altLang="ko-KR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- 1);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ko-KR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en-US" altLang="ko-KR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ko-KR" sz="24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pivotpoint</a:t>
                      </a:r>
                      <a:r>
                        <a:rPr lang="en-US" altLang="ko-KR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+ 1, high);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}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3" y="322729"/>
            <a:ext cx="11409218" cy="63828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[</a:t>
            </a:r>
            <a:r>
              <a:rPr lang="en-US" altLang="ko-KR" sz="2400" b="1" dirty="0">
                <a:solidFill>
                  <a:srgbClr val="C00000"/>
                </a:solidFill>
              </a:rPr>
              <a:t>Algorithm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2.7</a:t>
            </a:r>
            <a:r>
              <a:rPr lang="en-US" altLang="ko-KR" sz="2400" b="1" dirty="0" smtClean="0"/>
              <a:t>] </a:t>
            </a:r>
            <a:r>
              <a:rPr lang="en-US" altLang="ko-KR" sz="2400" b="1" dirty="0"/>
              <a:t>: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Partition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ko-KR" sz="1800" b="1" dirty="0"/>
              <a:t> </a:t>
            </a:r>
            <a:r>
              <a:rPr lang="en-US" altLang="ko-KR" sz="1800" b="1" dirty="0" err="1" smtClean="0"/>
              <a:t>Parttition</a:t>
            </a:r>
            <a:r>
              <a:rPr lang="en-US" altLang="ko-KR" sz="1800" b="1" dirty="0" smtClean="0"/>
              <a:t> the array S for Quicksort.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Inputs:</a:t>
            </a:r>
            <a:r>
              <a:rPr lang="en-US" altLang="ko-KR" sz="1800" b="1" dirty="0" smtClean="0"/>
              <a:t> two indices, low and high, and the subarray of </a:t>
            </a:r>
            <a:r>
              <a:rPr lang="en-US" altLang="ko-KR" sz="1800" b="1" dirty="0"/>
              <a:t>S indexed from </a:t>
            </a:r>
            <a:r>
              <a:rPr lang="en-US" altLang="ko-KR" sz="1800" b="1" dirty="0" smtClean="0"/>
              <a:t>low </a:t>
            </a:r>
            <a:r>
              <a:rPr lang="en-US" altLang="ko-KR" sz="1800" b="1" dirty="0"/>
              <a:t>to </a:t>
            </a:r>
            <a:r>
              <a:rPr lang="en-US" altLang="ko-KR" sz="1800" b="1" dirty="0" smtClean="0"/>
              <a:t>high.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Outputs: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pivotpoint</a:t>
            </a:r>
            <a:r>
              <a:rPr lang="en-US" altLang="ko-KR" sz="1800" b="1" dirty="0" smtClean="0"/>
              <a:t>, the pivot point for the </a:t>
            </a:r>
            <a:r>
              <a:rPr lang="en-US" altLang="ko-KR" sz="1800" b="1" dirty="0"/>
              <a:t>subarray indexed from low to high.</a:t>
            </a:r>
            <a:endParaRPr lang="ko-KR" altLang="en-US" sz="1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60872"/>
              </p:ext>
            </p:extLst>
          </p:nvPr>
        </p:nvGraphicFramePr>
        <p:xfrm>
          <a:off x="483686" y="1896399"/>
          <a:ext cx="9189232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9189232"/>
              </a:tblGrid>
              <a:tr h="408305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 smtClean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partition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low, 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high, 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index&amp;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pivotpoint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20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altLang="ko-KR" sz="20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b="1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20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20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j;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keytype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pivotitem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20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pivotitem</a:t>
                      </a:r>
                      <a:r>
                        <a:rPr lang="en-US" altLang="ko-KR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lang="en-US" altLang="ko-KR" sz="20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S[low];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0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j= low;                                         // Choose first item for </a:t>
                      </a:r>
                      <a:r>
                        <a:rPr lang="en-US" altLang="ko-KR" sz="2000" b="1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pivotitem</a:t>
                      </a:r>
                      <a:r>
                        <a:rPr lang="en-US" altLang="ko-KR" sz="20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 low+1; </a:t>
                      </a:r>
                      <a:r>
                        <a:rPr lang="en-US" sz="20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&lt;= high;  </a:t>
                      </a:r>
                      <a:r>
                        <a:rPr lang="en-US" sz="20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++)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ko-KR" sz="20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ko-KR" sz="2000" b="1" kern="100" dirty="0" smtClean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(S[</a:t>
                      </a:r>
                      <a:r>
                        <a:rPr lang="en-US" altLang="ko-KR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] &lt; </a:t>
                      </a:r>
                      <a:r>
                        <a:rPr lang="en-US" altLang="ko-KR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pivotitem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ko-KR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ko-KR" sz="20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exchange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S[</a:t>
                      </a:r>
                      <a:r>
                        <a:rPr lang="en-US" altLang="ko-KR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] and S[j];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0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pivotpoint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j;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20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exchange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S[low] and S[</a:t>
                      </a:r>
                      <a:r>
                        <a:rPr lang="en-US" altLang="ko-KR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pivotpoint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];   // Put </a:t>
                      </a:r>
                      <a:r>
                        <a:rPr lang="en-US" altLang="ko-KR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pivotitem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at </a:t>
                      </a:r>
                      <a:r>
                        <a:rPr lang="en-US" altLang="ko-KR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pivotpoint</a:t>
                      </a:r>
                      <a:r>
                        <a:rPr lang="en-US" altLang="ko-KR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367553"/>
            <a:ext cx="11484807" cy="6176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2400" b="1" dirty="0">
                <a:solidFill>
                  <a:srgbClr val="002060"/>
                </a:solidFill>
              </a:rPr>
              <a:t>문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제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] : </a:t>
            </a:r>
            <a:r>
              <a:rPr lang="ko-KR" altLang="ko-KR" sz="2400" b="1" dirty="0">
                <a:solidFill>
                  <a:srgbClr val="002060"/>
                </a:solidFill>
              </a:rPr>
              <a:t>다음과 같은 조건일 때</a:t>
            </a:r>
            <a:r>
              <a:rPr lang="en-US" altLang="ko-KR" sz="2400" b="1" dirty="0"/>
              <a:t>,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Partition</a:t>
            </a:r>
            <a:r>
              <a:rPr lang="en-US" altLang="ko-KR" sz="2400" b="1" dirty="0" smtClean="0"/>
              <a:t> </a:t>
            </a:r>
            <a:r>
              <a:rPr lang="ko-KR" altLang="ko-KR" sz="2400" b="1" dirty="0">
                <a:solidFill>
                  <a:srgbClr val="002060"/>
                </a:solidFill>
              </a:rPr>
              <a:t>알고리즘을 이용하여 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</a:t>
            </a:r>
            <a:r>
              <a:rPr lang="ko-KR" altLang="ko-KR" sz="2400" b="1" dirty="0" smtClean="0">
                <a:solidFill>
                  <a:srgbClr val="002060"/>
                </a:solidFill>
              </a:rPr>
              <a:t>프로그램을 </a:t>
            </a:r>
            <a:r>
              <a:rPr lang="ko-KR" altLang="ko-KR" sz="2400" b="1" dirty="0">
                <a:solidFill>
                  <a:srgbClr val="002060"/>
                </a:solidFill>
              </a:rPr>
              <a:t>작성하시오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  <a:endParaRPr lang="ko-KR" altLang="ko-KR" sz="24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altLang="ko-KR" sz="11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S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= [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15, 22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, 13,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27, 12, 10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20, 25]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038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367553"/>
            <a:ext cx="11484807" cy="6176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2400" b="1" dirty="0">
                <a:solidFill>
                  <a:srgbClr val="002060"/>
                </a:solidFill>
              </a:rPr>
              <a:t>문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제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] : </a:t>
            </a:r>
            <a:r>
              <a:rPr lang="ko-KR" altLang="ko-KR" sz="2400" b="1" dirty="0">
                <a:solidFill>
                  <a:srgbClr val="002060"/>
                </a:solidFill>
              </a:rPr>
              <a:t>다음과 같은 조건일 때</a:t>
            </a:r>
            <a:r>
              <a:rPr lang="en-US" altLang="ko-KR" sz="2400" b="1" dirty="0"/>
              <a:t>,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Partition</a:t>
            </a:r>
            <a:r>
              <a:rPr lang="en-US" altLang="ko-KR" sz="2400" b="1" dirty="0" smtClean="0"/>
              <a:t> </a:t>
            </a:r>
            <a:r>
              <a:rPr lang="ko-KR" altLang="ko-KR" sz="2400" b="1" dirty="0">
                <a:solidFill>
                  <a:srgbClr val="002060"/>
                </a:solidFill>
              </a:rPr>
              <a:t>알고리즘을 이용하여 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</a:t>
            </a:r>
            <a:r>
              <a:rPr lang="ko-KR" altLang="ko-KR" sz="2400" b="1" dirty="0" smtClean="0">
                <a:solidFill>
                  <a:srgbClr val="002060"/>
                </a:solidFill>
              </a:rPr>
              <a:t>프로그램을 </a:t>
            </a:r>
            <a:r>
              <a:rPr lang="ko-KR" altLang="ko-KR" sz="2400" b="1" dirty="0">
                <a:solidFill>
                  <a:srgbClr val="002060"/>
                </a:solidFill>
              </a:rPr>
              <a:t>작성하시오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  <a:endParaRPr lang="ko-KR" altLang="ko-KR" sz="24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S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</a:rPr>
              <a:t>= [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15, 22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, 13,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27, 12, 10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20, 25]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2.2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 example of procedure partition</a:t>
            </a:r>
            <a:endParaRPr lang="ko-KR" altLang="ko-KR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5" y="2823881"/>
            <a:ext cx="8373037" cy="35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988" y="412376"/>
            <a:ext cx="11272303" cy="6149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/>
              <a:t>Procedure </a:t>
            </a:r>
            <a:r>
              <a:rPr lang="en-US" altLang="ko-KR" sz="2400" i="1" dirty="0" smtClean="0">
                <a:solidFill>
                  <a:schemeClr val="accent2">
                    <a:lumMod val="50000"/>
                  </a:schemeClr>
                </a:solidFill>
              </a:rPr>
              <a:t>partition</a:t>
            </a:r>
            <a:r>
              <a:rPr lang="en-US" altLang="ko-KR" sz="2400" dirty="0" smtClean="0"/>
              <a:t> works by checking each item in the array in sequence.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400" dirty="0"/>
              <a:t>W</a:t>
            </a:r>
            <a:r>
              <a:rPr lang="en-US" altLang="ko-KR" sz="2400" dirty="0" smtClean="0"/>
              <a:t>henever an item is found to be less than the pivot item,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smtClean="0"/>
              <a:t>it is moved to the left side of the array.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Table 2.2 </a:t>
            </a:r>
            <a:r>
              <a:rPr lang="en-US" altLang="ko-KR" sz="2400" dirty="0" smtClean="0"/>
              <a:t>shows how partition would proceed on the array in </a:t>
            </a:r>
            <a:r>
              <a:rPr lang="en-US" altLang="ko-KR" sz="2400" dirty="0">
                <a:solidFill>
                  <a:srgbClr val="C00000"/>
                </a:solidFill>
              </a:rPr>
              <a:t>E</a:t>
            </a:r>
            <a:r>
              <a:rPr lang="en-US" altLang="ko-KR" sz="2400" dirty="0" smtClean="0">
                <a:solidFill>
                  <a:srgbClr val="C00000"/>
                </a:solidFill>
              </a:rPr>
              <a:t>xample 2.3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457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367553"/>
            <a:ext cx="11484807" cy="6176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2400" b="1" dirty="0">
                <a:solidFill>
                  <a:srgbClr val="002060"/>
                </a:solidFill>
              </a:rPr>
              <a:t>문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제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] : </a:t>
            </a:r>
            <a:r>
              <a:rPr lang="ko-KR" altLang="ko-KR" sz="2400" b="1" dirty="0">
                <a:solidFill>
                  <a:srgbClr val="002060"/>
                </a:solidFill>
              </a:rPr>
              <a:t>다음과 같은 조건일 때</a:t>
            </a:r>
            <a:r>
              <a:rPr lang="en-US" altLang="ko-KR" sz="2400" b="1" dirty="0"/>
              <a:t>,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Quick Sort</a:t>
            </a:r>
            <a:r>
              <a:rPr lang="en-US" altLang="ko-KR" sz="2400" b="1" dirty="0" smtClean="0"/>
              <a:t> </a:t>
            </a:r>
            <a:r>
              <a:rPr lang="ko-KR" altLang="ko-KR" sz="2400" b="1" dirty="0">
                <a:solidFill>
                  <a:srgbClr val="002060"/>
                </a:solidFill>
              </a:rPr>
              <a:t>알고리즘을 이용하여 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</a:t>
            </a:r>
            <a:r>
              <a:rPr lang="ko-KR" altLang="ko-KR" sz="2400" b="1" dirty="0" smtClean="0">
                <a:solidFill>
                  <a:srgbClr val="002060"/>
                </a:solidFill>
              </a:rPr>
              <a:t>프로그램을 </a:t>
            </a:r>
            <a:r>
              <a:rPr lang="ko-KR" altLang="ko-KR" sz="2400" b="1" dirty="0">
                <a:solidFill>
                  <a:srgbClr val="002060"/>
                </a:solidFill>
              </a:rPr>
              <a:t>작성하시오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  <a:endParaRPr lang="ko-KR" altLang="ko-KR" sz="24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S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= [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15, 22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, 13,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27, 12, 10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20, 25]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20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304801"/>
            <a:ext cx="11484807" cy="62394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▣</a:t>
            </a:r>
            <a:r>
              <a:rPr lang="en-US" altLang="ko-KR" b="1" dirty="0">
                <a:solidFill>
                  <a:srgbClr val="002060"/>
                </a:solidFill>
              </a:rPr>
              <a:t> Divide-and-Conquer (</a:t>
            </a:r>
            <a:r>
              <a:rPr lang="ko-KR" altLang="en-US" b="1" dirty="0">
                <a:solidFill>
                  <a:srgbClr val="002060"/>
                </a:solidFill>
              </a:rPr>
              <a:t>분할</a:t>
            </a:r>
            <a:r>
              <a:rPr lang="en-US" altLang="ko-KR" b="1" dirty="0">
                <a:solidFill>
                  <a:srgbClr val="002060"/>
                </a:solidFill>
              </a:rPr>
              <a:t>/</a:t>
            </a:r>
            <a:r>
              <a:rPr lang="ko-KR" altLang="en-US" b="1" dirty="0">
                <a:solidFill>
                  <a:srgbClr val="002060"/>
                </a:solidFill>
              </a:rPr>
              <a:t>정복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The </a:t>
            </a:r>
            <a:r>
              <a:rPr lang="en-US" altLang="ko-KR" sz="24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divide-and-conquer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is a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top-down approach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That is, the solution to a top-level instance</a:t>
            </a:r>
            <a:r>
              <a:rPr lang="ko-KR" altLang="en-US" sz="24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of a problem is obtained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   by going down and obtaining solutions to smaller instances.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We now introduce the divide-and-conquer approach with examples,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   starting with </a:t>
            </a: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Binary Search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2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304801"/>
            <a:ext cx="11484807" cy="62394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2.1 Binary </a:t>
            </a:r>
            <a:r>
              <a:rPr lang="en-US" altLang="ko-KR" b="1" dirty="0" smtClean="0">
                <a:solidFill>
                  <a:srgbClr val="002060"/>
                </a:solidFill>
              </a:rPr>
              <a:t>Search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 showed an </a:t>
            </a:r>
            <a:r>
              <a:rPr lang="en-US" altLang="ko-KR" sz="24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iterative version of Binary Search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 1.5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in</a:t>
            </a: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Section 1.2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Here we present a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recursive version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because recursion illustrates the </a:t>
            </a: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  top-down approach used by divide-and-conquer.</a:t>
            </a:r>
          </a:p>
          <a:p>
            <a:pPr marL="0" indent="0">
              <a:buNone/>
            </a:pP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3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1694" y="304801"/>
            <a:ext cx="11537577" cy="62394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The steps of </a:t>
            </a:r>
            <a:r>
              <a:rPr lang="en-US" altLang="ko-KR" sz="2400" b="1" dirty="0">
                <a:solidFill>
                  <a:srgbClr val="7030A0"/>
                </a:solidFill>
                <a:latin typeface="맑은 고딕" panose="020B0503020000020004" pitchFamily="50" charset="-127"/>
              </a:rPr>
              <a:t>Binary Search</a:t>
            </a:r>
            <a:r>
              <a:rPr lang="en-US" altLang="ko-KR" sz="2400" b="1" dirty="0"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can be summarized as follows.</a:t>
            </a:r>
          </a:p>
          <a:p>
            <a:pPr marL="0" indent="0">
              <a:buNone/>
            </a:pP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  1.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Divide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the array into two subarrays about half as large. 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anose="020B0503020000020004" pitchFamily="50" charset="-127"/>
              </a:rPr>
              <a:t>     If x is smaller than the middle item, choose the left subarray.</a:t>
            </a: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   If x is larger than the middle item, choose the right subarray.</a:t>
            </a:r>
          </a:p>
          <a:p>
            <a:pPr marL="0" indent="0">
              <a:buNone/>
            </a:pPr>
            <a:endParaRPr lang="en-US" altLang="ko-KR" sz="20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2.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Conquer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(solve) the subarray by determining whether x is in that</a:t>
            </a: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   subarray. Unless the subarray is sufficiently small, use recursion to do this.</a:t>
            </a:r>
          </a:p>
          <a:p>
            <a:pPr marL="0" indent="0">
              <a:buNone/>
            </a:pPr>
            <a:endParaRPr lang="en-US" altLang="ko-KR" sz="24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3.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Obtain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the solution to the array from the solution to the subarray.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71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95835"/>
            <a:ext cx="11478491" cy="63380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>
                <a:solidFill>
                  <a:srgbClr val="002060"/>
                </a:solidFill>
              </a:rPr>
              <a:t>[Algorithm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1.5] </a:t>
            </a:r>
            <a:r>
              <a:rPr lang="en-US" altLang="ko-KR" sz="2400" b="1" dirty="0">
                <a:solidFill>
                  <a:srgbClr val="002060"/>
                </a:solidFill>
              </a:rPr>
              <a:t>: </a:t>
            </a:r>
            <a:r>
              <a:rPr lang="en-US" altLang="ko-KR" sz="2400" b="1" u="dbl" dirty="0" smtClean="0">
                <a:solidFill>
                  <a:schemeClr val="accent2">
                    <a:lumMod val="50000"/>
                  </a:schemeClr>
                </a:solidFill>
              </a:rPr>
              <a:t>Binary </a:t>
            </a:r>
            <a:r>
              <a:rPr lang="en-US" altLang="ko-KR" sz="2400" b="1" u="dbl" dirty="0">
                <a:solidFill>
                  <a:schemeClr val="accent2">
                    <a:lumMod val="50000"/>
                  </a:schemeClr>
                </a:solidFill>
              </a:rPr>
              <a:t>Search</a:t>
            </a:r>
            <a:r>
              <a:rPr lang="en-US" altLang="ko-KR" sz="2400" b="1" u="dbl" dirty="0"/>
              <a:t> </a:t>
            </a:r>
            <a:r>
              <a:rPr lang="en-US" altLang="ko-KR" sz="2400" b="1" u="dbl" dirty="0" smtClean="0">
                <a:solidFill>
                  <a:srgbClr val="C00000"/>
                </a:solidFill>
              </a:rPr>
              <a:t>(Iterative)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2060"/>
                </a:solidFill>
              </a:rPr>
              <a:t> Problem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Determine whether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x</a:t>
            </a:r>
            <a:r>
              <a:rPr lang="en-US" altLang="ko-KR" sz="1600" b="1" dirty="0" smtClean="0"/>
              <a:t> is in the sorted array S of size n.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2060"/>
                </a:solidFill>
              </a:rPr>
              <a:t> Input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Positive </a:t>
            </a:r>
            <a:r>
              <a:rPr lang="en-US" altLang="ko-KR" sz="1600" b="1" dirty="0"/>
              <a:t>integer n, </a:t>
            </a:r>
            <a:r>
              <a:rPr lang="en-US" altLang="ko-KR" sz="1600" b="1" dirty="0" smtClean="0"/>
              <a:t>sorted (</a:t>
            </a:r>
            <a:r>
              <a:rPr lang="en-US" altLang="ko-KR" sz="1600" b="1" dirty="0" err="1" smtClean="0"/>
              <a:t>nondecreasing</a:t>
            </a:r>
            <a:r>
              <a:rPr lang="en-US" altLang="ko-KR" sz="1600" b="1" dirty="0" smtClean="0"/>
              <a:t> order) array </a:t>
            </a:r>
            <a:r>
              <a:rPr lang="en-US" altLang="ko-KR" sz="1600" b="1" dirty="0"/>
              <a:t>of keys S indexed from 1 to </a:t>
            </a:r>
            <a:r>
              <a:rPr lang="en-US" altLang="ko-KR" sz="1600" b="1" dirty="0" smtClean="0"/>
              <a:t>n,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a </a:t>
            </a:r>
            <a:r>
              <a:rPr lang="en-US" altLang="ko-KR" sz="1600" b="1" dirty="0"/>
              <a:t>key x.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2060"/>
                </a:solidFill>
              </a:rPr>
              <a:t> Output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  <a:r>
              <a:rPr lang="en-US" altLang="ko-KR" sz="1600" b="1" dirty="0"/>
              <a:t> location, the location of x in S (</a:t>
            </a:r>
            <a:r>
              <a:rPr lang="en-US" altLang="ko-KR" sz="1600" b="1" dirty="0">
                <a:solidFill>
                  <a:srgbClr val="7030A0"/>
                </a:solidFill>
              </a:rPr>
              <a:t>0</a:t>
            </a:r>
            <a:r>
              <a:rPr lang="en-US" altLang="ko-KR" sz="1600" b="1" dirty="0"/>
              <a:t> if x is not in S).</a:t>
            </a:r>
            <a:endParaRPr lang="ko-KR" altLang="en-US" sz="16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51395"/>
              </p:ext>
            </p:extLst>
          </p:nvPr>
        </p:nvGraphicFramePr>
        <p:xfrm>
          <a:off x="483442" y="2133600"/>
          <a:ext cx="8086817" cy="4541520"/>
        </p:xfrm>
        <a:graphic>
          <a:graphicData uri="http://schemas.openxmlformats.org/drawingml/2006/table">
            <a:tbl>
              <a:tblPr firstRow="1" firstCol="1" bandRow="1"/>
              <a:tblGrid>
                <a:gridCol w="8086817"/>
              </a:tblGrid>
              <a:tr h="4312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binsearch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1" kern="100" dirty="0" err="1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n, </a:t>
                      </a:r>
                      <a:r>
                        <a:rPr lang="en-US" sz="1800" b="1" kern="100" dirty="0" err="1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keytype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S[ ], </a:t>
                      </a:r>
                      <a:r>
                        <a:rPr lang="en-US" sz="1800" b="1" kern="100" dirty="0" err="1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keytype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x, ,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index&amp;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location)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low, high, mid;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low</a:t>
                      </a:r>
                      <a:r>
                        <a:rPr lang="en-US" altLang="ko-KR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1; high = n;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location = 0;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(low &lt;=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high &amp;&amp; location == 0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{</a:t>
                      </a:r>
                      <a:endParaRPr lang="en-US" sz="1800" b="1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mid = </a:t>
                      </a:r>
                      <a:r>
                        <a:rPr lang="en-US" sz="2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┗</a:t>
                      </a:r>
                      <a:r>
                        <a:rPr lang="en-US" sz="2800" b="1" kern="100" baseline="30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(low + high) / 2</a:t>
                      </a:r>
                      <a:r>
                        <a:rPr lang="en-US" sz="2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┙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(x == S[mid])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location = mid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else if 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(x &lt; S[mid])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high = mid - 1;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ko-KR" sz="1800" b="1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low = mid + 1;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}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95835"/>
            <a:ext cx="11478491" cy="63380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>
                <a:solidFill>
                  <a:srgbClr val="002060"/>
                </a:solidFill>
              </a:rPr>
              <a:t>[Algorithm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2.1] </a:t>
            </a:r>
            <a:r>
              <a:rPr lang="en-US" altLang="ko-KR" sz="2400" b="1" dirty="0">
                <a:solidFill>
                  <a:srgbClr val="002060"/>
                </a:solidFill>
              </a:rPr>
              <a:t>: </a:t>
            </a:r>
            <a:r>
              <a:rPr lang="en-US" altLang="ko-KR" sz="2400" b="1" u="dbl" dirty="0" smtClean="0">
                <a:solidFill>
                  <a:schemeClr val="accent2">
                    <a:lumMod val="50000"/>
                  </a:schemeClr>
                </a:solidFill>
              </a:rPr>
              <a:t>Binary </a:t>
            </a:r>
            <a:r>
              <a:rPr lang="en-US" altLang="ko-KR" sz="2400" b="1" u="dbl" dirty="0">
                <a:solidFill>
                  <a:schemeClr val="accent2">
                    <a:lumMod val="50000"/>
                  </a:schemeClr>
                </a:solidFill>
              </a:rPr>
              <a:t>Search</a:t>
            </a:r>
            <a:r>
              <a:rPr lang="en-US" altLang="ko-KR" sz="2400" b="1" u="dbl" dirty="0"/>
              <a:t> </a:t>
            </a:r>
            <a:r>
              <a:rPr lang="en-US" altLang="ko-KR" sz="2400" b="1" u="dbl" dirty="0" smtClean="0">
                <a:solidFill>
                  <a:srgbClr val="C00000"/>
                </a:solidFill>
              </a:rPr>
              <a:t>(Recursive)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2060"/>
                </a:solidFill>
              </a:rPr>
              <a:t> Problem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Determine whether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x</a:t>
            </a:r>
            <a:r>
              <a:rPr lang="en-US" altLang="ko-KR" sz="1600" b="1" dirty="0" smtClean="0"/>
              <a:t> is in the sorted array S of size n.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2060"/>
                </a:solidFill>
              </a:rPr>
              <a:t> Input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Positive </a:t>
            </a:r>
            <a:r>
              <a:rPr lang="en-US" altLang="ko-KR" sz="1600" b="1" dirty="0"/>
              <a:t>integer n, </a:t>
            </a:r>
            <a:r>
              <a:rPr lang="en-US" altLang="ko-KR" sz="1600" b="1" dirty="0" smtClean="0"/>
              <a:t>sorted (</a:t>
            </a:r>
            <a:r>
              <a:rPr lang="en-US" altLang="ko-KR" sz="1600" b="1" dirty="0" err="1" smtClean="0"/>
              <a:t>nondecreasing</a:t>
            </a:r>
            <a:r>
              <a:rPr lang="en-US" altLang="ko-KR" sz="1600" b="1" dirty="0" smtClean="0"/>
              <a:t> order) array </a:t>
            </a:r>
            <a:r>
              <a:rPr lang="en-US" altLang="ko-KR" sz="1600" b="1" dirty="0"/>
              <a:t>of keys S indexed from 1 to </a:t>
            </a:r>
            <a:r>
              <a:rPr lang="en-US" altLang="ko-KR" sz="1600" b="1" dirty="0" smtClean="0"/>
              <a:t>n,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a </a:t>
            </a:r>
            <a:r>
              <a:rPr lang="en-US" altLang="ko-KR" sz="1600" b="1" dirty="0"/>
              <a:t>key x.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2060"/>
                </a:solidFill>
              </a:rPr>
              <a:t> Output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  <a:r>
              <a:rPr lang="en-US" altLang="ko-KR" sz="1600" b="1" dirty="0"/>
              <a:t> location, the location of x in S (</a:t>
            </a:r>
            <a:r>
              <a:rPr lang="en-US" altLang="ko-KR" sz="1600" b="1" dirty="0">
                <a:solidFill>
                  <a:srgbClr val="7030A0"/>
                </a:solidFill>
              </a:rPr>
              <a:t>0</a:t>
            </a:r>
            <a:r>
              <a:rPr lang="en-US" altLang="ko-KR" sz="1600" b="1" dirty="0"/>
              <a:t> if x is not in S).</a:t>
            </a:r>
            <a:endParaRPr lang="ko-KR" altLang="en-US" sz="16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72137"/>
              </p:ext>
            </p:extLst>
          </p:nvPr>
        </p:nvGraphicFramePr>
        <p:xfrm>
          <a:off x="483443" y="2133600"/>
          <a:ext cx="4483004" cy="4541520"/>
        </p:xfrm>
        <a:graphic>
          <a:graphicData uri="http://schemas.openxmlformats.org/drawingml/2006/table">
            <a:tbl>
              <a:tblPr firstRow="1" firstCol="1" bandRow="1"/>
              <a:tblGrid>
                <a:gridCol w="4483004"/>
              </a:tblGrid>
              <a:tr h="4312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smtClean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location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low, ,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high)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mid;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(low &gt; high)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0;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mid = </a:t>
                      </a:r>
                      <a:r>
                        <a:rPr lang="en-US" sz="2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┗</a:t>
                      </a:r>
                      <a:r>
                        <a:rPr lang="en-US" sz="2800" b="1" kern="100" baseline="30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(low + high) / 2</a:t>
                      </a:r>
                      <a:r>
                        <a:rPr lang="en-US" sz="2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┙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8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(x == S[mid])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mid;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else if 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(x &lt; S[mid])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location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(low, mid-1);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1" kern="100" baseline="0" dirty="0" smtClean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location</a:t>
                      </a:r>
                      <a:r>
                        <a:rPr lang="en-US" altLang="ko-KR" sz="1800" b="1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(mid+1, high);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}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38165" y="2887512"/>
            <a:ext cx="6526306" cy="7745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b="1" dirty="0">
                <a:solidFill>
                  <a:prstClr val="black"/>
                </a:solidFill>
              </a:rPr>
              <a:t>S = [10, 12, 13, 14, 18, 20, 25, 27, 30, 35, 40, 45, 47]</a:t>
            </a:r>
            <a:endParaRPr lang="ko-KR" altLang="ko-KR" sz="2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b="1" dirty="0" smtClean="0">
                <a:solidFill>
                  <a:prstClr val="black"/>
                </a:solidFill>
              </a:rPr>
              <a:t>x </a:t>
            </a:r>
            <a:r>
              <a:rPr lang="en-US" altLang="ko-KR" sz="2000" b="1" dirty="0">
                <a:solidFill>
                  <a:prstClr val="black"/>
                </a:solidFill>
              </a:rPr>
              <a:t>= 18</a:t>
            </a:r>
            <a:endParaRPr lang="ko-KR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367553"/>
            <a:ext cx="11484807" cy="6176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2400" b="1" dirty="0">
                <a:solidFill>
                  <a:srgbClr val="002060"/>
                </a:solidFill>
              </a:rPr>
              <a:t>문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제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] : </a:t>
            </a:r>
            <a:r>
              <a:rPr lang="ko-KR" altLang="ko-KR" sz="2400" b="1" dirty="0">
                <a:solidFill>
                  <a:srgbClr val="002060"/>
                </a:solidFill>
              </a:rPr>
              <a:t>다음과 같은 조건일 때</a:t>
            </a:r>
            <a:r>
              <a:rPr lang="en-US" altLang="ko-KR" sz="2400" b="1" dirty="0"/>
              <a:t>,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Binary </a:t>
            </a:r>
            <a:r>
              <a:rPr lang="en-US" altLang="ko-KR" sz="2400" b="1" dirty="0">
                <a:solidFill>
                  <a:srgbClr val="7030A0"/>
                </a:solidFill>
              </a:rPr>
              <a:t>Search</a:t>
            </a:r>
            <a:r>
              <a:rPr lang="en-US" altLang="ko-KR" sz="2400" b="1" dirty="0"/>
              <a:t> </a:t>
            </a:r>
            <a:r>
              <a:rPr lang="ko-KR" altLang="ko-KR" sz="2400" b="1" dirty="0">
                <a:solidFill>
                  <a:srgbClr val="002060"/>
                </a:solidFill>
              </a:rPr>
              <a:t>알고리즘을 이용하여 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</a:t>
            </a:r>
            <a:r>
              <a:rPr lang="ko-KR" altLang="ko-KR" sz="2400" b="1" dirty="0" smtClean="0">
                <a:solidFill>
                  <a:srgbClr val="002060"/>
                </a:solidFill>
              </a:rPr>
              <a:t>프로그램을 </a:t>
            </a:r>
            <a:r>
              <a:rPr lang="ko-KR" altLang="ko-KR" sz="2400" b="1" dirty="0">
                <a:solidFill>
                  <a:srgbClr val="002060"/>
                </a:solidFill>
              </a:rPr>
              <a:t>작성하시오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  <a:endParaRPr lang="ko-KR" altLang="ko-KR" sz="24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altLang="ko-KR" sz="11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2400" b="1" dirty="0" smtClean="0"/>
              <a:t>S </a:t>
            </a:r>
            <a:r>
              <a:rPr lang="en-US" altLang="ko-KR" sz="2400" b="1" dirty="0"/>
              <a:t>= [10, </a:t>
            </a:r>
            <a:r>
              <a:rPr lang="en-US" altLang="ko-KR" sz="2400" b="1" dirty="0" smtClean="0"/>
              <a:t>12, 13, 14, 18, 20, 25, 27, 30, 35, 40, 45, 47]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b="1" dirty="0" smtClean="0"/>
              <a:t>           x </a:t>
            </a:r>
            <a:r>
              <a:rPr lang="en-US" altLang="ko-KR" sz="2400" b="1" dirty="0"/>
              <a:t>= </a:t>
            </a:r>
            <a:r>
              <a:rPr lang="en-US" altLang="ko-KR" sz="2400" b="1" dirty="0" smtClean="0"/>
              <a:t>18</a:t>
            </a:r>
            <a:endParaRPr lang="ko-KR" altLang="ko-KR" sz="2400" dirty="0"/>
          </a:p>
          <a:p>
            <a:pPr marL="0" indent="0" algn="just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28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0988" y="528918"/>
            <a:ext cx="10560627" cy="815788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</a:rPr>
              <a:t>2.3 The Divide-and-Conquer Approach</a:t>
            </a:r>
            <a:r>
              <a:rPr lang="en-US" altLang="ko-KR" sz="3600" b="1" dirty="0" smtClean="0"/>
              <a:t>    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988" y="1425388"/>
            <a:ext cx="11272303" cy="51547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Having </a:t>
            </a:r>
            <a:r>
              <a:rPr lang="en-US" altLang="ko-KR" sz="2000" dirty="0" smtClean="0"/>
              <a:t>two divide-and-conquer in detail, you should now better understand the following general description of this approach.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smtClean="0"/>
              <a:t>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divide-and-conquer</a:t>
            </a:r>
            <a:r>
              <a:rPr lang="en-US" altLang="ko-KR" sz="2000" dirty="0" smtClean="0"/>
              <a:t> design strategy involves the following steps: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Divide</a:t>
            </a:r>
            <a:r>
              <a:rPr lang="en-US" altLang="ko-KR" sz="2000" dirty="0" smtClean="0"/>
              <a:t> an instance of a problem into one or more smaller instances.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Conquer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</a:rPr>
              <a:t>(solve)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each of the smaller instances. Unless a smaller instance is sufficiently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small, use recursion to do this.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3.</a:t>
            </a:r>
            <a:r>
              <a:rPr lang="en-US" altLang="ko-KR" sz="2000" dirty="0" smtClean="0"/>
              <a:t> If necessary, combine the solutions to the smaller instances to obtain the solution to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the original instance.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18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8223" y="510989"/>
            <a:ext cx="10560627" cy="81578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</a:rPr>
              <a:t>2.4 Quick Sort</a:t>
            </a:r>
            <a:r>
              <a:rPr lang="en-US" altLang="ko-KR" sz="3600" b="1" dirty="0" smtClean="0"/>
              <a:t> </a:t>
            </a:r>
            <a:r>
              <a:rPr lang="en-US" altLang="ko-KR" sz="3600" b="1" dirty="0" smtClean="0">
                <a:solidFill>
                  <a:schemeClr val="accent2">
                    <a:lumMod val="50000"/>
                  </a:schemeClr>
                </a:solidFill>
              </a:rPr>
              <a:t>(Partition Exchange Sort)</a:t>
            </a: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/>
              <a:t>    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988" y="1326777"/>
            <a:ext cx="11272303" cy="530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Next we look at a sorting algorithm, called “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Quicksort</a:t>
            </a:r>
            <a:r>
              <a:rPr lang="en-US" altLang="ko-KR" dirty="0" smtClean="0"/>
              <a:t>,” that was developed by </a:t>
            </a:r>
            <a:r>
              <a:rPr lang="en-US" altLang="ko-KR" b="1" dirty="0" smtClean="0">
                <a:solidFill>
                  <a:srgbClr val="002060"/>
                </a:solidFill>
              </a:rPr>
              <a:t>Hoare</a:t>
            </a:r>
            <a:r>
              <a:rPr lang="en-US" altLang="ko-KR" dirty="0" smtClean="0"/>
              <a:t> (1962).</a:t>
            </a: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/>
              <a:t>Array recursively divided into two partitions and recursively sorted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en-US" altLang="ko-KR" sz="2400" dirty="0"/>
              <a:t>Division based on a pivot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400" dirty="0"/>
              <a:t>pivot divides the two sub-arrays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400" dirty="0"/>
              <a:t>All items &lt; pivot placed in sub-array before pivot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●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400" dirty="0"/>
              <a:t>All items &gt;= pivot placed in sub-array after pivot</a:t>
            </a:r>
          </a:p>
          <a:p>
            <a:pPr marL="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3329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1044</Words>
  <Application>Microsoft Office PowerPoint</Application>
  <PresentationFormat>와이드스크린</PresentationFormat>
  <Paragraphs>169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Times New Roman</vt:lpstr>
      <vt:lpstr>Office 테마</vt:lpstr>
      <vt:lpstr>2장. Divide-and-Conquer (분할/정복)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2.3 The Divide-and-Conquer Approach     </vt:lpstr>
      <vt:lpstr>2.4 Quick Sort (Partition Exchange Sort)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알고리즘기초</dc:title>
  <dc:creator>cse11</dc:creator>
  <cp:lastModifiedBy>cse11</cp:lastModifiedBy>
  <cp:revision>186</cp:revision>
  <cp:lastPrinted>2017-11-16T09:45:50Z</cp:lastPrinted>
  <dcterms:created xsi:type="dcterms:W3CDTF">2016-07-06T08:47:09Z</dcterms:created>
  <dcterms:modified xsi:type="dcterms:W3CDTF">2017-11-16T09:46:16Z</dcterms:modified>
</cp:coreProperties>
</file>