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58" r:id="rId4"/>
    <p:sldId id="274" r:id="rId5"/>
    <p:sldId id="273" r:id="rId6"/>
    <p:sldId id="275" r:id="rId7"/>
    <p:sldId id="280" r:id="rId8"/>
    <p:sldId id="281" r:id="rId9"/>
    <p:sldId id="278" r:id="rId10"/>
    <p:sldId id="276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5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7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02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9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E902-CCC8-410D-B7C3-36BB9012B8C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6DBBD-F5EE-4D18-8318-92129F8BA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1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808" y="365125"/>
            <a:ext cx="10560627" cy="1499139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2.1 </a:t>
            </a:r>
            <a:r>
              <a:rPr lang="ko-KR" altLang="en-US" sz="3600" b="1" dirty="0"/>
              <a:t>수학적 귀납법 </a:t>
            </a:r>
            <a:r>
              <a:rPr lang="en-US" altLang="ko-KR" sz="3600" b="1" dirty="0"/>
              <a:t/>
            </a:r>
            <a:br>
              <a:rPr lang="en-US" altLang="ko-KR" sz="3600" b="1" dirty="0"/>
            </a:br>
            <a:r>
              <a:rPr lang="en-US" altLang="ko-KR" sz="3600" b="1" dirty="0"/>
              <a:t>     (Mathematical Induction)</a:t>
            </a:r>
            <a:r>
              <a:rPr lang="ko-KR" altLang="ko-KR" sz="3600" dirty="0"/>
              <a:t/>
            </a:r>
            <a:br>
              <a:rPr lang="ko-KR" altLang="ko-KR" sz="36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64264"/>
            <a:ext cx="10515600" cy="43126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 smtClean="0"/>
              <a:t>● (</a:t>
            </a:r>
            <a:r>
              <a:rPr lang="ko-KR" altLang="en-US" sz="1800" dirty="0" smtClean="0"/>
              <a:t>수학적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귀납법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모든 자연수에 대해 성립하기 위해 사용되는 </a:t>
            </a:r>
            <a:r>
              <a:rPr lang="ko-KR" altLang="en-US" sz="1800" dirty="0"/>
              <a:t>방</a:t>
            </a:r>
            <a:r>
              <a:rPr lang="ko-KR" altLang="en-US" sz="1800" dirty="0" smtClean="0"/>
              <a:t>법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●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원리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도미노</a:t>
            </a:r>
            <a:r>
              <a:rPr lang="en-US" altLang="ko-KR" sz="1800" dirty="0" smtClean="0"/>
              <a:t>(domino)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●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증명 방법</a:t>
            </a:r>
            <a:r>
              <a:rPr lang="en-US" altLang="ko-KR" sz="1800" dirty="0" smtClean="0"/>
              <a:t>):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① induction base: true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for n = 1 (or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some other initial value).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② induction hypothesis: assumption that statement is true for an arbitrary n ≥ 1.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③ induction step: the proof that if the statement is true for n, 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                        it </a:t>
            </a:r>
            <a:r>
              <a:rPr lang="en-US" altLang="ko-KR" sz="1800" dirty="0" smtClean="0"/>
              <a:t>must also be true for n + 1.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066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sz="2400" b="1" dirty="0" smtClean="0"/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[Example A.4]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We show, for all nonnegative integers n and number r ≠ 1, that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The terms in this sum are called a </a:t>
                </a:r>
                <a:r>
                  <a:rPr lang="en-US" altLang="ko-KR" sz="2000" b="1" dirty="0" smtClean="0">
                    <a:solidFill>
                      <a:srgbClr val="C00000"/>
                    </a:solidFill>
                  </a:rPr>
                  <a:t>geometric progression</a:t>
                </a:r>
                <a:r>
                  <a:rPr lang="en-US" altLang="ko-KR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822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b="1" dirty="0" smtClean="0"/>
                  <a:t> </a:t>
                </a:r>
                <a:r>
                  <a:rPr lang="en-US" altLang="ko-KR" b="1" dirty="0" smtClean="0">
                    <a:solidFill>
                      <a:srgbClr val="C00000"/>
                    </a:solidFill>
                  </a:rPr>
                  <a:t>[Example A.5]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en-US" altLang="ko-KR" sz="2400" dirty="0" smtClean="0"/>
                  <a:t>We show, for all positive integers n, that </a:t>
                </a:r>
              </a:p>
              <a:p>
                <a:pPr marL="0" indent="0">
                  <a:buNone/>
                </a:pPr>
                <a:endParaRPr lang="en-US" altLang="ko-KR" sz="24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 = (n - 1)2</a:t>
                </a:r>
                <a:r>
                  <a:rPr lang="en-US" altLang="ko-KR" baseline="30000" dirty="0" smtClean="0"/>
                  <a:t>n+1</a:t>
                </a:r>
                <a:r>
                  <a:rPr lang="en-US" altLang="ko-KR" dirty="0" smtClean="0"/>
                  <a:t> + 2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 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  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1079" t="-1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107" y="135802"/>
            <a:ext cx="11870347" cy="6599975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</a:rPr>
              <a:t>▣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1] </a:t>
            </a:r>
            <a:r>
              <a:rPr lang="ko-KR" altLang="en-US" sz="2000" dirty="0" smtClean="0"/>
              <a:t>다음 조건을 만족하는 수열 </a:t>
            </a:r>
            <a:r>
              <a:rPr lang="en-US" altLang="ko-KR" sz="2000" dirty="0" smtClean="0"/>
              <a:t>{a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}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구하여라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C00000"/>
                </a:solidFill>
              </a:rPr>
              <a:t>(1)</a:t>
            </a:r>
            <a:r>
              <a:rPr lang="en-US" altLang="ko-KR" sz="2000" dirty="0" smtClean="0"/>
              <a:t> a</a:t>
            </a:r>
            <a:r>
              <a:rPr lang="en-US" altLang="ko-KR" sz="2000" baseline="-25000" dirty="0" smtClean="0"/>
              <a:t>1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= 1, a</a:t>
            </a:r>
            <a:r>
              <a:rPr lang="en-US" altLang="ko-KR" sz="2000" baseline="-25000" dirty="0" smtClean="0"/>
              <a:t>n+1</a:t>
            </a:r>
            <a:r>
              <a:rPr lang="en-US" altLang="ko-KR" sz="2000" dirty="0" smtClean="0"/>
              <a:t> = a</a:t>
            </a:r>
            <a:r>
              <a:rPr lang="en-US" altLang="ko-KR" sz="2000" baseline="-25000" dirty="0" smtClean="0"/>
              <a:t>n</a:t>
            </a:r>
            <a:r>
              <a:rPr lang="en-US" altLang="ko-KR" sz="2000" dirty="0" smtClean="0"/>
              <a:t> + 2(</a:t>
            </a:r>
            <a:r>
              <a:rPr lang="ko-KR" altLang="en-US" sz="2000" dirty="0" smtClean="0"/>
              <a:t>단</a:t>
            </a:r>
            <a:r>
              <a:rPr lang="en-US" altLang="ko-KR" sz="2000" dirty="0" smtClean="0"/>
              <a:t>, n= 1, 2, 3, …)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7030A0"/>
                </a:solidFill>
              </a:rPr>
              <a:t>▶</a:t>
            </a:r>
            <a:r>
              <a:rPr lang="en-US" altLang="ko-KR" sz="1800" dirty="0" smtClean="0"/>
              <a:t> [</a:t>
            </a:r>
            <a:r>
              <a:rPr lang="ko-KR" altLang="en-US" sz="1800" dirty="0" smtClean="0"/>
              <a:t>풀이</a:t>
            </a:r>
            <a:r>
              <a:rPr lang="en-US" altLang="ko-KR" sz="1800" dirty="0" smtClean="0"/>
              <a:t>] : </a:t>
            </a:r>
          </a:p>
          <a:p>
            <a:pPr marL="0" indent="0">
              <a:buNone/>
            </a:pPr>
            <a:r>
              <a:rPr lang="en-US" altLang="ko-KR" sz="1600" dirty="0" smtClean="0"/>
              <a:t>    a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a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a</a:t>
            </a:r>
            <a:r>
              <a:rPr lang="en-US" altLang="ko-KR" sz="1600" baseline="-25000" dirty="0" smtClean="0"/>
              <a:t>1</a:t>
            </a:r>
            <a:r>
              <a:rPr lang="en-US" altLang="ko-KR" sz="1600" dirty="0" smtClean="0"/>
              <a:t> + 2 = 1 + 2</a:t>
            </a:r>
          </a:p>
          <a:p>
            <a:pPr marL="0" indent="0">
              <a:buNone/>
            </a:pPr>
            <a:r>
              <a:rPr lang="en-US" altLang="ko-KR" sz="1600" dirty="0" smtClean="0"/>
              <a:t>    a</a:t>
            </a:r>
            <a:r>
              <a:rPr lang="en-US" altLang="ko-KR" sz="1600" baseline="-25000" dirty="0" smtClean="0"/>
              <a:t>3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a</a:t>
            </a:r>
            <a:r>
              <a:rPr lang="en-US" altLang="ko-KR" sz="1600" baseline="-25000" dirty="0" smtClean="0"/>
              <a:t>2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+ 2 = </a:t>
            </a:r>
            <a:r>
              <a:rPr lang="en-US" altLang="ko-KR" sz="1600" dirty="0" smtClean="0"/>
              <a:t>(1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2) + 2</a:t>
            </a:r>
          </a:p>
          <a:p>
            <a:pPr marL="0" indent="0">
              <a:buNone/>
            </a:pPr>
            <a:r>
              <a:rPr lang="en-US" altLang="ko-KR" sz="1600" dirty="0" smtClean="0"/>
              <a:t>    a</a:t>
            </a:r>
            <a:r>
              <a:rPr lang="en-US" altLang="ko-KR" sz="1600" baseline="-25000" dirty="0" smtClean="0"/>
              <a:t>4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a</a:t>
            </a:r>
            <a:r>
              <a:rPr lang="en-US" altLang="ko-KR" sz="1600" baseline="-25000" dirty="0" smtClean="0"/>
              <a:t>3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+ 2 = (1 + </a:t>
            </a:r>
            <a:r>
              <a:rPr lang="en-US" altLang="ko-KR" sz="1600" dirty="0" smtClean="0"/>
              <a:t>2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2) + 2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∙</a:t>
            </a:r>
          </a:p>
          <a:p>
            <a:pPr marL="0" indent="0">
              <a:buNone/>
            </a:pPr>
            <a:r>
              <a:rPr lang="en-US" altLang="ko-KR" sz="1600" dirty="0" smtClean="0"/>
              <a:t>    ∙</a:t>
            </a:r>
          </a:p>
          <a:p>
            <a:pPr marL="0" indent="0">
              <a:buNone/>
            </a:pPr>
            <a:r>
              <a:rPr lang="en-US" altLang="ko-KR" sz="1600" dirty="0" smtClean="0"/>
              <a:t>    ∙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  a</a:t>
            </a:r>
            <a:r>
              <a:rPr lang="en-US" altLang="ko-KR" sz="1600" baseline="-25000" dirty="0" smtClean="0"/>
              <a:t>n</a:t>
            </a:r>
            <a:r>
              <a:rPr lang="en-US" altLang="ko-KR" sz="1600" dirty="0" smtClean="0"/>
              <a:t> = 1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(2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2 </a:t>
            </a:r>
            <a:r>
              <a:rPr lang="en-US" altLang="ko-KR" sz="1600" dirty="0"/>
              <a:t>+ </a:t>
            </a:r>
            <a:r>
              <a:rPr lang="en-US" altLang="ko-KR" sz="1600" dirty="0" smtClean="0"/>
              <a:t>2 + ∙ ∙ ∙ + 2)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000" dirty="0" smtClean="0"/>
              <a:t>                                       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</a:rPr>
              <a:t>∴ </a:t>
            </a:r>
            <a:r>
              <a:rPr lang="en-US" altLang="ko-KR" sz="1800" dirty="0"/>
              <a:t>a</a:t>
            </a:r>
            <a:r>
              <a:rPr lang="en-US" altLang="ko-KR" sz="1800" baseline="-25000" dirty="0"/>
              <a:t>n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1 + (n - 1)2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    = 2n - 1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548245" y="4708920"/>
            <a:ext cx="0" cy="2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56264" y="4709851"/>
            <a:ext cx="0" cy="2182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48245" y="4937110"/>
            <a:ext cx="18080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76" y="4940253"/>
            <a:ext cx="518203" cy="2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rgbClr val="C00000"/>
                    </a:solidFill>
                  </a:rPr>
                  <a:t>(2)</a:t>
                </a: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 smtClean="0"/>
                  <a:t>a</a:t>
                </a:r>
                <a:r>
                  <a:rPr lang="en-US" altLang="ko-KR" sz="2000" baseline="-25000" dirty="0" smtClean="0"/>
                  <a:t>1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 smtClean="0"/>
                  <a:t>= 1, a</a:t>
                </a:r>
                <a:r>
                  <a:rPr lang="en-US" altLang="ko-KR" sz="2000" baseline="-25000" dirty="0" smtClean="0"/>
                  <a:t>n+1</a:t>
                </a:r>
                <a:r>
                  <a:rPr lang="en-US" altLang="ko-KR" sz="2000" dirty="0" smtClean="0"/>
                  <a:t> = 3a</a:t>
                </a:r>
                <a:r>
                  <a:rPr lang="en-US" altLang="ko-KR" sz="2000" baseline="-25000" dirty="0" smtClean="0"/>
                  <a:t>n</a:t>
                </a:r>
                <a:r>
                  <a:rPr lang="en-US" altLang="ko-KR" sz="2000" dirty="0" smtClean="0"/>
                  <a:t> + 1 (</a:t>
                </a:r>
                <a:r>
                  <a:rPr lang="ko-KR" altLang="en-US" sz="2000" dirty="0" smtClean="0"/>
                  <a:t>단</a:t>
                </a:r>
                <a:r>
                  <a:rPr lang="en-US" altLang="ko-KR" sz="2000" dirty="0" smtClean="0"/>
                  <a:t>, n= 1, 2, 3, </a:t>
                </a:r>
                <a:r>
                  <a:rPr lang="en-US" altLang="ko-KR" sz="2000" dirty="0" smtClean="0"/>
                  <a:t>…)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700" dirty="0">
                    <a:solidFill>
                      <a:srgbClr val="7030A0"/>
                    </a:solidFill>
                  </a:rPr>
                  <a:t>▶</a:t>
                </a:r>
                <a:r>
                  <a:rPr lang="en-US" altLang="ko-KR" sz="1700" dirty="0"/>
                  <a:t> [</a:t>
                </a:r>
                <a:r>
                  <a:rPr lang="ko-KR" altLang="en-US" sz="1700" dirty="0"/>
                  <a:t>풀이</a:t>
                </a:r>
                <a:r>
                  <a:rPr lang="en-US" altLang="ko-KR" sz="1700" dirty="0"/>
                  <a:t>] : 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a</a:t>
                </a:r>
                <a:r>
                  <a:rPr lang="en-US" altLang="ko-KR" sz="1700" baseline="-25000" dirty="0" smtClean="0"/>
                  <a:t>1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= 1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a</a:t>
                </a:r>
                <a:r>
                  <a:rPr lang="en-US" altLang="ko-KR" sz="1700" baseline="-25000" dirty="0"/>
                  <a:t>2</a:t>
                </a:r>
                <a:r>
                  <a:rPr lang="en-US" altLang="ko-KR" sz="1700" dirty="0"/>
                  <a:t> = </a:t>
                </a:r>
                <a:r>
                  <a:rPr lang="en-US" altLang="ko-KR" sz="1700" dirty="0" smtClean="0"/>
                  <a:t>3a</a:t>
                </a:r>
                <a:r>
                  <a:rPr lang="en-US" altLang="ko-KR" sz="1700" baseline="-25000" dirty="0" smtClean="0"/>
                  <a:t>1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</a:t>
                </a:r>
                <a:r>
                  <a:rPr lang="en-US" altLang="ko-KR" sz="1700" dirty="0" smtClean="0"/>
                  <a:t>1 </a:t>
                </a:r>
                <a:r>
                  <a:rPr lang="en-US" altLang="ko-KR" sz="1700" dirty="0"/>
                  <a:t>= </a:t>
                </a:r>
                <a:r>
                  <a:rPr lang="en-US" altLang="ko-KR" sz="1700" dirty="0" smtClean="0"/>
                  <a:t>3 + 1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a</a:t>
                </a:r>
                <a:r>
                  <a:rPr lang="en-US" altLang="ko-KR" sz="1700" baseline="-25000" dirty="0" smtClean="0"/>
                  <a:t>3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= </a:t>
                </a:r>
                <a:r>
                  <a:rPr lang="en-US" altLang="ko-KR" sz="1700" dirty="0" smtClean="0"/>
                  <a:t>3a</a:t>
                </a:r>
                <a:r>
                  <a:rPr lang="en-US" altLang="ko-KR" sz="1700" baseline="-25000" dirty="0" smtClean="0"/>
                  <a:t>2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+ 1 = </a:t>
                </a:r>
                <a:r>
                  <a:rPr lang="en-US" altLang="ko-KR" sz="1700" dirty="0" smtClean="0"/>
                  <a:t>3(3 + 1) </a:t>
                </a:r>
                <a:r>
                  <a:rPr lang="en-US" altLang="ko-KR" sz="1700" dirty="0"/>
                  <a:t>+ </a:t>
                </a:r>
                <a:r>
                  <a:rPr lang="en-US" altLang="ko-KR" sz="1700" dirty="0" smtClean="0"/>
                  <a:t>1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700" dirty="0" smtClean="0"/>
                  <a:t>                    = 3</a:t>
                </a:r>
                <a:r>
                  <a:rPr lang="en-US" altLang="ko-KR" sz="1700" baseline="30000" dirty="0" smtClean="0"/>
                  <a:t>2</a:t>
                </a:r>
                <a:r>
                  <a:rPr lang="en-US" altLang="ko-KR" sz="1700" dirty="0" smtClean="0"/>
                  <a:t> + 3 + 1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a</a:t>
                </a:r>
                <a:r>
                  <a:rPr lang="en-US" altLang="ko-KR" sz="1700" baseline="-25000" dirty="0" smtClean="0"/>
                  <a:t>4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= </a:t>
                </a:r>
                <a:r>
                  <a:rPr lang="en-US" altLang="ko-KR" sz="1700" dirty="0" smtClean="0"/>
                  <a:t>3a</a:t>
                </a:r>
                <a:r>
                  <a:rPr lang="en-US" altLang="ko-KR" sz="1700" baseline="-25000" dirty="0" smtClean="0"/>
                  <a:t>3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+ 1 </a:t>
                </a:r>
                <a:r>
                  <a:rPr lang="en-US" altLang="ko-KR" sz="1700" dirty="0" smtClean="0"/>
                  <a:t>= 3(3</a:t>
                </a:r>
                <a:r>
                  <a:rPr lang="en-US" altLang="ko-KR" sz="1700" baseline="30000" dirty="0" smtClean="0"/>
                  <a:t>2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+ 3 + 1</a:t>
                </a:r>
                <a:r>
                  <a:rPr lang="en-US" altLang="ko-KR" sz="1700" dirty="0" smtClean="0"/>
                  <a:t>) </a:t>
                </a:r>
                <a:r>
                  <a:rPr lang="en-US" altLang="ko-KR" sz="1700" dirty="0"/>
                  <a:t>+ 1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                 = </a:t>
                </a:r>
                <a:r>
                  <a:rPr lang="en-US" altLang="ko-KR" sz="1700" dirty="0" smtClean="0"/>
                  <a:t>3</a:t>
                </a:r>
                <a:r>
                  <a:rPr lang="en-US" altLang="ko-KR" sz="1700" baseline="30000" dirty="0" smtClean="0"/>
                  <a:t>3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+ 3</a:t>
                </a:r>
                <a:r>
                  <a:rPr lang="en-US" altLang="ko-KR" sz="1700" baseline="30000" dirty="0"/>
                  <a:t>2</a:t>
                </a:r>
                <a:r>
                  <a:rPr lang="en-US" altLang="ko-KR" sz="1700" dirty="0"/>
                  <a:t> + </a:t>
                </a:r>
                <a:r>
                  <a:rPr lang="en-US" altLang="ko-KR" sz="1700" dirty="0" smtClean="0"/>
                  <a:t>3 + </a:t>
                </a:r>
                <a:r>
                  <a:rPr lang="en-US" altLang="ko-KR" sz="1700" dirty="0"/>
                  <a:t>1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700" dirty="0" smtClean="0"/>
                  <a:t>   ∙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a</a:t>
                </a:r>
                <a:r>
                  <a:rPr lang="en-US" altLang="ko-KR" sz="1700" baseline="-25000" dirty="0"/>
                  <a:t>n</a:t>
                </a:r>
                <a:r>
                  <a:rPr lang="en-US" altLang="ko-KR" sz="1700" dirty="0"/>
                  <a:t> = </a:t>
                </a:r>
                <a:r>
                  <a:rPr lang="en-US" altLang="ko-KR" sz="1700" dirty="0" smtClean="0"/>
                  <a:t>3</a:t>
                </a:r>
                <a:r>
                  <a:rPr lang="en-US" altLang="ko-KR" sz="1700" baseline="30000" dirty="0" smtClean="0"/>
                  <a:t>n-1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</a:t>
                </a:r>
                <a:r>
                  <a:rPr lang="en-US" altLang="ko-KR" sz="1700" dirty="0" smtClean="0"/>
                  <a:t>3</a:t>
                </a:r>
                <a:r>
                  <a:rPr lang="en-US" altLang="ko-KR" sz="1700" baseline="30000" dirty="0" smtClean="0"/>
                  <a:t>n-2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</a:t>
                </a:r>
                <a:r>
                  <a:rPr lang="en-US" altLang="ko-KR" sz="1700" dirty="0" smtClean="0"/>
                  <a:t>3</a:t>
                </a:r>
                <a:r>
                  <a:rPr lang="en-US" altLang="ko-KR" sz="1700" baseline="30000" dirty="0" smtClean="0"/>
                  <a:t>n-3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+ ∙ </a:t>
                </a:r>
                <a:r>
                  <a:rPr lang="en-US" altLang="ko-KR" sz="1700" dirty="0" smtClean="0"/>
                  <a:t>∙ </a:t>
                </a:r>
                <a:r>
                  <a:rPr lang="en-US" altLang="ko-KR" sz="1700" dirty="0"/>
                  <a:t>∙</a:t>
                </a:r>
                <a:r>
                  <a:rPr lang="en-US" altLang="ko-KR" sz="1700" dirty="0" smtClean="0"/>
                  <a:t> 3 + 1 (</a:t>
                </a:r>
                <a:r>
                  <a:rPr lang="en-US" altLang="ko-KR" sz="1700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ko-KR" sz="1700" baseline="-25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altLang="ko-KR" sz="1700" dirty="0" smtClean="0">
                    <a:solidFill>
                      <a:srgbClr val="7030A0"/>
                    </a:solidFill>
                  </a:rPr>
                  <a:t> = 1, r = 3</a:t>
                </a:r>
                <a:r>
                  <a:rPr lang="ko-KR" altLang="en-US" sz="1700" dirty="0" smtClean="0">
                    <a:solidFill>
                      <a:srgbClr val="7030A0"/>
                    </a:solidFill>
                  </a:rPr>
                  <a:t>인 등비수열의 합</a:t>
                </a:r>
                <a:r>
                  <a:rPr lang="en-US" altLang="ko-KR" sz="1700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2100" dirty="0" smtClean="0"/>
                  <a:t> </a:t>
                </a:r>
                <a:r>
                  <a:rPr lang="en-US" altLang="ko-KR" sz="2100" b="1" dirty="0" smtClean="0">
                    <a:solidFill>
                      <a:srgbClr val="FF0000"/>
                    </a:solidFill>
                  </a:rPr>
                  <a:t>∴</a:t>
                </a:r>
                <a:r>
                  <a:rPr lang="en-US" altLang="ko-KR" sz="2100" dirty="0" smtClean="0"/>
                  <a:t>  a</a:t>
                </a:r>
                <a:r>
                  <a:rPr lang="en-US" altLang="ko-KR" sz="2100" baseline="-25000" dirty="0" smtClean="0"/>
                  <a:t>n</a:t>
                </a:r>
                <a:r>
                  <a:rPr lang="en-US" altLang="ko-KR" sz="21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1(</m:t>
                        </m:r>
                        <m:sSup>
                          <m:sSupPr>
                            <m:ctrlPr>
                              <a:rPr lang="en-US" altLang="ko-KR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 −1)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3 −1</m:t>
                        </m:r>
                      </m:den>
                    </m:f>
                  </m:oMath>
                </a14:m>
                <a:r>
                  <a:rPr lang="en-US" altLang="ko-KR" sz="21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2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1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100" dirty="0" smtClean="0"/>
              </a:p>
              <a:p>
                <a:pPr marL="0" indent="0">
                  <a:buNone/>
                </a:pPr>
                <a:endParaRPr lang="en-US" altLang="ko-KR" sz="2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565" t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rgbClr val="FF0000"/>
                    </a:solidFill>
                  </a:rPr>
                  <a:t>▣</a:t>
                </a:r>
                <a:r>
                  <a:rPr lang="en-US" altLang="ko-KR" sz="2000" dirty="0" smtClean="0"/>
                  <a:t> [</a:t>
                </a:r>
                <a:r>
                  <a:rPr lang="ko-KR" altLang="en-US" sz="2000" dirty="0" smtClean="0"/>
                  <a:t>문제 </a:t>
                </a:r>
                <a:r>
                  <a:rPr lang="en-US" altLang="ko-KR" sz="2000" dirty="0" smtClean="0"/>
                  <a:t>3] a</a:t>
                </a:r>
                <a:r>
                  <a:rPr lang="en-US" altLang="ko-KR" sz="2000" baseline="-25000" dirty="0" smtClean="0"/>
                  <a:t>1</a:t>
                </a:r>
                <a:r>
                  <a:rPr lang="en-US" altLang="ko-KR" sz="2000" dirty="0" smtClean="0"/>
                  <a:t> = 1,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</m:oMath>
                </a14:m>
                <a:r>
                  <a:rPr lang="en-US" altLang="ko-KR" sz="2000" dirty="0" smtClean="0"/>
                  <a:t>a</a:t>
                </a:r>
                <a:r>
                  <a:rPr lang="en-US" altLang="ko-KR" sz="2000" baseline="-25000" dirty="0" smtClean="0"/>
                  <a:t>n+1</a:t>
                </a:r>
                <a:r>
                  <a:rPr lang="en-US" altLang="ko-KR" sz="20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 smtClean="0"/>
                  <a:t>a</a:t>
                </a:r>
                <a:r>
                  <a:rPr lang="en-US" altLang="ko-KR" sz="2000" baseline="-25000" dirty="0" smtClean="0"/>
                  <a:t>n</a:t>
                </a:r>
                <a:r>
                  <a:rPr lang="en-US" altLang="ko-KR" sz="2000" dirty="0" smtClean="0"/>
                  <a:t> (</a:t>
                </a:r>
                <a:r>
                  <a:rPr lang="ko-KR" altLang="en-US" sz="2000" dirty="0" smtClean="0"/>
                  <a:t>단</a:t>
                </a:r>
                <a:r>
                  <a:rPr lang="en-US" altLang="ko-KR" sz="2000" dirty="0" smtClean="0"/>
                  <a:t>, n= 1, 2, 3, …) </a:t>
                </a:r>
                <a:r>
                  <a:rPr lang="ko-KR" altLang="en-US" sz="2000" dirty="0" smtClean="0"/>
                  <a:t>일 때</a:t>
                </a:r>
                <a:r>
                  <a:rPr lang="en-US" altLang="ko-KR" sz="20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a</a:t>
                </a:r>
                <a:r>
                  <a:rPr lang="en-US" altLang="ko-KR" sz="2000" baseline="-25000" dirty="0" smtClean="0"/>
                  <a:t>49</a:t>
                </a:r>
                <a:r>
                  <a:rPr lang="ko-KR" altLang="en-US" sz="2000" dirty="0" smtClean="0"/>
                  <a:t>의 값을 구하여라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565" t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altLang="ko-KR" sz="1700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1700" dirty="0" smtClean="0">
                    <a:solidFill>
                      <a:srgbClr val="7030A0"/>
                    </a:solidFill>
                  </a:rPr>
                  <a:t>▶</a:t>
                </a:r>
                <a:r>
                  <a:rPr lang="en-US" altLang="ko-KR" sz="1700" dirty="0" smtClean="0"/>
                  <a:t> </a:t>
                </a:r>
                <a:r>
                  <a:rPr lang="en-US" altLang="ko-KR" sz="1700" dirty="0"/>
                  <a:t>[</a:t>
                </a:r>
                <a:r>
                  <a:rPr lang="ko-KR" altLang="en-US" sz="1700" dirty="0"/>
                  <a:t>풀이</a:t>
                </a:r>
                <a:r>
                  <a:rPr lang="en-US" altLang="ko-KR" sz="1700" dirty="0"/>
                  <a:t>] : </a:t>
                </a:r>
                <a:endParaRPr lang="en-US" altLang="ko-KR" sz="1700" dirty="0" smtClean="0"/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</a:t>
                </a:r>
                <a:r>
                  <a:rPr lang="en-US" altLang="ko-KR" sz="1800" dirty="0" smtClean="0"/>
                  <a:t>a</a:t>
                </a:r>
                <a:r>
                  <a:rPr lang="en-US" altLang="ko-KR" sz="1800" baseline="-25000" dirty="0" smtClean="0"/>
                  <a:t>n+1</a:t>
                </a:r>
                <a:r>
                  <a:rPr lang="en-US" altLang="ko-KR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en-US" altLang="ko-KR" sz="1900" dirty="0"/>
                  <a:t> </a:t>
                </a:r>
                <a:r>
                  <a:rPr lang="en-US" altLang="ko-KR" sz="1900" dirty="0" smtClean="0"/>
                  <a:t>   a</a:t>
                </a:r>
                <a:r>
                  <a:rPr lang="en-US" altLang="ko-KR" sz="1900" baseline="-25000" dirty="0" smtClean="0"/>
                  <a:t>1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:r>
                  <a:rPr lang="en-US" altLang="ko-KR" sz="1900" dirty="0" smtClean="0"/>
                  <a:t>1</a:t>
                </a:r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2</a:t>
                </a:r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3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a</a:t>
                </a:r>
                <a:r>
                  <a:rPr lang="en-US" altLang="ko-KR" sz="1900" baseline="-25000" dirty="0" smtClean="0"/>
                  <a:t>4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marL="0" indent="0">
                  <a:buNone/>
                </a:pPr>
                <a:r>
                  <a:rPr lang="en-US" altLang="ko-KR" sz="1900" dirty="0"/>
                  <a:t>  </a:t>
                </a:r>
                <a:r>
                  <a:rPr lang="en-US" altLang="ko-KR" sz="1900" dirty="0" smtClean="0"/>
                  <a:t>  a</a:t>
                </a:r>
                <a:r>
                  <a:rPr lang="en-US" altLang="ko-KR" sz="1900" baseline="-25000" dirty="0" smtClean="0"/>
                  <a:t>5</a:t>
                </a:r>
                <a:r>
                  <a:rPr lang="en-US" altLang="ko-KR" sz="1900" dirty="0" smtClean="0"/>
                  <a:t> </a:t>
                </a:r>
                <a:r>
                  <a:rPr lang="en-US" altLang="ko-KR" sz="19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9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700" dirty="0"/>
                  <a:t>   </a:t>
                </a:r>
                <a:r>
                  <a:rPr lang="en-US" altLang="ko-KR" sz="17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altLang="ko-KR" sz="1700" dirty="0" smtClean="0"/>
                  <a:t>    ∙</a:t>
                </a: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    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   </a:t>
                </a:r>
                <a:r>
                  <a:rPr lang="en-US" altLang="ko-KR" sz="1700" dirty="0" smtClean="0"/>
                  <a:t>∙</a:t>
                </a:r>
              </a:p>
              <a:p>
                <a:pPr marL="0" indent="0">
                  <a:buNone/>
                </a:pPr>
                <a:r>
                  <a:rPr lang="en-US" altLang="ko-KR" sz="1700" dirty="0"/>
                  <a:t> </a:t>
                </a:r>
                <a:r>
                  <a:rPr lang="en-US" altLang="ko-KR" sz="1900" b="1" dirty="0" smtClean="0">
                    <a:solidFill>
                      <a:srgbClr val="FF0000"/>
                    </a:solidFill>
                  </a:rPr>
                  <a:t>∴</a:t>
                </a:r>
                <a:r>
                  <a:rPr lang="en-US" altLang="ko-KR" sz="1900" dirty="0" smtClean="0"/>
                  <a:t>  a</a:t>
                </a:r>
                <a:r>
                  <a:rPr lang="en-US" altLang="ko-KR" sz="1900" baseline="-25000" dirty="0" smtClean="0"/>
                  <a:t>49</a:t>
                </a:r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∙ ∙ </a:t>
                </a:r>
                <a:r>
                  <a:rPr lang="en-US" altLang="ko-KR" sz="1900" dirty="0"/>
                  <a:t>∙</a:t>
                </a:r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US" altLang="ko-KR" sz="19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900" dirty="0" smtClean="0"/>
              </a:p>
              <a:p>
                <a:pPr marL="0" indent="0">
                  <a:buNone/>
                </a:pPr>
                <a:r>
                  <a:rPr lang="en-US" altLang="ko-KR" sz="1900" dirty="0" smtClean="0"/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i="1">
                                <a:latin typeface="Cambria Math" panose="02040503050406030204" pitchFamily="18" charset="0"/>
                              </a:rPr>
                              <m:t>49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9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9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sz="2400" b="1" dirty="0" smtClean="0"/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[Example A.1]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</a:t>
                </a:r>
                <a:r>
                  <a:rPr lang="en-US" altLang="ko-KR" sz="2400" dirty="0" smtClean="0"/>
                  <a:t>We show, for all nonnegative integers n, that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</a:t>
                </a:r>
                <a:r>
                  <a:rPr lang="en-US" altLang="ko-KR" sz="2400" dirty="0" smtClean="0"/>
                  <a:t>1 + 2 + </a:t>
                </a:r>
                <a:r>
                  <a:rPr lang="en-US" altLang="ko-KR" sz="2000" dirty="0" smtClean="0"/>
                  <a:t>∙ ∙ ∙ </a:t>
                </a:r>
                <a:r>
                  <a:rPr lang="en-US" altLang="ko-KR" sz="2400" dirty="0" smtClean="0"/>
                  <a:t>+ n </a:t>
                </a:r>
                <a:r>
                  <a:rPr lang="en-US" altLang="ko-KR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822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sz="2400" b="1" dirty="0" smtClean="0"/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[Example A.1]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</a:t>
                </a:r>
                <a:r>
                  <a:rPr lang="en-US" altLang="ko-KR" sz="2400" dirty="0" smtClean="0"/>
                  <a:t>We show, for all positive integers n, that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</a:t>
                </a:r>
                <a:r>
                  <a:rPr lang="en-US" altLang="ko-KR" sz="2400" dirty="0" smtClean="0"/>
                  <a:t>1 + 2 + </a:t>
                </a:r>
                <a:r>
                  <a:rPr lang="en-US" altLang="ko-KR" sz="2000" dirty="0" smtClean="0"/>
                  <a:t>∙ ∙ ∙ </a:t>
                </a:r>
                <a:r>
                  <a:rPr lang="en-US" altLang="ko-KR" sz="2400" dirty="0" smtClean="0"/>
                  <a:t>+ n </a:t>
                </a:r>
                <a:r>
                  <a:rPr lang="en-US" altLang="ko-KR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822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7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sz="2400" b="1" dirty="0" smtClean="0"/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[Example A.2]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    </a:t>
                </a:r>
                <a:r>
                  <a:rPr lang="en-US" altLang="ko-KR" sz="2400" dirty="0" smtClean="0"/>
                  <a:t>We show, for all positive integers n, that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</a:t>
                </a:r>
                <a:r>
                  <a:rPr lang="en-US" altLang="ko-KR" sz="2400" dirty="0" smtClean="0"/>
                  <a:t>1</a:t>
                </a: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 + 2</a:t>
                </a: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 + </a:t>
                </a:r>
                <a:r>
                  <a:rPr lang="en-US" altLang="ko-KR" sz="2000" dirty="0" smtClean="0"/>
                  <a:t>∙ ∙ ∙ </a:t>
                </a:r>
                <a:r>
                  <a:rPr lang="en-US" altLang="ko-KR" sz="2400" dirty="0" smtClean="0"/>
                  <a:t>+ n</a:t>
                </a: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 </a:t>
                </a:r>
                <a:r>
                  <a:rPr lang="en-US" altLang="ko-KR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+1)(2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</a:t>
                </a: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822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4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▣</a:t>
                </a:r>
                <a:r>
                  <a:rPr lang="en-US" altLang="ko-KR" sz="2400" b="1" dirty="0" smtClean="0"/>
                  <a:t> </a:t>
                </a:r>
                <a:r>
                  <a:rPr lang="en-US" altLang="ko-KR" sz="2400" b="1" dirty="0" smtClean="0">
                    <a:solidFill>
                      <a:srgbClr val="C00000"/>
                    </a:solidFill>
                  </a:rPr>
                  <a:t>[Example A.3]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We show, for all nonnegative integers n, that 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</a:t>
                </a:r>
                <a:r>
                  <a:rPr lang="en-US" altLang="ko-KR" sz="2400" dirty="0" smtClean="0"/>
                  <a:t>2</a:t>
                </a:r>
                <a:r>
                  <a:rPr lang="en-US" altLang="ko-KR" sz="2400" baseline="30000" dirty="0" smtClean="0"/>
                  <a:t>0</a:t>
                </a:r>
                <a:r>
                  <a:rPr lang="en-US" altLang="ko-KR" sz="2400" dirty="0" smtClean="0"/>
                  <a:t> + 2</a:t>
                </a:r>
                <a:r>
                  <a:rPr lang="en-US" altLang="ko-KR" sz="2400" baseline="30000" dirty="0" smtClean="0"/>
                  <a:t>1</a:t>
                </a:r>
                <a:r>
                  <a:rPr lang="en-US" altLang="ko-KR" sz="2400" dirty="0" smtClean="0"/>
                  <a:t> + 2</a:t>
                </a:r>
                <a:r>
                  <a:rPr lang="en-US" altLang="ko-KR" sz="2400" baseline="30000" dirty="0" smtClean="0"/>
                  <a:t>2</a:t>
                </a:r>
                <a:r>
                  <a:rPr lang="en-US" altLang="ko-KR" sz="2400" dirty="0" smtClean="0"/>
                  <a:t> + ∙ ∙ ∙ + 2</a:t>
                </a:r>
                <a:r>
                  <a:rPr lang="en-US" altLang="ko-KR" sz="2400" baseline="30000" dirty="0" smtClean="0"/>
                  <a:t>n</a:t>
                </a:r>
                <a:r>
                  <a:rPr lang="en-US" altLang="ko-KR" sz="2400" dirty="0" smtClean="0"/>
                  <a:t> = 2</a:t>
                </a:r>
                <a:r>
                  <a:rPr lang="en-US" altLang="ko-KR" sz="2400" baseline="30000" dirty="0" smtClean="0"/>
                  <a:t>n+1</a:t>
                </a:r>
                <a:r>
                  <a:rPr lang="en-US" altLang="ko-KR" sz="2400" dirty="0" smtClean="0"/>
                  <a:t> - 1</a:t>
                </a:r>
                <a:r>
                  <a:rPr lang="en-US" altLang="ko-KR" sz="2000" dirty="0" smtClean="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In summation notation, this equality is</a:t>
                </a:r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altLang="ko-KR" sz="2400" dirty="0"/>
                  <a:t>= 2</a:t>
                </a:r>
                <a:r>
                  <a:rPr lang="en-US" altLang="ko-KR" sz="2400" baseline="30000" dirty="0"/>
                  <a:t>n+1</a:t>
                </a:r>
                <a:r>
                  <a:rPr lang="en-US" altLang="ko-KR" sz="2400" dirty="0"/>
                  <a:t> - 1</a:t>
                </a:r>
                <a:endParaRPr lang="en-US" altLang="ko-KR" sz="2400" dirty="0" smtClean="0"/>
              </a:p>
              <a:p>
                <a:pPr marL="0" indent="0">
                  <a:buNone/>
                </a:pPr>
                <a:endParaRPr lang="en-US" altLang="ko-KR" sz="1600" dirty="0" smtClean="0"/>
              </a:p>
              <a:p>
                <a:pPr marL="0" indent="0">
                  <a:buNone/>
                </a:pPr>
                <a:r>
                  <a:rPr lang="en-US" altLang="ko-KR" sz="1600" dirty="0" smtClean="0"/>
                  <a:t>  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35" y="321014"/>
                <a:ext cx="11870347" cy="6342434"/>
              </a:xfrm>
              <a:blipFill rotWithShape="0">
                <a:blip r:embed="rId2"/>
                <a:stretch>
                  <a:fillRect l="-822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524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2.1 수학적 귀납법       (Mathematical Induction)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알고리즘기초</dc:title>
  <dc:creator>cse11</dc:creator>
  <cp:lastModifiedBy>cse11</cp:lastModifiedBy>
  <cp:revision>86</cp:revision>
  <cp:lastPrinted>2016-08-29T02:39:01Z</cp:lastPrinted>
  <dcterms:created xsi:type="dcterms:W3CDTF">2016-07-06T08:47:09Z</dcterms:created>
  <dcterms:modified xsi:type="dcterms:W3CDTF">2016-11-18T00:11:19Z</dcterms:modified>
</cp:coreProperties>
</file>