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" r:id="rId2"/>
    <p:sldId id="330" r:id="rId3"/>
    <p:sldId id="332" r:id="rId4"/>
    <p:sldId id="331" r:id="rId5"/>
    <p:sldId id="295" r:id="rId6"/>
    <p:sldId id="280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5" r:id="rId16"/>
    <p:sldId id="304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6" r:id="rId27"/>
    <p:sldId id="315" r:id="rId28"/>
    <p:sldId id="317" r:id="rId29"/>
    <p:sldId id="318" r:id="rId30"/>
    <p:sldId id="320" r:id="rId31"/>
    <p:sldId id="321" r:id="rId32"/>
    <p:sldId id="322" r:id="rId33"/>
    <p:sldId id="323" r:id="rId34"/>
    <p:sldId id="324" r:id="rId35"/>
    <p:sldId id="325" r:id="rId36"/>
    <p:sldId id="327" r:id="rId37"/>
    <p:sldId id="326" r:id="rId38"/>
    <p:sldId id="319" r:id="rId39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5CFA"/>
    <a:srgbClr val="0049D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E902-CCC8-410D-B7C3-36BB9012B8CE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DBBD-F5EE-4D18-8318-92129F8BA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392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E902-CCC8-410D-B7C3-36BB9012B8CE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DBBD-F5EE-4D18-8318-92129F8BA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556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E902-CCC8-410D-B7C3-36BB9012B8CE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DBBD-F5EE-4D18-8318-92129F8BA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776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E902-CCC8-410D-B7C3-36BB9012B8CE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DBBD-F5EE-4D18-8318-92129F8BA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926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E902-CCC8-410D-B7C3-36BB9012B8CE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DBBD-F5EE-4D18-8318-92129F8BA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356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E902-CCC8-410D-B7C3-36BB9012B8CE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DBBD-F5EE-4D18-8318-92129F8BA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328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E902-CCC8-410D-B7C3-36BB9012B8CE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DBBD-F5EE-4D18-8318-92129F8BA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445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E902-CCC8-410D-B7C3-36BB9012B8CE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DBBD-F5EE-4D18-8318-92129F8BA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91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E902-CCC8-410D-B7C3-36BB9012B8CE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DBBD-F5EE-4D18-8318-92129F8BA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02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E902-CCC8-410D-B7C3-36BB9012B8CE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DBBD-F5EE-4D18-8318-92129F8BA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9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E902-CCC8-410D-B7C3-36BB9012B8CE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DBBD-F5EE-4D18-8318-92129F8BA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164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BE902-CCC8-410D-B7C3-36BB9012B8CE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6DBBD-F5EE-4D18-8318-92129F8BA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81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06071" y="1122363"/>
            <a:ext cx="9161929" cy="2203543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b="1" dirty="0" smtClean="0">
                <a:solidFill>
                  <a:srgbClr val="C00000"/>
                </a:solidFill>
              </a:rPr>
              <a:t>3</a:t>
            </a:r>
            <a:r>
              <a:rPr lang="ko-KR" altLang="en-US" sz="4400" b="1" dirty="0" smtClean="0">
                <a:solidFill>
                  <a:srgbClr val="C00000"/>
                </a:solidFill>
              </a:rPr>
              <a:t>장</a:t>
            </a:r>
            <a:r>
              <a:rPr lang="en-US" altLang="ko-KR" sz="4400" b="1" dirty="0" smtClean="0">
                <a:solidFill>
                  <a:srgbClr val="C00000"/>
                </a:solidFill>
              </a:rPr>
              <a:t>.</a:t>
            </a:r>
            <a:r>
              <a:rPr lang="en-US" altLang="ko-KR" sz="4400" dirty="0" smtClean="0"/>
              <a:t> </a:t>
            </a:r>
            <a:r>
              <a:rPr lang="en-US" altLang="ko-KR" sz="4400" b="1" dirty="0" smtClean="0">
                <a:solidFill>
                  <a:srgbClr val="002060"/>
                </a:solidFill>
              </a:rPr>
              <a:t>Dynamic Programming</a:t>
            </a:r>
            <a:r>
              <a:rPr lang="en-US" altLang="ko-KR" dirty="0" smtClean="0">
                <a:solidFill>
                  <a:srgbClr val="002060"/>
                </a:solidFill>
              </a:rPr>
              <a:t/>
            </a:r>
            <a:br>
              <a:rPr lang="en-US" altLang="ko-KR" dirty="0" smtClean="0">
                <a:solidFill>
                  <a:srgbClr val="002060"/>
                </a:solidFill>
              </a:rPr>
            </a:br>
            <a:r>
              <a:rPr lang="en-US" altLang="ko-KR" dirty="0" smtClean="0">
                <a:solidFill>
                  <a:srgbClr val="002060"/>
                </a:solidFill>
              </a:rPr>
              <a:t>          </a:t>
            </a:r>
            <a:r>
              <a:rPr lang="en-US" altLang="ko-KR" sz="3600" b="1" dirty="0" smtClean="0">
                <a:solidFill>
                  <a:srgbClr val="002060"/>
                </a:solidFill>
              </a:rPr>
              <a:t>(</a:t>
            </a:r>
            <a:r>
              <a:rPr lang="ko-KR" altLang="en-US" sz="3600" b="1" dirty="0" smtClean="0">
                <a:solidFill>
                  <a:srgbClr val="002060"/>
                </a:solidFill>
              </a:rPr>
              <a:t>동적 계획</a:t>
            </a:r>
            <a:r>
              <a:rPr lang="en-US" altLang="ko-KR" sz="3600" b="1" dirty="0" smtClean="0">
                <a:solidFill>
                  <a:srgbClr val="002060"/>
                </a:solidFill>
              </a:rPr>
              <a:t>)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69209"/>
          </a:xfrm>
        </p:spPr>
        <p:txBody>
          <a:bodyPr>
            <a:normAutofit lnSpcReduction="10000"/>
          </a:bodyPr>
          <a:lstStyle/>
          <a:p>
            <a:endParaRPr lang="en-US" altLang="ko-KR" dirty="0" smtClean="0"/>
          </a:p>
          <a:p>
            <a:pPr algn="l"/>
            <a:r>
              <a:rPr lang="en-US" altLang="ko-KR" b="1" dirty="0" smtClean="0">
                <a:solidFill>
                  <a:srgbClr val="002060"/>
                </a:solidFill>
              </a:rPr>
              <a:t>3-1. Binomial Coefficient (</a:t>
            </a:r>
            <a:r>
              <a:rPr lang="ko-KR" altLang="en-US" b="1" dirty="0" smtClean="0">
                <a:solidFill>
                  <a:srgbClr val="002060"/>
                </a:solidFill>
              </a:rPr>
              <a:t>이항 계수</a:t>
            </a:r>
            <a:r>
              <a:rPr lang="en-US" altLang="ko-KR" b="1" dirty="0" smtClean="0">
                <a:solidFill>
                  <a:srgbClr val="002060"/>
                </a:solidFill>
              </a:rPr>
              <a:t>)</a:t>
            </a:r>
          </a:p>
          <a:p>
            <a:pPr algn="l"/>
            <a:r>
              <a:rPr lang="en-US" altLang="ko-KR" b="1" dirty="0" smtClean="0">
                <a:solidFill>
                  <a:srgbClr val="002060"/>
                </a:solidFill>
              </a:rPr>
              <a:t>3-2. Floyd’s Algorithm for Shortest Paths</a:t>
            </a:r>
          </a:p>
          <a:p>
            <a:pPr algn="l"/>
            <a:r>
              <a:rPr lang="en-US" altLang="ko-KR" b="1" dirty="0">
                <a:solidFill>
                  <a:srgbClr val="002060"/>
                </a:solidFill>
              </a:rPr>
              <a:t> </a:t>
            </a:r>
            <a:r>
              <a:rPr lang="en-US" altLang="ko-KR" b="1" dirty="0" smtClean="0">
                <a:solidFill>
                  <a:srgbClr val="002060"/>
                </a:solidFill>
              </a:rPr>
              <a:t>     (</a:t>
            </a:r>
            <a:r>
              <a:rPr lang="ko-KR" altLang="en-US" b="1" dirty="0" err="1" smtClean="0">
                <a:solidFill>
                  <a:srgbClr val="002060"/>
                </a:solidFill>
              </a:rPr>
              <a:t>프로이드의</a:t>
            </a:r>
            <a:r>
              <a:rPr lang="ko-KR" altLang="en-US" b="1" dirty="0" smtClean="0">
                <a:solidFill>
                  <a:srgbClr val="002060"/>
                </a:solidFill>
              </a:rPr>
              <a:t> 최단경로 알고리즘</a:t>
            </a:r>
            <a:r>
              <a:rPr lang="en-US" altLang="ko-KR" b="1" dirty="0" smtClean="0">
                <a:solidFill>
                  <a:srgbClr val="002060"/>
                </a:solidFill>
              </a:rPr>
              <a:t>)</a:t>
            </a:r>
          </a:p>
          <a:p>
            <a:pPr algn="l"/>
            <a:endParaRPr lang="ko-KR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01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384464" y="540327"/>
                <a:ext cx="11398827" cy="6224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▣</a:t>
                </a:r>
                <a:r>
                  <a:rPr lang="en-US" altLang="ko-KR" b="1" dirty="0" smtClean="0"/>
                  <a:t> [</a:t>
                </a:r>
                <a:r>
                  <a:rPr lang="en-US" altLang="ko-KR" b="1" dirty="0" smtClean="0">
                    <a:solidFill>
                      <a:srgbClr val="C00000"/>
                    </a:solidFill>
                  </a:rPr>
                  <a:t>Example 3.1</a:t>
                </a:r>
                <a:r>
                  <a:rPr lang="en-US" altLang="ko-KR" b="1" dirty="0" smtClean="0"/>
                  <a:t>] : Compute B[4][2]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ko-KR" b="1" dirty="0" smtClean="0"/>
                  <a:t>.</a:t>
                </a:r>
                <a:r>
                  <a:rPr lang="en-US" altLang="ko-KR" b="1" kern="100" dirty="0" smtClean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    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 </a:t>
                </a:r>
                <a:endParaRPr lang="en-US" altLang="ko-KR" sz="2000" dirty="0" smtClean="0"/>
              </a:p>
              <a:p>
                <a:pPr marL="0" indent="0">
                  <a:buNone/>
                </a:pPr>
                <a:r>
                  <a:rPr lang="en-US" altLang="ko-KR" sz="2000" dirty="0" smtClean="0">
                    <a:solidFill>
                      <a:srgbClr val="7030A0"/>
                    </a:solidFill>
                  </a:rPr>
                  <a:t>●</a:t>
                </a:r>
                <a:r>
                  <a:rPr lang="en-US" altLang="ko-KR" sz="2000" dirty="0" smtClean="0"/>
                  <a:t> Compute row 0: B[0][0] = 1</a:t>
                </a:r>
              </a:p>
              <a:p>
                <a:pPr marL="0" indent="0">
                  <a:buNone/>
                </a:pPr>
                <a:r>
                  <a:rPr lang="en-US" altLang="ko-KR" sz="2000" dirty="0">
                    <a:solidFill>
                      <a:srgbClr val="7030A0"/>
                    </a:solidFill>
                  </a:rPr>
                  <a:t>●</a:t>
                </a:r>
                <a:r>
                  <a:rPr lang="en-US" altLang="ko-KR" sz="2000" dirty="0"/>
                  <a:t> Compute row </a:t>
                </a:r>
                <a:r>
                  <a:rPr lang="en-US" altLang="ko-KR" sz="2000" dirty="0" smtClean="0"/>
                  <a:t>1: B[1][</a:t>
                </a:r>
                <a:r>
                  <a:rPr lang="en-US" altLang="ko-KR" sz="2000" dirty="0"/>
                  <a:t>0] = </a:t>
                </a:r>
                <a:r>
                  <a:rPr lang="en-US" altLang="ko-KR" sz="2000" dirty="0" smtClean="0"/>
                  <a:t>1</a:t>
                </a:r>
              </a:p>
              <a:p>
                <a:pPr marL="0" indent="0">
                  <a:buNone/>
                </a:pPr>
                <a:r>
                  <a:rPr lang="en-US" altLang="ko-KR" sz="2000" dirty="0" smtClean="0"/>
                  <a:t>                          </a:t>
                </a:r>
                <a:r>
                  <a:rPr lang="en-US" altLang="ko-KR" sz="2000" dirty="0"/>
                  <a:t>B[1</a:t>
                </a:r>
                <a:r>
                  <a:rPr lang="en-US" altLang="ko-KR" sz="2000" dirty="0" smtClean="0"/>
                  <a:t>][1] </a:t>
                </a:r>
                <a:r>
                  <a:rPr lang="en-US" altLang="ko-KR" sz="2000" dirty="0"/>
                  <a:t>= </a:t>
                </a:r>
                <a:r>
                  <a:rPr lang="en-US" altLang="ko-KR" sz="2000" dirty="0" smtClean="0"/>
                  <a:t>1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>
                    <a:solidFill>
                      <a:srgbClr val="7030A0"/>
                    </a:solidFill>
                  </a:rPr>
                  <a:t>●</a:t>
                </a:r>
                <a:r>
                  <a:rPr lang="en-US" altLang="ko-KR" sz="2000" dirty="0"/>
                  <a:t> Compute row </a:t>
                </a:r>
                <a:r>
                  <a:rPr lang="en-US" altLang="ko-KR" sz="2000" dirty="0" smtClean="0"/>
                  <a:t>2: B[2][</a:t>
                </a:r>
                <a:r>
                  <a:rPr lang="en-US" altLang="ko-KR" sz="2000" dirty="0"/>
                  <a:t>0] = 1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                          </a:t>
                </a:r>
                <a:r>
                  <a:rPr lang="en-US" altLang="ko-KR" sz="2000" dirty="0" smtClean="0"/>
                  <a:t>B[2][</a:t>
                </a:r>
                <a:r>
                  <a:rPr lang="en-US" altLang="ko-KR" sz="2000" dirty="0"/>
                  <a:t>1] = </a:t>
                </a:r>
                <a:r>
                  <a:rPr lang="en-US" altLang="ko-KR" sz="2000" dirty="0" smtClean="0"/>
                  <a:t>B[1][0] + B[1][</a:t>
                </a:r>
                <a:r>
                  <a:rPr lang="en-US" altLang="ko-KR" sz="2000" dirty="0"/>
                  <a:t>1] </a:t>
                </a:r>
                <a:r>
                  <a:rPr lang="en-US" altLang="ko-KR" sz="2000" dirty="0" smtClean="0"/>
                  <a:t>= 1+1 = 2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 </a:t>
                </a:r>
                <a:r>
                  <a:rPr lang="en-US" altLang="ko-KR" sz="2000" dirty="0" smtClean="0"/>
                  <a:t>                         B[2][2] = 1</a:t>
                </a:r>
              </a:p>
              <a:p>
                <a:pPr marL="0" indent="0">
                  <a:buNone/>
                </a:pPr>
                <a:r>
                  <a:rPr lang="en-US" altLang="ko-KR" sz="2000" dirty="0">
                    <a:solidFill>
                      <a:srgbClr val="7030A0"/>
                    </a:solidFill>
                  </a:rPr>
                  <a:t>●</a:t>
                </a:r>
                <a:r>
                  <a:rPr lang="en-US" altLang="ko-KR" sz="2000" dirty="0"/>
                  <a:t> Compute row </a:t>
                </a:r>
                <a:r>
                  <a:rPr lang="en-US" altLang="ko-KR" sz="2000" dirty="0" smtClean="0"/>
                  <a:t>3: B[3][</a:t>
                </a:r>
                <a:r>
                  <a:rPr lang="en-US" altLang="ko-KR" sz="2000" dirty="0"/>
                  <a:t>0] = 1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                          </a:t>
                </a:r>
                <a:r>
                  <a:rPr lang="en-US" altLang="ko-KR" sz="2000" dirty="0" smtClean="0"/>
                  <a:t>B[3][</a:t>
                </a:r>
                <a:r>
                  <a:rPr lang="en-US" altLang="ko-KR" sz="2000" dirty="0"/>
                  <a:t>1] = </a:t>
                </a:r>
                <a:r>
                  <a:rPr lang="en-US" altLang="ko-KR" sz="2000" dirty="0" smtClean="0"/>
                  <a:t>B[2][</a:t>
                </a:r>
                <a:r>
                  <a:rPr lang="en-US" altLang="ko-KR" sz="2000" dirty="0"/>
                  <a:t>0] + </a:t>
                </a:r>
                <a:r>
                  <a:rPr lang="en-US" altLang="ko-KR" sz="2000" dirty="0" smtClean="0"/>
                  <a:t>B[2][</a:t>
                </a:r>
                <a:r>
                  <a:rPr lang="en-US" altLang="ko-KR" sz="2000" dirty="0"/>
                  <a:t>1] = </a:t>
                </a:r>
                <a:r>
                  <a:rPr lang="en-US" altLang="ko-KR" sz="2000" dirty="0" smtClean="0"/>
                  <a:t>1+2 </a:t>
                </a:r>
                <a:r>
                  <a:rPr lang="en-US" altLang="ko-KR" sz="2000" dirty="0"/>
                  <a:t>= </a:t>
                </a:r>
                <a:r>
                  <a:rPr lang="en-US" altLang="ko-KR" sz="2000" dirty="0" smtClean="0"/>
                  <a:t>3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                          B[3</a:t>
                </a:r>
                <a:r>
                  <a:rPr lang="en-US" altLang="ko-KR" sz="2000" dirty="0" smtClean="0"/>
                  <a:t>][2] </a:t>
                </a:r>
                <a:r>
                  <a:rPr lang="en-US" altLang="ko-KR" sz="2000" dirty="0"/>
                  <a:t>= B[2</a:t>
                </a:r>
                <a:r>
                  <a:rPr lang="en-US" altLang="ko-KR" sz="2000" dirty="0" smtClean="0"/>
                  <a:t>][1] </a:t>
                </a:r>
                <a:r>
                  <a:rPr lang="en-US" altLang="ko-KR" sz="2000" dirty="0"/>
                  <a:t>+ B[2</a:t>
                </a:r>
                <a:r>
                  <a:rPr lang="en-US" altLang="ko-KR" sz="2000" dirty="0" smtClean="0"/>
                  <a:t>][2] </a:t>
                </a:r>
                <a:r>
                  <a:rPr lang="en-US" altLang="ko-KR" sz="2000" dirty="0"/>
                  <a:t>= </a:t>
                </a:r>
                <a:r>
                  <a:rPr lang="en-US" altLang="ko-KR" sz="2000" dirty="0" smtClean="0"/>
                  <a:t>2+1 </a:t>
                </a:r>
                <a:r>
                  <a:rPr lang="en-US" altLang="ko-KR" sz="2000" dirty="0"/>
                  <a:t>= 3</a:t>
                </a:r>
              </a:p>
              <a:p>
                <a:pPr marL="0" indent="0">
                  <a:buNone/>
                </a:pPr>
                <a:r>
                  <a:rPr lang="en-US" altLang="ko-KR" sz="2000" dirty="0">
                    <a:solidFill>
                      <a:srgbClr val="7030A0"/>
                    </a:solidFill>
                  </a:rPr>
                  <a:t>●</a:t>
                </a:r>
                <a:r>
                  <a:rPr lang="en-US" altLang="ko-KR" sz="2000" dirty="0"/>
                  <a:t> Compute row </a:t>
                </a:r>
                <a:r>
                  <a:rPr lang="en-US" altLang="ko-KR" sz="2000" dirty="0" smtClean="0"/>
                  <a:t>4: B[4][</a:t>
                </a:r>
                <a:r>
                  <a:rPr lang="en-US" altLang="ko-KR" sz="2000" dirty="0"/>
                  <a:t>0] = 1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                          </a:t>
                </a:r>
                <a:r>
                  <a:rPr lang="en-US" altLang="ko-KR" sz="2000" dirty="0" smtClean="0"/>
                  <a:t>B[4][</a:t>
                </a:r>
                <a:r>
                  <a:rPr lang="en-US" altLang="ko-KR" sz="2000" dirty="0"/>
                  <a:t>1] = </a:t>
                </a:r>
                <a:r>
                  <a:rPr lang="en-US" altLang="ko-KR" sz="2000" dirty="0" smtClean="0"/>
                  <a:t>B[3][</a:t>
                </a:r>
                <a:r>
                  <a:rPr lang="en-US" altLang="ko-KR" sz="2000" dirty="0"/>
                  <a:t>0] + </a:t>
                </a:r>
                <a:r>
                  <a:rPr lang="en-US" altLang="ko-KR" sz="2000" dirty="0" smtClean="0"/>
                  <a:t>B[3][</a:t>
                </a:r>
                <a:r>
                  <a:rPr lang="en-US" altLang="ko-KR" sz="2000" dirty="0"/>
                  <a:t>1] = </a:t>
                </a:r>
                <a:r>
                  <a:rPr lang="en-US" altLang="ko-KR" sz="2000" dirty="0" smtClean="0"/>
                  <a:t>1+3 </a:t>
                </a:r>
                <a:r>
                  <a:rPr lang="en-US" altLang="ko-KR" sz="2000" dirty="0"/>
                  <a:t>= </a:t>
                </a:r>
                <a:r>
                  <a:rPr lang="en-US" altLang="ko-KR" sz="2000" dirty="0" smtClean="0"/>
                  <a:t>4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                          </a:t>
                </a:r>
                <a:r>
                  <a:rPr lang="en-US" altLang="ko-KR" sz="2000" dirty="0" smtClean="0"/>
                  <a:t>B[4][</a:t>
                </a:r>
                <a:r>
                  <a:rPr lang="en-US" altLang="ko-KR" sz="2000" dirty="0"/>
                  <a:t>2] = </a:t>
                </a:r>
                <a:r>
                  <a:rPr lang="en-US" altLang="ko-KR" sz="2000" dirty="0" smtClean="0"/>
                  <a:t>B[3][</a:t>
                </a:r>
                <a:r>
                  <a:rPr lang="en-US" altLang="ko-KR" sz="2000" dirty="0"/>
                  <a:t>1] + </a:t>
                </a:r>
                <a:r>
                  <a:rPr lang="en-US" altLang="ko-KR" sz="2000" dirty="0" smtClean="0"/>
                  <a:t>B[3][</a:t>
                </a:r>
                <a:r>
                  <a:rPr lang="en-US" altLang="ko-KR" sz="2000" dirty="0"/>
                  <a:t>2] = </a:t>
                </a:r>
                <a:r>
                  <a:rPr lang="en-US" altLang="ko-KR" sz="2000" dirty="0" smtClean="0"/>
                  <a:t>3+3 </a:t>
                </a:r>
                <a:r>
                  <a:rPr lang="en-US" altLang="ko-KR" sz="2000" dirty="0"/>
                  <a:t>= </a:t>
                </a:r>
                <a:r>
                  <a:rPr lang="en-US" altLang="ko-KR" sz="2000" dirty="0" smtClean="0"/>
                  <a:t>6</a:t>
                </a: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ko-KR" altLang="ko-KR" sz="2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4464" y="540327"/>
                <a:ext cx="11398827" cy="6224155"/>
              </a:xfrm>
              <a:blipFill rotWithShape="0">
                <a:blip r:embed="rId2"/>
                <a:stretch>
                  <a:fillRect l="-10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239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384464" y="540327"/>
                <a:ext cx="11398827" cy="622415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ko-KR" b="1" dirty="0" smtClean="0">
                    <a:solidFill>
                      <a:srgbClr val="C00000"/>
                    </a:solidFill>
                  </a:rPr>
                  <a:t>▣</a:t>
                </a:r>
                <a:r>
                  <a:rPr lang="en-US" altLang="ko-KR" b="1" dirty="0" smtClean="0"/>
                  <a:t> [</a:t>
                </a:r>
                <a:r>
                  <a:rPr lang="ko-KR" altLang="en-US" b="1" dirty="0" smtClean="0"/>
                  <a:t>문제 </a:t>
                </a:r>
                <a:r>
                  <a:rPr lang="en-US" altLang="ko-KR" b="1" dirty="0" smtClean="0"/>
                  <a:t>1] : </a:t>
                </a:r>
                <a:r>
                  <a:rPr lang="ko-KR" altLang="en-US" b="1" dirty="0" smtClean="0"/>
                  <a:t>다음 물음에 답하여라</a:t>
                </a:r>
                <a:r>
                  <a:rPr lang="en-US" altLang="ko-KR" b="1" dirty="0" smtClean="0"/>
                  <a:t>.</a:t>
                </a:r>
                <a:endParaRPr lang="en-US" altLang="ko-KR" b="1" kern="100" dirty="0" smtClean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2000" dirty="0"/>
                  <a:t> </a:t>
                </a:r>
                <a:endParaRPr lang="en-US" altLang="ko-KR" sz="2000" dirty="0" smtClean="0"/>
              </a:p>
              <a:p>
                <a:pPr marL="0" indent="0">
                  <a:buNone/>
                </a:pPr>
                <a:endParaRPr lang="en-US" altLang="ko-KR" sz="2000" dirty="0" smtClean="0"/>
              </a:p>
              <a:p>
                <a:pPr marL="0" indent="0">
                  <a:buNone/>
                </a:pPr>
                <a:r>
                  <a:rPr lang="en-US" altLang="ko-KR" sz="2400" dirty="0"/>
                  <a:t>1. (a + b)</a:t>
                </a:r>
                <a:r>
                  <a:rPr lang="en-US" altLang="ko-KR" sz="2400" baseline="30000" dirty="0"/>
                  <a:t>7</a:t>
                </a:r>
                <a:r>
                  <a:rPr lang="ko-KR" altLang="ko-KR" sz="2400" dirty="0"/>
                  <a:t>의 전개식에서</a:t>
                </a:r>
                <a:r>
                  <a:rPr lang="en-US" altLang="ko-KR" sz="2400" dirty="0"/>
                  <a:t> a</a:t>
                </a:r>
                <a:r>
                  <a:rPr lang="en-US" altLang="ko-KR" sz="2400" baseline="30000" dirty="0"/>
                  <a:t>4</a:t>
                </a:r>
                <a:r>
                  <a:rPr lang="en-US" altLang="ko-KR" sz="2400" dirty="0"/>
                  <a:t>b</a:t>
                </a:r>
                <a:r>
                  <a:rPr lang="en-US" altLang="ko-KR" sz="2400" baseline="30000" dirty="0"/>
                  <a:t>3</a:t>
                </a:r>
                <a:r>
                  <a:rPr lang="ko-KR" altLang="ko-KR" sz="2400" dirty="0"/>
                  <a:t>의 계수를 구하여라</a:t>
                </a:r>
                <a:r>
                  <a:rPr lang="en-US" altLang="ko-KR" sz="2400" dirty="0"/>
                  <a:t>. </a:t>
                </a:r>
                <a:endParaRPr lang="en-US" altLang="ko-KR" sz="2400" dirty="0" smtClean="0"/>
              </a:p>
              <a:p>
                <a:pPr marL="0" indent="0">
                  <a:buNone/>
                </a:pPr>
                <a:endParaRPr lang="en-US" altLang="ko-KR" sz="2400" dirty="0" smtClean="0"/>
              </a:p>
              <a:p>
                <a:pPr marL="0" indent="0">
                  <a:buNone/>
                </a:pPr>
                <a:endParaRPr lang="ko-KR" altLang="ko-KR" sz="2000" dirty="0"/>
              </a:p>
              <a:p>
                <a:pPr marL="0" indent="0">
                  <a:buNone/>
                </a:pPr>
                <a:r>
                  <a:rPr lang="en-US" altLang="ko-KR" sz="2400" kern="100" dirty="0" smtClean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2</a:t>
                </a:r>
                <a:r>
                  <a:rPr lang="en-US" altLang="ko-KR" sz="2400" kern="1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altLang="ko-KR" sz="24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(2</m:t>
                    </m:r>
                    <m:r>
                      <m:rPr>
                        <m:sty m:val="p"/>
                      </m:rPr>
                      <a:rPr lang="en-US" altLang="ko-KR" sz="24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a:rPr lang="en-US" altLang="ko-KR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 </m:t>
                    </m:r>
                    <m:f>
                      <m:fPr>
                        <m:ctrlPr>
                          <a:rPr lang="ko-KR" altLang="ko-KR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ko-KR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  <m:sSup>
                      <m:sSupPr>
                        <m:ctrlPr>
                          <a:rPr lang="ko-KR" altLang="ko-KR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ko-KR" altLang="ko-KR" sz="2400" kern="1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의 전개식에서 </a:t>
                </a:r>
                <a:r>
                  <a:rPr lang="ko-KR" altLang="ko-KR" sz="2400" kern="100" dirty="0" err="1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상수항과</a:t>
                </a:r>
                <a:r>
                  <a:rPr lang="en-US" altLang="ko-KR" sz="2400" kern="1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x</a:t>
                </a:r>
                <a:r>
                  <a:rPr lang="en-US" altLang="ko-KR" sz="2400" kern="100" baseline="300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4</a:t>
                </a:r>
                <a:r>
                  <a:rPr lang="ko-KR" altLang="ko-KR" sz="2400" kern="1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의 계수</a:t>
                </a:r>
                <a:r>
                  <a:rPr lang="en-US" altLang="ko-KR" sz="2400" kern="1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ko-KR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ko-KR" altLang="ko-KR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ko-KR" altLang="ko-KR" sz="2400" kern="1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의 계수를</a:t>
                </a:r>
                <a:endParaRPr lang="ko-KR" altLang="ko-KR" sz="1200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indent="0">
                  <a:spcAft>
                    <a:spcPts val="0"/>
                  </a:spcAft>
                  <a:buNone/>
                </a:pPr>
                <a:r>
                  <a:rPr lang="en-US" altLang="ko-KR" sz="2400" kern="1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ko-KR" sz="2400" kern="1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구하여라</a:t>
                </a:r>
                <a:r>
                  <a:rPr lang="en-US" altLang="ko-KR" sz="2400" kern="1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. </a:t>
                </a:r>
                <a:endParaRPr lang="ko-KR" altLang="ko-KR" sz="1200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ko-KR" altLang="en-US" sz="24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4464" y="540327"/>
                <a:ext cx="11398827" cy="6224155"/>
              </a:xfrm>
              <a:blipFill rotWithShape="0">
                <a:blip r:embed="rId2"/>
                <a:stretch>
                  <a:fillRect l="-1070" t="-17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123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55864" y="114300"/>
                <a:ext cx="11959936" cy="654627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ko-KR" b="1" dirty="0" smtClean="0">
                    <a:solidFill>
                      <a:srgbClr val="C00000"/>
                    </a:solidFill>
                  </a:rPr>
                  <a:t>●</a:t>
                </a:r>
                <a:r>
                  <a:rPr lang="en-US" altLang="ko-KR" b="1" dirty="0" smtClean="0"/>
                  <a:t> [</a:t>
                </a:r>
                <a:r>
                  <a:rPr lang="ko-KR" altLang="en-US" b="1" dirty="0" smtClean="0"/>
                  <a:t>풀이</a:t>
                </a:r>
                <a:r>
                  <a:rPr lang="en-US" altLang="ko-KR" b="1" dirty="0" smtClean="0"/>
                  <a:t>] : </a:t>
                </a:r>
                <a:r>
                  <a:rPr lang="en-US" altLang="ko-KR" sz="2000" dirty="0"/>
                  <a:t> </a:t>
                </a:r>
                <a:endParaRPr lang="en-US" altLang="ko-KR" sz="2000" dirty="0" smtClean="0"/>
              </a:p>
              <a:p>
                <a:pPr marL="0" indent="0">
                  <a:buNone/>
                </a:pPr>
                <a:endParaRPr lang="en-US" altLang="ko-KR" sz="2000" dirty="0" smtClean="0"/>
              </a:p>
              <a:p>
                <a:pPr marL="0" indent="0">
                  <a:buNone/>
                </a:pPr>
                <a:r>
                  <a:rPr lang="en-US" altLang="ko-KR" sz="2400" dirty="0"/>
                  <a:t>1. (a + b)</a:t>
                </a:r>
                <a:r>
                  <a:rPr lang="en-US" altLang="ko-KR" sz="2400" baseline="30000" dirty="0"/>
                  <a:t>7</a:t>
                </a:r>
                <a:r>
                  <a:rPr lang="ko-KR" altLang="ko-KR" sz="2400" dirty="0"/>
                  <a:t>의 전개식에서</a:t>
                </a:r>
                <a:r>
                  <a:rPr lang="en-US" altLang="ko-KR" sz="2400" dirty="0"/>
                  <a:t> a</a:t>
                </a:r>
                <a:r>
                  <a:rPr lang="en-US" altLang="ko-KR" sz="2400" baseline="30000" dirty="0"/>
                  <a:t>4</a:t>
                </a:r>
                <a:r>
                  <a:rPr lang="en-US" altLang="ko-KR" sz="2400" dirty="0"/>
                  <a:t>b</a:t>
                </a:r>
                <a:r>
                  <a:rPr lang="en-US" altLang="ko-KR" sz="2400" baseline="30000" dirty="0"/>
                  <a:t>3</a:t>
                </a:r>
                <a:r>
                  <a:rPr lang="ko-KR" altLang="ko-KR" sz="2400" dirty="0"/>
                  <a:t>의 계수를 구하여라</a:t>
                </a:r>
                <a:r>
                  <a:rPr lang="en-US" altLang="ko-KR" sz="2400" dirty="0"/>
                  <a:t>. </a:t>
                </a:r>
                <a:endParaRPr lang="en-US" altLang="ko-KR" sz="2400" dirty="0" smtClean="0"/>
              </a:p>
              <a:p>
                <a:pPr marL="0" indent="0">
                  <a:buNone/>
                </a:pPr>
                <a:endParaRPr lang="en-US" altLang="ko-KR" sz="2400" dirty="0" smtClean="0"/>
              </a:p>
              <a:p>
                <a:pPr marL="0" indent="0">
                  <a:buNone/>
                </a:pPr>
                <a:r>
                  <a:rPr lang="en-US" altLang="ko-KR" sz="2400" dirty="0" smtClean="0"/>
                  <a:t>            </a:t>
                </a:r>
                <a:r>
                  <a:rPr lang="en-US" altLang="ko-KR" sz="2400" baseline="-25000" dirty="0" smtClean="0"/>
                  <a:t>7</a:t>
                </a:r>
                <a:r>
                  <a:rPr lang="en-US" altLang="ko-KR" sz="2400" dirty="0" smtClean="0"/>
                  <a:t>C</a:t>
                </a:r>
                <a:r>
                  <a:rPr lang="en-US" altLang="ko-KR" sz="2400" baseline="-25000" dirty="0" smtClean="0"/>
                  <a:t>3 </a:t>
                </a:r>
                <a:r>
                  <a:rPr lang="en-US" altLang="ko-KR" sz="2400" dirty="0" smtClean="0"/>
                  <a:t>=</a:t>
                </a:r>
                <a:r>
                  <a:rPr lang="en-US" altLang="ko-KR" sz="2400" baseline="-25000" dirty="0" smtClean="0"/>
                  <a:t> </a:t>
                </a:r>
                <a:r>
                  <a:rPr lang="en-US" altLang="ko-KR" sz="2400" dirty="0" smtClean="0"/>
                  <a:t>35</a:t>
                </a:r>
              </a:p>
              <a:p>
                <a:pPr marL="0" indent="0">
                  <a:buNone/>
                </a:pPr>
                <a:endParaRPr lang="ko-KR" altLang="ko-KR" sz="2000" dirty="0"/>
              </a:p>
              <a:p>
                <a:pPr marL="0" indent="0">
                  <a:buNone/>
                </a:pPr>
                <a:r>
                  <a:rPr lang="en-US" altLang="ko-KR" sz="2400" kern="100" dirty="0" smtClean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2</a:t>
                </a:r>
                <a:r>
                  <a:rPr lang="en-US" altLang="ko-KR" sz="2400" kern="1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altLang="ko-KR" sz="24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(2</m:t>
                    </m:r>
                    <m:r>
                      <m:rPr>
                        <m:sty m:val="p"/>
                      </m:rPr>
                      <a:rPr lang="en-US" altLang="ko-KR" sz="24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a:rPr lang="en-US" altLang="ko-KR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 </m:t>
                    </m:r>
                    <m:f>
                      <m:fPr>
                        <m:ctrlPr>
                          <a:rPr lang="ko-KR" altLang="ko-KR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ko-KR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  <m:sSup>
                      <m:sSupPr>
                        <m:ctrlPr>
                          <a:rPr lang="ko-KR" altLang="ko-KR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ko-KR" altLang="ko-KR" sz="2400" kern="1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의 전개식에서 </a:t>
                </a:r>
                <a:r>
                  <a:rPr lang="ko-KR" altLang="ko-KR" sz="2400" kern="100" dirty="0" err="1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상수항과</a:t>
                </a:r>
                <a:r>
                  <a:rPr lang="en-US" altLang="ko-KR" sz="2400" kern="1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x</a:t>
                </a:r>
                <a:r>
                  <a:rPr lang="en-US" altLang="ko-KR" sz="2400" kern="100" baseline="300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4</a:t>
                </a:r>
                <a:r>
                  <a:rPr lang="ko-KR" altLang="ko-KR" sz="2400" kern="1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의 계수</a:t>
                </a:r>
                <a:r>
                  <a:rPr lang="en-US" altLang="ko-KR" sz="2400" kern="1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ko-KR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ko-KR" altLang="ko-KR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ko-KR" altLang="ko-KR" sz="2400" kern="1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의 계수를</a:t>
                </a:r>
                <a:endParaRPr lang="ko-KR" altLang="ko-KR" sz="1200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indent="0">
                  <a:spcAft>
                    <a:spcPts val="0"/>
                  </a:spcAft>
                  <a:buNone/>
                </a:pPr>
                <a:r>
                  <a:rPr lang="en-US" altLang="ko-KR" sz="2400" kern="1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ko-KR" sz="2400" kern="1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구하여라</a:t>
                </a:r>
                <a:r>
                  <a:rPr lang="en-US" altLang="ko-KR" sz="2400" kern="1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. </a:t>
                </a:r>
                <a:endParaRPr lang="en-US" altLang="ko-KR" sz="2400" kern="100" dirty="0" smtClean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indent="0">
                  <a:spcAft>
                    <a:spcPts val="0"/>
                  </a:spcAft>
                  <a:buNone/>
                </a:pPr>
                <a:endParaRPr lang="ko-KR" altLang="ko-KR" sz="1200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2400" dirty="0" smtClean="0"/>
                  <a:t>   (1) </a:t>
                </a:r>
                <a:r>
                  <a:rPr lang="en-US" altLang="ko-KR" sz="2400" baseline="-25000" dirty="0" smtClean="0"/>
                  <a:t>8</a:t>
                </a:r>
                <a:r>
                  <a:rPr lang="en-US" altLang="ko-KR" sz="2400" dirty="0" smtClean="0"/>
                  <a:t>C</a:t>
                </a:r>
                <a:r>
                  <a:rPr lang="en-US" altLang="ko-KR" sz="2400" baseline="-25000" dirty="0" smtClean="0"/>
                  <a:t>4  </a:t>
                </a:r>
                <a:r>
                  <a:rPr lang="en-US" altLang="ko-KR" sz="2400" dirty="0" smtClean="0"/>
                  <a:t>(2x)</a:t>
                </a:r>
                <a:r>
                  <a:rPr lang="en-US" altLang="ko-KR" sz="2400" baseline="30000" dirty="0" smtClean="0"/>
                  <a:t>4</a:t>
                </a:r>
                <a:r>
                  <a:rPr lang="en-US" altLang="ko-KR" sz="2400" dirty="0" smtClean="0"/>
                  <a:t> (1/x)</a:t>
                </a:r>
                <a:r>
                  <a:rPr lang="en-US" altLang="ko-KR" sz="2400" baseline="30000" dirty="0" smtClean="0"/>
                  <a:t>4 </a:t>
                </a:r>
                <a:r>
                  <a:rPr lang="en-US" altLang="ko-KR" sz="2400" dirty="0" smtClean="0"/>
                  <a:t>= 1120</a:t>
                </a:r>
              </a:p>
              <a:p>
                <a:pPr marL="0" indent="0">
                  <a:buNone/>
                </a:pPr>
                <a:r>
                  <a:rPr lang="en-US" altLang="ko-KR" sz="2400" baseline="30000" dirty="0" smtClean="0"/>
                  <a:t>     </a:t>
                </a:r>
                <a:r>
                  <a:rPr lang="en-US" altLang="ko-KR" sz="2400" dirty="0" smtClean="0"/>
                  <a:t>(2) </a:t>
                </a:r>
                <a:r>
                  <a:rPr lang="en-US" altLang="ko-KR" sz="2400" baseline="-25000" dirty="0" smtClean="0"/>
                  <a:t>8</a:t>
                </a:r>
                <a:r>
                  <a:rPr lang="en-US" altLang="ko-KR" sz="2400" dirty="0" smtClean="0"/>
                  <a:t>C</a:t>
                </a:r>
                <a:r>
                  <a:rPr lang="en-US" altLang="ko-KR" sz="2400" baseline="-25000" dirty="0" smtClean="0"/>
                  <a:t>2  </a:t>
                </a:r>
                <a:r>
                  <a:rPr lang="en-US" altLang="ko-KR" sz="2400" dirty="0"/>
                  <a:t>(</a:t>
                </a:r>
                <a:r>
                  <a:rPr lang="en-US" altLang="ko-KR" sz="2400" dirty="0" smtClean="0"/>
                  <a:t>2x)</a:t>
                </a:r>
                <a:r>
                  <a:rPr lang="en-US" altLang="ko-KR" sz="2400" baseline="30000" dirty="0" smtClean="0"/>
                  <a:t>6</a:t>
                </a:r>
                <a:r>
                  <a:rPr lang="en-US" altLang="ko-KR" sz="2400" dirty="0" smtClean="0"/>
                  <a:t> </a:t>
                </a:r>
                <a:r>
                  <a:rPr lang="en-US" altLang="ko-KR" sz="2400" dirty="0"/>
                  <a:t>(</a:t>
                </a:r>
                <a:r>
                  <a:rPr lang="en-US" altLang="ko-KR" sz="2400" dirty="0" smtClean="0"/>
                  <a:t>1/x)</a:t>
                </a:r>
                <a:r>
                  <a:rPr lang="en-US" altLang="ko-KR" sz="2400" baseline="30000" dirty="0" smtClean="0"/>
                  <a:t>2 </a:t>
                </a:r>
                <a:r>
                  <a:rPr lang="en-US" altLang="ko-KR" sz="2400" dirty="0"/>
                  <a:t>= </a:t>
                </a:r>
                <a:r>
                  <a:rPr lang="en-US" altLang="ko-KR" sz="2400" baseline="-25000" dirty="0" smtClean="0"/>
                  <a:t>8</a:t>
                </a:r>
                <a:r>
                  <a:rPr lang="en-US" altLang="ko-KR" sz="2400" dirty="0" smtClean="0"/>
                  <a:t>C</a:t>
                </a:r>
                <a:r>
                  <a:rPr lang="en-US" altLang="ko-KR" sz="2400" baseline="-25000" dirty="0" smtClean="0"/>
                  <a:t>2</a:t>
                </a:r>
                <a:r>
                  <a:rPr lang="en-US" altLang="ko-KR" sz="2400" dirty="0" smtClean="0"/>
                  <a:t> * (2)</a:t>
                </a:r>
                <a:r>
                  <a:rPr lang="en-US" altLang="ko-KR" sz="2400" baseline="30000" dirty="0" smtClean="0"/>
                  <a:t>6 </a:t>
                </a:r>
                <a:r>
                  <a:rPr lang="en-US" altLang="ko-KR" sz="2400" dirty="0" smtClean="0"/>
                  <a:t>* </a:t>
                </a:r>
                <a:r>
                  <a:rPr lang="en-US" altLang="ko-KR" sz="2400" dirty="0" smtClean="0">
                    <a:solidFill>
                      <a:srgbClr val="C00000"/>
                    </a:solidFill>
                  </a:rPr>
                  <a:t>x</a:t>
                </a:r>
                <a:r>
                  <a:rPr lang="en-US" altLang="ko-KR" sz="2400" baseline="30000" dirty="0" smtClean="0">
                    <a:solidFill>
                      <a:srgbClr val="C00000"/>
                    </a:solidFill>
                  </a:rPr>
                  <a:t>4</a:t>
                </a:r>
                <a:r>
                  <a:rPr lang="en-US" altLang="ko-KR" sz="2400" baseline="30000" dirty="0" smtClean="0"/>
                  <a:t> </a:t>
                </a:r>
                <a:r>
                  <a:rPr lang="en-US" altLang="ko-KR" sz="2400" dirty="0" smtClean="0"/>
                  <a:t>= 28 * 64 = 1792</a:t>
                </a:r>
              </a:p>
              <a:p>
                <a:pPr marL="0" indent="0">
                  <a:buNone/>
                </a:pPr>
                <a:r>
                  <a:rPr lang="en-US" altLang="ko-KR" sz="2400" baseline="30000" dirty="0"/>
                  <a:t> </a:t>
                </a:r>
                <a:r>
                  <a:rPr lang="en-US" altLang="ko-KR" sz="2400" baseline="30000" dirty="0" smtClean="0"/>
                  <a:t>    </a:t>
                </a:r>
                <a:r>
                  <a:rPr lang="en-US" altLang="ko-KR" sz="2400" dirty="0" smtClean="0"/>
                  <a:t>(3) </a:t>
                </a:r>
                <a:r>
                  <a:rPr lang="en-US" altLang="ko-KR" sz="2400" baseline="-25000" dirty="0" smtClean="0"/>
                  <a:t>8</a:t>
                </a:r>
                <a:r>
                  <a:rPr lang="en-US" altLang="ko-KR" sz="2400" dirty="0" smtClean="0"/>
                  <a:t>C</a:t>
                </a:r>
                <a:r>
                  <a:rPr lang="en-US" altLang="ko-KR" sz="2400" baseline="-25000" dirty="0" smtClean="0"/>
                  <a:t>5  </a:t>
                </a:r>
                <a:r>
                  <a:rPr lang="en-US" altLang="ko-KR" sz="2400" dirty="0"/>
                  <a:t>(</a:t>
                </a:r>
                <a:r>
                  <a:rPr lang="en-US" altLang="ko-KR" sz="2400" dirty="0" smtClean="0"/>
                  <a:t>2x)</a:t>
                </a:r>
                <a:r>
                  <a:rPr lang="en-US" altLang="ko-KR" sz="2400" baseline="30000" dirty="0" smtClean="0"/>
                  <a:t>3</a:t>
                </a:r>
                <a:r>
                  <a:rPr lang="en-US" altLang="ko-KR" sz="2400" dirty="0" smtClean="0"/>
                  <a:t> </a:t>
                </a:r>
                <a:r>
                  <a:rPr lang="en-US" altLang="ko-KR" sz="2400" dirty="0"/>
                  <a:t>(</a:t>
                </a:r>
                <a:r>
                  <a:rPr lang="en-US" altLang="ko-KR" sz="2400" dirty="0" smtClean="0"/>
                  <a:t>1/x)</a:t>
                </a:r>
                <a:r>
                  <a:rPr lang="en-US" altLang="ko-KR" sz="2400" baseline="30000" dirty="0" smtClean="0"/>
                  <a:t>5 </a:t>
                </a:r>
                <a:r>
                  <a:rPr lang="en-US" altLang="ko-KR" sz="2400" dirty="0"/>
                  <a:t>= </a:t>
                </a:r>
                <a:r>
                  <a:rPr lang="en-US" altLang="ko-KR" sz="2400" baseline="-25000" dirty="0" smtClean="0"/>
                  <a:t>8</a:t>
                </a:r>
                <a:r>
                  <a:rPr lang="en-US" altLang="ko-KR" sz="2400" dirty="0" smtClean="0"/>
                  <a:t>C</a:t>
                </a:r>
                <a:r>
                  <a:rPr lang="en-US" altLang="ko-KR" sz="2400" baseline="-25000" dirty="0" smtClean="0"/>
                  <a:t>5</a:t>
                </a:r>
                <a:r>
                  <a:rPr lang="en-US" altLang="ko-KR" sz="2400" dirty="0" smtClean="0"/>
                  <a:t> </a:t>
                </a:r>
                <a:r>
                  <a:rPr lang="en-US" altLang="ko-KR" sz="2400" dirty="0"/>
                  <a:t>* (</a:t>
                </a:r>
                <a:r>
                  <a:rPr lang="en-US" altLang="ko-KR" sz="2400" dirty="0" smtClean="0"/>
                  <a:t>2)</a:t>
                </a:r>
                <a:r>
                  <a:rPr lang="en-US" altLang="ko-KR" sz="2400" baseline="30000" dirty="0" smtClean="0"/>
                  <a:t>3 </a:t>
                </a:r>
                <a:r>
                  <a:rPr lang="en-US" altLang="ko-KR" sz="2400" dirty="0"/>
                  <a:t>* </a:t>
                </a:r>
                <a:r>
                  <a:rPr lang="en-US" altLang="ko-KR" sz="2400" dirty="0" smtClean="0">
                    <a:solidFill>
                      <a:srgbClr val="C00000"/>
                    </a:solidFill>
                  </a:rPr>
                  <a:t>1/x</a:t>
                </a:r>
                <a:r>
                  <a:rPr lang="en-US" altLang="ko-KR" sz="2400" baseline="30000" dirty="0" smtClean="0">
                    <a:solidFill>
                      <a:srgbClr val="C00000"/>
                    </a:solidFill>
                  </a:rPr>
                  <a:t>2</a:t>
                </a:r>
                <a:r>
                  <a:rPr lang="en-US" altLang="ko-KR" sz="2400" baseline="30000" dirty="0" smtClean="0"/>
                  <a:t> </a:t>
                </a:r>
                <a:r>
                  <a:rPr lang="en-US" altLang="ko-KR" sz="2400" dirty="0"/>
                  <a:t>= </a:t>
                </a:r>
                <a:r>
                  <a:rPr lang="en-US" altLang="ko-KR" sz="2400" dirty="0" smtClean="0"/>
                  <a:t>56 </a:t>
                </a:r>
                <a:r>
                  <a:rPr lang="en-US" altLang="ko-KR" sz="2400" dirty="0"/>
                  <a:t>* </a:t>
                </a:r>
                <a:r>
                  <a:rPr lang="en-US" altLang="ko-KR" sz="2400" dirty="0" smtClean="0"/>
                  <a:t>8 </a:t>
                </a:r>
                <a:r>
                  <a:rPr lang="en-US" altLang="ko-KR" sz="2400" dirty="0"/>
                  <a:t>= </a:t>
                </a:r>
                <a:r>
                  <a:rPr lang="en-US" altLang="ko-KR" sz="2400" dirty="0" smtClean="0"/>
                  <a:t>448</a:t>
                </a:r>
                <a:endParaRPr lang="ko-KR" altLang="en-US" sz="2400" baseline="30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5864" y="114300"/>
                <a:ext cx="11959936" cy="6546273"/>
              </a:xfrm>
              <a:blipFill rotWithShape="0">
                <a:blip r:embed="rId2"/>
                <a:stretch>
                  <a:fillRect l="-1070" t="-16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오른쪽 화살표 1"/>
          <p:cNvSpPr/>
          <p:nvPr/>
        </p:nvSpPr>
        <p:spPr>
          <a:xfrm>
            <a:off x="748146" y="2057400"/>
            <a:ext cx="675409" cy="3325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84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7036" y="72735"/>
            <a:ext cx="11835245" cy="6691747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002060"/>
                </a:solidFill>
              </a:rPr>
              <a:t>3.2</a:t>
            </a:r>
            <a:r>
              <a:rPr lang="en-US" altLang="ko-KR" b="1" dirty="0" smtClean="0"/>
              <a:t> </a:t>
            </a:r>
            <a:r>
              <a:rPr lang="en-US" altLang="ko-KR" b="1" dirty="0" smtClean="0">
                <a:solidFill>
                  <a:schemeClr val="accent2">
                    <a:lumMod val="50000"/>
                  </a:schemeClr>
                </a:solidFill>
              </a:rPr>
              <a:t>Floyd’s Algorithm</a:t>
            </a:r>
            <a:r>
              <a:rPr lang="en-US" altLang="ko-KR" b="1" dirty="0" smtClean="0">
                <a:solidFill>
                  <a:srgbClr val="C00000"/>
                </a:solidFill>
              </a:rPr>
              <a:t> </a:t>
            </a:r>
            <a:r>
              <a:rPr lang="en-US" altLang="ko-KR" b="1" dirty="0" smtClean="0"/>
              <a:t>for</a:t>
            </a:r>
            <a:r>
              <a:rPr lang="en-US" altLang="ko-KR" b="1" dirty="0" smtClean="0">
                <a:solidFill>
                  <a:srgbClr val="C00000"/>
                </a:solidFill>
              </a:rPr>
              <a:t> </a:t>
            </a:r>
            <a:r>
              <a:rPr lang="en-US" altLang="ko-KR" b="1" dirty="0" smtClean="0">
                <a:solidFill>
                  <a:srgbClr val="7030A0"/>
                </a:solidFill>
              </a:rPr>
              <a:t>Shortest Paths</a:t>
            </a:r>
            <a:endParaRPr lang="en-US" altLang="ko-KR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ko-KR" sz="2400" b="1" dirty="0"/>
              <a:t> </a:t>
            </a:r>
            <a:endParaRPr lang="en-US" altLang="ko-KR" sz="2400" b="1" dirty="0" smtClean="0"/>
          </a:p>
          <a:p>
            <a:pPr marL="0" indent="0">
              <a:buNone/>
            </a:pPr>
            <a:r>
              <a:rPr lang="en-US" altLang="ko-KR" sz="2400" b="1" dirty="0" smtClean="0">
                <a:solidFill>
                  <a:srgbClr val="7030A0"/>
                </a:solidFill>
              </a:rPr>
              <a:t>●</a:t>
            </a:r>
            <a:r>
              <a:rPr lang="en-US" altLang="ko-KR" sz="2400" b="1" dirty="0" smtClean="0"/>
              <a:t> The graph is called a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weighted graph</a:t>
            </a:r>
            <a:r>
              <a:rPr lang="en-US" altLang="ko-KR" sz="2400" b="1" dirty="0" smtClean="0"/>
              <a:t>. </a:t>
            </a:r>
          </a:p>
          <a:p>
            <a:pPr marL="0" indent="0">
              <a:buNone/>
            </a:pPr>
            <a:r>
              <a:rPr lang="en-US" altLang="ko-KR" sz="2400" b="1" dirty="0"/>
              <a:t> </a:t>
            </a:r>
            <a:r>
              <a:rPr lang="en-US" altLang="ko-KR" sz="2400" b="1" dirty="0" smtClean="0"/>
              <a:t>   In many applications, they represent </a:t>
            </a:r>
            <a:r>
              <a:rPr lang="en-US" altLang="ko-KR" sz="2400" b="1" u="sng" dirty="0" smtClean="0">
                <a:ln>
                  <a:solidFill>
                    <a:srgbClr val="002060"/>
                  </a:solidFill>
                </a:ln>
                <a:solidFill>
                  <a:schemeClr val="accent1">
                    <a:lumMod val="50000"/>
                  </a:schemeClr>
                </a:solidFill>
              </a:rPr>
              <a:t>distances</a:t>
            </a:r>
            <a:r>
              <a:rPr lang="en-US" altLang="ko-KR" sz="2400" b="1" dirty="0" smtClean="0"/>
              <a:t>. </a:t>
            </a:r>
          </a:p>
          <a:p>
            <a:pPr marL="0" indent="0">
              <a:buNone/>
            </a:pPr>
            <a:r>
              <a:rPr lang="en-US" altLang="ko-KR" sz="2400" b="1" dirty="0" smtClean="0"/>
              <a:t>   </a:t>
            </a:r>
          </a:p>
          <a:p>
            <a:pPr marL="0" indent="0">
              <a:buNone/>
            </a:pPr>
            <a:r>
              <a:rPr lang="en-US" altLang="ko-KR" sz="2400" b="1" dirty="0" smtClean="0"/>
              <a:t>         </a:t>
            </a:r>
            <a:endParaRPr lang="en-US" altLang="ko-KR" sz="2000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502" y="2107259"/>
            <a:ext cx="6173110" cy="43569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85935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7036" y="72735"/>
            <a:ext cx="11835245" cy="6691747"/>
          </a:xfrm>
        </p:spPr>
        <p:txBody>
          <a:bodyPr/>
          <a:lstStyle/>
          <a:p>
            <a:pPr marL="0" indent="0">
              <a:buNone/>
            </a:pPr>
            <a:endParaRPr lang="en-US" altLang="ko-KR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ko-KR" b="1" dirty="0" smtClean="0">
                <a:solidFill>
                  <a:srgbClr val="7030A0"/>
                </a:solidFill>
              </a:rPr>
              <a:t>●</a:t>
            </a:r>
            <a:r>
              <a:rPr lang="en-US" altLang="ko-KR" b="1" dirty="0" smtClean="0"/>
              <a:t> sequence: [v1, v4, v3] is path. </a:t>
            </a:r>
          </a:p>
          <a:p>
            <a:pPr marL="0" indent="0">
              <a:buNone/>
            </a:pPr>
            <a:endParaRPr lang="en-US" altLang="ko-KR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ko-KR" b="1" dirty="0" smtClean="0">
                <a:solidFill>
                  <a:srgbClr val="7030A0"/>
                </a:solidFill>
              </a:rPr>
              <a:t>●</a:t>
            </a:r>
            <a:r>
              <a:rPr lang="en-US" altLang="ko-KR" b="1" dirty="0" smtClean="0"/>
              <a:t> </a:t>
            </a:r>
            <a:r>
              <a:rPr lang="en-US" altLang="ko-KR" b="1" dirty="0"/>
              <a:t>sequence: [</a:t>
            </a:r>
            <a:r>
              <a:rPr lang="en-US" altLang="ko-KR" b="1" dirty="0" smtClean="0"/>
              <a:t>v5, </a:t>
            </a:r>
            <a:r>
              <a:rPr lang="en-US" altLang="ko-KR" b="1" dirty="0"/>
              <a:t>v4, </a:t>
            </a:r>
            <a:r>
              <a:rPr lang="en-US" altLang="ko-KR" b="1" dirty="0" smtClean="0"/>
              <a:t>v1] </a:t>
            </a:r>
            <a:r>
              <a:rPr lang="en-US" altLang="ko-KR" b="1" dirty="0"/>
              <a:t>is </a:t>
            </a:r>
            <a:r>
              <a:rPr lang="en-US" altLang="ko-KR" b="1" dirty="0" smtClean="0"/>
              <a:t>not path</a:t>
            </a:r>
            <a:r>
              <a:rPr lang="en-US" altLang="ko-KR" b="1" dirty="0"/>
              <a:t>. </a:t>
            </a:r>
          </a:p>
          <a:p>
            <a:pPr marL="0" indent="0">
              <a:buNone/>
            </a:pPr>
            <a:endParaRPr lang="en-US" altLang="ko-KR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ko-KR" b="1" dirty="0" smtClean="0">
                <a:solidFill>
                  <a:srgbClr val="7030A0"/>
                </a:solidFill>
              </a:rPr>
              <a:t>●</a:t>
            </a:r>
            <a:r>
              <a:rPr lang="en-US" altLang="ko-KR" b="1" dirty="0" smtClean="0"/>
              <a:t> </a:t>
            </a:r>
            <a:r>
              <a:rPr lang="en-US" altLang="ko-KR" b="1" dirty="0"/>
              <a:t>sequence: [v1, v4, </a:t>
            </a:r>
            <a:r>
              <a:rPr lang="en-US" altLang="ko-KR" b="1" dirty="0" smtClean="0"/>
              <a:t>v5, v1] </a:t>
            </a:r>
            <a:r>
              <a:rPr lang="en-US" altLang="ko-KR" b="1" dirty="0"/>
              <a:t>is </a:t>
            </a:r>
            <a:r>
              <a:rPr lang="en-US" altLang="ko-KR" b="1" dirty="0" smtClean="0"/>
              <a:t>cycle</a:t>
            </a:r>
            <a:r>
              <a:rPr lang="en-US" altLang="ko-KR" sz="2400" b="1" dirty="0" smtClean="0"/>
              <a:t>. </a:t>
            </a:r>
            <a:endParaRPr lang="en-US" altLang="ko-KR" sz="2400" b="1" dirty="0"/>
          </a:p>
          <a:p>
            <a:pPr marL="0" indent="0">
              <a:buNone/>
            </a:pPr>
            <a:endParaRPr lang="en-US" altLang="ko-KR" sz="2400" b="1" dirty="0" smtClean="0"/>
          </a:p>
          <a:p>
            <a:pPr marL="0" indent="0">
              <a:buNone/>
            </a:pPr>
            <a:r>
              <a:rPr lang="en-US" altLang="ko-KR" b="1" dirty="0">
                <a:solidFill>
                  <a:srgbClr val="7030A0"/>
                </a:solidFill>
              </a:rPr>
              <a:t>●</a:t>
            </a:r>
            <a:r>
              <a:rPr lang="en-US" altLang="ko-KR" b="1" dirty="0"/>
              <a:t> sequence: [v1, v4, </a:t>
            </a:r>
            <a:r>
              <a:rPr lang="en-US" altLang="ko-KR" b="1" dirty="0" smtClean="0"/>
              <a:t>v3] </a:t>
            </a:r>
            <a:r>
              <a:rPr lang="en-US" altLang="ko-KR" b="1" dirty="0"/>
              <a:t>is </a:t>
            </a:r>
            <a:r>
              <a:rPr lang="en-US" altLang="ko-KR" b="1" dirty="0" smtClean="0"/>
              <a:t>simple path.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 smtClean="0">
                <a:solidFill>
                  <a:srgbClr val="7030A0"/>
                </a:solidFill>
              </a:rPr>
              <a:t>● </a:t>
            </a:r>
            <a:r>
              <a:rPr lang="en-US" altLang="ko-KR" b="1" dirty="0"/>
              <a:t>sequence: [v1, v4, </a:t>
            </a:r>
            <a:r>
              <a:rPr lang="en-US" altLang="ko-KR" b="1" dirty="0" smtClean="0"/>
              <a:t>v5, v1, v2] </a:t>
            </a:r>
            <a:r>
              <a:rPr lang="en-US" altLang="ko-KR" b="1" dirty="0"/>
              <a:t>is </a:t>
            </a:r>
            <a:r>
              <a:rPr lang="en-US" altLang="ko-KR" b="1" dirty="0" smtClean="0"/>
              <a:t>not simple </a:t>
            </a:r>
            <a:r>
              <a:rPr lang="en-US" altLang="ko-KR" b="1" dirty="0"/>
              <a:t>path.</a:t>
            </a:r>
          </a:p>
          <a:p>
            <a:pPr marL="0" indent="0">
              <a:buNone/>
            </a:pPr>
            <a:endParaRPr lang="en-US" altLang="ko-KR" sz="24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ko-KR" b="1" dirty="0" smtClean="0">
                <a:solidFill>
                  <a:srgbClr val="7030A0"/>
                </a:solidFill>
              </a:rPr>
              <a:t>● length of a path: </a:t>
            </a:r>
            <a:r>
              <a:rPr lang="en-US" altLang="ko-KR" b="1" dirty="0" smtClean="0">
                <a:solidFill>
                  <a:srgbClr val="C00000"/>
                </a:solidFill>
              </a:rPr>
              <a:t>the sum of </a:t>
            </a:r>
            <a:r>
              <a:rPr lang="en-US" altLang="ko-KR" b="1" dirty="0">
                <a:solidFill>
                  <a:srgbClr val="C00000"/>
                </a:solidFill>
              </a:rPr>
              <a:t>t</a:t>
            </a:r>
            <a:r>
              <a:rPr lang="en-US" altLang="ko-KR" b="1" dirty="0" smtClean="0">
                <a:solidFill>
                  <a:srgbClr val="C00000"/>
                </a:solidFill>
              </a:rPr>
              <a:t>he weights on the path</a:t>
            </a:r>
            <a:r>
              <a:rPr lang="en-US" altLang="ko-KR" b="1" dirty="0" smtClean="0">
                <a:solidFill>
                  <a:srgbClr val="7030A0"/>
                </a:solidFill>
              </a:rPr>
              <a:t>.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423" y="300446"/>
            <a:ext cx="4503400" cy="35792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24092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7036" y="72735"/>
            <a:ext cx="11835245" cy="669174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 smtClean="0">
                <a:solidFill>
                  <a:srgbClr val="7030A0"/>
                </a:solidFill>
              </a:rPr>
              <a:t>●</a:t>
            </a:r>
            <a:r>
              <a:rPr lang="en-US" altLang="ko-KR" sz="2400" b="1" dirty="0" smtClean="0"/>
              <a:t> A problem that has many application is finding the shortest paths </a:t>
            </a:r>
          </a:p>
          <a:p>
            <a:pPr marL="0" indent="0">
              <a:buNone/>
            </a:pPr>
            <a:r>
              <a:rPr lang="en-US" altLang="ko-KR" sz="2400" b="1" dirty="0"/>
              <a:t> </a:t>
            </a:r>
            <a:r>
              <a:rPr lang="en-US" altLang="ko-KR" sz="2400" b="1" dirty="0" smtClean="0"/>
              <a:t>   from each vertex to all other vertices. </a:t>
            </a:r>
          </a:p>
          <a:p>
            <a:pPr marL="0" indent="0">
              <a:buNone/>
            </a:pPr>
            <a:r>
              <a:rPr lang="en-US" altLang="ko-KR" sz="2400" b="1" dirty="0" smtClean="0"/>
              <a:t>   </a:t>
            </a:r>
          </a:p>
          <a:p>
            <a:pPr marL="0" indent="0">
              <a:buNone/>
            </a:pPr>
            <a:r>
              <a:rPr lang="en-US" altLang="ko-KR" sz="2400" b="1" dirty="0" smtClean="0">
                <a:solidFill>
                  <a:srgbClr val="7030A0"/>
                </a:solidFill>
              </a:rPr>
              <a:t>●</a:t>
            </a:r>
            <a:r>
              <a:rPr lang="en-US" altLang="ko-KR" sz="2400" b="1" dirty="0" smtClean="0"/>
              <a:t> Clearly, a shortest path must be a 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simple path</a:t>
            </a:r>
            <a:r>
              <a:rPr lang="en-US" altLang="ko-KR" sz="2400" b="1" dirty="0" smtClean="0"/>
              <a:t>.   </a:t>
            </a:r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 smtClean="0">
                <a:solidFill>
                  <a:srgbClr val="7030A0"/>
                </a:solidFill>
              </a:rPr>
              <a:t>● [v1 → v3]: </a:t>
            </a:r>
            <a:r>
              <a:rPr lang="en-US" altLang="ko-KR" sz="2400" b="1" dirty="0">
                <a:solidFill>
                  <a:srgbClr val="C00000"/>
                </a:solidFill>
              </a:rPr>
              <a:t>simple 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path (3</a:t>
            </a:r>
            <a:r>
              <a:rPr lang="ko-KR" altLang="en-US" sz="2400" b="1" dirty="0" smtClean="0">
                <a:solidFill>
                  <a:srgbClr val="C00000"/>
                </a:solidFill>
              </a:rPr>
              <a:t>개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C00000"/>
                </a:solidFill>
              </a:rPr>
              <a:t> 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   - 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length [v1, v2, v3] = 1 + 3 = 4</a:t>
            </a:r>
          </a:p>
          <a:p>
            <a:pPr marL="0" indent="0">
              <a:buNone/>
            </a:pPr>
            <a:r>
              <a:rPr lang="en-US" altLang="ko-KR" sz="2400" b="1" dirty="0" smtClean="0">
                <a:solidFill>
                  <a:srgbClr val="C00000"/>
                </a:solidFill>
              </a:rPr>
              <a:t>    - </a:t>
            </a:r>
            <a:r>
              <a:rPr lang="en-US" altLang="ko-KR" sz="2400" b="1" dirty="0">
                <a:solidFill>
                  <a:srgbClr val="002060"/>
                </a:solidFill>
              </a:rPr>
              <a:t>length [v1, 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v4, </a:t>
            </a:r>
            <a:r>
              <a:rPr lang="en-US" altLang="ko-KR" sz="2400" b="1" dirty="0">
                <a:solidFill>
                  <a:srgbClr val="002060"/>
                </a:solidFill>
              </a:rPr>
              <a:t>v3] = 1 + 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2 </a:t>
            </a:r>
            <a:r>
              <a:rPr lang="en-US" altLang="ko-KR" sz="2400" b="1" dirty="0">
                <a:solidFill>
                  <a:srgbClr val="002060"/>
                </a:solidFill>
              </a:rPr>
              <a:t>= 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3</a:t>
            </a:r>
            <a:endParaRPr lang="en-US" altLang="ko-KR" sz="24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ko-KR" sz="2400" b="1" dirty="0" smtClean="0">
                <a:solidFill>
                  <a:srgbClr val="C00000"/>
                </a:solidFill>
              </a:rPr>
              <a:t>    - </a:t>
            </a:r>
            <a:r>
              <a:rPr lang="en-US" altLang="ko-KR" sz="2400" b="1" dirty="0">
                <a:solidFill>
                  <a:srgbClr val="002060"/>
                </a:solidFill>
              </a:rPr>
              <a:t>length [v1, v2, 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v4, v3</a:t>
            </a:r>
            <a:r>
              <a:rPr lang="en-US" altLang="ko-KR" sz="2400" b="1" dirty="0">
                <a:solidFill>
                  <a:srgbClr val="002060"/>
                </a:solidFill>
              </a:rPr>
              <a:t>] = 1 + 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2 + 2 </a:t>
            </a:r>
            <a:r>
              <a:rPr lang="en-US" altLang="ko-KR" sz="2400" b="1" dirty="0">
                <a:solidFill>
                  <a:srgbClr val="002060"/>
                </a:solidFill>
              </a:rPr>
              <a:t>= 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5.</a:t>
            </a:r>
            <a:endParaRPr lang="en-US" altLang="ko-KR" sz="24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ko-KR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ko-KR" sz="2400" b="1" dirty="0" smtClean="0">
                <a:solidFill>
                  <a:srgbClr val="C00000"/>
                </a:solidFill>
              </a:rPr>
              <a:t>                 ∴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shortest path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: </a:t>
            </a:r>
            <a:r>
              <a:rPr lang="en-US" altLang="ko-KR" sz="2400" b="1" dirty="0">
                <a:solidFill>
                  <a:srgbClr val="002060"/>
                </a:solidFill>
              </a:rPr>
              <a:t>[v1, v4, v3] </a:t>
            </a:r>
            <a:endParaRPr lang="en-US" altLang="ko-KR" sz="2400" b="1" dirty="0">
              <a:solidFill>
                <a:srgbClr val="C00000"/>
              </a:solidFill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992777" y="4624251"/>
            <a:ext cx="862149" cy="5094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987" y="2148289"/>
            <a:ext cx="4970161" cy="392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26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7036" y="72735"/>
            <a:ext cx="11835245" cy="669174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 smtClean="0">
                <a:solidFill>
                  <a:srgbClr val="7030A0"/>
                </a:solidFill>
              </a:rPr>
              <a:t>●</a:t>
            </a:r>
            <a:r>
              <a:rPr lang="en-US" altLang="ko-KR" sz="2400" b="1" dirty="0" smtClean="0"/>
              <a:t> The shortest path problem is an 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optimization problem</a:t>
            </a:r>
            <a:r>
              <a:rPr lang="en-US" altLang="ko-KR" sz="2400" b="1" dirty="0" smtClean="0"/>
              <a:t>.</a:t>
            </a:r>
          </a:p>
          <a:p>
            <a:pPr marL="0" indent="0">
              <a:buNone/>
            </a:pPr>
            <a:r>
              <a:rPr lang="en-US" altLang="ko-KR" sz="2400" b="1" dirty="0" smtClean="0"/>
              <a:t>   </a:t>
            </a:r>
          </a:p>
          <a:p>
            <a:pPr marL="0" indent="0">
              <a:buNone/>
            </a:pPr>
            <a:r>
              <a:rPr lang="en-US" altLang="ko-KR" sz="2400" b="1" dirty="0" smtClean="0">
                <a:solidFill>
                  <a:srgbClr val="7030A0"/>
                </a:solidFill>
              </a:rPr>
              <a:t>●</a:t>
            </a:r>
            <a:r>
              <a:rPr lang="en-US" altLang="ko-KR" sz="2400" b="1" dirty="0" smtClean="0"/>
              <a:t> There can be 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more than one candidate solution</a:t>
            </a:r>
            <a:r>
              <a:rPr lang="en-US" altLang="ko-KR" sz="2400" b="1" dirty="0" smtClean="0"/>
              <a:t> to an instance </a:t>
            </a:r>
          </a:p>
          <a:p>
            <a:pPr marL="0" indent="0">
              <a:buNone/>
            </a:pPr>
            <a:r>
              <a:rPr lang="en-US" altLang="ko-KR" sz="2400" b="1" dirty="0"/>
              <a:t> </a:t>
            </a:r>
            <a:r>
              <a:rPr lang="en-US" altLang="ko-KR" sz="2400" b="1" dirty="0" smtClean="0"/>
              <a:t>   of an optimization problem.   </a:t>
            </a:r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 smtClean="0">
                <a:solidFill>
                  <a:srgbClr val="7030A0"/>
                </a:solidFill>
              </a:rPr>
              <a:t>● 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Our goal </a:t>
            </a:r>
            <a:r>
              <a:rPr lang="en-US" altLang="ko-KR" sz="2400" b="1" dirty="0" smtClean="0">
                <a:solidFill>
                  <a:srgbClr val="645CFA"/>
                </a:solidFill>
              </a:rPr>
              <a:t>is to find a more efficient algorithm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24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7030A0"/>
                </a:solidFill>
              </a:rPr>
              <a:t>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               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Using dynamic programming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, we create a </a:t>
            </a:r>
            <a:r>
              <a:rPr lang="en-US" altLang="ko-KR" sz="2400" b="1" dirty="0" smtClean="0">
                <a:solidFill>
                  <a:schemeClr val="accent6">
                    <a:lumMod val="50000"/>
                  </a:schemeClr>
                </a:solidFill>
              </a:rPr>
              <a:t>cubic-time algorithm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7030A0"/>
                </a:solidFill>
              </a:rPr>
              <a:t>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               the Shortest Paths problem. </a:t>
            </a:r>
            <a:endParaRPr lang="en-US" altLang="ko-KR" sz="2400" b="1" dirty="0">
              <a:solidFill>
                <a:srgbClr val="C00000"/>
              </a:solidFill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809898" y="3304903"/>
            <a:ext cx="901337" cy="653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7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87036" y="72735"/>
                <a:ext cx="11835245" cy="669174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ko-KR" sz="2400" b="1" dirty="0" smtClean="0">
                    <a:solidFill>
                      <a:srgbClr val="C00000"/>
                    </a:solidFill>
                  </a:rPr>
                  <a:t>●</a:t>
                </a:r>
                <a:r>
                  <a:rPr lang="en-US" altLang="ko-KR" sz="2400" b="1" dirty="0" smtClean="0">
                    <a:solidFill>
                      <a:srgbClr val="7030A0"/>
                    </a:solidFill>
                  </a:rPr>
                  <a:t> 1</a:t>
                </a:r>
                <a:r>
                  <a:rPr lang="en-US" altLang="ko-KR" sz="2400" b="1" baseline="30000" dirty="0" smtClean="0">
                    <a:solidFill>
                      <a:srgbClr val="7030A0"/>
                    </a:solidFill>
                  </a:rPr>
                  <a:t>st</a:t>
                </a:r>
                <a:r>
                  <a:rPr lang="en-US" altLang="ko-KR" sz="2400" b="1" dirty="0" smtClean="0">
                    <a:solidFill>
                      <a:srgbClr val="7030A0"/>
                    </a:solidFill>
                  </a:rPr>
                  <a:t>: </a:t>
                </a:r>
                <a:r>
                  <a:rPr lang="en-US" altLang="ko-KR" sz="2400" b="1" dirty="0" smtClean="0">
                    <a:solidFill>
                      <a:srgbClr val="002060"/>
                    </a:solidFill>
                  </a:rPr>
                  <a:t>develop an algorithm that determines only the lengths </a:t>
                </a:r>
              </a:p>
              <a:p>
                <a:pPr marL="0" indent="0">
                  <a:buNone/>
                </a:pPr>
                <a:r>
                  <a:rPr lang="en-US" altLang="ko-KR" sz="2400" b="1" dirty="0">
                    <a:solidFill>
                      <a:srgbClr val="002060"/>
                    </a:solidFill>
                  </a:rPr>
                  <a:t> </a:t>
                </a:r>
                <a:r>
                  <a:rPr lang="en-US" altLang="ko-KR" sz="2400" b="1" dirty="0" smtClean="0">
                    <a:solidFill>
                      <a:srgbClr val="002060"/>
                    </a:solidFill>
                  </a:rPr>
                  <a:t>        of the shortest paths.</a:t>
                </a:r>
              </a:p>
              <a:p>
                <a:pPr marL="0" indent="0">
                  <a:buNone/>
                </a:pPr>
                <a:r>
                  <a:rPr lang="en-US" altLang="ko-KR" sz="2400" b="1" dirty="0" smtClean="0"/>
                  <a:t>   </a:t>
                </a:r>
              </a:p>
              <a:p>
                <a:pPr marL="0" indent="0">
                  <a:buNone/>
                </a:pPr>
                <a:r>
                  <a:rPr lang="en-US" altLang="ko-KR" sz="2400" b="1" dirty="0" smtClean="0">
                    <a:solidFill>
                      <a:srgbClr val="C00000"/>
                    </a:solidFill>
                  </a:rPr>
                  <a:t>●</a:t>
                </a:r>
                <a:r>
                  <a:rPr lang="en-US" altLang="ko-KR" sz="2400" b="1" dirty="0" smtClean="0">
                    <a:solidFill>
                      <a:srgbClr val="7030A0"/>
                    </a:solidFill>
                  </a:rPr>
                  <a:t> 2</a:t>
                </a:r>
                <a:r>
                  <a:rPr lang="en-US" altLang="ko-KR" sz="2400" b="1" baseline="30000" dirty="0" smtClean="0">
                    <a:solidFill>
                      <a:srgbClr val="7030A0"/>
                    </a:solidFill>
                  </a:rPr>
                  <a:t>nd</a:t>
                </a:r>
                <a:r>
                  <a:rPr lang="en-US" altLang="ko-KR" sz="2400" b="1" dirty="0" smtClean="0">
                    <a:solidFill>
                      <a:srgbClr val="7030A0"/>
                    </a:solidFill>
                  </a:rPr>
                  <a:t>: </a:t>
                </a:r>
                <a:r>
                  <a:rPr lang="en-US" altLang="ko-KR" sz="2400" b="1" dirty="0" smtClean="0">
                    <a:solidFill>
                      <a:srgbClr val="002060"/>
                    </a:solidFill>
                  </a:rPr>
                  <a:t>modify it to produce shortest paths as well</a:t>
                </a:r>
                <a:r>
                  <a:rPr lang="en-US" altLang="ko-KR" sz="2400" b="1" dirty="0" smtClean="0">
                    <a:solidFill>
                      <a:srgbClr val="7030A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altLang="ko-KR" sz="2400" b="1" dirty="0"/>
              </a:p>
              <a:p>
                <a:pPr marL="0" indent="0">
                  <a:buNone/>
                </a:pPr>
                <a:r>
                  <a:rPr lang="en-US" altLang="ko-KR" sz="2400" b="1" dirty="0" smtClean="0">
                    <a:solidFill>
                      <a:srgbClr val="C00000"/>
                    </a:solidFill>
                  </a:rPr>
                  <a:t>● </a:t>
                </a:r>
                <a:r>
                  <a:rPr lang="en-US" altLang="ko-KR" sz="2400" b="1" dirty="0" smtClean="0"/>
                  <a:t>We represent a weighted graph containing n vertices by as array </a:t>
                </a:r>
                <a:r>
                  <a:rPr lang="en-US" altLang="ko-KR" sz="2400" b="1" dirty="0" smtClean="0">
                    <a:solidFill>
                      <a:srgbClr val="C00000"/>
                    </a:solidFill>
                  </a:rPr>
                  <a:t>W</a:t>
                </a:r>
                <a:r>
                  <a:rPr lang="en-US" altLang="ko-KR" sz="2400" b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altLang="ko-KR" sz="2400" b="1" dirty="0"/>
                  <a:t> </a:t>
                </a:r>
                <a:r>
                  <a:rPr lang="en-US" altLang="ko-KR" sz="2400" b="1" dirty="0" smtClean="0"/>
                  <a:t>   where</a:t>
                </a:r>
              </a:p>
              <a:p>
                <a:pPr marL="0" indent="0">
                  <a:buNone/>
                </a:pPr>
                <a:endParaRPr lang="en-US" altLang="ko-KR" sz="2400" b="1" dirty="0" smtClean="0"/>
              </a:p>
              <a:p>
                <a:pPr marL="0" indent="0">
                  <a:buNone/>
                </a:pPr>
                <a:r>
                  <a:rPr lang="en-US" altLang="ko-KR" sz="2400" b="1" dirty="0"/>
                  <a:t> </a:t>
                </a:r>
                <a:r>
                  <a:rPr lang="en-US" altLang="ko-KR" sz="2400" b="1" dirty="0" smtClean="0"/>
                  <a:t>       </a:t>
                </a:r>
                <a:r>
                  <a:rPr lang="en-US" altLang="ko-KR" sz="2400" b="1" dirty="0" smtClean="0">
                    <a:solidFill>
                      <a:srgbClr val="C00000"/>
                    </a:solidFill>
                  </a:rPr>
                  <a:t>W[</a:t>
                </a:r>
                <a:r>
                  <a:rPr lang="en-US" altLang="ko-KR" sz="2400" b="1" dirty="0" err="1" smtClean="0">
                    <a:solidFill>
                      <a:srgbClr val="C00000"/>
                    </a:solidFill>
                  </a:rPr>
                  <a:t>i</a:t>
                </a:r>
                <a:r>
                  <a:rPr lang="en-US" altLang="ko-KR" sz="2400" b="1" dirty="0" smtClean="0">
                    <a:solidFill>
                      <a:srgbClr val="C00000"/>
                    </a:solidFill>
                  </a:rPr>
                  <a:t>][j]</a:t>
                </a:r>
                <a:r>
                  <a:rPr lang="en-US" altLang="ko-KR" sz="2400" b="1" dirty="0" smtClean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𝒘𝒆𝒊𝒈𝒉𝒕𝒆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𝒐𝒏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𝒆𝒅𝒈𝒆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𝒊𝒇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𝒕𝒉𝒆𝒓𝒆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𝒊𝒔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𝒂𝒏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𝒆𝒅𝒈𝒆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𝒇𝒓𝒐𝒎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𝒗</m:t>
                            </m:r>
                            <m:r>
                              <a:rPr lang="en-US" altLang="ko-KR" sz="2400" b="1" i="1" baseline="-25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sz="2400" b="1" i="1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𝒕𝒐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𝒗</m:t>
                            </m:r>
                            <m:r>
                              <a:rPr lang="en-US" altLang="ko-KR" sz="2400" b="1" i="1" baseline="-25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</m:t>
                            </m:r>
                          </m:e>
                          <m:e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                                        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𝒊𝒇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𝒕𝒉𝒆𝒓𝒆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𝒊𝒔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𝒏𝒐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𝒆𝒅𝒈𝒆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𝒇𝒓𝒐𝒎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𝒗𝒊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𝒕𝒐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𝒗𝒋</m:t>
                            </m:r>
                          </m:e>
                          <m:e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                                                                            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𝒊𝒇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endParaRPr lang="en-US" altLang="ko-KR" sz="2400" b="1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7036" y="72735"/>
                <a:ext cx="11835245" cy="6691747"/>
              </a:xfrm>
              <a:blipFill rotWithShape="0">
                <a:blip r:embed="rId2"/>
                <a:stretch>
                  <a:fillRect l="-824" t="-12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754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2736" y="72735"/>
            <a:ext cx="12043064" cy="669174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b="1" dirty="0" smtClean="0">
                <a:solidFill>
                  <a:srgbClr val="C00000"/>
                </a:solidFill>
              </a:rPr>
              <a:t>● </a:t>
            </a:r>
            <a:r>
              <a:rPr lang="en-US" altLang="ko-KR" sz="2000" b="1" dirty="0" smtClean="0"/>
              <a:t>The graph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in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Fig 3-2 </a:t>
            </a:r>
            <a:r>
              <a:rPr lang="en-US" altLang="ko-KR" sz="2000" b="1" dirty="0" smtClean="0"/>
              <a:t>is represented in manner in </a:t>
            </a:r>
            <a:r>
              <a:rPr lang="en-US" altLang="ko-KR" sz="2000" b="1" dirty="0" smtClean="0">
                <a:solidFill>
                  <a:srgbClr val="645CFA"/>
                </a:solidFill>
              </a:rPr>
              <a:t>Fig 3-3</a:t>
            </a:r>
            <a:r>
              <a:rPr lang="en-US" altLang="ko-KR" sz="2000" b="1" dirty="0" smtClean="0"/>
              <a:t>.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C00000"/>
                </a:solidFill>
              </a:rPr>
              <a:t>●</a:t>
            </a:r>
            <a:r>
              <a:rPr lang="en-US" altLang="ko-KR" sz="2000" b="1" dirty="0" smtClean="0"/>
              <a:t> The array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D</a:t>
            </a:r>
            <a:r>
              <a:rPr lang="en-US" altLang="ko-KR" sz="2000" b="1" dirty="0" smtClean="0"/>
              <a:t> in Fig 3-3 contains the 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lengths of the shortest paths </a:t>
            </a:r>
          </a:p>
          <a:p>
            <a:pPr marL="0" indent="0">
              <a:buNone/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 in the graph.</a:t>
            </a:r>
          </a:p>
          <a:p>
            <a:pPr marL="0" indent="0">
              <a:buNone/>
            </a:pPr>
            <a:endParaRPr lang="en-US" altLang="ko-KR" sz="24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altLang="ko-KR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altLang="ko-KR" sz="24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altLang="ko-KR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altLang="ko-KR" sz="24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altLang="ko-KR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altLang="ko-KR" sz="2400" b="1" dirty="0" smtClean="0"/>
          </a:p>
          <a:p>
            <a:pPr marL="0" indent="0">
              <a:buNone/>
            </a:pPr>
            <a:endParaRPr lang="en-US" altLang="ko-KR" sz="24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1" y="1526574"/>
            <a:ext cx="6753496" cy="49917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9947" y="1610823"/>
            <a:ext cx="4965853" cy="45458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28689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4464" y="540327"/>
            <a:ext cx="11398827" cy="6224155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</a:rPr>
              <a:t>▣</a:t>
            </a:r>
            <a:r>
              <a:rPr lang="en-US" altLang="ko-KR" b="1" dirty="0" smtClean="0"/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[</a:t>
            </a:r>
            <a:r>
              <a:rPr lang="ko-KR" altLang="en-US" b="1" dirty="0" smtClean="0">
                <a:solidFill>
                  <a:srgbClr val="C00000"/>
                </a:solidFill>
              </a:rPr>
              <a:t>예제 </a:t>
            </a:r>
            <a:r>
              <a:rPr lang="en-US" altLang="ko-KR" b="1" dirty="0" smtClean="0">
                <a:solidFill>
                  <a:srgbClr val="C00000"/>
                </a:solidFill>
              </a:rPr>
              <a:t>1] </a:t>
            </a:r>
            <a:r>
              <a:rPr lang="en-US" altLang="ko-KR" b="1" dirty="0" smtClean="0"/>
              <a:t>: D[3][5]</a:t>
            </a:r>
            <a:r>
              <a:rPr lang="ko-KR" altLang="en-US" b="1" dirty="0"/>
              <a:t> </a:t>
            </a:r>
            <a:r>
              <a:rPr lang="en-US" altLang="ko-KR" b="1" dirty="0" smtClean="0"/>
              <a:t>?</a:t>
            </a:r>
            <a:endParaRPr lang="en-US" altLang="ko-KR" b="1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2000" dirty="0"/>
              <a:t> 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400" dirty="0" smtClean="0">
                <a:solidFill>
                  <a:srgbClr val="C00000"/>
                </a:solidFill>
              </a:rPr>
              <a:t>●</a:t>
            </a:r>
            <a:r>
              <a:rPr lang="en-US" altLang="ko-KR" sz="2400" dirty="0" smtClean="0"/>
              <a:t> 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[v3 → v5]</a:t>
            </a:r>
            <a:r>
              <a:rPr lang="ko-KR" altLang="en-US" sz="2400" dirty="0" smtClean="0"/>
              <a:t>의 최단 거리의 길이 </a:t>
            </a:r>
            <a:r>
              <a:rPr lang="en-US" altLang="ko-KR" sz="2400" dirty="0" smtClean="0"/>
              <a:t>= 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7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400" dirty="0" smtClean="0">
                <a:solidFill>
                  <a:srgbClr val="C00000"/>
                </a:solidFill>
              </a:rPr>
              <a:t>   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∴</a:t>
            </a:r>
            <a:r>
              <a:rPr lang="en-US" altLang="ko-KR" sz="2400" dirty="0" smtClean="0"/>
              <a:t> </a:t>
            </a:r>
            <a:r>
              <a:rPr lang="en-US" altLang="ko-KR" sz="2400" b="1" dirty="0" smtClean="0"/>
              <a:t>length</a:t>
            </a:r>
            <a:r>
              <a:rPr lang="en-US" altLang="ko-KR" sz="2400" dirty="0" smtClean="0"/>
              <a:t> 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[v3, v4, v5] = 4 + 3 = 7</a:t>
            </a:r>
          </a:p>
          <a:p>
            <a:pPr marL="0" indent="0">
              <a:buNone/>
            </a:pPr>
            <a:endParaRPr lang="en-US" altLang="ko-KR" sz="24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ko-KR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877" y="733331"/>
            <a:ext cx="5631255" cy="475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0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799" y="295835"/>
            <a:ext cx="11600329" cy="6293224"/>
          </a:xfrm>
        </p:spPr>
        <p:txBody>
          <a:bodyPr/>
          <a:lstStyle/>
          <a:p>
            <a:pPr marL="0" indent="0">
              <a:buNone/>
            </a:pPr>
            <a:endParaRPr lang="en-US" altLang="ko-KR" sz="24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ko-KR" sz="2400" b="1" dirty="0" smtClean="0">
                <a:solidFill>
                  <a:srgbClr val="C00000"/>
                </a:solidFill>
              </a:rPr>
              <a:t>●</a:t>
            </a:r>
            <a:r>
              <a:rPr lang="en-US" altLang="ko-KR" sz="2400" b="1" dirty="0" smtClean="0"/>
              <a:t> </a:t>
            </a:r>
            <a:r>
              <a:rPr lang="en-US" altLang="ko-KR" sz="2400" b="1" dirty="0">
                <a:solidFill>
                  <a:schemeClr val="accent2">
                    <a:lumMod val="50000"/>
                  </a:schemeClr>
                </a:solidFill>
              </a:rPr>
              <a:t>Bottom-up approach</a:t>
            </a:r>
            <a:r>
              <a:rPr lang="en-US" altLang="ko-KR" sz="2400" b="1" dirty="0"/>
              <a:t> to problem solving</a:t>
            </a:r>
          </a:p>
          <a:p>
            <a:pPr marL="0" indent="0">
              <a:buNone/>
            </a:pPr>
            <a:r>
              <a:rPr lang="en-US" altLang="ko-KR" sz="2400" b="1" dirty="0" smtClean="0">
                <a:solidFill>
                  <a:srgbClr val="C00000"/>
                </a:solidFill>
              </a:rPr>
              <a:t>●</a:t>
            </a:r>
            <a:r>
              <a:rPr lang="en-US" altLang="ko-KR" sz="2400" b="1" dirty="0" smtClean="0"/>
              <a:t> </a:t>
            </a:r>
            <a:r>
              <a:rPr lang="en-US" altLang="ko-KR" sz="2400" b="1" dirty="0"/>
              <a:t>Instance of problem divided into smaller </a:t>
            </a:r>
            <a:r>
              <a:rPr lang="en-US" altLang="ko-KR" sz="2400" b="1" dirty="0" smtClean="0"/>
              <a:t>instances</a:t>
            </a:r>
          </a:p>
          <a:p>
            <a:pPr marL="0" indent="0">
              <a:buNone/>
            </a:pPr>
            <a:r>
              <a:rPr lang="en-US" altLang="ko-KR" sz="2400" b="1" dirty="0" smtClean="0">
                <a:solidFill>
                  <a:srgbClr val="C00000"/>
                </a:solidFill>
              </a:rPr>
              <a:t>●</a:t>
            </a:r>
            <a:r>
              <a:rPr lang="en-US" altLang="ko-KR" sz="2400" b="1" dirty="0" smtClean="0"/>
              <a:t> </a:t>
            </a:r>
            <a:r>
              <a:rPr lang="en-US" altLang="ko-KR" sz="2400" b="1" dirty="0"/>
              <a:t>Smaller instances solved first and stored for later use by solution </a:t>
            </a:r>
            <a:endParaRPr lang="en-US" altLang="ko-KR" sz="2400" b="1" dirty="0" smtClean="0"/>
          </a:p>
          <a:p>
            <a:pPr marL="0" indent="0">
              <a:buNone/>
            </a:pPr>
            <a:r>
              <a:rPr lang="en-US" altLang="ko-KR" sz="2400" b="1" dirty="0"/>
              <a:t> </a:t>
            </a:r>
            <a:r>
              <a:rPr lang="en-US" altLang="ko-KR" sz="2400" b="1" dirty="0" smtClean="0"/>
              <a:t>   to </a:t>
            </a:r>
            <a:r>
              <a:rPr lang="en-US" altLang="ko-KR" sz="2400" b="1" dirty="0"/>
              <a:t>solve larger instances</a:t>
            </a:r>
          </a:p>
          <a:p>
            <a:pPr marL="0" indent="0">
              <a:buNone/>
            </a:pPr>
            <a:r>
              <a:rPr lang="en-US" altLang="ko-KR" sz="2400" b="1" dirty="0" smtClean="0">
                <a:solidFill>
                  <a:srgbClr val="C00000"/>
                </a:solidFill>
              </a:rPr>
              <a:t>● </a:t>
            </a:r>
            <a:r>
              <a:rPr lang="en-US" altLang="ko-KR" sz="2400" b="1" dirty="0" smtClean="0"/>
              <a:t>Look </a:t>
            </a:r>
            <a:r>
              <a:rPr lang="en-US" altLang="ko-KR" sz="2400" b="1" dirty="0"/>
              <a:t>it up instead of re-compute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C00000"/>
                </a:solidFill>
              </a:rPr>
              <a:t>● </a:t>
            </a:r>
            <a:r>
              <a:rPr lang="en-US" altLang="ko-KR" sz="2400" b="1" dirty="0" smtClean="0">
                <a:solidFill>
                  <a:schemeClr val="accent2">
                    <a:lumMod val="50000"/>
                  </a:schemeClr>
                </a:solidFill>
              </a:rPr>
              <a:t>Iterative </a:t>
            </a:r>
            <a:r>
              <a:rPr lang="en-US" altLang="ko-KR" sz="2400" b="1" dirty="0">
                <a:solidFill>
                  <a:schemeClr val="accent2">
                    <a:lumMod val="50000"/>
                  </a:schemeClr>
                </a:solidFill>
              </a:rPr>
              <a:t>solution</a:t>
            </a:r>
            <a:r>
              <a:rPr lang="en-US" altLang="ko-KR" sz="2400" b="1" dirty="0"/>
              <a:t> to the </a:t>
            </a:r>
            <a:r>
              <a:rPr lang="en-US" altLang="ko-KR" sz="2400" b="1" dirty="0">
                <a:solidFill>
                  <a:srgbClr val="7030A0"/>
                </a:solidFill>
              </a:rPr>
              <a:t>Fibonacci Sequence</a:t>
            </a:r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C00000"/>
                </a:solidFill>
              </a:rPr>
              <a:t>●</a:t>
            </a:r>
            <a:r>
              <a:rPr lang="en-US" altLang="ko-KR" sz="2400" b="1" dirty="0"/>
              <a:t> I</a:t>
            </a:r>
            <a:r>
              <a:rPr lang="en-US" altLang="ko-KR" sz="2400" b="1" dirty="0" smtClean="0"/>
              <a:t>n a dynamic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programming algorithm, we construct a solution from the</a:t>
            </a:r>
          </a:p>
          <a:p>
            <a:pPr marL="0" indent="0">
              <a:buNone/>
            </a:pPr>
            <a:r>
              <a:rPr lang="en-US" altLang="ko-KR" sz="2400" b="1" dirty="0"/>
              <a:t> </a:t>
            </a:r>
            <a:r>
              <a:rPr lang="en-US" altLang="ko-KR" sz="2400" b="1" dirty="0" smtClean="0"/>
              <a:t>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bottom up</a:t>
            </a:r>
            <a:r>
              <a:rPr lang="en-US" altLang="ko-KR" sz="2400" b="1" dirty="0" smtClean="0"/>
              <a:t> </a:t>
            </a:r>
            <a:r>
              <a:rPr lang="en-US" altLang="ko-KR" sz="2400" b="1" dirty="0" smtClean="0">
                <a:solidFill>
                  <a:schemeClr val="accent2">
                    <a:lumMod val="50000"/>
                  </a:schemeClr>
                </a:solidFill>
              </a:rPr>
              <a:t>in an array</a:t>
            </a:r>
            <a:r>
              <a:rPr lang="en-US" altLang="ko-KR" sz="2400" b="1" dirty="0" smtClean="0"/>
              <a:t> (or </a:t>
            </a:r>
            <a:r>
              <a:rPr lang="en-US" altLang="ko-KR" sz="2400" b="1" dirty="0" smtClean="0">
                <a:solidFill>
                  <a:schemeClr val="accent6">
                    <a:lumMod val="50000"/>
                  </a:schemeClr>
                </a:solidFill>
              </a:rPr>
              <a:t>sequence of arrays</a:t>
            </a:r>
            <a:r>
              <a:rPr lang="en-US" altLang="ko-KR" sz="2400" b="1" dirty="0" smtClean="0"/>
              <a:t>).</a:t>
            </a:r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 smtClean="0"/>
              <a:t>         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90968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7036" y="72735"/>
            <a:ext cx="11835245" cy="669174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 smtClean="0">
                <a:solidFill>
                  <a:srgbClr val="C00000"/>
                </a:solidFill>
              </a:rPr>
              <a:t>● 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If we can develop a way to calculate the value in 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D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 from those in 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W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,  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002060"/>
                </a:solidFill>
              </a:rPr>
              <a:t> 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   we will have an algorithm for the Shortest Paths problem.</a:t>
            </a:r>
          </a:p>
          <a:p>
            <a:pPr marL="0" indent="0">
              <a:buNone/>
            </a:pPr>
            <a:endParaRPr lang="en-US" altLang="ko-KR" sz="24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ko-KR" sz="2400" b="1" dirty="0" smtClean="0">
                <a:solidFill>
                  <a:srgbClr val="C00000"/>
                </a:solidFill>
              </a:rPr>
              <a:t>● 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we accomplish this by creating a sequence of n + 1 arrays D</a:t>
            </a:r>
            <a:r>
              <a:rPr lang="en-US" altLang="ko-KR" sz="2400" b="1" baseline="30000" dirty="0" smtClean="0">
                <a:solidFill>
                  <a:srgbClr val="002060"/>
                </a:solidFill>
              </a:rPr>
              <a:t>(</a:t>
            </a:r>
            <a:r>
              <a:rPr lang="en-US" altLang="ko-KR" sz="2400" b="1" baseline="30000" dirty="0" smtClean="0">
                <a:solidFill>
                  <a:srgbClr val="C00000"/>
                </a:solidFill>
              </a:rPr>
              <a:t>k</a:t>
            </a:r>
            <a:r>
              <a:rPr lang="en-US" altLang="ko-KR" sz="2400" b="1" baseline="30000" dirty="0" smtClean="0">
                <a:solidFill>
                  <a:srgbClr val="002060"/>
                </a:solidFill>
              </a:rPr>
              <a:t>)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, 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002060"/>
                </a:solidFill>
              </a:rPr>
              <a:t> 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   where 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0 ≤ k </a:t>
            </a:r>
            <a:r>
              <a:rPr lang="en-US" altLang="ko-KR" sz="2400" b="1" dirty="0">
                <a:solidFill>
                  <a:srgbClr val="C00000"/>
                </a:solidFill>
              </a:rPr>
              <a:t>≤ 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n 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and where</a:t>
            </a:r>
          </a:p>
          <a:p>
            <a:pPr marL="0" indent="0">
              <a:buNone/>
            </a:pPr>
            <a:endParaRPr lang="en-US" altLang="ko-KR" sz="24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ko-KR" sz="2400" b="1" dirty="0" smtClean="0">
                <a:solidFill>
                  <a:srgbClr val="002060"/>
                </a:solidFill>
              </a:rPr>
              <a:t>    </a:t>
            </a:r>
            <a:r>
              <a:rPr lang="en-US" altLang="ko-KR" sz="2400" b="1" dirty="0">
                <a:solidFill>
                  <a:srgbClr val="002060"/>
                </a:solidFill>
              </a:rPr>
              <a:t>D</a:t>
            </a:r>
            <a:r>
              <a:rPr lang="en-US" altLang="ko-KR" sz="2400" b="1" baseline="30000" dirty="0">
                <a:solidFill>
                  <a:srgbClr val="002060"/>
                </a:solidFill>
              </a:rPr>
              <a:t>(</a:t>
            </a:r>
            <a:r>
              <a:rPr lang="en-US" altLang="ko-KR" sz="2400" b="1" baseline="30000" dirty="0">
                <a:solidFill>
                  <a:srgbClr val="C00000"/>
                </a:solidFill>
              </a:rPr>
              <a:t>k</a:t>
            </a:r>
            <a:r>
              <a:rPr lang="en-US" altLang="ko-KR" sz="2400" b="1" baseline="30000" dirty="0" smtClean="0">
                <a:solidFill>
                  <a:srgbClr val="002060"/>
                </a:solidFill>
              </a:rPr>
              <a:t>)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[</a:t>
            </a:r>
            <a:r>
              <a:rPr lang="en-US" altLang="ko-KR" sz="2400" b="1" dirty="0" err="1" smtClean="0">
                <a:solidFill>
                  <a:srgbClr val="002060"/>
                </a:solidFill>
              </a:rPr>
              <a:t>i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][j]= length of a shortest path from v</a:t>
            </a:r>
            <a:r>
              <a:rPr lang="en-US" altLang="ko-KR" sz="2400" b="1" baseline="-25000" dirty="0" smtClean="0">
                <a:solidFill>
                  <a:srgbClr val="002060"/>
                </a:solidFill>
              </a:rPr>
              <a:t>i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 to v</a:t>
            </a:r>
            <a:r>
              <a:rPr lang="en-US" altLang="ko-KR" sz="2400" b="1" baseline="-25000" dirty="0" smtClean="0">
                <a:solidFill>
                  <a:srgbClr val="002060"/>
                </a:solidFill>
              </a:rPr>
              <a:t>j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 using</a:t>
            </a:r>
            <a:r>
              <a:rPr lang="ko-KR" altLang="en-US" sz="24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only vertices 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002060"/>
                </a:solidFill>
              </a:rPr>
              <a:t> 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                in the set {v</a:t>
            </a:r>
            <a:r>
              <a:rPr lang="en-US" altLang="ko-KR" sz="2400" b="1" baseline="-25000" dirty="0" smtClean="0">
                <a:solidFill>
                  <a:srgbClr val="002060"/>
                </a:solidFill>
              </a:rPr>
              <a:t>1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, v</a:t>
            </a:r>
            <a:r>
              <a:rPr lang="en-US" altLang="ko-KR" sz="2400" b="1" baseline="-25000" dirty="0" smtClean="0">
                <a:solidFill>
                  <a:srgbClr val="002060"/>
                </a:solidFill>
              </a:rPr>
              <a:t>2</a:t>
            </a:r>
            <a:r>
              <a:rPr lang="en-US" altLang="ko-KR" sz="2400" b="1" dirty="0">
                <a:solidFill>
                  <a:srgbClr val="002060"/>
                </a:solidFill>
              </a:rPr>
              <a:t>, ∙ 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∙ ∙, v</a:t>
            </a:r>
            <a:r>
              <a:rPr lang="en-US" altLang="ko-KR" sz="2400" b="1" baseline="-25000" dirty="0" smtClean="0">
                <a:solidFill>
                  <a:srgbClr val="002060"/>
                </a:solidFill>
              </a:rPr>
              <a:t>k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} as 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intermediate vertices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.</a:t>
            </a:r>
            <a:endParaRPr lang="en-US" altLang="ko-KR" sz="24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ko-KR" sz="2400" b="1" dirty="0" smtClean="0"/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C00000"/>
                </a:solidFill>
              </a:rPr>
              <a:t>● 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Before showing why this enables us to compute 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D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 from 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W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, 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002060"/>
                </a:solidFill>
              </a:rPr>
              <a:t> 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   let’s illustrate the meaning of the items in these arrays.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396879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300" y="540327"/>
            <a:ext cx="11668991" cy="6224155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</a:rPr>
              <a:t>▣</a:t>
            </a:r>
            <a:r>
              <a:rPr lang="en-US" altLang="ko-KR" b="1" dirty="0" smtClean="0"/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[Example 3.2] </a:t>
            </a:r>
            <a:r>
              <a:rPr lang="en-US" altLang="ko-KR" b="1" dirty="0" smtClean="0"/>
              <a:t>: We will calculate some exemplary values </a:t>
            </a:r>
          </a:p>
          <a:p>
            <a:pPr marL="0" indent="0">
              <a:buNone/>
            </a:pPr>
            <a:r>
              <a:rPr lang="en-US" altLang="ko-KR" b="1" dirty="0"/>
              <a:t> </a:t>
            </a:r>
            <a:r>
              <a:rPr lang="en-US" altLang="ko-KR" b="1" dirty="0" smtClean="0"/>
              <a:t>                        of  </a:t>
            </a:r>
            <a:r>
              <a:rPr lang="en-US" altLang="ko-KR" b="1" dirty="0">
                <a:solidFill>
                  <a:srgbClr val="7030A0"/>
                </a:solidFill>
              </a:rPr>
              <a:t>D</a:t>
            </a:r>
            <a:r>
              <a:rPr lang="en-US" altLang="ko-KR" b="1" baseline="30000" dirty="0">
                <a:solidFill>
                  <a:srgbClr val="7030A0"/>
                </a:solidFill>
              </a:rPr>
              <a:t>(k)</a:t>
            </a:r>
            <a:r>
              <a:rPr lang="en-US" altLang="ko-KR" b="1" dirty="0">
                <a:solidFill>
                  <a:srgbClr val="7030A0"/>
                </a:solidFill>
              </a:rPr>
              <a:t>[</a:t>
            </a:r>
            <a:r>
              <a:rPr lang="en-US" altLang="ko-KR" b="1" dirty="0" err="1">
                <a:solidFill>
                  <a:srgbClr val="7030A0"/>
                </a:solidFill>
              </a:rPr>
              <a:t>i</a:t>
            </a:r>
            <a:r>
              <a:rPr lang="en-US" altLang="ko-KR" b="1" dirty="0">
                <a:solidFill>
                  <a:srgbClr val="7030A0"/>
                </a:solidFill>
              </a:rPr>
              <a:t>][j</a:t>
            </a:r>
            <a:r>
              <a:rPr lang="en-US" altLang="ko-KR" b="1" dirty="0" smtClean="0">
                <a:solidFill>
                  <a:srgbClr val="7030A0"/>
                </a:solidFill>
              </a:rPr>
              <a:t>] </a:t>
            </a:r>
            <a:r>
              <a:rPr lang="en-US" altLang="ko-KR" b="1" dirty="0" smtClean="0"/>
              <a:t>for the graph in </a:t>
            </a:r>
            <a:r>
              <a:rPr lang="en-US" altLang="ko-KR" b="1" dirty="0" smtClean="0">
                <a:solidFill>
                  <a:srgbClr val="C00000"/>
                </a:solidFill>
              </a:rPr>
              <a:t>Fig 3.2</a:t>
            </a:r>
            <a:r>
              <a:rPr lang="en-US" altLang="ko-KR" b="1" dirty="0" smtClean="0"/>
              <a:t>.</a:t>
            </a:r>
            <a:endParaRPr lang="en-US" altLang="ko-KR" b="1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2000" dirty="0"/>
              <a:t> 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4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ko-KR" sz="2400" dirty="0" smtClean="0">
                <a:solidFill>
                  <a:srgbClr val="C00000"/>
                </a:solidFill>
              </a:rPr>
              <a:t>1)</a:t>
            </a:r>
            <a:r>
              <a:rPr lang="en-US" altLang="ko-KR" sz="2400" dirty="0" smtClean="0"/>
              <a:t>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D</a:t>
            </a:r>
            <a:r>
              <a:rPr lang="en-US" altLang="ko-KR" sz="2400" b="1" baseline="30000" dirty="0" smtClean="0">
                <a:solidFill>
                  <a:srgbClr val="7030A0"/>
                </a:solidFill>
              </a:rPr>
              <a:t>(0)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[2][5] = </a:t>
            </a:r>
            <a:r>
              <a:rPr lang="en-US" altLang="ko-KR" sz="2400" b="1" dirty="0" smtClean="0"/>
              <a:t>length[v2, v5] = </a:t>
            </a:r>
            <a:r>
              <a:rPr lang="en-US" altLang="ko-KR" b="1" dirty="0" smtClean="0"/>
              <a:t>∞</a:t>
            </a:r>
          </a:p>
          <a:p>
            <a:pPr marL="0" indent="0">
              <a:buNone/>
            </a:pPr>
            <a:endParaRPr lang="en-US" altLang="ko-KR" sz="2400" dirty="0" smtClean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973" y="2182092"/>
            <a:ext cx="5776110" cy="39443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71775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127" y="218209"/>
            <a:ext cx="11700165" cy="654627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 smtClean="0">
                <a:solidFill>
                  <a:srgbClr val="C00000"/>
                </a:solidFill>
              </a:rPr>
              <a:t>2)</a:t>
            </a:r>
            <a:r>
              <a:rPr lang="en-US" altLang="ko-KR" sz="2400" dirty="0" smtClean="0"/>
              <a:t>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D</a:t>
            </a:r>
            <a:r>
              <a:rPr lang="en-US" altLang="ko-KR" sz="2400" b="1" baseline="30000" dirty="0" smtClean="0">
                <a:solidFill>
                  <a:srgbClr val="7030A0"/>
                </a:solidFill>
              </a:rPr>
              <a:t>(1)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[</a:t>
            </a:r>
            <a:r>
              <a:rPr lang="en-US" altLang="ko-KR" sz="2400" b="1" dirty="0">
                <a:solidFill>
                  <a:srgbClr val="7030A0"/>
                </a:solidFill>
              </a:rPr>
              <a:t>2][5] = </a:t>
            </a:r>
            <a:r>
              <a:rPr lang="en-US" altLang="ko-KR" sz="2400" b="1" dirty="0" smtClean="0"/>
              <a:t>minimum(length[v2</a:t>
            </a:r>
            <a:r>
              <a:rPr lang="en-US" altLang="ko-KR" sz="2400" b="1" dirty="0"/>
              <a:t>, v5</a:t>
            </a:r>
            <a:r>
              <a:rPr lang="en-US" altLang="ko-KR" sz="2400" b="1" dirty="0" smtClean="0"/>
              <a:t>], length[v2</a:t>
            </a:r>
            <a:r>
              <a:rPr lang="en-US" altLang="ko-KR" sz="2400" b="1" dirty="0"/>
              <a:t>, </a:t>
            </a:r>
            <a:r>
              <a:rPr lang="en-US" altLang="ko-KR" sz="2400" b="1" dirty="0" smtClean="0"/>
              <a:t>v1, v5]) 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7030A0"/>
                </a:solidFill>
              </a:rPr>
              <a:t>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                = </a:t>
            </a:r>
            <a:r>
              <a:rPr lang="en-US" altLang="ko-KR" sz="2400" b="1" dirty="0" smtClean="0"/>
              <a:t>minimum(∞, 14) = 14.</a:t>
            </a:r>
          </a:p>
          <a:p>
            <a:pPr marL="0" indent="0">
              <a:buNone/>
            </a:pPr>
            <a:endParaRPr lang="en-US" altLang="ko-KR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altLang="ko-KR" sz="2400" dirty="0" smtClean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001" y="1589810"/>
            <a:ext cx="5551375" cy="44191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7627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300" y="155865"/>
            <a:ext cx="11928764" cy="66086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 smtClean="0">
                <a:solidFill>
                  <a:srgbClr val="C00000"/>
                </a:solidFill>
              </a:rPr>
              <a:t>3)</a:t>
            </a:r>
            <a:r>
              <a:rPr lang="en-US" altLang="ko-KR" sz="2400" dirty="0" smtClean="0"/>
              <a:t>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D</a:t>
            </a:r>
            <a:r>
              <a:rPr lang="en-US" altLang="ko-KR" sz="2400" b="1" baseline="30000" dirty="0" smtClean="0">
                <a:solidFill>
                  <a:srgbClr val="7030A0"/>
                </a:solidFill>
              </a:rPr>
              <a:t>(2)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[</a:t>
            </a:r>
            <a:r>
              <a:rPr lang="en-US" altLang="ko-KR" sz="2400" b="1" dirty="0">
                <a:solidFill>
                  <a:srgbClr val="7030A0"/>
                </a:solidFill>
              </a:rPr>
              <a:t>2][5] =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D</a:t>
            </a:r>
            <a:r>
              <a:rPr lang="en-US" altLang="ko-KR" sz="2400" b="1" baseline="30000" dirty="0" smtClean="0">
                <a:solidFill>
                  <a:srgbClr val="7030A0"/>
                </a:solidFill>
              </a:rPr>
              <a:t>(1)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[</a:t>
            </a:r>
            <a:r>
              <a:rPr lang="en-US" altLang="ko-KR" sz="2400" b="1" dirty="0">
                <a:solidFill>
                  <a:srgbClr val="7030A0"/>
                </a:solidFill>
              </a:rPr>
              <a:t>2][5] = </a:t>
            </a:r>
            <a:r>
              <a:rPr lang="en-US" altLang="ko-KR" sz="2400" b="1" dirty="0" smtClean="0"/>
              <a:t>14.    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{ For any graph these are equal because a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2060"/>
                </a:solidFill>
              </a:rPr>
              <a:t>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                                                       shortest path starting at v2 cannot pass through v2.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2060"/>
                </a:solidFill>
              </a:rPr>
              <a:t>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                                                     }</a:t>
            </a:r>
          </a:p>
          <a:p>
            <a:pPr marL="0" indent="0">
              <a:buNone/>
            </a:pPr>
            <a:endParaRPr lang="en-US" altLang="ko-KR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altLang="ko-KR" sz="2400" dirty="0" smtClean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219" y="1854925"/>
            <a:ext cx="5741975" cy="45066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1346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5473" y="155865"/>
            <a:ext cx="11897591" cy="66086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 smtClean="0">
                <a:solidFill>
                  <a:srgbClr val="C00000"/>
                </a:solidFill>
              </a:rPr>
              <a:t>4)</a:t>
            </a:r>
            <a:r>
              <a:rPr lang="en-US" altLang="ko-KR" sz="2400" dirty="0" smtClean="0"/>
              <a:t>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D</a:t>
            </a:r>
            <a:r>
              <a:rPr lang="en-US" altLang="ko-KR" sz="2400" b="1" baseline="30000" dirty="0" smtClean="0">
                <a:solidFill>
                  <a:srgbClr val="7030A0"/>
                </a:solidFill>
              </a:rPr>
              <a:t>(3)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[</a:t>
            </a:r>
            <a:r>
              <a:rPr lang="en-US" altLang="ko-KR" sz="2400" b="1" dirty="0">
                <a:solidFill>
                  <a:srgbClr val="7030A0"/>
                </a:solidFill>
              </a:rPr>
              <a:t>2][5] =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D</a:t>
            </a:r>
            <a:r>
              <a:rPr lang="en-US" altLang="ko-KR" sz="2400" b="1" baseline="30000" dirty="0" smtClean="0">
                <a:solidFill>
                  <a:srgbClr val="7030A0"/>
                </a:solidFill>
              </a:rPr>
              <a:t>(2)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[</a:t>
            </a:r>
            <a:r>
              <a:rPr lang="en-US" altLang="ko-KR" sz="2400" b="1" dirty="0">
                <a:solidFill>
                  <a:srgbClr val="7030A0"/>
                </a:solidFill>
              </a:rPr>
              <a:t>2][5] = </a:t>
            </a:r>
            <a:r>
              <a:rPr lang="en-US" altLang="ko-KR" sz="2400" b="1" dirty="0" smtClean="0"/>
              <a:t>14.    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{ For this graph these are equal because including </a:t>
            </a: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rgbClr val="002060"/>
                </a:solidFill>
              </a:rPr>
              <a:t>                                                         v3 yields no new paths from v2 to v5.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2060"/>
                </a:solidFill>
              </a:rPr>
              <a:t>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                                                     }</a:t>
            </a:r>
          </a:p>
          <a:p>
            <a:pPr marL="0" indent="0">
              <a:buNone/>
            </a:pPr>
            <a:endParaRPr lang="en-US" altLang="ko-KR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altLang="ko-KR" sz="2400" dirty="0" smtClean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219" y="1988242"/>
            <a:ext cx="5506844" cy="42296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81552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3909" y="155865"/>
            <a:ext cx="11939155" cy="66086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 smtClean="0">
                <a:solidFill>
                  <a:srgbClr val="C00000"/>
                </a:solidFill>
              </a:rPr>
              <a:t>5)</a:t>
            </a:r>
            <a:r>
              <a:rPr lang="en-US" altLang="ko-KR" sz="2400" dirty="0" smtClean="0"/>
              <a:t>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D</a:t>
            </a:r>
            <a:r>
              <a:rPr lang="en-US" altLang="ko-KR" sz="2400" b="1" baseline="30000" dirty="0" smtClean="0">
                <a:solidFill>
                  <a:srgbClr val="7030A0"/>
                </a:solidFill>
              </a:rPr>
              <a:t>(4)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[</a:t>
            </a:r>
            <a:r>
              <a:rPr lang="en-US" altLang="ko-KR" sz="2400" b="1" dirty="0">
                <a:solidFill>
                  <a:srgbClr val="7030A0"/>
                </a:solidFill>
              </a:rPr>
              <a:t>2][5] = </a:t>
            </a:r>
            <a:r>
              <a:rPr lang="en-US" altLang="ko-KR" sz="2400" b="1" dirty="0"/>
              <a:t>minimum(length[v2, </a:t>
            </a:r>
            <a:r>
              <a:rPr lang="en-US" altLang="ko-KR" sz="2400" b="1" dirty="0" smtClean="0"/>
              <a:t>v1, v5</a:t>
            </a:r>
            <a:r>
              <a:rPr lang="en-US" altLang="ko-KR" sz="2400" b="1" dirty="0"/>
              <a:t>], length[v2, </a:t>
            </a:r>
            <a:r>
              <a:rPr lang="en-US" altLang="ko-KR" sz="2400" b="1" dirty="0" smtClean="0"/>
              <a:t>v4, </a:t>
            </a:r>
            <a:r>
              <a:rPr lang="en-US" altLang="ko-KR" sz="2400" b="1" dirty="0"/>
              <a:t>v5</a:t>
            </a:r>
            <a:r>
              <a:rPr lang="en-US" altLang="ko-KR" sz="2400" b="1" dirty="0" smtClean="0"/>
              <a:t>],</a:t>
            </a:r>
          </a:p>
          <a:p>
            <a:pPr marL="0" indent="0">
              <a:buNone/>
            </a:pPr>
            <a:r>
              <a:rPr lang="en-US" altLang="ko-KR" sz="2400" b="1" dirty="0" smtClean="0"/>
              <a:t>                                  length[v2</a:t>
            </a:r>
            <a:r>
              <a:rPr lang="en-US" altLang="ko-KR" sz="2400" b="1" dirty="0"/>
              <a:t>, v1, </a:t>
            </a:r>
            <a:r>
              <a:rPr lang="en-US" altLang="ko-KR" sz="2400" b="1" dirty="0" smtClean="0"/>
              <a:t>v4, v5</a:t>
            </a:r>
            <a:r>
              <a:rPr lang="en-US" altLang="ko-KR" sz="2400" b="1" dirty="0"/>
              <a:t>], length[v2, </a:t>
            </a:r>
            <a:r>
              <a:rPr lang="en-US" altLang="ko-KR" sz="2400" b="1" dirty="0" smtClean="0"/>
              <a:t>v3, v4</a:t>
            </a:r>
            <a:r>
              <a:rPr lang="en-US" altLang="ko-KR" sz="2400" b="1" dirty="0"/>
              <a:t>, v5</a:t>
            </a:r>
            <a:r>
              <a:rPr lang="en-US" altLang="ko-KR" sz="2400" b="1" dirty="0" smtClean="0"/>
              <a:t>]) </a:t>
            </a: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7030A0"/>
                </a:solidFill>
              </a:rPr>
              <a:t>                 = </a:t>
            </a:r>
            <a:r>
              <a:rPr lang="en-US" altLang="ko-KR" sz="2400" b="1" dirty="0" smtClean="0"/>
              <a:t>minimum(14, 5, 13, 10) </a:t>
            </a:r>
            <a:r>
              <a:rPr lang="en-US" altLang="ko-KR" sz="2400" b="1" dirty="0"/>
              <a:t>= </a:t>
            </a:r>
            <a:r>
              <a:rPr lang="en-US" altLang="ko-KR" sz="2400" b="1" dirty="0" smtClean="0"/>
              <a:t>5.     </a:t>
            </a:r>
          </a:p>
          <a:p>
            <a:pPr marL="0" indent="0">
              <a:buNone/>
            </a:pPr>
            <a:endParaRPr lang="en-US" altLang="ko-KR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altLang="ko-KR" sz="2400" dirty="0" smtClean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220" y="1988242"/>
            <a:ext cx="5521322" cy="43211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10207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3518" y="93518"/>
            <a:ext cx="11949546" cy="6670965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/>
              <a:t> </a:t>
            </a:r>
            <a:r>
              <a:rPr lang="en-US" altLang="ko-KR" sz="2400" dirty="0" smtClean="0">
                <a:solidFill>
                  <a:srgbClr val="C00000"/>
                </a:solidFill>
              </a:rPr>
              <a:t>6)</a:t>
            </a:r>
            <a:r>
              <a:rPr lang="en-US" altLang="ko-KR" sz="2400" dirty="0" smtClean="0"/>
              <a:t>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D</a:t>
            </a:r>
            <a:r>
              <a:rPr lang="en-US" altLang="ko-KR" sz="2400" b="1" baseline="30000" dirty="0" smtClean="0">
                <a:solidFill>
                  <a:srgbClr val="7030A0"/>
                </a:solidFill>
              </a:rPr>
              <a:t>(5)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[</a:t>
            </a:r>
            <a:r>
              <a:rPr lang="en-US" altLang="ko-KR" sz="2400" b="1" dirty="0">
                <a:solidFill>
                  <a:srgbClr val="7030A0"/>
                </a:solidFill>
              </a:rPr>
              <a:t>2][5] =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D</a:t>
            </a:r>
            <a:r>
              <a:rPr lang="en-US" altLang="ko-KR" sz="2400" b="1" baseline="30000" dirty="0" smtClean="0">
                <a:solidFill>
                  <a:srgbClr val="7030A0"/>
                </a:solidFill>
              </a:rPr>
              <a:t>(4)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[</a:t>
            </a:r>
            <a:r>
              <a:rPr lang="en-US" altLang="ko-KR" sz="2400" b="1" dirty="0">
                <a:solidFill>
                  <a:srgbClr val="7030A0"/>
                </a:solidFill>
              </a:rPr>
              <a:t>2][5] = </a:t>
            </a:r>
            <a:r>
              <a:rPr lang="en-US" altLang="ko-KR" sz="2400" b="1" dirty="0" smtClean="0"/>
              <a:t>5.      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{ </a:t>
            </a:r>
            <a:r>
              <a:rPr lang="en-US" altLang="ko-KR" sz="2000" b="1" dirty="0">
                <a:solidFill>
                  <a:srgbClr val="002060"/>
                </a:solidFill>
              </a:rPr>
              <a:t>For any graph these are equal because a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2060"/>
                </a:solidFill>
              </a:rPr>
              <a:t>                                                         shortest path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ending </a:t>
            </a:r>
            <a:r>
              <a:rPr lang="en-US" altLang="ko-KR" sz="2000" b="1" dirty="0">
                <a:solidFill>
                  <a:srgbClr val="002060"/>
                </a:solidFill>
              </a:rPr>
              <a:t>at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v5 </a:t>
            </a:r>
            <a:r>
              <a:rPr lang="en-US" altLang="ko-KR" sz="2000" b="1" dirty="0">
                <a:solidFill>
                  <a:srgbClr val="002060"/>
                </a:solidFill>
              </a:rPr>
              <a:t>cannot pass through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v5.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 </a:t>
            </a:r>
            <a:endParaRPr lang="en-US" altLang="ko-KR" sz="24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002060"/>
                </a:solidFill>
              </a:rPr>
              <a:t>                                      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        </a:t>
            </a:r>
            <a:r>
              <a:rPr lang="en-US" altLang="ko-KR" sz="2400" b="1" dirty="0">
                <a:solidFill>
                  <a:srgbClr val="002060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ko-KR" sz="2400" b="1" dirty="0" smtClean="0"/>
              <a:t>  </a:t>
            </a:r>
          </a:p>
          <a:p>
            <a:pPr marL="0" indent="0">
              <a:buNone/>
            </a:pPr>
            <a:endParaRPr lang="en-US" altLang="ko-KR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altLang="ko-KR" sz="2400" dirty="0" smtClean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219" y="1988242"/>
            <a:ext cx="5862846" cy="42035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21690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3518" y="93518"/>
            <a:ext cx="11949546" cy="6670965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/>
              <a:t> 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</a:rPr>
              <a:t>∴</a:t>
            </a:r>
            <a:r>
              <a:rPr lang="en-US" altLang="ko-KR" dirty="0" smtClean="0">
                <a:solidFill>
                  <a:srgbClr val="C00000"/>
                </a:solidFill>
              </a:rPr>
              <a:t> The last value computed,</a:t>
            </a:r>
            <a:r>
              <a:rPr lang="en-US" altLang="ko-KR" dirty="0" smtClean="0"/>
              <a:t> </a:t>
            </a:r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en-US" altLang="ko-KR" b="1" baseline="30000" dirty="0" smtClean="0">
                <a:solidFill>
                  <a:schemeClr val="accent5">
                    <a:lumMod val="50000"/>
                  </a:schemeClr>
                </a:solidFill>
              </a:rPr>
              <a:t>(5)</a:t>
            </a:r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</a:rPr>
              <a:t>[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</a:rPr>
              <a:t>2][5</a:t>
            </a:r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</a:rPr>
              <a:t>]</a:t>
            </a:r>
            <a:r>
              <a:rPr lang="en-US" altLang="ko-KR" b="1" dirty="0" smtClean="0">
                <a:solidFill>
                  <a:srgbClr val="7030A0"/>
                </a:solidFill>
              </a:rPr>
              <a:t>, is the length of a shortest path 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7030A0"/>
                </a:solidFill>
              </a:rPr>
              <a:t> </a:t>
            </a:r>
            <a:r>
              <a:rPr lang="en-US" altLang="ko-KR" b="1" dirty="0" smtClean="0">
                <a:solidFill>
                  <a:srgbClr val="7030A0"/>
                </a:solidFill>
              </a:rPr>
              <a:t>   from v2 that is allowed to pass through any of the other vertices.</a:t>
            </a:r>
          </a:p>
          <a:p>
            <a:pPr marL="0" indent="0">
              <a:buNone/>
            </a:pPr>
            <a:r>
              <a:rPr lang="en-US" altLang="ko-KR" sz="2400" b="1" dirty="0" smtClean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7030A0"/>
                </a:solidFill>
              </a:rPr>
              <a:t>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               </a:t>
            </a:r>
            <a:r>
              <a:rPr lang="en-US" altLang="ko-KR" b="1" dirty="0" smtClean="0">
                <a:solidFill>
                  <a:schemeClr val="accent2">
                    <a:lumMod val="50000"/>
                  </a:schemeClr>
                </a:solidFill>
              </a:rPr>
              <a:t>This means that it is the length of a shortest path</a:t>
            </a:r>
            <a:r>
              <a:rPr lang="en-US" altLang="ko-KR" b="1" dirty="0" smtClean="0">
                <a:solidFill>
                  <a:srgbClr val="7030A0"/>
                </a:solidFill>
              </a:rPr>
              <a:t>.</a:t>
            </a:r>
            <a:endParaRPr lang="en-US" altLang="ko-KR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altLang="ko-KR" sz="2400" dirty="0" smtClean="0">
              <a:solidFill>
                <a:srgbClr val="C00000"/>
              </a:solidFill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727364" y="1932706"/>
            <a:ext cx="924791" cy="509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89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2047" y="286871"/>
            <a:ext cx="11591365" cy="632011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 smtClean="0">
                <a:solidFill>
                  <a:srgbClr val="C00000"/>
                </a:solidFill>
              </a:rPr>
              <a:t>● D</a:t>
            </a:r>
            <a:r>
              <a:rPr lang="en-US" altLang="ko-KR" sz="2400" b="1" baseline="30000" dirty="0" smtClean="0">
                <a:solidFill>
                  <a:srgbClr val="C00000"/>
                </a:solidFill>
              </a:rPr>
              <a:t>(n)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[</a:t>
            </a:r>
            <a:r>
              <a:rPr lang="en-US" altLang="ko-KR" sz="2400" b="1" dirty="0" err="1">
                <a:solidFill>
                  <a:srgbClr val="C00000"/>
                </a:solidFill>
              </a:rPr>
              <a:t>i</a:t>
            </a:r>
            <a:r>
              <a:rPr lang="en-US" altLang="ko-KR" sz="2400" b="1" dirty="0">
                <a:solidFill>
                  <a:srgbClr val="C00000"/>
                </a:solidFill>
              </a:rPr>
              <a:t>][j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]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 : the length of a shortest path from v</a:t>
            </a:r>
            <a:r>
              <a:rPr lang="en-US" altLang="ko-KR" sz="2400" b="1" baseline="-25000" dirty="0" smtClean="0">
                <a:solidFill>
                  <a:srgbClr val="002060"/>
                </a:solidFill>
              </a:rPr>
              <a:t>i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 to v</a:t>
            </a:r>
            <a:r>
              <a:rPr lang="en-US" altLang="ko-KR" sz="2400" b="1" baseline="-25000" dirty="0" smtClean="0">
                <a:solidFill>
                  <a:srgbClr val="002060"/>
                </a:solidFill>
              </a:rPr>
              <a:t>j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002060"/>
                </a:solidFill>
              </a:rPr>
              <a:t> 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                that</a:t>
            </a:r>
            <a:r>
              <a:rPr lang="ko-KR" altLang="en-US" sz="24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is allowed to pass through any of the other vertices,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002060"/>
                </a:solidFill>
              </a:rPr>
              <a:t> 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                it is the length of a shortest path from </a:t>
            </a:r>
            <a:r>
              <a:rPr lang="en-US" altLang="ko-KR" sz="2400" b="1" dirty="0">
                <a:solidFill>
                  <a:srgbClr val="002060"/>
                </a:solidFill>
              </a:rPr>
              <a:t>v</a:t>
            </a:r>
            <a:r>
              <a:rPr lang="en-US" altLang="ko-KR" sz="2400" b="1" baseline="-25000" dirty="0">
                <a:solidFill>
                  <a:srgbClr val="002060"/>
                </a:solidFill>
              </a:rPr>
              <a:t>i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 to </a:t>
            </a:r>
            <a:r>
              <a:rPr lang="en-US" altLang="ko-KR" sz="2400" b="1" dirty="0">
                <a:solidFill>
                  <a:srgbClr val="002060"/>
                </a:solidFill>
              </a:rPr>
              <a:t>v</a:t>
            </a:r>
            <a:r>
              <a:rPr lang="en-US" altLang="ko-KR" sz="2400" b="1" baseline="-25000" dirty="0">
                <a:solidFill>
                  <a:srgbClr val="002060"/>
                </a:solidFill>
              </a:rPr>
              <a:t>j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24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ko-KR" sz="2400" b="1" dirty="0" smtClean="0">
                <a:solidFill>
                  <a:srgbClr val="C00000"/>
                </a:solidFill>
              </a:rPr>
              <a:t>● D</a:t>
            </a:r>
            <a:r>
              <a:rPr lang="en-US" altLang="ko-KR" sz="2400" b="1" baseline="30000" dirty="0" smtClean="0">
                <a:solidFill>
                  <a:srgbClr val="C00000"/>
                </a:solidFill>
              </a:rPr>
              <a:t>(0)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[</a:t>
            </a:r>
            <a:r>
              <a:rPr lang="en-US" altLang="ko-KR" sz="2400" b="1" dirty="0" err="1">
                <a:solidFill>
                  <a:srgbClr val="C00000"/>
                </a:solidFill>
              </a:rPr>
              <a:t>i</a:t>
            </a:r>
            <a:r>
              <a:rPr lang="en-US" altLang="ko-KR" sz="2400" b="1" dirty="0">
                <a:solidFill>
                  <a:srgbClr val="C00000"/>
                </a:solidFill>
              </a:rPr>
              <a:t>][j] 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: </a:t>
            </a:r>
            <a:r>
              <a:rPr lang="en-US" altLang="ko-KR" sz="2400" b="1" dirty="0" smtClean="0">
                <a:solidFill>
                  <a:srgbClr val="0049DA"/>
                </a:solidFill>
              </a:rPr>
              <a:t>the length of a shortest path that is not allowed to pass 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0049DA"/>
                </a:solidFill>
              </a:rPr>
              <a:t> </a:t>
            </a:r>
            <a:r>
              <a:rPr lang="en-US" altLang="ko-KR" sz="2400" b="1" dirty="0" smtClean="0">
                <a:solidFill>
                  <a:srgbClr val="0049DA"/>
                </a:solidFill>
              </a:rPr>
              <a:t>                through any other vertices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, it is the weight on the edge 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002060"/>
                </a:solidFill>
              </a:rPr>
              <a:t> 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                from </a:t>
            </a:r>
            <a:r>
              <a:rPr lang="en-US" altLang="ko-KR" sz="2400" b="1" dirty="0">
                <a:solidFill>
                  <a:srgbClr val="002060"/>
                </a:solidFill>
              </a:rPr>
              <a:t>v</a:t>
            </a:r>
            <a:r>
              <a:rPr lang="en-US" altLang="ko-KR" sz="2400" b="1" baseline="-25000" dirty="0">
                <a:solidFill>
                  <a:srgbClr val="002060"/>
                </a:solidFill>
              </a:rPr>
              <a:t>i</a:t>
            </a:r>
            <a:r>
              <a:rPr lang="en-US" altLang="ko-KR" sz="2400" b="1" dirty="0">
                <a:solidFill>
                  <a:srgbClr val="002060"/>
                </a:solidFill>
              </a:rPr>
              <a:t> to v</a:t>
            </a:r>
            <a:r>
              <a:rPr lang="en-US" altLang="ko-KR" sz="2400" b="1" baseline="-25000" dirty="0">
                <a:solidFill>
                  <a:srgbClr val="002060"/>
                </a:solidFill>
              </a:rPr>
              <a:t>j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24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C00000"/>
                </a:solidFill>
              </a:rPr>
              <a:t>●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We have established that 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              </a:t>
            </a:r>
            <a:endParaRPr lang="en-US" altLang="ko-KR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229310"/>
              </p:ext>
            </p:extLst>
          </p:nvPr>
        </p:nvGraphicFramePr>
        <p:xfrm>
          <a:off x="797891" y="4484504"/>
          <a:ext cx="7267270" cy="804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7270"/>
              </a:tblGrid>
              <a:tr h="6343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3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kumimoji="0" lang="en-US" altLang="ko-KR" sz="32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(0)</a:t>
                      </a:r>
                      <a:r>
                        <a:rPr kumimoji="0" lang="en-US" altLang="ko-KR" sz="3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= W    and    D</a:t>
                      </a:r>
                      <a:r>
                        <a:rPr kumimoji="0" lang="en-US" altLang="ko-KR" sz="32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(n)</a:t>
                      </a:r>
                      <a:r>
                        <a:rPr kumimoji="0" lang="en-US" altLang="ko-KR" sz="3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= D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b"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455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3082" y="286871"/>
            <a:ext cx="11861936" cy="633804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 smtClean="0">
                <a:solidFill>
                  <a:srgbClr val="C00000"/>
                </a:solidFill>
              </a:rPr>
              <a:t>● 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Therefore, to determine 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D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 from 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W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002060"/>
                </a:solidFill>
              </a:rPr>
              <a:t> 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   we need only find a way to obtain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D</a:t>
            </a:r>
            <a:r>
              <a:rPr lang="en-US" altLang="ko-KR" sz="2400" b="1" baseline="30000" dirty="0" smtClean="0">
                <a:solidFill>
                  <a:srgbClr val="FF0000"/>
                </a:solidFill>
              </a:rPr>
              <a:t>(n)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 from </a:t>
            </a:r>
            <a:r>
              <a:rPr lang="en-US" altLang="ko-KR" sz="2400" b="1" dirty="0">
                <a:solidFill>
                  <a:srgbClr val="FF0000"/>
                </a:solidFill>
              </a:rPr>
              <a:t>D</a:t>
            </a:r>
            <a:r>
              <a:rPr lang="en-US" altLang="ko-KR" sz="2400" b="1" baseline="30000" dirty="0">
                <a:solidFill>
                  <a:srgbClr val="FF0000"/>
                </a:solidFill>
              </a:rPr>
              <a:t>(0)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24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ko-KR" sz="2400" b="1" dirty="0" smtClean="0">
                <a:solidFill>
                  <a:srgbClr val="C00000"/>
                </a:solidFill>
              </a:rPr>
              <a:t>● 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The steps for using 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dynamic programming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 to accomplish this are as follows:</a:t>
            </a:r>
          </a:p>
          <a:p>
            <a:pPr marL="0" indent="0">
              <a:buNone/>
            </a:pPr>
            <a:endParaRPr lang="en-US" altLang="ko-KR" sz="24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ko-KR" sz="24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ko-KR" sz="24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</a:rPr>
              <a:t>               </a:t>
            </a:r>
            <a:endParaRPr lang="en-US" altLang="ko-KR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61168"/>
              </p:ext>
            </p:extLst>
          </p:nvPr>
        </p:nvGraphicFramePr>
        <p:xfrm>
          <a:off x="648819" y="2103119"/>
          <a:ext cx="11014263" cy="4102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4263"/>
              </a:tblGrid>
              <a:tr h="41028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 Establish a recursive property (process) with which we can compute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D</a:t>
                      </a:r>
                      <a:r>
                        <a:rPr kumimoji="0" lang="en-US" altLang="ko-KR" sz="20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(k</a:t>
                      </a:r>
                      <a:r>
                        <a:rPr kumimoji="0" lang="en-US" altLang="ko-KR" sz="20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US" altLang="ko-KR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from </a:t>
                      </a:r>
                      <a:r>
                        <a:rPr kumimoji="0" lang="en-US" altLang="ko-KR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kumimoji="0" lang="en-US" altLang="ko-KR" sz="20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(k-1)</a:t>
                      </a:r>
                      <a:r>
                        <a:rPr kumimoji="0" lang="en-US" altLang="ko-KR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l" latinLnBrk="1"/>
                      <a:endParaRPr lang="en-US" altLang="ko-KR" sz="2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2. Solve an instance of the problem in a bottom-up fashion by repeating the process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(established in </a:t>
                      </a:r>
                      <a:r>
                        <a:rPr kumimoji="0" lang="en-US" altLang="ko-KR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step1)</a:t>
                      </a:r>
                      <a:r>
                        <a:rPr kumimoji="0" lang="en-US" altLang="ko-KR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for k = 1 to n. This creates the sequence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   </a:t>
                      </a:r>
                      <a:r>
                        <a:rPr kumimoji="0" lang="en-US" altLang="ko-KR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kumimoji="0" lang="en-US" altLang="ko-KR" sz="24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(0)</a:t>
                      </a:r>
                      <a:r>
                        <a:rPr kumimoji="0" lang="en-US" altLang="ko-KR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D</a:t>
                      </a:r>
                      <a:r>
                        <a:rPr kumimoji="0" lang="en-US" altLang="ko-KR" sz="24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r>
                        <a:rPr kumimoji="0" lang="en-US" altLang="ko-KR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D</a:t>
                      </a:r>
                      <a:r>
                        <a:rPr kumimoji="0" lang="en-US" altLang="ko-KR" sz="24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(2)</a:t>
                      </a:r>
                      <a:r>
                        <a:rPr kumimoji="0" lang="en-US" altLang="ko-KR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∙ ∙ ∙ , D</a:t>
                      </a:r>
                      <a:r>
                        <a:rPr kumimoji="0" lang="en-US" altLang="ko-KR" sz="24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(n)</a:t>
                      </a:r>
                      <a:r>
                        <a:rPr kumimoji="0" lang="en-US" altLang="ko-KR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2400" dirty="0" smtClean="0"/>
                        <a:t>   </a:t>
                      </a:r>
                    </a:p>
                    <a:p>
                      <a:pPr algn="l" latinLnBrk="1"/>
                      <a:r>
                        <a:rPr lang="en-US" altLang="ko-KR" sz="2400" dirty="0" smtClean="0"/>
                        <a:t>        W                         D</a:t>
                      </a:r>
                    </a:p>
                    <a:p>
                      <a:pPr algn="l" latinLnBrk="1"/>
                      <a:r>
                        <a:rPr lang="en-US" altLang="ko-KR" sz="2000" dirty="0" smtClean="0"/>
                        <a:t>   We accomplish </a:t>
                      </a:r>
                      <a:r>
                        <a:rPr lang="en-US" altLang="ko-KR" sz="2000" dirty="0" smtClean="0">
                          <a:solidFill>
                            <a:srgbClr val="C00000"/>
                          </a:solidFill>
                        </a:rPr>
                        <a:t>Step 1</a:t>
                      </a:r>
                      <a:r>
                        <a:rPr lang="en-US" altLang="ko-KR" sz="2000" dirty="0" smtClean="0"/>
                        <a:t> by considering</a:t>
                      </a:r>
                      <a:r>
                        <a:rPr lang="en-US" altLang="ko-KR" sz="2000" baseline="0" dirty="0" smtClean="0"/>
                        <a:t> two cases:</a:t>
                      </a:r>
                      <a:endParaRPr lang="ko-KR" altLang="en-US" sz="20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화살표 연결선 4"/>
          <p:cNvCxnSpPr/>
          <p:nvPr/>
        </p:nvCxnSpPr>
        <p:spPr>
          <a:xfrm flipV="1">
            <a:off x="1753849" y="4856814"/>
            <a:ext cx="0" cy="31104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4704236" y="4819338"/>
            <a:ext cx="0" cy="34852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19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295835"/>
            <a:ext cx="11600328" cy="6293224"/>
          </a:xfrm>
        </p:spPr>
        <p:txBody>
          <a:bodyPr/>
          <a:lstStyle/>
          <a:p>
            <a:pPr marL="0" indent="0">
              <a:buNone/>
            </a:pPr>
            <a:endParaRPr lang="en-US" altLang="ko-KR" sz="32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ko-KR" sz="3200" b="1" dirty="0" smtClean="0">
                <a:solidFill>
                  <a:srgbClr val="C00000"/>
                </a:solidFill>
              </a:rPr>
              <a:t>▣</a:t>
            </a:r>
            <a:r>
              <a:rPr lang="en-US" altLang="ko-KR" sz="3200" b="1" dirty="0" smtClean="0"/>
              <a:t> </a:t>
            </a:r>
            <a:r>
              <a:rPr lang="en-US" altLang="ko-KR" sz="3200" b="1" dirty="0" smtClean="0">
                <a:solidFill>
                  <a:srgbClr val="002060"/>
                </a:solidFill>
              </a:rPr>
              <a:t>Steps </a:t>
            </a:r>
            <a:r>
              <a:rPr lang="en-US" altLang="ko-KR" sz="3200" b="1" dirty="0">
                <a:solidFill>
                  <a:srgbClr val="002060"/>
                </a:solidFill>
              </a:rPr>
              <a:t>to develop a dynamic programming algorithm</a:t>
            </a:r>
            <a:endParaRPr lang="en-US" altLang="ko-KR" sz="32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ko-KR" sz="2400" b="1" dirty="0" smtClean="0">
              <a:solidFill>
                <a:srgbClr val="C00000"/>
              </a:solidFill>
            </a:endParaRPr>
          </a:p>
          <a:p>
            <a:pPr marL="560070" indent="-514350">
              <a:buAutoNum type="arabicPeriod"/>
            </a:pPr>
            <a:r>
              <a:rPr lang="en-US" altLang="ko-KR" b="1" dirty="0" smtClean="0">
                <a:solidFill>
                  <a:schemeClr val="accent2">
                    <a:lumMod val="50000"/>
                  </a:schemeClr>
                </a:solidFill>
              </a:rPr>
              <a:t>Establish </a:t>
            </a: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</a:rPr>
              <a:t>a recursive property that gives the solution to </a:t>
            </a:r>
            <a:endParaRPr lang="en-US" altLang="ko-KR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45720" indent="0">
              <a:buNone/>
            </a:pP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accent2">
                    <a:lumMod val="50000"/>
                  </a:schemeClr>
                </a:solidFill>
              </a:rPr>
              <a:t>   an </a:t>
            </a: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</a:rPr>
              <a:t>instance of </a:t>
            </a:r>
            <a:r>
              <a:rPr lang="en-US" altLang="ko-KR" b="1" dirty="0" smtClean="0">
                <a:solidFill>
                  <a:schemeClr val="accent2">
                    <a:lumMod val="50000"/>
                  </a:schemeClr>
                </a:solidFill>
              </a:rPr>
              <a:t>the </a:t>
            </a: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</a:rPr>
              <a:t>problem</a:t>
            </a:r>
          </a:p>
          <a:p>
            <a:pPr marL="45720" indent="0">
              <a:buNone/>
            </a:pPr>
            <a:endParaRPr lang="en-US" altLang="ko-KR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45720" indent="0">
              <a:buNone/>
            </a:pPr>
            <a:r>
              <a:rPr lang="en-US" altLang="ko-KR" b="1" dirty="0" smtClean="0">
                <a:solidFill>
                  <a:schemeClr val="accent2">
                    <a:lumMod val="50000"/>
                  </a:schemeClr>
                </a:solidFill>
              </a:rPr>
              <a:t>2. Compute </a:t>
            </a: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</a:rPr>
              <a:t>the value of an optimal solution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in a 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bottom-up</a:t>
            </a:r>
          </a:p>
          <a:p>
            <a:pPr marL="45720" indent="0">
              <a:buNone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fashion</a:t>
            </a: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accent2">
                    <a:lumMod val="50000"/>
                  </a:schemeClr>
                </a:solidFill>
              </a:rPr>
              <a:t>by solving </a:t>
            </a: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</a:rPr>
              <a:t>smaller instances first</a:t>
            </a:r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 smtClean="0"/>
              <a:t>         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29612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7906" y="215153"/>
            <a:ext cx="11609294" cy="6409765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b="1" dirty="0" smtClean="0">
                <a:solidFill>
                  <a:srgbClr val="C00000"/>
                </a:solidFill>
              </a:rPr>
              <a:t>●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Case 1): At least one shortest path v</a:t>
            </a:r>
            <a:r>
              <a:rPr lang="en-US" altLang="ko-KR" sz="2000" b="1" baseline="-25000" dirty="0" smtClean="0">
                <a:solidFill>
                  <a:srgbClr val="002060"/>
                </a:solidFill>
              </a:rPr>
              <a:t>i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to </a:t>
            </a:r>
            <a:r>
              <a:rPr lang="en-US" altLang="ko-KR" sz="2000" b="1" dirty="0" err="1" smtClean="0">
                <a:solidFill>
                  <a:srgbClr val="002060"/>
                </a:solidFill>
              </a:rPr>
              <a:t>v</a:t>
            </a:r>
            <a:r>
              <a:rPr lang="en-US" altLang="ko-KR" sz="2000" b="1" baseline="-25000" dirty="0" err="1" smtClean="0">
                <a:solidFill>
                  <a:srgbClr val="002060"/>
                </a:solidFill>
              </a:rPr>
              <a:t>j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, using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only vertices </a:t>
            </a:r>
            <a:r>
              <a:rPr lang="en-US" altLang="ko-KR" sz="2000" b="1" dirty="0">
                <a:solidFill>
                  <a:srgbClr val="002060"/>
                </a:solidFill>
              </a:rPr>
              <a:t>in {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v</a:t>
            </a:r>
            <a:r>
              <a:rPr lang="en-US" altLang="ko-KR" sz="2000" b="1" baseline="-25000" dirty="0" smtClean="0">
                <a:solidFill>
                  <a:srgbClr val="002060"/>
                </a:solidFill>
              </a:rPr>
              <a:t>1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, v</a:t>
            </a:r>
            <a:r>
              <a:rPr lang="en-US" altLang="ko-KR" sz="2000" b="1" baseline="-25000" dirty="0" smtClean="0">
                <a:solidFill>
                  <a:srgbClr val="002060"/>
                </a:solidFill>
              </a:rPr>
              <a:t>2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, ∙ ∙ ∙, v</a:t>
            </a:r>
            <a:r>
              <a:rPr lang="en-US" altLang="ko-KR" sz="2000" b="1" baseline="-25000" dirty="0" smtClean="0">
                <a:solidFill>
                  <a:srgbClr val="002060"/>
                </a:solidFill>
              </a:rPr>
              <a:t>k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2060"/>
                </a:solidFill>
              </a:rPr>
              <a:t>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              as intermediate vertices, does not </a:t>
            </a:r>
            <a:r>
              <a:rPr lang="en-US" altLang="ko-KR" sz="2000" b="1" dirty="0">
                <a:solidFill>
                  <a:srgbClr val="002060"/>
                </a:solidFill>
              </a:rPr>
              <a:t>use v</a:t>
            </a:r>
            <a:r>
              <a:rPr lang="en-US" altLang="ko-KR" sz="2000" b="1" baseline="-25000" dirty="0">
                <a:solidFill>
                  <a:srgbClr val="002060"/>
                </a:solidFill>
              </a:rPr>
              <a:t>k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. Then</a:t>
            </a:r>
            <a:endParaRPr lang="en-US" altLang="ko-KR" sz="20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rgbClr val="002060"/>
                </a:solidFill>
              </a:rPr>
              <a:t>                          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D</a:t>
            </a:r>
            <a:r>
              <a:rPr lang="en-US" altLang="ko-KR" sz="2000" b="1" baseline="30000" dirty="0" smtClean="0">
                <a:solidFill>
                  <a:srgbClr val="7030A0"/>
                </a:solidFill>
              </a:rPr>
              <a:t>(k)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[</a:t>
            </a:r>
            <a:r>
              <a:rPr lang="en-US" altLang="ko-KR" sz="2000" b="1" dirty="0" err="1" smtClean="0">
                <a:solidFill>
                  <a:srgbClr val="7030A0"/>
                </a:solidFill>
              </a:rPr>
              <a:t>i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][j] </a:t>
            </a:r>
            <a:r>
              <a:rPr lang="en-US" altLang="ko-KR" sz="2000" b="1" dirty="0">
                <a:solidFill>
                  <a:srgbClr val="7030A0"/>
                </a:solidFill>
              </a:rPr>
              <a:t>= 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D</a:t>
            </a:r>
            <a:r>
              <a:rPr lang="en-US" altLang="ko-KR" sz="2000" b="1" baseline="30000" dirty="0" smtClean="0">
                <a:solidFill>
                  <a:srgbClr val="7030A0"/>
                </a:solidFill>
              </a:rPr>
              <a:t>(k-1)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[</a:t>
            </a:r>
            <a:r>
              <a:rPr lang="en-US" altLang="ko-KR" sz="2000" b="1" dirty="0" err="1" smtClean="0">
                <a:solidFill>
                  <a:srgbClr val="7030A0"/>
                </a:solidFill>
              </a:rPr>
              <a:t>i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][j]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. </a:t>
            </a:r>
            <a:r>
              <a:rPr lang="en-US" altLang="ko-KR" sz="2000" b="1" dirty="0">
                <a:solidFill>
                  <a:srgbClr val="002060"/>
                </a:solidFill>
              </a:rPr>
              <a:t>----------</a:t>
            </a:r>
            <a:r>
              <a:rPr lang="en-US" altLang="ko-KR" sz="2400" b="1" dirty="0">
                <a:solidFill>
                  <a:srgbClr val="002060"/>
                </a:solidFill>
              </a:rPr>
              <a:t>  </a:t>
            </a:r>
            <a:r>
              <a:rPr lang="en-US" altLang="ko-KR" sz="2000" b="1" dirty="0">
                <a:solidFill>
                  <a:srgbClr val="FF0000"/>
                </a:solidFill>
              </a:rPr>
              <a:t>(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3.3)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</a:t>
            </a:r>
          </a:p>
          <a:p>
            <a:pPr marL="0" indent="0">
              <a:buNone/>
            </a:pPr>
            <a:endParaRPr lang="en-US" altLang="ko-KR" sz="24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ko-KR" sz="2400" b="1" dirty="0" smtClean="0">
                <a:solidFill>
                  <a:srgbClr val="002060"/>
                </a:solidFill>
              </a:rPr>
              <a:t>  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- ex)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: An example of this case in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Figure 3.2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is that</a:t>
            </a:r>
          </a:p>
          <a:p>
            <a:pPr marL="0" indent="0">
              <a:buNone/>
            </a:pPr>
            <a:r>
              <a:rPr lang="en-US" altLang="ko-KR" sz="2400" b="1" dirty="0" smtClean="0">
                <a:solidFill>
                  <a:srgbClr val="002060"/>
                </a:solidFill>
              </a:rPr>
              <a:t>               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D</a:t>
            </a:r>
            <a:r>
              <a:rPr lang="en-US" altLang="ko-KR" sz="2000" b="1" baseline="30000" dirty="0" smtClean="0">
                <a:solidFill>
                  <a:srgbClr val="7030A0"/>
                </a:solidFill>
              </a:rPr>
              <a:t>(5)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[1][3] </a:t>
            </a:r>
            <a:r>
              <a:rPr lang="en-US" altLang="ko-KR" sz="2000" b="1" dirty="0">
                <a:solidFill>
                  <a:srgbClr val="7030A0"/>
                </a:solidFill>
              </a:rPr>
              <a:t>= 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D</a:t>
            </a:r>
            <a:r>
              <a:rPr lang="en-US" altLang="ko-KR" sz="2000" b="1" baseline="30000" dirty="0" smtClean="0">
                <a:solidFill>
                  <a:srgbClr val="7030A0"/>
                </a:solidFill>
              </a:rPr>
              <a:t>(4)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[1][3] </a:t>
            </a:r>
            <a:r>
              <a:rPr lang="en-US" altLang="ko-KR" sz="2000" b="1" dirty="0">
                <a:solidFill>
                  <a:srgbClr val="7030A0"/>
                </a:solidFill>
              </a:rPr>
              <a:t>= </a:t>
            </a:r>
            <a:r>
              <a:rPr lang="en-US" altLang="ko-KR" sz="2000" b="1" dirty="0" smtClean="0"/>
              <a:t>3,</a:t>
            </a:r>
          </a:p>
          <a:p>
            <a:pPr marL="0" indent="0">
              <a:buNone/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         because when we include vertex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v</a:t>
            </a:r>
            <a:r>
              <a:rPr lang="en-US" altLang="ko-KR" sz="2000" b="1" baseline="-25000" dirty="0" smtClean="0">
                <a:solidFill>
                  <a:srgbClr val="002060"/>
                </a:solidFill>
              </a:rPr>
              <a:t>5 </a:t>
            </a:r>
            <a:r>
              <a:rPr lang="en-US" altLang="ko-KR" sz="2000" b="1" dirty="0" smtClean="0"/>
              <a:t>, the shortest path from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v</a:t>
            </a:r>
            <a:r>
              <a:rPr lang="en-US" altLang="ko-KR" sz="2000" b="1" baseline="-25000" dirty="0" smtClean="0">
                <a:solidFill>
                  <a:srgbClr val="002060"/>
                </a:solidFill>
              </a:rPr>
              <a:t>1</a:t>
            </a:r>
            <a:r>
              <a:rPr lang="en-US" altLang="ko-KR" sz="2000" b="1" dirty="0" smtClean="0"/>
              <a:t> to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v</a:t>
            </a:r>
            <a:r>
              <a:rPr lang="en-US" altLang="ko-KR" sz="2000" b="1" baseline="-25000" dirty="0" smtClean="0">
                <a:solidFill>
                  <a:srgbClr val="002060"/>
                </a:solidFill>
              </a:rPr>
              <a:t>3</a:t>
            </a:r>
            <a:r>
              <a:rPr lang="en-US" altLang="ko-KR" sz="2000" b="1" dirty="0" smtClean="0"/>
              <a:t> is still [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v</a:t>
            </a:r>
            <a:r>
              <a:rPr lang="en-US" altLang="ko-KR" sz="2000" b="1" baseline="-25000" dirty="0" smtClean="0">
                <a:solidFill>
                  <a:srgbClr val="002060"/>
                </a:solidFill>
              </a:rPr>
              <a:t>1</a:t>
            </a:r>
            <a:r>
              <a:rPr lang="en-US" altLang="ko-KR" sz="2000" b="1" dirty="0" smtClean="0"/>
              <a:t>,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v</a:t>
            </a:r>
            <a:r>
              <a:rPr lang="en-US" altLang="ko-KR" sz="2000" b="1" baseline="-25000" dirty="0" smtClean="0">
                <a:solidFill>
                  <a:srgbClr val="002060"/>
                </a:solidFill>
              </a:rPr>
              <a:t>4</a:t>
            </a:r>
            <a:r>
              <a:rPr lang="en-US" altLang="ko-KR" sz="2000" b="1" dirty="0" smtClean="0"/>
              <a:t>,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v</a:t>
            </a:r>
            <a:r>
              <a:rPr lang="en-US" altLang="ko-KR" sz="2000" b="1" baseline="-25000" dirty="0" smtClean="0">
                <a:solidFill>
                  <a:srgbClr val="002060"/>
                </a:solidFill>
              </a:rPr>
              <a:t>3</a:t>
            </a:r>
            <a:r>
              <a:rPr lang="en-US" altLang="ko-KR" sz="2000" b="1" dirty="0" smtClean="0"/>
              <a:t>].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2060"/>
                </a:solidFill>
              </a:rPr>
              <a:t>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            </a:t>
            </a:r>
            <a:endParaRPr lang="en-US" altLang="ko-KR" sz="20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ko-KR" sz="24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ko-KR" sz="24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</a:rPr>
              <a:t>               </a:t>
            </a:r>
            <a:endParaRPr lang="en-US" altLang="ko-KR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044" y="3269085"/>
            <a:ext cx="4980435" cy="32572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18048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5835" y="188259"/>
            <a:ext cx="11672047" cy="6436659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b="1" dirty="0" smtClean="0">
                <a:solidFill>
                  <a:srgbClr val="C00000"/>
                </a:solidFill>
              </a:rPr>
              <a:t>●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Case 2): All shortest path from v</a:t>
            </a:r>
            <a:r>
              <a:rPr lang="en-US" altLang="ko-KR" sz="2000" b="1" baseline="-25000" dirty="0" smtClean="0">
                <a:solidFill>
                  <a:srgbClr val="002060"/>
                </a:solidFill>
              </a:rPr>
              <a:t>i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to </a:t>
            </a:r>
            <a:r>
              <a:rPr lang="en-US" altLang="ko-KR" sz="2000" b="1" dirty="0" err="1" smtClean="0">
                <a:solidFill>
                  <a:srgbClr val="002060"/>
                </a:solidFill>
              </a:rPr>
              <a:t>v</a:t>
            </a:r>
            <a:r>
              <a:rPr lang="en-US" altLang="ko-KR" sz="2000" b="1" baseline="-25000" dirty="0" err="1" smtClean="0">
                <a:solidFill>
                  <a:srgbClr val="002060"/>
                </a:solidFill>
              </a:rPr>
              <a:t>j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, using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only vertices </a:t>
            </a:r>
            <a:r>
              <a:rPr lang="en-US" altLang="ko-KR" sz="2000" b="1" dirty="0">
                <a:solidFill>
                  <a:srgbClr val="002060"/>
                </a:solidFill>
              </a:rPr>
              <a:t>in {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v</a:t>
            </a:r>
            <a:r>
              <a:rPr lang="en-US" altLang="ko-KR" sz="2000" b="1" baseline="-25000" dirty="0" smtClean="0">
                <a:solidFill>
                  <a:srgbClr val="002060"/>
                </a:solidFill>
              </a:rPr>
              <a:t>1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, v</a:t>
            </a:r>
            <a:r>
              <a:rPr lang="en-US" altLang="ko-KR" sz="2000" b="1" baseline="-25000" dirty="0" smtClean="0">
                <a:solidFill>
                  <a:srgbClr val="002060"/>
                </a:solidFill>
              </a:rPr>
              <a:t>2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, ∙ ∙ ∙, v</a:t>
            </a:r>
            <a:r>
              <a:rPr lang="en-US" altLang="ko-KR" sz="2000" b="1" baseline="-25000" dirty="0" smtClean="0">
                <a:solidFill>
                  <a:srgbClr val="002060"/>
                </a:solidFill>
              </a:rPr>
              <a:t>k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2060"/>
                </a:solidFill>
              </a:rPr>
              <a:t>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              as intermediate vertices, do use </a:t>
            </a:r>
            <a:r>
              <a:rPr lang="en-US" altLang="ko-KR" sz="2000" b="1" dirty="0">
                <a:solidFill>
                  <a:srgbClr val="002060"/>
                </a:solidFill>
              </a:rPr>
              <a:t>v</a:t>
            </a:r>
            <a:r>
              <a:rPr lang="en-US" altLang="ko-KR" sz="2000" b="1" baseline="-25000" dirty="0">
                <a:solidFill>
                  <a:srgbClr val="002060"/>
                </a:solidFill>
              </a:rPr>
              <a:t>k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. In this case any shortest path appears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2060"/>
                </a:solidFill>
              </a:rPr>
              <a:t>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              as in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Fig 3.4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20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ko-KR" sz="20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ko-KR" sz="20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ko-KR" sz="20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ko-KR" sz="20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ko-KR" sz="20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ko-KR" sz="20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ko-KR" sz="20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rgbClr val="002060"/>
                </a:solidFill>
              </a:rPr>
              <a:t>                          </a:t>
            </a:r>
            <a:endParaRPr lang="en-US" altLang="ko-KR" sz="24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rgbClr val="002060"/>
                </a:solidFill>
              </a:rPr>
              <a:t>              </a:t>
            </a:r>
            <a:endParaRPr lang="en-US" altLang="ko-KR" sz="20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ko-KR" sz="24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ko-KR" sz="2400" b="1" dirty="0">
              <a:solidFill>
                <a:srgbClr val="00206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83172" y="1946002"/>
            <a:ext cx="7375028" cy="38900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15203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2047" y="286872"/>
            <a:ext cx="11689978" cy="62573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 smtClean="0">
                <a:solidFill>
                  <a:srgbClr val="C00000"/>
                </a:solidFill>
              </a:rPr>
              <a:t>● </a:t>
            </a:r>
            <a:r>
              <a:rPr lang="en-US" altLang="ko-KR" sz="2000" b="1" dirty="0">
                <a:solidFill>
                  <a:srgbClr val="002060"/>
                </a:solidFill>
              </a:rPr>
              <a:t>Because v</a:t>
            </a:r>
            <a:r>
              <a:rPr lang="en-US" altLang="ko-KR" sz="2000" b="1" baseline="-25000" dirty="0">
                <a:solidFill>
                  <a:srgbClr val="002060"/>
                </a:solidFill>
              </a:rPr>
              <a:t>k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cannot be an intermediate vertex on the </a:t>
            </a:r>
            <a:r>
              <a:rPr lang="en-US" altLang="ko-KR" sz="2000" b="1" dirty="0" err="1" smtClean="0">
                <a:solidFill>
                  <a:srgbClr val="002060"/>
                </a:solidFill>
              </a:rPr>
              <a:t>subpath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2000" b="1" dirty="0">
                <a:solidFill>
                  <a:srgbClr val="002060"/>
                </a:solidFill>
              </a:rPr>
              <a:t>from v</a:t>
            </a:r>
            <a:r>
              <a:rPr lang="en-US" altLang="ko-KR" sz="2000" b="1" baseline="-25000" dirty="0">
                <a:solidFill>
                  <a:srgbClr val="002060"/>
                </a:solidFill>
              </a:rPr>
              <a:t>i</a:t>
            </a:r>
            <a:r>
              <a:rPr lang="en-US" altLang="ko-KR" sz="2000" b="1" dirty="0">
                <a:solidFill>
                  <a:srgbClr val="002060"/>
                </a:solidFill>
              </a:rPr>
              <a:t> to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v</a:t>
            </a:r>
            <a:r>
              <a:rPr lang="en-US" altLang="ko-KR" sz="2000" b="1" baseline="-25000" dirty="0" smtClean="0">
                <a:solidFill>
                  <a:srgbClr val="002060"/>
                </a:solidFill>
              </a:rPr>
              <a:t>k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,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2060"/>
                </a:solidFill>
              </a:rPr>
              <a:t>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  that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2000" b="1" dirty="0" err="1" smtClean="0">
                <a:solidFill>
                  <a:srgbClr val="002060"/>
                </a:solidFill>
              </a:rPr>
              <a:t>subpath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uses only vertices  in </a:t>
            </a:r>
            <a:r>
              <a:rPr lang="en-US" altLang="ko-KR" sz="2000" b="1" dirty="0">
                <a:solidFill>
                  <a:srgbClr val="002060"/>
                </a:solidFill>
              </a:rPr>
              <a:t>{v</a:t>
            </a:r>
            <a:r>
              <a:rPr lang="en-US" altLang="ko-KR" sz="2000" b="1" baseline="-25000" dirty="0">
                <a:solidFill>
                  <a:srgbClr val="002060"/>
                </a:solidFill>
              </a:rPr>
              <a:t>1</a:t>
            </a:r>
            <a:r>
              <a:rPr lang="en-US" altLang="ko-KR" sz="2000" b="1" dirty="0">
                <a:solidFill>
                  <a:srgbClr val="002060"/>
                </a:solidFill>
              </a:rPr>
              <a:t> , v</a:t>
            </a:r>
            <a:r>
              <a:rPr lang="en-US" altLang="ko-KR" sz="2000" b="1" baseline="-25000" dirty="0">
                <a:solidFill>
                  <a:srgbClr val="002060"/>
                </a:solidFill>
              </a:rPr>
              <a:t>2</a:t>
            </a:r>
            <a:r>
              <a:rPr lang="en-US" altLang="ko-KR" sz="2000" b="1" dirty="0">
                <a:solidFill>
                  <a:srgbClr val="002060"/>
                </a:solidFill>
              </a:rPr>
              <a:t>, ∙ ∙ ∙,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v</a:t>
            </a:r>
            <a:r>
              <a:rPr lang="en-US" altLang="ko-KR" sz="2000" b="1" baseline="-25000" dirty="0" smtClean="0">
                <a:solidFill>
                  <a:srgbClr val="002060"/>
                </a:solidFill>
              </a:rPr>
              <a:t>k-1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} as intermediates.</a:t>
            </a:r>
          </a:p>
          <a:p>
            <a:pPr marL="0" indent="0">
              <a:buNone/>
            </a:pPr>
            <a:endParaRPr lang="en-US" altLang="ko-KR" sz="20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C00000"/>
                </a:solidFill>
              </a:rPr>
              <a:t>●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This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implies that the </a:t>
            </a:r>
            <a:r>
              <a:rPr lang="en-US" altLang="ko-KR" sz="2000" b="1" dirty="0" err="1" smtClean="0">
                <a:solidFill>
                  <a:srgbClr val="002060"/>
                </a:solidFill>
              </a:rPr>
              <a:t>subpath’s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length must be equal to 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D</a:t>
            </a:r>
            <a:r>
              <a:rPr lang="en-US" altLang="ko-KR" sz="2000" b="1" baseline="30000" dirty="0" smtClean="0">
                <a:solidFill>
                  <a:srgbClr val="7030A0"/>
                </a:solidFill>
              </a:rPr>
              <a:t>(k-1)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[</a:t>
            </a:r>
            <a:r>
              <a:rPr lang="en-US" altLang="ko-KR" sz="2000" b="1" dirty="0" err="1">
                <a:solidFill>
                  <a:srgbClr val="7030A0"/>
                </a:solidFill>
              </a:rPr>
              <a:t>i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][k]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for the following reasons.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2060"/>
                </a:solidFill>
              </a:rPr>
              <a:t>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  1</a:t>
            </a:r>
            <a:r>
              <a:rPr lang="en-US" altLang="ko-KR" sz="2000" b="1" baseline="30000" dirty="0" smtClean="0">
                <a:solidFill>
                  <a:srgbClr val="002060"/>
                </a:solidFill>
              </a:rPr>
              <a:t>st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) The </a:t>
            </a:r>
            <a:r>
              <a:rPr lang="en-US" altLang="ko-KR" sz="2000" b="1" dirty="0" err="1" smtClean="0">
                <a:solidFill>
                  <a:srgbClr val="002060"/>
                </a:solidFill>
              </a:rPr>
              <a:t>subpath’s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length cannot be shorter because </a:t>
            </a:r>
            <a:r>
              <a:rPr lang="en-US" altLang="ko-KR" sz="2000" b="1" dirty="0">
                <a:solidFill>
                  <a:srgbClr val="7030A0"/>
                </a:solidFill>
              </a:rPr>
              <a:t>D</a:t>
            </a:r>
            <a:r>
              <a:rPr lang="en-US" altLang="ko-KR" sz="2000" b="1" baseline="30000" dirty="0">
                <a:solidFill>
                  <a:srgbClr val="7030A0"/>
                </a:solidFill>
              </a:rPr>
              <a:t>(k-1)</a:t>
            </a:r>
            <a:r>
              <a:rPr lang="en-US" altLang="ko-KR" sz="2000" b="1" dirty="0">
                <a:solidFill>
                  <a:srgbClr val="7030A0"/>
                </a:solidFill>
              </a:rPr>
              <a:t>[</a:t>
            </a:r>
            <a:r>
              <a:rPr lang="en-US" altLang="ko-KR" sz="2000" b="1" dirty="0" err="1">
                <a:solidFill>
                  <a:srgbClr val="7030A0"/>
                </a:solidFill>
              </a:rPr>
              <a:t>i</a:t>
            </a:r>
            <a:r>
              <a:rPr lang="en-US" altLang="ko-KR" sz="2000" b="1" dirty="0">
                <a:solidFill>
                  <a:srgbClr val="7030A0"/>
                </a:solidFill>
              </a:rPr>
              <a:t>][k]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is the length </a:t>
            </a: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rgbClr val="7030A0"/>
                </a:solidFill>
              </a:rPr>
              <a:t>        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of a shortest path from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v</a:t>
            </a:r>
            <a:r>
              <a:rPr lang="en-US" altLang="ko-KR" sz="2000" b="1" baseline="-25000" dirty="0" smtClean="0">
                <a:solidFill>
                  <a:srgbClr val="002060"/>
                </a:solidFill>
              </a:rPr>
              <a:t>1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to v</a:t>
            </a:r>
            <a:r>
              <a:rPr lang="en-US" altLang="ko-KR" sz="2000" b="1" baseline="-25000" dirty="0" smtClean="0">
                <a:solidFill>
                  <a:srgbClr val="002060"/>
                </a:solidFill>
              </a:rPr>
              <a:t>k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using only vertices in {v</a:t>
            </a:r>
            <a:r>
              <a:rPr lang="en-US" altLang="ko-KR" sz="2000" b="1" baseline="-25000" dirty="0" smtClean="0">
                <a:solidFill>
                  <a:srgbClr val="002060"/>
                </a:solidFill>
              </a:rPr>
              <a:t>1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, v</a:t>
            </a:r>
            <a:r>
              <a:rPr lang="en-US" altLang="ko-KR" sz="2000" b="1" baseline="-25000" dirty="0" smtClean="0">
                <a:solidFill>
                  <a:srgbClr val="002060"/>
                </a:solidFill>
              </a:rPr>
              <a:t>2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, ∙ ∙ ∙, v</a:t>
            </a:r>
            <a:r>
              <a:rPr lang="en-US" altLang="ko-KR" sz="2000" b="1" baseline="-25000" dirty="0" smtClean="0">
                <a:solidFill>
                  <a:srgbClr val="002060"/>
                </a:solidFill>
              </a:rPr>
              <a:t>k-1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} as intermediates.</a:t>
            </a:r>
          </a:p>
          <a:p>
            <a:pPr marL="0" indent="0">
              <a:buNone/>
            </a:pPr>
            <a:endParaRPr lang="en-US" altLang="ko-KR" sz="20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2060"/>
                </a:solidFill>
              </a:rPr>
              <a:t>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  2</a:t>
            </a:r>
            <a:r>
              <a:rPr lang="en-US" altLang="ko-KR" sz="2000" b="1" baseline="30000" dirty="0" smtClean="0">
                <a:solidFill>
                  <a:srgbClr val="002060"/>
                </a:solidFill>
              </a:rPr>
              <a:t>nd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) </a:t>
            </a:r>
            <a:r>
              <a:rPr lang="en-US" altLang="ko-KR" sz="2000" b="1" dirty="0">
                <a:solidFill>
                  <a:srgbClr val="002060"/>
                </a:solidFill>
              </a:rPr>
              <a:t>The </a:t>
            </a:r>
            <a:r>
              <a:rPr lang="en-US" altLang="ko-KR" sz="2000" b="1" dirty="0" err="1">
                <a:solidFill>
                  <a:srgbClr val="002060"/>
                </a:solidFill>
              </a:rPr>
              <a:t>subpath’s</a:t>
            </a:r>
            <a:r>
              <a:rPr lang="en-US" altLang="ko-KR" sz="2000" b="1" dirty="0">
                <a:solidFill>
                  <a:srgbClr val="002060"/>
                </a:solidFill>
              </a:rPr>
              <a:t> length cannot be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longer because if it were, we could replace it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2060"/>
                </a:solidFill>
              </a:rPr>
              <a:t>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        in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Fig 3-4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is a shortest path. Similarly, the length of the </a:t>
            </a:r>
            <a:r>
              <a:rPr lang="en-US" altLang="ko-KR" sz="2000" b="1" dirty="0" err="1" smtClean="0">
                <a:solidFill>
                  <a:srgbClr val="002060"/>
                </a:solidFill>
              </a:rPr>
              <a:t>subpath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from v</a:t>
            </a:r>
            <a:r>
              <a:rPr lang="en-US" altLang="ko-KR" sz="2000" b="1" baseline="-25000" dirty="0" smtClean="0">
                <a:solidFill>
                  <a:srgbClr val="002060"/>
                </a:solidFill>
              </a:rPr>
              <a:t>k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2000" b="1" dirty="0">
                <a:solidFill>
                  <a:srgbClr val="002060"/>
                </a:solidFill>
              </a:rPr>
              <a:t>in </a:t>
            </a:r>
            <a:r>
              <a:rPr lang="en-US" altLang="ko-KR" sz="2000" b="1" dirty="0">
                <a:solidFill>
                  <a:srgbClr val="C00000"/>
                </a:solidFill>
              </a:rPr>
              <a:t>Fig 3-4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       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must be equal to </a:t>
            </a:r>
            <a:r>
              <a:rPr lang="en-US" altLang="ko-KR" sz="2000" b="1" dirty="0">
                <a:solidFill>
                  <a:srgbClr val="7030A0"/>
                </a:solidFill>
              </a:rPr>
              <a:t>D</a:t>
            </a:r>
            <a:r>
              <a:rPr lang="en-US" altLang="ko-KR" sz="2000" b="1" baseline="30000" dirty="0">
                <a:solidFill>
                  <a:srgbClr val="7030A0"/>
                </a:solidFill>
              </a:rPr>
              <a:t>(k-1</a:t>
            </a:r>
            <a:r>
              <a:rPr lang="en-US" altLang="ko-KR" sz="2000" b="1" baseline="30000" dirty="0" smtClean="0">
                <a:solidFill>
                  <a:srgbClr val="7030A0"/>
                </a:solidFill>
              </a:rPr>
              <a:t>)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[k][j]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.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Therefore, in the second case </a:t>
            </a:r>
          </a:p>
          <a:p>
            <a:pPr marL="0" indent="0">
              <a:buNone/>
            </a:pPr>
            <a:endParaRPr lang="en-US" altLang="ko-KR" sz="20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rgbClr val="7030A0"/>
                </a:solidFill>
              </a:rPr>
              <a:t>                  D</a:t>
            </a:r>
            <a:r>
              <a:rPr lang="en-US" altLang="ko-KR" sz="2000" b="1" baseline="30000" dirty="0" smtClean="0">
                <a:solidFill>
                  <a:srgbClr val="7030A0"/>
                </a:solidFill>
              </a:rPr>
              <a:t>(k)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[</a:t>
            </a:r>
            <a:r>
              <a:rPr lang="en-US" altLang="ko-KR" sz="2000" b="1" dirty="0" err="1" smtClean="0">
                <a:solidFill>
                  <a:srgbClr val="7030A0"/>
                </a:solidFill>
              </a:rPr>
              <a:t>i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][j] </a:t>
            </a:r>
            <a:r>
              <a:rPr lang="en-US" altLang="ko-KR" sz="2000" b="1" dirty="0">
                <a:solidFill>
                  <a:srgbClr val="7030A0"/>
                </a:solidFill>
              </a:rPr>
              <a:t>= 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D</a:t>
            </a:r>
            <a:r>
              <a:rPr lang="en-US" altLang="ko-KR" sz="2000" b="1" baseline="30000" dirty="0" smtClean="0">
                <a:solidFill>
                  <a:srgbClr val="7030A0"/>
                </a:solidFill>
              </a:rPr>
              <a:t>(k-1)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[</a:t>
            </a:r>
            <a:r>
              <a:rPr lang="en-US" altLang="ko-KR" sz="2000" b="1" dirty="0" err="1" smtClean="0">
                <a:solidFill>
                  <a:srgbClr val="7030A0"/>
                </a:solidFill>
              </a:rPr>
              <a:t>i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][k] </a:t>
            </a:r>
            <a:r>
              <a:rPr lang="en-US" altLang="ko-KR" sz="2000" b="1" dirty="0">
                <a:solidFill>
                  <a:srgbClr val="7030A0"/>
                </a:solidFill>
              </a:rPr>
              <a:t>+ 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D</a:t>
            </a:r>
            <a:r>
              <a:rPr lang="en-US" altLang="ko-KR" sz="2000" b="1" baseline="30000" dirty="0" smtClean="0">
                <a:solidFill>
                  <a:srgbClr val="7030A0"/>
                </a:solidFill>
              </a:rPr>
              <a:t>(k-1)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[k][j]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.        ---------- 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(3.4)</a:t>
            </a:r>
          </a:p>
          <a:p>
            <a:pPr marL="0" indent="0">
              <a:buNone/>
            </a:pPr>
            <a:endParaRPr lang="en-US" altLang="ko-KR" sz="20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    - </a:t>
            </a:r>
            <a:r>
              <a:rPr lang="en-US" altLang="ko-KR" sz="2000" b="1" dirty="0">
                <a:solidFill>
                  <a:srgbClr val="C00000"/>
                </a:solidFill>
              </a:rPr>
              <a:t>ex)</a:t>
            </a:r>
            <a:r>
              <a:rPr lang="en-US" altLang="ko-KR" sz="2000" b="1" dirty="0">
                <a:solidFill>
                  <a:srgbClr val="002060"/>
                </a:solidFill>
              </a:rPr>
              <a:t>: An example of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the second </a:t>
            </a:r>
            <a:r>
              <a:rPr lang="en-US" altLang="ko-KR" sz="2000" b="1" dirty="0">
                <a:solidFill>
                  <a:srgbClr val="002060"/>
                </a:solidFill>
              </a:rPr>
              <a:t>case in </a:t>
            </a:r>
            <a:r>
              <a:rPr lang="en-US" altLang="ko-KR" sz="2000" b="1" dirty="0">
                <a:solidFill>
                  <a:srgbClr val="C00000"/>
                </a:solidFill>
              </a:rPr>
              <a:t>Figure 3.2 </a:t>
            </a:r>
            <a:r>
              <a:rPr lang="en-US" altLang="ko-KR" sz="2000" b="1" dirty="0">
                <a:solidFill>
                  <a:srgbClr val="002060"/>
                </a:solidFill>
              </a:rPr>
              <a:t>is that</a:t>
            </a: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rgbClr val="002060"/>
                </a:solidFill>
              </a:rPr>
              <a:t>                  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D</a:t>
            </a:r>
            <a:r>
              <a:rPr lang="en-US" altLang="ko-KR" sz="2000" b="1" baseline="30000" dirty="0" smtClean="0">
                <a:solidFill>
                  <a:srgbClr val="7030A0"/>
                </a:solidFill>
              </a:rPr>
              <a:t>(2)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[5][3] </a:t>
            </a:r>
            <a:r>
              <a:rPr lang="en-US" altLang="ko-KR" sz="2000" b="1" dirty="0">
                <a:solidFill>
                  <a:srgbClr val="7030A0"/>
                </a:solidFill>
              </a:rPr>
              <a:t>= 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7 = 4 + 3 = D</a:t>
            </a:r>
            <a:r>
              <a:rPr lang="en-US" altLang="ko-KR" sz="2000" b="1" baseline="30000" dirty="0" smtClean="0">
                <a:solidFill>
                  <a:srgbClr val="7030A0"/>
                </a:solidFill>
              </a:rPr>
              <a:t>(1)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[5][2] + </a:t>
            </a:r>
            <a:r>
              <a:rPr lang="en-US" altLang="ko-KR" sz="2000" b="1" dirty="0">
                <a:solidFill>
                  <a:srgbClr val="7030A0"/>
                </a:solidFill>
              </a:rPr>
              <a:t>D</a:t>
            </a:r>
            <a:r>
              <a:rPr lang="en-US" altLang="ko-KR" sz="2000" b="1" baseline="30000" dirty="0">
                <a:solidFill>
                  <a:srgbClr val="7030A0"/>
                </a:solidFill>
              </a:rPr>
              <a:t>(1</a:t>
            </a:r>
            <a:r>
              <a:rPr lang="en-US" altLang="ko-KR" sz="2000" b="1" baseline="30000" dirty="0" smtClean="0">
                <a:solidFill>
                  <a:srgbClr val="7030A0"/>
                </a:solidFill>
              </a:rPr>
              <a:t>)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[2][3]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.     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59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012" y="251012"/>
            <a:ext cx="11689976" cy="63649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 smtClean="0">
                <a:solidFill>
                  <a:srgbClr val="C00000"/>
                </a:solidFill>
              </a:rPr>
              <a:t>●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Because </a:t>
            </a:r>
            <a:r>
              <a:rPr lang="en-US" altLang="ko-KR" sz="2000" b="1" dirty="0">
                <a:solidFill>
                  <a:srgbClr val="002060"/>
                </a:solidFill>
              </a:rPr>
              <a:t>w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e must have either </a:t>
            </a:r>
            <a:r>
              <a:rPr lang="en-US" altLang="ko-KR" sz="2000" b="1" dirty="0" smtClean="0">
                <a:solidFill>
                  <a:schemeClr val="accent2">
                    <a:lumMod val="50000"/>
                  </a:schemeClr>
                </a:solidFill>
              </a:rPr>
              <a:t>Case 1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or </a:t>
            </a:r>
            <a:r>
              <a:rPr lang="en-US" altLang="ko-KR" sz="2000" b="1" dirty="0" smtClean="0">
                <a:solidFill>
                  <a:schemeClr val="accent2">
                    <a:lumMod val="50000"/>
                  </a:schemeClr>
                </a:solidFill>
              </a:rPr>
              <a:t>Case 2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, the value of </a:t>
            </a:r>
            <a:r>
              <a:rPr lang="en-US" altLang="ko-KR" sz="2000" b="1" dirty="0">
                <a:solidFill>
                  <a:srgbClr val="7030A0"/>
                </a:solidFill>
              </a:rPr>
              <a:t>D</a:t>
            </a:r>
            <a:r>
              <a:rPr lang="en-US" altLang="ko-KR" sz="2000" b="1" baseline="30000" dirty="0">
                <a:solidFill>
                  <a:srgbClr val="7030A0"/>
                </a:solidFill>
              </a:rPr>
              <a:t>(k)</a:t>
            </a:r>
            <a:r>
              <a:rPr lang="en-US" altLang="ko-KR" sz="2000" b="1" dirty="0">
                <a:solidFill>
                  <a:srgbClr val="7030A0"/>
                </a:solidFill>
              </a:rPr>
              <a:t>[</a:t>
            </a:r>
            <a:r>
              <a:rPr lang="en-US" altLang="ko-KR" sz="2000" b="1" dirty="0" err="1">
                <a:solidFill>
                  <a:srgbClr val="7030A0"/>
                </a:solidFill>
              </a:rPr>
              <a:t>i</a:t>
            </a:r>
            <a:r>
              <a:rPr lang="en-US" altLang="ko-KR" sz="2000" b="1" dirty="0">
                <a:solidFill>
                  <a:srgbClr val="7030A0"/>
                </a:solidFill>
              </a:rPr>
              <a:t>][j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]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is the minimum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2060"/>
                </a:solidFill>
              </a:rPr>
              <a:t>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  of the values on the right in Equalities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3.3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and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3.4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.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2060"/>
                </a:solidFill>
              </a:rPr>
              <a:t>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  This means that we can determine </a:t>
            </a:r>
            <a:r>
              <a:rPr lang="en-US" altLang="ko-KR" sz="2000" b="1" dirty="0">
                <a:solidFill>
                  <a:srgbClr val="7030A0"/>
                </a:solidFill>
              </a:rPr>
              <a:t>D</a:t>
            </a:r>
            <a:r>
              <a:rPr lang="en-US" altLang="ko-KR" sz="2000" b="1" baseline="30000" dirty="0">
                <a:solidFill>
                  <a:srgbClr val="7030A0"/>
                </a:solidFill>
              </a:rPr>
              <a:t>(k</a:t>
            </a:r>
            <a:r>
              <a:rPr lang="en-US" altLang="ko-KR" sz="2000" b="1" baseline="30000" dirty="0" smtClean="0">
                <a:solidFill>
                  <a:srgbClr val="7030A0"/>
                </a:solidFill>
              </a:rPr>
              <a:t>)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 from D</a:t>
            </a:r>
            <a:r>
              <a:rPr lang="en-US" altLang="ko-KR" sz="2000" b="1" baseline="30000" dirty="0" smtClean="0">
                <a:solidFill>
                  <a:srgbClr val="7030A0"/>
                </a:solidFill>
              </a:rPr>
              <a:t>(k-1)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as follows:</a:t>
            </a:r>
          </a:p>
          <a:p>
            <a:pPr marL="0" indent="0">
              <a:buNone/>
            </a:pPr>
            <a:endParaRPr lang="en-US" altLang="ko-KR" sz="20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rgbClr val="7030A0"/>
                </a:solidFill>
              </a:rPr>
              <a:t>              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D</a:t>
            </a:r>
            <a:r>
              <a:rPr lang="en-US" altLang="ko-KR" sz="2400" b="1" baseline="30000" dirty="0" smtClean="0">
                <a:solidFill>
                  <a:srgbClr val="7030A0"/>
                </a:solidFill>
              </a:rPr>
              <a:t>(k)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[</a:t>
            </a:r>
            <a:r>
              <a:rPr lang="en-US" altLang="ko-KR" sz="2400" b="1" dirty="0" err="1" smtClean="0">
                <a:solidFill>
                  <a:srgbClr val="7030A0"/>
                </a:solidFill>
              </a:rPr>
              <a:t>i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][j] </a:t>
            </a:r>
            <a:r>
              <a:rPr lang="en-US" altLang="ko-KR" sz="2400" b="1" dirty="0">
                <a:solidFill>
                  <a:srgbClr val="7030A0"/>
                </a:solidFill>
              </a:rPr>
              <a:t>=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minimum(D</a:t>
            </a:r>
            <a:r>
              <a:rPr lang="en-US" altLang="ko-KR" sz="2400" b="1" baseline="30000" dirty="0" smtClean="0">
                <a:solidFill>
                  <a:srgbClr val="7030A0"/>
                </a:solidFill>
              </a:rPr>
              <a:t>(k-1)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[</a:t>
            </a:r>
            <a:r>
              <a:rPr lang="en-US" altLang="ko-KR" sz="2400" b="1" dirty="0" err="1" smtClean="0">
                <a:solidFill>
                  <a:srgbClr val="7030A0"/>
                </a:solidFill>
              </a:rPr>
              <a:t>i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][j], D</a:t>
            </a:r>
            <a:r>
              <a:rPr lang="en-US" altLang="ko-KR" sz="2400" b="1" baseline="30000" dirty="0" smtClean="0">
                <a:solidFill>
                  <a:srgbClr val="7030A0"/>
                </a:solidFill>
              </a:rPr>
              <a:t>(k-1)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[</a:t>
            </a:r>
            <a:r>
              <a:rPr lang="en-US" altLang="ko-KR" sz="2400" b="1" dirty="0" err="1" smtClean="0">
                <a:solidFill>
                  <a:srgbClr val="7030A0"/>
                </a:solidFill>
              </a:rPr>
              <a:t>i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][k] + </a:t>
            </a:r>
            <a:r>
              <a:rPr lang="en-US" altLang="ko-KR" sz="2400" b="1" dirty="0">
                <a:solidFill>
                  <a:srgbClr val="7030A0"/>
                </a:solidFill>
              </a:rPr>
              <a:t>D</a:t>
            </a:r>
            <a:r>
              <a:rPr lang="en-US" altLang="ko-KR" sz="2400" b="1" baseline="30000" dirty="0">
                <a:solidFill>
                  <a:srgbClr val="7030A0"/>
                </a:solidFill>
              </a:rPr>
              <a:t>(k-1</a:t>
            </a:r>
            <a:r>
              <a:rPr lang="en-US" altLang="ko-KR" sz="2400" b="1" baseline="30000" dirty="0" smtClean="0">
                <a:solidFill>
                  <a:srgbClr val="7030A0"/>
                </a:solidFill>
              </a:rPr>
              <a:t>)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[k][j]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.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                                                      case 1                case 2</a:t>
            </a:r>
          </a:p>
          <a:p>
            <a:pPr marL="0" indent="0">
              <a:buNone/>
            </a:pPr>
            <a:endParaRPr lang="en-US" altLang="ko-KR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C00000"/>
                </a:solidFill>
              </a:rPr>
              <a:t>●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We have accomplished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Step 1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in the development of a 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dynamic programming algorithm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rgbClr val="002060"/>
                </a:solidFill>
              </a:rPr>
              <a:t>    To accomplish </a:t>
            </a:r>
            <a:r>
              <a:rPr lang="en-US" altLang="ko-KR" sz="2000" b="1" dirty="0">
                <a:solidFill>
                  <a:srgbClr val="C00000"/>
                </a:solidFill>
              </a:rPr>
              <a:t>Step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2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, we use the recursive property in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Step 1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to create the sequence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2060"/>
                </a:solidFill>
              </a:rPr>
              <a:t>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  of array shown in Expression 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</a:rPr>
              <a:t>3.2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.</a:t>
            </a:r>
            <a:endParaRPr lang="en-US" altLang="ko-KR" sz="20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ko-KR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rgbClr val="C00000"/>
                </a:solidFill>
              </a:rPr>
              <a:t>● </a:t>
            </a:r>
            <a:r>
              <a:rPr lang="en-US" altLang="ko-KR" sz="2000" b="1" dirty="0">
                <a:solidFill>
                  <a:srgbClr val="002060"/>
                </a:solidFill>
              </a:rPr>
              <a:t>Let’s do an example showing how each of these arrays is computed from the previous one.</a:t>
            </a:r>
          </a:p>
          <a:p>
            <a:pPr marL="0" indent="0">
              <a:buNone/>
            </a:pPr>
            <a:endParaRPr lang="en-US" altLang="ko-KR" sz="20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7030A0"/>
                </a:solidFill>
              </a:rPr>
              <a:t>                  </a:t>
            </a:r>
            <a:r>
              <a:rPr lang="en-US" altLang="ko-KR" sz="2400" b="1" dirty="0">
                <a:solidFill>
                  <a:srgbClr val="7030A0"/>
                </a:solidFill>
              </a:rPr>
              <a:t>D</a:t>
            </a:r>
            <a:r>
              <a:rPr lang="en-US" altLang="ko-KR" sz="2400" b="1" baseline="30000" dirty="0">
                <a:solidFill>
                  <a:srgbClr val="7030A0"/>
                </a:solidFill>
              </a:rPr>
              <a:t>(k)</a:t>
            </a:r>
            <a:r>
              <a:rPr lang="en-US" altLang="ko-KR" sz="2400" b="1" dirty="0">
                <a:solidFill>
                  <a:srgbClr val="7030A0"/>
                </a:solidFill>
              </a:rPr>
              <a:t>[</a:t>
            </a:r>
            <a:r>
              <a:rPr lang="en-US" altLang="ko-KR" sz="2400" b="1" dirty="0" err="1">
                <a:solidFill>
                  <a:srgbClr val="7030A0"/>
                </a:solidFill>
              </a:rPr>
              <a:t>i</a:t>
            </a:r>
            <a:r>
              <a:rPr lang="en-US" altLang="ko-KR" sz="2400" b="1" dirty="0">
                <a:solidFill>
                  <a:srgbClr val="7030A0"/>
                </a:solidFill>
              </a:rPr>
              <a:t>][j] = minimum(D</a:t>
            </a:r>
            <a:r>
              <a:rPr lang="en-US" altLang="ko-KR" sz="2400" b="1" baseline="30000" dirty="0">
                <a:solidFill>
                  <a:srgbClr val="7030A0"/>
                </a:solidFill>
              </a:rPr>
              <a:t>(k-1)</a:t>
            </a:r>
            <a:r>
              <a:rPr lang="en-US" altLang="ko-KR" sz="2400" b="1" dirty="0">
                <a:solidFill>
                  <a:srgbClr val="7030A0"/>
                </a:solidFill>
              </a:rPr>
              <a:t>[</a:t>
            </a:r>
            <a:r>
              <a:rPr lang="en-US" altLang="ko-KR" sz="2400" b="1" dirty="0" err="1">
                <a:solidFill>
                  <a:srgbClr val="7030A0"/>
                </a:solidFill>
              </a:rPr>
              <a:t>i</a:t>
            </a:r>
            <a:r>
              <a:rPr lang="en-US" altLang="ko-KR" sz="2400" b="1" dirty="0">
                <a:solidFill>
                  <a:srgbClr val="7030A0"/>
                </a:solidFill>
              </a:rPr>
              <a:t>][j], D</a:t>
            </a:r>
            <a:r>
              <a:rPr lang="en-US" altLang="ko-KR" sz="2400" b="1" baseline="30000" dirty="0">
                <a:solidFill>
                  <a:srgbClr val="7030A0"/>
                </a:solidFill>
              </a:rPr>
              <a:t>(k-1)</a:t>
            </a:r>
            <a:r>
              <a:rPr lang="en-US" altLang="ko-KR" sz="2400" b="1" dirty="0">
                <a:solidFill>
                  <a:srgbClr val="7030A0"/>
                </a:solidFill>
              </a:rPr>
              <a:t>[</a:t>
            </a:r>
            <a:r>
              <a:rPr lang="en-US" altLang="ko-KR" sz="2400" b="1" dirty="0" err="1">
                <a:solidFill>
                  <a:srgbClr val="7030A0"/>
                </a:solidFill>
              </a:rPr>
              <a:t>i</a:t>
            </a:r>
            <a:r>
              <a:rPr lang="en-US" altLang="ko-KR" sz="2400" b="1" dirty="0">
                <a:solidFill>
                  <a:srgbClr val="7030A0"/>
                </a:solidFill>
              </a:rPr>
              <a:t>][k] + D</a:t>
            </a:r>
            <a:r>
              <a:rPr lang="en-US" altLang="ko-KR" sz="2400" b="1" baseline="30000" dirty="0">
                <a:solidFill>
                  <a:srgbClr val="7030A0"/>
                </a:solidFill>
              </a:rPr>
              <a:t>(k-1)</a:t>
            </a:r>
            <a:r>
              <a:rPr lang="en-US" altLang="ko-KR" sz="2400" b="1" dirty="0">
                <a:solidFill>
                  <a:srgbClr val="7030A0"/>
                </a:solidFill>
              </a:rPr>
              <a:t>[k][j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])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16" name="뺄셈 기호 15"/>
          <p:cNvSpPr/>
          <p:nvPr/>
        </p:nvSpPr>
        <p:spPr>
          <a:xfrm>
            <a:off x="4795709" y="2047417"/>
            <a:ext cx="1693718" cy="59228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뺄셈 기호 16"/>
          <p:cNvSpPr/>
          <p:nvPr/>
        </p:nvSpPr>
        <p:spPr>
          <a:xfrm>
            <a:off x="6025605" y="2047417"/>
            <a:ext cx="4130387" cy="59228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88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2736" y="72735"/>
            <a:ext cx="12022282" cy="6691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 smtClean="0">
                <a:solidFill>
                  <a:srgbClr val="C00000"/>
                </a:solidFill>
              </a:rPr>
              <a:t>▣ [Example 3.3] 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Given the graph in 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Fig 3-2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, which is represented by the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002060"/>
                </a:solidFill>
              </a:rPr>
              <a:t> 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                      adjacency matrix 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W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 in 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Fig 3-3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, some simple computations are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002060"/>
                </a:solidFill>
              </a:rPr>
              <a:t> 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                      as follows (recall that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D</a:t>
            </a:r>
            <a:r>
              <a:rPr lang="en-US" altLang="ko-KR" sz="2400" b="1" baseline="30000" dirty="0" smtClean="0">
                <a:solidFill>
                  <a:srgbClr val="7030A0"/>
                </a:solidFill>
              </a:rPr>
              <a:t>(0) =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W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) :</a:t>
            </a:r>
          </a:p>
          <a:p>
            <a:pPr marL="0" indent="0">
              <a:buNone/>
            </a:pPr>
            <a:endParaRPr lang="en-US" altLang="ko-KR" sz="20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ko-KR" sz="20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ko-KR" sz="20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ko-KR" sz="20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ko-KR" sz="20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ko-KR" sz="20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ko-KR" sz="20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ko-KR" sz="20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ko-KR" sz="20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rgbClr val="7030A0"/>
                </a:solidFill>
              </a:rPr>
              <a:t>  </a:t>
            </a:r>
          </a:p>
          <a:p>
            <a:pPr marL="0" indent="0">
              <a:buNone/>
            </a:pPr>
            <a:endParaRPr lang="en-US" altLang="ko-KR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rgbClr val="7030A0"/>
                </a:solidFill>
              </a:rPr>
              <a:t>  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                                        </a:t>
            </a:r>
          </a:p>
          <a:p>
            <a:pPr marL="0" indent="0">
              <a:buNone/>
            </a:pPr>
            <a:endParaRPr lang="en-US" altLang="ko-KR" sz="2000" b="1" dirty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79" y="1945030"/>
            <a:ext cx="5212674" cy="40638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698" y="1928419"/>
            <a:ext cx="4732548" cy="40804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4711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294" y="197224"/>
            <a:ext cx="11779624" cy="6409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 smtClean="0">
                <a:solidFill>
                  <a:srgbClr val="C00000"/>
                </a:solidFill>
              </a:rPr>
              <a:t>●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D</a:t>
            </a:r>
            <a:r>
              <a:rPr lang="en-US" altLang="ko-KR" sz="2400" b="1" baseline="30000" dirty="0" smtClean="0">
                <a:solidFill>
                  <a:srgbClr val="7030A0"/>
                </a:solidFill>
              </a:rPr>
              <a:t>(1)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[2][4] </a:t>
            </a:r>
            <a:r>
              <a:rPr lang="en-US" altLang="ko-KR" sz="2400" b="1" dirty="0">
                <a:solidFill>
                  <a:srgbClr val="7030A0"/>
                </a:solidFill>
              </a:rPr>
              <a:t>=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minimum(D</a:t>
            </a:r>
            <a:r>
              <a:rPr lang="en-US" altLang="ko-KR" sz="2400" b="1" baseline="30000" dirty="0" smtClean="0">
                <a:solidFill>
                  <a:srgbClr val="7030A0"/>
                </a:solidFill>
              </a:rPr>
              <a:t>(0)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[2][4], D</a:t>
            </a:r>
            <a:r>
              <a:rPr lang="en-US" altLang="ko-KR" sz="2400" b="1" baseline="30000" dirty="0" smtClean="0">
                <a:solidFill>
                  <a:srgbClr val="7030A0"/>
                </a:solidFill>
              </a:rPr>
              <a:t>(0)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[2][1] + D</a:t>
            </a:r>
            <a:r>
              <a:rPr lang="en-US" altLang="ko-KR" sz="2400" b="1" baseline="30000" dirty="0" smtClean="0">
                <a:solidFill>
                  <a:srgbClr val="7030A0"/>
                </a:solidFill>
              </a:rPr>
              <a:t>(0)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[1][4])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7030A0"/>
                </a:solidFill>
              </a:rPr>
              <a:t>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                 = minimum(2, 9+1) = 2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.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  </a:t>
            </a: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rgbClr val="C00000"/>
                </a:solidFill>
              </a:rPr>
              <a:t>●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   D</a:t>
            </a:r>
            <a:r>
              <a:rPr lang="en-US" altLang="ko-KR" sz="2400" b="1" baseline="30000" dirty="0" smtClean="0">
                <a:solidFill>
                  <a:srgbClr val="7030A0"/>
                </a:solidFill>
              </a:rPr>
              <a:t>(1)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[5][2] </a:t>
            </a:r>
            <a:r>
              <a:rPr lang="en-US" altLang="ko-KR" sz="2400" b="1" dirty="0">
                <a:solidFill>
                  <a:srgbClr val="7030A0"/>
                </a:solidFill>
              </a:rPr>
              <a:t>= minimum(D</a:t>
            </a:r>
            <a:r>
              <a:rPr lang="en-US" altLang="ko-KR" sz="2400" b="1" baseline="30000" dirty="0">
                <a:solidFill>
                  <a:srgbClr val="7030A0"/>
                </a:solidFill>
              </a:rPr>
              <a:t>(0</a:t>
            </a:r>
            <a:r>
              <a:rPr lang="en-US" altLang="ko-KR" sz="2400" b="1" baseline="30000" dirty="0" smtClean="0">
                <a:solidFill>
                  <a:srgbClr val="7030A0"/>
                </a:solidFill>
              </a:rPr>
              <a:t>)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[5][2], </a:t>
            </a:r>
            <a:r>
              <a:rPr lang="en-US" altLang="ko-KR" sz="2400" b="1" dirty="0">
                <a:solidFill>
                  <a:srgbClr val="7030A0"/>
                </a:solidFill>
              </a:rPr>
              <a:t>D</a:t>
            </a:r>
            <a:r>
              <a:rPr lang="en-US" altLang="ko-KR" sz="2400" b="1" baseline="30000" dirty="0">
                <a:solidFill>
                  <a:srgbClr val="7030A0"/>
                </a:solidFill>
              </a:rPr>
              <a:t>(0</a:t>
            </a:r>
            <a:r>
              <a:rPr lang="en-US" altLang="ko-KR" sz="2400" b="1" baseline="30000" dirty="0" smtClean="0">
                <a:solidFill>
                  <a:srgbClr val="7030A0"/>
                </a:solidFill>
              </a:rPr>
              <a:t>)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[5][</a:t>
            </a:r>
            <a:r>
              <a:rPr lang="en-US" altLang="ko-KR" sz="2400" b="1" dirty="0">
                <a:solidFill>
                  <a:srgbClr val="7030A0"/>
                </a:solidFill>
              </a:rPr>
              <a:t>1] +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D</a:t>
            </a:r>
            <a:r>
              <a:rPr lang="en-US" altLang="ko-KR" sz="2400" b="1" baseline="30000" dirty="0" smtClean="0">
                <a:solidFill>
                  <a:srgbClr val="7030A0"/>
                </a:solidFill>
              </a:rPr>
              <a:t>(0)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[</a:t>
            </a:r>
            <a:r>
              <a:rPr lang="en-US" altLang="ko-KR" sz="2400" b="1" dirty="0">
                <a:solidFill>
                  <a:srgbClr val="7030A0"/>
                </a:solidFill>
              </a:rPr>
              <a:t>1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][2])</a:t>
            </a:r>
            <a:endParaRPr lang="en-US" altLang="ko-KR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7030A0"/>
                </a:solidFill>
              </a:rPr>
              <a:t>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              </a:t>
            </a:r>
            <a:r>
              <a:rPr lang="en-US" altLang="ko-KR" sz="2400" b="1" dirty="0">
                <a:solidFill>
                  <a:srgbClr val="7030A0"/>
                </a:solidFill>
              </a:rPr>
              <a:t>= minimum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(∞, 3+1</a:t>
            </a:r>
            <a:r>
              <a:rPr lang="en-US" altLang="ko-KR" sz="2400" b="1" dirty="0">
                <a:solidFill>
                  <a:srgbClr val="7030A0"/>
                </a:solidFill>
              </a:rPr>
              <a:t>) =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4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.</a:t>
            </a:r>
            <a:endParaRPr lang="en-US" altLang="ko-KR" sz="24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C00000"/>
                </a:solidFill>
              </a:rPr>
              <a:t>●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D</a:t>
            </a:r>
            <a:r>
              <a:rPr lang="en-US" altLang="ko-KR" sz="2400" b="1" baseline="30000" dirty="0" smtClean="0">
                <a:solidFill>
                  <a:srgbClr val="7030A0"/>
                </a:solidFill>
              </a:rPr>
              <a:t>(1)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[5][</a:t>
            </a:r>
            <a:r>
              <a:rPr lang="en-US" altLang="ko-KR" sz="2400" b="1" dirty="0">
                <a:solidFill>
                  <a:srgbClr val="7030A0"/>
                </a:solidFill>
              </a:rPr>
              <a:t>4] = minimum(D</a:t>
            </a:r>
            <a:r>
              <a:rPr lang="en-US" altLang="ko-KR" sz="2400" b="1" baseline="30000" dirty="0">
                <a:solidFill>
                  <a:srgbClr val="7030A0"/>
                </a:solidFill>
              </a:rPr>
              <a:t>(0</a:t>
            </a:r>
            <a:r>
              <a:rPr lang="en-US" altLang="ko-KR" sz="2400" b="1" baseline="30000" dirty="0" smtClean="0">
                <a:solidFill>
                  <a:srgbClr val="7030A0"/>
                </a:solidFill>
              </a:rPr>
              <a:t>)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[5][</a:t>
            </a:r>
            <a:r>
              <a:rPr lang="en-US" altLang="ko-KR" sz="2400" b="1" dirty="0">
                <a:solidFill>
                  <a:srgbClr val="7030A0"/>
                </a:solidFill>
              </a:rPr>
              <a:t>4], D</a:t>
            </a:r>
            <a:r>
              <a:rPr lang="en-US" altLang="ko-KR" sz="2400" b="1" baseline="30000" dirty="0">
                <a:solidFill>
                  <a:srgbClr val="7030A0"/>
                </a:solidFill>
              </a:rPr>
              <a:t>(0</a:t>
            </a:r>
            <a:r>
              <a:rPr lang="en-US" altLang="ko-KR" sz="2400" b="1" baseline="30000" dirty="0" smtClean="0">
                <a:solidFill>
                  <a:srgbClr val="7030A0"/>
                </a:solidFill>
              </a:rPr>
              <a:t>)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[5][</a:t>
            </a:r>
            <a:r>
              <a:rPr lang="en-US" altLang="ko-KR" sz="2400" b="1" dirty="0">
                <a:solidFill>
                  <a:srgbClr val="7030A0"/>
                </a:solidFill>
              </a:rPr>
              <a:t>1] +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D</a:t>
            </a:r>
            <a:r>
              <a:rPr lang="en-US" altLang="ko-KR" sz="2400" b="1" baseline="30000" dirty="0" smtClean="0">
                <a:solidFill>
                  <a:srgbClr val="7030A0"/>
                </a:solidFill>
              </a:rPr>
              <a:t>(0)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[</a:t>
            </a:r>
            <a:r>
              <a:rPr lang="en-US" altLang="ko-KR" sz="2400" b="1" dirty="0">
                <a:solidFill>
                  <a:srgbClr val="7030A0"/>
                </a:solidFill>
              </a:rPr>
              <a:t>1][4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])</a:t>
            </a:r>
            <a:endParaRPr lang="en-US" altLang="ko-KR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7030A0"/>
                </a:solidFill>
              </a:rPr>
              <a:t>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                </a:t>
            </a:r>
            <a:r>
              <a:rPr lang="en-US" altLang="ko-KR" sz="2400" b="1" dirty="0">
                <a:solidFill>
                  <a:srgbClr val="7030A0"/>
                </a:solidFill>
              </a:rPr>
              <a:t>= minimum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(</a:t>
            </a:r>
            <a:r>
              <a:rPr lang="en-US" altLang="ko-KR" sz="2400" b="1" dirty="0">
                <a:solidFill>
                  <a:srgbClr val="7030A0"/>
                </a:solidFill>
              </a:rPr>
              <a:t>∞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, 3+1</a:t>
            </a:r>
            <a:r>
              <a:rPr lang="en-US" altLang="ko-KR" sz="2400" b="1" dirty="0">
                <a:solidFill>
                  <a:srgbClr val="7030A0"/>
                </a:solidFill>
              </a:rPr>
              <a:t>) =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4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997" y="2952520"/>
            <a:ext cx="4635485" cy="349354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463" y="2952520"/>
            <a:ext cx="4748270" cy="34935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11030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2736" y="72735"/>
            <a:ext cx="12022282" cy="6691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 smtClean="0">
                <a:solidFill>
                  <a:srgbClr val="C00000"/>
                </a:solidFill>
              </a:rPr>
              <a:t>● </a:t>
            </a:r>
            <a:r>
              <a:rPr lang="en-US" altLang="ko-KR" sz="2400" b="1" dirty="0" smtClean="0"/>
              <a:t>Once the which array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D</a:t>
            </a:r>
            <a:r>
              <a:rPr lang="en-US" altLang="ko-KR" sz="2400" b="1" baseline="30000" dirty="0" smtClean="0">
                <a:solidFill>
                  <a:srgbClr val="7030A0"/>
                </a:solidFill>
              </a:rPr>
              <a:t>(1</a:t>
            </a:r>
            <a:r>
              <a:rPr lang="en-US" altLang="ko-KR" sz="2400" b="1" baseline="30000" dirty="0">
                <a:solidFill>
                  <a:srgbClr val="7030A0"/>
                </a:solidFill>
              </a:rPr>
              <a:t>)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400" b="1" dirty="0" smtClean="0"/>
              <a:t>is computed, the array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D</a:t>
            </a:r>
            <a:r>
              <a:rPr lang="en-US" altLang="ko-KR" sz="2400" b="1" baseline="30000" dirty="0" smtClean="0">
                <a:solidFill>
                  <a:srgbClr val="7030A0"/>
                </a:solidFill>
              </a:rPr>
              <a:t>(2)</a:t>
            </a:r>
            <a:r>
              <a:rPr lang="en-US" altLang="ko-KR" sz="2400" b="1" dirty="0" smtClean="0"/>
              <a:t> is computed. </a:t>
            </a:r>
          </a:p>
          <a:p>
            <a:pPr marL="0" indent="0">
              <a:buNone/>
            </a:pPr>
            <a:r>
              <a:rPr lang="en-US" altLang="ko-KR" sz="2400" b="1" dirty="0"/>
              <a:t> </a:t>
            </a:r>
            <a:r>
              <a:rPr lang="en-US" altLang="ko-KR" sz="2400" b="1" dirty="0" smtClean="0"/>
              <a:t>   A simple computation is </a:t>
            </a:r>
          </a:p>
          <a:p>
            <a:pPr marL="0" indent="0">
              <a:buNone/>
            </a:pPr>
            <a:r>
              <a:rPr lang="en-US" altLang="ko-KR" sz="2400" b="1" dirty="0" smtClean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ko-KR" sz="2400" b="1" dirty="0" smtClean="0">
                <a:solidFill>
                  <a:srgbClr val="7030A0"/>
                </a:solidFill>
              </a:rPr>
              <a:t>          D</a:t>
            </a:r>
            <a:r>
              <a:rPr lang="en-US" altLang="ko-KR" sz="2400" b="1" baseline="30000" dirty="0" smtClean="0">
                <a:solidFill>
                  <a:srgbClr val="7030A0"/>
                </a:solidFill>
              </a:rPr>
              <a:t>(2)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[</a:t>
            </a:r>
            <a:r>
              <a:rPr lang="en-US" altLang="ko-KR" sz="2400" b="1" dirty="0">
                <a:solidFill>
                  <a:srgbClr val="7030A0"/>
                </a:solidFill>
              </a:rPr>
              <a:t>5][4] =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minimum(D</a:t>
            </a:r>
            <a:r>
              <a:rPr lang="en-US" altLang="ko-KR" sz="2400" b="1" baseline="30000" dirty="0" smtClean="0">
                <a:solidFill>
                  <a:srgbClr val="7030A0"/>
                </a:solidFill>
              </a:rPr>
              <a:t>(1)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[</a:t>
            </a:r>
            <a:r>
              <a:rPr lang="en-US" altLang="ko-KR" sz="2400" b="1" dirty="0">
                <a:solidFill>
                  <a:srgbClr val="7030A0"/>
                </a:solidFill>
              </a:rPr>
              <a:t>5][4],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D</a:t>
            </a:r>
            <a:r>
              <a:rPr lang="en-US" altLang="ko-KR" sz="2400" b="1" baseline="30000" dirty="0" smtClean="0">
                <a:solidFill>
                  <a:srgbClr val="7030A0"/>
                </a:solidFill>
              </a:rPr>
              <a:t>(1)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[</a:t>
            </a:r>
            <a:r>
              <a:rPr lang="en-US" altLang="ko-KR" sz="2400" b="1" dirty="0">
                <a:solidFill>
                  <a:srgbClr val="7030A0"/>
                </a:solidFill>
              </a:rPr>
              <a:t>5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][2] </a:t>
            </a:r>
            <a:r>
              <a:rPr lang="en-US" altLang="ko-KR" sz="2400" b="1" dirty="0">
                <a:solidFill>
                  <a:srgbClr val="7030A0"/>
                </a:solidFill>
              </a:rPr>
              <a:t>+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D</a:t>
            </a:r>
            <a:r>
              <a:rPr lang="en-US" altLang="ko-KR" sz="2400" b="1" baseline="30000" dirty="0" smtClean="0">
                <a:solidFill>
                  <a:srgbClr val="7030A0"/>
                </a:solidFill>
              </a:rPr>
              <a:t>(1)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[2][</a:t>
            </a:r>
            <a:r>
              <a:rPr lang="en-US" altLang="ko-KR" sz="2400" b="1" dirty="0">
                <a:solidFill>
                  <a:srgbClr val="7030A0"/>
                </a:solidFill>
              </a:rPr>
              <a:t>4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])</a:t>
            </a:r>
            <a:endParaRPr lang="en-US" altLang="ko-KR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7030A0"/>
                </a:solidFill>
              </a:rPr>
              <a:t>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                    </a:t>
            </a:r>
            <a:r>
              <a:rPr lang="en-US" altLang="ko-KR" sz="2400" b="1" dirty="0">
                <a:solidFill>
                  <a:srgbClr val="7030A0"/>
                </a:solidFill>
              </a:rPr>
              <a:t>=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minimum(4, 4+2) </a:t>
            </a:r>
            <a:r>
              <a:rPr lang="en-US" altLang="ko-KR" sz="2400" b="1" dirty="0">
                <a:solidFill>
                  <a:srgbClr val="7030A0"/>
                </a:solidFill>
              </a:rPr>
              <a:t>=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4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79" y="2784031"/>
            <a:ext cx="4633362" cy="349331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163" y="2784030"/>
            <a:ext cx="4749196" cy="349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78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5834" y="233082"/>
            <a:ext cx="11645153" cy="6320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300" b="1" dirty="0" smtClean="0">
                <a:solidFill>
                  <a:srgbClr val="C00000"/>
                </a:solidFill>
              </a:rPr>
              <a:t>● </a:t>
            </a:r>
            <a:r>
              <a:rPr lang="en-US" altLang="ko-KR" sz="2300" b="1" dirty="0" smtClean="0"/>
              <a:t>After computing of all of </a:t>
            </a:r>
            <a:r>
              <a:rPr lang="en-US" altLang="ko-KR" sz="2300" b="1" dirty="0">
                <a:solidFill>
                  <a:srgbClr val="7030A0"/>
                </a:solidFill>
              </a:rPr>
              <a:t>D</a:t>
            </a:r>
            <a:r>
              <a:rPr lang="en-US" altLang="ko-KR" sz="2300" b="1" baseline="30000" dirty="0">
                <a:solidFill>
                  <a:srgbClr val="7030A0"/>
                </a:solidFill>
              </a:rPr>
              <a:t>(2)</a:t>
            </a:r>
            <a:r>
              <a:rPr lang="en-US" altLang="ko-KR" sz="2300" b="1" dirty="0" smtClean="0"/>
              <a:t>, we continue in sequence until </a:t>
            </a:r>
            <a:r>
              <a:rPr lang="en-US" altLang="ko-KR" sz="2300" b="1" dirty="0" smtClean="0">
                <a:solidFill>
                  <a:srgbClr val="7030A0"/>
                </a:solidFill>
              </a:rPr>
              <a:t>D</a:t>
            </a:r>
            <a:r>
              <a:rPr lang="en-US" altLang="ko-KR" sz="2300" b="1" baseline="30000" dirty="0" smtClean="0">
                <a:solidFill>
                  <a:srgbClr val="7030A0"/>
                </a:solidFill>
              </a:rPr>
              <a:t>(5)</a:t>
            </a:r>
            <a:r>
              <a:rPr lang="en-US" altLang="ko-KR" sz="2300" b="1" dirty="0" smtClean="0"/>
              <a:t> </a:t>
            </a:r>
            <a:r>
              <a:rPr lang="en-US" altLang="ko-KR" sz="2300" b="1" dirty="0" smtClean="0"/>
              <a:t>is computed</a:t>
            </a:r>
            <a:r>
              <a:rPr lang="en-US" altLang="ko-KR" sz="2300" b="1" dirty="0" smtClean="0"/>
              <a:t>.</a:t>
            </a:r>
          </a:p>
          <a:p>
            <a:pPr marL="0" indent="0">
              <a:buNone/>
            </a:pPr>
            <a:r>
              <a:rPr lang="en-US" altLang="ko-KR" sz="2300" b="1" dirty="0">
                <a:solidFill>
                  <a:srgbClr val="C00000"/>
                </a:solidFill>
              </a:rPr>
              <a:t> </a:t>
            </a:r>
            <a:r>
              <a:rPr lang="en-US" altLang="ko-KR" sz="2300" b="1" dirty="0" smtClean="0">
                <a:solidFill>
                  <a:srgbClr val="C00000"/>
                </a:solidFill>
              </a:rPr>
              <a:t>   </a:t>
            </a:r>
            <a:r>
              <a:rPr lang="en-US" altLang="ko-KR" sz="2300" b="1" dirty="0" smtClean="0">
                <a:solidFill>
                  <a:srgbClr val="002060"/>
                </a:solidFill>
              </a:rPr>
              <a:t>This final array is </a:t>
            </a:r>
            <a:r>
              <a:rPr lang="en-US" altLang="ko-KR" sz="2300" b="1" dirty="0" smtClean="0">
                <a:solidFill>
                  <a:srgbClr val="C00000"/>
                </a:solidFill>
              </a:rPr>
              <a:t>D, </a:t>
            </a:r>
            <a:r>
              <a:rPr lang="en-US" altLang="ko-KR" sz="2300" b="1" dirty="0" smtClean="0">
                <a:solidFill>
                  <a:srgbClr val="002060"/>
                </a:solidFill>
              </a:rPr>
              <a:t>the lengths of the shortest paths. </a:t>
            </a:r>
          </a:p>
          <a:p>
            <a:pPr marL="0" indent="0">
              <a:buNone/>
            </a:pPr>
            <a:r>
              <a:rPr lang="en-US" altLang="ko-KR" sz="2300" b="1" dirty="0">
                <a:solidFill>
                  <a:srgbClr val="002060"/>
                </a:solidFill>
              </a:rPr>
              <a:t> </a:t>
            </a:r>
            <a:r>
              <a:rPr lang="en-US" altLang="ko-KR" sz="2300" b="1" dirty="0" smtClean="0">
                <a:solidFill>
                  <a:srgbClr val="002060"/>
                </a:solidFill>
              </a:rPr>
              <a:t>   It appears on the right in </a:t>
            </a:r>
            <a:r>
              <a:rPr lang="en-US" altLang="ko-KR" sz="2300" b="1" dirty="0" smtClean="0">
                <a:solidFill>
                  <a:srgbClr val="C00000"/>
                </a:solidFill>
              </a:rPr>
              <a:t>Fig 3-3.</a:t>
            </a:r>
            <a:endParaRPr lang="en-US" altLang="ko-KR" sz="2300" b="1" dirty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071" y="1747360"/>
            <a:ext cx="5062319" cy="43119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26" y="1754891"/>
            <a:ext cx="4965853" cy="42969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16744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4073" y="170328"/>
            <a:ext cx="11522092" cy="6418731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 smtClean="0">
                <a:solidFill>
                  <a:srgbClr val="FF0000"/>
                </a:solidFill>
              </a:rPr>
              <a:t>▣</a:t>
            </a:r>
            <a:r>
              <a:rPr lang="en-US" altLang="ko-KR" sz="2400" b="1" dirty="0" smtClean="0"/>
              <a:t> </a:t>
            </a:r>
            <a:r>
              <a:rPr lang="en-US" altLang="ko-KR" sz="2400" b="1" dirty="0"/>
              <a:t>[</a:t>
            </a:r>
            <a:r>
              <a:rPr lang="en-US" altLang="ko-KR" sz="2400" b="1" dirty="0" smtClean="0"/>
              <a:t>Algorithm 3.3] </a:t>
            </a:r>
            <a:r>
              <a:rPr lang="en-US" altLang="ko-KR" sz="2400" b="1" dirty="0"/>
              <a:t>: 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Floyd’s Algorithm </a:t>
            </a:r>
            <a:r>
              <a:rPr lang="en-US" altLang="ko-KR" sz="2400" b="1" dirty="0" smtClean="0"/>
              <a:t>for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 Shortest Paths</a:t>
            </a:r>
            <a:endParaRPr lang="en-US" altLang="ko-KR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altLang="ko-KR" sz="1600" b="1" dirty="0" smtClean="0"/>
          </a:p>
          <a:p>
            <a:pPr marL="0" indent="0">
              <a:buNone/>
            </a:pPr>
            <a:r>
              <a:rPr lang="en-US" altLang="ko-KR" sz="1600" b="1" dirty="0" smtClean="0">
                <a:solidFill>
                  <a:schemeClr val="accent2">
                    <a:lumMod val="50000"/>
                  </a:schemeClr>
                </a:solidFill>
              </a:rPr>
              <a:t>Problem</a:t>
            </a:r>
            <a:r>
              <a:rPr lang="en-US" altLang="ko-KR" sz="1600" b="1" dirty="0">
                <a:solidFill>
                  <a:schemeClr val="accent2">
                    <a:lumMod val="50000"/>
                  </a:schemeClr>
                </a:solidFill>
              </a:rPr>
              <a:t>:</a:t>
            </a:r>
            <a:r>
              <a:rPr lang="en-US" altLang="ko-KR" sz="1600" b="1" dirty="0"/>
              <a:t> </a:t>
            </a:r>
            <a:r>
              <a:rPr lang="en-US" altLang="ko-KR" sz="1600" b="1" dirty="0" smtClean="0"/>
              <a:t>Compute </a:t>
            </a:r>
            <a:r>
              <a:rPr lang="en-US" altLang="ko-KR" sz="1600" b="1" dirty="0"/>
              <a:t>the </a:t>
            </a:r>
            <a:r>
              <a:rPr lang="en-US" altLang="ko-KR" sz="1600" b="1" dirty="0" smtClean="0"/>
              <a:t>shortest paths.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b="1" dirty="0" smtClean="0">
                <a:solidFill>
                  <a:schemeClr val="accent2">
                    <a:lumMod val="50000"/>
                  </a:schemeClr>
                </a:solidFill>
              </a:rPr>
              <a:t>Inputs:</a:t>
            </a:r>
            <a:r>
              <a:rPr lang="en-US" altLang="ko-KR" sz="1600" b="1" dirty="0" smtClean="0"/>
              <a:t> A weighted, directed graph and n, the number of vertices in the graph.</a:t>
            </a:r>
          </a:p>
          <a:p>
            <a:pPr marL="0" indent="0">
              <a:buNone/>
            </a:pPr>
            <a:r>
              <a:rPr lang="en-US" altLang="ko-KR" sz="1600" b="1" dirty="0"/>
              <a:t> </a:t>
            </a:r>
            <a:r>
              <a:rPr lang="en-US" altLang="ko-KR" sz="1600" b="1" dirty="0" smtClean="0"/>
              <a:t>         The graph is represented by a two-dimensional array W, which has both its rows</a:t>
            </a:r>
          </a:p>
          <a:p>
            <a:pPr marL="0" indent="0">
              <a:buNone/>
            </a:pPr>
            <a:r>
              <a:rPr lang="en-US" altLang="ko-KR" sz="1600" b="1" dirty="0"/>
              <a:t> </a:t>
            </a:r>
            <a:r>
              <a:rPr lang="en-US" altLang="ko-KR" sz="1600" b="1" dirty="0" smtClean="0"/>
              <a:t>         and columns indexed from 1 to n, where W[</a:t>
            </a:r>
            <a:r>
              <a:rPr lang="en-US" altLang="ko-KR" sz="1600" b="1" dirty="0" err="1" smtClean="0"/>
              <a:t>i</a:t>
            </a:r>
            <a:r>
              <a:rPr lang="en-US" altLang="ko-KR" sz="1600" b="1" dirty="0" smtClean="0"/>
              <a:t>][j] is the weight on the edge </a:t>
            </a:r>
          </a:p>
          <a:p>
            <a:pPr marL="0" indent="0">
              <a:buNone/>
            </a:pPr>
            <a:r>
              <a:rPr lang="en-US" altLang="ko-KR" sz="1600" b="1" dirty="0"/>
              <a:t> </a:t>
            </a:r>
            <a:r>
              <a:rPr lang="en-US" altLang="ko-KR" sz="1600" b="1" dirty="0" smtClean="0"/>
              <a:t>         from the i</a:t>
            </a:r>
            <a:r>
              <a:rPr lang="en-US" altLang="ko-KR" sz="1600" b="1" baseline="30000" dirty="0" smtClean="0"/>
              <a:t>th</a:t>
            </a:r>
            <a:r>
              <a:rPr lang="en-US" altLang="ko-KR" sz="1600" b="1" dirty="0" smtClean="0"/>
              <a:t> vertex to the </a:t>
            </a:r>
            <a:r>
              <a:rPr lang="en-US" altLang="ko-KR" sz="1600" b="1" dirty="0"/>
              <a:t>i</a:t>
            </a:r>
            <a:r>
              <a:rPr lang="en-US" altLang="ko-KR" sz="1600" b="1" baseline="30000" dirty="0"/>
              <a:t>th </a:t>
            </a:r>
            <a:r>
              <a:rPr lang="en-US" altLang="ko-KR" sz="1600" b="1" dirty="0" smtClean="0"/>
              <a:t>vertex.</a:t>
            </a:r>
            <a:endParaRPr lang="ko-KR" altLang="ko-KR" sz="1600" dirty="0" smtClean="0"/>
          </a:p>
          <a:p>
            <a:pPr marL="0" indent="0">
              <a:buNone/>
            </a:pPr>
            <a:r>
              <a:rPr lang="en-US" altLang="ko-KR" sz="1600" b="1" dirty="0" smtClean="0">
                <a:solidFill>
                  <a:schemeClr val="accent2">
                    <a:lumMod val="50000"/>
                  </a:schemeClr>
                </a:solidFill>
              </a:rPr>
              <a:t>Outputs:</a:t>
            </a:r>
            <a:r>
              <a:rPr lang="en-US" altLang="ko-KR" sz="1600" b="1" dirty="0" smtClean="0"/>
              <a:t> A two-dimensional array D, which has both its rows and columns indexed from 1 to n,</a:t>
            </a:r>
          </a:p>
          <a:p>
            <a:pPr marL="0" indent="0">
              <a:buNone/>
            </a:pPr>
            <a:r>
              <a:rPr lang="en-US" altLang="ko-KR" sz="1600" b="1" dirty="0"/>
              <a:t> </a:t>
            </a:r>
            <a:r>
              <a:rPr lang="en-US" altLang="ko-KR" sz="1600" b="1" dirty="0" smtClean="0"/>
              <a:t>           </a:t>
            </a:r>
            <a:r>
              <a:rPr lang="en-US" altLang="ko-KR" sz="1600" b="1" dirty="0"/>
              <a:t>where </a:t>
            </a:r>
            <a:r>
              <a:rPr lang="en-US" altLang="ko-KR" sz="1600" b="1" dirty="0" smtClean="0"/>
              <a:t>D[</a:t>
            </a:r>
            <a:r>
              <a:rPr lang="en-US" altLang="ko-KR" sz="1600" b="1" dirty="0" err="1" smtClean="0"/>
              <a:t>i</a:t>
            </a:r>
            <a:r>
              <a:rPr lang="en-US" altLang="ko-KR" sz="1600" b="1" dirty="0"/>
              <a:t>][j] is the </a:t>
            </a:r>
            <a:r>
              <a:rPr lang="en-US" altLang="ko-KR" sz="1600" b="1" dirty="0" smtClean="0"/>
              <a:t>length of a shortest path from </a:t>
            </a:r>
            <a:r>
              <a:rPr lang="en-US" altLang="ko-KR" sz="1600" b="1" dirty="0"/>
              <a:t>the i</a:t>
            </a:r>
            <a:r>
              <a:rPr lang="en-US" altLang="ko-KR" sz="1600" b="1" baseline="30000" dirty="0"/>
              <a:t>th</a:t>
            </a:r>
            <a:r>
              <a:rPr lang="en-US" altLang="ko-KR" sz="1600" b="1" dirty="0"/>
              <a:t> vertex to the </a:t>
            </a:r>
            <a:r>
              <a:rPr lang="en-US" altLang="ko-KR" sz="1600" b="1" dirty="0" err="1" smtClean="0"/>
              <a:t>j</a:t>
            </a:r>
            <a:r>
              <a:rPr lang="en-US" altLang="ko-KR" sz="1600" b="1" baseline="30000" dirty="0" err="1" smtClean="0"/>
              <a:t>th</a:t>
            </a:r>
            <a:r>
              <a:rPr lang="en-US" altLang="ko-KR" sz="1600" b="1" baseline="30000" dirty="0" smtClean="0"/>
              <a:t> </a:t>
            </a:r>
            <a:r>
              <a:rPr lang="en-US" altLang="ko-KR" sz="1600" b="1" dirty="0"/>
              <a:t>vertex</a:t>
            </a:r>
            <a:r>
              <a:rPr lang="en-US" altLang="ko-KR" sz="1600" b="1" dirty="0" smtClean="0"/>
              <a:t>.</a:t>
            </a:r>
            <a:endParaRPr lang="ko-KR" altLang="ko-KR" sz="16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882238"/>
              </p:ext>
            </p:extLst>
          </p:nvPr>
        </p:nvGraphicFramePr>
        <p:xfrm>
          <a:off x="527006" y="3316940"/>
          <a:ext cx="8078524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8524"/>
              </a:tblGrid>
              <a:tr h="3200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void </a:t>
                      </a:r>
                      <a:r>
                        <a:rPr lang="en-US" altLang="ko-KR" sz="2000" dirty="0" err="1" smtClean="0"/>
                        <a:t>floyd</a:t>
                      </a:r>
                      <a:r>
                        <a:rPr lang="en-US" altLang="ko-KR" sz="2000" dirty="0" smtClean="0"/>
                        <a:t> (</a:t>
                      </a:r>
                      <a:r>
                        <a:rPr lang="en-US" altLang="ko-KR" sz="2000" dirty="0" err="1" smtClean="0"/>
                        <a:t>int</a:t>
                      </a:r>
                      <a:r>
                        <a:rPr lang="en-US" altLang="ko-KR" sz="2000" dirty="0" smtClean="0"/>
                        <a:t> n, const</a:t>
                      </a:r>
                      <a:r>
                        <a:rPr lang="en-US" altLang="ko-KR" sz="2000" baseline="0" dirty="0" smtClean="0"/>
                        <a:t> number W[ ][ ], number D[ ][ ])</a:t>
                      </a:r>
                      <a:endParaRPr lang="ko-KR" altLang="en-US" sz="2000" dirty="0" smtClean="0"/>
                    </a:p>
                    <a:p>
                      <a:pPr algn="l" latinLnBrk="1"/>
                      <a:r>
                        <a:rPr lang="en-US" altLang="ko-KR" sz="2000" dirty="0" smtClean="0"/>
                        <a:t>{</a:t>
                      </a:r>
                    </a:p>
                    <a:p>
                      <a:pPr algn="l" latinLnBrk="1"/>
                      <a:r>
                        <a:rPr lang="en-US" altLang="ko-KR" sz="2000" dirty="0" smtClean="0"/>
                        <a:t>   index </a:t>
                      </a:r>
                      <a:r>
                        <a:rPr lang="en-US" altLang="ko-KR" sz="2000" dirty="0" err="1" smtClean="0"/>
                        <a:t>i</a:t>
                      </a:r>
                      <a:r>
                        <a:rPr lang="en-US" altLang="ko-KR" sz="2000" dirty="0" smtClean="0"/>
                        <a:t>, </a:t>
                      </a:r>
                      <a:r>
                        <a:rPr lang="en-US" altLang="ko-KR" sz="2000" dirty="0" smtClean="0"/>
                        <a:t>j, k;</a:t>
                      </a:r>
                    </a:p>
                    <a:p>
                      <a:pPr algn="l" latinLnBrk="1"/>
                      <a:endParaRPr lang="en-US" altLang="ko-KR" sz="2000" dirty="0" smtClean="0"/>
                    </a:p>
                    <a:p>
                      <a:pPr algn="l" latinLnBrk="1"/>
                      <a:r>
                        <a:rPr lang="en-US" altLang="ko-KR" sz="2000" dirty="0" smtClean="0"/>
                        <a:t>   D = W;</a:t>
                      </a:r>
                    </a:p>
                    <a:p>
                      <a:pPr algn="l" latinLnBrk="1"/>
                      <a:r>
                        <a:rPr lang="en-US" altLang="ko-KR" sz="2000" dirty="0" smtClean="0"/>
                        <a:t>   for</a:t>
                      </a:r>
                      <a:r>
                        <a:rPr lang="en-US" altLang="ko-KR" sz="2000" baseline="0" dirty="0" smtClean="0"/>
                        <a:t> (k =1; k &lt;= n; k++)</a:t>
                      </a:r>
                    </a:p>
                    <a:p>
                      <a:pPr algn="l" latinLnBrk="1"/>
                      <a:r>
                        <a:rPr lang="en-US" altLang="ko-KR" sz="2000" baseline="0" dirty="0" smtClean="0"/>
                        <a:t>       </a:t>
                      </a:r>
                      <a:r>
                        <a:rPr lang="en-US" altLang="ko-KR" sz="2000" dirty="0" smtClean="0"/>
                        <a:t>for</a:t>
                      </a:r>
                      <a:r>
                        <a:rPr lang="en-US" altLang="ko-KR" sz="2000" baseline="0" dirty="0" smtClean="0"/>
                        <a:t> (</a:t>
                      </a:r>
                      <a:r>
                        <a:rPr lang="en-US" altLang="ko-KR" sz="2000" baseline="0" dirty="0" err="1" smtClean="0"/>
                        <a:t>i</a:t>
                      </a:r>
                      <a:r>
                        <a:rPr lang="en-US" altLang="ko-KR" sz="2000" baseline="0" dirty="0" smtClean="0"/>
                        <a:t> =1; </a:t>
                      </a:r>
                      <a:r>
                        <a:rPr lang="en-US" altLang="ko-KR" sz="2000" baseline="0" dirty="0" err="1" smtClean="0"/>
                        <a:t>i</a:t>
                      </a:r>
                      <a:r>
                        <a:rPr lang="en-US" altLang="ko-KR" sz="2000" baseline="0" dirty="0" smtClean="0"/>
                        <a:t> &lt;= n; </a:t>
                      </a:r>
                      <a:r>
                        <a:rPr lang="en-US" altLang="ko-KR" sz="2000" baseline="0" dirty="0" err="1" smtClean="0"/>
                        <a:t>i</a:t>
                      </a:r>
                      <a:r>
                        <a:rPr lang="en-US" altLang="ko-KR" sz="2000" baseline="0" dirty="0" smtClean="0"/>
                        <a:t>++)</a:t>
                      </a:r>
                    </a:p>
                    <a:p>
                      <a:pPr algn="l" latinLnBrk="1"/>
                      <a:r>
                        <a:rPr lang="en-US" altLang="ko-KR" sz="2000" baseline="0" dirty="0" smtClean="0"/>
                        <a:t>           </a:t>
                      </a:r>
                      <a:r>
                        <a:rPr lang="en-US" altLang="ko-KR" sz="2000" dirty="0" smtClean="0"/>
                        <a:t>for</a:t>
                      </a:r>
                      <a:r>
                        <a:rPr lang="en-US" altLang="ko-KR" sz="2000" baseline="0" dirty="0" smtClean="0"/>
                        <a:t> (j =1; j &lt;= n; </a:t>
                      </a:r>
                      <a:r>
                        <a:rPr lang="en-US" altLang="ko-KR" sz="2000" baseline="0" dirty="0" err="1" smtClean="0"/>
                        <a:t>j++</a:t>
                      </a:r>
                      <a:r>
                        <a:rPr lang="en-US" altLang="ko-KR" sz="2000" baseline="0" dirty="0" smtClean="0"/>
                        <a:t>)</a:t>
                      </a:r>
                    </a:p>
                    <a:p>
                      <a:pPr algn="l" latinLnBrk="1"/>
                      <a:r>
                        <a:rPr lang="en-US" altLang="ko-KR" sz="2000" baseline="0" dirty="0" smtClean="0"/>
                        <a:t>               D[</a:t>
                      </a:r>
                      <a:r>
                        <a:rPr lang="en-US" altLang="ko-KR" sz="2000" baseline="0" dirty="0" err="1" smtClean="0"/>
                        <a:t>i</a:t>
                      </a:r>
                      <a:r>
                        <a:rPr lang="en-US" altLang="ko-KR" sz="2000" baseline="0" dirty="0" smtClean="0"/>
                        <a:t>][j] = minimum(D[</a:t>
                      </a:r>
                      <a:r>
                        <a:rPr lang="en-US" altLang="ko-KR" sz="2000" baseline="0" dirty="0" err="1" smtClean="0"/>
                        <a:t>i</a:t>
                      </a:r>
                      <a:r>
                        <a:rPr lang="en-US" altLang="ko-KR" sz="2000" baseline="0" dirty="0" smtClean="0"/>
                        <a:t>][j], D[</a:t>
                      </a:r>
                      <a:r>
                        <a:rPr lang="en-US" altLang="ko-KR" sz="2000" baseline="0" dirty="0" err="1" smtClean="0"/>
                        <a:t>i</a:t>
                      </a:r>
                      <a:r>
                        <a:rPr lang="en-US" altLang="ko-KR" sz="2000" baseline="0" dirty="0" smtClean="0"/>
                        <a:t>][k] + D[k][j]);</a:t>
                      </a:r>
                      <a:endParaRPr lang="en-US" altLang="ko-KR" sz="2000" dirty="0" smtClean="0"/>
                    </a:p>
                    <a:p>
                      <a:pPr algn="l" latinLnBrk="1"/>
                      <a:r>
                        <a:rPr lang="en-US" altLang="ko-KR" sz="2000" dirty="0" smtClean="0"/>
                        <a:t>}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890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1" y="286871"/>
            <a:ext cx="11582400" cy="6293223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002060"/>
                </a:solidFill>
              </a:rPr>
              <a:t>3-1. Binomial Coefficient (</a:t>
            </a:r>
            <a:r>
              <a:rPr lang="ko-KR" altLang="en-US" b="1" dirty="0">
                <a:solidFill>
                  <a:srgbClr val="002060"/>
                </a:solidFill>
              </a:rPr>
              <a:t>이항 계수</a:t>
            </a:r>
            <a:r>
              <a:rPr lang="en-US" altLang="ko-KR" b="1" dirty="0">
                <a:solidFill>
                  <a:srgbClr val="00206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sz="2400" b="1" dirty="0" smtClean="0"/>
              <a:t> </a:t>
            </a:r>
          </a:p>
          <a:p>
            <a:pPr marL="0" indent="0">
              <a:buNone/>
            </a:pPr>
            <a:r>
              <a:rPr lang="en-US" altLang="ko-KR" sz="2400" b="1" dirty="0" smtClean="0">
                <a:solidFill>
                  <a:srgbClr val="C00000"/>
                </a:solidFill>
              </a:rPr>
              <a:t>● </a:t>
            </a:r>
            <a:r>
              <a:rPr lang="en-US" altLang="ko-KR" sz="2400" b="1" dirty="0" smtClean="0">
                <a:solidFill>
                  <a:schemeClr val="accent2">
                    <a:lumMod val="75000"/>
                  </a:schemeClr>
                </a:solidFill>
              </a:rPr>
              <a:t>The</a:t>
            </a:r>
            <a:r>
              <a:rPr lang="ko-KR" altLang="en-US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2400" b="1" dirty="0" smtClean="0">
                <a:solidFill>
                  <a:schemeClr val="accent2">
                    <a:lumMod val="75000"/>
                  </a:schemeClr>
                </a:solidFill>
              </a:rPr>
              <a:t>binomial coefficient, which is discussed in Section A.7 in 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Appendix A</a:t>
            </a:r>
            <a:r>
              <a:rPr lang="en-US" altLang="ko-KR" sz="2400" b="1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2400" b="1" dirty="0" smtClean="0">
                <a:solidFill>
                  <a:schemeClr val="accent2">
                    <a:lumMod val="75000"/>
                  </a:schemeClr>
                </a:solidFill>
              </a:rPr>
              <a:t>   is given by</a:t>
            </a:r>
            <a:endParaRPr lang="en-US" altLang="ko-KR" sz="20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0321678"/>
              </p:ext>
            </p:extLst>
          </p:nvPr>
        </p:nvGraphicFramePr>
        <p:xfrm>
          <a:off x="806824" y="2342777"/>
          <a:ext cx="6580094" cy="1198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Document" r:id="rId3" imgW="5486400" imgH="863600" progId="Word.Document.12">
                  <p:embed/>
                </p:oleObj>
              </mc:Choice>
              <mc:Fallback>
                <p:oleObj name="Document" r:id="rId3" imgW="5486400" imgH="863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6824" y="2342777"/>
                        <a:ext cx="6580094" cy="11982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511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4073" y="540327"/>
            <a:ext cx="11409218" cy="6224155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 smtClean="0">
                <a:solidFill>
                  <a:srgbClr val="FF0000"/>
                </a:solidFill>
              </a:rPr>
              <a:t>▣</a:t>
            </a:r>
            <a:r>
              <a:rPr lang="en-US" altLang="ko-KR" sz="2400" b="1" dirty="0" smtClean="0"/>
              <a:t> </a:t>
            </a:r>
            <a:r>
              <a:rPr lang="en-US" altLang="ko-KR" sz="2400" b="1" dirty="0"/>
              <a:t>[</a:t>
            </a:r>
            <a:r>
              <a:rPr lang="en-US" altLang="ko-KR" sz="2400" b="1" dirty="0" smtClean="0"/>
              <a:t>Algorithm 3.1] 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Binomial </a:t>
            </a:r>
            <a:r>
              <a:rPr lang="en-US" altLang="ko-KR" sz="2400" b="1" dirty="0">
                <a:solidFill>
                  <a:srgbClr val="C00000"/>
                </a:solidFill>
              </a:rPr>
              <a:t>Coefficient </a:t>
            </a:r>
            <a:r>
              <a:rPr lang="en-US" altLang="ko-KR" sz="2400" b="1" dirty="0"/>
              <a:t>Using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Divide-and-Conquer</a:t>
            </a:r>
            <a:endParaRPr lang="en-US" altLang="ko-KR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ko-KR" sz="2400" b="1" dirty="0"/>
              <a:t>                  </a:t>
            </a:r>
            <a:r>
              <a:rPr lang="en-US" altLang="ko-KR" sz="2400" b="1" dirty="0" smtClean="0"/>
              <a:t>       </a:t>
            </a:r>
            <a:r>
              <a:rPr lang="en-US" altLang="ko-KR" sz="2400" b="1" dirty="0"/>
              <a:t>(</a:t>
            </a:r>
            <a:r>
              <a:rPr lang="ko-KR" altLang="ko-KR" sz="2400" b="1" dirty="0"/>
              <a:t>이항계수</a:t>
            </a:r>
            <a:r>
              <a:rPr lang="en-US" altLang="ko-KR" sz="2400" b="1" dirty="0" smtClean="0"/>
              <a:t>)             (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Recursive Version</a:t>
            </a:r>
            <a:r>
              <a:rPr lang="en-US" altLang="ko-KR" sz="2400" b="1" dirty="0" smtClean="0"/>
              <a:t>)</a:t>
            </a:r>
            <a:endParaRPr lang="en-US" altLang="ko-KR" sz="1600" b="1" dirty="0" smtClean="0"/>
          </a:p>
          <a:p>
            <a:pPr marL="0" indent="0">
              <a:buNone/>
            </a:pPr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Problem</a:t>
            </a:r>
            <a:r>
              <a:rPr lang="en-US" altLang="ko-KR" sz="2000" b="1" dirty="0"/>
              <a:t>: </a:t>
            </a:r>
            <a:r>
              <a:rPr lang="en-US" altLang="ko-KR" sz="2000" b="1" dirty="0" smtClean="0"/>
              <a:t>Compute </a:t>
            </a:r>
            <a:r>
              <a:rPr lang="en-US" altLang="ko-KR" sz="2000" b="1" dirty="0"/>
              <a:t>the </a:t>
            </a:r>
            <a:r>
              <a:rPr lang="en-US" altLang="ko-KR" sz="2000" b="1" dirty="0" smtClean="0"/>
              <a:t>binomial coefficient.</a:t>
            </a:r>
            <a:endParaRPr lang="ko-KR" altLang="ko-KR" sz="2000" dirty="0"/>
          </a:p>
          <a:p>
            <a:pPr marL="0" indent="0">
              <a:buNone/>
            </a:pPr>
            <a:r>
              <a:rPr lang="en-US" altLang="ko-KR" sz="2000" b="1" dirty="0" smtClean="0"/>
              <a:t>Inputs: nonnegative integers n and k, where k ≤ n.</a:t>
            </a:r>
            <a:endParaRPr lang="ko-KR" altLang="ko-KR" sz="2000" dirty="0" smtClean="0"/>
          </a:p>
          <a:p>
            <a:pPr marL="0" indent="0">
              <a:buNone/>
            </a:pPr>
            <a:r>
              <a:rPr lang="en-US" altLang="ko-KR" sz="2000" b="1" dirty="0" smtClean="0"/>
              <a:t>Outputs: bin, the binomial coefficient </a:t>
            </a:r>
            <a:r>
              <a:rPr lang="en-US" altLang="ko-KR" sz="2000" b="1" dirty="0" err="1" smtClean="0"/>
              <a:t>n</a:t>
            </a:r>
            <a:r>
              <a:rPr lang="en-US" altLang="ko-KR" sz="3200" b="1" dirty="0" err="1" smtClean="0"/>
              <a:t>C</a:t>
            </a:r>
            <a:r>
              <a:rPr lang="en-US" altLang="ko-KR" sz="1800" b="1" dirty="0" err="1" smtClean="0"/>
              <a:t>k</a:t>
            </a:r>
            <a:r>
              <a:rPr lang="en-US" altLang="ko-KR" sz="1800" b="1" dirty="0" smtClean="0"/>
              <a:t>.</a:t>
            </a:r>
          </a:p>
          <a:p>
            <a:pPr marL="0" indent="0">
              <a:buNone/>
            </a:pPr>
            <a:endParaRPr lang="en-US" altLang="ko-KR" sz="18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32611"/>
              </p:ext>
            </p:extLst>
          </p:nvPr>
        </p:nvGraphicFramePr>
        <p:xfrm>
          <a:off x="473364" y="3340676"/>
          <a:ext cx="6446981" cy="3039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6981"/>
              </a:tblGrid>
              <a:tr h="3039341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2400" b="1" dirty="0" smtClean="0"/>
                        <a:t>int bin (int n, int k)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2400" b="1" dirty="0" smtClean="0"/>
                        <a:t>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2400" b="1" dirty="0" smtClean="0"/>
                        <a:t>    if (k == 0 || n == k)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2400" b="1" dirty="0" smtClean="0"/>
                        <a:t>        return 1;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2400" b="1" dirty="0" smtClean="0"/>
                        <a:t>    else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2400" b="1" dirty="0" smtClean="0"/>
                        <a:t>        return bin(n-1, k-1) + bin(n-1, k);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2400" b="1" dirty="0" smtClean="0"/>
                        <a:t>}</a:t>
                      </a:r>
                      <a:endParaRPr lang="ko-KR" altLang="en-US" sz="2400" dirty="0" smtClean="0"/>
                    </a:p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오른쪽 화살표 3"/>
          <p:cNvSpPr/>
          <p:nvPr/>
        </p:nvSpPr>
        <p:spPr>
          <a:xfrm>
            <a:off x="4860909" y="997527"/>
            <a:ext cx="904009" cy="415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20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384464" y="540327"/>
                <a:ext cx="11398827" cy="622415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▣</a:t>
                </a:r>
                <a:r>
                  <a:rPr lang="en-US" altLang="ko-KR" b="1" dirty="0" smtClean="0"/>
                  <a:t> [</a:t>
                </a:r>
                <a:r>
                  <a:rPr lang="ko-KR" altLang="en-US" b="1" dirty="0" smtClean="0"/>
                  <a:t>문제 </a:t>
                </a:r>
                <a:r>
                  <a:rPr lang="en-US" altLang="ko-KR" b="1" dirty="0" smtClean="0"/>
                  <a:t>1] : </a:t>
                </a:r>
                <a:r>
                  <a:rPr lang="en-US" altLang="ko-KR" b="1" dirty="0"/>
                  <a:t>Establish Equality 3-1</a:t>
                </a:r>
                <a:r>
                  <a:rPr lang="en-US" altLang="ko-KR" b="1" dirty="0" smtClean="0"/>
                  <a:t>.</a:t>
                </a:r>
                <a:r>
                  <a:rPr lang="en-US" altLang="ko-KR" b="1" kern="100" dirty="0" smtClean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    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 </a:t>
                </a:r>
                <a:endParaRPr lang="en-US" altLang="ko-KR" sz="2000" dirty="0" smtClean="0"/>
              </a:p>
              <a:p>
                <a:pPr marL="0" indent="0">
                  <a:buNone/>
                </a:pPr>
                <a:endParaRPr lang="ko-KR" altLang="ko-KR" sz="2000" dirty="0"/>
              </a:p>
              <a:p>
                <a:pPr marL="0" indent="0">
                  <a:buNone/>
                </a:pPr>
                <a:r>
                  <a:rPr lang="en-US" altLang="ko-KR" sz="2000" dirty="0" smtClean="0"/>
                  <a:t>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ko-KR" altLang="ko-K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ko-KR" altLang="ko-KR" b="1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eqArr>
                      </m:e>
                    </m:d>
                    <m:r>
                      <a:rPr lang="en-US" altLang="ko-KR" b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ko-KR" altLang="ko-KR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𝐧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𝐤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ko-KR" altLang="ko-K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! </m:t>
                        </m:r>
                      </m:den>
                    </m:f>
                    <m:r>
                      <a:rPr lang="en-US" altLang="ko-KR" b="1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𝐟𝐨𝐫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 ≤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𝐤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 ≤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𝐧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ko-KR" dirty="0"/>
                  <a:t> </a:t>
                </a:r>
                <a:endParaRPr lang="ko-KR" altLang="ko-KR" dirty="0"/>
              </a:p>
              <a:p>
                <a:pPr marL="0" indent="0">
                  <a:buNone/>
                </a:pPr>
                <a:r>
                  <a:rPr lang="en-US" altLang="ko-KR" sz="2000" dirty="0"/>
                  <a:t> </a:t>
                </a:r>
                <a:endParaRPr lang="en-US" altLang="ko-KR" sz="2000" dirty="0" smtClean="0"/>
              </a:p>
              <a:p>
                <a:pPr marL="0" indent="0">
                  <a:buNone/>
                </a:pPr>
                <a:endParaRPr lang="ko-KR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 </a:t>
                </a:r>
                <a:r>
                  <a:rPr lang="en-US" altLang="ko-KR" sz="2000" b="1" dirty="0" smtClean="0"/>
                  <a:t>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ko-KR" altLang="ko-K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ko-KR" altLang="ko-KR" b="1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𝐧</m:t>
                            </m:r>
                          </m:e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𝐤</m:t>
                            </m:r>
                          </m:e>
                        </m:eqArr>
                      </m:e>
                    </m:d>
                    <m:r>
                      <a:rPr lang="en-US" altLang="ko-KR" b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ko-KR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ko-KR" altLang="ko-KR" b="1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ctrlPr>
                                  <a:rPr lang="ko-KR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ko-KR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𝐧</m:t>
                                    </m:r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𝐤</m:t>
                                    </m:r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d>
                              <m:dPr>
                                <m:ctrlPr>
                                  <a:rPr lang="ko-KR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ko-KR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𝐧</m:t>
                                    </m:r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𝐤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        </m:t>
                            </m:r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&lt;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e/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        </m:t>
                            </m:r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                      </m:t>
                            </m:r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𝐤</m:t>
                            </m:r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𝐨𝐫</m:t>
                            </m:r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𝐤</m:t>
                            </m:r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𝐧</m:t>
                            </m:r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ko-KR" sz="2400" b="1" dirty="0" smtClean="0">
                    <a:solidFill>
                      <a:srgbClr val="C00000"/>
                    </a:solidFill>
                  </a:rPr>
                  <a:t>------ </a:t>
                </a:r>
                <a:r>
                  <a:rPr lang="en-US" altLang="ko-KR" sz="2400" b="1" dirty="0">
                    <a:solidFill>
                      <a:srgbClr val="C00000"/>
                    </a:solidFill>
                  </a:rPr>
                  <a:t>(3-1)</a:t>
                </a:r>
                <a:endParaRPr lang="ko-KR" altLang="ko-KR" sz="2400" dirty="0">
                  <a:solidFill>
                    <a:srgbClr val="C00000"/>
                  </a:solidFill>
                </a:endParaRPr>
              </a:p>
              <a:p>
                <a:pPr marL="0" indent="0" algn="just">
                  <a:buNone/>
                </a:pPr>
                <a:endParaRPr lang="ko-KR" altLang="en-US" sz="24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4464" y="540327"/>
                <a:ext cx="11398827" cy="6224155"/>
              </a:xfrm>
              <a:blipFill rotWithShape="0">
                <a:blip r:embed="rId2"/>
                <a:stretch>
                  <a:fillRect l="-1070" t="-17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285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7036" y="72735"/>
            <a:ext cx="11835245" cy="669174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 smtClean="0">
                <a:solidFill>
                  <a:srgbClr val="FF0000"/>
                </a:solidFill>
              </a:rPr>
              <a:t>▣ </a:t>
            </a:r>
            <a:r>
              <a:rPr lang="en-US" altLang="ko-KR" sz="2400" b="1" dirty="0" smtClean="0">
                <a:solidFill>
                  <a:schemeClr val="accent2">
                    <a:lumMod val="50000"/>
                  </a:schemeClr>
                </a:solidFill>
              </a:rPr>
              <a:t>Binomial </a:t>
            </a:r>
            <a:r>
              <a:rPr lang="en-US" altLang="ko-KR" sz="2400" b="1" dirty="0">
                <a:solidFill>
                  <a:schemeClr val="accent2">
                    <a:lumMod val="50000"/>
                  </a:schemeClr>
                </a:solidFill>
              </a:rPr>
              <a:t>Coefficient</a:t>
            </a:r>
            <a:r>
              <a:rPr lang="en-US" altLang="ko-KR" sz="2400" b="1" dirty="0">
                <a:solidFill>
                  <a:srgbClr val="C00000"/>
                </a:solidFill>
              </a:rPr>
              <a:t> </a:t>
            </a:r>
            <a:r>
              <a:rPr lang="en-US" altLang="ko-KR" sz="2400" b="1" dirty="0"/>
              <a:t>Using </a:t>
            </a:r>
            <a:r>
              <a:rPr lang="en-US" altLang="ko-KR" sz="2400" b="1" dirty="0">
                <a:solidFill>
                  <a:srgbClr val="7030A0"/>
                </a:solidFill>
              </a:rPr>
              <a:t>D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ynamic </a:t>
            </a:r>
            <a:r>
              <a:rPr lang="en-US" altLang="ko-KR" sz="2400" b="1" dirty="0">
                <a:solidFill>
                  <a:srgbClr val="7030A0"/>
                </a:solidFill>
              </a:rPr>
              <a:t>P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rogramming</a:t>
            </a:r>
            <a:endParaRPr lang="en-US" altLang="ko-KR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ko-KR" sz="2400" b="1" dirty="0"/>
              <a:t> </a:t>
            </a:r>
            <a:endParaRPr lang="en-US" altLang="ko-KR" sz="2400" b="1" dirty="0" smtClean="0"/>
          </a:p>
          <a:p>
            <a:pPr marL="0" indent="0">
              <a:buNone/>
            </a:pPr>
            <a:r>
              <a:rPr lang="en-US" altLang="ko-KR" sz="2400" b="1" dirty="0" smtClean="0">
                <a:solidFill>
                  <a:srgbClr val="7030A0"/>
                </a:solidFill>
              </a:rPr>
              <a:t>●</a:t>
            </a:r>
            <a:r>
              <a:rPr lang="en-US" altLang="ko-KR" sz="2400" b="1" dirty="0" smtClean="0"/>
              <a:t> A more efficient algorithm is developed next using dynamic programming.</a:t>
            </a:r>
          </a:p>
          <a:p>
            <a:pPr marL="0" indent="0">
              <a:buNone/>
            </a:pPr>
            <a:r>
              <a:rPr lang="en-US" altLang="ko-KR" sz="2400" b="1" dirty="0" smtClean="0">
                <a:solidFill>
                  <a:srgbClr val="7030A0"/>
                </a:solidFill>
              </a:rPr>
              <a:t>● </a:t>
            </a:r>
            <a:r>
              <a:rPr lang="en-US" altLang="ko-KR" sz="2400" b="1" dirty="0" smtClean="0"/>
              <a:t> The step for constructing a dynamic programming algorithm:</a:t>
            </a:r>
          </a:p>
          <a:p>
            <a:pPr marL="0" indent="0">
              <a:buNone/>
            </a:pPr>
            <a:r>
              <a:rPr lang="en-US" altLang="ko-KR" sz="2400" b="1" dirty="0" smtClean="0"/>
              <a:t>            </a:t>
            </a:r>
            <a:endParaRPr lang="en-US" altLang="ko-KR" sz="2000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표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4834417"/>
                  </p:ext>
                </p:extLst>
              </p:nvPr>
            </p:nvGraphicFramePr>
            <p:xfrm>
              <a:off x="275935" y="2307838"/>
              <a:ext cx="11050155" cy="36565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050155"/>
                  </a:tblGrid>
                  <a:tr h="3656544">
                    <a:tc>
                      <a:txBody>
                        <a:bodyPr/>
                        <a:lstStyle/>
                        <a:p>
                          <a:pPr marL="457200" indent="-457200">
                            <a:buAutoNum type="arabicPeriod"/>
                          </a:pPr>
                          <a:r>
                            <a:rPr lang="en-US" altLang="ko-KR" sz="2400" b="1" dirty="0" smtClean="0"/>
                            <a:t>Establish a recursive property.</a:t>
                          </a:r>
                        </a:p>
                        <a:p>
                          <a:pPr marL="457200" indent="-457200">
                            <a:buAutoNum type="arabicPeriod"/>
                          </a:pPr>
                          <a:endParaRPr lang="en-US" altLang="ko-KR" sz="2400" b="1" dirty="0" smtClean="0"/>
                        </a:p>
                        <a:p>
                          <a:pPr marL="0" indent="0">
                            <a:buNone/>
                          </a:pPr>
                          <a:r>
                            <a:rPr lang="en-US" altLang="ko-KR" sz="2400" b="1" dirty="0" smtClean="0"/>
                            <a:t>     B[</a:t>
                          </a:r>
                          <a:r>
                            <a:rPr lang="en-US" altLang="ko-KR" sz="2400" b="1" dirty="0" err="1" smtClean="0"/>
                            <a:t>i</a:t>
                          </a:r>
                          <a:r>
                            <a:rPr lang="en-US" altLang="ko-KR" sz="2400" b="1" dirty="0" smtClean="0"/>
                            <a:t>][j]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ko-KR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ko-KR" sz="2400" b="1" i="1" smtClean="0"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24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  <m:r>
                                            <a:rPr lang="en-US" altLang="ko-K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ko-K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24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𝒋</m:t>
                                          </m:r>
                                          <m:r>
                                            <a:rPr lang="en-US" altLang="ko-K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ko-K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</m:d>
                                      <m:r>
                                        <a:rPr lang="en-US" altLang="ko-KR" sz="2400" b="1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2400" b="1" i="1" smtClean="0"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24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  <m:r>
                                            <a:rPr lang="en-US" altLang="ko-K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ko-K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</m:d>
                                      <m:r>
                                        <a:rPr lang="en-US" altLang="ko-KR" sz="2400" b="1" i="1" smtClean="0">
                                          <a:latin typeface="Cambria Math" panose="02040503050406030204" pitchFamily="18" charset="0"/>
                                        </a:rPr>
                                        <m:t> [</m:t>
                                      </m:r>
                                      <m:r>
                                        <a:rPr lang="en-US" altLang="ko-KR" sz="2400" b="1" i="1" smtClean="0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  <m:r>
                                        <a:rPr lang="en-US" altLang="ko-KR" sz="2400" b="1" i="1" smtClean="0">
                                          <a:latin typeface="Cambria Math" panose="02040503050406030204" pitchFamily="18" charset="0"/>
                                        </a:rPr>
                                        <m:t>]            </m:t>
                                      </m:r>
                                      <m:r>
                                        <a:rPr lang="en-US" altLang="ko-KR" sz="2400" b="1" i="1" smtClean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  <m:r>
                                        <a:rPr lang="en-US" altLang="ko-KR" sz="2400" b="1" i="1" smtClean="0">
                                          <a:latin typeface="Cambria Math" panose="02040503050406030204" pitchFamily="18" charset="0"/>
                                        </a:rPr>
                                        <m:t>&lt;</m:t>
                                      </m:r>
                                      <m:r>
                                        <a:rPr lang="en-US" altLang="ko-KR" sz="2400" b="1" i="1" smtClean="0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  <m:r>
                                        <a:rPr lang="en-US" altLang="ko-KR" sz="2400" b="1" i="1" smtClean="0">
                                          <a:latin typeface="Cambria Math" panose="02040503050406030204" pitchFamily="18" charset="0"/>
                                        </a:rPr>
                                        <m:t>&lt;</m:t>
                                      </m:r>
                                      <m:r>
                                        <a:rPr lang="en-US" altLang="ko-KR" sz="2400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e>
                                    <m:e>
                                      <m:r>
                                        <a:rPr lang="en-US" altLang="ko-KR" sz="24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altLang="ko-KR" sz="2400" b="1" i="1" smtClean="0">
                                          <a:latin typeface="Cambria Math" panose="02040503050406030204" pitchFamily="18" charset="0"/>
                                        </a:rPr>
                                        <m:t>                                                   </m:t>
                                      </m:r>
                                      <m:r>
                                        <a:rPr lang="en-US" altLang="ko-KR" sz="2400" b="1" i="1" smtClean="0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  <m:r>
                                        <a:rPr lang="en-US" altLang="ko-KR" sz="2400" b="1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altLang="ko-KR" sz="2400" b="1" i="1" smtClean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  <m:r>
                                        <a:rPr lang="en-US" altLang="ko-KR" sz="2400" b="1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sz="2400" b="1" i="1" smtClean="0">
                                          <a:latin typeface="Cambria Math" panose="02040503050406030204" pitchFamily="18" charset="0"/>
                                        </a:rPr>
                                        <m:t>𝒐𝒓</m:t>
                                      </m:r>
                                      <m:r>
                                        <a:rPr lang="en-US" altLang="ko-KR" sz="2400" b="1" i="1" smtClean="0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  <m:r>
                                        <a:rPr lang="en-US" altLang="ko-KR" sz="2400" b="1" i="1" smtClean="0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  <m:r>
                                        <a:rPr lang="en-US" altLang="ko-KR" sz="2400" b="1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altLang="ko-KR" sz="2400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e>
                                    <m:e/>
                                  </m:eqArr>
                                </m:e>
                              </m:d>
                            </m:oMath>
                          </a14:m>
                          <a:endParaRPr lang="en-US" altLang="ko-KR" sz="2400" b="1" dirty="0" smtClean="0"/>
                        </a:p>
                        <a:p>
                          <a:pPr marL="0" indent="0">
                            <a:buNone/>
                          </a:pPr>
                          <a:endParaRPr lang="en-US" altLang="ko-KR" sz="2400" b="1" dirty="0" smtClean="0"/>
                        </a:p>
                        <a:p>
                          <a:pPr marL="0" indent="0">
                            <a:buNone/>
                          </a:pPr>
                          <a:r>
                            <a:rPr lang="en-US" altLang="ko-KR" sz="2400" b="1" dirty="0" smtClean="0"/>
                            <a:t>2. Solve an instance of the problem in a bottom-up fashion </a:t>
                          </a:r>
                        </a:p>
                        <a:p>
                          <a:pPr marL="0" indent="0">
                            <a:buNone/>
                          </a:pPr>
                          <a:r>
                            <a:rPr lang="en-US" altLang="ko-KR" sz="2400" b="1" dirty="0" smtClean="0"/>
                            <a:t>   by constructing the row in B in sequence starting with the first row.</a:t>
                          </a:r>
                        </a:p>
                        <a:p>
                          <a:pPr latinLnBrk="1"/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표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4834417"/>
                  </p:ext>
                </p:extLst>
              </p:nvPr>
            </p:nvGraphicFramePr>
            <p:xfrm>
              <a:off x="275935" y="2307838"/>
              <a:ext cx="11050155" cy="36565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050155"/>
                  </a:tblGrid>
                  <a:tr h="365654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5" t="-166" r="-276" b="-66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3105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011" y="197224"/>
            <a:ext cx="11707907" cy="6499411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 smtClean="0">
                <a:solidFill>
                  <a:srgbClr val="FF0000"/>
                </a:solidFill>
              </a:rPr>
              <a:t>▣</a:t>
            </a:r>
            <a:r>
              <a:rPr lang="en-US" altLang="ko-KR" sz="2400" b="1" dirty="0" smtClean="0"/>
              <a:t> </a:t>
            </a:r>
            <a:r>
              <a:rPr lang="en-US" altLang="ko-KR" sz="2400" b="1" dirty="0"/>
              <a:t>[</a:t>
            </a:r>
            <a:r>
              <a:rPr lang="en-US" altLang="ko-KR" sz="2400" b="1" dirty="0" smtClean="0"/>
              <a:t>Algorithm 3.2] </a:t>
            </a:r>
            <a:r>
              <a:rPr lang="en-US" altLang="ko-KR" sz="2400" b="1" dirty="0" smtClean="0">
                <a:solidFill>
                  <a:schemeClr val="accent2">
                    <a:lumMod val="50000"/>
                  </a:schemeClr>
                </a:solidFill>
              </a:rPr>
              <a:t>Binomial </a:t>
            </a:r>
            <a:r>
              <a:rPr lang="en-US" altLang="ko-KR" sz="2400" b="1" dirty="0">
                <a:solidFill>
                  <a:schemeClr val="accent2">
                    <a:lumMod val="50000"/>
                  </a:schemeClr>
                </a:solidFill>
              </a:rPr>
              <a:t>Coefficient</a:t>
            </a:r>
            <a:r>
              <a:rPr lang="en-US" altLang="ko-KR" sz="2400" b="1" dirty="0">
                <a:solidFill>
                  <a:srgbClr val="C00000"/>
                </a:solidFill>
              </a:rPr>
              <a:t> </a:t>
            </a:r>
            <a:r>
              <a:rPr lang="en-US" altLang="ko-KR" sz="2400" b="1" dirty="0"/>
              <a:t>Using </a:t>
            </a:r>
            <a:r>
              <a:rPr lang="en-US" altLang="ko-KR" sz="2400" b="1" dirty="0">
                <a:solidFill>
                  <a:srgbClr val="7030A0"/>
                </a:solidFill>
              </a:rPr>
              <a:t>D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ynamic Programming</a:t>
            </a:r>
            <a:r>
              <a:rPr lang="en-US" altLang="ko-KR" sz="1100" b="1" dirty="0" smtClean="0"/>
              <a:t> </a:t>
            </a:r>
          </a:p>
          <a:p>
            <a:pPr marL="0" indent="0">
              <a:buNone/>
            </a:pPr>
            <a:endParaRPr lang="en-US" altLang="ko-KR" sz="1100" b="1" dirty="0"/>
          </a:p>
          <a:p>
            <a:pPr marL="0" indent="0">
              <a:buNone/>
            </a:pPr>
            <a:r>
              <a:rPr lang="en-US" altLang="ko-KR" sz="1900" b="1" dirty="0" smtClean="0"/>
              <a:t>Problem</a:t>
            </a:r>
            <a:r>
              <a:rPr lang="en-US" altLang="ko-KR" sz="1900" b="1" dirty="0"/>
              <a:t>: </a:t>
            </a:r>
            <a:r>
              <a:rPr lang="en-US" altLang="ko-KR" sz="1900" b="1" dirty="0" smtClean="0"/>
              <a:t>Compute </a:t>
            </a:r>
            <a:r>
              <a:rPr lang="en-US" altLang="ko-KR" sz="1900" b="1" dirty="0"/>
              <a:t>the </a:t>
            </a:r>
            <a:r>
              <a:rPr lang="en-US" altLang="ko-KR" sz="1900" b="1" dirty="0" smtClean="0"/>
              <a:t>binomial coefficient.</a:t>
            </a:r>
            <a:endParaRPr lang="ko-KR" altLang="ko-KR" sz="1900" dirty="0"/>
          </a:p>
          <a:p>
            <a:pPr marL="0" indent="0">
              <a:buNone/>
            </a:pPr>
            <a:r>
              <a:rPr lang="en-US" altLang="ko-KR" sz="1900" b="1" dirty="0" smtClean="0"/>
              <a:t>Inputs: nonnegative integers n and k, where k ≤ n.</a:t>
            </a:r>
            <a:endParaRPr lang="en-US" altLang="ko-KR" sz="1900" dirty="0"/>
          </a:p>
          <a:p>
            <a:pPr marL="0" indent="0">
              <a:buNone/>
            </a:pPr>
            <a:r>
              <a:rPr lang="en-US" altLang="ko-KR" sz="1900" b="1" dirty="0" smtClean="0"/>
              <a:t>Outputs: bin2, the binomial coefficient </a:t>
            </a:r>
            <a:r>
              <a:rPr lang="en-US" altLang="ko-KR" sz="2000" b="1" dirty="0" err="1" smtClean="0"/>
              <a:t>n</a:t>
            </a:r>
            <a:r>
              <a:rPr lang="en-US" altLang="ko-KR" b="1" dirty="0" err="1" smtClean="0"/>
              <a:t>C</a:t>
            </a:r>
            <a:r>
              <a:rPr lang="en-US" altLang="ko-KR" sz="1800" b="1" dirty="0" err="1" smtClean="0"/>
              <a:t>k</a:t>
            </a:r>
            <a:r>
              <a:rPr lang="en-US" altLang="ko-KR" sz="1800" b="1" dirty="0" smtClean="0"/>
              <a:t>.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15464"/>
              </p:ext>
            </p:extLst>
          </p:nvPr>
        </p:nvGraphicFramePr>
        <p:xfrm>
          <a:off x="374549" y="2131807"/>
          <a:ext cx="6966527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6527"/>
              </a:tblGrid>
              <a:tr h="412702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2000" b="1" dirty="0" smtClean="0"/>
                        <a:t>int bin2 (int n, int k)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2000" b="1" dirty="0" smtClean="0"/>
                        <a:t>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2000" b="1" dirty="0" smtClean="0"/>
                        <a:t>    index </a:t>
                      </a:r>
                      <a:r>
                        <a:rPr lang="en-US" altLang="ko-KR" sz="2000" b="1" dirty="0" err="1" smtClean="0"/>
                        <a:t>i</a:t>
                      </a:r>
                      <a:r>
                        <a:rPr lang="en-US" altLang="ko-KR" sz="2000" b="1" dirty="0" smtClean="0"/>
                        <a:t>, j;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2000" b="1" dirty="0" smtClean="0"/>
                        <a:t>    int B[0..n][0..k];</a:t>
                      </a:r>
                    </a:p>
                    <a:p>
                      <a:pPr marL="0" indent="0">
                        <a:buNone/>
                      </a:pPr>
                      <a:endParaRPr lang="en-US" altLang="ko-KR" sz="2000" b="1" dirty="0" smtClean="0"/>
                    </a:p>
                    <a:p>
                      <a:pPr marL="0" indent="0">
                        <a:buNone/>
                      </a:pPr>
                      <a:r>
                        <a:rPr lang="en-US" altLang="ko-KR" sz="2000" b="1" dirty="0" smtClean="0"/>
                        <a:t>    for</a:t>
                      </a:r>
                      <a:r>
                        <a:rPr lang="en-US" altLang="ko-KR" sz="2000" b="1" baseline="0" dirty="0" smtClean="0"/>
                        <a:t> (</a:t>
                      </a:r>
                      <a:r>
                        <a:rPr lang="en-US" altLang="ko-KR" sz="2000" b="1" baseline="0" dirty="0" err="1" smtClean="0"/>
                        <a:t>i</a:t>
                      </a:r>
                      <a:r>
                        <a:rPr lang="en-US" altLang="ko-KR" sz="2000" b="1" baseline="0" dirty="0" smtClean="0"/>
                        <a:t> = 0; </a:t>
                      </a:r>
                      <a:r>
                        <a:rPr lang="en-US" altLang="ko-KR" sz="2000" b="1" baseline="0" dirty="0" err="1" smtClean="0"/>
                        <a:t>i</a:t>
                      </a:r>
                      <a:r>
                        <a:rPr lang="en-US" altLang="ko-KR" sz="2000" b="1" baseline="0" dirty="0" smtClean="0"/>
                        <a:t> &lt;= n; </a:t>
                      </a:r>
                      <a:r>
                        <a:rPr lang="en-US" altLang="ko-KR" sz="2000" b="1" baseline="0" dirty="0" err="1" smtClean="0"/>
                        <a:t>i</a:t>
                      </a:r>
                      <a:r>
                        <a:rPr lang="en-US" altLang="ko-KR" sz="2000" b="1" baseline="0" dirty="0" smtClean="0"/>
                        <a:t>++)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baseline="0" dirty="0" smtClean="0"/>
                        <a:t>       </a:t>
                      </a:r>
                      <a:r>
                        <a:rPr lang="en-US" altLang="ko-KR" sz="2000" b="1" dirty="0" smtClean="0"/>
                        <a:t>for</a:t>
                      </a:r>
                      <a:r>
                        <a:rPr lang="en-US" altLang="ko-KR" sz="2000" b="1" baseline="0" dirty="0" smtClean="0"/>
                        <a:t> (j = 0; j &lt;= minimum(</a:t>
                      </a:r>
                      <a:r>
                        <a:rPr lang="en-US" altLang="ko-KR" sz="2000" b="1" baseline="0" dirty="0" err="1" smtClean="0"/>
                        <a:t>i</a:t>
                      </a:r>
                      <a:r>
                        <a:rPr lang="en-US" altLang="ko-KR" sz="2000" b="1" baseline="0" dirty="0" smtClean="0"/>
                        <a:t>, k); </a:t>
                      </a:r>
                      <a:r>
                        <a:rPr lang="en-US" altLang="ko-KR" sz="2000" b="1" baseline="0" dirty="0" err="1" smtClean="0"/>
                        <a:t>j++</a:t>
                      </a:r>
                      <a:r>
                        <a:rPr lang="en-US" altLang="ko-KR" sz="2000" b="1" baseline="0" dirty="0" smtClean="0"/>
                        <a:t>)</a:t>
                      </a:r>
                      <a:endParaRPr lang="en-US" altLang="ko-KR" sz="2000" b="1" dirty="0" smtClean="0"/>
                    </a:p>
                    <a:p>
                      <a:pPr marL="0" indent="0">
                        <a:buNone/>
                      </a:pPr>
                      <a:r>
                        <a:rPr lang="en-US" altLang="ko-KR" sz="2000" b="1" dirty="0" smtClean="0"/>
                        <a:t>          if (j == 0 || j == </a:t>
                      </a:r>
                      <a:r>
                        <a:rPr lang="en-US" altLang="ko-KR" sz="2000" b="1" dirty="0" err="1" smtClean="0"/>
                        <a:t>i</a:t>
                      </a:r>
                      <a:r>
                        <a:rPr lang="en-US" altLang="ko-KR" sz="2000" b="1" dirty="0" smtClean="0"/>
                        <a:t>)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2000" b="1" dirty="0" smtClean="0"/>
                        <a:t>              B[</a:t>
                      </a:r>
                      <a:r>
                        <a:rPr lang="en-US" altLang="ko-KR" sz="2000" b="1" dirty="0" err="1" smtClean="0"/>
                        <a:t>i</a:t>
                      </a:r>
                      <a:r>
                        <a:rPr lang="en-US" altLang="ko-KR" sz="2000" b="1" dirty="0" smtClean="0"/>
                        <a:t>][j] = 1;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2000" b="1" dirty="0" smtClean="0"/>
                        <a:t>          else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/>
                        <a:t>              B[</a:t>
                      </a:r>
                      <a:r>
                        <a:rPr lang="en-US" altLang="ko-KR" sz="2000" b="1" dirty="0" err="1" smtClean="0"/>
                        <a:t>i</a:t>
                      </a:r>
                      <a:r>
                        <a:rPr lang="en-US" altLang="ko-KR" sz="2000" b="1" dirty="0" smtClean="0"/>
                        <a:t>][j] = B[i-1][j-1] + B[i-1][j];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/>
                        <a:t>    return</a:t>
                      </a:r>
                      <a:r>
                        <a:rPr lang="en-US" altLang="ko-KR" sz="2000" b="1" baseline="0" dirty="0" smtClean="0"/>
                        <a:t> B[n][k];</a:t>
                      </a:r>
                      <a:endParaRPr lang="en-US" altLang="ko-KR" sz="2000" b="1" dirty="0" smtClean="0"/>
                    </a:p>
                    <a:p>
                      <a:pPr marL="0" indent="0">
                        <a:buNone/>
                      </a:pPr>
                      <a:r>
                        <a:rPr lang="en-US" altLang="ko-KR" sz="2000" b="1" dirty="0" smtClean="0"/>
                        <a:t>}</a:t>
                      </a:r>
                      <a:endParaRPr lang="ko-KR" altLang="en-US" sz="2000" dirty="0" smtClean="0"/>
                    </a:p>
                    <a:p>
                      <a:pPr latinLnBrk="1"/>
                      <a:endParaRPr lang="ko-KR" altLang="en-US" sz="2000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095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4464" y="540327"/>
            <a:ext cx="11398827" cy="6224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 smtClean="0">
                <a:solidFill>
                  <a:srgbClr val="FF0000"/>
                </a:solidFill>
              </a:rPr>
              <a:t>●</a:t>
            </a:r>
            <a:r>
              <a:rPr lang="en-US" altLang="ko-KR" sz="2400" b="1" dirty="0" smtClean="0"/>
              <a:t> [</a:t>
            </a:r>
            <a:r>
              <a:rPr lang="ko-KR" altLang="en-US" sz="2400" b="1" dirty="0" smtClean="0"/>
              <a:t>그림 </a:t>
            </a:r>
            <a:r>
              <a:rPr lang="en-US" altLang="ko-KR" sz="2400" b="1" dirty="0" smtClean="0"/>
              <a:t>3.1] : The array B used for compute </a:t>
            </a:r>
          </a:p>
          <a:p>
            <a:pPr marL="0" indent="0">
              <a:buNone/>
            </a:pPr>
            <a:r>
              <a:rPr lang="en-US" altLang="ko-KR" sz="2400" b="1" dirty="0"/>
              <a:t> </a:t>
            </a:r>
            <a:r>
              <a:rPr lang="en-US" altLang="ko-KR" sz="2400" b="1" dirty="0" smtClean="0"/>
              <a:t>                   the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binomial coefficient</a:t>
            </a:r>
            <a:r>
              <a:rPr lang="en-US" altLang="ko-KR" sz="2400" b="1" dirty="0" smtClean="0"/>
              <a:t>.</a:t>
            </a:r>
            <a:r>
              <a:rPr lang="en-US" altLang="ko-KR" sz="2400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    </a:t>
            </a:r>
          </a:p>
          <a:p>
            <a:pPr marL="0" indent="0">
              <a:buNone/>
            </a:pPr>
            <a:r>
              <a:rPr lang="en-US" altLang="ko-KR" sz="2000" dirty="0"/>
              <a:t> </a:t>
            </a:r>
            <a:endParaRPr lang="en-US" altLang="ko-KR" sz="2000" dirty="0" smtClean="0"/>
          </a:p>
          <a:p>
            <a:pPr marL="0" indent="0">
              <a:buNone/>
            </a:pPr>
            <a:endParaRPr lang="ko-KR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     </a:t>
            </a:r>
            <a:endParaRPr lang="ko-KR" altLang="en-US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447" y="1713240"/>
            <a:ext cx="5377364" cy="48573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70181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2670</TotalTime>
  <Words>2412</Words>
  <Application>Microsoft Office PowerPoint</Application>
  <PresentationFormat>와이드스크린</PresentationFormat>
  <Paragraphs>348</Paragraphs>
  <Slides>38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4" baseType="lpstr">
      <vt:lpstr>맑은 고딕</vt:lpstr>
      <vt:lpstr>Arial</vt:lpstr>
      <vt:lpstr>Cambria Math</vt:lpstr>
      <vt:lpstr>Times New Roman</vt:lpstr>
      <vt:lpstr>Office 테마</vt:lpstr>
      <vt:lpstr>Document</vt:lpstr>
      <vt:lpstr>3장. Dynamic Programming           (동적 계획)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알고리즘기초</dc:title>
  <dc:creator>cse11</dc:creator>
  <cp:lastModifiedBy>cse11</cp:lastModifiedBy>
  <cp:revision>353</cp:revision>
  <cp:lastPrinted>2017-11-27T10:32:34Z</cp:lastPrinted>
  <dcterms:created xsi:type="dcterms:W3CDTF">2016-07-06T08:47:09Z</dcterms:created>
  <dcterms:modified xsi:type="dcterms:W3CDTF">2017-12-08T02:23:40Z</dcterms:modified>
</cp:coreProperties>
</file>