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315" r:id="rId4"/>
    <p:sldId id="258" r:id="rId5"/>
    <p:sldId id="316" r:id="rId6"/>
    <p:sldId id="282" r:id="rId7"/>
    <p:sldId id="317" r:id="rId8"/>
    <p:sldId id="283" r:id="rId9"/>
    <p:sldId id="318" r:id="rId10"/>
    <p:sldId id="274" r:id="rId11"/>
    <p:sldId id="273" r:id="rId12"/>
    <p:sldId id="290" r:id="rId13"/>
    <p:sldId id="285" r:id="rId14"/>
    <p:sldId id="286" r:id="rId15"/>
    <p:sldId id="287" r:id="rId16"/>
    <p:sldId id="280" r:id="rId17"/>
    <p:sldId id="288" r:id="rId18"/>
    <p:sldId id="292" r:id="rId19"/>
    <p:sldId id="291" r:id="rId20"/>
    <p:sldId id="289" r:id="rId21"/>
    <p:sldId id="293" r:id="rId22"/>
    <p:sldId id="294" r:id="rId23"/>
    <p:sldId id="295" r:id="rId24"/>
    <p:sldId id="296" r:id="rId25"/>
    <p:sldId id="299" r:id="rId26"/>
    <p:sldId id="297" r:id="rId27"/>
    <p:sldId id="298" r:id="rId28"/>
    <p:sldId id="300" r:id="rId29"/>
    <p:sldId id="301" r:id="rId30"/>
    <p:sldId id="304" r:id="rId31"/>
    <p:sldId id="302" r:id="rId32"/>
    <p:sldId id="303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9" r:id="rId43"/>
    <p:sldId id="314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45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5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9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5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7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2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5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2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4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1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2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E902-CCC8-410D-B7C3-36BB9012B8CE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1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808" y="365125"/>
            <a:ext cx="10560627" cy="1499139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5. </a:t>
            </a:r>
            <a:r>
              <a:rPr lang="ko-KR" altLang="en-US" sz="3600" b="1" dirty="0" err="1" smtClean="0"/>
              <a:t>점화식</a:t>
            </a:r>
            <a:r>
              <a:rPr lang="ko-KR" altLang="en-US" sz="3600" b="1" dirty="0" smtClean="0"/>
              <a:t> 풀이</a:t>
            </a: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3600" b="1" dirty="0"/>
              <a:t>  </a:t>
            </a:r>
            <a:r>
              <a:rPr lang="en-US" altLang="ko-KR" sz="3600" b="1" dirty="0" smtClean="0"/>
              <a:t> (Solving Recurrence Equations)</a:t>
            </a:r>
            <a:r>
              <a:rPr lang="ko-KR" altLang="ko-KR" sz="3600" dirty="0"/>
              <a:t/>
            </a:r>
            <a:br>
              <a:rPr lang="ko-KR" altLang="ko-KR" sz="3600" dirty="0"/>
            </a:b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3654"/>
            <a:ext cx="10515600" cy="475307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◈</a:t>
            </a:r>
            <a:r>
              <a:rPr lang="en-US" altLang="ko-KR" sz="2400" b="1" dirty="0" smtClean="0"/>
              <a:t> (</a:t>
            </a:r>
            <a:r>
              <a:rPr lang="ko-KR" altLang="en-US" sz="2400" b="1" dirty="0" smtClean="0"/>
              <a:t>수열의 귀납적 정의</a:t>
            </a:r>
            <a:r>
              <a:rPr lang="en-US" altLang="ko-KR" sz="2400" b="1" dirty="0" smtClean="0"/>
              <a:t>): 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C00000"/>
                </a:solidFill>
              </a:rPr>
              <a:t>●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수열 </a:t>
            </a:r>
            <a:r>
              <a:rPr lang="en-US" altLang="ko-KR" sz="2000" dirty="0" smtClean="0"/>
              <a:t>{a</a:t>
            </a:r>
            <a:r>
              <a:rPr lang="en-US" altLang="ko-KR" sz="2000" baseline="-25000" dirty="0" smtClean="0"/>
              <a:t>n</a:t>
            </a:r>
            <a:r>
              <a:rPr lang="en-US" altLang="ko-KR" sz="2000" dirty="0" smtClean="0"/>
              <a:t>}</a:t>
            </a:r>
            <a:r>
              <a:rPr lang="ko-KR" altLang="en-US" sz="2000" dirty="0" smtClean="0"/>
              <a:t>을 정의할 때</a:t>
            </a:r>
            <a:r>
              <a:rPr lang="en-US" altLang="ko-KR" sz="2000" dirty="0" smtClean="0"/>
              <a:t>, </a:t>
            </a:r>
          </a:p>
          <a:p>
            <a:pPr marL="0" indent="0">
              <a:buNone/>
            </a:pPr>
            <a:r>
              <a:rPr lang="en-US" altLang="ko-KR" sz="2000" dirty="0" smtClean="0"/>
              <a:t>              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a</a:t>
            </a:r>
            <a:r>
              <a:rPr lang="en-US" altLang="ko-KR" sz="2000" b="1" baseline="-25000" dirty="0" smtClean="0">
                <a:solidFill>
                  <a:srgbClr val="7030A0"/>
                </a:solidFill>
              </a:rPr>
              <a:t>n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= 2n – 1 </a:t>
            </a:r>
            <a:r>
              <a:rPr lang="en-US" altLang="ko-KR" sz="2000" dirty="0" smtClean="0"/>
              <a:t>----------------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①</a:t>
            </a:r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smtClean="0"/>
              <a:t>와 같이 일반항 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n 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에 관한 식으로 나타내어 정의하거나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●</a:t>
            </a:r>
            <a:r>
              <a:rPr lang="en-US" altLang="ko-KR" sz="2000" dirty="0"/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a</a:t>
            </a:r>
            <a:r>
              <a:rPr lang="en-US" altLang="ko-KR" sz="2000" b="1" baseline="-25000" dirty="0" smtClean="0">
                <a:solidFill>
                  <a:srgbClr val="7030A0"/>
                </a:solidFill>
              </a:rPr>
              <a:t>1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= 1,  a</a:t>
            </a:r>
            <a:r>
              <a:rPr lang="en-US" altLang="ko-KR" sz="2000" b="1" baseline="-25000" dirty="0" smtClean="0">
                <a:solidFill>
                  <a:srgbClr val="7030A0"/>
                </a:solidFill>
              </a:rPr>
              <a:t>n+1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– a</a:t>
            </a:r>
            <a:r>
              <a:rPr lang="en-US" altLang="ko-KR" sz="2000" b="1" baseline="-25000" dirty="0" smtClean="0">
                <a:solidFill>
                  <a:srgbClr val="7030A0"/>
                </a:solidFill>
              </a:rPr>
              <a:t>n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= 2 (n = 1, 2, 3, …)</a:t>
            </a:r>
            <a:r>
              <a:rPr lang="en-US" altLang="ko-KR" sz="2000" dirty="0" smtClean="0"/>
              <a:t> ------------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②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smtClean="0"/>
              <a:t>와 같이 첫째항과 서로 이웃하는 두 항 </a:t>
            </a:r>
            <a:r>
              <a:rPr lang="en-US" altLang="ko-KR" sz="2000" dirty="0" smtClean="0"/>
              <a:t>a</a:t>
            </a:r>
            <a:r>
              <a:rPr lang="en-US" altLang="ko-KR" sz="2000" baseline="-25000" dirty="0" smtClean="0"/>
              <a:t>n</a:t>
            </a:r>
            <a:r>
              <a:rPr lang="en-US" altLang="ko-KR" sz="2000" dirty="0" smtClean="0"/>
              <a:t>, a</a:t>
            </a:r>
            <a:r>
              <a:rPr lang="en-US" altLang="ko-KR" sz="2000" baseline="-25000" dirty="0" smtClean="0"/>
              <a:t>n+1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사이의 관계를 식으로 나타내어 정의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718721"/>
              </p:ext>
            </p:extLst>
          </p:nvPr>
        </p:nvGraphicFramePr>
        <p:xfrm>
          <a:off x="4359265" y="5457724"/>
          <a:ext cx="1066925" cy="370840"/>
        </p:xfrm>
        <a:graphic>
          <a:graphicData uri="http://schemas.openxmlformats.org/drawingml/2006/table">
            <a:tbl>
              <a:tblPr firstRow="1" bandRow="1">
                <a:solidFill>
                  <a:srgbClr val="002060"/>
                </a:solidFill>
                <a:tableStyleId>{5C22544A-7EE6-4342-B048-85BDC9FD1C3A}</a:tableStyleId>
              </a:tblPr>
              <a:tblGrid>
                <a:gridCol w="106692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ko-KR" altLang="en-US" dirty="0" err="1" smtClean="0"/>
                        <a:t>점화식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3497855" y="4759287"/>
            <a:ext cx="776690" cy="8991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258458" y="4759287"/>
            <a:ext cx="154236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6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b="1" dirty="0" smtClean="0">
                    <a:solidFill>
                      <a:srgbClr val="FF0000"/>
                    </a:solidFill>
                  </a:rPr>
                  <a:t>▣</a:t>
                </a:r>
                <a:r>
                  <a:rPr lang="en-US" altLang="ko-KR" sz="2000" b="1" dirty="0" smtClean="0"/>
                  <a:t> [</a:t>
                </a:r>
                <a:r>
                  <a:rPr lang="ko-KR" altLang="en-US" sz="2000" b="1" dirty="0" smtClean="0"/>
                  <a:t>문제 </a:t>
                </a:r>
                <a:r>
                  <a:rPr lang="en-US" altLang="ko-KR" sz="2000" b="1" dirty="0" smtClean="0"/>
                  <a:t>3] a</a:t>
                </a:r>
                <a:r>
                  <a:rPr lang="en-US" altLang="ko-KR" sz="2000" b="1" baseline="-25000" dirty="0" smtClean="0"/>
                  <a:t>1</a:t>
                </a:r>
                <a:r>
                  <a:rPr lang="en-US" altLang="ko-KR" sz="2000" b="1" dirty="0" smtClean="0"/>
                  <a:t> = 1,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ko-KR" sz="2000" b="1" dirty="0" smtClean="0"/>
                  <a:t>a</a:t>
                </a:r>
                <a:r>
                  <a:rPr lang="en-US" altLang="ko-KR" sz="2000" b="1" baseline="-25000" dirty="0" smtClean="0"/>
                  <a:t>n+1</a:t>
                </a:r>
                <a:r>
                  <a:rPr lang="en-US" altLang="ko-KR" sz="2000" b="1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altLang="ko-KR" sz="2000" b="1" dirty="0" smtClean="0"/>
                  <a:t>a</a:t>
                </a:r>
                <a:r>
                  <a:rPr lang="en-US" altLang="ko-KR" sz="2000" b="1" baseline="-25000" dirty="0" smtClean="0"/>
                  <a:t>n</a:t>
                </a:r>
                <a:r>
                  <a:rPr lang="en-US" altLang="ko-KR" sz="2000" b="1" dirty="0" smtClean="0"/>
                  <a:t> (</a:t>
                </a:r>
                <a:r>
                  <a:rPr lang="ko-KR" altLang="en-US" sz="2000" b="1" dirty="0" smtClean="0"/>
                  <a:t>단</a:t>
                </a:r>
                <a:r>
                  <a:rPr lang="en-US" altLang="ko-KR" sz="2000" b="1" dirty="0" smtClean="0"/>
                  <a:t>, n= 1, 2, 3, …) </a:t>
                </a:r>
                <a:r>
                  <a:rPr lang="ko-KR" altLang="en-US" sz="2000" b="1" dirty="0" smtClean="0"/>
                  <a:t>일 때</a:t>
                </a:r>
                <a:r>
                  <a:rPr lang="en-US" altLang="ko-KR" sz="2000" b="1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altLang="ko-KR" sz="2000" b="1" dirty="0"/>
                  <a:t> </a:t>
                </a:r>
                <a:r>
                  <a:rPr lang="en-US" altLang="ko-KR" sz="2000" b="1" dirty="0" smtClean="0"/>
                  <a:t>              a</a:t>
                </a:r>
                <a:r>
                  <a:rPr lang="en-US" altLang="ko-KR" sz="2000" b="1" baseline="-25000" dirty="0" smtClean="0"/>
                  <a:t>49</a:t>
                </a:r>
                <a:r>
                  <a:rPr lang="ko-KR" altLang="en-US" sz="2000" b="1" dirty="0" smtClean="0"/>
                  <a:t>의 값을 구하여라</a:t>
                </a:r>
                <a:r>
                  <a:rPr lang="en-US" altLang="ko-KR" sz="2000" b="1" dirty="0" smtClean="0"/>
                  <a:t>.</a:t>
                </a:r>
                <a:endParaRPr lang="en-US" altLang="ko-KR" sz="2000" b="1" dirty="0"/>
              </a:p>
              <a:p>
                <a:pPr marL="0" indent="0">
                  <a:buNone/>
                </a:pPr>
                <a:endParaRPr lang="en-US" altLang="ko-KR" sz="1600" b="1" dirty="0" smtClean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  </a:t>
                </a: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  <a:blipFill rotWithShape="0">
                <a:blip r:embed="rId2"/>
                <a:stretch>
                  <a:fillRect l="-565" t="-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6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altLang="ko-KR" sz="17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700" dirty="0" smtClean="0">
                    <a:solidFill>
                      <a:srgbClr val="7030A0"/>
                    </a:solidFill>
                  </a:rPr>
                  <a:t>▶</a:t>
                </a:r>
                <a:r>
                  <a:rPr lang="en-US" altLang="ko-KR" sz="1700" dirty="0" smtClean="0"/>
                  <a:t> </a:t>
                </a:r>
                <a:r>
                  <a:rPr lang="en-US" altLang="ko-KR" sz="1700" dirty="0"/>
                  <a:t>[</a:t>
                </a:r>
                <a:r>
                  <a:rPr lang="ko-KR" altLang="en-US" sz="1700" dirty="0"/>
                  <a:t>풀이</a:t>
                </a:r>
                <a:r>
                  <a:rPr lang="en-US" altLang="ko-KR" sz="1700" dirty="0"/>
                  <a:t>] : </a:t>
                </a:r>
                <a:endParaRPr lang="en-US" altLang="ko-KR" sz="1700" dirty="0" smtClean="0"/>
              </a:p>
              <a:p>
                <a:pPr marL="0" indent="0">
                  <a:buNone/>
                </a:pPr>
                <a:r>
                  <a:rPr lang="en-US" altLang="ko-KR" sz="1700" dirty="0" smtClean="0"/>
                  <a:t>    </a:t>
                </a:r>
                <a:r>
                  <a:rPr lang="en-US" altLang="ko-KR" sz="1800" dirty="0" smtClean="0"/>
                  <a:t>a</a:t>
                </a:r>
                <a:r>
                  <a:rPr lang="en-US" altLang="ko-KR" sz="1800" baseline="-25000" dirty="0" smtClean="0"/>
                  <a:t>n+1</a:t>
                </a:r>
                <a:r>
                  <a:rPr lang="en-US" altLang="ko-KR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:r>
                  <a:rPr lang="en-US" altLang="ko-KR" sz="1900" dirty="0"/>
                  <a:t> </a:t>
                </a:r>
                <a:r>
                  <a:rPr lang="en-US" altLang="ko-KR" sz="1900" dirty="0" smtClean="0"/>
                  <a:t>   a</a:t>
                </a:r>
                <a:r>
                  <a:rPr lang="en-US" altLang="ko-KR" sz="1900" baseline="-25000" dirty="0" smtClean="0"/>
                  <a:t>1</a:t>
                </a:r>
                <a:r>
                  <a:rPr lang="en-US" altLang="ko-KR" sz="1900" dirty="0" smtClean="0"/>
                  <a:t> </a:t>
                </a:r>
                <a:r>
                  <a:rPr lang="en-US" altLang="ko-KR" sz="1900" dirty="0"/>
                  <a:t>= </a:t>
                </a:r>
                <a:r>
                  <a:rPr lang="en-US" altLang="ko-KR" sz="1900" dirty="0" smtClean="0"/>
                  <a:t>1</a:t>
                </a:r>
                <a:endParaRPr lang="en-US" altLang="ko-KR" sz="1900" dirty="0"/>
              </a:p>
              <a:p>
                <a:pPr marL="0" indent="0">
                  <a:buNone/>
                </a:pPr>
                <a:r>
                  <a:rPr lang="en-US" altLang="ko-KR" sz="1900" dirty="0" smtClean="0"/>
                  <a:t>    a</a:t>
                </a:r>
                <a:r>
                  <a:rPr lang="en-US" altLang="ko-KR" sz="1900" baseline="-25000" dirty="0" smtClean="0"/>
                  <a:t>2</a:t>
                </a:r>
                <a:r>
                  <a:rPr lang="en-US" altLang="ko-KR" sz="19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900" dirty="0" smtClean="0"/>
              </a:p>
              <a:p>
                <a:pPr marL="0" indent="0">
                  <a:buNone/>
                </a:pPr>
                <a:r>
                  <a:rPr lang="en-US" altLang="ko-KR" sz="1900" dirty="0" smtClean="0"/>
                  <a:t>    a</a:t>
                </a:r>
                <a:r>
                  <a:rPr lang="en-US" altLang="ko-KR" sz="1900" baseline="-25000" dirty="0" smtClean="0"/>
                  <a:t>3</a:t>
                </a:r>
                <a:r>
                  <a:rPr lang="en-US" altLang="ko-KR" sz="1900" dirty="0" smtClean="0"/>
                  <a:t> </a:t>
                </a:r>
                <a:r>
                  <a:rPr lang="en-US" altLang="ko-KR" sz="19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9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den>
                    </m:f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900" dirty="0" smtClean="0"/>
              </a:p>
              <a:p>
                <a:pPr marL="0" indent="0">
                  <a:buNone/>
                </a:pPr>
                <a:r>
                  <a:rPr lang="en-US" altLang="ko-KR" sz="1900" dirty="0" smtClean="0"/>
                  <a:t>    a</a:t>
                </a:r>
                <a:r>
                  <a:rPr lang="en-US" altLang="ko-KR" sz="1900" baseline="-25000" dirty="0" smtClean="0"/>
                  <a:t>4</a:t>
                </a:r>
                <a:r>
                  <a:rPr lang="en-US" altLang="ko-KR" sz="1900" dirty="0" smtClean="0"/>
                  <a:t> </a:t>
                </a:r>
                <a:r>
                  <a:rPr lang="en-US" altLang="ko-KR" sz="19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9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den>
                    </m:f>
                    <m:r>
                      <a:rPr lang="en-US" altLang="ko-KR" sz="1900" b="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900" dirty="0"/>
              </a:p>
              <a:p>
                <a:pPr marL="0" indent="0">
                  <a:buNone/>
                </a:pPr>
                <a:r>
                  <a:rPr lang="en-US" altLang="ko-KR" sz="1900" dirty="0"/>
                  <a:t>  </a:t>
                </a:r>
                <a:r>
                  <a:rPr lang="en-US" altLang="ko-KR" sz="1900" dirty="0" smtClean="0"/>
                  <a:t>  a</a:t>
                </a:r>
                <a:r>
                  <a:rPr lang="en-US" altLang="ko-KR" sz="1900" baseline="-25000" dirty="0" smtClean="0"/>
                  <a:t>5</a:t>
                </a:r>
                <a:r>
                  <a:rPr lang="en-US" altLang="ko-KR" sz="1900" dirty="0" smtClean="0"/>
                  <a:t> </a:t>
                </a:r>
                <a:r>
                  <a:rPr lang="en-US" altLang="ko-KR" sz="19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9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den>
                    </m:f>
                    <m:r>
                      <a:rPr lang="en-US" altLang="ko-KR" sz="19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700" dirty="0"/>
                  <a:t>   </a:t>
                </a:r>
                <a:r>
                  <a:rPr lang="en-US" altLang="ko-KR" sz="17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altLang="ko-KR" sz="1700" dirty="0" smtClean="0"/>
                  <a:t>    ∙</a:t>
                </a:r>
                <a:endParaRPr lang="en-US" altLang="ko-KR" sz="1700" dirty="0"/>
              </a:p>
              <a:p>
                <a:pPr marL="0" indent="0">
                  <a:buNone/>
                </a:pPr>
                <a:r>
                  <a:rPr lang="en-US" altLang="ko-KR" sz="1700" dirty="0"/>
                  <a:t>    ∙</a:t>
                </a:r>
              </a:p>
              <a:p>
                <a:pPr marL="0" indent="0">
                  <a:buNone/>
                </a:pPr>
                <a:r>
                  <a:rPr lang="en-US" altLang="ko-KR" sz="1700" dirty="0"/>
                  <a:t>    </a:t>
                </a:r>
                <a:r>
                  <a:rPr lang="en-US" altLang="ko-KR" sz="1700" dirty="0" smtClean="0"/>
                  <a:t>∙</a:t>
                </a:r>
              </a:p>
              <a:p>
                <a:pPr marL="0" indent="0">
                  <a:buNone/>
                </a:pPr>
                <a:r>
                  <a:rPr lang="en-US" altLang="ko-KR" sz="1700" dirty="0"/>
                  <a:t> </a:t>
                </a:r>
                <a:r>
                  <a:rPr lang="en-US" altLang="ko-KR" sz="1900" b="1" dirty="0" smtClean="0">
                    <a:solidFill>
                      <a:srgbClr val="FF0000"/>
                    </a:solidFill>
                  </a:rPr>
                  <a:t>∴</a:t>
                </a:r>
                <a:r>
                  <a:rPr lang="en-US" altLang="ko-KR" sz="1900" dirty="0" smtClean="0"/>
                  <a:t>  a</a:t>
                </a:r>
                <a:r>
                  <a:rPr lang="en-US" altLang="ko-KR" sz="1900" baseline="-25000" dirty="0" smtClean="0"/>
                  <a:t>49</a:t>
                </a:r>
                <a:r>
                  <a:rPr lang="en-US" altLang="ko-KR" sz="19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49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 smtClean="0"/>
                  <a:t> ∙ ∙ </a:t>
                </a:r>
                <a:r>
                  <a:rPr lang="en-US" altLang="ko-KR" sz="1900" dirty="0"/>
                  <a:t>∙</a:t>
                </a:r>
                <a:r>
                  <a:rPr lang="en-US" altLang="ko-KR" sz="19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den>
                    </m:f>
                    <m:r>
                      <a:rPr lang="en-US" altLang="ko-KR" sz="19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900" dirty="0" smtClean="0"/>
              </a:p>
              <a:p>
                <a:pPr marL="0" indent="0">
                  <a:buNone/>
                </a:pPr>
                <a:r>
                  <a:rPr lang="en-US" altLang="ko-KR" sz="1900" dirty="0" smtClean="0"/>
                  <a:t>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49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900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ko-KR" sz="19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9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9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US" altLang="ko-KR" sz="1600" dirty="0" smtClean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  </a:t>
                </a: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  <a:blipFill rotWithShape="0">
                <a:blip r:embed="rId2"/>
                <a:stretch>
                  <a:fillRect l="-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90535"/>
            <a:ext cx="11870347" cy="6672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3200" b="1" dirty="0" smtClean="0"/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[B.1 </a:t>
            </a:r>
            <a:r>
              <a:rPr lang="en-US" altLang="ko-KR" sz="3200" b="1" dirty="0">
                <a:solidFill>
                  <a:srgbClr val="7030A0"/>
                </a:solidFill>
              </a:rPr>
              <a:t>Solving using </a:t>
            </a:r>
            <a:r>
              <a:rPr lang="en-US" altLang="ko-KR" sz="3200" b="1" dirty="0" smtClean="0">
                <a:solidFill>
                  <a:srgbClr val="7030A0"/>
                </a:solidFill>
              </a:rPr>
              <a:t>Induction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● [Algorithm </a:t>
            </a:r>
            <a:r>
              <a:rPr lang="en-US" altLang="ko-KR" sz="2400" b="1" dirty="0">
                <a:solidFill>
                  <a:srgbClr val="C00000"/>
                </a:solidFill>
              </a:rPr>
              <a:t>B.1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] </a:t>
            </a:r>
            <a:r>
              <a:rPr lang="en-US" altLang="ko-KR" sz="2400" b="1" dirty="0"/>
              <a:t>Factorial</a:t>
            </a:r>
            <a:endParaRPr lang="en-US" altLang="ko-KR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1800" b="1" dirty="0" smtClean="0"/>
              <a:t>Problem</a:t>
            </a:r>
            <a:r>
              <a:rPr lang="en-US" altLang="ko-KR" sz="1800" b="1" dirty="0"/>
              <a:t>: Determine n! = n(n-1)(n-2) . . . (3)(2)(1) when n ≥ 1.</a:t>
            </a:r>
            <a:endParaRPr lang="ko-KR" altLang="ko-KR" sz="1800" b="1" dirty="0"/>
          </a:p>
          <a:p>
            <a:pPr marL="0" indent="0">
              <a:buNone/>
            </a:pPr>
            <a:r>
              <a:rPr lang="en-US" altLang="ko-KR" sz="1800" b="1" dirty="0" smtClean="0"/>
              <a:t>            0</a:t>
            </a:r>
            <a:r>
              <a:rPr lang="en-US" altLang="ko-KR" sz="1800" b="1" dirty="0"/>
              <a:t>! = 1</a:t>
            </a:r>
            <a:endParaRPr lang="ko-KR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Inputs:  a nonnegative integer n.</a:t>
            </a:r>
            <a:endParaRPr lang="ko-KR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Outputs: n!</a:t>
            </a:r>
            <a:endParaRPr lang="ko-KR" altLang="ko-KR" sz="1800" b="1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01675"/>
              </p:ext>
            </p:extLst>
          </p:nvPr>
        </p:nvGraphicFramePr>
        <p:xfrm>
          <a:off x="339001" y="3601224"/>
          <a:ext cx="8128000" cy="287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28720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fact (</a:t>
                      </a:r>
                      <a:r>
                        <a:rPr lang="en-US" altLang="ko-KR" sz="24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n)</a:t>
                      </a:r>
                      <a:endParaRPr lang="ko-KR" altLang="ko-KR" sz="24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ko-KR" altLang="ko-KR" sz="24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24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(n == 0)</a:t>
                      </a:r>
                      <a:endParaRPr lang="ko-KR" altLang="ko-KR" sz="24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altLang="ko-KR" sz="24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1;</a:t>
                      </a:r>
                      <a:endParaRPr lang="ko-KR" altLang="ko-KR" sz="24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24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else</a:t>
                      </a:r>
                      <a:endParaRPr lang="ko-KR" altLang="ko-KR" sz="2400" kern="100" dirty="0" smtClean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altLang="ko-KR" sz="24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(n * fact(n-1));</a:t>
                      </a:r>
                      <a:endParaRPr lang="ko-KR" altLang="ko-KR" sz="24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2400" b="1" dirty="0" smtClean="0">
                          <a:effectLst/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6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321014"/>
            <a:ext cx="11870347" cy="634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[</a:t>
            </a:r>
            <a:r>
              <a:rPr lang="ko-KR" altLang="ko-KR" sz="2400" b="1" dirty="0" smtClean="0">
                <a:solidFill>
                  <a:srgbClr val="C00000"/>
                </a:solidFill>
              </a:rPr>
              <a:t>문제</a:t>
            </a:r>
            <a:r>
              <a:rPr lang="en-US" altLang="ko-KR" sz="2400" b="1" dirty="0" smtClean="0"/>
              <a:t>] </a:t>
            </a:r>
            <a:r>
              <a:rPr lang="en-US" altLang="ko-KR" sz="2400" b="1" dirty="0">
                <a:solidFill>
                  <a:srgbClr val="002060"/>
                </a:solidFill>
              </a:rPr>
              <a:t>Factorial</a:t>
            </a:r>
            <a:r>
              <a:rPr lang="en-US" altLang="ko-KR" sz="2400" b="1" dirty="0"/>
              <a:t> </a:t>
            </a:r>
            <a:r>
              <a:rPr lang="ko-KR" altLang="ko-KR" sz="2400" b="1" dirty="0"/>
              <a:t>알고리즘을 이용하여 프로그램을 작성하시오</a:t>
            </a:r>
            <a:r>
              <a:rPr lang="en-US" altLang="ko-KR" sz="2400" b="1" dirty="0"/>
              <a:t>.</a:t>
            </a:r>
            <a:endParaRPr lang="ko-KR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       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b="1" dirty="0"/>
              <a:t>         </a:t>
            </a:r>
            <a:r>
              <a:rPr lang="en-US" altLang="ko-KR" sz="2400" b="1" dirty="0" smtClean="0"/>
              <a:t>          </a:t>
            </a:r>
            <a:r>
              <a:rPr lang="en-US" altLang="ko-KR" sz="2400" b="1" dirty="0">
                <a:solidFill>
                  <a:srgbClr val="7030A0"/>
                </a:solidFill>
              </a:rPr>
              <a:t>n = 5!</a:t>
            </a:r>
            <a:endParaRPr lang="ko-KR" altLang="ko-K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661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321014"/>
            <a:ext cx="11870347" cy="634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[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C Program </a:t>
            </a:r>
            <a:r>
              <a:rPr lang="en-US" altLang="ko-KR" sz="2400" b="1" dirty="0" smtClean="0"/>
              <a:t>]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n </a:t>
            </a:r>
            <a:r>
              <a:rPr lang="en-US" altLang="ko-KR" sz="2400" b="1" dirty="0">
                <a:solidFill>
                  <a:srgbClr val="7030A0"/>
                </a:solidFill>
              </a:rPr>
              <a:t>= 5!</a:t>
            </a:r>
            <a:endParaRPr lang="ko-KR" altLang="ko-KR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74392"/>
              </p:ext>
            </p:extLst>
          </p:nvPr>
        </p:nvGraphicFramePr>
        <p:xfrm>
          <a:off x="583446" y="973162"/>
          <a:ext cx="5192666" cy="531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2666"/>
              </a:tblGrid>
              <a:tr h="5318995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800" b="1" kern="0" dirty="0" err="1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int fact(int n);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299085"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int n = 5;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299085"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err="1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("fact(5) = %d\n", fact(n));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int fact(int n)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299085"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if(n == 0)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	return(1);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299085"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else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+mn-ea"/>
                          <a:cs typeface="Times New Roman" panose="02020603050405020304" pitchFamily="18" charset="0"/>
                        </a:rPr>
                        <a:t>	return(n * fact(n-1));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715" y="2127565"/>
            <a:ext cx="5920966" cy="23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321014"/>
            <a:ext cx="11870347" cy="63424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▣</a:t>
            </a:r>
            <a:r>
              <a:rPr lang="en-US" altLang="ko-KR" b="1" dirty="0" smtClean="0"/>
              <a:t> [ </a:t>
            </a:r>
            <a:r>
              <a:rPr lang="en-US" altLang="ko-KR" b="1" dirty="0" smtClean="0">
                <a:solidFill>
                  <a:srgbClr val="C00000"/>
                </a:solidFill>
              </a:rPr>
              <a:t>Factorial</a:t>
            </a:r>
            <a:r>
              <a:rPr lang="en-US" altLang="ko-KR" b="1" dirty="0" smtClean="0">
                <a:solidFill>
                  <a:prstClr val="black"/>
                </a:solidFill>
              </a:rPr>
              <a:t> ]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●</a:t>
            </a:r>
            <a:r>
              <a:rPr lang="en-US" altLang="ko-KR" sz="2000" b="1" dirty="0" smtClean="0"/>
              <a:t> If we represent the number of multiplications done for a given value of n by </a:t>
            </a:r>
            <a:r>
              <a:rPr lang="en-US" altLang="ko-KR" sz="2000" b="1" kern="100" dirty="0" smtClean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z="2000" b="1" kern="100" baseline="-25000" dirty="0" smtClean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000" b="1" dirty="0" smtClean="0"/>
              <a:t> , </a:t>
            </a:r>
          </a:p>
          <a:p>
            <a:pPr marL="0" indent="0">
              <a:buNone/>
            </a:pPr>
            <a:r>
              <a:rPr lang="en-US" altLang="ko-KR" sz="2000" b="1" dirty="0" smtClean="0"/>
              <a:t>    we have established that</a:t>
            </a:r>
          </a:p>
          <a:p>
            <a:pPr marL="0" indent="0">
              <a:buNone/>
            </a:pPr>
            <a:endParaRPr lang="ko-KR" altLang="ko-KR" sz="2000" b="1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69163"/>
              </p:ext>
            </p:extLst>
          </p:nvPr>
        </p:nvGraphicFramePr>
        <p:xfrm>
          <a:off x="1552167" y="2270364"/>
          <a:ext cx="2667294" cy="96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94"/>
              </a:tblGrid>
              <a:tr h="96859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0</a:t>
                      </a:r>
                      <a:endParaRPr lang="en-US" altLang="ko-KR" sz="2400" b="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+ 1</a:t>
                      </a:r>
                      <a:endParaRPr lang="ko-KR" altLang="en-US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40097"/>
              </p:ext>
            </p:extLst>
          </p:nvPr>
        </p:nvGraphicFramePr>
        <p:xfrm>
          <a:off x="4519128" y="3782884"/>
          <a:ext cx="3739615" cy="499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15"/>
              </a:tblGrid>
              <a:tr h="49940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0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Recurrence equation (</a:t>
                      </a:r>
                      <a:r>
                        <a:rPr lang="ko-KR" altLang="en-US" sz="2000" b="1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점화식</a:t>
                      </a:r>
                      <a:r>
                        <a:rPr lang="en-US" altLang="ko-KR" sz="20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2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cxnSp>
        <p:nvCxnSpPr>
          <p:cNvPr id="8" name="구부러진 연결선 7"/>
          <p:cNvCxnSpPr/>
          <p:nvPr/>
        </p:nvCxnSpPr>
        <p:spPr>
          <a:xfrm>
            <a:off x="2885814" y="3248162"/>
            <a:ext cx="1478473" cy="784424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321014"/>
            <a:ext cx="11870347" cy="634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B.1]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en-US" altLang="ko-KR" sz="2400" dirty="0" smtClean="0"/>
              <a:t>Consider the recurrence 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84973"/>
              </p:ext>
            </p:extLst>
          </p:nvPr>
        </p:nvGraphicFramePr>
        <p:xfrm>
          <a:off x="1231150" y="2121207"/>
          <a:ext cx="7824715" cy="111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4715"/>
              </a:tblGrid>
              <a:tr h="1117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= 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n/2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+ 1  for n &gt; 1, n a power of 2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= 1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7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321014"/>
            <a:ext cx="11870347" cy="634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B.2]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en-US" altLang="ko-KR" sz="2400" dirty="0" smtClean="0"/>
              <a:t>Consider the recurrence 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86593"/>
              </p:ext>
            </p:extLst>
          </p:nvPr>
        </p:nvGraphicFramePr>
        <p:xfrm>
          <a:off x="1231150" y="2121207"/>
          <a:ext cx="8030545" cy="111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0545"/>
              </a:tblGrid>
              <a:tr h="1117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= 7t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n/2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        for n &gt; 1, n a power of 2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= 1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2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321014"/>
            <a:ext cx="11870347" cy="634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B.3]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en-US" altLang="ko-KR" sz="2400" dirty="0" smtClean="0"/>
              <a:t>Consider the recurrence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      This is no obvious candidate solution suggested by these values.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As mentioned earlier, induction can only verify that a solution is correct.</a:t>
            </a:r>
          </a:p>
          <a:p>
            <a:pPr marL="0" indent="0">
              <a:buNone/>
            </a:pPr>
            <a:r>
              <a:rPr lang="en-US" altLang="ko-KR" sz="2400" dirty="0" smtClean="0"/>
              <a:t>         Because we have no candidate solution, we cannot use induction to solve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this recurrence. </a:t>
            </a:r>
            <a:r>
              <a:rPr lang="en-US" altLang="ko-KR" sz="2400" b="1" dirty="0" smtClean="0"/>
              <a:t>But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it can be solved</a:t>
            </a:r>
            <a:r>
              <a:rPr lang="en-US" altLang="ko-KR" sz="2400" b="1" dirty="0" smtClean="0"/>
              <a:t> using the technique discussed 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</a:rPr>
              <a:t>in the next section</a:t>
            </a:r>
            <a:r>
              <a:rPr lang="en-US" altLang="ko-KR" sz="2400" dirty="0" smtClean="0"/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465727"/>
              </p:ext>
            </p:extLst>
          </p:nvPr>
        </p:nvGraphicFramePr>
        <p:xfrm>
          <a:off x="1231150" y="2121207"/>
          <a:ext cx="8600913" cy="111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0913"/>
              </a:tblGrid>
              <a:tr h="1117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= 7t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n/2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+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 n</a:t>
                      </a: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– 1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     for n &gt; 1, n a power of 2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= 0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564399" y="4000140"/>
            <a:ext cx="470780" cy="2444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1064" y="221064"/>
            <a:ext cx="11696281" cy="6440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3200" b="1" dirty="0" smtClean="0"/>
              <a:t> 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B.2 </a:t>
            </a:r>
            <a:r>
              <a:rPr lang="en-US" altLang="ko-KR" sz="3200" b="1" dirty="0">
                <a:solidFill>
                  <a:srgbClr val="7030A0"/>
                </a:solidFill>
              </a:rPr>
              <a:t>Solving </a:t>
            </a:r>
            <a:r>
              <a:rPr lang="en-US" altLang="ko-KR" sz="3200" b="1" dirty="0" smtClean="0">
                <a:solidFill>
                  <a:srgbClr val="7030A0"/>
                </a:solidFill>
              </a:rPr>
              <a:t>Recurrences using the 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7030A0"/>
                </a:solidFill>
              </a:rPr>
              <a:t> </a:t>
            </a:r>
            <a:r>
              <a:rPr lang="en-US" altLang="ko-KR" sz="3200" b="1" dirty="0" smtClean="0">
                <a:solidFill>
                  <a:srgbClr val="7030A0"/>
                </a:solidFill>
              </a:rPr>
              <a:t>             Characteristic Equation</a:t>
            </a:r>
            <a:endParaRPr lang="en-US" altLang="ko-KR" sz="32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400" b="1" dirty="0" smtClean="0"/>
              <a:t>We develop a technique for determining the solutions to a large class 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of recurrences.</a:t>
            </a:r>
          </a:p>
          <a:p>
            <a:pPr marL="0" indent="0">
              <a:buNone/>
            </a:pPr>
            <a:endParaRPr lang="ko-KR" altLang="ko-KR" sz="1800" b="1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75146"/>
              </p:ext>
            </p:extLst>
          </p:nvPr>
        </p:nvGraphicFramePr>
        <p:xfrm>
          <a:off x="728301" y="3218423"/>
          <a:ext cx="8128000" cy="301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010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●</a:t>
                      </a:r>
                      <a:r>
                        <a:rPr lang="en-US" altLang="ko-KR" sz="2000" dirty="0" smtClean="0"/>
                        <a:t> (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Definition</a:t>
                      </a:r>
                      <a:r>
                        <a:rPr lang="en-US" altLang="ko-KR" sz="2000" dirty="0" smtClean="0"/>
                        <a:t>):</a:t>
                      </a:r>
                    </a:p>
                    <a:p>
                      <a:pPr latinLnBrk="1"/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    A recurrence</a:t>
                      </a:r>
                      <a:r>
                        <a:rPr lang="en-US" altLang="ko-KR" sz="2000" baseline="0" dirty="0" smtClean="0"/>
                        <a:t> of the form</a:t>
                      </a:r>
                    </a:p>
                    <a:p>
                      <a:pPr latinLnBrk="1"/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          a</a:t>
                      </a:r>
                      <a:r>
                        <a:rPr lang="en-US" altLang="ko-KR" sz="2000" baseline="-25000" dirty="0" smtClean="0"/>
                        <a:t>0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0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US" altLang="ko-KR" sz="2000" dirty="0" smtClean="0"/>
                        <a:t>a</a:t>
                      </a:r>
                      <a:r>
                        <a:rPr lang="en-US" altLang="ko-KR" sz="2000" baseline="-25000" dirty="0" smtClean="0"/>
                        <a:t>1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000" baseline="-25000" dirty="0" smtClean="0">
                          <a:solidFill>
                            <a:schemeClr val="bg1"/>
                          </a:solidFill>
                        </a:rPr>
                        <a:t>n-1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 + ∙  ∙ ∙ + </a:t>
                      </a:r>
                      <a:r>
                        <a:rPr lang="en-US" altLang="ko-KR" sz="2000" dirty="0" err="1" smtClean="0"/>
                        <a:t>a</a:t>
                      </a:r>
                      <a:r>
                        <a:rPr lang="en-US" altLang="ko-KR" sz="2000" baseline="-25000" dirty="0" err="1" smtClean="0"/>
                        <a:t>k</a:t>
                      </a:r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0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000" baseline="-25000" dirty="0" smtClean="0">
                          <a:solidFill>
                            <a:schemeClr val="bg1"/>
                          </a:solidFill>
                        </a:rPr>
                        <a:t>-k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000" dirty="0" smtClean="0"/>
                        <a:t>= 0,</a:t>
                      </a:r>
                    </a:p>
                    <a:p>
                      <a:pPr latinLnBrk="1"/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   where k and the </a:t>
                      </a:r>
                      <a:r>
                        <a:rPr lang="en-US" altLang="ko-KR" sz="2000" dirty="0" err="1" smtClean="0"/>
                        <a:t>a</a:t>
                      </a:r>
                      <a:r>
                        <a:rPr lang="en-US" altLang="ko-KR" sz="2000" baseline="-25000" dirty="0" err="1" smtClean="0"/>
                        <a:t>i</a:t>
                      </a:r>
                      <a:r>
                        <a:rPr lang="en-US" altLang="ko-KR" sz="2000" dirty="0" smtClean="0"/>
                        <a:t> terms are</a:t>
                      </a:r>
                      <a:r>
                        <a:rPr lang="en-US" altLang="ko-KR" sz="2000" baseline="0" dirty="0" smtClean="0"/>
                        <a:t> constants, is called a </a:t>
                      </a:r>
                      <a:r>
                        <a:rPr lang="en-US" altLang="ko-KR" sz="2000" baseline="0" dirty="0" smtClean="0">
                          <a:solidFill>
                            <a:srgbClr val="C00000"/>
                          </a:solidFill>
                        </a:rPr>
                        <a:t>linear </a:t>
                      </a:r>
                    </a:p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rgbClr val="C00000"/>
                          </a:solidFill>
                        </a:rPr>
                        <a:t>   recurrence equation</a:t>
                      </a:r>
                      <a:r>
                        <a:rPr lang="en-US" altLang="ko-KR" sz="2000" baseline="0" dirty="0" smtClean="0"/>
                        <a:t> with constant coefficients.</a:t>
                      </a:r>
                      <a:endParaRPr lang="ko-KR" altLang="en-US" sz="2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1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073" y="88135"/>
            <a:ext cx="11870347" cy="667622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[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예제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1]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다음 조건을 만족하는 수열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{a</a:t>
            </a:r>
            <a:r>
              <a:rPr lang="en-US" altLang="ko-KR" sz="2400" b="1" baseline="-25000" dirty="0" smtClean="0">
                <a:solidFill>
                  <a:srgbClr val="002060"/>
                </a:solidFill>
              </a:rPr>
              <a:t>n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}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을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구하여라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(1)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a</a:t>
            </a:r>
            <a:r>
              <a:rPr lang="en-US" altLang="ko-KR" sz="2400" b="1" baseline="-25000" dirty="0" smtClean="0">
                <a:solidFill>
                  <a:srgbClr val="7030A0"/>
                </a:solidFill>
              </a:rPr>
              <a:t>1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= 1, a</a:t>
            </a:r>
            <a:r>
              <a:rPr lang="en-US" altLang="ko-KR" sz="2400" b="1" baseline="-25000" dirty="0" smtClean="0">
                <a:solidFill>
                  <a:srgbClr val="7030A0"/>
                </a:solidFill>
              </a:rPr>
              <a:t>n+1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= a</a:t>
            </a:r>
            <a:r>
              <a:rPr lang="en-US" altLang="ko-KR" sz="2400" b="1" baseline="-25000" dirty="0" smtClean="0">
                <a:solidFill>
                  <a:srgbClr val="7030A0"/>
                </a:solidFill>
              </a:rPr>
              <a:t>n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+ 2 (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단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, n= 1, 2, 3, …) </a:t>
            </a:r>
          </a:p>
          <a:p>
            <a:pPr marL="0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932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321014"/>
            <a:ext cx="11870347" cy="634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B.4]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/>
              <a:t>T</a:t>
            </a:r>
            <a:r>
              <a:rPr lang="en-US" altLang="ko-KR" sz="2400" dirty="0" smtClean="0"/>
              <a:t>he following are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</a:rPr>
              <a:t>homogeneous linear recurrence equations</a:t>
            </a:r>
            <a:r>
              <a:rPr lang="en-US" altLang="ko-KR" sz="2400" dirty="0" smtClean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with constant coefficient.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83806"/>
              </p:ext>
            </p:extLst>
          </p:nvPr>
        </p:nvGraphicFramePr>
        <p:xfrm>
          <a:off x="950492" y="2437852"/>
          <a:ext cx="860091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0913"/>
              </a:tblGrid>
              <a:tr h="1554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7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-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6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-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n-2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8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-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n-3 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2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B.5]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/>
              <a:t>T</a:t>
            </a:r>
            <a:r>
              <a:rPr lang="en-US" altLang="ko-KR" sz="2400" dirty="0" smtClean="0"/>
              <a:t>he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</a:rPr>
              <a:t>Fibonacci sequence</a:t>
            </a:r>
            <a:r>
              <a:rPr lang="en-US" altLang="ko-KR" sz="2400" dirty="0" smtClean="0"/>
              <a:t>, which is discussed in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Section 1.2.2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is defined as follows.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if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we subtract  from both sides,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we get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</a:t>
            </a:r>
            <a:r>
              <a:rPr lang="en-US" altLang="ko-KR" sz="2400" b="1" dirty="0">
                <a:solidFill>
                  <a:srgbClr val="C00000"/>
                </a:solidFill>
              </a:rPr>
              <a:t>t</a:t>
            </a:r>
            <a:r>
              <a:rPr lang="en-US" altLang="ko-KR" sz="2400" b="1" baseline="-25000" dirty="0">
                <a:solidFill>
                  <a:srgbClr val="C00000"/>
                </a:solidFill>
              </a:rPr>
              <a:t>n</a:t>
            </a:r>
            <a:r>
              <a:rPr lang="en-US" altLang="ko-KR" sz="2400" b="1" dirty="0">
                <a:solidFill>
                  <a:srgbClr val="C0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- </a:t>
            </a:r>
            <a:r>
              <a:rPr lang="en-US" altLang="ko-KR" sz="2400" b="1" dirty="0">
                <a:solidFill>
                  <a:srgbClr val="C00000"/>
                </a:solidFill>
              </a:rPr>
              <a:t>t</a:t>
            </a:r>
            <a:r>
              <a:rPr lang="en-US" altLang="ko-KR" sz="2400" b="1" baseline="-25000" dirty="0">
                <a:solidFill>
                  <a:srgbClr val="C00000"/>
                </a:solidFill>
              </a:rPr>
              <a:t>n-1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- </a:t>
            </a:r>
            <a:r>
              <a:rPr lang="en-US" altLang="ko-KR" sz="2400" b="1" dirty="0">
                <a:solidFill>
                  <a:srgbClr val="C00000"/>
                </a:solidFill>
              </a:rPr>
              <a:t>t</a:t>
            </a:r>
            <a:r>
              <a:rPr lang="en-US" altLang="ko-KR" sz="2400" b="1" baseline="-25000" dirty="0">
                <a:solidFill>
                  <a:srgbClr val="C00000"/>
                </a:solidFill>
              </a:rPr>
              <a:t>n-2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= 0</a:t>
            </a:r>
            <a:r>
              <a:rPr lang="en-US" altLang="ko-KR" sz="2400" b="1" dirty="0" smtClean="0"/>
              <a:t>,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en-US" altLang="ko-KR" sz="2400" dirty="0" smtClean="0"/>
              <a:t>which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/>
              <a:t>shows that the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Fibonacci sequenc</a:t>
            </a:r>
            <a:r>
              <a:rPr lang="en-US" altLang="ko-KR" sz="2400" dirty="0" smtClean="0"/>
              <a:t>e is defined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by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homogeneous linear recurrence</a:t>
            </a:r>
            <a:r>
              <a:rPr lang="en-US" altLang="ko-KR" sz="2400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12430"/>
              </p:ext>
            </p:extLst>
          </p:nvPr>
        </p:nvGraphicFramePr>
        <p:xfrm>
          <a:off x="969727" y="1950116"/>
          <a:ext cx="64541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114"/>
              </a:tblGrid>
              <a:tr h="1308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=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+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n-2 </a:t>
                      </a:r>
                      <a:endParaRPr lang="en-US" altLang="ko-KR" sz="2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5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 </a:t>
            </a:r>
            <a:r>
              <a:rPr lang="en-US" altLang="ko-KR" sz="2400" b="1" dirty="0"/>
              <a:t>[</a:t>
            </a:r>
            <a:r>
              <a:rPr lang="en-US" altLang="ko-KR" sz="2400" b="1" dirty="0">
                <a:solidFill>
                  <a:srgbClr val="C00000"/>
                </a:solidFill>
              </a:rPr>
              <a:t>Algorithm 1-6</a:t>
            </a:r>
            <a:r>
              <a:rPr lang="en-US" altLang="ko-KR" sz="2400" b="1" dirty="0"/>
              <a:t>] </a:t>
            </a:r>
            <a:r>
              <a:rPr lang="en-US" altLang="ko-KR" sz="2400" b="1" dirty="0">
                <a:solidFill>
                  <a:srgbClr val="7030A0"/>
                </a:solidFill>
              </a:rPr>
              <a:t>Fibonacci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Sequence</a:t>
            </a:r>
            <a:endParaRPr lang="ko-KR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b="1" dirty="0" smtClean="0"/>
              <a:t>       </a:t>
            </a:r>
            <a:r>
              <a:rPr lang="en-US" altLang="ko-KR" sz="2400" b="1" u="dbl" dirty="0"/>
              <a:t>n</a:t>
            </a:r>
            <a:r>
              <a:rPr lang="en-US" altLang="ko-KR" sz="2400" b="1" u="dbl" baseline="30000" dirty="0"/>
              <a:t>th</a:t>
            </a:r>
            <a:r>
              <a:rPr lang="en-US" altLang="ko-KR" sz="2400" b="1" u="dbl" dirty="0"/>
              <a:t> Fibonacci Term (Recursive) 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1800" dirty="0" smtClean="0"/>
              <a:t>Problem</a:t>
            </a:r>
            <a:r>
              <a:rPr lang="en-US" altLang="ko-KR" sz="1800" dirty="0"/>
              <a:t>: Determine the n</a:t>
            </a:r>
            <a:r>
              <a:rPr lang="en-US" altLang="ko-KR" sz="1800" baseline="30000" dirty="0"/>
              <a:t>th</a:t>
            </a:r>
            <a:r>
              <a:rPr lang="en-US" altLang="ko-KR" sz="1800" dirty="0"/>
              <a:t> term in the Fibonacci Sequence.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Inputs:  a nonnegative integer n.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Outputs: fib, the n</a:t>
            </a:r>
            <a:r>
              <a:rPr lang="en-US" altLang="ko-KR" sz="1800" baseline="30000" dirty="0"/>
              <a:t>th</a:t>
            </a:r>
            <a:r>
              <a:rPr lang="en-US" altLang="ko-KR" sz="1800" dirty="0"/>
              <a:t> term of the Fibonacci Sequence.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2400" dirty="0"/>
              <a:t> </a:t>
            </a:r>
            <a:endParaRPr lang="ko-KR" altLang="ko-KR" sz="2400" dirty="0"/>
          </a:p>
          <a:p>
            <a:pPr marL="0" indent="0">
              <a:buNone/>
            </a:pPr>
            <a:endParaRPr lang="en-US" altLang="ko-KR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000" b="1" dirty="0" smtClean="0"/>
              <a:t>[</a:t>
            </a:r>
            <a:r>
              <a:rPr lang="ko-KR" altLang="ko-KR" sz="2000" b="1" dirty="0" smtClean="0">
                <a:solidFill>
                  <a:srgbClr val="C00000"/>
                </a:solidFill>
              </a:rPr>
              <a:t>문제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</a:t>
            </a:r>
            <a:r>
              <a:rPr lang="en-US" altLang="ko-KR" sz="2000" dirty="0" smtClean="0"/>
              <a:t>] </a:t>
            </a:r>
            <a:r>
              <a:rPr lang="ko-KR" altLang="ko-KR" sz="2000" dirty="0"/>
              <a:t>다음과 같은 조건일 때</a:t>
            </a:r>
            <a:r>
              <a:rPr lang="en-US" altLang="ko-KR" sz="2000" dirty="0"/>
              <a:t>, </a:t>
            </a:r>
            <a:r>
              <a:rPr lang="ko-KR" altLang="ko-KR" sz="2000" dirty="0"/>
              <a:t>위의 </a:t>
            </a:r>
            <a:r>
              <a:rPr lang="en-US" altLang="ko-KR" sz="2000" b="1" dirty="0">
                <a:solidFill>
                  <a:srgbClr val="7030A0"/>
                </a:solidFill>
              </a:rPr>
              <a:t>Fibonacci Sequence</a:t>
            </a:r>
            <a:r>
              <a:rPr lang="en-US" altLang="ko-KR" sz="2000" dirty="0"/>
              <a:t> </a:t>
            </a:r>
            <a:r>
              <a:rPr lang="ko-KR" altLang="ko-KR" sz="2000" dirty="0"/>
              <a:t>알고리즘을 이용하여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</a:t>
            </a:r>
            <a:r>
              <a:rPr lang="ko-KR" altLang="ko-KR" sz="2000" dirty="0" smtClean="0"/>
              <a:t>프로그램을 </a:t>
            </a:r>
            <a:r>
              <a:rPr lang="ko-KR" altLang="ko-KR" sz="2000" dirty="0"/>
              <a:t>작성하시오</a:t>
            </a:r>
            <a:r>
              <a:rPr lang="en-US" altLang="ko-KR" sz="2000" dirty="0" smtClean="0"/>
              <a:t>.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b="1" dirty="0" smtClean="0"/>
              <a:t>           </a:t>
            </a:r>
            <a:r>
              <a:rPr lang="en-US" altLang="ko-KR" sz="2000" b="1" dirty="0"/>
              <a:t>n = 5 (</a:t>
            </a:r>
            <a:r>
              <a:rPr lang="ko-KR" altLang="ko-KR" sz="2000" b="1" dirty="0"/>
              <a:t>즉</a:t>
            </a:r>
            <a:r>
              <a:rPr lang="en-US" altLang="ko-KR" sz="2000" b="1" dirty="0"/>
              <a:t>, </a:t>
            </a:r>
            <a:r>
              <a:rPr lang="en-US" altLang="ko-KR" sz="2000" b="1" dirty="0">
                <a:solidFill>
                  <a:srgbClr val="C00000"/>
                </a:solidFill>
              </a:rPr>
              <a:t>fib(5)</a:t>
            </a:r>
            <a:r>
              <a:rPr lang="en-US" altLang="ko-KR" sz="2000" b="1" dirty="0"/>
              <a:t> </a:t>
            </a:r>
            <a:r>
              <a:rPr lang="ko-KR" altLang="ko-KR" sz="2000" b="1" dirty="0" err="1"/>
              <a:t>일때</a:t>
            </a:r>
            <a:r>
              <a:rPr lang="en-US" altLang="ko-KR" sz="2000" b="1" dirty="0" smtClean="0"/>
              <a:t>)</a:t>
            </a:r>
            <a:endParaRPr lang="en-US" altLang="ko-KR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14159"/>
              </p:ext>
            </p:extLst>
          </p:nvPr>
        </p:nvGraphicFramePr>
        <p:xfrm>
          <a:off x="286008" y="2633653"/>
          <a:ext cx="67045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59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fib (int n)</a:t>
                      </a:r>
                      <a:endParaRPr lang="ko-KR" altLang="ko-KR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ko-KR" altLang="ko-KR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if (n &lt;= 1)</a:t>
                      </a:r>
                      <a:endParaRPr lang="ko-KR" altLang="ko-KR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return n;</a:t>
                      </a:r>
                      <a:endParaRPr lang="ko-KR" altLang="ko-KR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  <a:endParaRPr lang="ko-KR" altLang="ko-KR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return fib(n-1) + fib(n-2);</a:t>
                      </a:r>
                      <a:endParaRPr lang="ko-KR" altLang="ko-KR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2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4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▣ </a:t>
            </a:r>
            <a:r>
              <a:rPr lang="en-US" altLang="ko-KR" sz="2000" b="1" dirty="0" smtClean="0"/>
              <a:t>[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프로그램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/>
              <a:t>] </a:t>
            </a:r>
            <a:r>
              <a:rPr lang="ko-KR" altLang="ko-KR" sz="2000" dirty="0"/>
              <a:t>다음과 같은 조건일 때</a:t>
            </a:r>
            <a:r>
              <a:rPr lang="en-US" altLang="ko-KR" sz="2000" dirty="0"/>
              <a:t>, </a:t>
            </a:r>
            <a:r>
              <a:rPr lang="ko-KR" altLang="ko-KR" sz="2000" dirty="0"/>
              <a:t>위의 </a:t>
            </a:r>
            <a:r>
              <a:rPr lang="en-US" altLang="ko-KR" sz="2000" b="1" dirty="0"/>
              <a:t>Fibonacci Sequence</a:t>
            </a:r>
            <a:r>
              <a:rPr lang="en-US" altLang="ko-KR" sz="2000" dirty="0"/>
              <a:t> </a:t>
            </a:r>
            <a:r>
              <a:rPr lang="ko-KR" altLang="ko-KR" sz="2000" dirty="0"/>
              <a:t>알고리즘을 이용하여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</a:t>
            </a:r>
            <a:r>
              <a:rPr lang="ko-KR" altLang="ko-KR" sz="2000" dirty="0" smtClean="0"/>
              <a:t>프로그램을 </a:t>
            </a:r>
            <a:r>
              <a:rPr lang="ko-KR" altLang="ko-KR" sz="2000" dirty="0"/>
              <a:t>작성하시오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400" b="1" dirty="0"/>
              <a:t>   </a:t>
            </a:r>
            <a:r>
              <a:rPr lang="en-US" altLang="ko-KR" sz="2400" b="1" dirty="0" smtClean="0"/>
              <a:t>               </a:t>
            </a:r>
            <a:r>
              <a:rPr lang="en-US" altLang="ko-KR" sz="2000" b="1" dirty="0"/>
              <a:t>n = 5 (</a:t>
            </a:r>
            <a:r>
              <a:rPr lang="ko-KR" altLang="ko-KR" sz="2000" b="1" dirty="0"/>
              <a:t>즉</a:t>
            </a:r>
            <a:r>
              <a:rPr lang="en-US" altLang="ko-KR" sz="2000" b="1" dirty="0"/>
              <a:t>, </a:t>
            </a:r>
            <a:r>
              <a:rPr lang="en-US" altLang="ko-KR" sz="2000" b="1" dirty="0">
                <a:solidFill>
                  <a:srgbClr val="C00000"/>
                </a:solidFill>
              </a:rPr>
              <a:t>fib(5)</a:t>
            </a:r>
            <a:r>
              <a:rPr lang="en-US" altLang="ko-KR" sz="2000" b="1" dirty="0"/>
              <a:t> </a:t>
            </a:r>
            <a:r>
              <a:rPr lang="ko-KR" altLang="ko-KR" sz="2000" b="1" dirty="0" err="1"/>
              <a:t>일때</a:t>
            </a:r>
            <a:r>
              <a:rPr lang="en-US" altLang="ko-KR" sz="2000" b="1" dirty="0"/>
              <a:t>)</a:t>
            </a:r>
            <a:endParaRPr lang="ko-KR" altLang="ko-KR" sz="2000" dirty="0"/>
          </a:p>
          <a:p>
            <a:pPr marL="0" indent="0">
              <a:buNone/>
            </a:pPr>
            <a:endParaRPr lang="ko-KR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92733"/>
              </p:ext>
            </p:extLst>
          </p:nvPr>
        </p:nvGraphicFramePr>
        <p:xfrm>
          <a:off x="429537" y="1441312"/>
          <a:ext cx="560007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072"/>
              </a:tblGrid>
              <a:tr h="2222711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800" b="1" kern="0" dirty="0" err="1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int fib(int n);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baseline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int n = 5;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baseline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ko-KR" sz="1800" b="1" kern="0" dirty="0" err="1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("5</a:t>
                      </a:r>
                      <a:r>
                        <a:rPr lang="en-US" altLang="ko-KR" sz="1800" b="1" kern="0" baseline="3000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800" b="1" kern="0" dirty="0" err="1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fibonacci</a:t>
                      </a: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 Term = %d\n", fib(n));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int fib(int n)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baseline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if(n &lt;= 1)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baseline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return (n);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baseline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else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baseline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return (fib(n-1) + fib(n-2));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 smtClean="0">
                          <a:solidFill>
                            <a:schemeClr val="bg1"/>
                          </a:solidFill>
                          <a:effectLst/>
                          <a:latin typeface="돋움체" panose="020B0609000101010101" pitchFamily="49" charset="-127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ko-KR" sz="1800" kern="10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70" y="2028448"/>
            <a:ext cx="5667470" cy="27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258" y="180870"/>
            <a:ext cx="11666136" cy="6380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B.6]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 smtClean="0"/>
              <a:t>suppose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we have the recurrence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b="1" dirty="0" smtClean="0"/>
              <a:t>   Notice that if we set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  </a:t>
            </a:r>
            <a:r>
              <a:rPr lang="en-US" altLang="ko-KR" sz="2000" b="1" dirty="0" err="1" smtClean="0"/>
              <a:t>t</a:t>
            </a:r>
            <a:r>
              <a:rPr lang="en-US" altLang="ko-KR" sz="2000" b="1" baseline="-25000" dirty="0" err="1" smtClean="0"/>
              <a:t>n</a:t>
            </a:r>
            <a:r>
              <a:rPr lang="en-US" altLang="ko-KR" sz="2000" b="1" dirty="0" smtClean="0"/>
              <a:t> = r</a:t>
            </a:r>
            <a:r>
              <a:rPr lang="en-US" altLang="ko-KR" sz="2000" b="1" baseline="30000" dirty="0" smtClean="0"/>
              <a:t>n</a:t>
            </a:r>
            <a:r>
              <a:rPr lang="en-US" altLang="ko-KR" sz="2000" b="1" dirty="0" smtClean="0"/>
              <a:t>,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then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  </a:t>
            </a:r>
            <a:r>
              <a:rPr lang="en-US" altLang="ko-KR" sz="2000" b="1" dirty="0" err="1"/>
              <a:t>t</a:t>
            </a:r>
            <a:r>
              <a:rPr lang="en-US" altLang="ko-KR" sz="2000" b="1" baseline="-25000" dirty="0" err="1"/>
              <a:t>n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– </a:t>
            </a:r>
            <a:r>
              <a:rPr lang="en-US" altLang="ko-KR" sz="2000" b="1" dirty="0"/>
              <a:t>5t</a:t>
            </a:r>
            <a:r>
              <a:rPr lang="en-US" altLang="ko-KR" sz="2000" b="1" baseline="-25000" dirty="0"/>
              <a:t>n-1 </a:t>
            </a:r>
            <a:r>
              <a:rPr lang="en-US" altLang="ko-KR" sz="2000" b="1" dirty="0"/>
              <a:t>+ </a:t>
            </a:r>
            <a:r>
              <a:rPr lang="en-US" altLang="ko-KR" sz="2000" b="1" dirty="0" smtClean="0"/>
              <a:t>6t</a:t>
            </a:r>
            <a:r>
              <a:rPr lang="en-US" altLang="ko-KR" sz="2000" b="1" baseline="-25000" dirty="0" smtClean="0"/>
              <a:t>n-2 </a:t>
            </a:r>
            <a:r>
              <a:rPr lang="en-US" altLang="ko-KR" sz="2000" b="1" dirty="0" smtClean="0"/>
              <a:t>=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r</a:t>
            </a:r>
            <a:r>
              <a:rPr lang="en-US" altLang="ko-KR" sz="2000" b="1" baseline="30000" dirty="0" smtClean="0"/>
              <a:t>n</a:t>
            </a:r>
            <a:r>
              <a:rPr lang="en-US" altLang="ko-KR" sz="2000" b="1" dirty="0" smtClean="0"/>
              <a:t> - 5r</a:t>
            </a:r>
            <a:r>
              <a:rPr lang="en-US" altLang="ko-KR" sz="2000" b="1" baseline="30000" dirty="0" smtClean="0"/>
              <a:t>n-1</a:t>
            </a:r>
            <a:r>
              <a:rPr lang="en-US" altLang="ko-KR" sz="2000" b="1" dirty="0" smtClean="0"/>
              <a:t> + 6r</a:t>
            </a:r>
            <a:r>
              <a:rPr lang="en-US" altLang="ko-KR" sz="2000" b="1" baseline="30000" dirty="0" smtClean="0"/>
              <a:t>n-2</a:t>
            </a:r>
            <a:r>
              <a:rPr lang="en-US" altLang="ko-KR" sz="2000" b="1" dirty="0" smtClean="0"/>
              <a:t> .</a:t>
            </a:r>
          </a:p>
          <a:p>
            <a:pPr marL="0" indent="0">
              <a:buNone/>
            </a:pPr>
            <a:r>
              <a:rPr lang="en-US" altLang="ko-KR" sz="2000" b="1" dirty="0" smtClean="0"/>
              <a:t>   Because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/>
              <a:t>        r</a:t>
            </a:r>
            <a:r>
              <a:rPr lang="en-US" altLang="ko-KR" sz="2000" b="1" baseline="30000" dirty="0" smtClean="0"/>
              <a:t>n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- 5r</a:t>
            </a:r>
            <a:r>
              <a:rPr lang="en-US" altLang="ko-KR" sz="2000" b="1" baseline="30000" dirty="0"/>
              <a:t>n-1</a:t>
            </a:r>
            <a:r>
              <a:rPr lang="en-US" altLang="ko-KR" sz="2000" b="1" dirty="0"/>
              <a:t> + </a:t>
            </a:r>
            <a:r>
              <a:rPr lang="en-US" altLang="ko-KR" sz="2000" b="1" dirty="0" smtClean="0"/>
              <a:t>6r</a:t>
            </a:r>
            <a:r>
              <a:rPr lang="en-US" altLang="ko-KR" sz="2000" b="1" baseline="30000" dirty="0" smtClean="0"/>
              <a:t>n-2 </a:t>
            </a:r>
            <a:r>
              <a:rPr lang="en-US" altLang="ko-KR" sz="2000" b="1" dirty="0" smtClean="0"/>
              <a:t> = </a:t>
            </a:r>
            <a:r>
              <a:rPr lang="en-US" altLang="ko-KR" sz="2000" b="1" dirty="0"/>
              <a:t>r</a:t>
            </a:r>
            <a:r>
              <a:rPr lang="en-US" altLang="ko-KR" sz="2000" b="1" baseline="30000" dirty="0"/>
              <a:t>n-2 </a:t>
            </a:r>
            <a:r>
              <a:rPr lang="en-US" altLang="ko-KR" sz="2000" b="1" dirty="0" smtClean="0"/>
              <a:t>(r</a:t>
            </a:r>
            <a:r>
              <a:rPr lang="en-US" altLang="ko-KR" sz="2000" b="1" baseline="30000" dirty="0" smtClean="0"/>
              <a:t>2</a:t>
            </a:r>
            <a:r>
              <a:rPr lang="en-US" altLang="ko-KR" sz="2000" b="1" dirty="0" smtClean="0"/>
              <a:t> – 5r + 6r) = 0,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the roots are r = 0, and the roots of 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  r</a:t>
            </a:r>
            <a:r>
              <a:rPr lang="en-US" altLang="ko-KR" sz="2000" b="1" baseline="30000" dirty="0" smtClean="0"/>
              <a:t>2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– 5r + </a:t>
            </a:r>
            <a:r>
              <a:rPr lang="en-US" altLang="ko-KR" sz="2000" b="1" dirty="0" smtClean="0"/>
              <a:t>6r </a:t>
            </a:r>
            <a:r>
              <a:rPr lang="en-US" altLang="ko-KR" sz="2000" b="1" dirty="0"/>
              <a:t>= </a:t>
            </a:r>
            <a:r>
              <a:rPr lang="en-US" altLang="ko-KR" sz="2000" b="1" dirty="0" smtClean="0"/>
              <a:t>0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--------------------------------- (B.1)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956684"/>
              </p:ext>
            </p:extLst>
          </p:nvPr>
        </p:nvGraphicFramePr>
        <p:xfrm>
          <a:off x="1123636" y="1488389"/>
          <a:ext cx="64541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114"/>
              </a:tblGrid>
              <a:tr h="1308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- 5t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+ 6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n-2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= 0     for n&gt;1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3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●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11429"/>
              </p:ext>
            </p:extLst>
          </p:nvPr>
        </p:nvGraphicFramePr>
        <p:xfrm>
          <a:off x="707173" y="655469"/>
          <a:ext cx="89890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9088"/>
              </a:tblGrid>
              <a:tr h="41881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2800" dirty="0" smtClean="0">
                          <a:solidFill>
                            <a:srgbClr val="C00000"/>
                          </a:solidFill>
                        </a:rPr>
                        <a:t>Definition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) :</a:t>
                      </a:r>
                    </a:p>
                    <a:p>
                      <a:pPr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 smtClean="0"/>
                        <a:t>    </a:t>
                      </a:r>
                      <a:r>
                        <a:rPr lang="en-US" altLang="ko-KR" sz="2400" dirty="0" smtClean="0"/>
                        <a:t>The characteristic equation for</a:t>
                      </a:r>
                      <a:r>
                        <a:rPr lang="en-US" altLang="ko-KR" sz="2400" baseline="0" dirty="0" smtClean="0"/>
                        <a:t> the homogeneous linear</a:t>
                      </a:r>
                    </a:p>
                    <a:p>
                      <a:pPr latinLnBrk="1"/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   recurrence equation with constant coefficients</a:t>
                      </a:r>
                      <a:endParaRPr lang="en-US" altLang="ko-KR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       </a:t>
                      </a:r>
                      <a:r>
                        <a:rPr lang="en-US" altLang="ko-KR" sz="2400" dirty="0" smtClean="0"/>
                        <a:t>a</a:t>
                      </a:r>
                      <a:r>
                        <a:rPr lang="en-US" altLang="ko-KR" sz="2400" baseline="-25000" dirty="0" smtClean="0"/>
                        <a:t>0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US" altLang="ko-KR" sz="2400" dirty="0" smtClean="0"/>
                        <a:t>a</a:t>
                      </a:r>
                      <a:r>
                        <a:rPr lang="en-US" altLang="ko-KR" sz="2400" baseline="-25000" dirty="0" smtClean="0"/>
                        <a:t>1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n-1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+ ∙  ∙ ∙ + </a:t>
                      </a:r>
                      <a:r>
                        <a:rPr lang="en-US" altLang="ko-KR" sz="2400" dirty="0" err="1" smtClean="0"/>
                        <a:t>a</a:t>
                      </a:r>
                      <a:r>
                        <a:rPr lang="en-US" altLang="ko-KR" sz="2400" baseline="-25000" dirty="0" err="1" smtClean="0"/>
                        <a:t>k</a:t>
                      </a:r>
                      <a:r>
                        <a:rPr lang="en-US" altLang="ko-KR" sz="2400" dirty="0" err="1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-k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dirty="0" smtClean="0"/>
                        <a:t>= 0</a:t>
                      </a:r>
                    </a:p>
                    <a:p>
                      <a:pPr latinLnBrk="1"/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   is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defined as</a:t>
                      </a:r>
                      <a:endParaRPr lang="en-US" altLang="ko-KR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       </a:t>
                      </a:r>
                      <a:r>
                        <a:rPr lang="en-US" altLang="ko-KR" sz="2400" dirty="0" smtClean="0"/>
                        <a:t>a</a:t>
                      </a:r>
                      <a:r>
                        <a:rPr lang="en-US" altLang="ko-KR" sz="2400" baseline="-25000" dirty="0" smtClean="0"/>
                        <a:t>0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US" altLang="ko-KR" sz="2400" dirty="0" smtClean="0"/>
                        <a:t>a</a:t>
                      </a:r>
                      <a:r>
                        <a:rPr lang="en-US" altLang="ko-KR" sz="2400" baseline="-25000" dirty="0" smtClean="0"/>
                        <a:t>1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k-1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+ ∙ ∙ ∙ + </a:t>
                      </a:r>
                      <a:r>
                        <a:rPr lang="en-US" altLang="ko-KR" sz="2400" dirty="0" smtClean="0"/>
                        <a:t>a</a:t>
                      </a:r>
                      <a:r>
                        <a:rPr lang="en-US" altLang="ko-KR" sz="2400" baseline="-25000" dirty="0" smtClean="0"/>
                        <a:t>k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dirty="0" smtClean="0"/>
                        <a:t>= 0.</a:t>
                      </a:r>
                    </a:p>
                    <a:p>
                      <a:pPr latinLnBrk="1"/>
                      <a:endParaRPr lang="en-US" altLang="ko-KR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92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B.7]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 smtClean="0"/>
              <a:t>The characteristic equation for the recurrence appears below it: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73703"/>
              </p:ext>
            </p:extLst>
          </p:nvPr>
        </p:nvGraphicFramePr>
        <p:xfrm>
          <a:off x="1042153" y="1950115"/>
          <a:ext cx="7739707" cy="276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707"/>
              </a:tblGrid>
              <a:tr h="2766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- 7t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+ 6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n-2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= 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       5r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– 7r + 6 = 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We use an arrow to show that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the order of the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characteristic equation is k (in this case, </a:t>
                      </a:r>
                      <a:r>
                        <a:rPr lang="en-US" altLang="ko-KR" sz="24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).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3204927" y="2426329"/>
            <a:ext cx="3983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31263" y="2426329"/>
            <a:ext cx="0" cy="5341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082297" y="2960483"/>
            <a:ext cx="13489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[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Theorem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B.1</a:t>
            </a:r>
            <a:r>
              <a:rPr lang="en-US" altLang="ko-KR" sz="2400" b="1" dirty="0" smtClean="0"/>
              <a:t>]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38728"/>
              </p:ext>
            </p:extLst>
          </p:nvPr>
        </p:nvGraphicFramePr>
        <p:xfrm>
          <a:off x="725281" y="800324"/>
          <a:ext cx="812900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9008"/>
              </a:tblGrid>
              <a:tr h="4722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2000" dirty="0" smtClean="0"/>
                        <a:t>Let the homogeneous linear recurrence equation with constant coefficients</a:t>
                      </a:r>
                      <a:endParaRPr lang="en-US" altLang="ko-KR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        </a:t>
                      </a:r>
                      <a:r>
                        <a:rPr lang="en-US" altLang="ko-KR" sz="2000" dirty="0" smtClean="0"/>
                        <a:t>a</a:t>
                      </a:r>
                      <a:r>
                        <a:rPr lang="en-US" altLang="ko-KR" sz="2000" baseline="-25000" dirty="0" smtClean="0"/>
                        <a:t>0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0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US" altLang="ko-KR" sz="2000" dirty="0" smtClean="0"/>
                        <a:t>a</a:t>
                      </a:r>
                      <a:r>
                        <a:rPr lang="en-US" altLang="ko-KR" sz="2000" baseline="-25000" dirty="0" smtClean="0"/>
                        <a:t>1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000" baseline="-25000" dirty="0" smtClean="0">
                          <a:solidFill>
                            <a:schemeClr val="bg1"/>
                          </a:solidFill>
                        </a:rPr>
                        <a:t>n-1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 + ∙  ∙ ∙ + </a:t>
                      </a:r>
                      <a:r>
                        <a:rPr lang="en-US" altLang="ko-KR" sz="2000" dirty="0" err="1" smtClean="0"/>
                        <a:t>a</a:t>
                      </a:r>
                      <a:r>
                        <a:rPr lang="en-US" altLang="ko-KR" sz="2000" baseline="-25000" dirty="0" err="1" smtClean="0"/>
                        <a:t>k</a:t>
                      </a:r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0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000" baseline="-25000" dirty="0" smtClean="0">
                          <a:solidFill>
                            <a:schemeClr val="bg1"/>
                          </a:solidFill>
                        </a:rPr>
                        <a:t>-k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000" dirty="0" smtClean="0"/>
                        <a:t>= 0</a:t>
                      </a:r>
                    </a:p>
                    <a:p>
                      <a:pPr latinLnBrk="1"/>
                      <a:endParaRPr lang="en-US" altLang="ko-KR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be given. If its characteristic equation</a:t>
                      </a:r>
                    </a:p>
                    <a:p>
                      <a:pPr latinLnBrk="1"/>
                      <a:endParaRPr lang="en-US" altLang="ko-KR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        </a:t>
                      </a:r>
                      <a:r>
                        <a:rPr lang="en-US" altLang="ko-KR" sz="2000" dirty="0" smtClean="0"/>
                        <a:t>a</a:t>
                      </a:r>
                      <a:r>
                        <a:rPr lang="en-US" altLang="ko-KR" sz="2000" baseline="-25000" dirty="0" smtClean="0"/>
                        <a:t>0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2000" baseline="30000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US" altLang="ko-KR" sz="2000" dirty="0" smtClean="0"/>
                        <a:t>a</a:t>
                      </a:r>
                      <a:r>
                        <a:rPr lang="en-US" altLang="ko-KR" sz="2000" baseline="-25000" dirty="0" smtClean="0"/>
                        <a:t>1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2000" baseline="30000" dirty="0" smtClean="0">
                          <a:solidFill>
                            <a:schemeClr val="bg1"/>
                          </a:solidFill>
                        </a:rPr>
                        <a:t>k-1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 + ∙ ∙ ∙ + </a:t>
                      </a:r>
                      <a:r>
                        <a:rPr lang="en-US" altLang="ko-KR" sz="2000" dirty="0" smtClean="0"/>
                        <a:t>a</a:t>
                      </a:r>
                      <a:r>
                        <a:rPr lang="en-US" altLang="ko-KR" sz="2000" baseline="-25000" dirty="0" smtClean="0"/>
                        <a:t>k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2000" baseline="30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000" dirty="0" smtClean="0"/>
                        <a:t>= 0</a:t>
                      </a:r>
                    </a:p>
                    <a:p>
                      <a:pPr latinLnBrk="1"/>
                      <a:endParaRPr lang="en-US" altLang="ko-KR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has k distinct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 solutions r</a:t>
                      </a:r>
                      <a:r>
                        <a:rPr lang="en-US" altLang="ko-KR" sz="20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, r</a:t>
                      </a:r>
                      <a:r>
                        <a:rPr lang="en-US" altLang="ko-KR" sz="20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∙ ∙ ∙, </a:t>
                      </a:r>
                      <a:r>
                        <a:rPr lang="en-US" altLang="ko-KR" sz="2000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2000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, then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 the only solutions to the recurrence are </a:t>
                      </a:r>
                    </a:p>
                    <a:p>
                      <a:pPr latinLnBrk="1"/>
                      <a:endParaRPr lang="en-US" altLang="ko-KR" sz="20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        t</a:t>
                      </a:r>
                      <a:r>
                        <a:rPr lang="en-US" altLang="ko-KR" sz="20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 = c</a:t>
                      </a:r>
                      <a:r>
                        <a:rPr lang="en-US" altLang="ko-KR" sz="20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20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000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 + c</a:t>
                      </a:r>
                      <a:r>
                        <a:rPr lang="en-US" altLang="ko-KR" sz="20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20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sz="2000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∙ ∙ ∙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US" altLang="ko-KR" sz="2000" baseline="0" dirty="0" err="1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altLang="ko-KR" sz="2000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altLang="ko-KR" sz="2000" baseline="0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2000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altLang="ko-KR" sz="2000" baseline="30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 ,</a:t>
                      </a:r>
                    </a:p>
                    <a:p>
                      <a:pPr latinLnBrk="1"/>
                      <a:endParaRPr lang="en-US" altLang="ko-KR" sz="20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where the c</a:t>
                      </a:r>
                      <a:r>
                        <a:rPr lang="en-US" altLang="ko-KR" sz="20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 terms are arbitrary constants.</a:t>
                      </a:r>
                    </a:p>
                    <a:p>
                      <a:pPr latinLnBrk="1"/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B.8]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 smtClean="0"/>
              <a:t>We solve the recurrence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fontAlgn="t">
              <a:spcBef>
                <a:spcPts val="0"/>
              </a:spcBef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24108"/>
              </p:ext>
            </p:extLst>
          </p:nvPr>
        </p:nvGraphicFramePr>
        <p:xfrm>
          <a:off x="737354" y="1625011"/>
          <a:ext cx="8128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76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- 3t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- 4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n-2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= 0     for n&gt;1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latinLnBrk="1"/>
                      <a:endParaRPr lang="ko-KR" altLang="en-US" sz="2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2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</a:t>
            </a:r>
            <a:r>
              <a:rPr lang="en-US" altLang="ko-KR" sz="2400" b="1" smtClean="0">
                <a:solidFill>
                  <a:srgbClr val="C00000"/>
                </a:solidFill>
              </a:rPr>
              <a:t>Example B.9] </a:t>
            </a:r>
            <a:endParaRPr lang="en-US" altLang="ko-KR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 smtClean="0"/>
              <a:t>We solve the recurrence that generates the Fibonacci sequence: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fontAlgn="t">
              <a:spcBef>
                <a:spcPts val="0"/>
              </a:spcBef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53903"/>
              </p:ext>
            </p:extLst>
          </p:nvPr>
        </p:nvGraphicFramePr>
        <p:xfrm>
          <a:off x="737354" y="1625011"/>
          <a:ext cx="8128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76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-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n-2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= 0     for n&gt;1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latinLnBrk="1"/>
                      <a:endParaRPr lang="ko-KR" altLang="en-US" sz="2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402" y="180869"/>
            <a:ext cx="11656088" cy="641084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(1)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a</a:t>
            </a:r>
            <a:r>
              <a:rPr lang="en-US" altLang="ko-KR" sz="2400" b="1" baseline="-25000" dirty="0" smtClean="0">
                <a:solidFill>
                  <a:srgbClr val="7030A0"/>
                </a:solidFill>
              </a:rPr>
              <a:t>1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= 1, a</a:t>
            </a:r>
            <a:r>
              <a:rPr lang="en-US" altLang="ko-KR" sz="2400" b="1" baseline="-25000" dirty="0" smtClean="0">
                <a:solidFill>
                  <a:srgbClr val="7030A0"/>
                </a:solidFill>
              </a:rPr>
              <a:t>n+1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= a</a:t>
            </a:r>
            <a:r>
              <a:rPr lang="en-US" altLang="ko-KR" sz="2400" b="1" baseline="-25000" dirty="0" smtClean="0">
                <a:solidFill>
                  <a:srgbClr val="7030A0"/>
                </a:solidFill>
              </a:rPr>
              <a:t>n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+ 2 (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단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, n= 1, 2, 3, …)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</a:rPr>
              <a:t>▶</a:t>
            </a:r>
            <a:r>
              <a:rPr lang="en-US" altLang="ko-KR" sz="1800" b="1" dirty="0" smtClean="0"/>
              <a:t> [</a:t>
            </a:r>
            <a:r>
              <a:rPr lang="ko-KR" altLang="en-US" sz="1800" b="1" dirty="0" smtClean="0"/>
              <a:t>풀이</a:t>
            </a:r>
            <a:r>
              <a:rPr lang="en-US" altLang="ko-KR" sz="1800" b="1" dirty="0" smtClean="0"/>
              <a:t>] : </a:t>
            </a:r>
          </a:p>
          <a:p>
            <a:pPr marL="0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2000" dirty="0" smtClean="0"/>
              <a:t>a</a:t>
            </a:r>
            <a:r>
              <a:rPr lang="en-US" altLang="ko-KR" sz="2000" baseline="-25000" dirty="0" smtClean="0"/>
              <a:t>1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1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a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a</a:t>
            </a:r>
            <a:r>
              <a:rPr lang="en-US" altLang="ko-KR" sz="2000" baseline="-25000" dirty="0" smtClean="0"/>
              <a:t>1</a:t>
            </a:r>
            <a:r>
              <a:rPr lang="en-US" altLang="ko-KR" sz="2000" dirty="0" smtClean="0"/>
              <a:t> + 2 = 1 + 2</a:t>
            </a:r>
          </a:p>
          <a:p>
            <a:pPr marL="0" indent="0">
              <a:buNone/>
            </a:pPr>
            <a:r>
              <a:rPr lang="en-US" altLang="ko-KR" sz="2000" dirty="0" smtClean="0"/>
              <a:t>    a</a:t>
            </a:r>
            <a:r>
              <a:rPr lang="en-US" altLang="ko-KR" sz="2000" baseline="-25000" dirty="0" smtClean="0"/>
              <a:t>3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a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+ 2 = </a:t>
            </a:r>
            <a:r>
              <a:rPr lang="en-US" altLang="ko-KR" sz="2000" dirty="0" smtClean="0"/>
              <a:t>(1 </a:t>
            </a:r>
            <a:r>
              <a:rPr lang="en-US" altLang="ko-KR" sz="2000" dirty="0"/>
              <a:t>+ </a:t>
            </a:r>
            <a:r>
              <a:rPr lang="en-US" altLang="ko-KR" sz="2000" dirty="0" smtClean="0"/>
              <a:t>2) + 2</a:t>
            </a:r>
          </a:p>
          <a:p>
            <a:pPr marL="0" indent="0">
              <a:buNone/>
            </a:pPr>
            <a:r>
              <a:rPr lang="en-US" altLang="ko-KR" sz="2000" dirty="0" smtClean="0"/>
              <a:t>    a</a:t>
            </a:r>
            <a:r>
              <a:rPr lang="en-US" altLang="ko-KR" sz="2000" baseline="-25000" dirty="0" smtClean="0"/>
              <a:t>4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a</a:t>
            </a:r>
            <a:r>
              <a:rPr lang="en-US" altLang="ko-KR" sz="2000" baseline="-25000" dirty="0" smtClean="0"/>
              <a:t>3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+ 2 = (1 + </a:t>
            </a:r>
            <a:r>
              <a:rPr lang="en-US" altLang="ko-KR" sz="2000" dirty="0" smtClean="0"/>
              <a:t>2 </a:t>
            </a:r>
            <a:r>
              <a:rPr lang="en-US" altLang="ko-KR" sz="2000" dirty="0"/>
              <a:t>+ </a:t>
            </a:r>
            <a:r>
              <a:rPr lang="en-US" altLang="ko-KR" sz="2000" dirty="0" smtClean="0"/>
              <a:t>2) + 2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∙</a:t>
            </a:r>
          </a:p>
          <a:p>
            <a:pPr marL="0" indent="0">
              <a:buNone/>
            </a:pPr>
            <a:r>
              <a:rPr lang="en-US" altLang="ko-KR" sz="2000" dirty="0" smtClean="0"/>
              <a:t>    ∙</a:t>
            </a:r>
          </a:p>
          <a:p>
            <a:pPr marL="0" indent="0">
              <a:buNone/>
            </a:pPr>
            <a:r>
              <a:rPr lang="en-US" altLang="ko-KR" sz="2000" dirty="0" smtClean="0"/>
              <a:t>    ∙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a</a:t>
            </a:r>
            <a:r>
              <a:rPr lang="en-US" altLang="ko-KR" sz="2000" baseline="-25000" dirty="0" smtClean="0"/>
              <a:t>n</a:t>
            </a:r>
            <a:r>
              <a:rPr lang="en-US" altLang="ko-KR" sz="2000" dirty="0" smtClean="0"/>
              <a:t> = 1 </a:t>
            </a:r>
            <a:r>
              <a:rPr lang="en-US" altLang="ko-KR" sz="2000" dirty="0"/>
              <a:t>+ </a:t>
            </a:r>
            <a:r>
              <a:rPr lang="en-US" altLang="ko-KR" sz="2000" dirty="0" smtClean="0"/>
              <a:t>(2 </a:t>
            </a:r>
            <a:r>
              <a:rPr lang="en-US" altLang="ko-KR" sz="2000" dirty="0"/>
              <a:t>+ </a:t>
            </a:r>
            <a:r>
              <a:rPr lang="en-US" altLang="ko-KR" sz="2000" dirty="0" smtClean="0"/>
              <a:t>2 </a:t>
            </a:r>
            <a:r>
              <a:rPr lang="en-US" altLang="ko-KR" sz="2000" dirty="0"/>
              <a:t>+ </a:t>
            </a:r>
            <a:r>
              <a:rPr lang="en-US" altLang="ko-KR" sz="2000" dirty="0" smtClean="0"/>
              <a:t>2 + ∙ ∙ ∙ + 2)</a:t>
            </a:r>
          </a:p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000" dirty="0" smtClean="0"/>
              <a:t>                                       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   ∴ 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= 1 + (n - 1)2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   = 2n - 1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943557" y="4555798"/>
            <a:ext cx="0" cy="21820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257100" y="4564613"/>
            <a:ext cx="0" cy="21820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943557" y="4802658"/>
            <a:ext cx="2313543" cy="19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65" y="4824461"/>
            <a:ext cx="663876" cy="3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[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정리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B.1]</a:t>
            </a:r>
            <a:r>
              <a:rPr lang="ko-KR" altLang="en-US" sz="2000" b="1" dirty="0" smtClean="0"/>
              <a:t>에서 </a:t>
            </a:r>
            <a:r>
              <a:rPr lang="ko-KR" altLang="en-US" sz="2000" b="1" dirty="0" err="1" smtClean="0"/>
              <a:t>특성식</a:t>
            </a:r>
            <a:r>
              <a:rPr lang="en-US" altLang="ko-KR" sz="2000" b="1" dirty="0" smtClean="0"/>
              <a:t>(characteristic equation)</a:t>
            </a:r>
            <a:r>
              <a:rPr lang="ko-KR" altLang="en-US" sz="2000" b="1" dirty="0" smtClean="0"/>
              <a:t>의 모든 </a:t>
            </a:r>
            <a:r>
              <a:rPr lang="en-US" altLang="ko-KR" sz="2000" b="1" dirty="0" smtClean="0"/>
              <a:t>k</a:t>
            </a:r>
            <a:r>
              <a:rPr lang="ko-KR" altLang="en-US" sz="2000" b="1" dirty="0" smtClean="0"/>
              <a:t>개의 근이 서로 달라야 한다</a:t>
            </a:r>
            <a:r>
              <a:rPr lang="en-US" altLang="ko-KR" sz="2000" b="1" dirty="0" smtClean="0"/>
              <a:t>. 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따라서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이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정리</a:t>
            </a:r>
            <a:r>
              <a:rPr lang="ko-KR" altLang="en-US" sz="2000" b="1" dirty="0" smtClean="0"/>
              <a:t>에 따르면 다음과 같은 </a:t>
            </a:r>
            <a:r>
              <a:rPr lang="ko-KR" altLang="en-US" sz="2000" b="1" dirty="0" err="1" smtClean="0"/>
              <a:t>특성식은</a:t>
            </a:r>
            <a:r>
              <a:rPr lang="ko-KR" altLang="en-US" sz="2000" b="1" dirty="0" smtClean="0"/>
              <a:t> 허용되지 않는다</a:t>
            </a:r>
            <a:r>
              <a:rPr lang="en-US" altLang="ko-KR" sz="2000" b="1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endParaRPr lang="en-US" altLang="ko-KR" sz="2400" dirty="0" smtClean="0"/>
          </a:p>
          <a:p>
            <a:pPr marL="0" indent="0" fontAlgn="t">
              <a:spcBef>
                <a:spcPts val="0"/>
              </a:spcBef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C00000"/>
                </a:solidFill>
              </a:rPr>
              <a:t>● </a:t>
            </a:r>
            <a:r>
              <a:rPr lang="en-US" altLang="ko-KR" sz="2400" b="1" dirty="0" smtClean="0"/>
              <a:t>(r – 2)</a:t>
            </a:r>
            <a:r>
              <a:rPr lang="ko-KR" altLang="en-US" sz="2400" b="1" dirty="0" smtClean="0"/>
              <a:t>가 세제곱이므로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이를 방정식의 </a:t>
            </a:r>
            <a:r>
              <a:rPr lang="en-US" altLang="ko-KR" sz="2400" b="1" dirty="0" smtClean="0"/>
              <a:t>“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3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번 중복된 근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(root of multiplicity 3)”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</a:t>
            </a:r>
            <a:r>
              <a:rPr lang="ko-KR" altLang="en-US" sz="2400" b="1" dirty="0" smtClean="0"/>
              <a:t>이라 부른다</a:t>
            </a:r>
            <a:r>
              <a:rPr lang="en-US" altLang="ko-KR" sz="2400" b="1" dirty="0" smtClean="0"/>
              <a:t>.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C00000"/>
                </a:solidFill>
              </a:rPr>
              <a:t>● </a:t>
            </a:r>
            <a:r>
              <a:rPr lang="ko-KR" altLang="en-US" sz="2400" b="1" dirty="0" smtClean="0"/>
              <a:t>다음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정리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B.2]</a:t>
            </a:r>
            <a:r>
              <a:rPr lang="ko-KR" altLang="en-US" sz="2400" b="1" dirty="0" smtClean="0"/>
              <a:t>는 중복된 근을 가질 수 있도록 허용된다</a:t>
            </a:r>
            <a:r>
              <a:rPr lang="en-US" altLang="ko-KR" sz="2400" b="1" dirty="0" smtClean="0"/>
              <a:t>.</a:t>
            </a:r>
            <a:endParaRPr lang="en-US" altLang="ko-KR" sz="24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62403"/>
              </p:ext>
            </p:extLst>
          </p:nvPr>
        </p:nvGraphicFramePr>
        <p:xfrm>
          <a:off x="1217187" y="2276860"/>
          <a:ext cx="3798433" cy="113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433"/>
              </a:tblGrid>
              <a:tr h="1136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(r –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 1)(r – 2)</a:t>
                      </a:r>
                      <a:r>
                        <a:rPr lang="en-US" altLang="ko-KR" sz="2800" baseline="30000" dirty="0" smtClean="0">
                          <a:solidFill>
                            <a:srgbClr val="FFC000"/>
                          </a:solidFill>
                        </a:rPr>
                        <a:t>3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 = 0 </a:t>
                      </a:r>
                      <a:endParaRPr lang="ko-KR" altLang="en-US" sz="28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4" name="아래쪽 화살표 3"/>
          <p:cNvSpPr/>
          <p:nvPr/>
        </p:nvSpPr>
        <p:spPr>
          <a:xfrm>
            <a:off x="3648547" y="1837854"/>
            <a:ext cx="217283" cy="71522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27927" y="1285589"/>
            <a:ext cx="2849832" cy="50699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 smtClean="0"/>
              <a:t>multiplicity(</a:t>
            </a:r>
            <a:r>
              <a:rPr lang="ko-KR" altLang="en-US" sz="2100" b="1" dirty="0" smtClean="0"/>
              <a:t>중복</a:t>
            </a:r>
            <a:r>
              <a:rPr lang="en-US" altLang="ko-KR" sz="2100" b="1" dirty="0" smtClean="0"/>
              <a:t>)</a:t>
            </a:r>
            <a:endParaRPr lang="ko-KR" alt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22376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▣</a:t>
            </a:r>
            <a:r>
              <a:rPr lang="en-US" altLang="ko-KR" b="1" dirty="0" smtClean="0"/>
              <a:t> [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Theorem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B.2</a:t>
            </a:r>
            <a:r>
              <a:rPr lang="en-US" altLang="ko-KR" b="1" dirty="0" smtClean="0"/>
              <a:t>]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12329"/>
              </p:ext>
            </p:extLst>
          </p:nvPr>
        </p:nvGraphicFramePr>
        <p:xfrm>
          <a:off x="707173" y="1008554"/>
          <a:ext cx="9731471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1471"/>
              </a:tblGrid>
              <a:tr h="316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Let r be a root of multiplicity m of the characteristic equation of a homogeneous linear recurrence with constant coefficient.</a:t>
                      </a:r>
                      <a:r>
                        <a:rPr lang="en-US" altLang="ko-KR" sz="2400" baseline="0" dirty="0" smtClean="0"/>
                        <a:t> then</a:t>
                      </a:r>
                      <a:endParaRPr lang="en-US" altLang="ko-KR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    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 r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,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altLang="ko-KR" sz="2400" baseline="0" dirty="0" err="1" smtClean="0">
                          <a:solidFill>
                            <a:schemeClr val="bg1"/>
                          </a:solidFill>
                        </a:rPr>
                        <a:t>nr</a:t>
                      </a:r>
                      <a:r>
                        <a:rPr lang="en-US" altLang="ko-KR" sz="2400" baseline="30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,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 n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,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 n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,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∙ ∙ ∙ ,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 n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m-1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altLang="ko-KR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      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are all solutions to the recurrence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. Therefore, a term for each of these solutions is included in the general solution (as given in </a:t>
                      </a:r>
                      <a:r>
                        <a:rPr lang="en-US" altLang="ko-KR" sz="2400" baseline="0" dirty="0" smtClean="0">
                          <a:solidFill>
                            <a:srgbClr val="C00000"/>
                          </a:solidFill>
                        </a:rPr>
                        <a:t>Theorem B.1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) to the recurrence.</a:t>
                      </a:r>
                    </a:p>
                    <a:p>
                      <a:pPr latinLnBrk="1"/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3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B.10]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 smtClean="0"/>
              <a:t>We solve the recurrence :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fontAlgn="t">
              <a:spcBef>
                <a:spcPts val="0"/>
              </a:spcBef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80199"/>
              </p:ext>
            </p:extLst>
          </p:nvPr>
        </p:nvGraphicFramePr>
        <p:xfrm>
          <a:off x="737354" y="1625011"/>
          <a:ext cx="81280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19330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- 7t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+ 15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n-2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- 9t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n-3 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= 0     for n&gt;2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2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0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B.11]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 smtClean="0"/>
              <a:t>We solve the recurrence :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fontAlgn="t">
              <a:spcBef>
                <a:spcPts val="0"/>
              </a:spcBef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24048"/>
              </p:ext>
            </p:extLst>
          </p:nvPr>
        </p:nvGraphicFramePr>
        <p:xfrm>
          <a:off x="737354" y="1625011"/>
          <a:ext cx="81280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19330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- 5t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+ 7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n-2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- 3t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n-3 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= 0     for n&gt;2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2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9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90535"/>
            <a:ext cx="11870347" cy="6672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3200" b="1" dirty="0" smtClean="0"/>
              <a:t> 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B.2.2 </a:t>
            </a:r>
            <a:r>
              <a:rPr lang="en-US" altLang="ko-KR" sz="3200" b="1" dirty="0">
                <a:solidFill>
                  <a:srgbClr val="7030A0"/>
                </a:solidFill>
              </a:rPr>
              <a:t>N</a:t>
            </a:r>
            <a:r>
              <a:rPr lang="en-US" altLang="ko-KR" sz="3200" b="1" dirty="0" smtClean="0">
                <a:solidFill>
                  <a:srgbClr val="7030A0"/>
                </a:solidFill>
              </a:rPr>
              <a:t>onhomogeneous</a:t>
            </a:r>
            <a:r>
              <a:rPr lang="ko-KR" altLang="en-US" sz="32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3200" b="1" dirty="0" smtClean="0">
                <a:solidFill>
                  <a:srgbClr val="7030A0"/>
                </a:solidFill>
              </a:rPr>
              <a:t> Linear Recurrences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endParaRPr lang="ko-KR" altLang="ko-KR" sz="1800" b="1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67678"/>
              </p:ext>
            </p:extLst>
          </p:nvPr>
        </p:nvGraphicFramePr>
        <p:xfrm>
          <a:off x="375215" y="1059255"/>
          <a:ext cx="9782773" cy="4137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773"/>
              </a:tblGrid>
              <a:tr h="4137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●</a:t>
                      </a:r>
                      <a:r>
                        <a:rPr lang="en-US" altLang="ko-KR" sz="2400" dirty="0" smtClean="0"/>
                        <a:t> (</a:t>
                      </a:r>
                      <a:r>
                        <a:rPr lang="en-US" altLang="ko-KR" sz="2400" dirty="0" smtClean="0">
                          <a:solidFill>
                            <a:srgbClr val="C00000"/>
                          </a:solidFill>
                        </a:rPr>
                        <a:t>Definition</a:t>
                      </a:r>
                      <a:r>
                        <a:rPr lang="en-US" altLang="ko-KR" sz="2400" dirty="0" smtClean="0"/>
                        <a:t>):</a:t>
                      </a:r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    A recurrence</a:t>
                      </a:r>
                      <a:r>
                        <a:rPr lang="en-US" altLang="ko-KR" sz="2400" baseline="0" dirty="0" smtClean="0"/>
                        <a:t> of the form</a:t>
                      </a:r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          a</a:t>
                      </a:r>
                      <a:r>
                        <a:rPr lang="en-US" altLang="ko-KR" sz="2400" baseline="-25000" dirty="0" smtClean="0"/>
                        <a:t>0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US" altLang="ko-KR" sz="2400" dirty="0" smtClean="0"/>
                        <a:t>a</a:t>
                      </a:r>
                      <a:r>
                        <a:rPr lang="en-US" altLang="ko-KR" sz="2400" baseline="-25000" dirty="0" smtClean="0"/>
                        <a:t>1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n-1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+ ∙  ∙ ∙ + </a:t>
                      </a:r>
                      <a:r>
                        <a:rPr lang="en-US" altLang="ko-KR" sz="2400" dirty="0" smtClean="0"/>
                        <a:t>a</a:t>
                      </a:r>
                      <a:r>
                        <a:rPr lang="en-US" altLang="ko-KR" sz="2400" baseline="-25000" dirty="0" smtClean="0"/>
                        <a:t>k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n-1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dirty="0" smtClean="0"/>
                        <a:t>= f(n),</a:t>
                      </a:r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   where k and the </a:t>
                      </a:r>
                      <a:r>
                        <a:rPr lang="en-US" altLang="ko-KR" sz="2400" dirty="0" err="1" smtClean="0"/>
                        <a:t>a</a:t>
                      </a:r>
                      <a:r>
                        <a:rPr lang="en-US" altLang="ko-KR" sz="2400" baseline="-25000" dirty="0" err="1" smtClean="0"/>
                        <a:t>i</a:t>
                      </a:r>
                      <a:r>
                        <a:rPr lang="en-US" altLang="ko-KR" sz="2400" dirty="0" smtClean="0"/>
                        <a:t> terms are</a:t>
                      </a:r>
                      <a:r>
                        <a:rPr lang="en-US" altLang="ko-KR" sz="2400" baseline="0" dirty="0" smtClean="0"/>
                        <a:t> constants and f(n) is a function</a:t>
                      </a:r>
                    </a:p>
                    <a:p>
                      <a:pPr latinLnBrk="1"/>
                      <a:r>
                        <a:rPr lang="en-US" altLang="ko-KR" sz="2400" baseline="0" dirty="0" smtClean="0"/>
                        <a:t>   other than the zero function, is called a </a:t>
                      </a:r>
                      <a:r>
                        <a:rPr lang="en-US" altLang="ko-KR" sz="2400" baseline="0" dirty="0" smtClean="0">
                          <a:solidFill>
                            <a:srgbClr val="C00000"/>
                          </a:solidFill>
                        </a:rPr>
                        <a:t>nonlinear recurrence</a:t>
                      </a:r>
                    </a:p>
                    <a:p>
                      <a:pPr latinLnBrk="1"/>
                      <a:r>
                        <a:rPr lang="en-US" altLang="ko-KR" sz="2400" baseline="0" dirty="0" smtClean="0">
                          <a:solidFill>
                            <a:srgbClr val="C00000"/>
                          </a:solidFill>
                        </a:rPr>
                        <a:t>   equation</a:t>
                      </a:r>
                      <a:r>
                        <a:rPr lang="en-US" altLang="ko-KR" sz="2400" baseline="0" dirty="0" smtClean="0"/>
                        <a:t> with constant coefficients.</a:t>
                      </a:r>
                      <a:endParaRPr lang="ko-KR" altLang="en-US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35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400" b="1" dirty="0" smtClean="0"/>
              <a:t>By the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zero function</a:t>
            </a:r>
            <a:r>
              <a:rPr lang="en-US" altLang="ko-KR" sz="2400" b="1" dirty="0" smtClean="0"/>
              <a:t>, we mean the function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f(n) = 0</a:t>
            </a:r>
            <a:r>
              <a:rPr lang="en-US" altLang="ko-KR" sz="2400" b="1" dirty="0" smtClean="0"/>
              <a:t>. 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 smtClean="0"/>
              <a:t>    If we used the zero function, we would have a homogeneous linear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recurrence equation.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● </a:t>
            </a:r>
            <a:r>
              <a:rPr lang="en-US" altLang="ko-KR" sz="2400" b="1" dirty="0" smtClean="0"/>
              <a:t>There is no known general method for solving a nonhomogeneous linear 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recurrence equation. 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C00000"/>
                </a:solidFill>
              </a:rPr>
              <a:t>● </a:t>
            </a:r>
            <a:r>
              <a:rPr lang="en-US" altLang="ko-KR" sz="2400" b="1" dirty="0" smtClean="0"/>
              <a:t>We develop a method for solving the common special case</a:t>
            </a:r>
            <a:endParaRPr lang="en-US" altLang="ko-KR" sz="2400" dirty="0" smtClean="0"/>
          </a:p>
          <a:p>
            <a:pPr marL="0" indent="0" fontAlgn="t">
              <a:spcBef>
                <a:spcPts val="0"/>
              </a:spcBef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sz="2400" b="1" dirty="0" smtClean="0"/>
              <a:t>where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b</a:t>
            </a:r>
            <a:r>
              <a:rPr lang="en-US" altLang="ko-KR" sz="2400" b="1" dirty="0" smtClean="0"/>
              <a:t> is a constant and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p(n)</a:t>
            </a:r>
            <a:r>
              <a:rPr lang="en-US" altLang="ko-KR" sz="2400" b="1" dirty="0" smtClean="0"/>
              <a:t>is a polynomial in n.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204111" y="4128380"/>
            <a:ext cx="6717671" cy="66090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a</a:t>
            </a:r>
            <a:r>
              <a:rPr lang="en-US" altLang="ko-KR" sz="2800" b="1" baseline="-25000" dirty="0">
                <a:solidFill>
                  <a:prstClr val="white"/>
                </a:solidFill>
              </a:rPr>
              <a:t>0</a:t>
            </a:r>
            <a:r>
              <a:rPr lang="en-US" altLang="ko-KR" sz="2800" b="1" dirty="0">
                <a:solidFill>
                  <a:prstClr val="white"/>
                </a:solidFill>
              </a:rPr>
              <a:t>t</a:t>
            </a:r>
            <a:r>
              <a:rPr lang="en-US" altLang="ko-KR" sz="2800" b="1" baseline="-25000" dirty="0">
                <a:solidFill>
                  <a:prstClr val="white"/>
                </a:solidFill>
              </a:rPr>
              <a:t>n</a:t>
            </a:r>
            <a:r>
              <a:rPr lang="en-US" altLang="ko-KR" sz="2800" b="1" dirty="0">
                <a:solidFill>
                  <a:prstClr val="white"/>
                </a:solidFill>
              </a:rPr>
              <a:t> + a</a:t>
            </a:r>
            <a:r>
              <a:rPr lang="en-US" altLang="ko-KR" sz="2800" b="1" baseline="-25000" dirty="0">
                <a:solidFill>
                  <a:prstClr val="white"/>
                </a:solidFill>
              </a:rPr>
              <a:t>1</a:t>
            </a:r>
            <a:r>
              <a:rPr lang="en-US" altLang="ko-KR" sz="2800" b="1" dirty="0">
                <a:solidFill>
                  <a:prstClr val="white"/>
                </a:solidFill>
              </a:rPr>
              <a:t>t</a:t>
            </a:r>
            <a:r>
              <a:rPr lang="en-US" altLang="ko-KR" sz="2800" b="1" baseline="-25000" dirty="0">
                <a:solidFill>
                  <a:prstClr val="white"/>
                </a:solidFill>
              </a:rPr>
              <a:t>n-1</a:t>
            </a:r>
            <a:r>
              <a:rPr lang="en-US" altLang="ko-KR" sz="2800" b="1" dirty="0">
                <a:solidFill>
                  <a:prstClr val="white"/>
                </a:solidFill>
              </a:rPr>
              <a:t> + ∙  ∙ ∙ + </a:t>
            </a:r>
            <a:r>
              <a:rPr lang="en-US" altLang="ko-KR" sz="2800" b="1" dirty="0" err="1" smtClean="0">
                <a:solidFill>
                  <a:prstClr val="white"/>
                </a:solidFill>
              </a:rPr>
              <a:t>a</a:t>
            </a:r>
            <a:r>
              <a:rPr lang="en-US" altLang="ko-KR" sz="2800" b="1" baseline="-25000" dirty="0" err="1" smtClean="0">
                <a:solidFill>
                  <a:prstClr val="white"/>
                </a:solidFill>
              </a:rPr>
              <a:t>k</a:t>
            </a:r>
            <a:r>
              <a:rPr lang="en-US" altLang="ko-KR" sz="2800" b="1" dirty="0" err="1" smtClean="0">
                <a:solidFill>
                  <a:prstClr val="white"/>
                </a:solidFill>
              </a:rPr>
              <a:t>t</a:t>
            </a:r>
            <a:r>
              <a:rPr lang="en-US" altLang="ko-KR" sz="2800" b="1" baseline="-25000" dirty="0" err="1" smtClean="0">
                <a:solidFill>
                  <a:prstClr val="white"/>
                </a:solidFill>
              </a:rPr>
              <a:t>n</a:t>
            </a:r>
            <a:r>
              <a:rPr lang="en-US" altLang="ko-KR" sz="2800" b="1" baseline="-25000" dirty="0" smtClean="0">
                <a:solidFill>
                  <a:prstClr val="white"/>
                </a:solidFill>
              </a:rPr>
              <a:t>-k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 </a:t>
            </a:r>
            <a:r>
              <a:rPr lang="en-US" altLang="ko-KR" sz="2800" b="1" dirty="0">
                <a:solidFill>
                  <a:prstClr val="white"/>
                </a:solidFill>
              </a:rPr>
              <a:t>= </a:t>
            </a:r>
            <a:r>
              <a:rPr lang="en-US" altLang="ko-KR" sz="2800" b="1" dirty="0" err="1" smtClean="0">
                <a:solidFill>
                  <a:prstClr val="white"/>
                </a:solidFill>
              </a:rPr>
              <a:t>b</a:t>
            </a:r>
            <a:r>
              <a:rPr lang="en-US" altLang="ko-KR" sz="2800" b="1" baseline="30000" dirty="0" err="1" smtClean="0">
                <a:solidFill>
                  <a:prstClr val="white"/>
                </a:solidFill>
              </a:rPr>
              <a:t>n</a:t>
            </a:r>
            <a:r>
              <a:rPr lang="en-US" altLang="ko-KR" sz="2800" b="1" dirty="0" err="1" smtClean="0">
                <a:solidFill>
                  <a:prstClr val="white"/>
                </a:solidFill>
              </a:rPr>
              <a:t>p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(n),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8770264" y="4336609"/>
            <a:ext cx="844516" cy="24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C00000"/>
                </a:solidFill>
              </a:rPr>
              <a:t>(B.2)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B.12]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 smtClean="0"/>
              <a:t>The recurrence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fontAlgn="t">
              <a:spcBef>
                <a:spcPts val="0"/>
              </a:spcBef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20109"/>
              </p:ext>
            </p:extLst>
          </p:nvPr>
        </p:nvGraphicFramePr>
        <p:xfrm>
          <a:off x="737354" y="1625012"/>
          <a:ext cx="6668381" cy="1208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8381"/>
              </a:tblGrid>
              <a:tr h="1208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 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- 3t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= 4</a:t>
                      </a:r>
                      <a:r>
                        <a:rPr lang="en-US" altLang="ko-KR" sz="2800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altLang="ko-KR" sz="28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2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932507" y="3585172"/>
            <a:ext cx="887240" cy="3983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64601" y="3413156"/>
            <a:ext cx="7342362" cy="79209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Is an example of Recurrence B.2 in which </a:t>
            </a:r>
          </a:p>
          <a:p>
            <a:pPr algn="ctr"/>
            <a:r>
              <a:rPr lang="en-US" altLang="ko-KR" sz="2400" dirty="0" smtClean="0"/>
              <a:t>k=1, b=4, and p(n)=1.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79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B.13]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 smtClean="0"/>
              <a:t>The recurrence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</a:rPr>
              <a:t>●</a:t>
            </a:r>
            <a:r>
              <a:rPr lang="en-US" altLang="ko-KR" sz="2400" dirty="0" smtClean="0"/>
              <a:t> The special case shown in Recurrence B.2 can be solved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by transforming it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into a homogeneous linear recurrence</a:t>
            </a:r>
            <a:r>
              <a:rPr lang="en-US" altLang="ko-KR" sz="2400" dirty="0" smtClean="0"/>
              <a:t>. The next sample illustrates how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this is done.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53388"/>
              </p:ext>
            </p:extLst>
          </p:nvPr>
        </p:nvGraphicFramePr>
        <p:xfrm>
          <a:off x="737354" y="1625012"/>
          <a:ext cx="6668381" cy="1208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8381"/>
              </a:tblGrid>
              <a:tr h="1208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 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- 3t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= 4</a:t>
                      </a:r>
                      <a:r>
                        <a:rPr lang="en-US" altLang="ko-KR" sz="2800" baseline="300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(8n + 7)</a:t>
                      </a:r>
                    </a:p>
                    <a:p>
                      <a:pPr latinLnBrk="1"/>
                      <a:endParaRPr lang="ko-KR" altLang="en-US" sz="2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932507" y="3585172"/>
            <a:ext cx="887240" cy="3983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64601" y="3413156"/>
            <a:ext cx="7342362" cy="79209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Is an example of Recurrence B.2 in which </a:t>
            </a:r>
          </a:p>
          <a:p>
            <a:pPr algn="ctr"/>
            <a:r>
              <a:rPr lang="en-US" altLang="ko-KR" sz="2400" dirty="0" smtClean="0"/>
              <a:t>k=1, b=4, and p(n)=8n + 7.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1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B.14]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 smtClean="0"/>
              <a:t>We solve the recurrence :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fontAlgn="t">
              <a:spcBef>
                <a:spcPts val="0"/>
              </a:spcBef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33417"/>
              </p:ext>
            </p:extLst>
          </p:nvPr>
        </p:nvGraphicFramePr>
        <p:xfrm>
          <a:off x="737354" y="1661225"/>
          <a:ext cx="7139161" cy="166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9161"/>
              </a:tblGrid>
              <a:tr h="1661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- 3t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= 4</a:t>
                      </a:r>
                      <a:r>
                        <a:rPr lang="en-US" altLang="ko-KR" sz="2800" baseline="30000" dirty="0" smtClean="0">
                          <a:solidFill>
                            <a:schemeClr val="bg1"/>
                          </a:solidFill>
                        </a:rPr>
                        <a:t>n 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for n &gt; 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 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 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737354" y="3951836"/>
            <a:ext cx="1055232" cy="42098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30370" y="3720974"/>
            <a:ext cx="5737915" cy="105020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The recurrence is not homogeneous because of the term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ko-KR" sz="2400" b="1" baseline="30000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ko-KR" sz="2400" b="1" dirty="0" smtClean="0"/>
              <a:t> in the right.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65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▣</a:t>
            </a:r>
            <a:r>
              <a:rPr lang="en-US" altLang="ko-KR" b="1" dirty="0" smtClean="0"/>
              <a:t> [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Theorem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B.3</a:t>
            </a:r>
            <a:r>
              <a:rPr lang="en-US" altLang="ko-KR" b="1" dirty="0" smtClean="0"/>
              <a:t>]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17842"/>
              </p:ext>
            </p:extLst>
          </p:nvPr>
        </p:nvGraphicFramePr>
        <p:xfrm>
          <a:off x="398354" y="579120"/>
          <a:ext cx="11271564" cy="5983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564"/>
              </a:tblGrid>
              <a:tr h="598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200" dirty="0" smtClean="0">
                          <a:solidFill>
                            <a:schemeClr val="bg1"/>
                          </a:solidFill>
                        </a:rPr>
                        <a:t>A nonhomogeneous linear recurrence of the form</a:t>
                      </a:r>
                    </a:p>
                    <a:p>
                      <a:pPr latinLnBrk="1"/>
                      <a:r>
                        <a:rPr lang="en-US" altLang="ko-KR" sz="2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     </a:t>
                      </a:r>
                      <a:r>
                        <a:rPr lang="en-US" altLang="ko-KR" sz="2400" b="1" dirty="0" smtClean="0">
                          <a:solidFill>
                            <a:prstClr val="white"/>
                          </a:solidFill>
                        </a:rPr>
                        <a:t>a</a:t>
                      </a:r>
                      <a:r>
                        <a:rPr lang="en-US" altLang="ko-KR" sz="2400" b="1" baseline="-25000" dirty="0" smtClean="0">
                          <a:solidFill>
                            <a:prstClr val="white"/>
                          </a:solidFill>
                        </a:rPr>
                        <a:t>0</a:t>
                      </a:r>
                      <a:r>
                        <a:rPr lang="en-US" altLang="ko-KR" sz="2400" b="1" dirty="0" smtClean="0">
                          <a:solidFill>
                            <a:prstClr val="white"/>
                          </a:solidFill>
                        </a:rPr>
                        <a:t>t</a:t>
                      </a:r>
                      <a:r>
                        <a:rPr lang="en-US" altLang="ko-KR" sz="2400" b="1" baseline="-25000" dirty="0" smtClean="0">
                          <a:solidFill>
                            <a:prstClr val="white"/>
                          </a:solidFill>
                        </a:rPr>
                        <a:t>n</a:t>
                      </a:r>
                      <a:r>
                        <a:rPr lang="en-US" altLang="ko-KR" sz="2400" b="1" dirty="0" smtClean="0">
                          <a:solidFill>
                            <a:prstClr val="white"/>
                          </a:solidFill>
                        </a:rPr>
                        <a:t> + a</a:t>
                      </a:r>
                      <a:r>
                        <a:rPr lang="en-US" altLang="ko-KR" sz="2400" b="1" baseline="-25000" dirty="0" smtClean="0">
                          <a:solidFill>
                            <a:prstClr val="white"/>
                          </a:solidFill>
                        </a:rPr>
                        <a:t>1</a:t>
                      </a:r>
                      <a:r>
                        <a:rPr lang="en-US" altLang="ko-KR" sz="2400" b="1" dirty="0" smtClean="0">
                          <a:solidFill>
                            <a:prstClr val="white"/>
                          </a:solidFill>
                        </a:rPr>
                        <a:t>t</a:t>
                      </a:r>
                      <a:r>
                        <a:rPr lang="en-US" altLang="ko-KR" sz="2400" b="1" baseline="-25000" dirty="0" smtClean="0">
                          <a:solidFill>
                            <a:prstClr val="white"/>
                          </a:solidFill>
                        </a:rPr>
                        <a:t>n-1</a:t>
                      </a:r>
                      <a:r>
                        <a:rPr lang="en-US" altLang="ko-KR" sz="2400" b="1" dirty="0" smtClean="0">
                          <a:solidFill>
                            <a:prstClr val="white"/>
                          </a:solidFill>
                        </a:rPr>
                        <a:t> + ∙  ∙ ∙ + </a:t>
                      </a:r>
                      <a:r>
                        <a:rPr lang="en-US" altLang="ko-KR" sz="2400" b="1" dirty="0" err="1" smtClean="0">
                          <a:solidFill>
                            <a:prstClr val="white"/>
                          </a:solidFill>
                        </a:rPr>
                        <a:t>a</a:t>
                      </a:r>
                      <a:r>
                        <a:rPr lang="en-US" altLang="ko-KR" sz="2400" b="1" baseline="-25000" dirty="0" err="1" smtClean="0">
                          <a:solidFill>
                            <a:prstClr val="white"/>
                          </a:solidFill>
                        </a:rPr>
                        <a:t>k</a:t>
                      </a:r>
                      <a:r>
                        <a:rPr lang="en-US" altLang="ko-KR" sz="2400" b="1" dirty="0" err="1" smtClean="0">
                          <a:solidFill>
                            <a:prstClr val="white"/>
                          </a:solidFill>
                        </a:rPr>
                        <a:t>t</a:t>
                      </a:r>
                      <a:r>
                        <a:rPr lang="en-US" altLang="ko-KR" sz="2400" b="1" baseline="-25000" dirty="0" err="1" smtClean="0">
                          <a:solidFill>
                            <a:prstClr val="white"/>
                          </a:solidFill>
                        </a:rPr>
                        <a:t>n</a:t>
                      </a:r>
                      <a:r>
                        <a:rPr lang="en-US" altLang="ko-KR" sz="2400" b="1" baseline="-25000" dirty="0" smtClean="0">
                          <a:solidFill>
                            <a:prstClr val="white"/>
                          </a:solidFill>
                        </a:rPr>
                        <a:t>-k</a:t>
                      </a:r>
                      <a:r>
                        <a:rPr lang="en-US" altLang="ko-KR" sz="2400" b="1" dirty="0" smtClean="0">
                          <a:solidFill>
                            <a:prstClr val="white"/>
                          </a:solidFill>
                        </a:rPr>
                        <a:t> = </a:t>
                      </a:r>
                      <a:r>
                        <a:rPr lang="en-US" altLang="ko-KR" sz="2400" b="1" dirty="0" err="1" smtClean="0">
                          <a:solidFill>
                            <a:prstClr val="white"/>
                          </a:solidFill>
                        </a:rPr>
                        <a:t>b</a:t>
                      </a:r>
                      <a:r>
                        <a:rPr lang="en-US" altLang="ko-KR" sz="2400" b="1" baseline="30000" dirty="0" err="1" smtClean="0">
                          <a:solidFill>
                            <a:prstClr val="white"/>
                          </a:solidFill>
                        </a:rPr>
                        <a:t>n</a:t>
                      </a:r>
                      <a:r>
                        <a:rPr lang="en-US" altLang="ko-KR" sz="2400" b="1" dirty="0" err="1" smtClean="0">
                          <a:solidFill>
                            <a:prstClr val="white"/>
                          </a:solidFill>
                        </a:rPr>
                        <a:t>p</a:t>
                      </a:r>
                      <a:r>
                        <a:rPr lang="en-US" altLang="ko-KR" sz="2400" b="1" dirty="0" smtClean="0">
                          <a:solidFill>
                            <a:prstClr val="white"/>
                          </a:solidFill>
                        </a:rPr>
                        <a:t>(n)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      </a:t>
                      </a:r>
                    </a:p>
                    <a:p>
                      <a:pPr latinLnBrk="1"/>
                      <a:r>
                        <a:rPr lang="en-US" altLang="ko-KR" sz="2200" dirty="0" smtClean="0">
                          <a:solidFill>
                            <a:schemeClr val="bg1"/>
                          </a:solidFill>
                        </a:rPr>
                        <a:t>can be transformed into a homogeneous linear</a:t>
                      </a:r>
                      <a:r>
                        <a:rPr lang="en-US" altLang="ko-KR" sz="2200" baseline="0" dirty="0" smtClean="0">
                          <a:solidFill>
                            <a:schemeClr val="bg1"/>
                          </a:solidFill>
                        </a:rPr>
                        <a:t> recurrence that has the characteristic equation</a:t>
                      </a:r>
                    </a:p>
                    <a:p>
                      <a:pPr latinLnBrk="1"/>
                      <a:endParaRPr lang="en-US" altLang="ko-KR" sz="2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    (</a:t>
                      </a:r>
                      <a:r>
                        <a:rPr lang="en-US" altLang="ko-KR" sz="2400" dirty="0" smtClean="0"/>
                        <a:t>a</a:t>
                      </a:r>
                      <a:r>
                        <a:rPr lang="en-US" altLang="ko-KR" sz="2400" baseline="-25000" dirty="0" smtClean="0"/>
                        <a:t>0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US" altLang="ko-KR" sz="2400" dirty="0" smtClean="0"/>
                        <a:t>a</a:t>
                      </a:r>
                      <a:r>
                        <a:rPr lang="en-US" altLang="ko-KR" sz="2400" baseline="-25000" dirty="0" smtClean="0"/>
                        <a:t>1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k-1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+ ∙ ∙ ∙ + </a:t>
                      </a:r>
                      <a:r>
                        <a:rPr lang="en-US" altLang="ko-KR" sz="2400" dirty="0" err="1" smtClean="0"/>
                        <a:t>a</a:t>
                      </a:r>
                      <a:r>
                        <a:rPr lang="en-US" altLang="ko-KR" sz="2400" baseline="-25000" dirty="0" err="1" smtClean="0"/>
                        <a:t>k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) (r</a:t>
                      </a:r>
                      <a:r>
                        <a:rPr lang="ko-KR" alt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– </a:t>
                      </a:r>
                      <a:r>
                        <a:rPr lang="en-US" altLang="ko-KR" sz="24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ko-KR" sz="2400" baseline="300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+1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dirty="0" smtClean="0"/>
                        <a:t>= 0,</a:t>
                      </a:r>
                    </a:p>
                    <a:p>
                      <a:pPr latinLnBrk="1"/>
                      <a:endParaRPr lang="en-US" altLang="ko-KR" sz="2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2200" baseline="0" dirty="0" smtClean="0">
                          <a:solidFill>
                            <a:schemeClr val="bg1"/>
                          </a:solidFill>
                        </a:rPr>
                        <a:t>where </a:t>
                      </a:r>
                      <a:r>
                        <a:rPr lang="en-US" altLang="ko-KR" sz="2200" baseline="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ko-KR" sz="2200" baseline="0" dirty="0" smtClean="0">
                          <a:solidFill>
                            <a:schemeClr val="bg1"/>
                          </a:solidFill>
                        </a:rPr>
                        <a:t> is the degree of </a:t>
                      </a:r>
                      <a:r>
                        <a:rPr lang="en-US" altLang="ko-KR" sz="2200" baseline="0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p(n)</a:t>
                      </a:r>
                      <a:r>
                        <a:rPr lang="en-US" altLang="ko-KR" sz="2200" baseline="0" dirty="0" smtClean="0">
                          <a:solidFill>
                            <a:schemeClr val="bg1"/>
                          </a:solidFill>
                        </a:rPr>
                        <a:t>. Notice that the characteristic equation is composed of two parts:</a:t>
                      </a:r>
                    </a:p>
                    <a:p>
                      <a:pPr latinLnBrk="1"/>
                      <a:endParaRPr lang="en-US" altLang="ko-KR" sz="24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ko-KR" sz="2000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1.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 The characteristic equation for the corresponding homogeneous recurrence</a:t>
                      </a:r>
                    </a:p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ko-KR" sz="2000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2.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</a:rPr>
                        <a:t> A term obtained from the nonhomogeneous part of the recurrence</a:t>
                      </a:r>
                    </a:p>
                    <a:p>
                      <a:pPr latinLnBrk="1"/>
                      <a:endParaRPr lang="en-US" altLang="ko-KR" sz="20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2200" baseline="0" dirty="0" smtClean="0">
                          <a:solidFill>
                            <a:schemeClr val="bg1"/>
                          </a:solidFill>
                        </a:rPr>
                        <a:t>If there is more than one term like </a:t>
                      </a:r>
                      <a:r>
                        <a:rPr lang="en-US" altLang="ko-KR" sz="2200" baseline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altLang="ko-KR" sz="2200" baseline="30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200" baseline="0" dirty="0" err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</a:t>
                      </a:r>
                      <a:r>
                        <a:rPr lang="en-US" altLang="ko-KR" sz="2200" baseline="0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(n)</a:t>
                      </a:r>
                      <a:r>
                        <a:rPr lang="en-US" altLang="ko-KR" sz="2200" baseline="0" dirty="0" smtClean="0">
                          <a:solidFill>
                            <a:schemeClr val="bg1"/>
                          </a:solidFill>
                        </a:rPr>
                        <a:t> on the right side, each one contributes a term to the characteristic equation.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0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176270"/>
            <a:ext cx="11870347" cy="6487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(2)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/>
              <a:t>a</a:t>
            </a:r>
            <a:r>
              <a:rPr lang="en-US" altLang="ko-KR" sz="2400" b="1" baseline="-25000" dirty="0" smtClean="0"/>
              <a:t>1</a:t>
            </a:r>
            <a:r>
              <a:rPr lang="en-US" altLang="ko-KR" sz="2400" b="1" dirty="0" smtClean="0"/>
              <a:t> = 1, a</a:t>
            </a:r>
            <a:r>
              <a:rPr lang="en-US" altLang="ko-KR" sz="2400" b="1" baseline="-25000" dirty="0" smtClean="0"/>
              <a:t>n+1</a:t>
            </a:r>
            <a:r>
              <a:rPr lang="en-US" altLang="ko-KR" sz="2400" b="1" dirty="0" smtClean="0"/>
              <a:t> = 3a</a:t>
            </a:r>
            <a:r>
              <a:rPr lang="en-US" altLang="ko-KR" sz="2400" b="1" baseline="-25000" dirty="0" smtClean="0"/>
              <a:t>n</a:t>
            </a:r>
            <a:r>
              <a:rPr lang="en-US" altLang="ko-KR" sz="2400" b="1" dirty="0" smtClean="0"/>
              <a:t> + 1 (</a:t>
            </a:r>
            <a:r>
              <a:rPr lang="ko-KR" altLang="en-US" sz="2400" b="1" dirty="0" smtClean="0"/>
              <a:t>단</a:t>
            </a:r>
            <a:r>
              <a:rPr lang="en-US" altLang="ko-KR" sz="2400" b="1" dirty="0" smtClean="0"/>
              <a:t>, n= 1, 2, 3, …)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645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 정리를 적용하기 전에 다항식 </a:t>
            </a:r>
            <a:r>
              <a:rPr lang="en-US" altLang="ko-KR" b="1" dirty="0" smtClean="0"/>
              <a:t>p(n)</a:t>
            </a:r>
            <a:r>
              <a:rPr lang="ko-KR" altLang="en-US" b="1" dirty="0" smtClean="0"/>
              <a:t>의 차수는 </a:t>
            </a:r>
            <a:r>
              <a:rPr lang="en-US" altLang="ko-KR" b="1" dirty="0" smtClean="0"/>
              <a:t>n</a:t>
            </a:r>
            <a:r>
              <a:rPr lang="ko-KR" altLang="en-US" b="1" dirty="0" smtClean="0"/>
              <a:t>의 가장 높은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승수가 된다</a:t>
            </a:r>
            <a:r>
              <a:rPr lang="en-US" altLang="ko-KR" b="1" dirty="0" smtClean="0"/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●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이제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정리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B.3]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을 적용해 보자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.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22045"/>
              </p:ext>
            </p:extLst>
          </p:nvPr>
        </p:nvGraphicFramePr>
        <p:xfrm>
          <a:off x="1313842" y="1496826"/>
          <a:ext cx="5086958" cy="1988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613"/>
                <a:gridCol w="1531345"/>
              </a:tblGrid>
              <a:tr h="563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bg1"/>
                          </a:solidFill>
                        </a:rPr>
                        <a:t>다항식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bg1"/>
                          </a:solidFill>
                        </a:rPr>
                        <a:t>차수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1425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</a:rPr>
                        <a:t>P(n)</a:t>
                      </a:r>
                      <a:r>
                        <a:rPr lang="en-US" altLang="ko-KR" sz="2400" b="1" baseline="0" dirty="0" smtClean="0">
                          <a:solidFill>
                            <a:schemeClr val="bg1"/>
                          </a:solidFill>
                        </a:rPr>
                        <a:t> = 3n2 + 4n – 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</a:rPr>
                        <a:t>P(n)</a:t>
                      </a:r>
                      <a:r>
                        <a:rPr lang="en-US" altLang="ko-KR" sz="2400" b="1" baseline="0" dirty="0" smtClean="0">
                          <a:solidFill>
                            <a:schemeClr val="bg1"/>
                          </a:solidFill>
                        </a:rPr>
                        <a:t> = 5n + 7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</a:rPr>
                        <a:t>P(n)</a:t>
                      </a:r>
                      <a:r>
                        <a:rPr lang="en-US" altLang="ko-KR" sz="2400" b="1" baseline="0" dirty="0" smtClean="0">
                          <a:solidFill>
                            <a:schemeClr val="bg1"/>
                          </a:solidFill>
                        </a:rPr>
                        <a:t> = 8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9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B.15]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 smtClean="0"/>
              <a:t>We solve the recurrence :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fontAlgn="t">
              <a:spcBef>
                <a:spcPts val="0"/>
              </a:spcBef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17808"/>
              </p:ext>
            </p:extLst>
          </p:nvPr>
        </p:nvGraphicFramePr>
        <p:xfrm>
          <a:off x="737354" y="1661225"/>
          <a:ext cx="7139161" cy="166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9161"/>
              </a:tblGrid>
              <a:tr h="1661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- 3t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= 4</a:t>
                      </a:r>
                      <a:r>
                        <a:rPr lang="en-US" altLang="ko-KR" sz="2800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(2n</a:t>
                      </a: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+ 1)</a:t>
                      </a:r>
                      <a:r>
                        <a:rPr lang="en-US" altLang="ko-KR" sz="2800" baseline="30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for n &gt; 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 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 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737354" y="3951836"/>
            <a:ext cx="1055232" cy="42098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30370" y="3720974"/>
            <a:ext cx="6480299" cy="105020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The recurrence is not homogeneous because of the term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ko-KR" sz="2400" b="1" baseline="30000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(2n+1) </a:t>
            </a:r>
            <a:r>
              <a:rPr lang="en-US" altLang="ko-KR" sz="2400" b="1" dirty="0" smtClean="0"/>
              <a:t>in the right. 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567881" y="4635374"/>
            <a:ext cx="778598" cy="27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982159" y="4662535"/>
            <a:ext cx="44068" cy="6696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982159" y="5410536"/>
            <a:ext cx="782197" cy="4186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P(n)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170519" y="4549966"/>
            <a:ext cx="0" cy="661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779420" y="5279206"/>
            <a:ext cx="640879" cy="4186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4">
                    <a:lumMod val="75000"/>
                  </a:schemeClr>
                </a:solidFill>
              </a:rPr>
              <a:t>b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B.16]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 smtClean="0"/>
              <a:t>We solve the recurrence :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fontAlgn="t">
              <a:spcBef>
                <a:spcPts val="0"/>
              </a:spcBef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820804"/>
              </p:ext>
            </p:extLst>
          </p:nvPr>
        </p:nvGraphicFramePr>
        <p:xfrm>
          <a:off x="737354" y="1661225"/>
          <a:ext cx="7139161" cy="114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9161"/>
              </a:tblGrid>
              <a:tr h="114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- 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= n</a:t>
                      </a: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- 1</a:t>
                      </a:r>
                      <a:r>
                        <a:rPr lang="en-US" altLang="ko-KR" sz="2800" baseline="30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for n &gt; 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 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737354" y="3359631"/>
            <a:ext cx="1055232" cy="42098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37105" y="3211108"/>
            <a:ext cx="3545982" cy="80052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C00000"/>
                </a:solidFill>
              </a:rPr>
              <a:t>n-1</a:t>
            </a:r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=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b="1" baseline="30000" dirty="0" smtClean="0">
                <a:solidFill>
                  <a:schemeClr val="accent2">
                    <a:lumMod val="75000"/>
                  </a:schemeClr>
                </a:solidFill>
              </a:rPr>
              <a:t>n </a:t>
            </a:r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(n</a:t>
            </a:r>
            <a:r>
              <a:rPr lang="en-US" altLang="ko-KR" sz="2400" b="1" baseline="30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 </a:t>
            </a:r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- 1) 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68794" y="3829816"/>
            <a:ext cx="735769" cy="43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635680" y="3887703"/>
            <a:ext cx="158280" cy="4970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4542497" y="4444901"/>
            <a:ext cx="782197" cy="4186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P(n)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964715" y="3834143"/>
            <a:ext cx="1" cy="550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3666055" y="4441979"/>
            <a:ext cx="640879" cy="4186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4">
                    <a:lumMod val="75000"/>
                  </a:schemeClr>
                </a:solidFill>
              </a:rPr>
              <a:t>b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56967" y="5480734"/>
            <a:ext cx="1055232" cy="42098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90757" y="5290966"/>
            <a:ext cx="2953032" cy="80052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4">
                    <a:lumMod val="75000"/>
                  </a:schemeClr>
                </a:solidFill>
              </a:rPr>
              <a:t>Term</a:t>
            </a:r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en-US" altLang="ko-KR" sz="2400" b="1" dirty="0" smtClean="0"/>
              <a:t> </a:t>
            </a:r>
            <a:r>
              <a:rPr lang="en-US" altLang="ko-KR" sz="2400" b="1" baseline="30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(r</a:t>
            </a:r>
            <a:r>
              <a:rPr lang="en-US" altLang="ko-KR" sz="2400" b="1" baseline="30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- 1)</a:t>
            </a:r>
            <a:r>
              <a:rPr lang="en-US" altLang="ko-KR" sz="2400" b="1" baseline="30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1+1</a:t>
            </a:r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81481"/>
            <a:ext cx="11870347" cy="66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B.17]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 smtClean="0"/>
              <a:t>We solve the recurrence :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fontAlgn="t">
              <a:spcBef>
                <a:spcPts val="0"/>
              </a:spcBef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137230"/>
              </p:ext>
            </p:extLst>
          </p:nvPr>
        </p:nvGraphicFramePr>
        <p:xfrm>
          <a:off x="737354" y="1661226"/>
          <a:ext cx="7139161" cy="1144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9161"/>
              </a:tblGrid>
              <a:tr h="1144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- 2t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= n</a:t>
                      </a: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+ 2</a:t>
                      </a:r>
                      <a:r>
                        <a:rPr lang="en-US" altLang="ko-KR" sz="2800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for n &gt; 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  t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8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737354" y="3951836"/>
            <a:ext cx="1055232" cy="42098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30370" y="3720974"/>
            <a:ext cx="6480299" cy="105020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The recurrence is not homogeneous because of the term </a:t>
            </a:r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 + 2</a:t>
            </a:r>
            <a:r>
              <a:rPr lang="en-US" altLang="ko-KR" sz="2400" b="1" baseline="30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/>
              <a:t>in the right. 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99113" y="4651518"/>
            <a:ext cx="90338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982159" y="4662535"/>
            <a:ext cx="44068" cy="6696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6082071" y="5372742"/>
            <a:ext cx="2566170" cy="4186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n =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1</a:t>
            </a:r>
            <a:r>
              <a:rPr lang="en-US" altLang="ko-KR" sz="2400" b="1" baseline="30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)n</a:t>
            </a:r>
            <a:r>
              <a:rPr lang="en-US" altLang="ko-KR" sz="2400" b="1" baseline="300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82071" y="5974308"/>
            <a:ext cx="2566170" cy="4186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r>
              <a:rPr lang="en-US" altLang="ko-KR" sz="2400" b="1" baseline="30000" dirty="0" smtClean="0">
                <a:solidFill>
                  <a:schemeClr val="bg1"/>
                </a:solidFill>
              </a:rPr>
              <a:t>n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=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2</a:t>
            </a:r>
            <a:r>
              <a:rPr lang="en-US" altLang="ko-KR" sz="2400" b="1" baseline="30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)n</a:t>
            </a:r>
            <a:r>
              <a:rPr lang="en-US" altLang="ko-KR" sz="2400" b="1" baseline="300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402" y="200966"/>
            <a:ext cx="11615896" cy="634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3200" b="1" dirty="0" smtClean="0"/>
              <a:t> 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B.2.3 </a:t>
            </a:r>
            <a:r>
              <a:rPr lang="en-US" altLang="ko-KR" sz="3200" b="1" dirty="0" smtClean="0">
                <a:solidFill>
                  <a:srgbClr val="7030A0"/>
                </a:solidFill>
              </a:rPr>
              <a:t>Change of Variables (Domain Transformations)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/>
              <a:t>Sometimes a recurrence that is not in the form that can be solved by applying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Theorem B.3 </a:t>
            </a:r>
            <a:r>
              <a:rPr lang="en-US" altLang="ko-KR" sz="2400" dirty="0" smtClean="0"/>
              <a:t>can be solved by performing a change of variables to transform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it into a new recurrence that is in that form. </a:t>
            </a:r>
            <a:endParaRPr lang="ko-KR" altLang="ko-KR" sz="24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맑은 고딕" panose="020B0503020000020004" pitchFamily="50" charset="-127"/>
              </a:rPr>
              <a:t>● 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Th</a:t>
            </a:r>
            <a:r>
              <a:rPr lang="en-US" altLang="ko-KR" sz="2400" dirty="0" smtClean="0"/>
              <a:t>e technique is illustrated in the following examples.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맑은 고딕" panose="020B0503020000020004" pitchFamily="50" charset="-127"/>
              </a:rPr>
              <a:t>● 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In these examples, we use </a:t>
            </a:r>
            <a:r>
              <a:rPr lang="en-US" altLang="ko-KR" sz="2400" b="1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T(n)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 for the original recurrence, </a:t>
            </a: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   because t</a:t>
            </a:r>
            <a:r>
              <a:rPr lang="en-US" altLang="ko-KR" sz="2400" baseline="-25000" dirty="0" smtClean="0">
                <a:latin typeface="맑은 고딕" panose="020B0503020000020004" pitchFamily="50" charset="-127"/>
              </a:rPr>
              <a:t>k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 is</a:t>
            </a:r>
            <a:r>
              <a:rPr lang="ko-KR" altLang="en-US" sz="24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used for the new recurrence. </a:t>
            </a: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맑은 고딕" panose="020B0503020000020004" pitchFamily="50" charset="-127"/>
              </a:rPr>
              <a:t>● </a:t>
            </a:r>
            <a:r>
              <a:rPr lang="en-US" altLang="ko-KR" sz="2400" dirty="0">
                <a:latin typeface="맑은 고딕" panose="020B0503020000020004" pitchFamily="50" charset="-127"/>
              </a:rPr>
              <a:t>Th</a:t>
            </a:r>
            <a:r>
              <a:rPr lang="en-US" altLang="ko-KR" sz="2400" dirty="0"/>
              <a:t>e 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notation </a:t>
            </a:r>
            <a:r>
              <a:rPr lang="en-US" altLang="ko-KR" sz="2400" b="1" dirty="0">
                <a:solidFill>
                  <a:srgbClr val="7030A0"/>
                </a:solidFill>
                <a:latin typeface="맑은 고딕" panose="020B0503020000020004" pitchFamily="50" charset="-127"/>
              </a:rPr>
              <a:t>T(n)</a:t>
            </a:r>
            <a:r>
              <a:rPr lang="en-US" altLang="ko-KR" sz="2400" dirty="0">
                <a:latin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means the same things as </a:t>
            </a:r>
            <a:r>
              <a:rPr lang="en-US" altLang="ko-KR" sz="2400" b="1" dirty="0" err="1" smtClean="0">
                <a:latin typeface="맑은 고딕" panose="020B0503020000020004" pitchFamily="50" charset="-127"/>
              </a:rPr>
              <a:t>t</a:t>
            </a:r>
            <a:r>
              <a:rPr lang="en-US" altLang="ko-KR" sz="2400" b="1" baseline="-25000" dirty="0" err="1" smtClean="0">
                <a:latin typeface="맑은 고딕" panose="020B0503020000020004" pitchFamily="50" charset="-127"/>
              </a:rPr>
              <a:t>n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 - namely, </a:t>
            </a: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   that a unique number is associated with each value of n.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200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304" y="170822"/>
            <a:ext cx="11706331" cy="6491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B.18]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 smtClean="0"/>
              <a:t>We solve the recurrence :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fontAlgn="t">
              <a:spcBef>
                <a:spcPts val="0"/>
              </a:spcBef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092659"/>
                  </p:ext>
                </p:extLst>
              </p:nvPr>
            </p:nvGraphicFramePr>
            <p:xfrm>
              <a:off x="707209" y="1544626"/>
              <a:ext cx="8128000" cy="1389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/>
                  </a:tblGrid>
                  <a:tr h="1389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 T(n)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 = T</a:t>
                          </a:r>
                          <a:r>
                            <a:rPr lang="en-US" altLang="ko-KR" sz="3200" baseline="0" dirty="0" smtClean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32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32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ko-KR" sz="32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3200" baseline="0" dirty="0" smtClean="0">
                              <a:solidFill>
                                <a:schemeClr val="bg1"/>
                              </a:solidFill>
                            </a:rPr>
                            <a:t>) 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+ 1    </a:t>
                          </a:r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for n&gt;1, n a power of 2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 T(1)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 =</a:t>
                          </a:r>
                          <a:r>
                            <a:rPr lang="en-US" altLang="ko-KR" sz="2400" baseline="-250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092659"/>
                  </p:ext>
                </p:extLst>
              </p:nvPr>
            </p:nvGraphicFramePr>
            <p:xfrm>
              <a:off x="707209" y="1544626"/>
              <a:ext cx="8128000" cy="1389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/>
                  </a:tblGrid>
                  <a:tr h="13894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" t="-437" r="-300" b="-873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52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304" y="170822"/>
            <a:ext cx="11706331" cy="6491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B.19]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 smtClean="0"/>
              <a:t>We solve the recurrence :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fontAlgn="t">
              <a:spcBef>
                <a:spcPts val="0"/>
              </a:spcBef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0977768"/>
                  </p:ext>
                </p:extLst>
              </p:nvPr>
            </p:nvGraphicFramePr>
            <p:xfrm>
              <a:off x="707209" y="1544626"/>
              <a:ext cx="8128000" cy="1389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/>
                  </a:tblGrid>
                  <a:tr h="1389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 T(n)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 = 2T</a:t>
                          </a:r>
                          <a:r>
                            <a:rPr lang="en-US" altLang="ko-KR" sz="3200" baseline="0" dirty="0" smtClean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32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32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ko-KR" sz="32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3200" baseline="0" dirty="0" smtClean="0">
                              <a:solidFill>
                                <a:schemeClr val="bg1"/>
                              </a:solidFill>
                            </a:rPr>
                            <a:t>) 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+ n - 1    </a:t>
                          </a:r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for n&gt;1, n a power of 2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 T(1)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 =</a:t>
                          </a:r>
                          <a:r>
                            <a:rPr lang="en-US" altLang="ko-KR" sz="2400" baseline="-250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0977768"/>
                  </p:ext>
                </p:extLst>
              </p:nvPr>
            </p:nvGraphicFramePr>
            <p:xfrm>
              <a:off x="707209" y="1544626"/>
              <a:ext cx="8128000" cy="1389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/>
                  </a:tblGrid>
                  <a:tr h="13894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" t="-437" r="-300" b="-873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85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304" y="170822"/>
            <a:ext cx="11706331" cy="6491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[Example B.20]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 smtClean="0"/>
              <a:t>We solve the recurrence :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fontAlgn="t">
              <a:spcBef>
                <a:spcPts val="0"/>
              </a:spcBef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550060"/>
                  </p:ext>
                </p:extLst>
              </p:nvPr>
            </p:nvGraphicFramePr>
            <p:xfrm>
              <a:off x="707209" y="1544626"/>
              <a:ext cx="8128000" cy="1389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/>
                  </a:tblGrid>
                  <a:tr h="13894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 T(n)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 = 7T</a:t>
                          </a:r>
                          <a:r>
                            <a:rPr lang="en-US" altLang="ko-KR" sz="3200" baseline="0" dirty="0" smtClean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32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32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ko-KR" sz="32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3200" baseline="0" dirty="0" smtClean="0">
                              <a:solidFill>
                                <a:schemeClr val="bg1"/>
                              </a:solidFill>
                            </a:rPr>
                            <a:t>) 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+ </a:t>
                          </a:r>
                          <a:r>
                            <a:rPr lang="en-US" altLang="ko-KR" sz="1800" baseline="0" dirty="0" smtClean="0"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24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ko-KR" sz="24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r>
                            <a:rPr lang="en-US" altLang="ko-KR" sz="2000" baseline="300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    </a:t>
                          </a:r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for n&gt;1, n a power of 2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 T(1)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 =</a:t>
                          </a:r>
                          <a:r>
                            <a:rPr lang="en-US" altLang="ko-KR" sz="2400" baseline="-250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550060"/>
                  </p:ext>
                </p:extLst>
              </p:nvPr>
            </p:nvGraphicFramePr>
            <p:xfrm>
              <a:off x="707209" y="1544626"/>
              <a:ext cx="8128000" cy="1389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/>
                  </a:tblGrid>
                  <a:tr h="13894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" t="-437" r="-300" b="-873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52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402" y="281354"/>
            <a:ext cx="11615896" cy="626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 smtClean="0">
                <a:solidFill>
                  <a:srgbClr val="C00000"/>
                </a:solidFill>
              </a:rPr>
              <a:t>▣</a:t>
            </a:r>
            <a:r>
              <a:rPr lang="en-US" altLang="ko-KR" sz="3200" b="1" dirty="0" smtClean="0"/>
              <a:t> 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B.3 </a:t>
            </a:r>
            <a:r>
              <a:rPr lang="en-US" altLang="ko-KR" sz="3200" b="1" dirty="0" smtClean="0">
                <a:solidFill>
                  <a:srgbClr val="7030A0"/>
                </a:solidFill>
              </a:rPr>
              <a:t>Solving Recurrences by Substitution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2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 smtClean="0"/>
              <a:t>Sometimes a recurrence can be solved by using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a technique called </a:t>
            </a:r>
            <a:r>
              <a:rPr lang="en-US" altLang="ko-KR" sz="2200" b="1" dirty="0" smtClean="0"/>
              <a:t>substitution</a:t>
            </a:r>
            <a:r>
              <a:rPr lang="en-US" altLang="ko-KR" sz="22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rgbClr val="C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● 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You can try this method if you cannot obtain a solution using the methods </a:t>
            </a: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   in the last two sections</a:t>
            </a:r>
            <a:r>
              <a:rPr lang="en-US" altLang="ko-KR" sz="2400" dirty="0" smtClean="0"/>
              <a:t>.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맑은 고딕" panose="020B0503020000020004" pitchFamily="50" charset="-127"/>
              </a:rPr>
              <a:t>● 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The following examples illustrate the substitution method. </a:t>
            </a: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0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321014"/>
            <a:ext cx="11870347" cy="63424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▣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[Example </a:t>
            </a:r>
            <a:r>
              <a:rPr lang="en-US" altLang="ko-KR" b="1" dirty="0" smtClean="0">
                <a:solidFill>
                  <a:srgbClr val="C00000"/>
                </a:solidFill>
              </a:rPr>
              <a:t>B.21]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en-US" altLang="ko-KR" sz="2400" dirty="0" smtClean="0"/>
              <a:t>We </a:t>
            </a:r>
            <a:r>
              <a:rPr lang="en-US" altLang="ko-KR" sz="2400" dirty="0"/>
              <a:t>solve the recurrence :</a:t>
            </a:r>
          </a:p>
          <a:p>
            <a:pPr marL="0" indent="0">
              <a:buNone/>
            </a:pPr>
            <a:endParaRPr lang="ko-KR" altLang="ko-KR" sz="2000" b="1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19189"/>
              </p:ext>
            </p:extLst>
          </p:nvPr>
        </p:nvGraphicFramePr>
        <p:xfrm>
          <a:off x="748299" y="1828236"/>
          <a:ext cx="4908924" cy="96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8924"/>
              </a:tblGrid>
              <a:tr h="96859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1</a:t>
                      </a:r>
                      <a:endParaRPr lang="en-US" altLang="ko-KR" sz="2400" b="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+ n     for n &gt; 1</a:t>
                      </a:r>
                      <a:endParaRPr lang="ko-KR" altLang="en-US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2835" y="176270"/>
                <a:ext cx="11870347" cy="64871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(2)</a:t>
                </a:r>
                <a:r>
                  <a:rPr lang="en-US" altLang="ko-KR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400" b="1" dirty="0" smtClean="0"/>
                  <a:t>a</a:t>
                </a:r>
                <a:r>
                  <a:rPr lang="en-US" altLang="ko-KR" sz="2400" b="1" baseline="-25000" dirty="0" smtClean="0"/>
                  <a:t>1</a:t>
                </a:r>
                <a:r>
                  <a:rPr lang="en-US" altLang="ko-KR" sz="2400" b="1" dirty="0" smtClean="0"/>
                  <a:t> = 1, a</a:t>
                </a:r>
                <a:r>
                  <a:rPr lang="en-US" altLang="ko-KR" sz="2400" b="1" baseline="-25000" dirty="0" smtClean="0"/>
                  <a:t>n+1</a:t>
                </a:r>
                <a:r>
                  <a:rPr lang="en-US" altLang="ko-KR" sz="2400" b="1" dirty="0" smtClean="0"/>
                  <a:t> = 3a</a:t>
                </a:r>
                <a:r>
                  <a:rPr lang="en-US" altLang="ko-KR" sz="2400" b="1" baseline="-25000" dirty="0" smtClean="0"/>
                  <a:t>n</a:t>
                </a:r>
                <a:r>
                  <a:rPr lang="en-US" altLang="ko-KR" sz="2400" b="1" dirty="0" smtClean="0"/>
                  <a:t> + 1 (</a:t>
                </a:r>
                <a:r>
                  <a:rPr lang="ko-KR" altLang="en-US" sz="2400" b="1" dirty="0" smtClean="0"/>
                  <a:t>단</a:t>
                </a:r>
                <a:r>
                  <a:rPr lang="en-US" altLang="ko-KR" sz="2400" b="1" dirty="0" smtClean="0"/>
                  <a:t>, n= 1, 2, 3, …)</a:t>
                </a:r>
                <a:endParaRPr lang="en-US" altLang="ko-KR" sz="2400" b="1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:r>
                  <a:rPr lang="en-US" altLang="ko-KR" sz="2000" b="1" dirty="0">
                    <a:solidFill>
                      <a:srgbClr val="7030A0"/>
                    </a:solidFill>
                  </a:rPr>
                  <a:t>▶</a:t>
                </a:r>
                <a:r>
                  <a:rPr lang="en-US" altLang="ko-KR" sz="2000" b="1" dirty="0"/>
                  <a:t> [</a:t>
                </a:r>
                <a:r>
                  <a:rPr lang="ko-KR" altLang="en-US" sz="2000" b="1" dirty="0"/>
                  <a:t>풀이</a:t>
                </a:r>
                <a:r>
                  <a:rPr lang="en-US" altLang="ko-KR" sz="2000" b="1" dirty="0"/>
                  <a:t>] : </a:t>
                </a:r>
              </a:p>
              <a:p>
                <a:pPr marL="0" indent="0">
                  <a:buNone/>
                </a:pPr>
                <a:r>
                  <a:rPr lang="en-US" altLang="ko-KR" sz="1700" dirty="0" smtClean="0"/>
                  <a:t>    </a:t>
                </a:r>
                <a:r>
                  <a:rPr lang="en-US" altLang="ko-KR" sz="2000" dirty="0" smtClean="0"/>
                  <a:t>a</a:t>
                </a:r>
                <a:r>
                  <a:rPr lang="en-US" altLang="ko-KR" sz="2000" baseline="-25000" dirty="0" smtClean="0"/>
                  <a:t>1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= 1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a</a:t>
                </a:r>
                <a:r>
                  <a:rPr lang="en-US" altLang="ko-KR" sz="2000" baseline="-25000" dirty="0"/>
                  <a:t>2</a:t>
                </a:r>
                <a:r>
                  <a:rPr lang="en-US" altLang="ko-KR" sz="2000" dirty="0"/>
                  <a:t> = </a:t>
                </a:r>
                <a:r>
                  <a:rPr lang="en-US" altLang="ko-KR" sz="2000" dirty="0" smtClean="0"/>
                  <a:t>3a</a:t>
                </a:r>
                <a:r>
                  <a:rPr lang="en-US" altLang="ko-KR" sz="2000" baseline="-25000" dirty="0" smtClean="0"/>
                  <a:t>1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+ </a:t>
                </a:r>
                <a:r>
                  <a:rPr lang="en-US" altLang="ko-KR" sz="2000" dirty="0" smtClean="0"/>
                  <a:t>1 </a:t>
                </a:r>
                <a:r>
                  <a:rPr lang="en-US" altLang="ko-KR" sz="2000" dirty="0"/>
                  <a:t>= </a:t>
                </a:r>
                <a:r>
                  <a:rPr lang="en-US" altLang="ko-KR" sz="2000" dirty="0" smtClean="0"/>
                  <a:t>3 + 1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a</a:t>
                </a:r>
                <a:r>
                  <a:rPr lang="en-US" altLang="ko-KR" sz="2000" baseline="-25000" dirty="0" smtClean="0"/>
                  <a:t>3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= </a:t>
                </a:r>
                <a:r>
                  <a:rPr lang="en-US" altLang="ko-KR" sz="2000" dirty="0" smtClean="0"/>
                  <a:t>3a</a:t>
                </a:r>
                <a:r>
                  <a:rPr lang="en-US" altLang="ko-KR" sz="2000" baseline="-25000" dirty="0" smtClean="0"/>
                  <a:t>2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+ 1 = </a:t>
                </a:r>
                <a:r>
                  <a:rPr lang="en-US" altLang="ko-KR" sz="2000" dirty="0" smtClean="0"/>
                  <a:t>3(3 + 1) </a:t>
                </a:r>
                <a:r>
                  <a:rPr lang="en-US" altLang="ko-KR" sz="2000" dirty="0"/>
                  <a:t>+ </a:t>
                </a:r>
                <a:r>
                  <a:rPr lang="en-US" altLang="ko-KR" sz="2000" dirty="0" smtClean="0"/>
                  <a:t>1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          = 3</a:t>
                </a:r>
                <a:r>
                  <a:rPr lang="en-US" altLang="ko-KR" sz="2000" baseline="30000" dirty="0" smtClean="0"/>
                  <a:t>2</a:t>
                </a:r>
                <a:r>
                  <a:rPr lang="en-US" altLang="ko-KR" sz="2000" dirty="0" smtClean="0"/>
                  <a:t> + 3 + 1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a</a:t>
                </a:r>
                <a:r>
                  <a:rPr lang="en-US" altLang="ko-KR" sz="2000" baseline="-25000" dirty="0" smtClean="0"/>
                  <a:t>4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= </a:t>
                </a:r>
                <a:r>
                  <a:rPr lang="en-US" altLang="ko-KR" sz="2000" dirty="0" smtClean="0"/>
                  <a:t>3a</a:t>
                </a:r>
                <a:r>
                  <a:rPr lang="en-US" altLang="ko-KR" sz="2000" baseline="-25000" dirty="0" smtClean="0"/>
                  <a:t>3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+ 1 </a:t>
                </a:r>
                <a:r>
                  <a:rPr lang="en-US" altLang="ko-KR" sz="2000" dirty="0" smtClean="0"/>
                  <a:t>= 3(3</a:t>
                </a:r>
                <a:r>
                  <a:rPr lang="en-US" altLang="ko-KR" sz="2000" baseline="30000" dirty="0" smtClean="0"/>
                  <a:t>2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+ 3 + 1</a:t>
                </a:r>
                <a:r>
                  <a:rPr lang="en-US" altLang="ko-KR" sz="2000" dirty="0" smtClean="0"/>
                  <a:t>) </a:t>
                </a:r>
                <a:r>
                  <a:rPr lang="en-US" altLang="ko-KR" sz="2000" dirty="0"/>
                  <a:t>+ 1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                 = </a:t>
                </a:r>
                <a:r>
                  <a:rPr lang="en-US" altLang="ko-KR" sz="2000" dirty="0" smtClean="0"/>
                  <a:t>3</a:t>
                </a:r>
                <a:r>
                  <a:rPr lang="en-US" altLang="ko-KR" sz="2000" baseline="30000" dirty="0" smtClean="0"/>
                  <a:t>3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+ 3</a:t>
                </a:r>
                <a:r>
                  <a:rPr lang="en-US" altLang="ko-KR" sz="2000" baseline="30000" dirty="0"/>
                  <a:t>2</a:t>
                </a:r>
                <a:r>
                  <a:rPr lang="en-US" altLang="ko-KR" sz="2000" dirty="0"/>
                  <a:t> + </a:t>
                </a:r>
                <a:r>
                  <a:rPr lang="en-US" altLang="ko-KR" sz="2000" dirty="0" smtClean="0"/>
                  <a:t>3 + </a:t>
                </a:r>
                <a:r>
                  <a:rPr lang="en-US" altLang="ko-KR" sz="2000" dirty="0"/>
                  <a:t>1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∙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   ∙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∙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a</a:t>
                </a:r>
                <a:r>
                  <a:rPr lang="en-US" altLang="ko-KR" sz="2000" baseline="-25000" dirty="0"/>
                  <a:t>n</a:t>
                </a:r>
                <a:r>
                  <a:rPr lang="en-US" altLang="ko-KR" sz="2000" dirty="0"/>
                  <a:t> = </a:t>
                </a:r>
                <a:r>
                  <a:rPr lang="en-US" altLang="ko-KR" sz="2000" dirty="0" smtClean="0"/>
                  <a:t>3</a:t>
                </a:r>
                <a:r>
                  <a:rPr lang="en-US" altLang="ko-KR" sz="2000" baseline="30000" dirty="0" smtClean="0"/>
                  <a:t>n-1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+ </a:t>
                </a:r>
                <a:r>
                  <a:rPr lang="en-US" altLang="ko-KR" sz="2000" dirty="0" smtClean="0"/>
                  <a:t>3</a:t>
                </a:r>
                <a:r>
                  <a:rPr lang="en-US" altLang="ko-KR" sz="2000" baseline="30000" dirty="0" smtClean="0"/>
                  <a:t>n-2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+ </a:t>
                </a:r>
                <a:r>
                  <a:rPr lang="en-US" altLang="ko-KR" sz="2000" dirty="0" smtClean="0"/>
                  <a:t>3</a:t>
                </a:r>
                <a:r>
                  <a:rPr lang="en-US" altLang="ko-KR" sz="2000" baseline="30000" dirty="0" smtClean="0"/>
                  <a:t>n-3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+ ∙ </a:t>
                </a:r>
                <a:r>
                  <a:rPr lang="en-US" altLang="ko-KR" sz="2000" dirty="0" smtClean="0"/>
                  <a:t>∙ </a:t>
                </a:r>
                <a:r>
                  <a:rPr lang="en-US" altLang="ko-KR" sz="2000" dirty="0"/>
                  <a:t>∙</a:t>
                </a:r>
                <a:r>
                  <a:rPr lang="en-US" altLang="ko-KR" sz="2000" dirty="0" smtClean="0"/>
                  <a:t> 3 + 1 (</a:t>
                </a:r>
                <a:r>
                  <a:rPr lang="en-US" altLang="ko-KR" sz="2000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altLang="ko-KR" sz="2000" baseline="-25000" dirty="0" smtClean="0">
                    <a:solidFill>
                      <a:srgbClr val="7030A0"/>
                    </a:solidFill>
                  </a:rPr>
                  <a:t>1</a:t>
                </a:r>
                <a:r>
                  <a:rPr lang="en-US" altLang="ko-KR" sz="2000" dirty="0" smtClean="0">
                    <a:solidFill>
                      <a:srgbClr val="7030A0"/>
                    </a:solidFill>
                  </a:rPr>
                  <a:t> = 1, r = 3</a:t>
                </a:r>
                <a:r>
                  <a:rPr lang="ko-KR" altLang="en-US" sz="2000" dirty="0" smtClean="0">
                    <a:solidFill>
                      <a:srgbClr val="7030A0"/>
                    </a:solidFill>
                  </a:rPr>
                  <a:t>인 등비수열의 합</a:t>
                </a:r>
                <a:r>
                  <a:rPr lang="en-US" altLang="ko-KR" sz="2000" dirty="0" smtClean="0"/>
                  <a:t>)</a:t>
                </a:r>
              </a:p>
              <a:p>
                <a:pPr marL="0" indent="0">
                  <a:buNone/>
                </a:pPr>
                <a:endParaRPr lang="en-US" altLang="ko-KR" sz="1700" dirty="0"/>
              </a:p>
              <a:p>
                <a:pPr marL="0" indent="0">
                  <a:buNone/>
                </a:pPr>
                <a:r>
                  <a:rPr lang="en-US" altLang="ko-KR" sz="2100" dirty="0" smtClean="0"/>
                  <a:t> </a:t>
                </a:r>
                <a:r>
                  <a:rPr lang="en-US" altLang="ko-KR" sz="2400" b="1" dirty="0" smtClean="0">
                    <a:solidFill>
                      <a:srgbClr val="FF0000"/>
                    </a:solidFill>
                  </a:rPr>
                  <a:t>∴</a:t>
                </a:r>
                <a:r>
                  <a:rPr lang="en-US" altLang="ko-KR" sz="2400" dirty="0" smtClean="0"/>
                  <a:t>  a</a:t>
                </a:r>
                <a:r>
                  <a:rPr lang="en-US" altLang="ko-KR" sz="2400" baseline="-25000" dirty="0" smtClean="0"/>
                  <a:t>n</a:t>
                </a:r>
                <a:r>
                  <a:rPr lang="en-US" altLang="ko-KR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1(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−1)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3 −1</m:t>
                        </m:r>
                      </m:den>
                    </m:f>
                  </m:oMath>
                </a14:m>
                <a:r>
                  <a:rPr lang="en-US" altLang="ko-KR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400" dirty="0" smtClean="0"/>
              </a:p>
              <a:p>
                <a:pPr marL="0" indent="0">
                  <a:buNone/>
                </a:pPr>
                <a:endParaRPr lang="en-US" altLang="ko-KR" sz="26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35" y="176270"/>
                <a:ext cx="11870347" cy="6487178"/>
              </a:xfrm>
              <a:blipFill rotWithShape="0">
                <a:blip r:embed="rId2"/>
                <a:stretch>
                  <a:fillRect l="-822" t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321014"/>
            <a:ext cx="11870347" cy="63424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▣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[Example </a:t>
            </a:r>
            <a:r>
              <a:rPr lang="en-US" altLang="ko-KR" b="1" dirty="0" smtClean="0">
                <a:solidFill>
                  <a:srgbClr val="C00000"/>
                </a:solidFill>
              </a:rPr>
              <a:t>B.22]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en-US" altLang="ko-KR" sz="2400" dirty="0" smtClean="0"/>
              <a:t>We </a:t>
            </a:r>
            <a:r>
              <a:rPr lang="en-US" altLang="ko-KR" sz="2400" dirty="0"/>
              <a:t>solve the recurrence :</a:t>
            </a:r>
          </a:p>
          <a:p>
            <a:pPr marL="0" indent="0">
              <a:buNone/>
            </a:pPr>
            <a:endParaRPr lang="ko-KR" altLang="ko-KR" sz="2000" b="1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529193"/>
                  </p:ext>
                </p:extLst>
              </p:nvPr>
            </p:nvGraphicFramePr>
            <p:xfrm>
              <a:off x="748299" y="1828236"/>
              <a:ext cx="4908924" cy="1073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08924"/>
                  </a:tblGrid>
                  <a:tr h="968595">
                    <a:tc>
                      <a:txBody>
                        <a:bodyPr/>
                        <a:lstStyle/>
                        <a:p>
                          <a:pPr algn="just" latinLnBrk="1">
                            <a:spcAft>
                              <a:spcPts val="0"/>
                            </a:spcAft>
                          </a:pPr>
                          <a:r>
                            <a:rPr lang="en-US" altLang="ko-KR" sz="2400" b="1" kern="100" dirty="0" smtClean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   t</a:t>
                          </a:r>
                          <a:r>
                            <a:rPr lang="en-US" altLang="ko-KR" sz="2400" b="1" kern="100" baseline="-25000" dirty="0" smtClean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ko-KR" sz="2400" b="1" kern="100" dirty="0" smtClean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2400" b="0" kern="100" dirty="0" smtClean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algn="just" latinLnBrk="1">
                            <a:spcAft>
                              <a:spcPts val="0"/>
                            </a:spcAft>
                          </a:pPr>
                          <a:r>
                            <a:rPr lang="en-US" altLang="ko-KR" sz="2400" b="1" kern="100" dirty="0" smtClean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   t</a:t>
                          </a:r>
                          <a:r>
                            <a:rPr lang="en-US" altLang="ko-KR" sz="2400" b="1" kern="100" baseline="-25000" dirty="0" smtClean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altLang="ko-KR" sz="2400" b="1" kern="100" dirty="0" smtClean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= t</a:t>
                          </a:r>
                          <a:r>
                            <a:rPr lang="en-US" altLang="ko-KR" sz="2400" b="1" kern="100" baseline="-25000" dirty="0" smtClean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n-1</a:t>
                          </a:r>
                          <a:r>
                            <a:rPr lang="en-US" altLang="ko-KR" sz="2400" b="1" kern="100" dirty="0" smtClean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2800" b="1" i="1" kern="100" dirty="0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1" i="1" kern="100" dirty="0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2800" b="1" i="1" kern="100" dirty="0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2400" b="1" kern="100" dirty="0" smtClean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    for n &gt; 1</a:t>
                          </a:r>
                          <a:endParaRPr lang="ko-KR" altLang="en-US" sz="2400" dirty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529193"/>
                  </p:ext>
                </p:extLst>
              </p:nvPr>
            </p:nvGraphicFramePr>
            <p:xfrm>
              <a:off x="748299" y="1828236"/>
              <a:ext cx="4908924" cy="1073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08924"/>
                  </a:tblGrid>
                  <a:tr h="10735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" t="-3933" r="-496" b="-22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04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321014"/>
            <a:ext cx="11870347" cy="63424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▣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[</a:t>
            </a:r>
            <a:r>
              <a:rPr lang="en-US" altLang="ko-KR" b="1" dirty="0" smtClean="0">
                <a:solidFill>
                  <a:srgbClr val="C00000"/>
                </a:solidFill>
              </a:rPr>
              <a:t>Exercises]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/>
              <a:t>1. Solve the following recurrence equations using the characteristic equation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000" b="1" dirty="0" smtClean="0"/>
              <a:t>  (a)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/>
              <a:t>  (b)</a:t>
            </a:r>
            <a:endParaRPr lang="ko-KR" altLang="ko-KR" sz="2000" b="1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93178"/>
              </p:ext>
            </p:extLst>
          </p:nvPr>
        </p:nvGraphicFramePr>
        <p:xfrm>
          <a:off x="887489" y="1853786"/>
          <a:ext cx="5531921" cy="1347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921"/>
              </a:tblGrid>
              <a:tr h="134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1</a:t>
                      </a:r>
                      <a:endParaRPr lang="en-US" altLang="ko-KR" sz="2400" b="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4t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- 3t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n-2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for n &gt; 1</a:t>
                      </a:r>
                      <a:endParaRPr lang="ko-KR" altLang="en-US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80857"/>
              </p:ext>
            </p:extLst>
          </p:nvPr>
        </p:nvGraphicFramePr>
        <p:xfrm>
          <a:off x="887489" y="4258617"/>
          <a:ext cx="6045874" cy="1347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5874"/>
              </a:tblGrid>
              <a:tr h="134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1</a:t>
                      </a:r>
                      <a:endParaRPr lang="en-US" altLang="ko-KR" sz="2400" b="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3t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- 2t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n-2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+ n</a:t>
                      </a:r>
                      <a:r>
                        <a:rPr lang="en-US" altLang="ko-KR" sz="2400" b="1" kern="100" baseline="30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for n &gt; 1</a:t>
                      </a:r>
                      <a:endParaRPr lang="ko-KR" altLang="en-US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6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321014"/>
            <a:ext cx="11870347" cy="63424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/>
              <a:t>  </a:t>
            </a:r>
            <a:r>
              <a:rPr lang="en-US" altLang="ko-KR" sz="2000" b="1" dirty="0" smtClean="0"/>
              <a:t>(c)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/>
              <a:t>  (d)</a:t>
            </a:r>
            <a:endParaRPr lang="ko-KR" altLang="ko-KR" sz="2000" b="1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118627"/>
              </p:ext>
            </p:extLst>
          </p:nvPr>
        </p:nvGraphicFramePr>
        <p:xfrm>
          <a:off x="887488" y="1105067"/>
          <a:ext cx="6045874" cy="1347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5874"/>
              </a:tblGrid>
              <a:tr h="134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1</a:t>
                      </a:r>
                      <a:endParaRPr lang="en-US" altLang="ko-KR" sz="2400" b="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5t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- 6t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n-2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+ 5</a:t>
                      </a:r>
                      <a:r>
                        <a:rPr lang="en-US" altLang="ko-KR" sz="2400" b="1" kern="100" baseline="30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for n &gt; 1</a:t>
                      </a:r>
                      <a:endParaRPr lang="ko-KR" altLang="en-US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385040"/>
              </p:ext>
            </p:extLst>
          </p:nvPr>
        </p:nvGraphicFramePr>
        <p:xfrm>
          <a:off x="887488" y="3492231"/>
          <a:ext cx="7030613" cy="1347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613"/>
              </a:tblGrid>
              <a:tr h="13470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1</a:t>
                      </a:r>
                      <a:endParaRPr lang="en-US" altLang="ko-KR" sz="2400" b="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= 5t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- 6t</a:t>
                      </a:r>
                      <a:r>
                        <a:rPr lang="en-US" altLang="ko-KR" sz="2400" b="1" kern="100" baseline="-25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n-2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+ n</a:t>
                      </a:r>
                      <a:r>
                        <a:rPr lang="en-US" altLang="ko-KR" sz="2400" b="1" kern="100" baseline="30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–</a:t>
                      </a:r>
                      <a:r>
                        <a:rPr lang="en-US" altLang="ko-KR" sz="2400" b="1" kern="1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5n + 7</a:t>
                      </a:r>
                      <a:r>
                        <a:rPr lang="en-US" altLang="ko-KR" sz="2400" b="1" kern="100" baseline="300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for n &gt; 1</a:t>
                      </a:r>
                      <a:endParaRPr lang="ko-KR" altLang="en-US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5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499" y="321014"/>
            <a:ext cx="11585749" cy="63424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▣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[</a:t>
            </a:r>
            <a:r>
              <a:rPr lang="en-US" altLang="ko-KR" b="1" dirty="0" smtClean="0">
                <a:solidFill>
                  <a:srgbClr val="C00000"/>
                </a:solidFill>
              </a:rPr>
              <a:t>Exercises]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/>
              <a:t>2. </a:t>
            </a:r>
            <a:r>
              <a:rPr lang="en-US" altLang="ko-KR" sz="2000" dirty="0" smtClean="0"/>
              <a:t>Solve the following recurrence equations using the characteristic equation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000" b="1" dirty="0" smtClean="0"/>
              <a:t>  (a)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/>
              <a:t>  (b)</a:t>
            </a:r>
            <a:endParaRPr lang="ko-KR" altLang="ko-KR" sz="2000" b="1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5949163"/>
                  </p:ext>
                </p:extLst>
              </p:nvPr>
            </p:nvGraphicFramePr>
            <p:xfrm>
              <a:off x="1038212" y="1853786"/>
              <a:ext cx="8095740" cy="1251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5740"/>
                  </a:tblGrid>
                  <a:tr h="1251155">
                    <a:tc>
                      <a:txBody>
                        <a:bodyPr/>
                        <a:lstStyle/>
                        <a:p>
                          <a:pPr algn="just" latinLnBrk="1">
                            <a:spcAft>
                              <a:spcPts val="0"/>
                            </a:spcAft>
                          </a:pPr>
                          <a:r>
                            <a:rPr lang="en-US" altLang="ko-KR" sz="2400" b="1" kern="100" dirty="0" smtClean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T(1)</a:t>
                          </a:r>
                          <a:r>
                            <a:rPr lang="en-US" altLang="ko-KR" sz="2400" b="1" kern="100" dirty="0" smtClean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marL="0" marR="0" lvl="0" indent="0" algn="ju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   T(n)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 = 2T</a:t>
                          </a:r>
                          <a:r>
                            <a:rPr lang="en-US" altLang="ko-KR" sz="3200" baseline="0" dirty="0" smtClean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32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32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ko-KR" sz="32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3200" baseline="0" dirty="0" smtClean="0">
                              <a:solidFill>
                                <a:schemeClr val="bg1"/>
                              </a:solidFill>
                            </a:rPr>
                            <a:t>) 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+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24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sz="2400" i="1" baseline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i="0" baseline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baseline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sz="24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      for n&gt;1, n a power of 3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5949163"/>
                  </p:ext>
                </p:extLst>
              </p:nvPr>
            </p:nvGraphicFramePr>
            <p:xfrm>
              <a:off x="1038212" y="1853786"/>
              <a:ext cx="8095740" cy="1251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5740"/>
                  </a:tblGrid>
                  <a:tr h="12511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" t="-3883" r="-301" b="-19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177122"/>
                  </p:ext>
                </p:extLst>
              </p:nvPr>
            </p:nvGraphicFramePr>
            <p:xfrm>
              <a:off x="1038211" y="4246685"/>
              <a:ext cx="8095741" cy="1251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5741"/>
                  </a:tblGrid>
                  <a:tr h="1251155">
                    <a:tc>
                      <a:txBody>
                        <a:bodyPr/>
                        <a:lstStyle/>
                        <a:p>
                          <a:pPr algn="just" latinLnBrk="1">
                            <a:spcAft>
                              <a:spcPts val="0"/>
                            </a:spcAft>
                          </a:pPr>
                          <a:r>
                            <a:rPr lang="en-US" altLang="ko-KR" sz="2400" b="1" kern="100" dirty="0" smtClean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T(1)</a:t>
                          </a:r>
                          <a:r>
                            <a:rPr lang="en-US" altLang="ko-KR" sz="2400" b="1" kern="100" dirty="0" smtClean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marL="0" marR="0" lvl="0" indent="0" algn="ju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   T(n)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 = 10T</a:t>
                          </a:r>
                          <a:r>
                            <a:rPr lang="en-US" altLang="ko-KR" sz="3200" baseline="0" dirty="0" smtClean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32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32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ko-KR" sz="32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3200" baseline="0" dirty="0" smtClean="0">
                              <a:solidFill>
                                <a:schemeClr val="bg1"/>
                              </a:solidFill>
                            </a:rPr>
                            <a:t>) 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+ n</a:t>
                          </a:r>
                          <a:r>
                            <a:rPr lang="en-US" altLang="ko-KR" sz="2400" baseline="30000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     for n&gt;1, n a power of 5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177122"/>
                  </p:ext>
                </p:extLst>
              </p:nvPr>
            </p:nvGraphicFramePr>
            <p:xfrm>
              <a:off x="1038211" y="4246685"/>
              <a:ext cx="8095741" cy="1251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5741"/>
                  </a:tblGrid>
                  <a:tr h="12511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5" t="-3398" r="-301" b="-24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56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499" y="321014"/>
            <a:ext cx="11585749" cy="626065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▣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[</a:t>
            </a:r>
            <a:r>
              <a:rPr lang="en-US" altLang="ko-KR" b="1" dirty="0" smtClean="0">
                <a:solidFill>
                  <a:srgbClr val="C00000"/>
                </a:solidFill>
              </a:rPr>
              <a:t>Exercises]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/>
              <a:t>3. </a:t>
            </a:r>
            <a:r>
              <a:rPr lang="en-US" altLang="ko-KR" sz="2000" dirty="0" smtClean="0"/>
              <a:t>Solve the </a:t>
            </a:r>
            <a:r>
              <a:rPr lang="en-US" altLang="ko-KR" sz="2000" dirty="0" smtClean="0"/>
              <a:t>recurrence </a:t>
            </a:r>
            <a:r>
              <a:rPr lang="en-US" altLang="ko-KR" sz="2000" dirty="0" smtClean="0"/>
              <a:t>equations </a:t>
            </a:r>
            <a:r>
              <a:rPr lang="en-US" altLang="ko-KR" sz="2000" dirty="0" smtClean="0">
                <a:solidFill>
                  <a:srgbClr val="C00000"/>
                </a:solidFill>
              </a:rPr>
              <a:t>in</a:t>
            </a:r>
            <a:r>
              <a:rPr lang="ko-KR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</a:rPr>
              <a:t>Exercise 1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using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the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substitution method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b="1" dirty="0" smtClean="0"/>
              <a:t>  (a)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(</a:t>
            </a:r>
            <a:r>
              <a:rPr lang="en-US" altLang="ko-KR" sz="2000" b="1" dirty="0" smtClean="0"/>
              <a:t>b</a:t>
            </a:r>
            <a:r>
              <a:rPr lang="en-US" altLang="ko-KR" sz="2000" b="1" dirty="0" smtClean="0"/>
              <a:t>)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  (c)</a:t>
            </a:r>
            <a:endParaRPr lang="ko-KR" altLang="ko-KR" sz="2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29218"/>
              </p:ext>
            </p:extLst>
          </p:nvPr>
        </p:nvGraphicFramePr>
        <p:xfrm>
          <a:off x="916633" y="2066144"/>
          <a:ext cx="6509099" cy="978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099"/>
              </a:tblGrid>
              <a:tr h="978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aseline="0" dirty="0" smtClean="0"/>
                        <a:t>  </a:t>
                      </a:r>
                      <a:r>
                        <a:rPr lang="en-US" altLang="ko-KR" sz="2400" dirty="0" err="1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4t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   for n &gt; 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49056"/>
              </p:ext>
            </p:extLst>
          </p:nvPr>
        </p:nvGraphicFramePr>
        <p:xfrm>
          <a:off x="916633" y="3674575"/>
          <a:ext cx="6509099" cy="978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099"/>
              </a:tblGrid>
              <a:tr h="978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aseline="0" dirty="0" smtClean="0"/>
                        <a:t>  </a:t>
                      </a:r>
                      <a:r>
                        <a:rPr lang="en-US" altLang="ko-KR" sz="2400" dirty="0" err="1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+ 5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    for n &gt; 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21521"/>
              </p:ext>
            </p:extLst>
          </p:nvPr>
        </p:nvGraphicFramePr>
        <p:xfrm>
          <a:off x="916633" y="5169011"/>
          <a:ext cx="6509099" cy="978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099"/>
              </a:tblGrid>
              <a:tr h="978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aseline="0" dirty="0" smtClean="0"/>
                        <a:t>  </a:t>
                      </a:r>
                      <a:r>
                        <a:rPr lang="en-US" altLang="ko-KR" sz="2400" dirty="0" err="1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+ n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    for n &gt; 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0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499" y="321014"/>
            <a:ext cx="11585749" cy="634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/>
              <a:t>(d)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  </a:t>
            </a:r>
            <a:r>
              <a:rPr lang="en-US" altLang="ko-KR" sz="2000" b="1" dirty="0" smtClean="0"/>
              <a:t>(e)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  (f)</a:t>
            </a:r>
            <a:endParaRPr lang="ko-KR" altLang="ko-KR" sz="2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93958"/>
              </p:ext>
            </p:extLst>
          </p:nvPr>
        </p:nvGraphicFramePr>
        <p:xfrm>
          <a:off x="916633" y="709616"/>
          <a:ext cx="6509099" cy="978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099"/>
              </a:tblGrid>
              <a:tr h="978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aseline="0" dirty="0" smtClean="0"/>
                        <a:t>  </a:t>
                      </a:r>
                      <a:r>
                        <a:rPr lang="en-US" altLang="ko-KR" sz="2400" dirty="0" err="1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+ n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2 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   for n &gt; 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033888"/>
                  </p:ext>
                </p:extLst>
              </p:nvPr>
            </p:nvGraphicFramePr>
            <p:xfrm>
              <a:off x="916631" y="2704903"/>
              <a:ext cx="6509099" cy="1289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9099"/>
                  </a:tblGrid>
                  <a:tr h="122400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aseline="0" dirty="0" smtClean="0"/>
                            <a:t>  </a:t>
                          </a:r>
                          <a:r>
                            <a:rPr lang="en-US" altLang="ko-KR" sz="2400" dirty="0" err="1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r>
                            <a:rPr lang="en-US" altLang="ko-KR" sz="2400" baseline="-25000" dirty="0" err="1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ko-KR" sz="2400" baseline="-250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= </a:t>
                          </a:r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r>
                            <a:rPr lang="en-US" altLang="ko-KR" sz="2400" baseline="-25000" dirty="0" smtClean="0">
                              <a:solidFill>
                                <a:schemeClr val="bg1"/>
                              </a:solidFill>
                            </a:rPr>
                            <a:t>n-1 </a:t>
                          </a:r>
                          <a:r>
                            <a:rPr lang="en-US" altLang="ko-KR" sz="2400" baseline="300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28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8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ko-KR" sz="28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ko-KR" sz="28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8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       for n &gt; 1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  t</a:t>
                          </a:r>
                          <a:r>
                            <a:rPr lang="en-US" altLang="ko-KR" sz="2400" baseline="-25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24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4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ko-KR" altLang="en-US" sz="2400" dirty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033888"/>
                  </p:ext>
                </p:extLst>
              </p:nvPr>
            </p:nvGraphicFramePr>
            <p:xfrm>
              <a:off x="916631" y="2704903"/>
              <a:ext cx="6509099" cy="1289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9099"/>
                  </a:tblGrid>
                  <a:tr h="12896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4" t="-469" r="-374" b="-37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81876"/>
              </p:ext>
            </p:extLst>
          </p:nvPr>
        </p:nvGraphicFramePr>
        <p:xfrm>
          <a:off x="916631" y="4700190"/>
          <a:ext cx="6509099" cy="978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099"/>
              </a:tblGrid>
              <a:tr h="9785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aseline="0" dirty="0" smtClean="0"/>
                        <a:t>  </a:t>
                      </a:r>
                      <a:r>
                        <a:rPr lang="en-US" altLang="ko-KR" sz="2400" dirty="0" err="1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= 3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n-1 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+ 2</a:t>
                      </a:r>
                      <a:r>
                        <a:rPr lang="en-US" altLang="ko-KR" sz="2400" baseline="300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    for n &gt; 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7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499" y="321014"/>
            <a:ext cx="11585749" cy="63424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2000" b="1" dirty="0" smtClean="0"/>
              <a:t>(g)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  </a:t>
            </a:r>
            <a:r>
              <a:rPr lang="en-US" altLang="ko-KR" sz="2000" b="1" dirty="0" smtClean="0"/>
              <a:t>(h)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  </a:t>
            </a:r>
            <a:endParaRPr lang="ko-KR" altLang="ko-KR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9907532"/>
                  </p:ext>
                </p:extLst>
              </p:nvPr>
            </p:nvGraphicFramePr>
            <p:xfrm>
              <a:off x="916633" y="1171840"/>
              <a:ext cx="7041662" cy="1016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41662"/>
                  </a:tblGrid>
                  <a:tr h="97850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aseline="0" dirty="0" smtClean="0"/>
                            <a:t>  </a:t>
                          </a:r>
                          <a:r>
                            <a:rPr lang="en-US" altLang="ko-KR" sz="2400" dirty="0" err="1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r>
                            <a:rPr lang="en-US" altLang="ko-KR" sz="2400" baseline="-25000" dirty="0" err="1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ko-KR" sz="2400" baseline="-250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= 3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ko-KR" sz="24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ko-KR" sz="24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ko-KR" sz="24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400" baseline="-250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+ n</a:t>
                          </a:r>
                          <a:r>
                            <a:rPr lang="en-US" altLang="ko-KR" sz="2400" baseline="300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     for n &gt; 1, n a power of 2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bg1"/>
                              </a:solidFill>
                            </a:rPr>
                            <a:t>  t</a:t>
                          </a:r>
                          <a:r>
                            <a:rPr lang="en-US" altLang="ko-KR" sz="2400" baseline="-25000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r>
                            <a:rPr lang="en-US" altLang="ko-KR" sz="2400" baseline="0" dirty="0" smtClean="0">
                              <a:solidFill>
                                <a:schemeClr val="bg1"/>
                              </a:solidFill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2400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4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ko-KR" altLang="en-US" sz="2400" dirty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9907532"/>
                  </p:ext>
                </p:extLst>
              </p:nvPr>
            </p:nvGraphicFramePr>
            <p:xfrm>
              <a:off x="916633" y="1171840"/>
              <a:ext cx="7041662" cy="1016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41662"/>
                  </a:tblGrid>
                  <a:tr h="101663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7" t="-5357" r="-346" b="-476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1195"/>
              </p:ext>
            </p:extLst>
          </p:nvPr>
        </p:nvGraphicFramePr>
        <p:xfrm>
          <a:off x="916631" y="3569061"/>
          <a:ext cx="7041664" cy="102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664"/>
              </a:tblGrid>
              <a:tr h="1023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aseline="0" dirty="0" smtClean="0"/>
                        <a:t>  </a:t>
                      </a:r>
                      <a:r>
                        <a:rPr lang="en-US" altLang="ko-KR" sz="2400" dirty="0" err="1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= n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n-1          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for n &gt; 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</a:rPr>
                        <a:t>  t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altLang="ko-KR" sz="2400" baseline="-25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3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321014"/>
            <a:ext cx="11870347" cy="634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(3)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/>
              <a:t>a</a:t>
            </a:r>
            <a:r>
              <a:rPr lang="en-US" altLang="ko-KR" sz="2400" b="1" baseline="-25000" dirty="0" smtClean="0"/>
              <a:t>1</a:t>
            </a:r>
            <a:r>
              <a:rPr lang="en-US" altLang="ko-KR" sz="2400" b="1" dirty="0" smtClean="0"/>
              <a:t> = 2, a</a:t>
            </a:r>
            <a:r>
              <a:rPr lang="en-US" altLang="ko-KR" sz="2400" b="1" baseline="-25000" dirty="0" smtClean="0"/>
              <a:t>n+1</a:t>
            </a:r>
            <a:r>
              <a:rPr lang="en-US" altLang="ko-KR" sz="2400" b="1" dirty="0" smtClean="0"/>
              <a:t> - 3a</a:t>
            </a:r>
            <a:r>
              <a:rPr lang="en-US" altLang="ko-KR" sz="2400" b="1" baseline="-25000" dirty="0" smtClean="0"/>
              <a:t>n</a:t>
            </a:r>
            <a:r>
              <a:rPr lang="en-US" altLang="ko-KR" sz="2400" b="1" dirty="0" smtClean="0"/>
              <a:t> = 0 (</a:t>
            </a:r>
            <a:r>
              <a:rPr lang="ko-KR" altLang="en-US" sz="2400" b="1" dirty="0" smtClean="0"/>
              <a:t>단</a:t>
            </a:r>
            <a:r>
              <a:rPr lang="en-US" altLang="ko-KR" sz="2400" b="1" dirty="0" smtClean="0"/>
              <a:t>, n= 1, 2, 3, …)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2100" dirty="0" smtClean="0"/>
          </a:p>
        </p:txBody>
      </p:sp>
    </p:spTree>
    <p:extLst>
      <p:ext uri="{BB962C8B-B14F-4D97-AF65-F5344CB8AC3E}">
        <p14:creationId xmlns:p14="http://schemas.microsoft.com/office/powerpoint/2010/main" val="42174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321014"/>
            <a:ext cx="11870347" cy="634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(3)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/>
              <a:t>a</a:t>
            </a:r>
            <a:r>
              <a:rPr lang="en-US" altLang="ko-KR" sz="2400" b="1" baseline="-25000" dirty="0" smtClean="0"/>
              <a:t>1</a:t>
            </a:r>
            <a:r>
              <a:rPr lang="en-US" altLang="ko-KR" sz="2400" b="1" dirty="0" smtClean="0"/>
              <a:t> = 2, a</a:t>
            </a:r>
            <a:r>
              <a:rPr lang="en-US" altLang="ko-KR" sz="2400" b="1" baseline="-25000" dirty="0" smtClean="0"/>
              <a:t>n+1</a:t>
            </a:r>
            <a:r>
              <a:rPr lang="en-US" altLang="ko-KR" sz="2400" b="1" dirty="0" smtClean="0"/>
              <a:t> - 3a</a:t>
            </a:r>
            <a:r>
              <a:rPr lang="en-US" altLang="ko-KR" sz="2400" b="1" baseline="-25000" dirty="0" smtClean="0"/>
              <a:t>n</a:t>
            </a:r>
            <a:r>
              <a:rPr lang="en-US" altLang="ko-KR" sz="2400" b="1" dirty="0" smtClean="0"/>
              <a:t> = 0 (</a:t>
            </a:r>
            <a:r>
              <a:rPr lang="ko-KR" altLang="en-US" sz="2400" b="1" dirty="0" smtClean="0"/>
              <a:t>단</a:t>
            </a:r>
            <a:r>
              <a:rPr lang="en-US" altLang="ko-KR" sz="2400" b="1" dirty="0" smtClean="0"/>
              <a:t>, n= 1, 2, 3, …)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700" b="1" dirty="0">
                <a:solidFill>
                  <a:srgbClr val="7030A0"/>
                </a:solidFill>
              </a:rPr>
              <a:t>▶</a:t>
            </a:r>
            <a:r>
              <a:rPr lang="en-US" altLang="ko-KR" sz="1700" b="1" dirty="0"/>
              <a:t> [</a:t>
            </a:r>
            <a:r>
              <a:rPr lang="ko-KR" altLang="en-US" sz="1700" b="1" dirty="0"/>
              <a:t>풀이</a:t>
            </a:r>
            <a:r>
              <a:rPr lang="en-US" altLang="ko-KR" sz="1700" b="1" dirty="0"/>
              <a:t>] : </a:t>
            </a:r>
            <a:r>
              <a:rPr lang="en-US" altLang="ko-KR" sz="1700" b="1" dirty="0" smtClean="0"/>
              <a:t> </a:t>
            </a:r>
            <a:r>
              <a:rPr lang="en-US" altLang="ko-KR" sz="1700" b="1" dirty="0" smtClean="0">
                <a:solidFill>
                  <a:srgbClr val="C00000"/>
                </a:solidFill>
              </a:rPr>
              <a:t>“</a:t>
            </a:r>
            <a:r>
              <a:rPr lang="ko-KR" altLang="en-US" sz="1700" b="1" dirty="0" smtClean="0">
                <a:solidFill>
                  <a:srgbClr val="C00000"/>
                </a:solidFill>
              </a:rPr>
              <a:t>등비수열</a:t>
            </a:r>
            <a:r>
              <a:rPr lang="en-US" altLang="ko-KR" sz="1700" b="1" dirty="0" smtClean="0">
                <a:solidFill>
                  <a:srgbClr val="C0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altLang="ko-KR" sz="1700" b="1" dirty="0" smtClean="0"/>
              <a:t>    </a:t>
            </a:r>
            <a:r>
              <a:rPr lang="en-US" altLang="ko-KR" sz="2000" dirty="0" smtClean="0"/>
              <a:t>a</a:t>
            </a:r>
            <a:r>
              <a:rPr lang="en-US" altLang="ko-KR" sz="2000" baseline="-25000" dirty="0" smtClean="0"/>
              <a:t>n+1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3a</a:t>
            </a:r>
            <a:r>
              <a:rPr lang="en-US" altLang="ko-KR" sz="2000" baseline="-25000" dirty="0" smtClean="0"/>
              <a:t>n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 smtClean="0"/>
              <a:t>    a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3a</a:t>
            </a:r>
            <a:r>
              <a:rPr lang="en-US" altLang="ko-KR" sz="2000" baseline="-25000" dirty="0" smtClean="0"/>
              <a:t>1 </a:t>
            </a:r>
            <a:r>
              <a:rPr lang="en-US" altLang="ko-KR" sz="2000" dirty="0" smtClean="0"/>
              <a:t>= 3∙2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smtClean="0"/>
              <a:t>a</a:t>
            </a:r>
            <a:r>
              <a:rPr lang="en-US" altLang="ko-KR" sz="2000" baseline="-25000" dirty="0" smtClean="0"/>
              <a:t>3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3a</a:t>
            </a:r>
            <a:r>
              <a:rPr lang="en-US" altLang="ko-KR" sz="2000" baseline="-25000" dirty="0" smtClean="0"/>
              <a:t>2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3∙3</a:t>
            </a:r>
            <a:r>
              <a:rPr lang="en-US" altLang="ko-KR" sz="2000" dirty="0"/>
              <a:t>∙2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 smtClean="0"/>
              <a:t>    a</a:t>
            </a:r>
            <a:r>
              <a:rPr lang="en-US" altLang="ko-KR" sz="2000" baseline="-25000" dirty="0" smtClean="0"/>
              <a:t>4</a:t>
            </a:r>
            <a:r>
              <a:rPr lang="en-US" altLang="ko-KR" sz="2000" dirty="0" smtClean="0"/>
              <a:t> = 3a</a:t>
            </a:r>
            <a:r>
              <a:rPr lang="en-US" altLang="ko-KR" sz="2000" baseline="-25000" dirty="0" smtClean="0"/>
              <a:t>3 </a:t>
            </a:r>
            <a:r>
              <a:rPr lang="en-US" altLang="ko-KR" sz="2000" dirty="0" smtClean="0"/>
              <a:t>= 3∙3∙3∙2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∙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smtClean="0"/>
              <a:t>∙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a</a:t>
            </a:r>
            <a:r>
              <a:rPr lang="en-US" altLang="ko-KR" sz="2000" baseline="-25000" dirty="0"/>
              <a:t>n</a:t>
            </a:r>
            <a:r>
              <a:rPr lang="en-US" altLang="ko-KR" sz="2000" dirty="0"/>
              <a:t> = </a:t>
            </a:r>
            <a:r>
              <a:rPr lang="en-US" altLang="ko-KR" sz="2000" dirty="0" smtClean="0"/>
              <a:t>3a</a:t>
            </a:r>
            <a:r>
              <a:rPr lang="en-US" altLang="ko-KR" sz="2000" baseline="-25000" dirty="0" smtClean="0"/>
              <a:t>n-1 </a:t>
            </a:r>
            <a:r>
              <a:rPr lang="en-US" altLang="ko-KR" sz="2000" dirty="0"/>
              <a:t>= 3∙3∙3</a:t>
            </a:r>
            <a:r>
              <a:rPr lang="en-US" altLang="ko-KR" sz="2000" dirty="0" smtClean="0"/>
              <a:t>∙</a:t>
            </a:r>
            <a:r>
              <a:rPr lang="en-US" altLang="ko-KR" sz="2000" dirty="0"/>
              <a:t> ∙ ∙ </a:t>
            </a:r>
            <a:r>
              <a:rPr lang="en-US" altLang="ko-KR" sz="2000" dirty="0" smtClean="0"/>
              <a:t>3∙2 (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a</a:t>
            </a:r>
            <a:r>
              <a:rPr lang="en-US" altLang="ko-KR" sz="2000" b="1" baseline="-25000" dirty="0" smtClean="0">
                <a:solidFill>
                  <a:srgbClr val="7030A0"/>
                </a:solidFill>
              </a:rPr>
              <a:t>1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 = 2, r = 3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인 등비수열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                     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FF0000"/>
                </a:solidFill>
              </a:rPr>
              <a:t>n – 1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000" dirty="0" smtClean="0"/>
              <a:t>                  = </a:t>
            </a:r>
            <a:r>
              <a:rPr lang="en-US" altLang="ko-KR" sz="2000" b="1" dirty="0" smtClean="0"/>
              <a:t>3</a:t>
            </a:r>
            <a:r>
              <a:rPr lang="en-US" altLang="ko-KR" sz="2000" b="1" baseline="30000" dirty="0" smtClean="0"/>
              <a:t>(n-1)</a:t>
            </a:r>
            <a:r>
              <a:rPr lang="en-US" altLang="ko-KR" sz="2000" b="1" baseline="30000" dirty="0"/>
              <a:t> </a:t>
            </a:r>
            <a:r>
              <a:rPr lang="en-US" altLang="ko-KR" sz="2000" dirty="0" smtClean="0"/>
              <a:t>∙ </a:t>
            </a:r>
            <a:r>
              <a:rPr lang="en-US" altLang="ko-KR" sz="2000" b="1" dirty="0" smtClean="0"/>
              <a:t>2</a:t>
            </a:r>
            <a:endParaRPr lang="en-US" altLang="ko-KR" sz="2100" b="1" dirty="0" smtClean="0"/>
          </a:p>
          <a:p>
            <a:pPr marL="0" indent="0">
              <a:buNone/>
            </a:pPr>
            <a:r>
              <a:rPr lang="en-US" altLang="ko-KR" sz="2100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100" b="1" dirty="0" smtClean="0">
                <a:solidFill>
                  <a:srgbClr val="FF0000"/>
                </a:solidFill>
              </a:rPr>
              <a:t>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∴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a</a:t>
            </a:r>
            <a:r>
              <a:rPr lang="en-US" altLang="ko-KR" sz="2400" b="1" baseline="-25000" dirty="0" smtClean="0">
                <a:solidFill>
                  <a:srgbClr val="7030A0"/>
                </a:solidFill>
              </a:rPr>
              <a:t>n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= 2∙3</a:t>
            </a:r>
            <a:r>
              <a:rPr lang="en-US" altLang="ko-KR" sz="2400" b="1" baseline="30000" dirty="0" smtClean="0">
                <a:solidFill>
                  <a:srgbClr val="7030A0"/>
                </a:solidFill>
              </a:rPr>
              <a:t>n-1</a:t>
            </a:r>
            <a:endParaRPr lang="en-US" altLang="ko-KR" sz="2400" b="1" baseline="30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100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2093207" y="4230479"/>
            <a:ext cx="1134735" cy="2203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321014"/>
            <a:ext cx="11870347" cy="634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(4)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/>
              <a:t>a</a:t>
            </a:r>
            <a:r>
              <a:rPr lang="en-US" altLang="ko-KR" sz="2400" b="1" baseline="-25000" dirty="0" smtClean="0"/>
              <a:t>1</a:t>
            </a:r>
            <a:r>
              <a:rPr lang="en-US" altLang="ko-KR" sz="2400" b="1" dirty="0" smtClean="0"/>
              <a:t> = 1</a:t>
            </a:r>
            <a:r>
              <a:rPr lang="en-US" altLang="ko-KR" sz="2400" b="1" dirty="0"/>
              <a:t>, </a:t>
            </a:r>
            <a:r>
              <a:rPr lang="en-US" altLang="ko-KR" sz="2400" b="1" dirty="0" smtClean="0"/>
              <a:t>a</a:t>
            </a:r>
            <a:r>
              <a:rPr lang="en-US" altLang="ko-KR" sz="2400" b="1" baseline="-25000" dirty="0" smtClean="0"/>
              <a:t>2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= </a:t>
            </a:r>
            <a:r>
              <a:rPr lang="en-US" altLang="ko-KR" sz="2400" b="1" dirty="0" smtClean="0"/>
              <a:t>3, 2a</a:t>
            </a:r>
            <a:r>
              <a:rPr lang="en-US" altLang="ko-KR" sz="2400" b="1" baseline="-25000" dirty="0" smtClean="0"/>
              <a:t>n+1</a:t>
            </a:r>
            <a:r>
              <a:rPr lang="en-US" altLang="ko-KR" sz="2400" b="1" dirty="0" smtClean="0"/>
              <a:t> = a</a:t>
            </a:r>
            <a:r>
              <a:rPr lang="en-US" altLang="ko-KR" sz="2400" b="1" baseline="-25000" dirty="0" smtClean="0"/>
              <a:t>n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+ </a:t>
            </a:r>
            <a:r>
              <a:rPr lang="en-US" altLang="ko-KR" sz="2400" b="1" dirty="0" smtClean="0"/>
              <a:t>a</a:t>
            </a:r>
            <a:r>
              <a:rPr lang="en-US" altLang="ko-KR" sz="2400" b="1" baseline="-25000" dirty="0" smtClean="0"/>
              <a:t>n+2</a:t>
            </a:r>
            <a:r>
              <a:rPr lang="en-US" altLang="ko-KR" sz="2400" b="1" dirty="0" smtClean="0"/>
              <a:t> (</a:t>
            </a:r>
            <a:r>
              <a:rPr lang="ko-KR" altLang="en-US" sz="2400" b="1" dirty="0" smtClean="0"/>
              <a:t>단</a:t>
            </a:r>
            <a:r>
              <a:rPr lang="en-US" altLang="ko-KR" sz="2400" b="1" dirty="0" smtClean="0"/>
              <a:t>, n= 1, 2, 3, …)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638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321014"/>
            <a:ext cx="11870347" cy="634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C00000"/>
                </a:solidFill>
              </a:rPr>
              <a:t>(4)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/>
              <a:t>a</a:t>
            </a:r>
            <a:r>
              <a:rPr lang="en-US" altLang="ko-KR" sz="2400" b="1" baseline="-25000" dirty="0" smtClean="0"/>
              <a:t>1</a:t>
            </a:r>
            <a:r>
              <a:rPr lang="en-US" altLang="ko-KR" sz="2400" b="1" dirty="0" smtClean="0"/>
              <a:t> = 1</a:t>
            </a:r>
            <a:r>
              <a:rPr lang="en-US" altLang="ko-KR" sz="2400" b="1" dirty="0"/>
              <a:t>, </a:t>
            </a:r>
            <a:r>
              <a:rPr lang="en-US" altLang="ko-KR" sz="2400" b="1" dirty="0" smtClean="0"/>
              <a:t>a</a:t>
            </a:r>
            <a:r>
              <a:rPr lang="en-US" altLang="ko-KR" sz="2400" b="1" baseline="-25000" dirty="0" smtClean="0"/>
              <a:t>2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= </a:t>
            </a:r>
            <a:r>
              <a:rPr lang="en-US" altLang="ko-KR" sz="2400" b="1" dirty="0" smtClean="0"/>
              <a:t>3, 2a</a:t>
            </a:r>
            <a:r>
              <a:rPr lang="en-US" altLang="ko-KR" sz="2400" b="1" baseline="-25000" dirty="0" smtClean="0"/>
              <a:t>n+1</a:t>
            </a:r>
            <a:r>
              <a:rPr lang="en-US" altLang="ko-KR" sz="2400" b="1" dirty="0" smtClean="0"/>
              <a:t> = a</a:t>
            </a:r>
            <a:r>
              <a:rPr lang="en-US" altLang="ko-KR" sz="2400" b="1" baseline="-25000" dirty="0" smtClean="0"/>
              <a:t>n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+ </a:t>
            </a:r>
            <a:r>
              <a:rPr lang="en-US" altLang="ko-KR" sz="2400" b="1" dirty="0" smtClean="0"/>
              <a:t>a</a:t>
            </a:r>
            <a:r>
              <a:rPr lang="en-US" altLang="ko-KR" sz="2400" b="1" baseline="-25000" dirty="0" smtClean="0"/>
              <a:t>n+2</a:t>
            </a:r>
            <a:r>
              <a:rPr lang="en-US" altLang="ko-KR" sz="2400" b="1" dirty="0" smtClean="0"/>
              <a:t> (</a:t>
            </a:r>
            <a:r>
              <a:rPr lang="ko-KR" altLang="en-US" sz="2400" b="1" dirty="0" smtClean="0"/>
              <a:t>단</a:t>
            </a:r>
            <a:r>
              <a:rPr lang="en-US" altLang="ko-KR" sz="2400" b="1" dirty="0" smtClean="0"/>
              <a:t>, n= 1, 2, 3, …)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7030A0"/>
                </a:solidFill>
              </a:rPr>
              <a:t>▶</a:t>
            </a:r>
            <a:r>
              <a:rPr lang="en-US" altLang="ko-KR" sz="2000" b="1" dirty="0"/>
              <a:t> [</a:t>
            </a:r>
            <a:r>
              <a:rPr lang="ko-KR" altLang="en-US" sz="2000" b="1" dirty="0"/>
              <a:t>풀이</a:t>
            </a:r>
            <a:r>
              <a:rPr lang="en-US" altLang="ko-KR" sz="2000" b="1" dirty="0"/>
              <a:t>] : </a:t>
            </a:r>
            <a:r>
              <a:rPr lang="en-US" altLang="ko-KR" sz="2000" b="1" dirty="0">
                <a:solidFill>
                  <a:srgbClr val="C00000"/>
                </a:solidFill>
              </a:rPr>
              <a:t>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등차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중항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”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    2a</a:t>
            </a:r>
            <a:r>
              <a:rPr lang="en-US" altLang="ko-KR" sz="2000" b="1" baseline="-25000" dirty="0" smtClean="0"/>
              <a:t>2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= </a:t>
            </a:r>
            <a:r>
              <a:rPr lang="en-US" altLang="ko-KR" sz="2000" b="1" dirty="0" smtClean="0"/>
              <a:t>a</a:t>
            </a:r>
            <a:r>
              <a:rPr lang="en-US" altLang="ko-KR" sz="2000" b="1" baseline="-25000" dirty="0" smtClean="0"/>
              <a:t>1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+ </a:t>
            </a:r>
            <a:r>
              <a:rPr lang="en-US" altLang="ko-KR" sz="2000" b="1" dirty="0" smtClean="0"/>
              <a:t>a</a:t>
            </a:r>
            <a:r>
              <a:rPr lang="en-US" altLang="ko-KR" sz="2000" b="1" baseline="-25000" dirty="0" smtClean="0"/>
              <a:t>3</a:t>
            </a: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6 = 1 + </a:t>
            </a:r>
            <a:r>
              <a:rPr lang="en-US" altLang="ko-KR" sz="2000" b="1" dirty="0"/>
              <a:t>a</a:t>
            </a:r>
            <a:r>
              <a:rPr lang="en-US" altLang="ko-KR" sz="2000" b="1" baseline="-25000" dirty="0"/>
              <a:t>3</a:t>
            </a:r>
            <a:r>
              <a:rPr lang="en-US" altLang="ko-KR" sz="2000" b="1" dirty="0" smtClean="0"/>
              <a:t>  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∴  </a:t>
            </a:r>
            <a:r>
              <a:rPr lang="en-US" altLang="ko-KR" sz="2000" b="1" dirty="0" smtClean="0"/>
              <a:t>a</a:t>
            </a:r>
            <a:r>
              <a:rPr lang="en-US" altLang="ko-KR" sz="2000" b="1" baseline="-25000" dirty="0" smtClean="0"/>
              <a:t>3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= </a:t>
            </a:r>
            <a:r>
              <a:rPr lang="en-US" altLang="ko-KR" sz="2000" b="1" dirty="0" smtClean="0"/>
              <a:t>5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/>
              <a:t> </a:t>
            </a:r>
          </a:p>
          <a:p>
            <a:pPr marL="0" indent="0">
              <a:buNone/>
            </a:pPr>
            <a:r>
              <a:rPr lang="en-US" altLang="ko-KR" sz="2000" b="1" dirty="0" smtClean="0"/>
              <a:t>    2a</a:t>
            </a:r>
            <a:r>
              <a:rPr lang="en-US" altLang="ko-KR" sz="2000" b="1" baseline="-25000" dirty="0" smtClean="0"/>
              <a:t>3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= </a:t>
            </a:r>
            <a:r>
              <a:rPr lang="en-US" altLang="ko-KR" sz="2000" b="1" dirty="0" smtClean="0"/>
              <a:t>a</a:t>
            </a:r>
            <a:r>
              <a:rPr lang="en-US" altLang="ko-KR" sz="2000" b="1" baseline="-25000" dirty="0" smtClean="0"/>
              <a:t>2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+ </a:t>
            </a:r>
            <a:r>
              <a:rPr lang="en-US" altLang="ko-KR" sz="2000" b="1" dirty="0" smtClean="0"/>
              <a:t>a</a:t>
            </a:r>
            <a:r>
              <a:rPr lang="en-US" altLang="ko-KR" sz="2000" b="1" baseline="-25000" dirty="0" smtClean="0"/>
              <a:t>4</a:t>
            </a:r>
            <a:r>
              <a:rPr lang="en-US" altLang="ko-KR" sz="2000" b="1" dirty="0" smtClean="0"/>
              <a:t>    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10 = 3 + a</a:t>
            </a:r>
            <a:r>
              <a:rPr lang="en-US" altLang="ko-KR" sz="2000" b="1" baseline="-25000" dirty="0" smtClean="0"/>
              <a:t>4   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∴  </a:t>
            </a:r>
            <a:r>
              <a:rPr lang="en-US" altLang="ko-KR" sz="2000" b="1" dirty="0" smtClean="0"/>
              <a:t>a</a:t>
            </a:r>
            <a:r>
              <a:rPr lang="en-US" altLang="ko-KR" sz="2000" b="1" baseline="-25000" dirty="0" smtClean="0"/>
              <a:t>4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= </a:t>
            </a:r>
            <a:r>
              <a:rPr lang="en-US" altLang="ko-KR" sz="2000" b="1" dirty="0" smtClean="0"/>
              <a:t>7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2a</a:t>
            </a:r>
            <a:r>
              <a:rPr lang="en-US" altLang="ko-KR" sz="2000" b="1" baseline="-25000" dirty="0" smtClean="0"/>
              <a:t>4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= </a:t>
            </a:r>
            <a:r>
              <a:rPr lang="en-US" altLang="ko-KR" sz="2000" b="1" dirty="0" smtClean="0"/>
              <a:t>a</a:t>
            </a:r>
            <a:r>
              <a:rPr lang="en-US" altLang="ko-KR" sz="2000" b="1" baseline="-25000" dirty="0" smtClean="0"/>
              <a:t>3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+ </a:t>
            </a:r>
            <a:r>
              <a:rPr lang="en-US" altLang="ko-KR" sz="2000" b="1" dirty="0" smtClean="0"/>
              <a:t>a</a:t>
            </a:r>
            <a:r>
              <a:rPr lang="en-US" altLang="ko-KR" sz="2000" b="1" baseline="-25000" dirty="0" smtClean="0"/>
              <a:t>5</a:t>
            </a:r>
            <a:r>
              <a:rPr lang="en-US" altLang="ko-KR" sz="2000" b="1" dirty="0" smtClean="0"/>
              <a:t>    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</a:t>
            </a:r>
            <a:r>
              <a:rPr lang="en-US" altLang="ko-KR" sz="2000" b="1" dirty="0" smtClean="0"/>
              <a:t>  14 </a:t>
            </a:r>
            <a:r>
              <a:rPr lang="en-US" altLang="ko-KR" sz="2000" b="1" dirty="0"/>
              <a:t>= </a:t>
            </a:r>
            <a:r>
              <a:rPr lang="en-US" altLang="ko-KR" sz="2000" b="1" dirty="0" smtClean="0"/>
              <a:t>5 </a:t>
            </a:r>
            <a:r>
              <a:rPr lang="en-US" altLang="ko-KR" sz="2000" b="1" dirty="0"/>
              <a:t>+ a</a:t>
            </a:r>
            <a:r>
              <a:rPr lang="en-US" altLang="ko-KR" sz="2000" b="1" baseline="-25000" dirty="0"/>
              <a:t>4     </a:t>
            </a:r>
            <a:r>
              <a:rPr lang="en-US" altLang="ko-KR" sz="2000" b="1" dirty="0">
                <a:solidFill>
                  <a:srgbClr val="FF0000"/>
                </a:solidFill>
              </a:rPr>
              <a:t>∴  </a:t>
            </a:r>
            <a:r>
              <a:rPr lang="en-US" altLang="ko-KR" sz="2000" b="1" dirty="0"/>
              <a:t>a</a:t>
            </a:r>
            <a:r>
              <a:rPr lang="en-US" altLang="ko-KR" sz="2000" b="1" baseline="-25000" dirty="0"/>
              <a:t>4</a:t>
            </a:r>
            <a:r>
              <a:rPr lang="en-US" altLang="ko-KR" sz="2000" b="1" dirty="0"/>
              <a:t> = </a:t>
            </a:r>
            <a:r>
              <a:rPr lang="en-US" altLang="ko-KR" sz="2000" b="1" dirty="0" smtClean="0"/>
              <a:t>9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</a:t>
            </a:r>
            <a:r>
              <a:rPr lang="en-US" altLang="ko-KR" sz="2000" dirty="0" smtClean="0"/>
              <a:t>∙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</a:t>
            </a:r>
            <a:r>
              <a:rPr lang="en-US" altLang="ko-KR" sz="2000" dirty="0" smtClean="0"/>
              <a:t>∙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   ∴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a</a:t>
            </a:r>
            <a:r>
              <a:rPr lang="en-US" altLang="ko-KR" sz="2400" b="1" baseline="-25000" dirty="0" smtClean="0">
                <a:solidFill>
                  <a:srgbClr val="7030A0"/>
                </a:solidFill>
              </a:rPr>
              <a:t>n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= 2n - 1</a:t>
            </a:r>
            <a:endParaRPr lang="en-US" altLang="ko-KR" sz="2400" b="1" baseline="30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3128</Words>
  <Application>Microsoft Office PowerPoint</Application>
  <PresentationFormat>와이드스크린</PresentationFormat>
  <Paragraphs>737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돋움체</vt:lpstr>
      <vt:lpstr>맑은 고딕</vt:lpstr>
      <vt:lpstr>바탕</vt:lpstr>
      <vt:lpstr>Arial</vt:lpstr>
      <vt:lpstr>Cambria Math</vt:lpstr>
      <vt:lpstr>Times New Roman</vt:lpstr>
      <vt:lpstr>Office 테마</vt:lpstr>
      <vt:lpstr>5. 점화식 풀이    (Solving Recurrence Equations)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알고리즘기초</dc:title>
  <dc:creator>cse11</dc:creator>
  <cp:lastModifiedBy>cse11</cp:lastModifiedBy>
  <cp:revision>275</cp:revision>
  <cp:lastPrinted>2016-08-29T02:39:01Z</cp:lastPrinted>
  <dcterms:created xsi:type="dcterms:W3CDTF">2016-07-06T08:47:09Z</dcterms:created>
  <dcterms:modified xsi:type="dcterms:W3CDTF">2017-12-01T07:46:32Z</dcterms:modified>
</cp:coreProperties>
</file>