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80" r:id="rId3"/>
    <p:sldId id="328" r:id="rId4"/>
    <p:sldId id="329" r:id="rId5"/>
    <p:sldId id="29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1" r:id="rId17"/>
    <p:sldId id="342" r:id="rId18"/>
    <p:sldId id="343" r:id="rId19"/>
    <p:sldId id="344" r:id="rId20"/>
    <p:sldId id="345" r:id="rId21"/>
    <p:sldId id="34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CFA"/>
    <a:srgbClr val="0049D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7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E902-CCC8-410D-B7C3-36BB9012B8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3" y="540327"/>
            <a:ext cx="11409218" cy="6224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▣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Greedy Approach 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ko-KR" altLang="en-US" b="1" dirty="0" smtClean="0">
                <a:solidFill>
                  <a:srgbClr val="002060"/>
                </a:solidFill>
              </a:rPr>
              <a:t>탐욕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접근법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각 단계의 부분 문제를 </a:t>
            </a:r>
            <a:r>
              <a:rPr lang="ko-KR" altLang="en-US" sz="2000" b="1" dirty="0" err="1" smtClean="0"/>
              <a:t>풀때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근시안적으로 </a:t>
            </a:r>
            <a:r>
              <a:rPr lang="ko-KR" altLang="en-US" sz="2000" b="1" dirty="0" err="1" smtClean="0"/>
              <a:t>최적해를</a:t>
            </a:r>
            <a:r>
              <a:rPr lang="ko-KR" altLang="en-US" sz="2000" b="1" dirty="0" smtClean="0"/>
              <a:t> 구한다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●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동적 프로그래밍</a:t>
            </a:r>
            <a:r>
              <a:rPr lang="en-US" altLang="ko-KR" sz="2000" b="1" dirty="0" smtClean="0"/>
              <a:t>(Dynamic Programming)</a:t>
            </a:r>
            <a:r>
              <a:rPr lang="ko-KR" altLang="en-US" sz="2000" b="1" dirty="0" smtClean="0"/>
              <a:t>보다 효율적이긴 하지만 반드시 </a:t>
            </a:r>
            <a:r>
              <a:rPr lang="ko-KR" altLang="en-US" sz="2000" b="1" dirty="0" err="1" smtClean="0"/>
              <a:t>최적해를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구한다는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보장은 하지 못한다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●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순서대로 답을 하나씩 모아서 최종 답을 구축하는데 가장 좋아 보이는 답을 선택하여 모은다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어떤 선택이든지 선택할 당시는 최적이다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전체적으로 최적인 해를 구하고 싶지만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항상 최적인 해를 얻는다는 보장은 없다</a:t>
            </a:r>
            <a:r>
              <a:rPr lang="en-US" altLang="ko-KR" sz="2000" b="1" dirty="0" smtClean="0"/>
              <a:t>.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8122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540327"/>
            <a:ext cx="11398827" cy="6224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002060"/>
                </a:solidFill>
              </a:rPr>
              <a:t>4.3.2 </a:t>
            </a:r>
            <a:r>
              <a:rPr lang="en-US" altLang="ko-KR" b="1" dirty="0">
                <a:solidFill>
                  <a:srgbClr val="002060"/>
                </a:solidFill>
              </a:rPr>
              <a:t>Scheduling with Deadline</a:t>
            </a:r>
            <a:endParaRPr lang="en-US" altLang="ko-KR" b="1" kern="100" dirty="0" smtClean="0">
              <a:solidFill>
                <a:srgbClr val="00206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C00000"/>
                </a:solidFill>
              </a:rPr>
              <a:t>● </a:t>
            </a:r>
            <a:r>
              <a:rPr lang="ko-KR" altLang="ko-KR" sz="2000" dirty="0" smtClean="0"/>
              <a:t>이러한 </a:t>
            </a:r>
            <a:r>
              <a:rPr lang="ko-KR" altLang="ko-KR" sz="2000" dirty="0"/>
              <a:t>스케줄링 문제에서</a:t>
            </a:r>
            <a:r>
              <a:rPr lang="en-US" altLang="ko-KR" sz="2000" dirty="0"/>
              <a:t>, </a:t>
            </a:r>
            <a:r>
              <a:rPr lang="ko-KR" altLang="ko-KR" sz="2000" dirty="0"/>
              <a:t>각각의</a:t>
            </a:r>
            <a:r>
              <a:rPr lang="en-US" altLang="ko-KR" sz="2000" dirty="0"/>
              <a:t> Job</a:t>
            </a:r>
            <a:r>
              <a:rPr lang="ko-KR" altLang="ko-KR" sz="2000" dirty="0"/>
              <a:t>은</a:t>
            </a:r>
            <a:r>
              <a:rPr lang="en-US" altLang="ko-KR" sz="2000" dirty="0"/>
              <a:t> service </a:t>
            </a:r>
            <a:r>
              <a:rPr lang="en-US" altLang="ko-KR" sz="2000" dirty="0" smtClean="0"/>
              <a:t>time (</a:t>
            </a:r>
            <a:r>
              <a:rPr lang="en-US" altLang="ko-KR" sz="2000" dirty="0"/>
              <a:t>Job</a:t>
            </a:r>
            <a:r>
              <a:rPr lang="ko-KR" altLang="ko-KR" sz="2000" dirty="0"/>
              <a:t>을 완료하는데 걸리는 시간</a:t>
            </a:r>
            <a:r>
              <a:rPr lang="en-US" altLang="ko-KR" sz="2000" dirty="0"/>
              <a:t> =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one-unit </a:t>
            </a:r>
            <a:r>
              <a:rPr lang="en-US" altLang="ko-KR" sz="2000" dirty="0"/>
              <a:t>time), deadline, profit</a:t>
            </a:r>
            <a:r>
              <a:rPr lang="ko-KR" altLang="ko-KR" sz="2000" dirty="0"/>
              <a:t>을 갖는다</a:t>
            </a:r>
            <a:r>
              <a:rPr lang="en-US" altLang="ko-KR" sz="2000" dirty="0"/>
              <a:t>. </a:t>
            </a:r>
            <a:r>
              <a:rPr lang="ko-KR" altLang="ko-KR" sz="2000" dirty="0"/>
              <a:t>만일 그</a:t>
            </a:r>
            <a:r>
              <a:rPr lang="en-US" altLang="ko-KR" sz="2000" dirty="0"/>
              <a:t> Job</a:t>
            </a:r>
            <a:r>
              <a:rPr lang="ko-KR" altLang="ko-KR" sz="2000" dirty="0"/>
              <a:t>이</a:t>
            </a:r>
            <a:r>
              <a:rPr lang="en-US" altLang="ko-KR" sz="2000" dirty="0"/>
              <a:t> deadline </a:t>
            </a:r>
            <a:r>
              <a:rPr lang="ko-KR" altLang="ko-KR" sz="2000" dirty="0"/>
              <a:t>이전에 시작된다면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그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profit</a:t>
            </a:r>
            <a:r>
              <a:rPr lang="ko-KR" altLang="ko-KR" sz="2000" dirty="0"/>
              <a:t>을 얻게 된다</a:t>
            </a:r>
            <a:r>
              <a:rPr lang="en-US" altLang="ko-KR" sz="2000" dirty="0"/>
              <a:t>. </a:t>
            </a:r>
            <a:r>
              <a:rPr lang="ko-KR" altLang="ko-KR" sz="2000" dirty="0"/>
              <a:t>그 목적은 </a:t>
            </a:r>
            <a:r>
              <a:rPr lang="en-US" altLang="ko-KR" sz="2000" b="1" dirty="0">
                <a:solidFill>
                  <a:srgbClr val="C00000"/>
                </a:solidFill>
              </a:rPr>
              <a:t>total profit</a:t>
            </a:r>
            <a:r>
              <a:rPr lang="ko-KR" altLang="ko-KR" sz="2000" b="1" dirty="0">
                <a:solidFill>
                  <a:srgbClr val="C00000"/>
                </a:solidFill>
              </a:rPr>
              <a:t>을 </a:t>
            </a:r>
            <a:r>
              <a:rPr lang="en-US" altLang="ko-KR" sz="2000" b="1" dirty="0">
                <a:solidFill>
                  <a:srgbClr val="C00000"/>
                </a:solidFill>
              </a:rPr>
              <a:t>maximizing</a:t>
            </a:r>
            <a:r>
              <a:rPr lang="en-US" altLang="ko-KR" sz="2000" dirty="0"/>
              <a:t> </a:t>
            </a:r>
            <a:r>
              <a:rPr lang="ko-KR" altLang="ko-KR" sz="2000" dirty="0"/>
              <a:t>하도록 그</a:t>
            </a:r>
            <a:r>
              <a:rPr lang="en-US" altLang="ko-KR" sz="2000" dirty="0"/>
              <a:t> Job</a:t>
            </a:r>
            <a:r>
              <a:rPr lang="ko-KR" altLang="ko-KR" sz="2000" dirty="0"/>
              <a:t>들을 스케줄 하는 </a:t>
            </a:r>
            <a:r>
              <a:rPr lang="ko-KR" altLang="ko-KR" sz="2000" dirty="0" smtClean="0"/>
              <a:t>것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이다</a:t>
            </a:r>
            <a:r>
              <a:rPr lang="en-US" altLang="ko-KR" sz="2000" dirty="0"/>
              <a:t>. </a:t>
            </a:r>
            <a:r>
              <a:rPr lang="ko-KR" altLang="ko-KR" sz="2000" dirty="0"/>
              <a:t>모든</a:t>
            </a:r>
            <a:r>
              <a:rPr lang="en-US" altLang="ko-KR" sz="2000" dirty="0"/>
              <a:t> Job</a:t>
            </a:r>
            <a:r>
              <a:rPr lang="ko-KR" altLang="ko-KR" sz="2000" dirty="0"/>
              <a:t>들이 반드시 스케줄 될 필요는 없다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C00000"/>
                </a:solidFill>
              </a:rPr>
              <a:t>● </a:t>
            </a:r>
            <a:r>
              <a:rPr lang="ko-KR" altLang="ko-KR" sz="2000" dirty="0" smtClean="0"/>
              <a:t>우리는 </a:t>
            </a:r>
            <a:r>
              <a:rPr lang="ko-KR" altLang="ko-KR" sz="2000" dirty="0"/>
              <a:t>어떤</a:t>
            </a:r>
            <a:r>
              <a:rPr lang="en-US" altLang="ko-KR" sz="2000" dirty="0"/>
              <a:t> Job</a:t>
            </a:r>
            <a:r>
              <a:rPr lang="ko-KR" altLang="ko-KR" sz="2000" dirty="0"/>
              <a:t>이 자신의</a:t>
            </a:r>
            <a:r>
              <a:rPr lang="en-US" altLang="ko-KR" sz="2000" dirty="0"/>
              <a:t> deadline </a:t>
            </a:r>
            <a:r>
              <a:rPr lang="ko-KR" altLang="ko-KR" sz="2000" dirty="0"/>
              <a:t>이후에 </a:t>
            </a:r>
            <a:r>
              <a:rPr lang="ko-KR" altLang="ko-KR" sz="2000" dirty="0" err="1"/>
              <a:t>스케줄되는</a:t>
            </a:r>
            <a:r>
              <a:rPr lang="ko-KR" altLang="ko-KR" sz="2000" dirty="0"/>
              <a:t> 것을 고려할 필요가 없다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왜냐하면</a:t>
            </a:r>
            <a:r>
              <a:rPr lang="en-US" altLang="ko-KR" sz="2000" dirty="0"/>
              <a:t>, </a:t>
            </a:r>
            <a:r>
              <a:rPr lang="ko-KR" altLang="ko-KR" sz="2000" dirty="0"/>
              <a:t>전혀 그</a:t>
            </a:r>
            <a:r>
              <a:rPr lang="en-US" altLang="ko-KR" sz="2000" dirty="0"/>
              <a:t> Job</a:t>
            </a:r>
            <a:r>
              <a:rPr lang="ko-KR" altLang="ko-KR" sz="2000" dirty="0"/>
              <a:t>을 스케줄 하지 않는 것과 마찬가지로 그 스케줄은 같은</a:t>
            </a:r>
            <a:r>
              <a:rPr lang="en-US" altLang="ko-KR" sz="2000" dirty="0"/>
              <a:t> profit</a:t>
            </a:r>
            <a:r>
              <a:rPr lang="ko-KR" altLang="ko-KR" sz="2000" dirty="0"/>
              <a:t>을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기 </a:t>
            </a:r>
            <a:r>
              <a:rPr lang="ko-KR" altLang="ko-KR" sz="2000" dirty="0"/>
              <a:t>때문이다</a:t>
            </a:r>
            <a:r>
              <a:rPr lang="en-US" altLang="ko-KR" sz="2000" dirty="0"/>
              <a:t>. </a:t>
            </a:r>
            <a:r>
              <a:rPr lang="ko-KR" altLang="ko-KR" sz="2000" dirty="0"/>
              <a:t>우리는 그러한 스케줄을 </a:t>
            </a:r>
            <a:r>
              <a:rPr lang="en-US" altLang="ko-KR" sz="2000" b="1" dirty="0"/>
              <a:t>“impossible” </a:t>
            </a:r>
            <a:r>
              <a:rPr lang="ko-KR" altLang="ko-KR" sz="2000" dirty="0"/>
              <a:t>이라 부른다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다음 </a:t>
            </a:r>
            <a:r>
              <a:rPr lang="ko-KR" altLang="ko-KR" sz="2000" dirty="0"/>
              <a:t>예는 이러한 문제를 보인 것이다</a:t>
            </a:r>
            <a:r>
              <a:rPr lang="en-US" altLang="ko-KR" sz="2000" dirty="0"/>
              <a:t>.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17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540327"/>
            <a:ext cx="11398827" cy="622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[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Example 1</a:t>
            </a:r>
            <a:r>
              <a:rPr lang="en-US" altLang="ko-KR" sz="2400" b="1" dirty="0" smtClean="0"/>
              <a:t>] : </a:t>
            </a:r>
            <a:r>
              <a:rPr lang="ko-KR" altLang="ko-KR" sz="2400" dirty="0"/>
              <a:t>다음과 같은</a:t>
            </a:r>
            <a:r>
              <a:rPr lang="en-US" altLang="ko-KR" sz="2400" dirty="0"/>
              <a:t> Job, deadline, profit</a:t>
            </a:r>
            <a:r>
              <a:rPr lang="ko-KR" altLang="ko-KR" sz="2400" dirty="0"/>
              <a:t>을 갖는다고 가정하자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(</a:t>
            </a:r>
            <a:r>
              <a:rPr lang="ko-KR" altLang="ko-KR" sz="2400" dirty="0"/>
              <a:t>단</a:t>
            </a:r>
            <a:r>
              <a:rPr lang="en-US" altLang="ko-KR" sz="2400" dirty="0"/>
              <a:t>, </a:t>
            </a:r>
            <a:r>
              <a:rPr lang="ko-KR" altLang="ko-KR" sz="2400" dirty="0"/>
              <a:t>각각의</a:t>
            </a:r>
            <a:r>
              <a:rPr lang="en-US" altLang="ko-KR" sz="2400" dirty="0"/>
              <a:t> Job</a:t>
            </a:r>
            <a:r>
              <a:rPr lang="ko-KR" altLang="ko-KR" sz="2400" dirty="0"/>
              <a:t>들이 완료되는데 걸리는</a:t>
            </a:r>
            <a:r>
              <a:rPr lang="en-US" altLang="ko-KR" sz="2400" dirty="0"/>
              <a:t> service time</a:t>
            </a:r>
            <a:r>
              <a:rPr lang="ko-KR" altLang="ko-KR" sz="2400" dirty="0" smtClean="0"/>
              <a:t>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</a:t>
            </a:r>
            <a:r>
              <a:rPr lang="en-US" altLang="ko-KR" sz="2400" dirty="0"/>
              <a:t>1-unit time</a:t>
            </a:r>
            <a:r>
              <a:rPr lang="ko-KR" altLang="ko-KR" sz="2400" dirty="0"/>
              <a:t>으로 가정한다</a:t>
            </a:r>
            <a:r>
              <a:rPr lang="en-US" altLang="ko-KR" sz="2400" dirty="0"/>
              <a:t>.)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73212"/>
              </p:ext>
            </p:extLst>
          </p:nvPr>
        </p:nvGraphicFramePr>
        <p:xfrm>
          <a:off x="2466975" y="2438399"/>
          <a:ext cx="4591051" cy="235267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11729"/>
                <a:gridCol w="1639661"/>
                <a:gridCol w="1639661"/>
              </a:tblGrid>
              <a:tr h="7842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Job</a:t>
                      </a:r>
                      <a:endParaRPr lang="ko-KR" sz="20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Deadline(d</a:t>
                      </a:r>
                      <a:r>
                        <a:rPr lang="en-US" sz="2000" b="1" kern="100" baseline="-250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20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Profit(</a:t>
                      </a:r>
                      <a:r>
                        <a:rPr lang="en-US" sz="2000" b="1" kern="100" dirty="0" err="1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000" b="1" kern="100" baseline="-25000" dirty="0" err="1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20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kern="100" baseline="-250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2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kern="100" baseline="-250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35</a:t>
                      </a:r>
                      <a:endParaRPr lang="ko-KR" sz="2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kern="100" baseline="-250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25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kern="100" baseline="-2500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2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40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222" y="191911"/>
            <a:ext cx="11616267" cy="657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 </a:t>
            </a:r>
            <a:r>
              <a:rPr lang="en-US" altLang="ko-KR" sz="2000" b="1" kern="100" dirty="0" smtClean="0">
                <a:latin typeface="+mj-ea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ko-KR" sz="2000" b="1" kern="100" dirty="0">
                <a:latin typeface="+mj-ea"/>
                <a:ea typeface="+mj-ea"/>
                <a:cs typeface="Times New Roman" panose="02020603050405020304" pitchFamily="18" charset="0"/>
              </a:rPr>
              <a:t>Job 1</a:t>
            </a:r>
            <a:r>
              <a:rPr lang="ko-KR" altLang="ko-KR" sz="2000" b="1" kern="100" dirty="0">
                <a:latin typeface="+mj-ea"/>
                <a:ea typeface="+mj-ea"/>
                <a:cs typeface="Times New Roman" panose="02020603050405020304" pitchFamily="18" charset="0"/>
              </a:rPr>
              <a:t>이</a:t>
            </a:r>
            <a:r>
              <a:rPr lang="en-US" altLang="ko-KR" sz="2000" b="1" kern="100" dirty="0">
                <a:latin typeface="+mj-ea"/>
                <a:ea typeface="+mj-ea"/>
                <a:cs typeface="Times New Roman" panose="02020603050405020304" pitchFamily="18" charset="0"/>
              </a:rPr>
              <a:t> deadline = 2”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을 갖는다고 말할 때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endParaRPr lang="en-US" altLang="ko-KR" sz="2000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   Job 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은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 time = 1 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혹은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 time = 2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에서 시작될 수 있다는 것을 의미한다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endParaRPr lang="en-US" altLang="ko-KR" sz="2000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   Time 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= 0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은 존재하지 않는다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. Job 2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은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 deadline = 1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을 갖기 때문에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endParaRPr lang="en-US" altLang="ko-KR" sz="2000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   </a:t>
            </a:r>
            <a:r>
              <a:rPr lang="ko-KR" altLang="ko-KR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그</a:t>
            </a:r>
            <a:r>
              <a:rPr lang="en-US" altLang="ko-KR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Job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은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 time = 1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에서만 시작될 수 있다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그 가능한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 schedule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과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 total profit</a:t>
            </a:r>
            <a:r>
              <a:rPr lang="ko-KR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은 다음과 같다</a:t>
            </a:r>
            <a:r>
              <a:rPr lang="en-US" altLang="ko-KR" sz="2000" kern="1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en-US" altLang="ko-KR" sz="2000" b="1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33475" y="628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47433"/>
              </p:ext>
            </p:extLst>
          </p:nvPr>
        </p:nvGraphicFramePr>
        <p:xfrm>
          <a:off x="866774" y="2154220"/>
          <a:ext cx="4781551" cy="287497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70945"/>
                <a:gridCol w="3010606"/>
              </a:tblGrid>
              <a:tr h="7756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Schedule</a:t>
                      </a:r>
                      <a:endParaRPr lang="ko-KR" sz="20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Total profit</a:t>
                      </a:r>
                      <a:endParaRPr lang="ko-KR" sz="20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9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[1, 3]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30 + 25 = 55</a:t>
                      </a:r>
                      <a:endParaRPr lang="ko-KR" sz="20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9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[2, 1]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35 + 30 = 65</a:t>
                      </a:r>
                      <a:endParaRPr lang="ko-KR" sz="20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9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[2, 3]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35 + 25 = 60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9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[3, 1]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25 + 30 = 55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9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[4, 1]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40 + 30 = 70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9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[4, 3]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40 + 25 = 65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222" y="191911"/>
            <a:ext cx="11616267" cy="657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 </a:t>
            </a:r>
            <a:r>
              <a:rPr lang="ko-KR" altLang="ko-KR" sz="2000" dirty="0"/>
              <a:t>불가능한 스케줄</a:t>
            </a:r>
            <a:r>
              <a:rPr lang="en-US" altLang="ko-KR" sz="2000" dirty="0"/>
              <a:t>(impossible schedule)</a:t>
            </a:r>
            <a:r>
              <a:rPr lang="ko-KR" altLang="ko-KR" sz="2000" dirty="0"/>
              <a:t>들은 나열하지 않았다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>
                <a:solidFill>
                  <a:srgbClr val="C00000"/>
                </a:solidFill>
              </a:rPr>
              <a:t>예를 들어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7030A0"/>
                </a:solidFill>
              </a:rPr>
              <a:t>schedule [1, 2]</a:t>
            </a:r>
            <a:r>
              <a:rPr lang="ko-KR" altLang="ko-KR" sz="2000" dirty="0"/>
              <a:t>은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불가능</a:t>
            </a:r>
            <a:r>
              <a:rPr lang="ko-KR" altLang="en-US" sz="2000" dirty="0" smtClean="0"/>
              <a:t>하다</a:t>
            </a:r>
            <a:r>
              <a:rPr lang="en-US" altLang="ko-KR" sz="2000" dirty="0" smtClean="0"/>
              <a:t>. </a:t>
            </a:r>
            <a:r>
              <a:rPr lang="ko-KR" altLang="ko-KR" sz="2000" dirty="0"/>
              <a:t>그러므로</a:t>
            </a:r>
            <a:r>
              <a:rPr lang="en-US" altLang="ko-KR" sz="2000" dirty="0"/>
              <a:t> Job 1</a:t>
            </a:r>
            <a:r>
              <a:rPr lang="ko-KR" altLang="ko-KR" sz="2000" dirty="0"/>
              <a:t>이</a:t>
            </a:r>
            <a:r>
              <a:rPr lang="en-US" altLang="ko-KR" sz="2000" dirty="0"/>
              <a:t> time = 1</a:t>
            </a:r>
            <a:r>
              <a:rPr lang="ko-KR" altLang="ko-KR" sz="2000" dirty="0"/>
              <a:t>에서 먼저 시작되면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완료되기 </a:t>
            </a:r>
            <a:r>
              <a:rPr lang="ko-KR" altLang="ko-KR" sz="2000" dirty="0"/>
              <a:t>위하여</a:t>
            </a:r>
            <a:r>
              <a:rPr lang="en-US" altLang="ko-KR" sz="2000" dirty="0"/>
              <a:t> 1-unit time </a:t>
            </a:r>
            <a:r>
              <a:rPr lang="ko-KR" altLang="ko-KR" sz="2000" dirty="0"/>
              <a:t>걸리며</a:t>
            </a:r>
            <a:r>
              <a:rPr lang="en-US" altLang="ko-KR" sz="2000" dirty="0"/>
              <a:t>, Job 2</a:t>
            </a:r>
            <a:r>
              <a:rPr lang="ko-KR" altLang="ko-KR" sz="2000" dirty="0"/>
              <a:t>가</a:t>
            </a:r>
            <a:r>
              <a:rPr lang="en-US" altLang="ko-KR" sz="2000" dirty="0"/>
              <a:t> time = 2</a:t>
            </a:r>
            <a:r>
              <a:rPr lang="ko-KR" altLang="ko-KR" sz="2000" dirty="0"/>
              <a:t>에서 시작되도록 발생하기 때문에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나열하지 </a:t>
            </a:r>
            <a:r>
              <a:rPr lang="ko-KR" altLang="ko-KR" sz="2000" dirty="0"/>
              <a:t>않았다</a:t>
            </a:r>
            <a:r>
              <a:rPr lang="en-US" altLang="ko-KR" sz="2000" dirty="0"/>
              <a:t>.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● </a:t>
            </a:r>
            <a:r>
              <a:rPr lang="ko-KR" altLang="ko-KR" sz="2000" dirty="0">
                <a:solidFill>
                  <a:srgbClr val="C00000"/>
                </a:solidFill>
              </a:rPr>
              <a:t>예를 들어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7030A0"/>
                </a:solidFill>
              </a:rPr>
              <a:t>schedule [1, 3]</a:t>
            </a:r>
            <a:r>
              <a:rPr lang="ko-KR" altLang="ko-KR" sz="2000" dirty="0"/>
              <a:t>은</a:t>
            </a:r>
            <a:r>
              <a:rPr lang="en-US" altLang="ko-KR" sz="2000" dirty="0"/>
              <a:t> Job 1</a:t>
            </a:r>
            <a:r>
              <a:rPr lang="ko-KR" altLang="ko-KR" sz="2000" dirty="0"/>
              <a:t>이</a:t>
            </a:r>
            <a:r>
              <a:rPr lang="en-US" altLang="ko-KR" sz="2000" dirty="0"/>
              <a:t> deadline </a:t>
            </a:r>
            <a:r>
              <a:rPr lang="ko-KR" altLang="ko-KR" sz="2000" dirty="0"/>
              <a:t>이전에 시작 되어</a:t>
            </a:r>
            <a:r>
              <a:rPr lang="en-US" altLang="ko-KR" sz="2000" dirty="0"/>
              <a:t>, Job 3</a:t>
            </a:r>
            <a:r>
              <a:rPr lang="ko-KR" altLang="ko-KR" sz="2000" dirty="0"/>
              <a:t>이 자신의</a:t>
            </a:r>
            <a:r>
              <a:rPr lang="en-US" altLang="ko-KR" sz="2000" dirty="0"/>
              <a:t> deadline</a:t>
            </a:r>
            <a:r>
              <a:rPr lang="ko-KR" altLang="ko-KR" sz="2000" dirty="0"/>
              <a:t>에서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시작되기 </a:t>
            </a:r>
            <a:r>
              <a:rPr lang="ko-KR" altLang="ko-KR" sz="2000" dirty="0"/>
              <a:t>때문에 </a:t>
            </a:r>
            <a:r>
              <a:rPr lang="ko-KR" altLang="ko-KR" sz="2000" b="1" dirty="0">
                <a:solidFill>
                  <a:srgbClr val="002060"/>
                </a:solidFill>
              </a:rPr>
              <a:t>가능</a:t>
            </a:r>
            <a:r>
              <a:rPr lang="ko-KR" altLang="ko-KR" sz="2000" dirty="0"/>
              <a:t>하다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 </a:t>
            </a:r>
            <a:r>
              <a:rPr lang="en-US" altLang="ko-KR" sz="2000" b="1" dirty="0" smtClean="0"/>
              <a:t>“</a:t>
            </a:r>
            <a:r>
              <a:rPr lang="en-US" altLang="ko-KR" sz="2000" b="1" dirty="0"/>
              <a:t>schedule [4, 1]</a:t>
            </a:r>
            <a:r>
              <a:rPr lang="ko-KR" altLang="ko-KR" sz="2000" b="1" dirty="0"/>
              <a:t>이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total profit = 70</a:t>
            </a:r>
            <a:r>
              <a:rPr lang="ko-KR" altLang="ko-KR" sz="2000" b="1" dirty="0"/>
              <a:t>으로 최적</a:t>
            </a:r>
            <a:r>
              <a:rPr lang="en-US" altLang="ko-KR" sz="2000" b="1" dirty="0"/>
              <a:t>(optimal)”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이라는 </a:t>
            </a:r>
            <a:r>
              <a:rPr lang="ko-KR" altLang="ko-KR" sz="2000" dirty="0"/>
              <a:t>사실을 볼 수 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33475" y="628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222" y="191911"/>
            <a:ext cx="11616267" cy="657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 </a:t>
            </a:r>
            <a:r>
              <a:rPr lang="ko-KR" altLang="ko-KR" sz="2000" dirty="0"/>
              <a:t>이것은 그 문제를 해결하기 위한 합당한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C00000"/>
                </a:solidFill>
              </a:rPr>
              <a:t>greedy approach</a:t>
            </a:r>
            <a:r>
              <a:rPr lang="ko-KR" altLang="ko-KR" sz="2000" dirty="0"/>
              <a:t>은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profit</a:t>
            </a:r>
            <a:r>
              <a:rPr lang="ko-KR" altLang="ko-KR" sz="2000" dirty="0">
                <a:solidFill>
                  <a:srgbClr val="7030A0"/>
                </a:solidFill>
              </a:rPr>
              <a:t>에 따라 내림차순</a:t>
            </a:r>
            <a:r>
              <a:rPr lang="ko-KR" altLang="ko-KR" sz="2000" dirty="0"/>
              <a:t>으로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Job</a:t>
            </a:r>
            <a:r>
              <a:rPr lang="ko-KR" altLang="ko-KR" sz="2000" dirty="0"/>
              <a:t>들 먼저 정렬</a:t>
            </a:r>
            <a:r>
              <a:rPr lang="en-US" altLang="ko-KR" sz="2000" dirty="0"/>
              <a:t>(sort)</a:t>
            </a:r>
            <a:r>
              <a:rPr lang="ko-KR" altLang="ko-KR" sz="2000" dirty="0"/>
              <a:t>해야 된다는 것을 제시한다</a:t>
            </a:r>
            <a:r>
              <a:rPr lang="en-US" altLang="ko-KR" sz="2000" dirty="0"/>
              <a:t>.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</a:t>
            </a:r>
            <a:r>
              <a:rPr lang="ko-KR" altLang="ko-KR" sz="2000" dirty="0"/>
              <a:t> 자신의</a:t>
            </a:r>
            <a:r>
              <a:rPr lang="en-US" altLang="ko-KR" sz="2000" dirty="0"/>
              <a:t> deadline</a:t>
            </a:r>
            <a:r>
              <a:rPr lang="ko-KR" altLang="ko-KR" sz="2000" dirty="0"/>
              <a:t>까지 차례로 모든</a:t>
            </a:r>
            <a:r>
              <a:rPr lang="en-US" altLang="ko-KR" sz="2000" dirty="0"/>
              <a:t> Job</a:t>
            </a:r>
            <a:r>
              <a:rPr lang="ko-KR" altLang="ko-KR" sz="2000" dirty="0"/>
              <a:t>들을 시작한다면</a:t>
            </a:r>
            <a:r>
              <a:rPr lang="en-US" altLang="ko-KR" sz="2000" dirty="0"/>
              <a:t>, </a:t>
            </a:r>
            <a:r>
              <a:rPr lang="ko-KR" altLang="ko-KR" sz="2000" dirty="0"/>
              <a:t>그</a:t>
            </a:r>
            <a:r>
              <a:rPr lang="en-US" altLang="ko-KR" sz="2000" dirty="0"/>
              <a:t> sequence</a:t>
            </a:r>
            <a:r>
              <a:rPr lang="ko-KR" altLang="ko-KR" sz="2000" dirty="0"/>
              <a:t>을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“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feasible sequence</a:t>
            </a:r>
            <a:r>
              <a:rPr lang="en-US" altLang="ko-KR" sz="2000" b="1" dirty="0"/>
              <a:t>”</a:t>
            </a:r>
            <a:r>
              <a:rPr lang="ko-KR" altLang="ko-KR" sz="2000" dirty="0"/>
              <a:t>라 부른다</a:t>
            </a:r>
            <a:r>
              <a:rPr lang="en-US" altLang="ko-KR" sz="2000" dirty="0"/>
              <a:t>.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● </a:t>
            </a:r>
            <a:r>
              <a:rPr lang="ko-KR" altLang="ko-KR" sz="2000" dirty="0" smtClean="0"/>
              <a:t>예를 </a:t>
            </a:r>
            <a:r>
              <a:rPr lang="ko-KR" altLang="ko-KR" sz="2000" dirty="0"/>
              <a:t>들어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- [</a:t>
            </a:r>
            <a:r>
              <a:rPr lang="en-US" altLang="ko-KR" sz="2000" b="1" dirty="0"/>
              <a:t>4, 1</a:t>
            </a:r>
            <a:r>
              <a:rPr lang="en-US" altLang="ko-KR" sz="2000" b="1" dirty="0" smtClean="0"/>
              <a:t>] : </a:t>
            </a:r>
            <a:r>
              <a:rPr lang="en-US" altLang="ko-KR" sz="2000" b="1" dirty="0"/>
              <a:t>feasible </a:t>
            </a:r>
            <a:r>
              <a:rPr lang="en-US" altLang="ko-KR" sz="2000" b="1" dirty="0" smtClean="0"/>
              <a:t>sequence</a:t>
            </a: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- [</a:t>
            </a:r>
            <a:r>
              <a:rPr lang="en-US" altLang="ko-KR" sz="2000" b="1" dirty="0"/>
              <a:t>1, 4</a:t>
            </a:r>
            <a:r>
              <a:rPr lang="en-US" altLang="ko-KR" sz="2000" b="1" dirty="0" smtClean="0"/>
              <a:t>] : not </a:t>
            </a:r>
            <a:r>
              <a:rPr lang="en-US" altLang="ko-KR" sz="2000" b="1" dirty="0"/>
              <a:t>feasible </a:t>
            </a:r>
            <a:r>
              <a:rPr lang="en-US" altLang="ko-KR" sz="2000" b="1" dirty="0" smtClean="0"/>
              <a:t>sequence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 </a:t>
            </a:r>
            <a:r>
              <a:rPr lang="en-US" altLang="ko-KR" sz="2000" b="1" dirty="0" smtClean="0"/>
              <a:t>“</a:t>
            </a:r>
            <a:r>
              <a:rPr lang="en-US" altLang="ko-KR" sz="2000" b="1" dirty="0"/>
              <a:t>schedule [4, 1]</a:t>
            </a:r>
            <a:r>
              <a:rPr lang="ko-KR" altLang="ko-KR" sz="2000" b="1" dirty="0"/>
              <a:t>이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total profit = 70</a:t>
            </a:r>
            <a:r>
              <a:rPr lang="ko-KR" altLang="ko-KR" sz="2000" b="1" dirty="0"/>
              <a:t>으로 최적</a:t>
            </a:r>
            <a:r>
              <a:rPr lang="en-US" altLang="ko-KR" sz="2000" b="1" dirty="0"/>
              <a:t>(optimal)”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이라는 </a:t>
            </a:r>
            <a:r>
              <a:rPr lang="ko-KR" altLang="ko-KR" sz="2000" dirty="0"/>
              <a:t>사실을 볼 수 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33475" y="628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222" y="191911"/>
            <a:ext cx="11616267" cy="657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 </a:t>
            </a:r>
            <a:r>
              <a:rPr lang="ko-KR" altLang="ko-KR" sz="2000" dirty="0"/>
              <a:t>우리의 목표는 </a:t>
            </a:r>
            <a:r>
              <a:rPr lang="en-US" altLang="ko-KR" sz="2000" b="1" dirty="0"/>
              <a:t>maximum total profit</a:t>
            </a:r>
            <a:r>
              <a:rPr lang="ko-KR" altLang="ko-KR" sz="2000" dirty="0"/>
              <a:t>을 갖는</a:t>
            </a:r>
            <a:r>
              <a:rPr lang="en-US" altLang="ko-KR" sz="2000" dirty="0"/>
              <a:t> feasible sequence</a:t>
            </a:r>
            <a:r>
              <a:rPr lang="ko-KR" altLang="ko-KR" sz="2000" dirty="0"/>
              <a:t>을 찾는 것이다</a:t>
            </a:r>
            <a:r>
              <a:rPr lang="en-US" altLang="ko-KR" sz="2000" dirty="0"/>
              <a:t>.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그러한</a:t>
            </a:r>
            <a:r>
              <a:rPr lang="en-US" altLang="ko-KR" sz="2000" dirty="0"/>
              <a:t> sequence</a:t>
            </a:r>
            <a:r>
              <a:rPr lang="ko-KR" altLang="ko-KR" sz="2000" dirty="0"/>
              <a:t>을 </a:t>
            </a:r>
            <a:r>
              <a:rPr lang="en-US" altLang="ko-KR" sz="2000" dirty="0"/>
              <a:t>“optimal sequence”</a:t>
            </a:r>
            <a:r>
              <a:rPr lang="ko-KR" altLang="ko-KR" sz="2000" dirty="0"/>
              <a:t>라 부르며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/>
              <a:t>sequence</a:t>
            </a:r>
            <a:r>
              <a:rPr lang="ko-KR" altLang="ko-KR" sz="2000" dirty="0"/>
              <a:t>에서의</a:t>
            </a:r>
            <a:r>
              <a:rPr lang="en-US" altLang="ko-KR" sz="2000" dirty="0"/>
              <a:t> Job</a:t>
            </a:r>
            <a:r>
              <a:rPr lang="ko-KR" altLang="ko-KR" sz="2000" dirty="0"/>
              <a:t>들의 집합을 </a:t>
            </a:r>
            <a:r>
              <a:rPr lang="en-US" altLang="ko-KR" sz="2000" dirty="0"/>
              <a:t>“</a:t>
            </a:r>
            <a:r>
              <a:rPr lang="en-US" altLang="ko-KR" sz="2000" b="1" dirty="0"/>
              <a:t>optimal set of jobs</a:t>
            </a:r>
            <a:r>
              <a:rPr lang="en-US" altLang="ko-KR" sz="2000" dirty="0"/>
              <a:t>”</a:t>
            </a:r>
            <a:r>
              <a:rPr lang="ko-KR" altLang="ko-KR" sz="2000" dirty="0"/>
              <a:t>라 부른다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</a:t>
            </a:r>
            <a:r>
              <a:rPr lang="ko-KR" altLang="ko-KR" sz="2000" dirty="0" smtClean="0"/>
              <a:t> </a:t>
            </a:r>
            <a:r>
              <a:rPr lang="en-US" altLang="ko-KR" sz="2000" b="1" dirty="0" smtClean="0"/>
              <a:t>“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Scheduling with Deadlines Problem</a:t>
            </a:r>
            <a:r>
              <a:rPr lang="en-US" altLang="ko-KR" sz="2000" b="1" dirty="0"/>
              <a:t>”</a:t>
            </a:r>
            <a:r>
              <a:rPr lang="ko-KR" altLang="ko-KR" sz="2000" dirty="0"/>
              <a:t>에 대한</a:t>
            </a:r>
            <a:r>
              <a:rPr lang="en-US" altLang="ko-KR" sz="2000" dirty="0"/>
              <a:t> high-level greedy algorithm</a:t>
            </a:r>
            <a:r>
              <a:rPr lang="ko-KR" altLang="ko-KR" sz="2000" dirty="0"/>
              <a:t>을 제시할 수 있다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33475" y="628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57616"/>
              </p:ext>
            </p:extLst>
          </p:nvPr>
        </p:nvGraphicFramePr>
        <p:xfrm>
          <a:off x="927804" y="2790824"/>
          <a:ext cx="5853995" cy="353377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853995"/>
              </a:tblGrid>
              <a:tr h="35337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the jobs in descending order by profit;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 </a:t>
                      </a:r>
                      <a:r>
                        <a:rPr lang="en-US" sz="2000" kern="100" dirty="0" smtClean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:=</a:t>
                      </a:r>
                      <a:r>
                        <a:rPr lang="en-US" sz="2000" kern="100" baseline="0" dirty="0" smtClean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Ǿ</a:t>
                      </a:r>
                      <a:r>
                        <a:rPr lang="en-US" sz="2000" kern="100" dirty="0" smtClean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the instance is not solved do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Select next job;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If S is feasible with this job added then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add this job to S;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kern="100" dirty="0" err="1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EndIf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If there are no more jobs then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the instance is solved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kern="100" dirty="0" err="1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EndIf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en-US" sz="2000" b="1" kern="100" dirty="0"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540327"/>
            <a:ext cx="11398827" cy="622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[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Example 1</a:t>
            </a:r>
            <a:r>
              <a:rPr lang="en-US" altLang="ko-KR" sz="2400" b="1" dirty="0" smtClean="0"/>
              <a:t>] : </a:t>
            </a:r>
            <a:r>
              <a:rPr lang="ko-KR" altLang="ko-KR" sz="2400" b="1" dirty="0"/>
              <a:t>다음과 같이</a:t>
            </a:r>
            <a:r>
              <a:rPr lang="en-US" altLang="ko-KR" sz="2400" b="1" dirty="0"/>
              <a:t> Job</a:t>
            </a:r>
            <a:r>
              <a:rPr lang="ko-KR" altLang="ko-KR" sz="2400" b="1" dirty="0"/>
              <a:t>의 수가</a:t>
            </a:r>
            <a:r>
              <a:rPr lang="en-US" altLang="ko-KR" sz="2400" b="1" dirty="0"/>
              <a:t> 4</a:t>
            </a:r>
            <a:r>
              <a:rPr lang="ko-KR" altLang="ko-KR" sz="2400" b="1" dirty="0"/>
              <a:t>개이고</a:t>
            </a:r>
            <a:r>
              <a:rPr lang="en-US" altLang="ko-KR" sz="2400" b="1" dirty="0"/>
              <a:t>, Deadline, Profit</a:t>
            </a:r>
            <a:r>
              <a:rPr lang="ko-KR" altLang="ko-KR" sz="2400" b="1" dirty="0"/>
              <a:t>을 가질 때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  </a:t>
            </a:r>
            <a:r>
              <a:rPr lang="ko-KR" altLang="ko-KR" sz="2400" b="1" dirty="0" smtClean="0"/>
              <a:t>가능한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scheduling</a:t>
            </a:r>
            <a:r>
              <a:rPr lang="ko-KR" altLang="ko-KR" sz="2400" b="1" dirty="0"/>
              <a:t>과 </a:t>
            </a:r>
            <a:r>
              <a:rPr lang="en-US" altLang="ko-KR" sz="2400" b="1" dirty="0" smtClean="0"/>
              <a:t>total </a:t>
            </a:r>
            <a:r>
              <a:rPr lang="en-US" altLang="ko-KR" sz="2400" b="1" dirty="0"/>
              <a:t>profit</a:t>
            </a:r>
            <a:r>
              <a:rPr lang="ko-KR" altLang="ko-KR" sz="2400" b="1" dirty="0"/>
              <a:t>은</a:t>
            </a:r>
            <a:r>
              <a:rPr lang="en-US" altLang="ko-KR" sz="2400" b="1" dirty="0"/>
              <a:t>?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73314"/>
              </p:ext>
            </p:extLst>
          </p:nvPr>
        </p:nvGraphicFramePr>
        <p:xfrm>
          <a:off x="2124072" y="2086769"/>
          <a:ext cx="3552827" cy="213280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6897"/>
                <a:gridCol w="1381655"/>
                <a:gridCol w="1184275"/>
              </a:tblGrid>
              <a:tr h="6615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Job</a:t>
                      </a:r>
                      <a:endParaRPr lang="ko-KR" sz="20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Deadline</a:t>
                      </a:r>
                      <a:endParaRPr lang="ko-KR" sz="20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Profit</a:t>
                      </a:r>
                      <a:endParaRPr lang="ko-KR" sz="20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12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J1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J2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J3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J4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35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25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40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222" y="191911"/>
            <a:ext cx="11616267" cy="657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</a:t>
            </a:r>
            <a:r>
              <a:rPr lang="en-US" altLang="ko-KR" sz="2000" dirty="0" smtClean="0"/>
              <a:t> </a:t>
            </a:r>
            <a:r>
              <a:rPr lang="en-US" altLang="ko-KR" sz="2000" b="1" dirty="0"/>
              <a:t>(</a:t>
            </a:r>
            <a:r>
              <a:rPr lang="ko-KR" altLang="ko-KR" sz="2000" b="1" dirty="0"/>
              <a:t>가능한</a:t>
            </a:r>
            <a:r>
              <a:rPr lang="en-US" altLang="ko-KR" sz="2000" b="1" dirty="0"/>
              <a:t> scheduling </a:t>
            </a:r>
            <a:r>
              <a:rPr lang="ko-KR" altLang="ko-KR" sz="2000" b="1" dirty="0"/>
              <a:t>방법들</a:t>
            </a:r>
            <a:r>
              <a:rPr lang="en-US" altLang="ko-KR" sz="2000" b="1" dirty="0"/>
              <a:t>) : </a:t>
            </a:r>
            <a:endParaRPr lang="ko-KR" altLang="ko-KR" sz="2000" dirty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  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①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1 [1, 3] = 30 + 25 = 55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②</a:t>
            </a:r>
            <a:r>
              <a:rPr lang="en-US" altLang="ko-KR" sz="2000" dirty="0" smtClean="0"/>
              <a:t> 2 </a:t>
            </a:r>
            <a:r>
              <a:rPr lang="en-US" altLang="ko-KR" sz="2000" dirty="0"/>
              <a:t>[2, 1] = 35 + 30 = 65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③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3 [2, 3] = 35 + 25 = 60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④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4 [3, 1] = 25 + 30 = 55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⑤</a:t>
            </a:r>
            <a:r>
              <a:rPr lang="en-US" altLang="ko-KR" sz="2000" dirty="0" smtClean="0"/>
              <a:t> </a:t>
            </a:r>
            <a:r>
              <a:rPr lang="en-US" altLang="ko-KR" sz="2000" b="1" dirty="0"/>
              <a:t>5 [4, 1] = 40 + 30 = 70 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optimal!</a:t>
            </a:r>
            <a:endParaRPr lang="ko-KR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⑥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6 [4, 3] = 40 + 25 = 65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</a:t>
            </a:r>
            <a:r>
              <a:rPr lang="ko-KR" altLang="ko-KR" sz="2000" dirty="0" smtClean="0"/>
              <a:t> 다음 </a:t>
            </a:r>
            <a:r>
              <a:rPr lang="ko-KR" altLang="ko-KR" sz="2000" dirty="0"/>
              <a:t>그림은</a:t>
            </a:r>
            <a:r>
              <a:rPr lang="en-US" altLang="ko-KR" sz="2000" dirty="0"/>
              <a:t> [1, 3]</a:t>
            </a:r>
            <a:r>
              <a:rPr lang="ko-KR" altLang="ko-KR" sz="2000" dirty="0"/>
              <a:t>이 스케줄링이 가능한 경우의 예를 보인 것이다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 </a:t>
            </a:r>
            <a:r>
              <a:rPr lang="ko-KR" altLang="ko-KR" sz="2000" dirty="0" smtClean="0"/>
              <a:t>즉</a:t>
            </a:r>
            <a:r>
              <a:rPr lang="en-US" altLang="ko-KR" sz="2000" dirty="0"/>
              <a:t>, Job 1</a:t>
            </a:r>
            <a:r>
              <a:rPr lang="ko-KR" altLang="ko-KR" sz="2000" dirty="0"/>
              <a:t>은</a:t>
            </a:r>
            <a:r>
              <a:rPr lang="en-US" altLang="ko-KR" sz="2000" dirty="0"/>
              <a:t> deadline</a:t>
            </a:r>
            <a:r>
              <a:rPr lang="ko-KR" altLang="ko-KR" sz="2000" dirty="0"/>
              <a:t>을</a:t>
            </a:r>
            <a:r>
              <a:rPr lang="en-US" altLang="ko-KR" sz="2000" dirty="0"/>
              <a:t> meet</a:t>
            </a:r>
            <a:r>
              <a:rPr lang="ko-KR" altLang="ko-KR" sz="2000" dirty="0"/>
              <a:t>하면서</a:t>
            </a:r>
            <a:r>
              <a:rPr lang="en-US" altLang="ko-KR" sz="2000" dirty="0"/>
              <a:t>, Job 3</a:t>
            </a:r>
            <a:r>
              <a:rPr lang="ko-KR" altLang="ko-KR" sz="2000" dirty="0"/>
              <a:t>도</a:t>
            </a:r>
            <a:r>
              <a:rPr lang="en-US" altLang="ko-KR" sz="2000" dirty="0"/>
              <a:t> deadline</a:t>
            </a:r>
            <a:r>
              <a:rPr lang="ko-KR" altLang="ko-KR" sz="2000" dirty="0"/>
              <a:t>을</a:t>
            </a:r>
            <a:r>
              <a:rPr lang="en-US" altLang="ko-KR" sz="2000" dirty="0"/>
              <a:t> meet</a:t>
            </a:r>
            <a:r>
              <a:rPr lang="ko-KR" altLang="ko-KR" sz="2000" dirty="0"/>
              <a:t>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b="1" dirty="0" smtClean="0"/>
              <a:t>   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∴</a:t>
            </a:r>
            <a:r>
              <a:rPr lang="en-US" altLang="ko-KR" sz="2000" b="1" dirty="0" smtClean="0"/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Schedulable!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33475" y="628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97" y="4848225"/>
            <a:ext cx="387650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222" y="191911"/>
            <a:ext cx="11616267" cy="657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불</a:t>
            </a:r>
            <a:r>
              <a:rPr lang="ko-KR" altLang="ko-KR" sz="2000" b="1" dirty="0" smtClean="0"/>
              <a:t>가능한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scheduling </a:t>
            </a:r>
            <a:r>
              <a:rPr lang="ko-KR" altLang="ko-KR" sz="2000" b="1" dirty="0"/>
              <a:t>방법들</a:t>
            </a:r>
            <a:r>
              <a:rPr lang="en-US" altLang="ko-KR" sz="2000" b="1" dirty="0"/>
              <a:t>) : </a:t>
            </a:r>
            <a:endParaRPr lang="ko-KR" altLang="ko-KR" sz="2000" dirty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①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[1, 2]</a:t>
            </a:r>
            <a:r>
              <a:rPr lang="ko-KR" altLang="ko-KR" sz="2000" dirty="0"/>
              <a:t>은</a:t>
            </a:r>
            <a:r>
              <a:rPr lang="en-US" altLang="ko-KR" sz="2000" dirty="0"/>
              <a:t> not scheduling! </a:t>
            </a:r>
            <a:r>
              <a:rPr lang="ko-KR" altLang="ko-KR" sz="2000" dirty="0"/>
              <a:t>하다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[1, 2]</a:t>
            </a:r>
            <a:r>
              <a:rPr lang="ko-KR" altLang="ko-KR" sz="2000" dirty="0"/>
              <a:t>의 순서로 스케줄 한다면</a:t>
            </a:r>
            <a:r>
              <a:rPr lang="en-US" altLang="ko-KR" sz="2000" dirty="0"/>
              <a:t>, </a:t>
            </a:r>
            <a:r>
              <a:rPr lang="ko-KR" altLang="ko-KR" sz="2000" dirty="0"/>
              <a:t>다음과 같이</a:t>
            </a:r>
            <a:r>
              <a:rPr lang="en-US" altLang="ko-KR" sz="2000" dirty="0"/>
              <a:t> deadline</a:t>
            </a:r>
            <a:r>
              <a:rPr lang="ko-KR" altLang="ko-KR" sz="2000" dirty="0"/>
              <a:t>을</a:t>
            </a:r>
            <a:r>
              <a:rPr lang="en-US" altLang="ko-KR" sz="2000" dirty="0"/>
              <a:t> meet</a:t>
            </a:r>
            <a:r>
              <a:rPr lang="ko-KR" altLang="ko-KR" sz="2000" dirty="0"/>
              <a:t>하지 못한다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</a:t>
            </a:r>
            <a:r>
              <a:rPr lang="ko-KR" altLang="ko-KR" sz="2000" dirty="0"/>
              <a:t>즉</a:t>
            </a:r>
            <a:r>
              <a:rPr lang="en-US" altLang="ko-KR" sz="2000" dirty="0"/>
              <a:t>, Job 1</a:t>
            </a:r>
            <a:r>
              <a:rPr lang="ko-KR" altLang="ko-KR" sz="2000" dirty="0"/>
              <a:t>은</a:t>
            </a:r>
            <a:r>
              <a:rPr lang="en-US" altLang="ko-KR" sz="2000" dirty="0"/>
              <a:t> deadline</a:t>
            </a:r>
            <a:r>
              <a:rPr lang="ko-KR" altLang="ko-KR" sz="2000" dirty="0"/>
              <a:t>을</a:t>
            </a:r>
            <a:r>
              <a:rPr lang="en-US" altLang="ko-KR" sz="2000" dirty="0"/>
              <a:t> meet</a:t>
            </a:r>
            <a:r>
              <a:rPr lang="ko-KR" altLang="ko-KR" sz="2000" dirty="0"/>
              <a:t>하지만</a:t>
            </a:r>
            <a:r>
              <a:rPr lang="en-US" altLang="ko-KR" sz="2000" dirty="0"/>
              <a:t>, Job 2</a:t>
            </a:r>
            <a:r>
              <a:rPr lang="ko-KR" altLang="ko-KR" sz="2000" dirty="0"/>
              <a:t>은</a:t>
            </a:r>
            <a:r>
              <a:rPr lang="en-US" altLang="ko-KR" sz="2000" dirty="0"/>
              <a:t> deadline</a:t>
            </a:r>
            <a:r>
              <a:rPr lang="ko-KR" altLang="ko-KR" sz="2000" dirty="0"/>
              <a:t>을</a:t>
            </a:r>
            <a:r>
              <a:rPr lang="en-US" altLang="ko-KR" sz="2000" dirty="0"/>
              <a:t> meet</a:t>
            </a:r>
            <a:r>
              <a:rPr lang="ko-KR" altLang="ko-KR" sz="2000" dirty="0"/>
              <a:t>하지 못한다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</a:t>
            </a:r>
            <a:r>
              <a:rPr lang="en-US" altLang="ko-KR" sz="2000" b="1" dirty="0">
                <a:solidFill>
                  <a:srgbClr val="C00000"/>
                </a:solidFill>
              </a:rPr>
              <a:t>∴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Not schedulable!</a:t>
            </a:r>
            <a:endParaRPr lang="ko-KR" altLang="ko-K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 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33475" y="628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72" y="2971800"/>
            <a:ext cx="4676603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222" y="191911"/>
            <a:ext cx="11616267" cy="657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(</a:t>
            </a:r>
            <a:r>
              <a:rPr lang="ko-KR" altLang="ko-KR" sz="2000" b="1" dirty="0" smtClean="0"/>
              <a:t>모든 </a:t>
            </a:r>
            <a:r>
              <a:rPr lang="ko-KR" altLang="ko-KR" sz="2000" b="1" dirty="0"/>
              <a:t>가능한 총 방법들</a:t>
            </a:r>
            <a:r>
              <a:rPr lang="en-US" altLang="ko-KR" sz="2000" b="1" dirty="0"/>
              <a:t>) : </a:t>
            </a:r>
            <a:r>
              <a:rPr lang="en-US" altLang="ko-KR" sz="2000" b="1" dirty="0">
                <a:solidFill>
                  <a:srgbClr val="C00000"/>
                </a:solidFill>
              </a:rPr>
              <a:t>12</a:t>
            </a:r>
            <a:r>
              <a:rPr lang="en-US" altLang="ko-KR" sz="2000" b="1" dirty="0"/>
              <a:t> </a:t>
            </a:r>
            <a:r>
              <a:rPr lang="ko-KR" altLang="ko-KR" sz="2000" b="1" dirty="0" smtClean="0"/>
              <a:t>가지</a:t>
            </a:r>
            <a:endParaRPr lang="ko-KR" altLang="ko-KR" sz="2000" dirty="0"/>
          </a:p>
          <a:p>
            <a:pPr marL="0" indent="0">
              <a:buNone/>
            </a:pPr>
            <a:endParaRPr lang="ko-KR" altLang="ko-KR" sz="2000" dirty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 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33475" y="628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29745"/>
              </p:ext>
            </p:extLst>
          </p:nvPr>
        </p:nvGraphicFramePr>
        <p:xfrm>
          <a:off x="819150" y="951088"/>
          <a:ext cx="2914650" cy="242076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14650"/>
              </a:tblGrid>
              <a:tr h="24207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1, 2] 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,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1, 3]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1, 4] 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,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2, 1]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2, 3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]  ,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2, 4]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3, 1] 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,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3, 2]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3, 4] 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,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4, 1]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4, 2] 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,  [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4, 3]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7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540327"/>
            <a:ext cx="11398827" cy="6224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002060"/>
                </a:solidFill>
              </a:rPr>
              <a:t>4.3 </a:t>
            </a:r>
            <a:r>
              <a:rPr lang="ko-KR" altLang="en-US" b="1" dirty="0" smtClean="0">
                <a:solidFill>
                  <a:srgbClr val="002060"/>
                </a:solidFill>
              </a:rPr>
              <a:t>스케줄링</a:t>
            </a:r>
            <a:r>
              <a:rPr lang="en-US" altLang="ko-KR" b="1" dirty="0" smtClean="0">
                <a:solidFill>
                  <a:srgbClr val="002060"/>
                </a:solidFill>
              </a:rPr>
              <a:t>(Scheduling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C00000"/>
                </a:solidFill>
              </a:rPr>
              <a:t>●</a:t>
            </a:r>
            <a:r>
              <a:rPr lang="ko-KR" altLang="en-US" sz="2000" dirty="0" smtClean="0"/>
              <a:t> </a:t>
            </a:r>
            <a:r>
              <a:rPr lang="ko-KR" altLang="ko-KR" sz="2000" dirty="0" smtClean="0"/>
              <a:t>한 </a:t>
            </a:r>
            <a:r>
              <a:rPr lang="ko-KR" altLang="ko-KR" sz="2000" dirty="0"/>
              <a:t>미용사</a:t>
            </a:r>
            <a:r>
              <a:rPr lang="en-US" altLang="ko-KR" sz="2000" dirty="0"/>
              <a:t>(hair stylist)</a:t>
            </a:r>
            <a:r>
              <a:rPr lang="ko-KR" altLang="ko-KR" sz="2000" dirty="0"/>
              <a:t>가 다른 종류의 머리 스타일</a:t>
            </a:r>
            <a:r>
              <a:rPr lang="en-US" altLang="ko-KR" sz="2000" dirty="0"/>
              <a:t>(</a:t>
            </a:r>
            <a:r>
              <a:rPr lang="ko-KR" altLang="ko-KR" sz="2000" dirty="0">
                <a:solidFill>
                  <a:srgbClr val="C00000"/>
                </a:solidFill>
              </a:rPr>
              <a:t>예를 들어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7030A0"/>
                </a:solidFill>
              </a:rPr>
              <a:t>simple cut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7030A0"/>
                </a:solidFill>
              </a:rPr>
              <a:t>cut with shampoo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>
                <a:solidFill>
                  <a:srgbClr val="7030A0"/>
                </a:solidFill>
              </a:rPr>
              <a:t>permanent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7030A0"/>
                </a:solidFill>
              </a:rPr>
              <a:t>hair coloring</a:t>
            </a:r>
            <a:r>
              <a:rPr lang="en-US" altLang="ko-KR" sz="2000" dirty="0"/>
              <a:t>)</a:t>
            </a:r>
            <a:r>
              <a:rPr lang="ko-KR" altLang="ko-KR" sz="2000" dirty="0"/>
              <a:t>을 하기 위해 대기</a:t>
            </a:r>
            <a:r>
              <a:rPr lang="en-US" altLang="ko-KR" sz="2000" dirty="0"/>
              <a:t>(waiting)</a:t>
            </a:r>
            <a:r>
              <a:rPr lang="ko-KR" altLang="ko-KR" sz="2000" dirty="0"/>
              <a:t>하고 있는 여러 사람의 고객</a:t>
            </a:r>
            <a:r>
              <a:rPr lang="en-US" altLang="ko-KR" sz="2000" dirty="0"/>
              <a:t>(customer)</a:t>
            </a:r>
            <a:r>
              <a:rPr lang="ko-KR" altLang="ko-KR" sz="2000" dirty="0" smtClean="0"/>
              <a:t>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가지고 있다고 가정하자</a:t>
            </a:r>
            <a:r>
              <a:rPr lang="en-US" altLang="ko-KR" sz="2000" dirty="0"/>
              <a:t>. </a:t>
            </a:r>
            <a:r>
              <a:rPr lang="ko-KR" altLang="ko-KR" sz="2000" dirty="0"/>
              <a:t>그 머리 스타일 방법들은 모두 같은 시간 양</a:t>
            </a:r>
            <a:r>
              <a:rPr lang="en-US" altLang="ko-KR" sz="2000" dirty="0"/>
              <a:t>(amount of time)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(</a:t>
            </a:r>
            <a:r>
              <a:rPr lang="ko-KR" altLang="ko-KR" sz="2000" dirty="0"/>
              <a:t>즉</a:t>
            </a:r>
            <a:r>
              <a:rPr lang="en-US" altLang="ko-KR" sz="2000" dirty="0"/>
              <a:t> service time</a:t>
            </a:r>
            <a:r>
              <a:rPr lang="ko-KR" altLang="ko-KR" sz="2000" dirty="0"/>
              <a:t>이 같지 않는</a:t>
            </a:r>
            <a:r>
              <a:rPr lang="en-US" altLang="ko-KR" sz="2000" dirty="0"/>
              <a:t>)</a:t>
            </a:r>
            <a:r>
              <a:rPr lang="ko-KR" altLang="ko-KR" sz="2000" dirty="0"/>
              <a:t>이 걸리지 않는다</a:t>
            </a:r>
            <a:r>
              <a:rPr lang="en-US" altLang="ko-KR" sz="2000" dirty="0"/>
              <a:t>. </a:t>
            </a:r>
            <a:r>
              <a:rPr lang="ko-KR" altLang="ko-KR" sz="2000" dirty="0"/>
              <a:t>그러나</a:t>
            </a:r>
            <a:r>
              <a:rPr lang="en-US" altLang="ko-KR" sz="2000" dirty="0"/>
              <a:t>, </a:t>
            </a:r>
            <a:r>
              <a:rPr lang="ko-KR" altLang="ko-KR" sz="2000" dirty="0"/>
              <a:t>그 미용사는 각각의 머리 스타일이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얼마나 </a:t>
            </a:r>
            <a:r>
              <a:rPr lang="ko-KR" altLang="ko-KR" sz="2000" dirty="0"/>
              <a:t>시간이 걸리는 지를 알고 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C00000"/>
                </a:solidFill>
              </a:rPr>
              <a:t>● </a:t>
            </a:r>
            <a:r>
              <a:rPr lang="ko-KR" altLang="ko-KR" sz="2000" dirty="0" smtClean="0"/>
              <a:t>한가지 </a:t>
            </a:r>
            <a:r>
              <a:rPr lang="ko-KR" altLang="ko-KR" sz="2000" dirty="0"/>
              <a:t>타당한</a:t>
            </a:r>
            <a:r>
              <a:rPr lang="en-US" altLang="ko-KR" sz="2000" dirty="0"/>
              <a:t>(</a:t>
            </a:r>
            <a:r>
              <a:rPr lang="ko-KR" altLang="ko-KR" sz="2000" dirty="0"/>
              <a:t>논리적인</a:t>
            </a:r>
            <a:r>
              <a:rPr lang="en-US" altLang="ko-KR" sz="2000" dirty="0"/>
              <a:t>) </a:t>
            </a:r>
            <a:r>
              <a:rPr lang="ko-KR" altLang="ko-KR" sz="2000" dirty="0"/>
              <a:t>목표는 고객들이 대기</a:t>
            </a:r>
            <a:r>
              <a:rPr lang="en-US" altLang="ko-KR" sz="2000" dirty="0"/>
              <a:t>(waiting)</a:t>
            </a:r>
            <a:r>
              <a:rPr lang="ko-KR" altLang="ko-KR" sz="2000" dirty="0"/>
              <a:t>하여 서비스를 받는데 걸리는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총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시간</a:t>
            </a:r>
            <a:r>
              <a:rPr lang="en-US" altLang="ko-KR" sz="2000" dirty="0"/>
              <a:t>(total time)</a:t>
            </a:r>
            <a:r>
              <a:rPr lang="ko-KR" altLang="ko-KR" sz="2000" dirty="0"/>
              <a:t>을 최소화</a:t>
            </a:r>
            <a:r>
              <a:rPr lang="en-US" altLang="ko-KR" sz="2000" dirty="0"/>
              <a:t>(minimization)</a:t>
            </a:r>
            <a:r>
              <a:rPr lang="ko-KR" altLang="ko-KR" sz="2000" dirty="0"/>
              <a:t>하도록 고객</a:t>
            </a:r>
            <a:r>
              <a:rPr lang="en-US" altLang="ko-KR" sz="2000" dirty="0"/>
              <a:t>(job </a:t>
            </a:r>
            <a:r>
              <a:rPr lang="ko-KR" altLang="ko-KR" sz="2000" dirty="0"/>
              <a:t>혹은</a:t>
            </a:r>
            <a:r>
              <a:rPr lang="en-US" altLang="ko-KR" sz="2000" dirty="0"/>
              <a:t> task)</a:t>
            </a:r>
            <a:r>
              <a:rPr lang="ko-KR" altLang="ko-KR" sz="2000" dirty="0"/>
              <a:t>들을 스케줄</a:t>
            </a:r>
            <a:r>
              <a:rPr lang="en-US" altLang="ko-KR" sz="2000" dirty="0"/>
              <a:t>(schedule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하는 </a:t>
            </a:r>
            <a:r>
              <a:rPr lang="ko-KR" altLang="ko-KR" sz="2000" dirty="0"/>
              <a:t>것이다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3843686" y="4812508"/>
            <a:ext cx="2898635" cy="5196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ime in the system</a:t>
            </a:r>
            <a:endParaRPr lang="ko-KR" altLang="en-US" sz="2400" dirty="0"/>
          </a:p>
        </p:txBody>
      </p:sp>
      <p:sp>
        <p:nvSpPr>
          <p:cNvPr id="4" name="오른쪽 화살표 3"/>
          <p:cNvSpPr/>
          <p:nvPr/>
        </p:nvSpPr>
        <p:spPr>
          <a:xfrm>
            <a:off x="2710149" y="4873564"/>
            <a:ext cx="903384" cy="45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540327"/>
            <a:ext cx="11398827" cy="622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[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Example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2</a:t>
            </a:r>
            <a:r>
              <a:rPr lang="en-US" altLang="ko-KR" sz="2400" b="1" dirty="0" smtClean="0"/>
              <a:t>] </a:t>
            </a:r>
            <a:r>
              <a:rPr lang="en-US" altLang="ko-KR" sz="2400" b="1" dirty="0" smtClean="0"/>
              <a:t>: </a:t>
            </a:r>
            <a:r>
              <a:rPr lang="en-US" altLang="ko-KR" sz="2400" b="1" dirty="0"/>
              <a:t> Suppose we have the following jobs, deadline, and </a:t>
            </a:r>
            <a:r>
              <a:rPr lang="en-US" altLang="ko-KR" sz="2400" b="1" dirty="0" smtClean="0"/>
              <a:t>profits: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                    (</a:t>
            </a:r>
            <a:r>
              <a:rPr lang="ko-KR" altLang="ko-KR" sz="2400" dirty="0"/>
              <a:t>단</a:t>
            </a:r>
            <a:r>
              <a:rPr lang="en-US" altLang="ko-KR" sz="2400" dirty="0"/>
              <a:t>, </a:t>
            </a:r>
            <a:r>
              <a:rPr lang="ko-KR" altLang="ko-KR" sz="2400" dirty="0"/>
              <a:t>각각의</a:t>
            </a:r>
            <a:r>
              <a:rPr lang="en-US" altLang="ko-KR" sz="2400" dirty="0"/>
              <a:t> Job</a:t>
            </a:r>
            <a:r>
              <a:rPr lang="ko-KR" altLang="ko-KR" sz="2400" dirty="0"/>
              <a:t>들이 완료되는데 걸리는</a:t>
            </a:r>
            <a:r>
              <a:rPr lang="en-US" altLang="ko-KR" sz="2400" dirty="0"/>
              <a:t> service time</a:t>
            </a:r>
            <a:r>
              <a:rPr lang="ko-KR" altLang="ko-KR" sz="2400" dirty="0"/>
              <a:t>은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1-unit </a:t>
            </a:r>
            <a:r>
              <a:rPr lang="en-US" altLang="ko-KR" sz="2400" dirty="0"/>
              <a:t>time</a:t>
            </a:r>
            <a:r>
              <a:rPr lang="ko-KR" altLang="ko-KR" sz="2400" dirty="0"/>
              <a:t>으로 가정한다</a:t>
            </a:r>
            <a:r>
              <a:rPr lang="en-US" altLang="ko-KR" sz="2400" dirty="0"/>
              <a:t>.)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51138"/>
              </p:ext>
            </p:extLst>
          </p:nvPr>
        </p:nvGraphicFramePr>
        <p:xfrm>
          <a:off x="2095499" y="2334418"/>
          <a:ext cx="3714750" cy="202803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31876"/>
                <a:gridCol w="1444624"/>
                <a:gridCol w="1238250"/>
              </a:tblGrid>
              <a:tr h="4056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Job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Deadline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Profit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24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J1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J2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J3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J4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50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9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540327"/>
            <a:ext cx="11398827" cy="622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[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Example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3</a:t>
            </a:r>
            <a:r>
              <a:rPr lang="en-US" altLang="ko-KR" sz="2400" b="1" dirty="0" smtClean="0"/>
              <a:t>] </a:t>
            </a:r>
            <a:r>
              <a:rPr lang="en-US" altLang="ko-KR" sz="2400" b="1" dirty="0" smtClean="0"/>
              <a:t>: </a:t>
            </a:r>
            <a:r>
              <a:rPr lang="en-US" altLang="ko-KR" sz="2400" b="1" dirty="0"/>
              <a:t> Suppose we have the following jobs, deadline, and </a:t>
            </a:r>
            <a:r>
              <a:rPr lang="en-US" altLang="ko-KR" sz="2400" b="1" dirty="0" smtClean="0"/>
              <a:t>profits: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                    (</a:t>
            </a:r>
            <a:r>
              <a:rPr lang="ko-KR" altLang="ko-KR" sz="2400" dirty="0"/>
              <a:t>단</a:t>
            </a:r>
            <a:r>
              <a:rPr lang="en-US" altLang="ko-KR" sz="2400" dirty="0"/>
              <a:t>, </a:t>
            </a:r>
            <a:r>
              <a:rPr lang="ko-KR" altLang="ko-KR" sz="2400" dirty="0"/>
              <a:t>각각의</a:t>
            </a:r>
            <a:r>
              <a:rPr lang="en-US" altLang="ko-KR" sz="2400" dirty="0"/>
              <a:t> Job</a:t>
            </a:r>
            <a:r>
              <a:rPr lang="ko-KR" altLang="ko-KR" sz="2400" dirty="0"/>
              <a:t>들이 완료되는데 걸리는</a:t>
            </a:r>
            <a:r>
              <a:rPr lang="en-US" altLang="ko-KR" sz="2400" dirty="0"/>
              <a:t> service time</a:t>
            </a:r>
            <a:r>
              <a:rPr lang="ko-KR" altLang="ko-KR" sz="2400" dirty="0"/>
              <a:t>은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1-unit </a:t>
            </a:r>
            <a:r>
              <a:rPr lang="en-US" altLang="ko-KR" sz="2400" dirty="0"/>
              <a:t>time</a:t>
            </a:r>
            <a:r>
              <a:rPr lang="ko-KR" altLang="ko-KR" sz="2400" dirty="0"/>
              <a:t>으로 가정한다</a:t>
            </a:r>
            <a:r>
              <a:rPr lang="en-US" altLang="ko-KR" sz="2400" dirty="0"/>
              <a:t>.)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05915"/>
              </p:ext>
            </p:extLst>
          </p:nvPr>
        </p:nvGraphicFramePr>
        <p:xfrm>
          <a:off x="2562224" y="2220119"/>
          <a:ext cx="3895725" cy="356155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82145"/>
                <a:gridCol w="1515005"/>
                <a:gridCol w="1298575"/>
              </a:tblGrid>
              <a:tr h="7914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Job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Deadline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Profit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J1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J2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J3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J4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J5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J6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J7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40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35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25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8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540327"/>
            <a:ext cx="11398827" cy="6224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 </a:t>
            </a:r>
            <a:r>
              <a:rPr lang="ko-KR" altLang="en-US" sz="2400" dirty="0" smtClean="0">
                <a:solidFill>
                  <a:srgbClr val="C00000"/>
                </a:solidFill>
              </a:rPr>
              <a:t>●</a:t>
            </a:r>
            <a:r>
              <a:rPr lang="ko-KR" altLang="en-US" sz="2400" dirty="0" smtClean="0"/>
              <a:t> </a:t>
            </a:r>
            <a:r>
              <a:rPr lang="ko-KR" altLang="ko-KR" sz="2400" dirty="0"/>
              <a:t>또 다른 스케줄링</a:t>
            </a:r>
            <a:r>
              <a:rPr lang="en-US" altLang="ko-KR" sz="2400" dirty="0"/>
              <a:t>(scheduling) </a:t>
            </a:r>
            <a:r>
              <a:rPr lang="ko-KR" altLang="ko-KR" sz="2400" dirty="0"/>
              <a:t>문제는 각각의</a:t>
            </a:r>
            <a:r>
              <a:rPr lang="en-US" altLang="ko-KR" sz="2400" dirty="0"/>
              <a:t> job(customer </a:t>
            </a:r>
            <a:r>
              <a:rPr lang="ko-KR" altLang="ko-KR" sz="2400" dirty="0"/>
              <a:t>혹은</a:t>
            </a:r>
            <a:r>
              <a:rPr lang="en-US" altLang="ko-KR" sz="2400" dirty="0"/>
              <a:t> task)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완료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(</a:t>
            </a:r>
            <a:r>
              <a:rPr lang="ko-KR" altLang="ko-KR" sz="2400" dirty="0"/>
              <a:t>끝마치는</a:t>
            </a:r>
            <a:r>
              <a:rPr lang="en-US" altLang="ko-KR" sz="2400" dirty="0"/>
              <a:t>)</a:t>
            </a:r>
            <a:r>
              <a:rPr lang="ko-KR" altLang="ko-KR" sz="2400" dirty="0" smtClean="0"/>
              <a:t>하는데</a:t>
            </a:r>
            <a:r>
              <a:rPr lang="en-US" altLang="ko-KR" sz="2400" dirty="0"/>
              <a:t> </a:t>
            </a:r>
            <a:r>
              <a:rPr lang="ko-KR" altLang="ko-KR" sz="2400" dirty="0" smtClean="0"/>
              <a:t>똑 </a:t>
            </a:r>
            <a:r>
              <a:rPr lang="ko-KR" altLang="ko-KR" sz="2400" dirty="0"/>
              <a:t>같은 양의 시간</a:t>
            </a:r>
            <a:r>
              <a:rPr lang="en-US" altLang="ko-KR" sz="2400" dirty="0"/>
              <a:t>(</a:t>
            </a:r>
            <a:r>
              <a:rPr lang="ko-KR" altLang="ko-KR" sz="2400" dirty="0"/>
              <a:t>즉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7030A0"/>
                </a:solidFill>
              </a:rPr>
              <a:t>service time </a:t>
            </a:r>
            <a:r>
              <a:rPr lang="en-US" altLang="ko-KR" sz="2400" dirty="0"/>
              <a:t>= </a:t>
            </a:r>
            <a:r>
              <a:rPr lang="en-US" altLang="ko-KR" sz="2400" dirty="0">
                <a:solidFill>
                  <a:srgbClr val="002060"/>
                </a:solidFill>
              </a:rPr>
              <a:t>x-unit time</a:t>
            </a:r>
            <a:r>
              <a:rPr lang="en-US" altLang="ko-KR" sz="2400" dirty="0"/>
              <a:t>)</a:t>
            </a:r>
            <a:r>
              <a:rPr lang="ko-KR" altLang="ko-KR" sz="2400" dirty="0"/>
              <a:t>이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ko-KR" sz="2400" dirty="0" smtClean="0"/>
              <a:t>걸리지만</a:t>
            </a:r>
            <a:r>
              <a:rPr lang="en-US" altLang="ko-KR" sz="2400" dirty="0"/>
              <a:t>, </a:t>
            </a:r>
            <a:r>
              <a:rPr lang="ko-KR" altLang="ko-KR" sz="2400" dirty="0"/>
              <a:t>그</a:t>
            </a:r>
            <a:r>
              <a:rPr lang="en-US" altLang="ko-KR" sz="2400" dirty="0"/>
              <a:t> job</a:t>
            </a:r>
            <a:r>
              <a:rPr lang="ko-KR" altLang="ko-KR" sz="2400" dirty="0"/>
              <a:t>과 결합된 이윤</a:t>
            </a:r>
            <a:r>
              <a:rPr lang="en-US" altLang="ko-KR" sz="2400" dirty="0"/>
              <a:t>(profit)</a:t>
            </a:r>
            <a:r>
              <a:rPr lang="ko-KR" altLang="ko-KR" sz="2400" dirty="0" smtClean="0"/>
              <a:t>을</a:t>
            </a:r>
            <a:r>
              <a:rPr lang="en-US" altLang="ko-KR" sz="2400" dirty="0"/>
              <a:t> </a:t>
            </a:r>
            <a:r>
              <a:rPr lang="ko-KR" altLang="ko-KR" sz="2400" dirty="0" smtClean="0"/>
              <a:t>생성하기 </a:t>
            </a:r>
            <a:r>
              <a:rPr lang="ko-KR" altLang="ko-KR" sz="2400" dirty="0"/>
              <a:t>위하여 어떤</a:t>
            </a:r>
            <a:r>
              <a:rPr lang="en-US" altLang="ko-KR" sz="2400" dirty="0"/>
              <a:t> job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시작되어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ko-KR" sz="2400" dirty="0" smtClean="0"/>
              <a:t>야 </a:t>
            </a:r>
            <a:r>
              <a:rPr lang="ko-KR" altLang="ko-KR" sz="2400" dirty="0"/>
              <a:t>할 종료시한</a:t>
            </a:r>
            <a:r>
              <a:rPr lang="en-US" altLang="ko-KR" sz="2400" dirty="0"/>
              <a:t>(deadline)</a:t>
            </a:r>
            <a:r>
              <a:rPr lang="ko-KR" altLang="ko-KR" sz="2400" dirty="0"/>
              <a:t>을 가질 때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“</a:t>
            </a:r>
            <a:r>
              <a:rPr lang="ko-KR" altLang="ko-KR" sz="2400" dirty="0"/>
              <a:t>어떻게 총 이윤</a:t>
            </a:r>
            <a:r>
              <a:rPr lang="en-US" altLang="ko-KR" sz="2400" dirty="0"/>
              <a:t>(total profit)</a:t>
            </a:r>
            <a:r>
              <a:rPr lang="ko-KR" altLang="ko-KR" sz="2400" dirty="0"/>
              <a:t>을 </a:t>
            </a:r>
            <a:r>
              <a:rPr lang="ko-KR" altLang="ko-KR" sz="2400" dirty="0" smtClean="0"/>
              <a:t>최대화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(</a:t>
            </a:r>
            <a:r>
              <a:rPr lang="en-US" altLang="ko-KR" sz="2400" dirty="0"/>
              <a:t>maximizing)” </a:t>
            </a:r>
            <a:r>
              <a:rPr lang="ko-KR" altLang="ko-KR" sz="2400" dirty="0"/>
              <a:t>하도록 스케줄 할 것인가 하는 </a:t>
            </a:r>
            <a:r>
              <a:rPr lang="ko-KR" altLang="ko-KR" sz="2400" dirty="0" smtClean="0"/>
              <a:t>문제이다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33131" y="3182644"/>
            <a:ext cx="3772749" cy="6392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cheduling with deadline </a:t>
            </a:r>
            <a:endParaRPr lang="ko-KR" altLang="en-US" sz="2400" dirty="0"/>
          </a:p>
        </p:txBody>
      </p:sp>
      <p:sp>
        <p:nvSpPr>
          <p:cNvPr id="4" name="오른쪽 화살표 3"/>
          <p:cNvSpPr/>
          <p:nvPr/>
        </p:nvSpPr>
        <p:spPr>
          <a:xfrm>
            <a:off x="2049137" y="3254869"/>
            <a:ext cx="903384" cy="567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540327"/>
            <a:ext cx="11398827" cy="6224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002060"/>
                </a:solidFill>
              </a:rPr>
              <a:t>4.3.1 </a:t>
            </a:r>
            <a:r>
              <a:rPr lang="en-US" altLang="ko-KR" b="1" dirty="0" smtClean="0"/>
              <a:t>Minimizing </a:t>
            </a:r>
            <a:r>
              <a:rPr lang="en-US" altLang="ko-KR" b="1" dirty="0"/>
              <a:t>Total Time in the System</a:t>
            </a:r>
            <a:endParaRPr lang="ko-KR" altLang="ko-KR" dirty="0"/>
          </a:p>
          <a:p>
            <a:pPr marL="0" indent="0">
              <a:buNone/>
            </a:pPr>
            <a:endParaRPr lang="en-US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400" dirty="0" smtClean="0">
                <a:solidFill>
                  <a:srgbClr val="C00000"/>
                </a:solidFill>
              </a:rPr>
              <a:t>●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“minimizing total time in the system” </a:t>
            </a:r>
            <a:r>
              <a:rPr lang="ko-KR" altLang="ko-KR" sz="2400" dirty="0"/>
              <a:t>하는 스케줄은 서비스 </a:t>
            </a:r>
            <a:r>
              <a:rPr lang="ko-KR" altLang="ko-KR" sz="2400" dirty="0" smtClean="0"/>
              <a:t>시간</a:t>
            </a:r>
            <a:r>
              <a:rPr lang="en-US" altLang="ko-KR" sz="2400" dirty="0" smtClean="0"/>
              <a:t>(service</a:t>
            </a:r>
          </a:p>
          <a:p>
            <a:pPr marL="0" indent="0">
              <a:buNone/>
            </a:pPr>
            <a:r>
              <a:rPr lang="en-US" altLang="ko-KR" sz="2400" dirty="0" smtClean="0"/>
              <a:t>    time</a:t>
            </a:r>
            <a:r>
              <a:rPr lang="en-US" altLang="ko-KR" sz="2400" dirty="0"/>
              <a:t>)</a:t>
            </a:r>
            <a:r>
              <a:rPr lang="ko-KR" altLang="ko-KR" sz="2400" dirty="0"/>
              <a:t>에 </a:t>
            </a:r>
            <a:r>
              <a:rPr lang="ko-KR" altLang="ko-KR" sz="2400" dirty="0" smtClean="0"/>
              <a:t>따라</a:t>
            </a:r>
            <a:r>
              <a:rPr lang="en-US" altLang="ko-KR" sz="2400" dirty="0"/>
              <a:t> </a:t>
            </a:r>
            <a:r>
              <a:rPr lang="ko-KR" altLang="ko-KR" sz="2400" dirty="0" smtClean="0"/>
              <a:t>오름차순</a:t>
            </a:r>
            <a:r>
              <a:rPr lang="en-US" altLang="ko-KR" sz="2400" dirty="0"/>
              <a:t>(ascending sort)</a:t>
            </a:r>
            <a:r>
              <a:rPr lang="ko-KR" altLang="ko-KR" sz="2400" dirty="0"/>
              <a:t>으로</a:t>
            </a:r>
            <a:r>
              <a:rPr lang="en-US" altLang="ko-KR" sz="2400" dirty="0"/>
              <a:t> job</a:t>
            </a:r>
            <a:r>
              <a:rPr lang="ko-KR" altLang="ko-KR" sz="2400" dirty="0"/>
              <a:t>들을 </a:t>
            </a:r>
            <a:r>
              <a:rPr lang="ko-KR" altLang="ko-KR" sz="2400" dirty="0" err="1"/>
              <a:t>스케줄하는</a:t>
            </a:r>
            <a:r>
              <a:rPr lang="ko-KR" altLang="ko-KR" sz="2400" dirty="0"/>
              <a:t> 것이다</a:t>
            </a:r>
            <a:r>
              <a:rPr lang="en-US" altLang="ko-KR" sz="2400" dirty="0"/>
              <a:t>.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91518" y="1938969"/>
            <a:ext cx="1531344" cy="429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Theorem 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22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540327"/>
            <a:ext cx="11398827" cy="622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[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Example 1</a:t>
            </a:r>
            <a:r>
              <a:rPr lang="en-US" altLang="ko-KR" sz="2400" b="1" dirty="0" smtClean="0"/>
              <a:t>] : </a:t>
            </a:r>
            <a:r>
              <a:rPr lang="ko-KR" altLang="ko-KR" sz="2400" dirty="0"/>
              <a:t>예를 들어</a:t>
            </a:r>
            <a:r>
              <a:rPr lang="en-US" altLang="ko-KR" sz="2400" dirty="0"/>
              <a:t>, Job </a:t>
            </a:r>
            <a:r>
              <a:rPr lang="ko-KR" altLang="ko-KR" sz="2400" dirty="0"/>
              <a:t>수가</a:t>
            </a:r>
            <a:r>
              <a:rPr lang="en-US" altLang="ko-KR" sz="2400" dirty="0"/>
              <a:t> 3</a:t>
            </a:r>
            <a:r>
              <a:rPr lang="ko-KR" altLang="ko-KR" sz="2400" dirty="0"/>
              <a:t>개이고 이들 각</a:t>
            </a:r>
            <a:r>
              <a:rPr lang="en-US" altLang="ko-KR" sz="2400" dirty="0"/>
              <a:t> Job</a:t>
            </a:r>
            <a:r>
              <a:rPr lang="ko-KR" altLang="ko-KR" sz="2400" dirty="0"/>
              <a:t>에 대한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service time</a:t>
            </a:r>
            <a:r>
              <a:rPr lang="ko-KR" altLang="ko-KR" sz="2400" dirty="0" smtClean="0"/>
              <a:t>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각각 아래와 같을 </a:t>
            </a:r>
            <a:r>
              <a:rPr lang="ko-KR" altLang="ko-KR" sz="2400" dirty="0" smtClean="0"/>
              <a:t>때를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생각해 </a:t>
            </a:r>
            <a:r>
              <a:rPr lang="ko-KR" altLang="ko-KR" sz="2400" dirty="0"/>
              <a:t>보자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endParaRPr lang="en-US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64654"/>
              </p:ext>
            </p:extLst>
          </p:nvPr>
        </p:nvGraphicFramePr>
        <p:xfrm>
          <a:off x="2688115" y="1967670"/>
          <a:ext cx="3668618" cy="178219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05021"/>
                <a:gridCol w="2063597"/>
              </a:tblGrid>
              <a:tr h="5397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Job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</a:t>
                      </a:r>
                      <a:endParaRPr lang="ko-KR" sz="24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Service time</a:t>
                      </a:r>
                      <a:endParaRPr lang="ko-KR" sz="24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24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400" b="1" kern="100" baseline="-250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400" b="1" kern="100" baseline="-250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400" b="1" kern="100" baseline="-250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24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3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222" y="191911"/>
            <a:ext cx="11616267" cy="657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●</a:t>
            </a:r>
            <a:endParaRPr lang="en-US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61651"/>
              </p:ext>
            </p:extLst>
          </p:nvPr>
        </p:nvGraphicFramePr>
        <p:xfrm>
          <a:off x="955321" y="654756"/>
          <a:ext cx="9419167" cy="179409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35110"/>
                <a:gridCol w="7684057"/>
              </a:tblGrid>
              <a:tr h="6968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Job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Time in System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63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400" kern="100" baseline="-250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400" kern="100" baseline="-250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400" kern="100" baseline="-250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2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5(service time)</a:t>
                      </a:r>
                      <a:endParaRPr lang="ko-KR" sz="2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5(wait for Job1) + 10(service time)</a:t>
                      </a:r>
                      <a:endParaRPr lang="ko-KR" sz="2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5(wait for Job1) + 10(wait for Job2) + 4(service time)</a:t>
                      </a:r>
                      <a:endParaRPr lang="ko-KR" sz="2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33" y="2596561"/>
            <a:ext cx="6318467" cy="288983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1266472" y="3478197"/>
            <a:ext cx="1343378" cy="609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37" y="5791200"/>
            <a:ext cx="755963" cy="4476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33625" y="577149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7000" algn="just"/>
            <a:r>
              <a:rPr lang="en-US" altLang="ko-KR" sz="20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∴</a:t>
            </a:r>
            <a:r>
              <a:rPr lang="en-US" altLang="ko-KR" sz="2000" b="1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Total time = 5 + 15 + 19 </a:t>
            </a:r>
            <a:endParaRPr lang="ko-KR" altLang="ko-KR" sz="200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             =  39  </a:t>
            </a:r>
            <a:endParaRPr lang="ko-KR" altLang="ko-KR" sz="20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222" y="191911"/>
            <a:ext cx="11616267" cy="657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●</a:t>
            </a:r>
            <a:endParaRPr lang="en-US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9" y="4282678"/>
            <a:ext cx="755963" cy="4476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79842"/>
              </p:ext>
            </p:extLst>
          </p:nvPr>
        </p:nvGraphicFramePr>
        <p:xfrm>
          <a:off x="1038224" y="580929"/>
          <a:ext cx="6648451" cy="284807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63313"/>
                <a:gridCol w="4585138"/>
              </a:tblGrid>
              <a:tr h="589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b="1" kern="100" dirty="0">
                          <a:solidFill>
                            <a:srgbClr val="7030A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스케줄링 방법</a:t>
                      </a:r>
                      <a:endParaRPr lang="ko-KR" sz="20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b="1" kern="100" dirty="0">
                          <a:solidFill>
                            <a:srgbClr val="7030A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시간</a:t>
                      </a: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(total time)</a:t>
                      </a:r>
                      <a:endParaRPr lang="ko-KR" sz="20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5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 [1, 2, 3]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 [1, 3, 2]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 [2, 1, 3]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 [2, 3, 1]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5 [3, 1, 2]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6 [3, 2, 1]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5 + (5+10) + (5+10+4) =  39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5 + (5+4) + (5+4+10) =   33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10 + (10+5) + (10+5+4) = 44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10 + (10+4) + (10+4+5) = 43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 panose="02020603050405020304" pitchFamily="18" charset="0"/>
                        </a:rPr>
                        <a:t>4 + (4+5) + (4+5+10) =  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32</a:t>
                      </a:r>
                      <a:endParaRPr lang="ko-KR" sz="2000" b="1" kern="100" dirty="0">
                        <a:solidFill>
                          <a:srgbClr val="C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 + (4+10) + (4+10+5) =  37</a:t>
                      </a:r>
                      <a:endParaRPr lang="ko-KR" sz="2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333499" y="4282678"/>
            <a:ext cx="72580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cs typeface="Times New Roman" panose="02020603050405020304" pitchFamily="18" charset="0"/>
              </a:rPr>
              <a:t>이러한 스케줄링 방법 중에서</a:t>
            </a:r>
            <a:r>
              <a:rPr lang="en-US" altLang="ko-KR" sz="2000" kern="100" dirty="0">
                <a:cs typeface="Times New Roman" panose="02020603050405020304" pitchFamily="18" charset="0"/>
              </a:rPr>
              <a:t>, </a:t>
            </a:r>
            <a:r>
              <a:rPr lang="en-US" altLang="ko-KR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total minimum time = 32</a:t>
            </a:r>
            <a:r>
              <a:rPr lang="ko-KR" altLang="ko-KR" sz="2000" kern="100" dirty="0">
                <a:cs typeface="Times New Roman" panose="02020603050405020304" pitchFamily="18" charset="0"/>
              </a:rPr>
              <a:t>가 </a:t>
            </a:r>
            <a:endParaRPr lang="en-US" altLang="ko-KR" sz="2000" kern="100" dirty="0" smtClean="0">
              <a:cs typeface="Times New Roman" panose="02020603050405020304" pitchFamily="18" charset="0"/>
            </a:endParaRPr>
          </a:p>
          <a:p>
            <a:r>
              <a:rPr lang="en-US" altLang="ko-KR" sz="2000" kern="100" dirty="0">
                <a:cs typeface="Times New Roman" panose="02020603050405020304" pitchFamily="18" charset="0"/>
              </a:rPr>
              <a:t> </a:t>
            </a:r>
            <a:r>
              <a:rPr lang="ko-KR" altLang="ko-KR" sz="2000" kern="100" dirty="0" smtClean="0">
                <a:cs typeface="Times New Roman" panose="02020603050405020304" pitchFamily="18" charset="0"/>
              </a:rPr>
              <a:t>가장 효과적이다</a:t>
            </a:r>
            <a:r>
              <a:rPr lang="en-US" altLang="ko-KR" sz="2000" kern="100" dirty="0" smtClean="0">
                <a:cs typeface="Times New Roman" panose="02020603050405020304" pitchFamily="18" charset="0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93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222" y="191911"/>
            <a:ext cx="11616267" cy="657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●</a:t>
            </a:r>
            <a:endParaRPr lang="en-US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1044262" y="4267943"/>
            <a:ext cx="965905" cy="50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33475" y="628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61550"/>
              </p:ext>
            </p:extLst>
          </p:nvPr>
        </p:nvGraphicFramePr>
        <p:xfrm>
          <a:off x="1133475" y="628650"/>
          <a:ext cx="6448425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3" imgW="4880610" imgH="2817571" progId="Visio.Drawing.11">
                  <p:embed/>
                </p:oleObj>
              </mc:Choice>
              <mc:Fallback>
                <p:oleObj name="Visio" r:id="rId3" imgW="4880610" imgH="281757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628650"/>
                        <a:ext cx="6448425" cy="322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2251780" y="432031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∴</a:t>
            </a:r>
            <a:r>
              <a:rPr lang="en-US" altLang="ko-KR" sz="2000" b="1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Scheduling [</a:t>
            </a:r>
            <a:r>
              <a:rPr lang="en-US" altLang="ko-KR" sz="20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3, 1, 2</a:t>
            </a:r>
            <a:r>
              <a:rPr lang="en-US" altLang="ko-KR" sz="2000" b="1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] is optimal with a total time of 32</a:t>
            </a:r>
            <a:endParaRPr lang="ko-KR" altLang="ko-KR" sz="20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222" y="191911"/>
            <a:ext cx="11616267" cy="657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● </a:t>
            </a:r>
            <a:r>
              <a:rPr lang="ko-KR" altLang="ko-KR" sz="2000" dirty="0"/>
              <a:t>그러므로</a:t>
            </a:r>
            <a:r>
              <a:rPr lang="en-US" altLang="ko-KR" sz="2000" dirty="0"/>
              <a:t>, </a:t>
            </a:r>
            <a:r>
              <a:rPr lang="ko-KR" altLang="ko-KR" sz="2000" dirty="0"/>
              <a:t>직관적으로 가장</a:t>
            </a:r>
            <a:r>
              <a:rPr lang="en-US" altLang="ko-KR" sz="2000" dirty="0"/>
              <a:t> service time</a:t>
            </a:r>
            <a:r>
              <a:rPr lang="ko-KR" altLang="ko-KR" sz="2000" dirty="0"/>
              <a:t>이 짧은</a:t>
            </a:r>
            <a:r>
              <a:rPr lang="en-US" altLang="ko-KR" sz="2000" dirty="0"/>
              <a:t> job</a:t>
            </a:r>
            <a:r>
              <a:rPr lang="ko-KR" altLang="ko-KR" sz="2000" dirty="0"/>
              <a:t>을 먼저 실행하는 것이 최적</a:t>
            </a:r>
            <a:r>
              <a:rPr lang="en-US" altLang="ko-KR" sz="2000" dirty="0"/>
              <a:t>(optimal)</a:t>
            </a:r>
            <a:r>
              <a:rPr lang="ko-KR" altLang="ko-KR" sz="2000" dirty="0"/>
              <a:t>인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것처럼 </a:t>
            </a:r>
            <a:r>
              <a:rPr lang="ko-KR" altLang="ko-KR" sz="2000" dirty="0"/>
              <a:t>보인다</a:t>
            </a:r>
            <a:r>
              <a:rPr lang="en-US" altLang="ko-KR" sz="2000" dirty="0"/>
              <a:t>. </a:t>
            </a:r>
            <a:r>
              <a:rPr lang="ko-KR" altLang="ko-KR" sz="2000" dirty="0"/>
              <a:t>따라서 이러한 </a:t>
            </a:r>
            <a:r>
              <a:rPr lang="ko-KR" altLang="ko-KR" sz="2000" dirty="0" smtClean="0"/>
              <a:t>접근방법에 </a:t>
            </a:r>
            <a:r>
              <a:rPr lang="ko-KR" altLang="ko-KR" sz="2000" dirty="0"/>
              <a:t>대한</a:t>
            </a:r>
            <a:r>
              <a:rPr lang="en-US" altLang="ko-KR" sz="2000" dirty="0"/>
              <a:t> high-level greedy algorithm</a:t>
            </a:r>
            <a:r>
              <a:rPr lang="ko-KR" altLang="ko-KR" sz="2000" dirty="0"/>
              <a:t>은 </a:t>
            </a:r>
            <a:r>
              <a:rPr lang="ko-KR" altLang="ko-KR" sz="2000" dirty="0" smtClean="0"/>
              <a:t>다음과 </a:t>
            </a:r>
            <a:r>
              <a:rPr lang="ko-KR" altLang="ko-KR" sz="2000" dirty="0"/>
              <a:t>같다</a:t>
            </a:r>
            <a:r>
              <a:rPr lang="en-US" altLang="ko-KR" sz="2000" dirty="0"/>
              <a:t>.</a:t>
            </a:r>
            <a:endParaRPr lang="en-US" altLang="ko-KR" sz="20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ko-KR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33475" y="628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5781"/>
              </p:ext>
            </p:extLst>
          </p:nvPr>
        </p:nvGraphicFramePr>
        <p:xfrm>
          <a:off x="742949" y="1777737"/>
          <a:ext cx="6553201" cy="297523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553201"/>
              </a:tblGrid>
              <a:tr h="297523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en-US" sz="2000" b="1" kern="100" dirty="0"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the Jobs by service time in ascending order.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2000" b="1" kern="100" dirty="0"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the instance is not solved do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    Schedule the next jobs;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000" b="1" kern="100" dirty="0"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there are no more jobs then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        the instance is solved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End</a:t>
                      </a:r>
                      <a:endParaRPr lang="ko-KR" sz="2000" kern="100" dirty="0">
                        <a:solidFill>
                          <a:srgbClr val="7030A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바탕체" panose="02030609000101010101" pitchFamily="17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End;</a:t>
                      </a:r>
                      <a:endParaRPr lang="ko-KR" sz="2000" kern="100" dirty="0">
                        <a:solidFill>
                          <a:srgbClr val="C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64" y="5336067"/>
            <a:ext cx="739422" cy="4226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68" y="5328098"/>
            <a:ext cx="9695857" cy="4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1337</Words>
  <Application>Microsoft Office PowerPoint</Application>
  <PresentationFormat>와이드스크린</PresentationFormat>
  <Paragraphs>292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HY견명조</vt:lpstr>
      <vt:lpstr>맑은 고딕</vt:lpstr>
      <vt:lpstr>바탕</vt:lpstr>
      <vt:lpstr>바탕체</vt:lpstr>
      <vt:lpstr>Arial</vt:lpstr>
      <vt:lpstr>Book Antiqua</vt:lpstr>
      <vt:lpstr>Times New Roman</vt:lpstr>
      <vt:lpstr>Wingdings</vt:lpstr>
      <vt:lpstr>Office 테마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알고리즘기초</dc:title>
  <dc:creator>cse11</dc:creator>
  <cp:lastModifiedBy>cse11</cp:lastModifiedBy>
  <cp:revision>338</cp:revision>
  <cp:lastPrinted>2016-08-29T02:39:01Z</cp:lastPrinted>
  <dcterms:created xsi:type="dcterms:W3CDTF">2016-07-06T08:47:09Z</dcterms:created>
  <dcterms:modified xsi:type="dcterms:W3CDTF">2016-11-30T08:40:14Z</dcterms:modified>
</cp:coreProperties>
</file>