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4" r:id="rId3"/>
    <p:sldId id="375" r:id="rId4"/>
    <p:sldId id="357" r:id="rId5"/>
    <p:sldId id="358" r:id="rId6"/>
    <p:sldId id="359" r:id="rId7"/>
    <p:sldId id="362" r:id="rId8"/>
    <p:sldId id="360" r:id="rId9"/>
    <p:sldId id="361" r:id="rId10"/>
    <p:sldId id="363" r:id="rId11"/>
    <p:sldId id="364" r:id="rId12"/>
    <p:sldId id="365" r:id="rId13"/>
    <p:sldId id="369" r:id="rId14"/>
    <p:sldId id="370" r:id="rId15"/>
    <p:sldId id="372" r:id="rId16"/>
    <p:sldId id="373" r:id="rId17"/>
    <p:sldId id="257" r:id="rId18"/>
    <p:sldId id="289" r:id="rId19"/>
    <p:sldId id="290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5" r:id="rId35"/>
    <p:sldId id="272" r:id="rId36"/>
    <p:sldId id="277" r:id="rId37"/>
    <p:sldId id="273" r:id="rId38"/>
    <p:sldId id="274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6" r:id="rId47"/>
    <p:sldId id="285" r:id="rId48"/>
    <p:sldId id="287" r:id="rId49"/>
    <p:sldId id="288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64"/>
  </p:normalViewPr>
  <p:slideViewPr>
    <p:cSldViewPr snapToGrid="0" snapToObjects="1">
      <p:cViewPr varScale="1">
        <p:scale>
          <a:sx n="69" d="100"/>
          <a:sy n="69" d="100"/>
        </p:scale>
        <p:origin x="208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86138-094B-DD48-83E6-C7432968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B61E3-F301-024D-8296-F47E48B0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1E536-7001-C443-AB3C-78FF597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D45EC-2261-E444-8AD7-471909BD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A860F-36BF-3C4D-8FDF-1C0520FB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557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26873-E2BE-524F-8564-6FB1DB3A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AE25A-D888-2D4B-9E0F-9993C46B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9A9EC-90C2-A94F-9A31-E50452F5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CA670-0AB8-1D4A-A3F9-C454B3AA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24489-C44D-994D-AF28-B8AB817D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42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B8C45A-F797-CC47-AA1A-000DECB92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82BE8E-F08D-4248-B4D3-A8C955666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E1F0D-AA72-064B-9F6D-98489BF5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B0CC8-F8F4-2341-A7D8-39C895C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33D33-9CAE-7942-9ADF-A61D823E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651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A1222-CA9C-8E4F-82C6-CB8F3ABB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41F7A-E94E-0C40-8772-81F32726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7268E-4ECA-DE44-8789-FA62C5F5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B8818-1D80-BE4A-9122-0D5516F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85826-F93A-0045-9E96-6EF28B5B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3EC6-C6B1-5945-8D96-4B7D24A3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C075F-5687-0248-9CC3-39D90FAC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2AD9D-05ED-F54C-8254-49E9F528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CB6C1-1408-8F40-9FC8-D55390AC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4C33B-4CEB-7B40-B567-1692F60B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873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97F10-7230-A444-83E5-D1314BEE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9D4C-D0A1-9247-8D8F-DE8F021BD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831AC-D3A4-EF4B-A8A8-F542C0F7B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5CF2F-62F6-4F44-8CC1-FC49A6D3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F1323-DB8C-044E-AF67-02D053C4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D21CF-6824-8E4E-9EC6-9C619D5A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878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970D-634D-D343-84FF-51D16E01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073A9-65AE-6C46-9C22-E5F6CE10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01757-BCED-2A4D-8214-AD80EE6E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CC8A3-2EB8-1E4A-BA91-B04115746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A8BAD-90DD-FD44-AC1D-0949BE9AD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7230B-52BB-6A45-81BE-78019840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076B90-0FFF-8043-8B4A-8DE513AA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23995B-31A4-F24D-9F30-CBFC7BB4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8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5F782-218F-5F44-9408-FCB1C27F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ACE5-7254-4947-BBEF-3F44D043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AFF15A-2ADD-E54F-A9E9-95370E89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5AE54-90FF-AD4B-8BA7-35A0A1AD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094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3D0027-B25B-3649-AE86-8F97D378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446B-5E6B-4643-B0B1-8F2AC375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6C021-5A3A-8745-8D0E-5DEF61BF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905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20189-267F-704B-8EAF-DD340656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B1115-0D17-EF40-88E2-BFEF2FA0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5CA8B-BB85-3A4C-9B1C-7707D1C7A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D8622-7CDE-F446-8F71-5BE0F8DD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A015A-4737-2C45-8F53-DE84B27A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CE6E1-43FF-584F-8FA8-2864EF33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47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E2CC4-B1F9-FB41-8EC9-31670DCF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7AC015-611B-E848-9061-1C53DD1E9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B3437-8B80-DF43-B413-71E4B4594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512F5-CA6E-F047-A5B9-092C3771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4C355-7CB0-5C4E-A481-72F50D5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CF81B-5B2C-F14C-9007-F748BAE8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8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22BDB8-9304-D44C-9E68-EE6C8C3A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9544B-A3E1-5E46-B0CF-931C27C1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77E90-5AB4-A540-8B3F-9210FE2B4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CD0C-6E1E-054B-B6FF-ED79F205C304}" type="datetimeFigureOut">
              <a:rPr kumimoji="1" lang="ko-KR" altLang="en-US" smtClean="0"/>
              <a:t>2019. 5. 10.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43F29-D72F-574D-A349-FF52B8332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4291E-2C66-6D4D-8803-C4DFF4A96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1F71-30E0-674F-98DE-FE5337AD43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5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D180-B94D-F74E-96D4-C8360A4E5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461E76-46BA-4F49-ABF7-81ED9DB13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70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AE978-1877-844F-9A12-DC17204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D5356-6E6B-9141-90CD-1FB4E1FE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지역 변수 </a:t>
            </a:r>
            <a:r>
              <a:rPr kumimoji="1" lang="en-US" altLang="ko-KR" sz="3000" dirty="0"/>
              <a:t>(Local variable)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2600" dirty="0"/>
              <a:t>- </a:t>
            </a:r>
            <a:r>
              <a:rPr kumimoji="1" lang="ko-KR" altLang="en-US" sz="2600" dirty="0"/>
              <a:t>중괄호 내에 선언되는 변수</a:t>
            </a:r>
            <a:endParaRPr kumimoji="1" lang="en-US" altLang="ko-KR" sz="2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몸체 안에서 선언된 변수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내에서만 사용이 가능한 변수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전역 변수 </a:t>
            </a:r>
            <a:r>
              <a:rPr kumimoji="1" lang="en-US" altLang="ko-KR" sz="3000" dirty="0"/>
              <a:t>(Global variable)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외부에서 선언된 변수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모든 함수에서 사용이 가능한 변수</a:t>
            </a:r>
          </a:p>
        </p:txBody>
      </p:sp>
    </p:spTree>
    <p:extLst>
      <p:ext uri="{BB962C8B-B14F-4D97-AF65-F5344CB8AC3E}">
        <p14:creationId xmlns:p14="http://schemas.microsoft.com/office/powerpoint/2010/main" val="17005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39DC-3392-0441-9BEA-CA5CCECE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D115-DC1D-BB4E-850C-AB7BDC83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6076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500" dirty="0"/>
              <a:t>#include &lt;</a:t>
            </a:r>
            <a:r>
              <a:rPr kumimoji="1" lang="en-US" altLang="ko-KR" sz="2500" dirty="0" err="1"/>
              <a:t>stdio.h</a:t>
            </a:r>
            <a:r>
              <a:rPr kumimoji="1" lang="en-US" altLang="ko-KR" sz="2500" dirty="0"/>
              <a:t>&gt;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a=0, b=0, c=0;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f(){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c;			// </a:t>
            </a:r>
            <a:r>
              <a:rPr kumimoji="1" lang="ko-KR" altLang="en-US" sz="2500" dirty="0"/>
              <a:t>지역 변수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/>
              <a:t>	c = </a:t>
            </a:r>
            <a:r>
              <a:rPr kumimoji="1" lang="en-US" altLang="ko-KR" sz="2500" dirty="0" err="1"/>
              <a:t>a+b</a:t>
            </a:r>
            <a:r>
              <a:rPr kumimoji="1" lang="en-US" altLang="ko-KR" sz="2500" dirty="0"/>
              <a:t>;</a:t>
            </a:r>
          </a:p>
          <a:p>
            <a:pPr marL="0" indent="0">
              <a:buNone/>
            </a:pPr>
            <a:r>
              <a:rPr kumimoji="1" lang="en-US" altLang="ko-KR" sz="2500" dirty="0"/>
              <a:t>	return c;</a:t>
            </a:r>
          </a:p>
          <a:p>
            <a:pPr marL="0" indent="0">
              <a:buNone/>
            </a:pPr>
            <a:r>
              <a:rPr kumimoji="1" lang="en-US" altLang="ko-KR" sz="2500" dirty="0"/>
              <a:t>}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main(){</a:t>
            </a:r>
          </a:p>
          <a:p>
            <a:pPr marL="0" indent="0">
              <a:buNone/>
            </a:pPr>
            <a:r>
              <a:rPr kumimoji="1" lang="en-US" altLang="ko-KR" sz="2500" dirty="0"/>
              <a:t>	a = 1;</a:t>
            </a:r>
          </a:p>
          <a:p>
            <a:pPr marL="0" indent="0">
              <a:buNone/>
            </a:pPr>
            <a:r>
              <a:rPr kumimoji="1" lang="en-US" altLang="ko-KR" sz="2500" dirty="0"/>
              <a:t>	b = 2;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printf</a:t>
            </a:r>
            <a:r>
              <a:rPr kumimoji="1" lang="en-US" altLang="ko-KR" sz="2500" dirty="0"/>
              <a:t>(“ a + b = %d\n”, f() );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printf</a:t>
            </a:r>
            <a:r>
              <a:rPr kumimoji="1" lang="en-US" altLang="ko-KR" sz="2500" dirty="0"/>
              <a:t>(“ a = %d, b= %d, c= %d\</a:t>
            </a:r>
            <a:r>
              <a:rPr kumimoji="1" lang="en-US" altLang="ko-KR" sz="2500" dirty="0" err="1"/>
              <a:t>n”,a</a:t>
            </a:r>
            <a:r>
              <a:rPr kumimoji="1" lang="en-US" altLang="ko-KR" sz="2500" dirty="0"/>
              <a:t>, b, c);</a:t>
            </a:r>
          </a:p>
          <a:p>
            <a:pPr marL="0" indent="0">
              <a:buNone/>
            </a:pPr>
            <a:r>
              <a:rPr kumimoji="1" lang="en-US" altLang="ko-KR" sz="2500" dirty="0"/>
              <a:t>	return 0;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FFEAB-A9EC-584B-B123-0E2E7C3731C8}"/>
              </a:ext>
            </a:extLst>
          </p:cNvPr>
          <p:cNvSpPr txBox="1"/>
          <p:nvPr/>
        </p:nvSpPr>
        <p:spPr>
          <a:xfrm>
            <a:off x="6581274" y="2619196"/>
            <a:ext cx="5610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500" dirty="0"/>
              <a:t>지역변수는 해당지역을 벗어나면 자동으로 소멸</a:t>
            </a: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500" dirty="0"/>
              <a:t>지역변수는 선언된 지역 내에서만 유효</a:t>
            </a: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endParaRPr kumimoji="1" lang="ko-KR" altLang="en-US" sz="250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12ED2F8-56B1-D341-86E1-E5911F77F410}"/>
              </a:ext>
            </a:extLst>
          </p:cNvPr>
          <p:cNvSpPr/>
          <p:nvPr/>
        </p:nvSpPr>
        <p:spPr>
          <a:xfrm>
            <a:off x="6581274" y="2406316"/>
            <a:ext cx="5610726" cy="2286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865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B8AC8-161A-F243-B5A9-9489226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374C4-C50B-6946-9DD2-32034528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함수는 하나의 값만 호출한 곳으로 리턴 할 수 있음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여러 개의 값을 호출한 곳으로 리턴 해야 할 때 전역 변수를 사용하면 쉬움</a:t>
            </a:r>
          </a:p>
        </p:txBody>
      </p:sp>
    </p:spTree>
    <p:extLst>
      <p:ext uri="{BB962C8B-B14F-4D97-AF65-F5344CB8AC3E}">
        <p14:creationId xmlns:p14="http://schemas.microsoft.com/office/powerpoint/2010/main" val="21806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6BAB-A6AB-8944-BBA5-9C7D32F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static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1A446-55EA-C846-AB1C-72D85CF8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Static</a:t>
            </a:r>
            <a:r>
              <a:rPr kumimoji="1" lang="ko-KR" altLang="en-US" sz="3000" dirty="0"/>
              <a:t>은 지역 변수와 전역 변수에 적용할 수 있음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지역 변수에 </a:t>
            </a:r>
            <a:r>
              <a:rPr kumimoji="1" lang="en-US" altLang="ko-KR" sz="3000" dirty="0"/>
              <a:t>static</a:t>
            </a:r>
            <a:r>
              <a:rPr kumimoji="1" lang="ko-KR" altLang="en-US" sz="3000" dirty="0"/>
              <a:t>이 적용되면 </a:t>
            </a:r>
            <a:r>
              <a:rPr kumimoji="1" lang="ko-KR" altLang="en-US" sz="3000" dirty="0" err="1"/>
              <a:t>정적변수가</a:t>
            </a:r>
            <a:r>
              <a:rPr kumimoji="1" lang="ko-KR" altLang="en-US" sz="3000" dirty="0"/>
              <a:t> 되어 프로그램이 끝날 때까지 그 값을 계속 유지하게 됨</a:t>
            </a:r>
            <a:endParaRPr kumimoji="1" lang="en-US" altLang="ko-KR" sz="3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3000" dirty="0"/>
              <a:t>-</a:t>
            </a:r>
            <a:r>
              <a:rPr kumimoji="1" lang="ko-KR" altLang="en-US" sz="3000" dirty="0"/>
              <a:t> 즉 제어가 정적 변수가 선언된 블록을 빠져나가도 다시 들어오면 이전 값을 가지고 있음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정적 변수는 디폴트로 </a:t>
            </a:r>
            <a:r>
              <a:rPr kumimoji="1" lang="en-US" altLang="ko-KR" sz="3000" dirty="0"/>
              <a:t>0</a:t>
            </a:r>
            <a:r>
              <a:rPr kumimoji="1" lang="ko-KR" altLang="en-US" sz="3000" dirty="0"/>
              <a:t> </a:t>
            </a:r>
            <a:r>
              <a:rPr kumimoji="1" lang="ko-KR" altLang="en-US" sz="3000" dirty="0" err="1"/>
              <a:t>으로</a:t>
            </a:r>
            <a:r>
              <a:rPr kumimoji="1" lang="ko-KR" altLang="en-US" sz="3000" dirty="0"/>
              <a:t> 초기화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21209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FBFA-AE4D-CE44-B9C5-F298E8B7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66414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++;	num2++;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(“num1 : %d, num2 : %\n”, num1, num2);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=0;i&lt;3;i++)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497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FBFA-AE4D-CE44-B9C5-F298E8B7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66414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static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++;	num2++;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(“num1 : %d, num2 : %\n”, num1, num2);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=0;i&lt;3;i++)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27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206CC-656C-1F46-9300-5E5F7B02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R" sz="10000" dirty="0"/>
          </a:p>
          <a:p>
            <a:pPr marL="0" indent="0" algn="ctr">
              <a:buNone/>
            </a:pPr>
            <a:r>
              <a:rPr kumimoji="1" lang="ko-KR" altLang="en-US" sz="10000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22155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0FCB-F942-D44F-9955-C78F618B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학생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명의 성적을 입력하는 프로그램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5329F18-42B0-5144-A3C0-73DC22281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12" y="1690688"/>
            <a:ext cx="8515375" cy="33724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D3244-7B45-744D-BB06-1EED87ABD7A1}"/>
              </a:ext>
            </a:extLst>
          </p:cNvPr>
          <p:cNvSpPr txBox="1"/>
          <p:nvPr/>
        </p:nvSpPr>
        <p:spPr>
          <a:xfrm>
            <a:off x="1772816" y="5467739"/>
            <a:ext cx="929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rgbClr val="C00000"/>
                </a:solidFill>
              </a:rPr>
              <a:t>적어도 </a:t>
            </a:r>
            <a:r>
              <a:rPr kumimoji="1" lang="en-US" altLang="ko-KR" sz="4000" b="1" dirty="0">
                <a:solidFill>
                  <a:srgbClr val="C00000"/>
                </a:solidFill>
              </a:rPr>
              <a:t>30</a:t>
            </a:r>
            <a:r>
              <a:rPr kumimoji="1" lang="ko-KR" altLang="en-US" sz="4000" b="1" dirty="0">
                <a:solidFill>
                  <a:srgbClr val="C00000"/>
                </a:solidFill>
              </a:rPr>
              <a:t>개 이상의 변수가 필요</a:t>
            </a:r>
          </a:p>
        </p:txBody>
      </p:sp>
    </p:spTree>
    <p:extLst>
      <p:ext uri="{BB962C8B-B14F-4D97-AF65-F5344CB8AC3E}">
        <p14:creationId xmlns:p14="http://schemas.microsoft.com/office/powerpoint/2010/main" val="258266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D30D4-72C4-AF4E-926D-6700256A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C474E-8F44-B445-B706-C50749F8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7626" y="2141537"/>
            <a:ext cx="7826051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sz="4000" dirty="0"/>
              <a:t>같은 </a:t>
            </a:r>
            <a:r>
              <a:rPr kumimoji="1" lang="ko-KR" altLang="en-US" sz="4000" dirty="0" err="1"/>
              <a:t>자료형을</a:t>
            </a:r>
            <a:r>
              <a:rPr kumimoji="1" lang="ko-KR" altLang="en-US" sz="4000" dirty="0"/>
              <a:t> 가진 </a:t>
            </a:r>
            <a:endParaRPr kumimoji="1" lang="en-US" altLang="ko-K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sz="4000" dirty="0"/>
              <a:t>연속된 메모리 공간으로 </a:t>
            </a:r>
            <a:endParaRPr kumimoji="1" lang="en-US" altLang="ko-K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sz="4000" dirty="0"/>
              <a:t>이루어진 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0FCC51-7872-6644-874F-6A3015877C85}"/>
              </a:ext>
            </a:extLst>
          </p:cNvPr>
          <p:cNvSpPr/>
          <p:nvPr/>
        </p:nvSpPr>
        <p:spPr>
          <a:xfrm>
            <a:off x="621653" y="2324850"/>
            <a:ext cx="6307493" cy="2878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21C6D6-26CD-DD4B-A225-B9348E65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7415"/>
              </p:ext>
            </p:extLst>
          </p:nvPr>
        </p:nvGraphicFramePr>
        <p:xfrm>
          <a:off x="7688425" y="1839339"/>
          <a:ext cx="4368800" cy="971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41928667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51656446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84224522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551779372"/>
                    </a:ext>
                  </a:extLst>
                </a:gridCol>
              </a:tblGrid>
              <a:tr h="97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568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AE617B-34A8-584B-98C0-77E829A2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45800"/>
              </p:ext>
            </p:extLst>
          </p:nvPr>
        </p:nvGraphicFramePr>
        <p:xfrm>
          <a:off x="7688425" y="3346184"/>
          <a:ext cx="4368800" cy="971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41928667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51656446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84224522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551779372"/>
                    </a:ext>
                  </a:extLst>
                </a:gridCol>
              </a:tblGrid>
              <a:tr h="97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5686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6F44F90-6EB3-0640-9540-90858D94E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40756"/>
              </p:ext>
            </p:extLst>
          </p:nvPr>
        </p:nvGraphicFramePr>
        <p:xfrm>
          <a:off x="7688425" y="4807584"/>
          <a:ext cx="4368800" cy="971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41928667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51656446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84224522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551779372"/>
                    </a:ext>
                  </a:extLst>
                </a:gridCol>
              </a:tblGrid>
              <a:tr h="971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5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65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0FCB-F942-D44F-9955-C78F618B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학생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명의 성적을 입력하는 프로그램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52257F-80AA-7542-A368-7C6D45540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824" y="1789501"/>
            <a:ext cx="5146351" cy="4709830"/>
          </a:xfrm>
        </p:spPr>
      </p:pic>
    </p:spTree>
    <p:extLst>
      <p:ext uri="{BB962C8B-B14F-4D97-AF65-F5344CB8AC3E}">
        <p14:creationId xmlns:p14="http://schemas.microsoft.com/office/powerpoint/2010/main" val="163209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6454E-9A11-2947-954F-300C972F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함수의 기본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7E4D0-D93E-9347-9347-40B7778B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형  </a:t>
            </a:r>
            <a:r>
              <a:rPr kumimoji="1" lang="ko-KR" altLang="en-US" dirty="0" err="1"/>
              <a:t>함수이름</a:t>
            </a:r>
            <a:r>
              <a:rPr kumimoji="1" lang="ko-KR" altLang="en-US" dirty="0"/>
              <a:t>  매개변수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</a:t>
            </a:r>
            <a:r>
              <a:rPr kumimoji="1" lang="en-US" altLang="ko-KR" dirty="0"/>
              <a:t>sum 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(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x,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y )			//</a:t>
            </a:r>
            <a:r>
              <a:rPr kumimoji="1" lang="ko-KR" altLang="en-US" dirty="0"/>
              <a:t> 함수 헤더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{							//</a:t>
            </a:r>
            <a:r>
              <a:rPr kumimoji="1" lang="ko-KR" altLang="en-US" dirty="0"/>
              <a:t> 함수 몸체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result;</a:t>
            </a:r>
          </a:p>
          <a:p>
            <a:pPr marL="0" indent="0">
              <a:buNone/>
            </a:pPr>
            <a:r>
              <a:rPr kumimoji="1" lang="en-US" altLang="ko-KR" dirty="0"/>
              <a:t>	result = x + y;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return result;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79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43726-4510-2B41-804E-C87A5554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DFD17-B288-614A-989C-AFEDA901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대량의 데이터를 다루어야 할 때 일반 변수 만을 사용하면 </a:t>
            </a:r>
            <a:endParaRPr kumimoji="1" lang="en-US" altLang="ko-KR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ko-KR" altLang="en-US" dirty="0"/>
              <a:t>  프로그래밍이 어려워 짐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배열은 같은 형의 많은 데이터를 다루어야 할 때 유용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배열의 원소는 인덱스로 지정됨</a:t>
            </a:r>
          </a:p>
        </p:txBody>
      </p:sp>
    </p:spTree>
    <p:extLst>
      <p:ext uri="{BB962C8B-B14F-4D97-AF65-F5344CB8AC3E}">
        <p14:creationId xmlns:p14="http://schemas.microsoft.com/office/powerpoint/2010/main" val="304010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143CD-6631-0B49-B088-977CD777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AEBAD-39FA-A14B-A798-8A8F8DD5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선언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형 </a:t>
            </a:r>
            <a:r>
              <a:rPr kumimoji="1" lang="ko-KR" altLang="en-US" dirty="0" err="1"/>
              <a:t>배열이름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[</a:t>
            </a:r>
            <a:r>
              <a:rPr kumimoji="1" lang="ko-KR" altLang="en-US" dirty="0" err="1"/>
              <a:t>배열크기</a:t>
            </a:r>
            <a:r>
              <a:rPr kumimoji="1" lang="en-US" altLang="ko-KR" dirty="0"/>
              <a:t>];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  array      [10];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데이터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배열 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식별자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배열 크기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원소 개수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b="1" dirty="0"/>
              <a:t>배열 원소 인덱스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 err="1"/>
              <a:t>부터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배열크기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-1</a:t>
            </a:r>
          </a:p>
          <a:p>
            <a:pPr>
              <a:buFontTx/>
              <a:buChar char="-"/>
            </a:pPr>
            <a:r>
              <a:rPr kumimoji="1" lang="ko-KR" altLang="en-US" dirty="0"/>
              <a:t>인덱스는 정수 수식을 사용해야 함</a:t>
            </a:r>
          </a:p>
        </p:txBody>
      </p:sp>
    </p:spTree>
    <p:extLst>
      <p:ext uri="{BB962C8B-B14F-4D97-AF65-F5344CB8AC3E}">
        <p14:creationId xmlns:p14="http://schemas.microsoft.com/office/powerpoint/2010/main" val="358240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7CB07-5391-D847-A4D4-6DBDF990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선언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E12B1-1F52-DC44-8C1A-417030AC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grade[ 5 ];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메모리에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형 변수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할당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30D10-5BF2-5749-87FE-180738B4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74" y="2030023"/>
            <a:ext cx="5351236" cy="32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48C6-518B-1942-AD9C-5194417D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차원 배열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127CFD-0D8B-0542-8EB7-67AB5E32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15" y="1827505"/>
            <a:ext cx="7972231" cy="41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2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07E5-4791-814D-81F5-903483E9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배열의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D545A-C2AF-044F-AA15-9F36FF74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834"/>
            <a:ext cx="10515600" cy="51903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kumimoji="1" lang="ko-KR" altLang="en-US" dirty="0"/>
              <a:t>선언문에서 중괄호 내에 값들을 나열 하여 초기화함</a:t>
            </a:r>
            <a:endParaRPr kumimoji="1" lang="en-US" altLang="ko-KR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kumimoji="1" lang="ko-KR" altLang="en-US" dirty="0"/>
              <a:t>초기화 예제</a:t>
            </a:r>
            <a:endParaRPr kumimoji="1"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ko-KR" dirty="0"/>
              <a:t>i</a:t>
            </a:r>
            <a:r>
              <a:rPr kumimoji="1" lang="en-US" altLang="ko-KR"/>
              <a:t>nt </a:t>
            </a:r>
            <a:r>
              <a:rPr kumimoji="1" lang="en-US" altLang="ko-KR" dirty="0"/>
              <a:t>grade[5] = {10, 20, 30, 40, 50};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ko-KR" dirty="0"/>
              <a:t>-&gt; grade[0] = 100, grade[1] = 90 …</a:t>
            </a:r>
          </a:p>
          <a:p>
            <a:pPr marL="0" indent="0">
              <a:lnSpc>
                <a:spcPct val="160000"/>
              </a:lnSpc>
              <a:buNone/>
            </a:pPr>
            <a:endParaRPr kumimoji="1" lang="en-US" altLang="ko-KR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kumimoji="1" lang="ko-KR" altLang="en-US" dirty="0"/>
              <a:t>초기자 목록이 초기화되는 배열 원소 개수보다 적다면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나머지 원소들은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초기화됨</a:t>
            </a:r>
            <a:endParaRPr kumimoji="1" lang="en-US" altLang="ko-KR" dirty="0"/>
          </a:p>
          <a:p>
            <a:pPr marL="0" indent="0">
              <a:lnSpc>
                <a:spcPct val="160000"/>
              </a:lnSpc>
              <a:buNone/>
            </a:pPr>
            <a:endParaRPr kumimoji="1"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grade[5] = {100, 90, 77};</a:t>
            </a:r>
          </a:p>
          <a:p>
            <a:pPr marL="0" indent="0">
              <a:lnSpc>
                <a:spcPct val="160000"/>
              </a:lnSpc>
              <a:buNone/>
            </a:pPr>
            <a:endParaRPr kumimoji="1" lang="en-US" altLang="ko-KR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3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AFD7-43CE-C44D-87C1-2566EC3E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배열의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6AFE9-CD98-EC4A-8D47-40BCD265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 err="1"/>
              <a:t>초기화자가</a:t>
            </a:r>
            <a:r>
              <a:rPr kumimoji="1" lang="ko-KR" altLang="en-US" dirty="0"/>
              <a:t> 명시된 배열 선언에서 배열 크기는 생략될 수 있다</a:t>
            </a:r>
            <a:r>
              <a:rPr kumimoji="1" lang="en-US" altLang="ko-KR" dirty="0"/>
              <a:t>.</a:t>
            </a:r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grade[ ] = {10, 20 ,30, 40, 50};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배열 크기가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 생략된 것과 같음</a:t>
            </a:r>
            <a:r>
              <a:rPr kumimoji="1" lang="en-US" altLang="ko-KR" dirty="0"/>
              <a:t>)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27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FD52-E803-2349-A4C9-4F4256E2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11FC6-07DB-9E4B-BE90-7919EA06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2</a:t>
            </a:r>
            <a:r>
              <a:rPr kumimoji="1" lang="ko-KR" altLang="en-US" dirty="0"/>
              <a:t>차원 배열은 행과 열을 갖는 직사각형의 원소의 집합으로 생각하는 것이 편리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A9C71A-6934-DA4C-B44F-7B2D335E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74" y="2705099"/>
            <a:ext cx="6809921" cy="412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0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E3071-5B09-A647-9E5E-A1444E7A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901EA-564C-994D-B465-EA08CA0A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선언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b[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][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]		//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[5]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원소로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같은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   행   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가로</a:t>
            </a:r>
            <a:r>
              <a:rPr kumimoji="1" lang="en-US" altLang="ko-KR" dirty="0"/>
              <a:t>)</a:t>
            </a:r>
            <a:r>
              <a:rPr kumimoji="1" lang="ko-KR" altLang="en-US" dirty="0"/>
              <a:t>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세로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F67204-0C2C-414D-8EFA-E7DB424B2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25784"/>
              </p:ext>
            </p:extLst>
          </p:nvPr>
        </p:nvGraphicFramePr>
        <p:xfrm>
          <a:off x="1341534" y="3872180"/>
          <a:ext cx="10012266" cy="26206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68711">
                  <a:extLst>
                    <a:ext uri="{9D8B030D-6E8A-4147-A177-3AD203B41FA5}">
                      <a16:colId xmlns:a16="http://schemas.microsoft.com/office/drawing/2014/main" val="2298635006"/>
                    </a:ext>
                  </a:extLst>
                </a:gridCol>
                <a:gridCol w="1668711">
                  <a:extLst>
                    <a:ext uri="{9D8B030D-6E8A-4147-A177-3AD203B41FA5}">
                      <a16:colId xmlns:a16="http://schemas.microsoft.com/office/drawing/2014/main" val="4111671356"/>
                    </a:ext>
                  </a:extLst>
                </a:gridCol>
                <a:gridCol w="1668711">
                  <a:extLst>
                    <a:ext uri="{9D8B030D-6E8A-4147-A177-3AD203B41FA5}">
                      <a16:colId xmlns:a16="http://schemas.microsoft.com/office/drawing/2014/main" val="3406127019"/>
                    </a:ext>
                  </a:extLst>
                </a:gridCol>
                <a:gridCol w="1668711">
                  <a:extLst>
                    <a:ext uri="{9D8B030D-6E8A-4147-A177-3AD203B41FA5}">
                      <a16:colId xmlns:a16="http://schemas.microsoft.com/office/drawing/2014/main" val="4166385444"/>
                    </a:ext>
                  </a:extLst>
                </a:gridCol>
                <a:gridCol w="1668711">
                  <a:extLst>
                    <a:ext uri="{9D8B030D-6E8A-4147-A177-3AD203B41FA5}">
                      <a16:colId xmlns:a16="http://schemas.microsoft.com/office/drawing/2014/main" val="2428209928"/>
                    </a:ext>
                  </a:extLst>
                </a:gridCol>
                <a:gridCol w="1668711">
                  <a:extLst>
                    <a:ext uri="{9D8B030D-6E8A-4147-A177-3AD203B41FA5}">
                      <a16:colId xmlns:a16="http://schemas.microsoft.com/office/drawing/2014/main" val="4033245540"/>
                    </a:ext>
                  </a:extLst>
                </a:gridCol>
              </a:tblGrid>
              <a:tr h="873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b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[ 0 ]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[ 1 ]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[ 2 ]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[ 3 ] 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[ 4 ]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768067"/>
                  </a:ext>
                </a:extLst>
              </a:tr>
              <a:tr h="873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b[0]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b[0][0]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b[0][1]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b[0][2]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b[0][3]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b[0][4]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337813"/>
                  </a:ext>
                </a:extLst>
              </a:tr>
              <a:tr h="873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b[1]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b[1][0]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b[1][1]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b[1][2]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b[1][3]</a:t>
                      </a:r>
                      <a:endParaRPr lang="ko-KR" altLang="en-US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b[1][4]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3393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887CC80-A440-D14A-97FC-A676791A7468}"/>
              </a:ext>
            </a:extLst>
          </p:cNvPr>
          <p:cNvSpPr/>
          <p:nvPr/>
        </p:nvSpPr>
        <p:spPr>
          <a:xfrm>
            <a:off x="3023118" y="4720057"/>
            <a:ext cx="8330682" cy="177281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459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68C9A-58F7-594F-8E08-8D41B66B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차원 배열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DDB50-D4E0-7645-AA7A-E6DC6EBF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97" y="1567453"/>
            <a:ext cx="9644405" cy="52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3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353DC-EF63-7042-B549-47CEA72A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배열과 함수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4B85E-ABB6-174B-B8CB-8C5552D5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/>
              <a:t>배열에 저장된 </a:t>
            </a:r>
            <a:r>
              <a:rPr kumimoji="1" lang="en-US" altLang="ko-KR"/>
              <a:t>N</a:t>
            </a:r>
            <a:r>
              <a:rPr kumimoji="1" lang="ko-KR" altLang="en-US"/>
              <a:t> 개의 성적을 더하는 함수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E3147-C312-5041-90BF-D734E6F1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74" y="2828602"/>
            <a:ext cx="9432652" cy="29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6E4E8-9E67-0647-95E4-08FD580E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39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28656-6745-2E4A-A584-B7A8F4C46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173"/>
            <a:ext cx="3584510" cy="25597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sum(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x,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y){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result = 0;</a:t>
            </a:r>
          </a:p>
          <a:p>
            <a:pPr marL="0" indent="0">
              <a:buNone/>
            </a:pPr>
            <a:r>
              <a:rPr kumimoji="1" lang="en-US" altLang="ko-KR" dirty="0"/>
              <a:t>	result = </a:t>
            </a:r>
            <a:r>
              <a:rPr kumimoji="1" lang="en-US" altLang="ko-KR" dirty="0" err="1"/>
              <a:t>x+y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return result;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4CA4506-9D50-384F-B203-69BD670BB7ED}"/>
              </a:ext>
            </a:extLst>
          </p:cNvPr>
          <p:cNvCxnSpPr/>
          <p:nvPr/>
        </p:nvCxnSpPr>
        <p:spPr>
          <a:xfrm>
            <a:off x="261257" y="3918857"/>
            <a:ext cx="11719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95E27A8-68B0-1141-B151-A4B47EB34815}"/>
              </a:ext>
            </a:extLst>
          </p:cNvPr>
          <p:cNvCxnSpPr>
            <a:stCxn id="2" idx="2"/>
          </p:cNvCxnSpPr>
          <p:nvPr/>
        </p:nvCxnSpPr>
        <p:spPr>
          <a:xfrm>
            <a:off x="6096000" y="1168173"/>
            <a:ext cx="0" cy="568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CE0DE4A-3496-414A-A211-624E579DE2BA}"/>
              </a:ext>
            </a:extLst>
          </p:cNvPr>
          <p:cNvSpPr txBox="1">
            <a:spLocks/>
          </p:cNvSpPr>
          <p:nvPr/>
        </p:nvSpPr>
        <p:spPr>
          <a:xfrm>
            <a:off x="6932645" y="1168172"/>
            <a:ext cx="3584510" cy="255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input(){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return 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244F002-C3A7-8541-A192-1DBBD3BC6F2E}"/>
              </a:ext>
            </a:extLst>
          </p:cNvPr>
          <p:cNvSpPr txBox="1">
            <a:spLocks/>
          </p:cNvSpPr>
          <p:nvPr/>
        </p:nvSpPr>
        <p:spPr>
          <a:xfrm>
            <a:off x="6932645" y="4104237"/>
            <a:ext cx="3584510" cy="255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void sum(){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(“World”);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return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DEE64AD-81FF-3B4A-A1A6-EDD088A29499}"/>
              </a:ext>
            </a:extLst>
          </p:cNvPr>
          <p:cNvSpPr txBox="1">
            <a:spLocks/>
          </p:cNvSpPr>
          <p:nvPr/>
        </p:nvSpPr>
        <p:spPr>
          <a:xfrm>
            <a:off x="838199" y="4140327"/>
            <a:ext cx="3901747" cy="255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print(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x){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a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return 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55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A131D-5B95-2E4C-A6DA-AB6E0581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배열과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C7163-B7D4-3142-A763-8CA23DA7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4355" cy="48364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ko-KR" sz="3000" dirty="0" err="1"/>
              <a:t>grade_sum</a:t>
            </a:r>
            <a:r>
              <a:rPr kumimoji="1" lang="en-US" altLang="ko-KR" sz="3000" dirty="0"/>
              <a:t>()</a:t>
            </a:r>
            <a:r>
              <a:rPr kumimoji="1" lang="ko-KR" altLang="en-US" sz="3000" dirty="0"/>
              <a:t> 함수 호출</a:t>
            </a: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sum = </a:t>
            </a:r>
            <a:r>
              <a:rPr kumimoji="1" lang="en-US" altLang="ko-KR" sz="3000" dirty="0" err="1"/>
              <a:t>grade_sum</a:t>
            </a:r>
            <a:r>
              <a:rPr kumimoji="1" lang="en-US" altLang="ko-KR" sz="3000" dirty="0"/>
              <a:t>( grade[N] );</a:t>
            </a:r>
          </a:p>
          <a:p>
            <a:pPr marL="0" indent="0">
              <a:buNone/>
            </a:pPr>
            <a:r>
              <a:rPr kumimoji="1" lang="en-US" altLang="ko-KR" sz="3000" dirty="0"/>
              <a:t>	-&gt; </a:t>
            </a:r>
            <a:r>
              <a:rPr kumimoji="1" lang="en-US" altLang="ko-KR" sz="3000" dirty="0" err="1"/>
              <a:t>grade_sum</a:t>
            </a:r>
            <a:r>
              <a:rPr kumimoji="1" lang="en-US" altLang="ko-KR" sz="3000" dirty="0"/>
              <a:t>() </a:t>
            </a:r>
            <a:r>
              <a:rPr kumimoji="1" lang="ko-KR" altLang="en-US" sz="3000" dirty="0"/>
              <a:t>매개변수와 인자의 형이 일치하지 않음</a:t>
            </a: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	-</a:t>
            </a:r>
            <a:r>
              <a:rPr kumimoji="1" lang="ko-KR" altLang="en-US" sz="3000" dirty="0"/>
              <a:t> 매개변수</a:t>
            </a:r>
            <a:r>
              <a:rPr kumimoji="1" lang="en-US" altLang="ko-KR" sz="3000" dirty="0"/>
              <a:t>(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gr[N]) : </a:t>
            </a:r>
            <a:r>
              <a:rPr kumimoji="1" lang="en-US" altLang="ko-KR" sz="3000" dirty="0" err="1"/>
              <a:t>int</a:t>
            </a:r>
            <a:r>
              <a:rPr kumimoji="1" lang="ko-KR" altLang="en-US" sz="3000" dirty="0"/>
              <a:t> 형 배열</a:t>
            </a: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	-</a:t>
            </a:r>
            <a:r>
              <a:rPr kumimoji="1" lang="ko-KR" altLang="en-US" sz="3000" dirty="0"/>
              <a:t> 인자</a:t>
            </a:r>
            <a:r>
              <a:rPr kumimoji="1" lang="en-US" altLang="ko-KR" sz="3000" dirty="0"/>
              <a:t>(grade[N]) : </a:t>
            </a:r>
            <a:r>
              <a:rPr kumimoji="1" lang="en-US" altLang="ko-KR" sz="3000" dirty="0" err="1"/>
              <a:t>int</a:t>
            </a:r>
            <a:r>
              <a:rPr kumimoji="1" lang="ko-KR" altLang="en-US" sz="3000" dirty="0"/>
              <a:t> 형</a:t>
            </a: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sum = </a:t>
            </a:r>
            <a:r>
              <a:rPr kumimoji="1" lang="en-US" altLang="ko-KR" sz="3000" dirty="0" err="1"/>
              <a:t>grade_sum</a:t>
            </a:r>
            <a:r>
              <a:rPr kumimoji="1" lang="en-US" altLang="ko-KR" sz="3000" dirty="0"/>
              <a:t>( </a:t>
            </a:r>
            <a:r>
              <a:rPr kumimoji="1" lang="en-US" altLang="ko-KR" sz="3000" dirty="0">
                <a:solidFill>
                  <a:schemeClr val="accent1"/>
                </a:solidFill>
              </a:rPr>
              <a:t>grade 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en-US" altLang="ko-KR" sz="3000" dirty="0"/>
              <a:t>- </a:t>
            </a:r>
            <a:r>
              <a:rPr kumimoji="1" lang="ko-KR" altLang="en-US" sz="3000" dirty="0"/>
              <a:t>배열 이름만 명시하면 됨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62406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5A3BD-3C61-A540-BA0D-53DF13F0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kumimoji="1" lang="ko-KR" altLang="en-US" dirty="0"/>
              <a:t>임의의 크기 배열을 다룰 수 있게 함수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8F9F1-1CE9-6E4F-9FAE-537E8BAF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34984" cy="2901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68D65-D69A-C745-ACF2-2EB0E4B93362}"/>
              </a:ext>
            </a:extLst>
          </p:cNvPr>
          <p:cNvSpPr txBox="1"/>
          <p:nvPr/>
        </p:nvSpPr>
        <p:spPr>
          <a:xfrm>
            <a:off x="838200" y="4963886"/>
            <a:ext cx="89962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- </a:t>
            </a:r>
            <a:r>
              <a:rPr kumimoji="1" lang="ko-KR" altLang="en-US" sz="2500" dirty="0"/>
              <a:t>배열 크기를 인자로 명시</a:t>
            </a:r>
            <a:endParaRPr kumimoji="1" lang="en-US" altLang="ko-KR" sz="2500" dirty="0"/>
          </a:p>
          <a:p>
            <a:endParaRPr kumimoji="1" lang="en-US" altLang="ko-KR" sz="2500" dirty="0"/>
          </a:p>
          <a:p>
            <a:r>
              <a:rPr kumimoji="1" lang="en-US" altLang="ko-KR" sz="2500" dirty="0"/>
              <a:t>&gt;&gt;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grade_sum2()</a:t>
            </a:r>
            <a:r>
              <a:rPr kumimoji="1" lang="ko-KR" altLang="en-US" sz="2500" dirty="0"/>
              <a:t> 함수 호출</a:t>
            </a:r>
            <a:endParaRPr kumimoji="1" lang="en-US" altLang="ko-KR" sz="2500" dirty="0"/>
          </a:p>
          <a:p>
            <a:r>
              <a:rPr kumimoji="1" lang="ko-KR" altLang="en-US" sz="2500" dirty="0"/>
              <a:t>    </a:t>
            </a:r>
            <a:r>
              <a:rPr kumimoji="1" lang="en-US" altLang="ko-KR" sz="2500" dirty="0"/>
              <a:t>sum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=</a:t>
            </a:r>
            <a:r>
              <a:rPr kumimoji="1" lang="ko-KR" altLang="en-US" sz="2500" dirty="0"/>
              <a:t> </a:t>
            </a:r>
            <a:r>
              <a:rPr kumimoji="1" lang="en-US" altLang="ko-KR" sz="2500" dirty="0" err="1"/>
              <a:t>grade_sum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grade,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N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)</a:t>
            </a:r>
            <a:endParaRPr kumimoji="1"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21699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20E32-F932-114F-8B7D-9F3F8DB2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배열과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E4A59-A539-B44C-B8FB-2DF596F3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함수 헤더에서 </a:t>
            </a:r>
            <a:r>
              <a:rPr kumimoji="1" lang="en-US" altLang="ko-KR" sz="3000" dirty="0"/>
              <a:t>1</a:t>
            </a:r>
            <a:r>
              <a:rPr kumimoji="1" lang="ko-KR" altLang="en-US" sz="3000" dirty="0"/>
              <a:t>차원 배열 매개변수의 배열 크기는 생략해도 됨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다음 두 헤더는 같은 의미임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grade_sum2 (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gr[N], 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size)</a:t>
            </a:r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grade_sum2 (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gr[], 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size)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36235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75749-63EE-0B46-994E-5FCD8D9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배열과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2D177A-01A0-3D4C-8CAB-926CB0962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63" y="2488033"/>
            <a:ext cx="10028873" cy="33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3E668-56BB-F942-BC58-C446136D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성적 배열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D8ECE-2B78-4D4D-BCB2-2C0DEA33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06168"/>
            <a:ext cx="10515599" cy="50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96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68F30-5CA6-3F46-9672-BD90C2A5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2</a:t>
            </a:r>
            <a:r>
              <a:rPr kumimoji="1" lang="ko-KR" altLang="en-US"/>
              <a:t>차원 배열과 함수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C773D-033B-8746-9F11-6509FB13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728"/>
            <a:ext cx="10786428" cy="33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9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D06F78-DFA1-3E4A-AA96-5D64C17C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92" y="1129134"/>
            <a:ext cx="10849816" cy="51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1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24E3-48DF-D245-802C-99111827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차원 배열과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AFD50-80AC-BC42-A7DD-33B9FCBC8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void </a:t>
            </a:r>
            <a:r>
              <a:rPr kumimoji="1" lang="en-US" altLang="ko-KR" dirty="0" err="1"/>
              <a:t>grades_sum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[N][M],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[],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) </a:t>
            </a:r>
            <a:r>
              <a:rPr kumimoji="1" lang="ko-KR" altLang="en-US" dirty="0"/>
              <a:t>호출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grades[N][M], student[N];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grades_sum</a:t>
            </a:r>
            <a:r>
              <a:rPr kumimoji="1" lang="en-US" altLang="ko-KR" dirty="0"/>
              <a:t>(grades, student, N);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0;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&lt; N; 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학생 </a:t>
            </a:r>
            <a:r>
              <a:rPr kumimoji="1" lang="en-US" altLang="ko-KR" dirty="0"/>
              <a:t>%1d </a:t>
            </a:r>
            <a:r>
              <a:rPr kumimoji="1" lang="ko-KR" altLang="en-US" dirty="0"/>
              <a:t>평균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%5.2f \n“,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(float)student[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 / M);</a:t>
            </a:r>
          </a:p>
        </p:txBody>
      </p:sp>
    </p:spTree>
    <p:extLst>
      <p:ext uri="{BB962C8B-B14F-4D97-AF65-F5344CB8AC3E}">
        <p14:creationId xmlns:p14="http://schemas.microsoft.com/office/powerpoint/2010/main" val="465380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56ACF-F879-9846-8D8E-F3BFD4FD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차원 배열과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7D8DF-58F6-2B40-B9A4-F41A6FD6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46" y="1690688"/>
            <a:ext cx="11702143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함수 헤더에서 배열 매개변수의 첫 번째 배열 크기는 생략해도 됨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다음 두 헤더는 같은 의미</a:t>
            </a:r>
            <a:endParaRPr kumimoji="1" lang="en-US" altLang="ko-KR" sz="3000" dirty="0"/>
          </a:p>
          <a:p>
            <a:pPr>
              <a:buFont typeface="Wingdings" pitchFamily="2" charset="2"/>
              <a:buChar char="Ø"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void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grades_sum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(</a:t>
            </a:r>
            <a:r>
              <a:rPr kumimoji="1" lang="en-US" altLang="ko-KR" sz="3000" dirty="0" err="1"/>
              <a:t>int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gr[N][M],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int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st</a:t>
            </a:r>
            <a:r>
              <a:rPr kumimoji="1" lang="en-US" altLang="ko-KR" sz="3000" dirty="0"/>
              <a:t>[],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int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size)</a:t>
            </a:r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void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grades_sum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(</a:t>
            </a:r>
            <a:r>
              <a:rPr kumimoji="1" lang="en-US" altLang="ko-KR" sz="3000" dirty="0" err="1"/>
              <a:t>int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gr[][M],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int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st</a:t>
            </a:r>
            <a:r>
              <a:rPr kumimoji="1" lang="en-US" altLang="ko-KR" sz="3000" dirty="0"/>
              <a:t>[],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int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size)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0517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A9715-58DC-8143-8828-5F599C41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47F87-2B66-EE44-8861-089AD7F2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Char </a:t>
            </a:r>
            <a:r>
              <a:rPr kumimoji="1" lang="ko-KR" altLang="en-US" dirty="0"/>
              <a:t>형의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문자열은 끝의 기호인 </a:t>
            </a:r>
            <a:r>
              <a:rPr kumimoji="1" lang="en-US" altLang="ko-KR" dirty="0"/>
              <a:t>\0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널 문자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끝남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널 문자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모든 비트가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 바이트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십진수로 </a:t>
            </a:r>
            <a:r>
              <a:rPr kumimoji="1" lang="en-US" altLang="ko-KR" dirty="0"/>
              <a:t>0)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문자열의 크기는 </a:t>
            </a:r>
            <a:r>
              <a:rPr kumimoji="1" lang="en-US" altLang="ko-KR" dirty="0"/>
              <a:t>\0</a:t>
            </a:r>
            <a:r>
              <a:rPr kumimoji="1" lang="ko-KR" altLang="en-US" dirty="0"/>
              <a:t>까지 포함한 크기</a:t>
            </a:r>
          </a:p>
        </p:txBody>
      </p:sp>
    </p:spTree>
    <p:extLst>
      <p:ext uri="{BB962C8B-B14F-4D97-AF65-F5344CB8AC3E}">
        <p14:creationId xmlns:p14="http://schemas.microsoft.com/office/powerpoint/2010/main" val="28622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FB82-4EA8-4547-BA69-7559890B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매개변수 전달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5916-1C44-374D-8B25-A20C1BE4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값에 의한 호출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참조에 의한 호출</a:t>
            </a:r>
          </a:p>
        </p:txBody>
      </p:sp>
    </p:spTree>
    <p:extLst>
      <p:ext uri="{BB962C8B-B14F-4D97-AF65-F5344CB8AC3E}">
        <p14:creationId xmlns:p14="http://schemas.microsoft.com/office/powerpoint/2010/main" val="436255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85E26-A78B-5D4C-A62A-79891094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DB1E3-7A0B-F34E-8E40-33D6557B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18" y="1690688"/>
            <a:ext cx="11403563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문자열 상수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큰 따옴표 안에 기술됨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Ex)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”hello”	-&gt; 	</a:t>
            </a:r>
            <a:r>
              <a:rPr kumimoji="1" lang="ko-KR" altLang="en-US" dirty="0"/>
              <a:t>마지막 원소가 널 문자이고 크기가 </a:t>
            </a:r>
            <a:r>
              <a:rPr kumimoji="1" lang="en-US" altLang="ko-KR" dirty="0"/>
              <a:t>6</a:t>
            </a:r>
            <a:r>
              <a:rPr kumimoji="1" lang="ko-KR" altLang="en-US" dirty="0"/>
              <a:t>인 문자 배열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** </a:t>
            </a:r>
            <a:r>
              <a:rPr kumimoji="1" lang="en-US" altLang="ko-KR" dirty="0"/>
              <a:t>”a”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‘a’ </a:t>
            </a:r>
            <a:r>
              <a:rPr kumimoji="1" lang="ko-KR" altLang="en-US" dirty="0"/>
              <a:t>는 다름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	“a” = ‘a’ + ‘\0’</a:t>
            </a:r>
          </a:p>
          <a:p>
            <a:pPr lvl="1">
              <a:buFont typeface="Wingdings" pitchFamily="2" charset="2"/>
              <a:buChar char="Ø"/>
            </a:pP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D628E1-FFE9-9C49-9676-E8CF6025B644}"/>
              </a:ext>
            </a:extLst>
          </p:cNvPr>
          <p:cNvSpPr/>
          <p:nvPr/>
        </p:nvSpPr>
        <p:spPr>
          <a:xfrm>
            <a:off x="670560" y="4223656"/>
            <a:ext cx="4497355" cy="14481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0471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2CE0-73C4-D34A-828E-E57BFAD9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F2671-AF96-FE40-BA72-0C78710C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Char </a:t>
            </a:r>
            <a:r>
              <a:rPr kumimoji="1" lang="ko-KR" altLang="en-US" dirty="0"/>
              <a:t>형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 초기화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일반 배열과 같은 방법으로 초기화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char s[6] = { ‘h’ , ’e’ , ’l’ , ’l’ , ’o’ , ‘\0’ };</a:t>
            </a:r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문자열 상수로 초기화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char s[6] = “hello”;</a:t>
            </a:r>
          </a:p>
        </p:txBody>
      </p:sp>
    </p:spTree>
    <p:extLst>
      <p:ext uri="{BB962C8B-B14F-4D97-AF65-F5344CB8AC3E}">
        <p14:creationId xmlns:p14="http://schemas.microsoft.com/office/powerpoint/2010/main" val="2728476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DDB0E-3B3D-F343-9A2B-35B1B265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5B51A-1586-4B46-85E3-A8C74DC0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Char </a:t>
            </a:r>
            <a:r>
              <a:rPr kumimoji="1" lang="ko-KR" altLang="en-US" dirty="0"/>
              <a:t>형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 초기화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초기화가 있으면 배열 크기를 생략할 수 있음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char s[] = “hello world”;	// </a:t>
            </a:r>
            <a:r>
              <a:rPr kumimoji="1" lang="ko-KR" altLang="en-US" dirty="0"/>
              <a:t>배열 크기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12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004D2A-2026-BB4F-8F45-DDC57B44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76445"/>
              </p:ext>
            </p:extLst>
          </p:nvPr>
        </p:nvGraphicFramePr>
        <p:xfrm>
          <a:off x="1416178" y="5198360"/>
          <a:ext cx="9258036" cy="679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03">
                  <a:extLst>
                    <a:ext uri="{9D8B030D-6E8A-4147-A177-3AD203B41FA5}">
                      <a16:colId xmlns:a16="http://schemas.microsoft.com/office/drawing/2014/main" val="3760607662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3689894170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752246630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3092187705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2207883106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1732161875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1724017563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3326900040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145101909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4052316918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113404342"/>
                    </a:ext>
                  </a:extLst>
                </a:gridCol>
                <a:gridCol w="771503">
                  <a:extLst>
                    <a:ext uri="{9D8B030D-6E8A-4147-A177-3AD203B41FA5}">
                      <a16:colId xmlns:a16="http://schemas.microsoft.com/office/drawing/2014/main" val="3685424303"/>
                    </a:ext>
                  </a:extLst>
                </a:gridCol>
              </a:tblGrid>
              <a:tr h="679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‘h’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‘e’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‘l’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‘l’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‘o’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 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‘w’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‘o’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’r’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‘l’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‘d’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‘\0’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24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55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D8132-341F-0848-B6E4-9268FCF1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3BDCD6-5B1C-E04F-B025-3D86AB8D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209" y="1742534"/>
            <a:ext cx="6133582" cy="47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05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991D-B0AD-004E-B6F9-AD11BA88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BFC8A8-F61D-A145-98E4-113ADCF5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0" y="2237922"/>
            <a:ext cx="8785400" cy="37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52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31C49-BED4-1A48-BA04-9970C238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문자열 입력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613EE-C90A-3743-A401-101CBEEF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67" y="1758950"/>
            <a:ext cx="8685504" cy="46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9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B683AB-E10D-424E-ACC5-9BD9E29E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24" y="2063360"/>
            <a:ext cx="7316759" cy="41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1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5F46D-B278-844A-A754-9C031BBD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문자열처리</a:t>
            </a:r>
            <a:r>
              <a:rPr kumimoji="1" lang="ko-KR" altLang="en-US" dirty="0"/>
              <a:t> 라이브러리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A843D-ABAB-F24B-913A-E0C1FF4C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&lt;</a:t>
            </a:r>
            <a:r>
              <a:rPr kumimoji="1" lang="en-US" altLang="ko-KR" dirty="0" err="1"/>
              <a:t>string.h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에 문자열을 다루는 다양한 함수가 정의되어 있음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문자열 복사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strcpy</a:t>
            </a:r>
            <a:r>
              <a:rPr kumimoji="1" lang="en-US" altLang="ko-KR" dirty="0"/>
              <a:t>()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문자열 길이</a:t>
            </a:r>
            <a:r>
              <a:rPr kumimoji="1" lang="en-US" altLang="ko-KR" dirty="0"/>
              <a:t> -&gt; </a:t>
            </a:r>
            <a:r>
              <a:rPr kumimoji="1" lang="en-US" altLang="ko-KR" dirty="0" err="1"/>
              <a:t>strlen</a:t>
            </a:r>
            <a:r>
              <a:rPr kumimoji="1" lang="en-US" altLang="ko-KR" dirty="0"/>
              <a:t>()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문자열 비교</a:t>
            </a:r>
            <a:r>
              <a:rPr kumimoji="1" lang="en-US" altLang="ko-KR" dirty="0"/>
              <a:t> -&gt; </a:t>
            </a:r>
            <a:r>
              <a:rPr kumimoji="1" lang="en-US" altLang="ko-KR" dirty="0" err="1"/>
              <a:t>strcmp</a:t>
            </a:r>
            <a:r>
              <a:rPr kumimoji="1" lang="en-US" altLang="ko-KR" dirty="0"/>
              <a:t>()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문자열 연결</a:t>
            </a:r>
            <a:r>
              <a:rPr kumimoji="1" lang="en-US" altLang="ko-KR" dirty="0"/>
              <a:t> -&gt; </a:t>
            </a:r>
            <a:r>
              <a:rPr kumimoji="1" lang="en-US" altLang="ko-KR" dirty="0" err="1"/>
              <a:t>strcat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431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13F27-60DD-4047-BE61-033CD8C8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0"/>
            <a:ext cx="11969620" cy="68580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Tx/>
              <a:buChar char="-"/>
            </a:pPr>
            <a:r>
              <a:rPr kumimoji="1" lang="en-US" altLang="ko-KR" dirty="0" err="1"/>
              <a:t>strcpy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배열이름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배열이름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배열이름</a:t>
            </a:r>
            <a:r>
              <a:rPr kumimoji="1" lang="en-US" altLang="ko-KR" dirty="0"/>
              <a:t>2’</a:t>
            </a:r>
            <a:r>
              <a:rPr kumimoji="1" lang="ko-KR" altLang="en-US" dirty="0"/>
              <a:t> 의 내용을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배열이름</a:t>
            </a:r>
            <a:r>
              <a:rPr kumimoji="1" lang="en-US" altLang="ko-KR" dirty="0"/>
              <a:t>1’</a:t>
            </a:r>
            <a:r>
              <a:rPr kumimoji="1" lang="ko-KR" altLang="en-US" dirty="0"/>
              <a:t> 에 복사</a:t>
            </a:r>
            <a:endParaRPr kumimoji="1" lang="en-US" altLang="ko-KR" dirty="0"/>
          </a:p>
          <a:p>
            <a:pPr>
              <a:lnSpc>
                <a:spcPct val="160000"/>
              </a:lnSpc>
              <a:buFontTx/>
              <a:buChar char="-"/>
            </a:pPr>
            <a:r>
              <a:rPr kumimoji="1" lang="en-US" altLang="ko-KR" dirty="0" err="1"/>
              <a:t>strlen</a:t>
            </a:r>
            <a:r>
              <a:rPr kumimoji="1" lang="en-US" altLang="ko-KR" dirty="0"/>
              <a:t>( </a:t>
            </a:r>
            <a:r>
              <a:rPr kumimoji="1" lang="ko-KR" altLang="en-US" dirty="0" err="1"/>
              <a:t>배열이름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\0</a:t>
            </a:r>
            <a:r>
              <a:rPr kumimoji="1" lang="ko-KR" altLang="en-US" dirty="0"/>
              <a:t> 을 뺀 문자의 개수 리턴</a:t>
            </a:r>
            <a:endParaRPr kumimoji="1" lang="en-US" altLang="ko-KR" dirty="0"/>
          </a:p>
          <a:p>
            <a:pPr>
              <a:lnSpc>
                <a:spcPct val="160000"/>
              </a:lnSpc>
              <a:buFontTx/>
              <a:buChar char="-"/>
            </a:pPr>
            <a:r>
              <a:rPr kumimoji="1" lang="en-US" altLang="ko-KR" dirty="0" err="1"/>
              <a:t>strcmp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배열이름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배열이름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배열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사전적 순서로 비교하여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작으면 음수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			</a:t>
            </a:r>
            <a:r>
              <a:rPr kumimoji="1" lang="ko-KR" altLang="en-US" dirty="0"/>
              <a:t>크면 양수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같으면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을 리턴</a:t>
            </a:r>
            <a:endParaRPr kumimoji="1" lang="en-US" altLang="ko-KR" dirty="0"/>
          </a:p>
          <a:p>
            <a:pPr>
              <a:lnSpc>
                <a:spcPct val="160000"/>
              </a:lnSpc>
              <a:buFontTx/>
              <a:buChar char="-"/>
            </a:pPr>
            <a:r>
              <a:rPr kumimoji="1" lang="en-US" altLang="ko-KR" dirty="0" err="1"/>
              <a:t>strcat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배열이름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배열이름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배열</a:t>
            </a:r>
            <a:r>
              <a:rPr kumimoji="1" lang="en-US" altLang="ko-KR" dirty="0"/>
              <a:t>1</a:t>
            </a:r>
            <a:r>
              <a:rPr kumimoji="1" lang="ko-KR" altLang="en-US" dirty="0"/>
              <a:t> 문자열 뒤에 배열</a:t>
            </a:r>
            <a:r>
              <a:rPr kumimoji="1" lang="en-US" altLang="ko-KR" dirty="0"/>
              <a:t>2</a:t>
            </a:r>
            <a:r>
              <a:rPr kumimoji="1" lang="ko-KR" altLang="en-US" dirty="0"/>
              <a:t> 문자열을 결합하여 배열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저장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2984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53092-517E-A54B-8A0F-008DFDB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2058E-5D04-A649-9066-5A11E750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소프트웨어개발자를 위한 </a:t>
            </a:r>
            <a:r>
              <a:rPr kumimoji="1" lang="en-US" altLang="ko-KR" dirty="0"/>
              <a:t>c</a:t>
            </a:r>
            <a:r>
              <a:rPr kumimoji="1" lang="ko-KR" altLang="en-US" dirty="0"/>
              <a:t>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6382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359F4-25BD-2444-BAD5-0A4FDCB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EF5A4-D782-564B-B25B-2759A2D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</a:t>
            </a:r>
            <a:r>
              <a:rPr kumimoji="1" lang="ko-KR" altLang="en-US" dirty="0"/>
              <a:t>언어에서는 값에 의한 호출로 함수를 호출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호출에 명시된 인자는 그 값만 함수에 전달됨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호출된 곳에서 값이 변해도 호출한 곳의 인자에는 영향을 </a:t>
            </a:r>
            <a:r>
              <a:rPr kumimoji="1" lang="ko-KR" altLang="en-US" dirty="0" err="1"/>
              <a:t>안줌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602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3CF4-F48B-0746-B5CC-5B4E048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5228-0432-AE40-9808-C3C13709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stdio.h</a:t>
            </a:r>
            <a:r>
              <a:rPr lang="en" altLang="ko-KR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compute_sum</a:t>
            </a:r>
            <a:r>
              <a:rPr lang="en" altLang="ko-KR" dirty="0"/>
              <a:t>(</a:t>
            </a:r>
            <a:r>
              <a:rPr lang="en" altLang="ko-KR" dirty="0" err="1"/>
              <a:t>int</a:t>
            </a:r>
            <a:r>
              <a:rPr lang="en" altLang="ko-KR" dirty="0"/>
              <a:t> n) {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int</a:t>
            </a:r>
            <a:r>
              <a:rPr lang="en" altLang="ko-KR" dirty="0"/>
              <a:t> sum = 0;</a:t>
            </a:r>
            <a:br>
              <a:rPr lang="en" altLang="ko-KR" dirty="0"/>
            </a:br>
            <a:r>
              <a:rPr lang="en" altLang="ko-KR" dirty="0"/>
              <a:t>	for(</a:t>
            </a:r>
            <a:r>
              <a:rPr lang="ko-KR" altLang="en-US" dirty="0"/>
              <a:t> </a:t>
            </a:r>
            <a:r>
              <a:rPr lang="en" altLang="ko-KR" dirty="0"/>
              <a:t>;</a:t>
            </a:r>
            <a:r>
              <a:rPr lang="ko-KR" altLang="en-US" dirty="0"/>
              <a:t> </a:t>
            </a:r>
            <a:r>
              <a:rPr lang="en" altLang="ko-KR" dirty="0"/>
              <a:t>n&gt;0</a:t>
            </a:r>
            <a:r>
              <a:rPr lang="ko-KR" altLang="en-US" dirty="0"/>
              <a:t> </a:t>
            </a:r>
            <a:r>
              <a:rPr lang="en" altLang="ko-KR" dirty="0"/>
              <a:t>;</a:t>
            </a:r>
            <a:r>
              <a:rPr lang="ko-KR" altLang="en-US" dirty="0"/>
              <a:t> </a:t>
            </a:r>
            <a:r>
              <a:rPr lang="en" altLang="ko-KR" dirty="0"/>
              <a:t>--n)		 //n</a:t>
            </a:r>
            <a:r>
              <a:rPr lang="ko-KR" altLang="en-US" dirty="0"/>
              <a:t>의 값이 변함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	sum += 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return sum; 		// n ==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 } 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287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3CF4-F48B-0746-B5CC-5B4E048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5228-0432-AE40-9808-C3C13709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3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 err="1"/>
              <a:t>int</a:t>
            </a:r>
            <a:r>
              <a:rPr lang="en" altLang="ko-KR" dirty="0"/>
              <a:t> main(void)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{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int</a:t>
            </a:r>
            <a:r>
              <a:rPr lang="en" altLang="ko-KR" dirty="0"/>
              <a:t> n = 3, sum;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함수 호출 전 </a:t>
            </a:r>
            <a:r>
              <a:rPr lang="en-US" altLang="ko-KR" dirty="0"/>
              <a:t>: </a:t>
            </a:r>
            <a:r>
              <a:rPr lang="en" altLang="ko-KR" dirty="0"/>
              <a:t>n = %d\n", n);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sum = </a:t>
            </a:r>
            <a:r>
              <a:rPr lang="en" altLang="ko-KR" dirty="0" err="1"/>
              <a:t>compute_sum</a:t>
            </a:r>
            <a:r>
              <a:rPr lang="en" altLang="ko-KR" dirty="0"/>
              <a:t>(n);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함수 호출 후 </a:t>
            </a:r>
            <a:r>
              <a:rPr lang="en-US" altLang="ko-KR" dirty="0"/>
              <a:t>: </a:t>
            </a:r>
            <a:r>
              <a:rPr lang="en" altLang="ko-KR" dirty="0"/>
              <a:t>n = %d\n", n);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합 </a:t>
            </a:r>
            <a:r>
              <a:rPr lang="en-US" altLang="ko-KR" dirty="0"/>
              <a:t>= %</a:t>
            </a:r>
            <a:r>
              <a:rPr lang="en" altLang="ko-KR" dirty="0"/>
              <a:t>d\n", sum);</a:t>
            </a:r>
            <a:br>
              <a:rPr lang="en" altLang="ko-KR" dirty="0"/>
            </a:br>
            <a:r>
              <a:rPr lang="en" altLang="ko-KR" dirty="0"/>
              <a:t>	return 0;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40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1A392-374C-0247-B9F5-FA3986A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D1435-3969-D546-8AC0-4F9CAE1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8990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변수의 사용 범위를 정의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외부 블록에 선언된 변수는 내부 블록에서 같은 이름을 다시 선언되지 않는 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블록에서도 유효함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만약 블록 내부에서 다시 정의된다면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 블록 이름은 내부 </a:t>
            </a:r>
            <a:r>
              <a:rPr kumimoji="1" lang="ko-KR" altLang="en-US" dirty="0" err="1"/>
              <a:t>블록으로부터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숨겨짐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기본적인 </a:t>
            </a:r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식별자의 </a:t>
            </a:r>
            <a:r>
              <a:rPr kumimoji="1" lang="ko-KR" altLang="en-US" dirty="0" err="1"/>
              <a:t>유효범위는</a:t>
            </a:r>
            <a:r>
              <a:rPr kumimoji="1" lang="ko-KR" altLang="en-US" dirty="0"/>
              <a:t> 그 식별자가 선언된 곳부터 시작하여 식별자가 선언된 블록의 마지막 부분까지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그 블록을 벗어나면 사용될 수 없음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051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4BE86-627F-664D-BC0B-F532887D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E3862-876B-CD4C-9C3E-AB4E6E91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dirty="0"/>
              <a:t>{	//</a:t>
            </a:r>
            <a:r>
              <a:rPr kumimoji="1" lang="ko-KR" altLang="en-US" dirty="0"/>
              <a:t>블록 </a:t>
            </a:r>
            <a:r>
              <a:rPr kumimoji="1" lang="en-US" altLang="ko-KR" dirty="0"/>
              <a:t>A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a=2, b=4;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a = %d, b = %d\n”, a, b);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{	//</a:t>
            </a:r>
            <a:r>
              <a:rPr kumimoji="1" lang="ko-KR" altLang="en-US" sz="2800" dirty="0"/>
              <a:t>블록 </a:t>
            </a:r>
            <a:r>
              <a:rPr kumimoji="1" lang="en-US" altLang="ko-KR" sz="2800" dirty="0"/>
              <a:t>B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</a:t>
            </a:r>
            <a:r>
              <a:rPr kumimoji="1" lang="en-US" altLang="ko-KR" sz="2800" dirty="0" err="1"/>
              <a:t>int</a:t>
            </a:r>
            <a:r>
              <a:rPr kumimoji="1" lang="en-US" altLang="ko-KR" sz="2800" dirty="0"/>
              <a:t> a;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a = 5;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b++;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</a:t>
            </a:r>
            <a:r>
              <a:rPr kumimoji="1" lang="en-US" altLang="ko-KR" sz="2800" dirty="0" err="1"/>
              <a:t>printf</a:t>
            </a:r>
            <a:r>
              <a:rPr kumimoji="1" lang="en-US" altLang="ko-KR" sz="2800" dirty="0"/>
              <a:t>(“B : a= %d, b = %d\n”, a, b);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a = %d, b = 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 , b);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3A39A-F197-AF41-805C-3106EEA0E879}"/>
              </a:ext>
            </a:extLst>
          </p:cNvPr>
          <p:cNvSpPr/>
          <p:nvPr/>
        </p:nvSpPr>
        <p:spPr>
          <a:xfrm>
            <a:off x="1943100" y="3733800"/>
            <a:ext cx="6877050" cy="1562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D50C8F-28EA-8544-BB20-A08D1D0E87D6}"/>
              </a:ext>
            </a:extLst>
          </p:cNvPr>
          <p:cNvSpPr/>
          <p:nvPr/>
        </p:nvSpPr>
        <p:spPr>
          <a:xfrm>
            <a:off x="838200" y="2400300"/>
            <a:ext cx="9067800" cy="38290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57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1064</Words>
  <Application>Microsoft Macintosh PowerPoint</Application>
  <PresentationFormat>와이드스크린</PresentationFormat>
  <Paragraphs>316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Wingdings</vt:lpstr>
      <vt:lpstr>Office 테마</vt:lpstr>
      <vt:lpstr>5주차</vt:lpstr>
      <vt:lpstr>함수의 기본 요소</vt:lpstr>
      <vt:lpstr>함수의 형태</vt:lpstr>
      <vt:lpstr>함수 매개변수 전달 방법</vt:lpstr>
      <vt:lpstr>값에 의한 호출</vt:lpstr>
      <vt:lpstr>값에 의한 호출</vt:lpstr>
      <vt:lpstr>값에 의한 호출</vt:lpstr>
      <vt:lpstr>유효범위 규칙</vt:lpstr>
      <vt:lpstr>유효범위 규칙</vt:lpstr>
      <vt:lpstr>지역 변수와 전역 변수</vt:lpstr>
      <vt:lpstr>지역 변수와 전역 변수</vt:lpstr>
      <vt:lpstr>지역 변수와 전역 변수</vt:lpstr>
      <vt:lpstr>static</vt:lpstr>
      <vt:lpstr>PowerPoint 프레젠테이션</vt:lpstr>
      <vt:lpstr>PowerPoint 프레젠테이션</vt:lpstr>
      <vt:lpstr>PowerPoint 프레젠테이션</vt:lpstr>
      <vt:lpstr>학생 30명의 성적을 입력하는 프로그램</vt:lpstr>
      <vt:lpstr>배열</vt:lpstr>
      <vt:lpstr>학생 30명의 성적을 입력하는 프로그램</vt:lpstr>
      <vt:lpstr>배열</vt:lpstr>
      <vt:lpstr>1차원 배열</vt:lpstr>
      <vt:lpstr>선언 예제</vt:lpstr>
      <vt:lpstr>1차원 배열 예제</vt:lpstr>
      <vt:lpstr>배열의 초기화</vt:lpstr>
      <vt:lpstr>배열의 초기화</vt:lpstr>
      <vt:lpstr>2차원 배열</vt:lpstr>
      <vt:lpstr>2차원 배열</vt:lpstr>
      <vt:lpstr>2차원 배열 예제</vt:lpstr>
      <vt:lpstr>배열과 함수</vt:lpstr>
      <vt:lpstr>배열과 함수</vt:lpstr>
      <vt:lpstr>임의의 크기 배열을 다룰 수 있게 함수 작성</vt:lpstr>
      <vt:lpstr>배열과 함수</vt:lpstr>
      <vt:lpstr>배열과 함수</vt:lpstr>
      <vt:lpstr>성적 배열</vt:lpstr>
      <vt:lpstr>2차원 배열과 함수</vt:lpstr>
      <vt:lpstr>PowerPoint 프레젠테이션</vt:lpstr>
      <vt:lpstr>2차원 배열과 함수</vt:lpstr>
      <vt:lpstr>2차원 배열과 함수</vt:lpstr>
      <vt:lpstr>문자열</vt:lpstr>
      <vt:lpstr>문자열</vt:lpstr>
      <vt:lpstr>문자열</vt:lpstr>
      <vt:lpstr>문자열</vt:lpstr>
      <vt:lpstr>문자열 출력</vt:lpstr>
      <vt:lpstr>문자열 출력</vt:lpstr>
      <vt:lpstr>문자열 입력 예제</vt:lpstr>
      <vt:lpstr>PowerPoint 프레젠테이션</vt:lpstr>
      <vt:lpstr>문자열처리 라이브러리 함수</vt:lpstr>
      <vt:lpstr>PowerPoint 프레젠테이션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5주차</dc:title>
  <dc:creator>조한주</dc:creator>
  <cp:lastModifiedBy>조한주</cp:lastModifiedBy>
  <cp:revision>43</cp:revision>
  <cp:lastPrinted>2019-05-09T07:39:40Z</cp:lastPrinted>
  <dcterms:created xsi:type="dcterms:W3CDTF">2019-05-09T07:01:56Z</dcterms:created>
  <dcterms:modified xsi:type="dcterms:W3CDTF">2019-05-10T07:16:44Z</dcterms:modified>
</cp:coreProperties>
</file>